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8"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Kiểu Trung bình 2 - Màu chủ đề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8" d="100"/>
          <a:sy n="88" d="100"/>
        </p:scale>
        <p:origin x="494"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êu đề Bản chiếu">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vi-VN"/>
              <a:t>Bấm để sửa kiểu tiêu đề Bản cái</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vi-VN"/>
              <a:t>Bấm để chỉnh sửa kiểu tiêu đề phụ của Bản cái</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95FCE304-8A9D-4E87-BF75-1FB6D7D45073}" type="datetimeFigureOut">
              <a:rPr lang="en-US" smtClean="0"/>
              <a:t>2/24/2025</a:t>
            </a:fld>
            <a:endParaRPr lang="en-US"/>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72BCBEEE-A7F3-47C1-A2AF-3B3C880443DF}" type="slidenum">
              <a:rPr lang="en-US" smtClean="0"/>
              <a:t>‹#›</a:t>
            </a:fld>
            <a:endParaRPr lang="en-US"/>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90684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Bấm để sửa kiểu tiêu đề Bản cái</a:t>
            </a:r>
            <a:endParaRPr lang="en-US" dirty="0"/>
          </a:p>
        </p:txBody>
      </p:sp>
      <p:sp>
        <p:nvSpPr>
          <p:cNvPr id="3" name="Vertical Text Placeholder 2"/>
          <p:cNvSpPr>
            <a:spLocks noGrp="1"/>
          </p:cNvSpPr>
          <p:nvPr>
            <p:ph type="body" orient="vert" idx="1"/>
          </p:nvPr>
        </p:nvSpPr>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Date Placeholder 3"/>
          <p:cNvSpPr>
            <a:spLocks noGrp="1"/>
          </p:cNvSpPr>
          <p:nvPr>
            <p:ph type="dt" sz="half" idx="10"/>
          </p:nvPr>
        </p:nvSpPr>
        <p:spPr/>
        <p:txBody>
          <a:bodyPr/>
          <a:lstStyle/>
          <a:p>
            <a:fld id="{95FCE304-8A9D-4E87-BF75-1FB6D7D45073}" type="datetimeFigureOut">
              <a:rPr lang="en-US" smtClean="0"/>
              <a:t>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BCBEEE-A7F3-47C1-A2AF-3B3C880443DF}" type="slidenum">
              <a:rPr lang="en-US" smtClean="0"/>
              <a:t>‹#›</a:t>
            </a:fld>
            <a:endParaRPr lang="en-US"/>
          </a:p>
        </p:txBody>
      </p:sp>
    </p:spTree>
    <p:extLst>
      <p:ext uri="{BB962C8B-B14F-4D97-AF65-F5344CB8AC3E}">
        <p14:creationId xmlns:p14="http://schemas.microsoft.com/office/powerpoint/2010/main" val="2795467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vi-VN"/>
              <a:t>Bấm để sửa kiểu tiêu đề Bản cái</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Date Placeholder 3"/>
          <p:cNvSpPr>
            <a:spLocks noGrp="1"/>
          </p:cNvSpPr>
          <p:nvPr>
            <p:ph type="dt" sz="half" idx="10"/>
          </p:nvPr>
        </p:nvSpPr>
        <p:spPr/>
        <p:txBody>
          <a:bodyPr/>
          <a:lstStyle/>
          <a:p>
            <a:fld id="{95FCE304-8A9D-4E87-BF75-1FB6D7D45073}" type="datetimeFigureOut">
              <a:rPr lang="en-US" smtClean="0"/>
              <a:t>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BCBEEE-A7F3-47C1-A2AF-3B3C880443DF}" type="slidenum">
              <a:rPr lang="en-US" smtClean="0"/>
              <a:t>‹#›</a:t>
            </a:fld>
            <a:endParaRPr lang="en-US"/>
          </a:p>
        </p:txBody>
      </p:sp>
    </p:spTree>
    <p:extLst>
      <p:ext uri="{BB962C8B-B14F-4D97-AF65-F5344CB8AC3E}">
        <p14:creationId xmlns:p14="http://schemas.microsoft.com/office/powerpoint/2010/main" val="27507561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êu đề và Nội du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Bấm để sửa kiểu tiêu đề Bản cái</a:t>
            </a:r>
            <a:endParaRPr lang="en-US" dirty="0"/>
          </a:p>
        </p:txBody>
      </p:sp>
      <p:sp>
        <p:nvSpPr>
          <p:cNvPr id="3" name="Content Placeholder 2"/>
          <p:cNvSpPr>
            <a:spLocks noGrp="1"/>
          </p:cNvSpPr>
          <p:nvPr>
            <p:ph idx="1"/>
          </p:nvPr>
        </p:nvSpPr>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Date Placeholder 3"/>
          <p:cNvSpPr>
            <a:spLocks noGrp="1"/>
          </p:cNvSpPr>
          <p:nvPr>
            <p:ph type="dt" sz="half" idx="10"/>
          </p:nvPr>
        </p:nvSpPr>
        <p:spPr/>
        <p:txBody>
          <a:bodyPr/>
          <a:lstStyle/>
          <a:p>
            <a:fld id="{95FCE304-8A9D-4E87-BF75-1FB6D7D45073}" type="datetimeFigureOut">
              <a:rPr lang="en-US" smtClean="0"/>
              <a:t>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BCBEEE-A7F3-47C1-A2AF-3B3C880443DF}" type="slidenum">
              <a:rPr lang="en-US" smtClean="0"/>
              <a:t>‹#›</a:t>
            </a:fld>
            <a:endParaRPr lang="en-US"/>
          </a:p>
        </p:txBody>
      </p:sp>
    </p:spTree>
    <p:extLst>
      <p:ext uri="{BB962C8B-B14F-4D97-AF65-F5344CB8AC3E}">
        <p14:creationId xmlns:p14="http://schemas.microsoft.com/office/powerpoint/2010/main" val="21645744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Đầu trang của Phần">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vi-VN"/>
              <a:t>Bấm để sửa kiểu tiêu đề Bản cái</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vi-VN"/>
              <a:t>Bấm để chỉnh sửa kiểu văn bản của Bản cái</a:t>
            </a:r>
          </a:p>
        </p:txBody>
      </p:sp>
      <p:sp>
        <p:nvSpPr>
          <p:cNvPr id="4" name="Date Placeholder 3"/>
          <p:cNvSpPr>
            <a:spLocks noGrp="1"/>
          </p:cNvSpPr>
          <p:nvPr>
            <p:ph type="dt" sz="half" idx="10"/>
          </p:nvPr>
        </p:nvSpPr>
        <p:spPr/>
        <p:txBody>
          <a:bodyPr/>
          <a:lstStyle/>
          <a:p>
            <a:fld id="{95FCE304-8A9D-4E87-BF75-1FB6D7D45073}" type="datetimeFigureOut">
              <a:rPr lang="en-US" smtClean="0"/>
              <a:t>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BCBEEE-A7F3-47C1-A2AF-3B3C880443DF}" type="slidenum">
              <a:rPr lang="en-US" smtClean="0"/>
              <a:t>‹#›</a:t>
            </a:fld>
            <a:endParaRPr lang="en-US"/>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606937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Hai Nội dung">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vi-VN"/>
              <a:t>Bấm để sửa kiểu tiêu đề Bản cái</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5" name="Date Placeholder 4"/>
          <p:cNvSpPr>
            <a:spLocks noGrp="1"/>
          </p:cNvSpPr>
          <p:nvPr>
            <p:ph type="dt" sz="half" idx="10"/>
          </p:nvPr>
        </p:nvSpPr>
        <p:spPr/>
        <p:txBody>
          <a:bodyPr/>
          <a:lstStyle/>
          <a:p>
            <a:fld id="{95FCE304-8A9D-4E87-BF75-1FB6D7D45073}" type="datetimeFigureOut">
              <a:rPr lang="en-US" smtClean="0"/>
              <a:t>2/24/2025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BCBEEE-A7F3-47C1-A2AF-3B3C880443DF}" type="slidenum">
              <a:rPr lang="en-US" smtClean="0"/>
              <a:t>‹#›</a:t>
            </a:fld>
            <a:endParaRPr lang="en-US"/>
          </a:p>
        </p:txBody>
      </p:sp>
    </p:spTree>
    <p:extLst>
      <p:ext uri="{BB962C8B-B14F-4D97-AF65-F5344CB8AC3E}">
        <p14:creationId xmlns:p14="http://schemas.microsoft.com/office/powerpoint/2010/main" val="41631285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hép so sánh">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vi-VN"/>
              <a:t>Bấm để sửa kiểu tiêu đề Bản cái</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7" name="Date Placeholder 6"/>
          <p:cNvSpPr>
            <a:spLocks noGrp="1"/>
          </p:cNvSpPr>
          <p:nvPr>
            <p:ph type="dt" sz="half" idx="10"/>
          </p:nvPr>
        </p:nvSpPr>
        <p:spPr/>
        <p:txBody>
          <a:bodyPr/>
          <a:lstStyle/>
          <a:p>
            <a:fld id="{95FCE304-8A9D-4E87-BF75-1FB6D7D45073}" type="datetimeFigureOut">
              <a:rPr lang="en-US" smtClean="0"/>
              <a:t>2/24/2025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BCBEEE-A7F3-47C1-A2AF-3B3C880443DF}" type="slidenum">
              <a:rPr lang="en-US" smtClean="0"/>
              <a:t>‹#›</a:t>
            </a:fld>
            <a:endParaRPr lang="en-US"/>
          </a:p>
        </p:txBody>
      </p:sp>
    </p:spTree>
    <p:extLst>
      <p:ext uri="{BB962C8B-B14F-4D97-AF65-F5344CB8AC3E}">
        <p14:creationId xmlns:p14="http://schemas.microsoft.com/office/powerpoint/2010/main" val="2310713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hỉ Tiêu đề">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Bấm để sửa kiểu tiêu đề Bản cái</a:t>
            </a:r>
            <a:endParaRPr lang="en-US" dirty="0"/>
          </a:p>
        </p:txBody>
      </p:sp>
      <p:sp>
        <p:nvSpPr>
          <p:cNvPr id="3" name="Date Placeholder 2"/>
          <p:cNvSpPr>
            <a:spLocks noGrp="1"/>
          </p:cNvSpPr>
          <p:nvPr>
            <p:ph type="dt" sz="half" idx="10"/>
          </p:nvPr>
        </p:nvSpPr>
        <p:spPr/>
        <p:txBody>
          <a:bodyPr/>
          <a:lstStyle/>
          <a:p>
            <a:fld id="{95FCE304-8A9D-4E87-BF75-1FB6D7D45073}" type="datetimeFigureOut">
              <a:rPr lang="en-US" smtClean="0"/>
              <a:t>2/24/2025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BCBEEE-A7F3-47C1-A2AF-3B3C880443DF}" type="slidenum">
              <a:rPr lang="en-US" smtClean="0"/>
              <a:t>‹#›</a:t>
            </a:fld>
            <a:endParaRPr lang="en-US"/>
          </a:p>
        </p:txBody>
      </p:sp>
    </p:spTree>
    <p:extLst>
      <p:ext uri="{BB962C8B-B14F-4D97-AF65-F5344CB8AC3E}">
        <p14:creationId xmlns:p14="http://schemas.microsoft.com/office/powerpoint/2010/main" val="1875933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rốn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FCE304-8A9D-4E87-BF75-1FB6D7D45073}" type="datetimeFigureOut">
              <a:rPr lang="en-US" smtClean="0"/>
              <a:t>2/24/2025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BCBEEE-A7F3-47C1-A2AF-3B3C880443DF}" type="slidenum">
              <a:rPr lang="en-US" smtClean="0"/>
              <a:t>‹#›</a:t>
            </a:fld>
            <a:endParaRPr lang="en-US"/>
          </a:p>
        </p:txBody>
      </p:sp>
    </p:spTree>
    <p:extLst>
      <p:ext uri="{BB962C8B-B14F-4D97-AF65-F5344CB8AC3E}">
        <p14:creationId xmlns:p14="http://schemas.microsoft.com/office/powerpoint/2010/main" val="4716764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ội dung với Chú thích">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vi-VN"/>
              <a:t>Bấm để sửa kiểu tiêu đề Bản cái</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a:t>Bấm để chỉnh sửa kiểu văn bản của Bản cái</a:t>
            </a:r>
          </a:p>
        </p:txBody>
      </p:sp>
      <p:sp>
        <p:nvSpPr>
          <p:cNvPr id="5" name="Date Placeholder 4"/>
          <p:cNvSpPr>
            <a:spLocks noGrp="1"/>
          </p:cNvSpPr>
          <p:nvPr>
            <p:ph type="dt" sz="half" idx="10"/>
          </p:nvPr>
        </p:nvSpPr>
        <p:spPr/>
        <p:txBody>
          <a:bodyPr/>
          <a:lstStyle/>
          <a:p>
            <a:fld id="{95FCE304-8A9D-4E87-BF75-1FB6D7D45073}" type="datetimeFigureOut">
              <a:rPr lang="en-US" smtClean="0"/>
              <a:t>2/24/2025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BCBEEE-A7F3-47C1-A2AF-3B3C880443DF}" type="slidenum">
              <a:rPr lang="en-US" smtClean="0"/>
              <a:t>‹#›</a:t>
            </a:fld>
            <a:endParaRPr lang="en-US"/>
          </a:p>
        </p:txBody>
      </p:sp>
    </p:spTree>
    <p:extLst>
      <p:ext uri="{BB962C8B-B14F-4D97-AF65-F5344CB8AC3E}">
        <p14:creationId xmlns:p14="http://schemas.microsoft.com/office/powerpoint/2010/main" val="608106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nh với Chú thích">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vi-VN"/>
              <a:t>Bấm để sửa kiểu tiêu đề Bản cái</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vi-VN"/>
              <a:t>Bấm biểu tượng để thêm hình ảnh</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a:t>Bấm để chỉnh sửa kiểu văn bản của Bản cái</a:t>
            </a:r>
          </a:p>
        </p:txBody>
      </p:sp>
      <p:sp>
        <p:nvSpPr>
          <p:cNvPr id="5" name="Date Placeholder 4"/>
          <p:cNvSpPr>
            <a:spLocks noGrp="1"/>
          </p:cNvSpPr>
          <p:nvPr>
            <p:ph type="dt" sz="half" idx="10"/>
          </p:nvPr>
        </p:nvSpPr>
        <p:spPr/>
        <p:txBody>
          <a:bodyPr/>
          <a:lstStyle/>
          <a:p>
            <a:fld id="{95FCE304-8A9D-4E87-BF75-1FB6D7D45073}" type="datetimeFigureOut">
              <a:rPr lang="en-US" smtClean="0"/>
              <a:t>2/24/2025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BCBEEE-A7F3-47C1-A2AF-3B3C880443DF}" type="slidenum">
              <a:rPr lang="en-US" smtClean="0"/>
              <a:t>‹#›</a:t>
            </a:fld>
            <a:endParaRPr lang="en-US"/>
          </a:p>
        </p:txBody>
      </p:sp>
    </p:spTree>
    <p:extLst>
      <p:ext uri="{BB962C8B-B14F-4D97-AF65-F5344CB8AC3E}">
        <p14:creationId xmlns:p14="http://schemas.microsoft.com/office/powerpoint/2010/main" val="3888987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vi-VN"/>
              <a:t>Bấm để sửa kiểu tiêu đề Bản cái</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95FCE304-8A9D-4E87-BF75-1FB6D7D45073}" type="datetimeFigureOut">
              <a:rPr lang="en-US" smtClean="0"/>
              <a:t>2/24/2025</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72BCBEEE-A7F3-47C1-A2AF-3B3C880443DF}" type="slidenum">
              <a:rPr lang="en-US" smtClean="0"/>
              <a:t>‹#›</a:t>
            </a:fld>
            <a:endParaRPr lang="en-US"/>
          </a:p>
        </p:txBody>
      </p:sp>
    </p:spTree>
    <p:extLst>
      <p:ext uri="{BB962C8B-B14F-4D97-AF65-F5344CB8AC3E}">
        <p14:creationId xmlns:p14="http://schemas.microsoft.com/office/powerpoint/2010/main" val="39017281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xmlns="" id="{5365B4E2-2EDA-8143-65F2-314B11FDB615}"/>
              </a:ext>
            </a:extLst>
          </p:cNvPr>
          <p:cNvSpPr>
            <a:spLocks noGrp="1"/>
          </p:cNvSpPr>
          <p:nvPr>
            <p:ph type="ctrTitle"/>
          </p:nvPr>
        </p:nvSpPr>
        <p:spPr>
          <a:xfrm>
            <a:off x="1109980" y="410818"/>
            <a:ext cx="9966960" cy="1736034"/>
          </a:xfrm>
        </p:spPr>
        <p:txBody>
          <a:bodyPr>
            <a:normAutofit/>
          </a:bodyPr>
          <a:lstStyle/>
          <a:p>
            <a:r>
              <a:rPr lang="en-US" sz="3600">
                <a:latin typeface="Times New Roman" panose="02020603050405020304" pitchFamily="18" charset="0"/>
                <a:cs typeface="Times New Roman" panose="02020603050405020304" pitchFamily="18" charset="0"/>
              </a:rPr>
              <a:t>Bài 8: thực hành tiếng việt</a:t>
            </a:r>
          </a:p>
        </p:txBody>
      </p:sp>
      <p:sp>
        <p:nvSpPr>
          <p:cNvPr id="3" name="Tiêu đề phụ 2">
            <a:extLst>
              <a:ext uri="{FF2B5EF4-FFF2-40B4-BE49-F238E27FC236}">
                <a16:creationId xmlns:a16="http://schemas.microsoft.com/office/drawing/2014/main" xmlns="" id="{BF563CF5-321A-14D2-0D20-16147FD4E697}"/>
              </a:ext>
            </a:extLst>
          </p:cNvPr>
          <p:cNvSpPr>
            <a:spLocks noGrp="1"/>
          </p:cNvSpPr>
          <p:nvPr>
            <p:ph type="subTitle" idx="1"/>
          </p:nvPr>
        </p:nvSpPr>
        <p:spPr>
          <a:xfrm>
            <a:off x="1709530" y="2146852"/>
            <a:ext cx="9966960" cy="3110948"/>
          </a:xfrm>
        </p:spPr>
        <p:txBody>
          <a:bodyPr>
            <a:normAutofit/>
          </a:bodyPr>
          <a:lstStyle/>
          <a:p>
            <a:endParaRPr lang="en-US" sz="4000">
              <a:latin typeface="Times New Roman" panose="02020603050405020304" pitchFamily="18" charset="0"/>
              <a:cs typeface="Times New Roman" panose="02020603050405020304" pitchFamily="18" charset="0"/>
            </a:endParaRPr>
          </a:p>
          <a:p>
            <a:r>
              <a:rPr lang="en-US" sz="4000">
                <a:solidFill>
                  <a:schemeClr val="tx1"/>
                </a:solidFill>
                <a:latin typeface="Times New Roman" panose="02020603050405020304" pitchFamily="18" charset="0"/>
                <a:cs typeface="Times New Roman" panose="02020603050405020304" pitchFamily="18" charset="0"/>
              </a:rPr>
              <a:t>CÂU KHẲNG ĐỊNH VÀ CÂU PHỦ ĐỊNH</a:t>
            </a:r>
          </a:p>
        </p:txBody>
      </p:sp>
    </p:spTree>
    <p:extLst>
      <p:ext uri="{BB962C8B-B14F-4D97-AF65-F5344CB8AC3E}">
        <p14:creationId xmlns:p14="http://schemas.microsoft.com/office/powerpoint/2010/main" val="2100965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xmlns="" id="{DBA25EF7-4A4D-1589-064D-5165552310CF}"/>
              </a:ext>
            </a:extLst>
          </p:cNvPr>
          <p:cNvSpPr>
            <a:spLocks noGrp="1"/>
          </p:cNvSpPr>
          <p:nvPr>
            <p:ph type="title"/>
          </p:nvPr>
        </p:nvSpPr>
        <p:spPr>
          <a:xfrm>
            <a:off x="834887" y="472440"/>
            <a:ext cx="4863547" cy="859403"/>
          </a:xfrm>
        </p:spPr>
        <p:txBody>
          <a:bodyPr>
            <a:noAutofit/>
          </a:bodyPr>
          <a:lstStyle/>
          <a:p>
            <a:pPr>
              <a:lnSpc>
                <a:spcPct val="115000"/>
              </a:lnSpc>
              <a:spcAft>
                <a:spcPts val="600"/>
              </a:spcAft>
            </a:pPr>
            <a:r>
              <a:rPr lang="en-US" sz="2800">
                <a:latin typeface="Times New Roman" panose="02020603050405020304" pitchFamily="18" charset="0"/>
                <a:cs typeface="Times New Roman" panose="02020603050405020304" pitchFamily="18" charset="0"/>
              </a:rPr>
              <a:t/>
            </a:r>
            <a:br>
              <a:rPr lang="en-US" sz="2800">
                <a:latin typeface="Times New Roman" panose="02020603050405020304" pitchFamily="18" charset="0"/>
                <a:cs typeface="Times New Roman" panose="02020603050405020304" pitchFamily="18" charset="0"/>
              </a:rPr>
            </a:br>
            <a:r>
              <a:rPr lang="en-US" sz="2800">
                <a:latin typeface="Times New Roman" panose="02020603050405020304" pitchFamily="18" charset="0"/>
                <a:cs typeface="Times New Roman" panose="02020603050405020304" pitchFamily="18" charset="0"/>
              </a:rPr>
              <a:t/>
            </a:r>
            <a:br>
              <a:rPr lang="en-US" sz="2800">
                <a:latin typeface="Times New Roman" panose="02020603050405020304" pitchFamily="18" charset="0"/>
                <a:cs typeface="Times New Roman" panose="02020603050405020304" pitchFamily="18" charset="0"/>
              </a:rPr>
            </a:br>
            <a:r>
              <a:rPr lang="en-US" sz="2800">
                <a:latin typeface="Times New Roman" panose="02020603050405020304" pitchFamily="18" charset="0"/>
                <a:cs typeface="Times New Roman" panose="02020603050405020304" pitchFamily="18" charset="0"/>
              </a:rPr>
              <a:t/>
            </a:r>
            <a:br>
              <a:rPr lang="en-US" sz="2800">
                <a:latin typeface="Times New Roman" panose="02020603050405020304" pitchFamily="18" charset="0"/>
                <a:cs typeface="Times New Roman" panose="02020603050405020304" pitchFamily="18" charset="0"/>
              </a:rPr>
            </a:br>
            <a:r>
              <a:rPr lang="en-US" sz="2800">
                <a:latin typeface="Times New Roman" panose="02020603050405020304" pitchFamily="18" charset="0"/>
                <a:cs typeface="Times New Roman" panose="02020603050405020304" pitchFamily="18" charset="0"/>
              </a:rPr>
              <a:t/>
            </a:r>
            <a:br>
              <a:rPr lang="en-US" sz="2800">
                <a:latin typeface="Times New Roman" panose="02020603050405020304" pitchFamily="18" charset="0"/>
                <a:cs typeface="Times New Roman" panose="02020603050405020304" pitchFamily="18" charset="0"/>
              </a:rPr>
            </a:br>
            <a:r>
              <a:rPr lang="en-US" sz="2800">
                <a:latin typeface="Times New Roman" panose="02020603050405020304" pitchFamily="18" charset="0"/>
                <a:cs typeface="Times New Roman" panose="02020603050405020304" pitchFamily="18" charset="0"/>
              </a:rPr>
              <a:t/>
            </a:r>
            <a:br>
              <a:rPr lang="en-US" sz="2800">
                <a:latin typeface="Times New Roman" panose="02020603050405020304" pitchFamily="18" charset="0"/>
                <a:cs typeface="Times New Roman" panose="02020603050405020304" pitchFamily="18" charset="0"/>
              </a:rPr>
            </a:br>
            <a:r>
              <a:rPr lang="en-US" sz="2800">
                <a:latin typeface="Times New Roman" panose="02020603050405020304" pitchFamily="18" charset="0"/>
                <a:cs typeface="Times New Roman" panose="02020603050405020304" pitchFamily="18" charset="0"/>
              </a:rPr>
              <a:t/>
            </a:r>
            <a:br>
              <a:rPr lang="en-US" sz="2800">
                <a:latin typeface="Times New Roman" panose="02020603050405020304" pitchFamily="18" charset="0"/>
                <a:cs typeface="Times New Roman" panose="02020603050405020304" pitchFamily="18" charset="0"/>
              </a:rPr>
            </a:br>
            <a:r>
              <a:rPr lang="en-US" sz="2800">
                <a:latin typeface="Times New Roman" panose="02020603050405020304" pitchFamily="18" charset="0"/>
                <a:cs typeface="Times New Roman" panose="02020603050405020304" pitchFamily="18" charset="0"/>
              </a:rPr>
              <a:t/>
            </a:r>
            <a:br>
              <a:rPr lang="en-US" sz="2800">
                <a:latin typeface="Times New Roman" panose="02020603050405020304" pitchFamily="18" charset="0"/>
                <a:cs typeface="Times New Roman" panose="02020603050405020304" pitchFamily="18" charset="0"/>
              </a:rPr>
            </a:br>
            <a:r>
              <a:rPr lang="en-US" sz="2800">
                <a:latin typeface="Times New Roman" panose="02020603050405020304" pitchFamily="18" charset="0"/>
                <a:cs typeface="Times New Roman" panose="02020603050405020304" pitchFamily="18" charset="0"/>
              </a:rPr>
              <a:t/>
            </a:r>
            <a:br>
              <a:rPr lang="en-US" sz="2800">
                <a:latin typeface="Times New Roman" panose="02020603050405020304" pitchFamily="18" charset="0"/>
                <a:cs typeface="Times New Roman" panose="02020603050405020304" pitchFamily="18" charset="0"/>
              </a:rPr>
            </a:br>
            <a:r>
              <a:rPr lang="en-US" sz="2800">
                <a:solidFill>
                  <a:schemeClr val="tx1"/>
                </a:solidFill>
                <a:latin typeface="Times New Roman" panose="02020603050405020304" pitchFamily="18" charset="0"/>
                <a:cs typeface="Times New Roman" panose="02020603050405020304" pitchFamily="18" charset="0"/>
              </a:rPr>
              <a:t/>
            </a:r>
            <a:br>
              <a:rPr lang="en-US" sz="2800">
                <a:solidFill>
                  <a:schemeClr val="tx1"/>
                </a:solidFill>
                <a:latin typeface="Times New Roman" panose="02020603050405020304" pitchFamily="18" charset="0"/>
                <a:cs typeface="Times New Roman" panose="02020603050405020304" pitchFamily="18" charset="0"/>
              </a:rPr>
            </a:br>
            <a:r>
              <a:rPr kumimoji="0" lang="en-US" sz="2800" b="0" i="0" u="none" strike="noStrike" kern="1200" cap="none" spc="0" normalizeH="0" baseline="0" noProof="0">
                <a:ln>
                  <a:noFill/>
                </a:ln>
                <a:solidFill>
                  <a:schemeClr val="tx1"/>
                </a:solidFill>
                <a:effectLst/>
                <a:uLnTx/>
                <a:uFillTx/>
                <a:latin typeface="Times New Roman" panose="02020603050405020304" pitchFamily="18" charset="0"/>
                <a:ea typeface="+mj-ea"/>
                <a:cs typeface="Times New Roman" panose="02020603050405020304" pitchFamily="18" charset="0"/>
              </a:rPr>
              <a:t>II. </a:t>
            </a:r>
            <a:r>
              <a:rPr kumimoji="0" lang="en-US" sz="2800" b="1" i="0" u="none" strike="noStrike" kern="0" cap="none" spc="0" normalizeH="0" baseline="0" noProof="0">
                <a:ln>
                  <a:noFill/>
                </a:ln>
                <a:solidFill>
                  <a:schemeClr val="tx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LUYỆN TẬP</a:t>
            </a:r>
            <a:r>
              <a:rPr lang="en-US" sz="2800">
                <a:latin typeface="Times New Roman" panose="02020603050405020304" pitchFamily="18" charset="0"/>
                <a:cs typeface="Times New Roman" panose="02020603050405020304" pitchFamily="18" charset="0"/>
              </a:rPr>
              <a:t/>
            </a:r>
            <a:br>
              <a:rPr lang="en-US" sz="2800">
                <a:latin typeface="Times New Roman" panose="02020603050405020304" pitchFamily="18" charset="0"/>
                <a:cs typeface="Times New Roman" panose="02020603050405020304" pitchFamily="18" charset="0"/>
              </a:rPr>
            </a:br>
            <a:r>
              <a:rPr lang="en-US" sz="2800">
                <a:latin typeface="Times New Roman" panose="02020603050405020304" pitchFamily="18" charset="0"/>
                <a:cs typeface="Times New Roman" panose="02020603050405020304" pitchFamily="18" charset="0"/>
              </a:rPr>
              <a:t/>
            </a:r>
            <a:br>
              <a:rPr lang="en-US" sz="2800">
                <a:latin typeface="Times New Roman" panose="02020603050405020304" pitchFamily="18" charset="0"/>
                <a:cs typeface="Times New Roman" panose="02020603050405020304" pitchFamily="18" charset="0"/>
              </a:rPr>
            </a:br>
            <a:r>
              <a:rPr lang="en-US" sz="2800" kern="100">
                <a:effectLst/>
                <a:latin typeface="Times New Roman" panose="02020603050405020304" pitchFamily="18" charset="0"/>
                <a:ea typeface="Calibri" panose="020F0502020204030204" pitchFamily="34" charset="0"/>
                <a:cs typeface="Times New Roman" panose="02020603050405020304" pitchFamily="18" charset="0"/>
              </a:rPr>
              <a:t/>
            </a:r>
            <a:br>
              <a:rPr lang="en-US" sz="2800" kern="100">
                <a:effectLst/>
                <a:latin typeface="Times New Roman" panose="02020603050405020304" pitchFamily="18" charset="0"/>
                <a:ea typeface="Calibri" panose="020F0502020204030204" pitchFamily="34" charset="0"/>
                <a:cs typeface="Times New Roman" panose="02020603050405020304" pitchFamily="18" charset="0"/>
              </a:rPr>
            </a:br>
            <a:r>
              <a:rPr lang="en-US" sz="2800">
                <a:latin typeface="Times New Roman" panose="02020603050405020304" pitchFamily="18" charset="0"/>
                <a:cs typeface="Times New Roman" panose="02020603050405020304" pitchFamily="18" charset="0"/>
              </a:rPr>
              <a:t/>
            </a:r>
            <a:br>
              <a:rPr lang="en-US" sz="2800">
                <a:latin typeface="Times New Roman" panose="02020603050405020304" pitchFamily="18" charset="0"/>
                <a:cs typeface="Times New Roman" panose="02020603050405020304" pitchFamily="18" charset="0"/>
              </a:rPr>
            </a:br>
            <a:r>
              <a:rPr lang="en-US" sz="28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 Câu khẳng định. </a:t>
            </a:r>
            <a:br>
              <a:rPr lang="en-US" sz="28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en-US" sz="28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Dấu hiệu: Câu không chứa các từ ngữ phủ định. </a:t>
            </a:r>
            <a:br>
              <a:rPr lang="en-US" sz="28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en-US" sz="28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sym typeface="Wingdings" panose="05000000000000000000" pitchFamily="2" charset="2"/>
              </a:rPr>
              <a:t> Xác nhận: </a:t>
            </a:r>
            <a:r>
              <a:rPr lang="en-US" sz="28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Câu thông báo về hành động phải làm.</a:t>
            </a:r>
            <a:r>
              <a:rPr lang="en-US" sz="2800" kern="100">
                <a:effectLst/>
                <a:latin typeface="Times New Roman" panose="02020603050405020304" pitchFamily="18" charset="0"/>
                <a:ea typeface="Calibri" panose="020F0502020204030204" pitchFamily="34" charset="0"/>
                <a:cs typeface="Times New Roman" panose="02020603050405020304" pitchFamily="18" charset="0"/>
              </a:rPr>
              <a:t/>
            </a:r>
            <a:br>
              <a:rPr lang="en-US" sz="2800" kern="100">
                <a:effectLst/>
                <a:latin typeface="Times New Roman" panose="02020603050405020304" pitchFamily="18" charset="0"/>
                <a:ea typeface="Calibri" panose="020F0502020204030204" pitchFamily="34" charset="0"/>
                <a:cs typeface="Times New Roman" panose="02020603050405020304" pitchFamily="18" charset="0"/>
              </a:rPr>
            </a:br>
            <a:r>
              <a:rPr lang="en-US" sz="2800" kern="100">
                <a:effectLst/>
                <a:latin typeface="Times New Roman" panose="02020603050405020304" pitchFamily="18" charset="0"/>
                <a:ea typeface="Calibri" panose="020F0502020204030204" pitchFamily="34" charset="0"/>
                <a:cs typeface="Times New Roman" panose="02020603050405020304" pitchFamily="18" charset="0"/>
              </a:rPr>
              <a:t/>
            </a:r>
            <a:br>
              <a:rPr lang="en-US" sz="2800" kern="100">
                <a:effectLst/>
                <a:latin typeface="Times New Roman" panose="02020603050405020304" pitchFamily="18" charset="0"/>
                <a:ea typeface="Calibri" panose="020F0502020204030204" pitchFamily="34" charset="0"/>
                <a:cs typeface="Times New Roman" panose="02020603050405020304" pitchFamily="18" charset="0"/>
              </a:rPr>
            </a:br>
            <a:endParaRPr lang="en-US" sz="2800"/>
          </a:p>
        </p:txBody>
      </p:sp>
      <p:graphicFrame>
        <p:nvGraphicFramePr>
          <p:cNvPr id="4" name="Bảng 4">
            <a:extLst>
              <a:ext uri="{FF2B5EF4-FFF2-40B4-BE49-F238E27FC236}">
                <a16:creationId xmlns:a16="http://schemas.microsoft.com/office/drawing/2014/main" xmlns="" id="{266983DF-E1C1-458D-C501-BE5742BA8E21}"/>
              </a:ext>
            </a:extLst>
          </p:cNvPr>
          <p:cNvGraphicFramePr>
            <a:graphicFrameLocks noGrp="1"/>
          </p:cNvGraphicFramePr>
          <p:nvPr>
            <p:ph idx="4294967295"/>
            <p:extLst>
              <p:ext uri="{D42A27DB-BD31-4B8C-83A1-F6EECF244321}">
                <p14:modId xmlns:p14="http://schemas.microsoft.com/office/powerpoint/2010/main" val="4224220897"/>
              </p:ext>
            </p:extLst>
          </p:nvPr>
        </p:nvGraphicFramePr>
        <p:xfrm>
          <a:off x="5738191" y="2597427"/>
          <a:ext cx="5140532" cy="2928730"/>
        </p:xfrm>
        <a:graphic>
          <a:graphicData uri="http://schemas.openxmlformats.org/drawingml/2006/table">
            <a:tbl>
              <a:tblPr firstRow="1" bandRow="1">
                <a:tableStyleId>{5C22544A-7EE6-4342-B048-85BDC9FD1C3A}</a:tableStyleId>
              </a:tblPr>
              <a:tblGrid>
                <a:gridCol w="5140532">
                  <a:extLst>
                    <a:ext uri="{9D8B030D-6E8A-4147-A177-3AD203B41FA5}">
                      <a16:colId xmlns:a16="http://schemas.microsoft.com/office/drawing/2014/main" xmlns="" val="700189009"/>
                    </a:ext>
                  </a:extLst>
                </a:gridCol>
              </a:tblGrid>
              <a:tr h="2928730">
                <a:tc>
                  <a:txBody>
                    <a:bodyPr/>
                    <a:lstStyle/>
                    <a:p>
                      <a:pPr algn="just">
                        <a:lnSpc>
                          <a:spcPct val="115000"/>
                        </a:lnSpc>
                        <a:spcAft>
                          <a:spcPts val="600"/>
                        </a:spcAft>
                      </a:pPr>
                      <a:r>
                        <a:rPr lang="en-US" sz="2800" b="0" kern="0">
                          <a:solidFill>
                            <a:srgbClr val="000000"/>
                          </a:solidFill>
                          <a:effectLst/>
                          <a:latin typeface="Times New Roman" panose="02020603050405020304" pitchFamily="18" charset="0"/>
                          <a:cs typeface="Times New Roman" panose="02020603050405020304" pitchFamily="18" charset="0"/>
                        </a:rPr>
                        <a:t>d. </a:t>
                      </a:r>
                      <a:r>
                        <a:rPr lang="en-US" sz="2800" b="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Câu phủ định. </a:t>
                      </a:r>
                    </a:p>
                    <a:p>
                      <a:pPr marL="285750" indent="-285750" algn="just">
                        <a:lnSpc>
                          <a:spcPct val="115000"/>
                        </a:lnSpc>
                        <a:spcAft>
                          <a:spcPts val="600"/>
                        </a:spcAft>
                        <a:buFontTx/>
                        <a:buChar char="-"/>
                      </a:pPr>
                      <a:r>
                        <a:rPr lang="en-US" sz="2800" b="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Dấu hiệu: Câu có từ "chưa".</a:t>
                      </a:r>
                    </a:p>
                    <a:p>
                      <a:pPr marL="0" indent="0" algn="just">
                        <a:lnSpc>
                          <a:spcPct val="115000"/>
                        </a:lnSpc>
                        <a:spcAft>
                          <a:spcPts val="600"/>
                        </a:spcAft>
                        <a:buFontTx/>
                        <a:buNone/>
                      </a:pPr>
                      <a:r>
                        <a:rPr lang="en-US" sz="2800" b="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sym typeface="Wingdings" panose="05000000000000000000" pitchFamily="2" charset="2"/>
                        </a:rPr>
                        <a:t> </a:t>
                      </a:r>
                      <a:r>
                        <a:rPr lang="en-US" sz="2800" b="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Câu xác nhận về việc chị Dậu vẫn còn đang giận.</a:t>
                      </a:r>
                      <a:endParaRPr lang="en-US" sz="2800" b="0" kern="10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600"/>
                        </a:spcAft>
                      </a:pPr>
                      <a:endParaRPr lang="en-US"/>
                    </a:p>
                  </a:txBody>
                  <a:tcPr>
                    <a:solidFill>
                      <a:schemeClr val="bg1"/>
                    </a:solidFill>
                  </a:tcPr>
                </a:tc>
                <a:extLst>
                  <a:ext uri="{0D108BD9-81ED-4DB2-BD59-A6C34878D82A}">
                    <a16:rowId xmlns:a16="http://schemas.microsoft.com/office/drawing/2014/main" xmlns="" val="2421871009"/>
                  </a:ext>
                </a:extLst>
              </a:tr>
            </a:tbl>
          </a:graphicData>
        </a:graphic>
      </p:graphicFrame>
    </p:spTree>
    <p:extLst>
      <p:ext uri="{BB962C8B-B14F-4D97-AF65-F5344CB8AC3E}">
        <p14:creationId xmlns:p14="http://schemas.microsoft.com/office/powerpoint/2010/main" val="4219259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xmlns="" id="{DBA25EF7-4A4D-1589-064D-5165552310CF}"/>
              </a:ext>
            </a:extLst>
          </p:cNvPr>
          <p:cNvSpPr>
            <a:spLocks noGrp="1"/>
          </p:cNvSpPr>
          <p:nvPr>
            <p:ph type="title"/>
          </p:nvPr>
        </p:nvSpPr>
        <p:spPr>
          <a:xfrm>
            <a:off x="692426" y="735496"/>
            <a:ext cx="2991678" cy="536713"/>
          </a:xfrm>
        </p:spPr>
        <p:txBody>
          <a:bodyPr>
            <a:noAutofit/>
          </a:bodyPr>
          <a:lstStyle/>
          <a:p>
            <a:pPr algn="ctr">
              <a:lnSpc>
                <a:spcPct val="115000"/>
              </a:lnSpc>
              <a:spcAft>
                <a:spcPts val="600"/>
              </a:spcAft>
            </a:pPr>
            <a:r>
              <a:rPr lang="en-US" sz="2800">
                <a:latin typeface="Times New Roman" panose="02020603050405020304" pitchFamily="18" charset="0"/>
                <a:cs typeface="Times New Roman" panose="02020603050405020304" pitchFamily="18" charset="0"/>
              </a:rPr>
              <a:t/>
            </a:r>
            <a:br>
              <a:rPr lang="en-US" sz="2800">
                <a:latin typeface="Times New Roman" panose="02020603050405020304" pitchFamily="18" charset="0"/>
                <a:cs typeface="Times New Roman" panose="02020603050405020304" pitchFamily="18" charset="0"/>
              </a:rPr>
            </a:br>
            <a:r>
              <a:rPr lang="en-US" sz="2800">
                <a:latin typeface="Times New Roman" panose="02020603050405020304" pitchFamily="18" charset="0"/>
                <a:cs typeface="Times New Roman" panose="02020603050405020304" pitchFamily="18" charset="0"/>
              </a:rPr>
              <a:t/>
            </a:r>
            <a:br>
              <a:rPr lang="en-US" sz="2800">
                <a:latin typeface="Times New Roman" panose="02020603050405020304" pitchFamily="18" charset="0"/>
                <a:cs typeface="Times New Roman" panose="02020603050405020304" pitchFamily="18" charset="0"/>
              </a:rPr>
            </a:br>
            <a:r>
              <a:rPr lang="en-US" sz="2800">
                <a:solidFill>
                  <a:schemeClr val="tx1"/>
                </a:solidFill>
                <a:latin typeface="Times New Roman" panose="02020603050405020304" pitchFamily="18" charset="0"/>
                <a:cs typeface="Times New Roman" panose="02020603050405020304" pitchFamily="18" charset="0"/>
              </a:rPr>
              <a:t>II. </a:t>
            </a:r>
            <a:r>
              <a:rPr lang="en-US" sz="2800" b="1" ker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LUYỆN TẬP</a:t>
            </a:r>
            <a:r>
              <a:rPr lang="en-US" sz="2800" kern="100">
                <a:effectLst/>
                <a:latin typeface="Times New Roman" panose="02020603050405020304" pitchFamily="18" charset="0"/>
                <a:ea typeface="Calibri" panose="020F0502020204030204" pitchFamily="34" charset="0"/>
                <a:cs typeface="Times New Roman" panose="02020603050405020304" pitchFamily="18" charset="0"/>
              </a:rPr>
              <a:t/>
            </a:r>
            <a:br>
              <a:rPr lang="en-US" sz="2800" kern="100">
                <a:effectLst/>
                <a:latin typeface="Times New Roman" panose="02020603050405020304" pitchFamily="18" charset="0"/>
                <a:ea typeface="Calibri" panose="020F0502020204030204" pitchFamily="34" charset="0"/>
                <a:cs typeface="Times New Roman" panose="02020603050405020304" pitchFamily="18" charset="0"/>
              </a:rPr>
            </a:br>
            <a:r>
              <a:rPr lang="en-US" sz="2800">
                <a:latin typeface="Times New Roman" panose="02020603050405020304" pitchFamily="18" charset="0"/>
                <a:cs typeface="Times New Roman" panose="02020603050405020304" pitchFamily="18" charset="0"/>
              </a:rPr>
              <a:t/>
            </a:r>
            <a:br>
              <a:rPr lang="en-US" sz="2800">
                <a:latin typeface="Times New Roman" panose="02020603050405020304" pitchFamily="18" charset="0"/>
                <a:cs typeface="Times New Roman" panose="02020603050405020304" pitchFamily="18" charset="0"/>
              </a:rPr>
            </a:br>
            <a:endParaRPr lang="en-US" sz="2800"/>
          </a:p>
        </p:txBody>
      </p:sp>
      <p:sp>
        <p:nvSpPr>
          <p:cNvPr id="5" name="Chỗ dành sẵn cho Nội dung 4">
            <a:extLst>
              <a:ext uri="{FF2B5EF4-FFF2-40B4-BE49-F238E27FC236}">
                <a16:creationId xmlns:a16="http://schemas.microsoft.com/office/drawing/2014/main" xmlns="" id="{3AE82617-A838-3849-8895-A966D77CEAFE}"/>
              </a:ext>
            </a:extLst>
          </p:cNvPr>
          <p:cNvSpPr>
            <a:spLocks noGrp="1"/>
          </p:cNvSpPr>
          <p:nvPr>
            <p:ph idx="1"/>
          </p:nvPr>
        </p:nvSpPr>
        <p:spPr>
          <a:xfrm>
            <a:off x="692426" y="1457739"/>
            <a:ext cx="11115261" cy="5128591"/>
          </a:xfrm>
        </p:spPr>
        <p:txBody>
          <a:bodyPr>
            <a:normAutofit fontScale="85000" lnSpcReduction="10000"/>
          </a:bodyPr>
          <a:lstStyle/>
          <a:p>
            <a:pPr marL="45720" indent="0" algn="just">
              <a:lnSpc>
                <a:spcPct val="115000"/>
              </a:lnSpc>
              <a:spcAft>
                <a:spcPts val="600"/>
              </a:spcAft>
              <a:buNone/>
            </a:pPr>
            <a:r>
              <a:rPr lang="en-US" sz="27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Bài tập 2:</a:t>
            </a:r>
          </a:p>
          <a:p>
            <a:pPr marL="45720" indent="0" algn="just">
              <a:lnSpc>
                <a:spcPct val="115000"/>
              </a:lnSpc>
              <a:spcAft>
                <a:spcPts val="600"/>
              </a:spcAft>
              <a:buNone/>
            </a:pPr>
            <a:r>
              <a:rPr lang="en-US" sz="27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Câu phủ định: "Họ chẳng qua chỉ là người khách, chuyến này sang cũng cốt xem sự thế khó hay dễ để liệu bề tiến lui mà thôi." do trong câu có từ mang nghĩa phủ định "chẳng". </a:t>
            </a:r>
            <a:endParaRPr lang="en-US" sz="2700" kern="100">
              <a:effectLst/>
              <a:latin typeface="Times New Roman" panose="02020603050405020304" pitchFamily="18" charset="0"/>
              <a:ea typeface="Calibri" panose="020F0502020204030204" pitchFamily="34" charset="0"/>
              <a:cs typeface="Times New Roman" panose="02020603050405020304" pitchFamily="18" charset="0"/>
            </a:endParaRPr>
          </a:p>
          <a:p>
            <a:pPr marL="0" lvl="0" indent="0" algn="just">
              <a:lnSpc>
                <a:spcPct val="115000"/>
              </a:lnSpc>
              <a:spcAft>
                <a:spcPts val="600"/>
              </a:spcAft>
              <a:buSzPts val="1000"/>
              <a:buNone/>
              <a:tabLst>
                <a:tab pos="228600" algn="l"/>
              </a:tabLst>
            </a:pPr>
            <a:r>
              <a:rPr lang="en-US" sz="27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Câu để hỏi: "Tổng đốc họ Tôn đem thử quân nhớ nhà kia mà chống chọi, thì địch sao cho nổi?"; "Nhưng còn nhà nước của ta thì sao?"; "Thái hậu có thể chạy sang đất Trung Hoa một chuyến nữa chăng?" do trong 3 câu có chưa từ để hỏi và cuối câu có dấu "?"</a:t>
            </a:r>
            <a:endParaRPr lang="en-US" sz="2700" kern="100">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lnSpc>
                <a:spcPct val="115000"/>
              </a:lnSpc>
              <a:spcAft>
                <a:spcPts val="600"/>
              </a:spcAft>
              <a:buNone/>
            </a:pPr>
            <a:r>
              <a:rPr lang="en-US" sz="27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 Câu phủ định: "Tự vương trẻ tuổi, chưa từng trải công việc, trước đây tới đón chào ta ở Lạng Sơn, sao không nói cho rõ?" do trong câu có từ mang nghĩa phủ định "chưa". </a:t>
            </a:r>
            <a:endParaRPr lang="en-US" sz="2700" kern="100">
              <a:effectLst/>
              <a:latin typeface="Times New Roman" panose="02020603050405020304" pitchFamily="18" charset="0"/>
              <a:ea typeface="Calibri" panose="020F0502020204030204" pitchFamily="34" charset="0"/>
              <a:cs typeface="Times New Roman" panose="02020603050405020304" pitchFamily="18" charset="0"/>
            </a:endParaRPr>
          </a:p>
          <a:p>
            <a:pPr marL="0" lvl="0" indent="0" algn="just">
              <a:lnSpc>
                <a:spcPct val="115000"/>
              </a:lnSpc>
              <a:spcAft>
                <a:spcPts val="600"/>
              </a:spcAft>
              <a:buSzPts val="1000"/>
              <a:buNone/>
              <a:tabLst>
                <a:tab pos="457200" algn="l"/>
              </a:tabLst>
            </a:pPr>
            <a:r>
              <a:rPr lang="en-US" sz="27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Câu để hỏi: "Bấy giờ, nhân khi ta thắng, đè bẹp ngay lúc chúng đang khốn đốn, há chẳng dễ dàng hơn hay sao?" do trong câu có chưa từ để hỏi và cuối câu có dấu "?"</a:t>
            </a:r>
            <a:endParaRPr lang="en-US" sz="2700" kern="10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a:p>
        </p:txBody>
      </p:sp>
    </p:spTree>
    <p:extLst>
      <p:ext uri="{BB962C8B-B14F-4D97-AF65-F5344CB8AC3E}">
        <p14:creationId xmlns:p14="http://schemas.microsoft.com/office/powerpoint/2010/main" val="1984394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Effect transition="in" filter="fade">
                                      <p:cBhvr>
                                        <p:cTn id="25" dur="1000"/>
                                        <p:tgtEl>
                                          <p:spTgt spid="5">
                                            <p:txEl>
                                              <p:pRg st="3" end="3"/>
                                            </p:txEl>
                                          </p:spTgt>
                                        </p:tgtEl>
                                      </p:cBhvr>
                                    </p:animEffect>
                                    <p:anim calcmode="lin" valueType="num">
                                      <p:cBhvr>
                                        <p:cTn id="26"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nodeType="clickEffect">
                                  <p:stCondLst>
                                    <p:cond delay="0"/>
                                  </p:stCondLst>
                                  <p:childTnLst>
                                    <p:set>
                                      <p:cBhvr>
                                        <p:cTn id="31" dur="1" fill="hold">
                                          <p:stCondLst>
                                            <p:cond delay="0"/>
                                          </p:stCondLst>
                                        </p:cTn>
                                        <p:tgtEl>
                                          <p:spTgt spid="5">
                                            <p:txEl>
                                              <p:pRg st="4" end="4"/>
                                            </p:txEl>
                                          </p:spTgt>
                                        </p:tgtEl>
                                        <p:attrNameLst>
                                          <p:attrName>style.visibility</p:attrName>
                                        </p:attrNameLst>
                                      </p:cBhvr>
                                      <p:to>
                                        <p:strVal val="visible"/>
                                      </p:to>
                                    </p:set>
                                    <p:animEffect transition="in" filter="fade">
                                      <p:cBhvr>
                                        <p:cTn id="32" dur="1000"/>
                                        <p:tgtEl>
                                          <p:spTgt spid="5">
                                            <p:txEl>
                                              <p:pRg st="4" end="4"/>
                                            </p:txEl>
                                          </p:spTgt>
                                        </p:tgtEl>
                                      </p:cBhvr>
                                    </p:animEffect>
                                    <p:anim calcmode="lin" valueType="num">
                                      <p:cBhvr>
                                        <p:cTn id="33"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4"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xmlns="" id="{DBA25EF7-4A4D-1589-064D-5165552310CF}"/>
              </a:ext>
            </a:extLst>
          </p:cNvPr>
          <p:cNvSpPr>
            <a:spLocks noGrp="1"/>
          </p:cNvSpPr>
          <p:nvPr>
            <p:ph type="title"/>
          </p:nvPr>
        </p:nvSpPr>
        <p:spPr>
          <a:xfrm>
            <a:off x="692425" y="735496"/>
            <a:ext cx="9471991" cy="536713"/>
          </a:xfrm>
        </p:spPr>
        <p:txBody>
          <a:bodyPr>
            <a:noAutofit/>
          </a:bodyPr>
          <a:lstStyle/>
          <a:p>
            <a:pPr algn="ctr">
              <a:lnSpc>
                <a:spcPct val="115000"/>
              </a:lnSpc>
              <a:spcAft>
                <a:spcPts val="600"/>
              </a:spcAft>
            </a:pPr>
            <a:r>
              <a:rPr lang="en-US" sz="2800">
                <a:latin typeface="Times New Roman" panose="02020603050405020304" pitchFamily="18" charset="0"/>
                <a:cs typeface="Times New Roman" panose="02020603050405020304" pitchFamily="18" charset="0"/>
              </a:rPr>
              <a:t/>
            </a:r>
            <a:br>
              <a:rPr lang="en-US" sz="2800">
                <a:latin typeface="Times New Roman" panose="02020603050405020304" pitchFamily="18" charset="0"/>
                <a:cs typeface="Times New Roman" panose="02020603050405020304" pitchFamily="18" charset="0"/>
              </a:rPr>
            </a:br>
            <a:r>
              <a:rPr lang="en-US" sz="2800">
                <a:latin typeface="Times New Roman" panose="02020603050405020304" pitchFamily="18" charset="0"/>
                <a:cs typeface="Times New Roman" panose="02020603050405020304" pitchFamily="18" charset="0"/>
              </a:rPr>
              <a:t/>
            </a:r>
            <a:br>
              <a:rPr lang="en-US" sz="2800">
                <a:latin typeface="Times New Roman" panose="02020603050405020304" pitchFamily="18" charset="0"/>
                <a:cs typeface="Times New Roman" panose="02020603050405020304" pitchFamily="18" charset="0"/>
              </a:rPr>
            </a:br>
            <a:r>
              <a:rPr lang="en-US" sz="2800">
                <a:latin typeface="Times New Roman" panose="02020603050405020304" pitchFamily="18" charset="0"/>
                <a:cs typeface="Times New Roman" panose="02020603050405020304" pitchFamily="18" charset="0"/>
              </a:rPr>
              <a:t>HOẠT ĐỘNG VẬN DỤNG </a:t>
            </a:r>
            <a:r>
              <a:rPr lang="en-US" sz="2800" kern="100">
                <a:effectLst/>
                <a:latin typeface="Times New Roman" panose="02020603050405020304" pitchFamily="18" charset="0"/>
                <a:ea typeface="Calibri" panose="020F0502020204030204" pitchFamily="34" charset="0"/>
                <a:cs typeface="Times New Roman" panose="02020603050405020304" pitchFamily="18" charset="0"/>
              </a:rPr>
              <a:t/>
            </a:r>
            <a:br>
              <a:rPr lang="en-US" sz="2800" kern="100">
                <a:effectLst/>
                <a:latin typeface="Times New Roman" panose="02020603050405020304" pitchFamily="18" charset="0"/>
                <a:ea typeface="Calibri" panose="020F0502020204030204" pitchFamily="34" charset="0"/>
                <a:cs typeface="Times New Roman" panose="02020603050405020304" pitchFamily="18" charset="0"/>
              </a:rPr>
            </a:br>
            <a:r>
              <a:rPr lang="en-US" sz="2800">
                <a:latin typeface="Times New Roman" panose="02020603050405020304" pitchFamily="18" charset="0"/>
                <a:cs typeface="Times New Roman" panose="02020603050405020304" pitchFamily="18" charset="0"/>
              </a:rPr>
              <a:t/>
            </a:r>
            <a:br>
              <a:rPr lang="en-US" sz="2800">
                <a:latin typeface="Times New Roman" panose="02020603050405020304" pitchFamily="18" charset="0"/>
                <a:cs typeface="Times New Roman" panose="02020603050405020304" pitchFamily="18" charset="0"/>
              </a:rPr>
            </a:br>
            <a:endParaRPr lang="en-US" sz="2800"/>
          </a:p>
        </p:txBody>
      </p:sp>
      <p:sp>
        <p:nvSpPr>
          <p:cNvPr id="5" name="Chỗ dành sẵn cho Nội dung 4">
            <a:extLst>
              <a:ext uri="{FF2B5EF4-FFF2-40B4-BE49-F238E27FC236}">
                <a16:creationId xmlns:a16="http://schemas.microsoft.com/office/drawing/2014/main" xmlns="" id="{3AE82617-A838-3849-8895-A966D77CEAFE}"/>
              </a:ext>
            </a:extLst>
          </p:cNvPr>
          <p:cNvSpPr>
            <a:spLocks noGrp="1"/>
          </p:cNvSpPr>
          <p:nvPr>
            <p:ph idx="1"/>
          </p:nvPr>
        </p:nvSpPr>
        <p:spPr>
          <a:xfrm>
            <a:off x="692426" y="1457740"/>
            <a:ext cx="11115261" cy="2716696"/>
          </a:xfrm>
        </p:spPr>
        <p:txBody>
          <a:bodyPr>
            <a:normAutofit/>
          </a:bodyPr>
          <a:lstStyle/>
          <a:p>
            <a:pPr marL="45720" indent="0" algn="just">
              <a:lnSpc>
                <a:spcPct val="115000"/>
              </a:lnSpc>
              <a:spcAft>
                <a:spcPts val="600"/>
              </a:spcAft>
              <a:buNone/>
            </a:pPr>
            <a:r>
              <a:rPr lang="en-US" sz="24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Bài tập: V</a:t>
            </a:r>
            <a:r>
              <a:rPr lang="vi-VN" sz="24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iết một đoạn văn( khoảng 5 đến 7 dòng) nêu cảm nghĩ của em sau khi học văn bản Quang Trung đại phá quân Thanh( Ngô gia văn phái), trong đó có sử dụng câu khẳng định được thể hiện dưới hình thức” phủ định của phủ định”</a:t>
            </a:r>
            <a:endParaRPr lang="en-US" sz="24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 indent="0" algn="just">
              <a:lnSpc>
                <a:spcPct val="115000"/>
              </a:lnSpc>
              <a:spcAft>
                <a:spcPts val="600"/>
              </a:spcAft>
              <a:buNone/>
            </a:pPr>
            <a:endParaRPr lang="en-US" sz="2400" kern="100">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lnSpc>
                <a:spcPct val="115000"/>
              </a:lnSpc>
              <a:spcAft>
                <a:spcPts val="600"/>
              </a:spcAft>
              <a:buNone/>
            </a:pPr>
            <a:endParaRPr lang="en-US"/>
          </a:p>
        </p:txBody>
      </p:sp>
    </p:spTree>
    <p:extLst>
      <p:ext uri="{BB962C8B-B14F-4D97-AF65-F5344CB8AC3E}">
        <p14:creationId xmlns:p14="http://schemas.microsoft.com/office/powerpoint/2010/main" val="1508264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xmlns="" id="{5405515B-A1BF-87BD-E17F-F03DF5446A60}"/>
              </a:ext>
            </a:extLst>
          </p:cNvPr>
          <p:cNvSpPr>
            <a:spLocks noGrp="1"/>
          </p:cNvSpPr>
          <p:nvPr>
            <p:ph type="title"/>
          </p:nvPr>
        </p:nvSpPr>
        <p:spPr>
          <a:xfrm>
            <a:off x="934273" y="404192"/>
            <a:ext cx="9875520" cy="609600"/>
          </a:xfrm>
        </p:spPr>
        <p:txBody>
          <a:bodyPr>
            <a:normAutofit/>
          </a:bodyPr>
          <a:lstStyle/>
          <a:p>
            <a:r>
              <a:rPr lang="en-US" sz="2800">
                <a:latin typeface="Times New Roman" panose="02020603050405020304" pitchFamily="18" charset="0"/>
                <a:cs typeface="Times New Roman" panose="02020603050405020304" pitchFamily="18" charset="0"/>
              </a:rPr>
              <a:t>I. KHÁI NIỆM</a:t>
            </a:r>
          </a:p>
        </p:txBody>
      </p:sp>
      <p:sp>
        <p:nvSpPr>
          <p:cNvPr id="3" name="Chỗ dành sẵn cho Nội dung 2">
            <a:extLst>
              <a:ext uri="{FF2B5EF4-FFF2-40B4-BE49-F238E27FC236}">
                <a16:creationId xmlns:a16="http://schemas.microsoft.com/office/drawing/2014/main" xmlns="" id="{DD730209-5F9F-239C-CB82-D02CB8FD52E3}"/>
              </a:ext>
            </a:extLst>
          </p:cNvPr>
          <p:cNvSpPr>
            <a:spLocks noGrp="1"/>
          </p:cNvSpPr>
          <p:nvPr>
            <p:ph idx="1"/>
          </p:nvPr>
        </p:nvSpPr>
        <p:spPr>
          <a:xfrm>
            <a:off x="503583" y="966292"/>
            <a:ext cx="10512289" cy="5129708"/>
          </a:xfrm>
        </p:spPr>
        <p:txBody>
          <a:bodyPr>
            <a:normAutofit/>
          </a:bodyPr>
          <a:lstStyle/>
          <a:p>
            <a:pPr marL="560070" indent="-514350">
              <a:buAutoNum type="arabicPeriod"/>
            </a:pPr>
            <a:r>
              <a:rPr lang="en-US" sz="2800">
                <a:latin typeface="Times New Roman" panose="02020603050405020304" pitchFamily="18" charset="0"/>
                <a:cs typeface="Times New Roman" panose="02020603050405020304" pitchFamily="18" charset="0"/>
              </a:rPr>
              <a:t>Ví dụ: HS theo dõi câu chuyện Thầy bói xem voi và hoàn thành phiếu học tập.</a:t>
            </a:r>
          </a:p>
          <a:p>
            <a:endParaRPr lang="en-US">
              <a:latin typeface="Times New Roman" panose="02020603050405020304" pitchFamily="18" charset="0"/>
              <a:cs typeface="Times New Roman" panose="02020603050405020304" pitchFamily="18" charset="0"/>
            </a:endParaRPr>
          </a:p>
          <a:p>
            <a:pPr marL="45720" indent="0" algn="just">
              <a:lnSpc>
                <a:spcPct val="115000"/>
              </a:lnSpc>
              <a:spcAft>
                <a:spcPts val="600"/>
              </a:spcAft>
              <a:buNone/>
            </a:pPr>
            <a:endParaRPr lang="en-US"/>
          </a:p>
        </p:txBody>
      </p:sp>
      <p:graphicFrame>
        <p:nvGraphicFramePr>
          <p:cNvPr id="5" name="Bảng 5">
            <a:extLst>
              <a:ext uri="{FF2B5EF4-FFF2-40B4-BE49-F238E27FC236}">
                <a16:creationId xmlns:a16="http://schemas.microsoft.com/office/drawing/2014/main" xmlns="" id="{A7983D11-BDB9-839D-EFF0-07DBB7CF51A2}"/>
              </a:ext>
            </a:extLst>
          </p:cNvPr>
          <p:cNvGraphicFramePr>
            <a:graphicFrameLocks noGrp="1"/>
          </p:cNvGraphicFramePr>
          <p:nvPr>
            <p:extLst>
              <p:ext uri="{D42A27DB-BD31-4B8C-83A1-F6EECF244321}">
                <p14:modId xmlns:p14="http://schemas.microsoft.com/office/powerpoint/2010/main" val="2463035806"/>
              </p:ext>
            </p:extLst>
          </p:nvPr>
        </p:nvGraphicFramePr>
        <p:xfrm>
          <a:off x="930957" y="1881808"/>
          <a:ext cx="10512289" cy="4428917"/>
        </p:xfrm>
        <a:graphic>
          <a:graphicData uri="http://schemas.openxmlformats.org/drawingml/2006/table">
            <a:tbl>
              <a:tblPr firstRow="1" bandRow="1">
                <a:tableStyleId>{5C22544A-7EE6-4342-B048-85BDC9FD1C3A}</a:tableStyleId>
              </a:tblPr>
              <a:tblGrid>
                <a:gridCol w="1257840">
                  <a:extLst>
                    <a:ext uri="{9D8B030D-6E8A-4147-A177-3AD203B41FA5}">
                      <a16:colId xmlns:a16="http://schemas.microsoft.com/office/drawing/2014/main" xmlns="" val="2246265968"/>
                    </a:ext>
                  </a:extLst>
                </a:gridCol>
                <a:gridCol w="7604560">
                  <a:extLst>
                    <a:ext uri="{9D8B030D-6E8A-4147-A177-3AD203B41FA5}">
                      <a16:colId xmlns:a16="http://schemas.microsoft.com/office/drawing/2014/main" xmlns="" val="2353671064"/>
                    </a:ext>
                  </a:extLst>
                </a:gridCol>
                <a:gridCol w="1649889">
                  <a:extLst>
                    <a:ext uri="{9D8B030D-6E8A-4147-A177-3AD203B41FA5}">
                      <a16:colId xmlns:a16="http://schemas.microsoft.com/office/drawing/2014/main" xmlns="" val="1199731446"/>
                    </a:ext>
                  </a:extLst>
                </a:gridCol>
              </a:tblGrid>
              <a:tr h="565600">
                <a:tc>
                  <a:txBody>
                    <a:bodyPr/>
                    <a:lstStyle/>
                    <a:p>
                      <a:endParaRPr lang="en-US" sz="240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srgbClr val="FFFFFF"/>
                          </a:solidFill>
                          <a:effectLst/>
                          <a:uLnTx/>
                          <a:uFillTx/>
                          <a:latin typeface="Times New Roman" panose="02020603050405020304" pitchFamily="18" charset="0"/>
                          <a:ea typeface="+mn-ea"/>
                          <a:cs typeface="Times New Roman" panose="02020603050405020304" pitchFamily="18" charset="0"/>
                        </a:rPr>
                        <a:t>Nhiệm vụ</a:t>
                      </a:r>
                    </a:p>
                    <a:p>
                      <a:endParaRPr lang="en-US" sz="2400">
                        <a:latin typeface="Times New Roman" panose="02020603050405020304" pitchFamily="18" charset="0"/>
                        <a:cs typeface="Times New Roman" panose="02020603050405020304" pitchFamily="18" charset="0"/>
                      </a:endParaRPr>
                    </a:p>
                  </a:txBody>
                  <a:tcPr/>
                </a:tc>
                <a:tc>
                  <a:txBody>
                    <a:bodyPr/>
                    <a:lstStyle/>
                    <a:p>
                      <a:r>
                        <a:rPr lang="en-US">
                          <a:latin typeface="Times New Roman" panose="02020603050405020304" pitchFamily="18" charset="0"/>
                          <a:cs typeface="Times New Roman" panose="02020603050405020304" pitchFamily="18" charset="0"/>
                        </a:rPr>
                        <a:t>Kết quả</a:t>
                      </a:r>
                    </a:p>
                  </a:txBody>
                  <a:tcPr/>
                </a:tc>
                <a:extLst>
                  <a:ext uri="{0D108BD9-81ED-4DB2-BD59-A6C34878D82A}">
                    <a16:rowId xmlns:a16="http://schemas.microsoft.com/office/drawing/2014/main" xmlns="" val="116037759"/>
                  </a:ext>
                </a:extLst>
              </a:tr>
              <a:tr h="909825">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schemeClr val="tx1"/>
                          </a:solidFill>
                          <a:effectLst/>
                          <a:uLnTx/>
                          <a:uFillTx/>
                          <a:latin typeface="Times New Roman" panose="02020603050405020304" pitchFamily="18" charset="0"/>
                          <a:ea typeface="+mn-ea"/>
                          <a:cs typeface="Times New Roman" panose="02020603050405020304" pitchFamily="18" charset="0"/>
                        </a:rPr>
                        <a:t>Nhóm 1,2.</a:t>
                      </a:r>
                    </a:p>
                    <a:p>
                      <a:endParaRPr lang="en-US" sz="2400">
                        <a:latin typeface="Times New Roman" panose="02020603050405020304" pitchFamily="18" charset="0"/>
                        <a:cs typeface="Times New Roman" panose="02020603050405020304" pitchFamily="18" charset="0"/>
                      </a:endParaRPr>
                    </a:p>
                  </a:txBody>
                  <a:tcPr/>
                </a:tc>
                <a:tc>
                  <a:txBody>
                    <a:bodyPr/>
                    <a:lstStyle/>
                    <a:p>
                      <a:pPr algn="just">
                        <a:lnSpc>
                          <a:spcPct val="115000"/>
                        </a:lnSpc>
                        <a:spcAft>
                          <a:spcPts val="600"/>
                        </a:spcAft>
                      </a:pPr>
                      <a:r>
                        <a:rPr lang="en-US" sz="24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Tại sao các ông thầy bói lại xô xát đến mức sứt đầu mẻ trán?</a:t>
                      </a:r>
                      <a:endParaRPr lang="en-US" sz="2400" kern="10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sz="2400">
                        <a:latin typeface="Times New Roman" panose="02020603050405020304" pitchFamily="18" charset="0"/>
                        <a:cs typeface="Times New Roman" panose="02020603050405020304" pitchFamily="18" charset="0"/>
                      </a:endParaRPr>
                    </a:p>
                  </a:txBody>
                  <a:tcPr/>
                </a:tc>
                <a:tc>
                  <a:txBody>
                    <a:bodyPr/>
                    <a:lstStyle/>
                    <a:p>
                      <a:pPr marL="45720" marR="0" lvl="0" indent="0" algn="just" defTabSz="914400" rtl="0" eaLnBrk="1" fontAlgn="auto" latinLnBrk="0" hangingPunct="1">
                        <a:lnSpc>
                          <a:spcPct val="115000"/>
                        </a:lnSpc>
                        <a:spcBef>
                          <a:spcPts val="1400"/>
                        </a:spcBef>
                        <a:spcAft>
                          <a:spcPts val="600"/>
                        </a:spcAft>
                        <a:buClr>
                          <a:srgbClr val="A6B727"/>
                        </a:buClr>
                        <a:buSzPct val="80000"/>
                        <a:buFont typeface="Corbel" pitchFamily="34" charset="0"/>
                        <a:buNone/>
                        <a:tabLst/>
                        <a:defRPr/>
                      </a:pPr>
                      <a:endParaRPr kumimoji="0" lang="en-US" sz="2400" b="0" i="0" u="none" strike="noStrike" kern="100" cap="none" spc="0" normalizeH="0" baseline="0" noProof="0">
                        <a:ln>
                          <a:noFill/>
                        </a:ln>
                        <a:solidFill>
                          <a:srgbClr val="A6B727"/>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xmlns="" val="2380182523"/>
                  </a:ext>
                </a:extLst>
              </a:tr>
              <a:tr h="542793">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a:ln>
                          <a:noFill/>
                        </a:ln>
                        <a:solidFill>
                          <a:schemeClr val="tx1"/>
                        </a:solidFill>
                        <a:effectLst/>
                        <a:uLnTx/>
                        <a:uFillTx/>
                        <a:latin typeface="+mn-lt"/>
                        <a:ea typeface="+mn-ea"/>
                        <a:cs typeface="+mn-cs"/>
                      </a:endParaRPr>
                    </a:p>
                  </a:txBody>
                  <a:tcPr/>
                </a:tc>
                <a:tc>
                  <a:txBody>
                    <a:bodyPr/>
                    <a:lstStyle/>
                    <a:p>
                      <a:r>
                        <a:rPr lang="en-US" sz="24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Sự bất đồng ý kiến thể hiện ở những câu nói nào? </a:t>
                      </a:r>
                      <a:endParaRPr lang="en-US" sz="2400">
                        <a:latin typeface="Times New Roman" panose="02020603050405020304" pitchFamily="18" charset="0"/>
                        <a:cs typeface="Times New Roman" panose="02020603050405020304" pitchFamily="18" charset="0"/>
                      </a:endParaRPr>
                    </a:p>
                  </a:txBody>
                  <a:tcPr/>
                </a:tc>
                <a:tc>
                  <a:txBody>
                    <a:bodyPr/>
                    <a:lstStyle/>
                    <a:p>
                      <a:endParaRPr lang="en-US">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4011321118"/>
                  </a:ext>
                </a:extLst>
              </a:tr>
              <a:tr h="21091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schemeClr val="tx1"/>
                          </a:solidFill>
                          <a:effectLst/>
                          <a:uLnTx/>
                          <a:uFillTx/>
                          <a:latin typeface="Times New Roman" panose="02020603050405020304" pitchFamily="18" charset="0"/>
                          <a:ea typeface="+mn-ea"/>
                          <a:cs typeface="Times New Roman" panose="02020603050405020304" pitchFamily="18" charset="0"/>
                        </a:rPr>
                        <a:t>Nhóm 3,4</a:t>
                      </a:r>
                    </a:p>
                  </a:txBody>
                  <a:tcPr/>
                </a:tc>
                <a:tc>
                  <a:txBody>
                    <a:bodyPr/>
                    <a:lstStyle/>
                    <a:p>
                      <a:pPr algn="just">
                        <a:lnSpc>
                          <a:spcPct val="115000"/>
                        </a:lnSpc>
                        <a:spcAft>
                          <a:spcPts val="600"/>
                        </a:spcAft>
                      </a:pPr>
                      <a:r>
                        <a:rPr lang="en-US" sz="24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Hãy phân loại những câu nói vừa tìm được theo 2 tiêu chí:     </a:t>
                      </a:r>
                      <a:endParaRPr lang="en-US" sz="2400" kern="10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15000"/>
                        </a:lnSpc>
                        <a:spcAft>
                          <a:spcPts val="600"/>
                        </a:spcAft>
                        <a:buFont typeface="Times New Roman" panose="02020603050405020304" pitchFamily="18" charset="0"/>
                        <a:buChar char="-"/>
                      </a:pPr>
                      <a:r>
                        <a:rPr lang="en-US" sz="24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Câu nói mang tính xác nhận khẳng định.</a:t>
                      </a:r>
                      <a:endParaRPr lang="en-US" sz="2400" kern="10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ct val="115000"/>
                        </a:lnSpc>
                        <a:spcAft>
                          <a:spcPts val="600"/>
                        </a:spcAft>
                        <a:buFont typeface="Times New Roman" panose="02020603050405020304" pitchFamily="18" charset="0"/>
                        <a:buChar char="-"/>
                      </a:pPr>
                      <a:r>
                        <a:rPr lang="en-US" sz="24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Câu nói mang tính bác bỏ phủ định </a:t>
                      </a:r>
                      <a:endParaRPr lang="en-US" sz="24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a:tc>
                <a:tc>
                  <a:txBody>
                    <a:bodyPr/>
                    <a:lstStyle/>
                    <a:p>
                      <a:endParaRPr lang="en-US">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702536070"/>
                  </a:ext>
                </a:extLst>
              </a:tr>
            </a:tbl>
          </a:graphicData>
        </a:graphic>
      </p:graphicFrame>
    </p:spTree>
    <p:extLst>
      <p:ext uri="{BB962C8B-B14F-4D97-AF65-F5344CB8AC3E}">
        <p14:creationId xmlns:p14="http://schemas.microsoft.com/office/powerpoint/2010/main" val="219727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1000"/>
                                        <p:tgtEl>
                                          <p:spTgt spid="5"/>
                                        </p:tgtEl>
                                      </p:cBhvr>
                                    </p:animEffect>
                                    <p:anim calcmode="lin" valueType="num">
                                      <p:cBhvr>
                                        <p:cTn id="16" dur="1000" fill="hold"/>
                                        <p:tgtEl>
                                          <p:spTgt spid="5"/>
                                        </p:tgtEl>
                                        <p:attrNameLst>
                                          <p:attrName>ppt_x</p:attrName>
                                        </p:attrNameLst>
                                      </p:cBhvr>
                                      <p:tavLst>
                                        <p:tav tm="0">
                                          <p:val>
                                            <p:strVal val="#ppt_x"/>
                                          </p:val>
                                        </p:tav>
                                        <p:tav tm="100000">
                                          <p:val>
                                            <p:strVal val="#ppt_x"/>
                                          </p:val>
                                        </p:tav>
                                      </p:tavLst>
                                    </p:anim>
                                    <p:anim calcmode="lin" valueType="num">
                                      <p:cBhvr>
                                        <p:cTn id="17"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xmlns="" id="{5405515B-A1BF-87BD-E17F-F03DF5446A60}"/>
              </a:ext>
            </a:extLst>
          </p:cNvPr>
          <p:cNvSpPr>
            <a:spLocks noGrp="1"/>
          </p:cNvSpPr>
          <p:nvPr>
            <p:ph type="title"/>
          </p:nvPr>
        </p:nvSpPr>
        <p:spPr>
          <a:xfrm>
            <a:off x="1143000" y="318052"/>
            <a:ext cx="9875520" cy="443948"/>
          </a:xfrm>
        </p:spPr>
        <p:txBody>
          <a:bodyPr>
            <a:normAutofit fontScale="90000"/>
          </a:bodyPr>
          <a:lstStyle/>
          <a:p>
            <a:pPr algn="ctr"/>
            <a:r>
              <a:rPr lang="en-US">
                <a:latin typeface="Times New Roman" panose="02020603050405020304" pitchFamily="18" charset="0"/>
                <a:cs typeface="Times New Roman" panose="02020603050405020304" pitchFamily="18" charset="0"/>
              </a:rPr>
              <a:t>Thầy bói xem voi</a:t>
            </a:r>
          </a:p>
        </p:txBody>
      </p:sp>
      <p:sp>
        <p:nvSpPr>
          <p:cNvPr id="3" name="Chỗ dành sẵn cho Nội dung 2">
            <a:extLst>
              <a:ext uri="{FF2B5EF4-FFF2-40B4-BE49-F238E27FC236}">
                <a16:creationId xmlns:a16="http://schemas.microsoft.com/office/drawing/2014/main" xmlns="" id="{DD730209-5F9F-239C-CB82-D02CB8FD52E3}"/>
              </a:ext>
            </a:extLst>
          </p:cNvPr>
          <p:cNvSpPr>
            <a:spLocks noGrp="1"/>
          </p:cNvSpPr>
          <p:nvPr>
            <p:ph idx="1"/>
          </p:nvPr>
        </p:nvSpPr>
        <p:spPr>
          <a:xfrm>
            <a:off x="503584" y="762000"/>
            <a:ext cx="11410120" cy="5943600"/>
          </a:xfrm>
        </p:spPr>
        <p:txBody>
          <a:bodyPr>
            <a:normAutofit fontScale="25000" lnSpcReduction="20000"/>
          </a:bodyPr>
          <a:lstStyle/>
          <a:p>
            <a:pPr marL="45720" indent="0" algn="just">
              <a:lnSpc>
                <a:spcPct val="120000"/>
              </a:lnSpc>
              <a:spcBef>
                <a:spcPts val="0"/>
              </a:spcBef>
              <a:buNone/>
            </a:pPr>
            <a:r>
              <a:rPr lang="en-US" sz="96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Ông nào cũng chưa từng một lần nhìn thấy con voi nên không biết hình thù nó ra sao. Bỗng nghe dân tình kháo nhau có người đang dắt voi đi ngang qua làng. Năm ông thầy bói chung tiền vào đưa cho người quản voi bảo họ cho voi dừng lại để xem.Ông sờ vòi, ông sờ ngà, ông thì sờ chân, ông thì sờ tai còn ông thì sờ đuôi. Sau khi sờ voi kĩ lưỡng thì 5 ông thầy lần lượt phán.</a:t>
            </a:r>
            <a:endParaRPr lang="en-US" sz="9600" kern="100">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lnSpc>
                <a:spcPct val="120000"/>
              </a:lnSpc>
              <a:spcBef>
                <a:spcPts val="0"/>
              </a:spcBef>
              <a:spcAft>
                <a:spcPts val="600"/>
              </a:spcAft>
              <a:buNone/>
            </a:pPr>
            <a:r>
              <a:rPr lang="en-US" sz="96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Thầy sờ vòi của voi thì phán:</a:t>
            </a:r>
            <a:r>
              <a:rPr lang="en-US" sz="9600" kern="100">
                <a:latin typeface="Times New Roman" panose="02020603050405020304" pitchFamily="18" charset="0"/>
                <a:ea typeface="Times New Roman" panose="02020603050405020304" pitchFamily="18" charset="0"/>
                <a:cs typeface="Times New Roman" panose="02020603050405020304" pitchFamily="18" charset="0"/>
              </a:rPr>
              <a:t> </a:t>
            </a:r>
            <a:r>
              <a:rPr lang="en-US" sz="96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Tôi cứ tưởng con voi nó thế nào chứ hóa ra nó cũng sun sun như con đỉa thôi</a:t>
            </a:r>
            <a:endParaRPr lang="en-US" sz="9600" kern="100">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lnSpc>
                <a:spcPct val="120000"/>
              </a:lnSpc>
              <a:spcBef>
                <a:spcPts val="0"/>
              </a:spcBef>
              <a:spcAft>
                <a:spcPts val="600"/>
              </a:spcAft>
              <a:buNone/>
            </a:pPr>
            <a:r>
              <a:rPr lang="en-US" sz="96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Thầy sờ ngà voi thì lại phán:</a:t>
            </a:r>
            <a:r>
              <a:rPr lang="en-US" sz="9600" kern="100">
                <a:latin typeface="Times New Roman" panose="02020603050405020304" pitchFamily="18" charset="0"/>
                <a:ea typeface="Times New Roman" panose="02020603050405020304" pitchFamily="18" charset="0"/>
                <a:cs typeface="Times New Roman" panose="02020603050405020304" pitchFamily="18" charset="0"/>
              </a:rPr>
              <a:t>- </a:t>
            </a:r>
            <a:r>
              <a:rPr lang="en-US" sz="96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Tôi thấy nó đâu có như con đỉa, nó dài dài cứng cứng như cái đòn càn</a:t>
            </a:r>
            <a:endParaRPr lang="en-US" sz="9600" kern="100">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lnSpc>
                <a:spcPct val="120000"/>
              </a:lnSpc>
              <a:spcBef>
                <a:spcPts val="0"/>
              </a:spcBef>
              <a:spcAft>
                <a:spcPts val="600"/>
              </a:spcAft>
              <a:buNone/>
            </a:pPr>
            <a:r>
              <a:rPr lang="en-US" sz="96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Tiếp đến thầy sờ tai thì phán:</a:t>
            </a:r>
            <a:r>
              <a:rPr lang="en-US" sz="9600" kern="100">
                <a:latin typeface="Times New Roman" panose="02020603050405020304" pitchFamily="18" charset="0"/>
                <a:ea typeface="Times New Roman" panose="02020603050405020304" pitchFamily="18" charset="0"/>
                <a:cs typeface="Times New Roman" panose="02020603050405020304" pitchFamily="18" charset="0"/>
              </a:rPr>
              <a:t> </a:t>
            </a:r>
            <a:r>
              <a:rPr lang="en-US" sz="96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Không phải, nó bè bè như là cái quạt thóc</a:t>
            </a:r>
            <a:endParaRPr lang="en-US" sz="9600" kern="100">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lnSpc>
                <a:spcPct val="120000"/>
              </a:lnSpc>
              <a:spcBef>
                <a:spcPts val="0"/>
              </a:spcBef>
              <a:spcAft>
                <a:spcPts val="600"/>
              </a:spcAft>
              <a:buNone/>
            </a:pPr>
            <a:r>
              <a:rPr lang="en-US" sz="96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Thầy sờ chân voi phản ứng ngay:– Các ông đều sai hết, nó sừng sững như là cái cột đình vậy</a:t>
            </a:r>
            <a:endParaRPr lang="en-US" sz="9600" kern="100">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lnSpc>
                <a:spcPct val="120000"/>
              </a:lnSpc>
              <a:spcBef>
                <a:spcPts val="0"/>
              </a:spcBef>
              <a:spcAft>
                <a:spcPts val="600"/>
              </a:spcAft>
              <a:buNone/>
            </a:pPr>
            <a:r>
              <a:rPr lang="en-US" sz="96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Cuối cùng thầy sờ đuôi phán:– Bốn ông chả ai nói đúng cả, tôi thấy nó tua tủa như là cái chổi xể cùn.</a:t>
            </a:r>
            <a:r>
              <a:rPr lang="en-US" sz="9600" kern="100">
                <a:latin typeface="Times New Roman" panose="02020603050405020304" pitchFamily="18" charset="0"/>
                <a:ea typeface="Times New Roman" panose="02020603050405020304" pitchFamily="18" charset="0"/>
                <a:cs typeface="Times New Roman" panose="02020603050405020304" pitchFamily="18" charset="0"/>
              </a:rPr>
              <a:t> </a:t>
            </a:r>
            <a:r>
              <a:rPr lang="en-US" sz="96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Năm ông thầy mỗi ông một ý, không ông nào chịu nhường ông nào cả nên nhảy vào cãi lộn rồi xô xát đến mức sứt đầu mẻ trán.</a:t>
            </a:r>
            <a:endParaRPr lang="en-US" sz="9600" kern="100">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US"/>
          </a:p>
        </p:txBody>
      </p:sp>
    </p:spTree>
    <p:extLst>
      <p:ext uri="{BB962C8B-B14F-4D97-AF65-F5344CB8AC3E}">
        <p14:creationId xmlns:p14="http://schemas.microsoft.com/office/powerpoint/2010/main" val="2408941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Bảng 5">
            <a:extLst>
              <a:ext uri="{FF2B5EF4-FFF2-40B4-BE49-F238E27FC236}">
                <a16:creationId xmlns:a16="http://schemas.microsoft.com/office/drawing/2014/main" xmlns="" id="{A7983D11-BDB9-839D-EFF0-07DBB7CF51A2}"/>
              </a:ext>
            </a:extLst>
          </p:cNvPr>
          <p:cNvGraphicFramePr>
            <a:graphicFrameLocks noGrp="1"/>
          </p:cNvGraphicFramePr>
          <p:nvPr>
            <p:extLst>
              <p:ext uri="{D42A27DB-BD31-4B8C-83A1-F6EECF244321}">
                <p14:modId xmlns:p14="http://schemas.microsoft.com/office/powerpoint/2010/main" val="905489816"/>
              </p:ext>
            </p:extLst>
          </p:nvPr>
        </p:nvGraphicFramePr>
        <p:xfrm>
          <a:off x="318052" y="855649"/>
          <a:ext cx="3286538" cy="5796942"/>
        </p:xfrm>
        <a:graphic>
          <a:graphicData uri="http://schemas.openxmlformats.org/drawingml/2006/table">
            <a:tbl>
              <a:tblPr firstRow="1" bandRow="1">
                <a:tableStyleId>{5C22544A-7EE6-4342-B048-85BDC9FD1C3A}</a:tableStyleId>
              </a:tblPr>
              <a:tblGrid>
                <a:gridCol w="1099985">
                  <a:extLst>
                    <a:ext uri="{9D8B030D-6E8A-4147-A177-3AD203B41FA5}">
                      <a16:colId xmlns:a16="http://schemas.microsoft.com/office/drawing/2014/main" xmlns="" val="2246265968"/>
                    </a:ext>
                  </a:extLst>
                </a:gridCol>
                <a:gridCol w="2186553">
                  <a:extLst>
                    <a:ext uri="{9D8B030D-6E8A-4147-A177-3AD203B41FA5}">
                      <a16:colId xmlns:a16="http://schemas.microsoft.com/office/drawing/2014/main" xmlns="" val="2353671064"/>
                    </a:ext>
                  </a:extLst>
                </a:gridCol>
              </a:tblGrid>
              <a:tr h="419072">
                <a:tc>
                  <a:txBody>
                    <a:bodyPr/>
                    <a:lstStyle/>
                    <a:p>
                      <a:endParaRPr 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FFFFFF"/>
                          </a:solidFill>
                          <a:effectLst/>
                          <a:uLnTx/>
                          <a:uFillTx/>
                          <a:latin typeface="+mn-lt"/>
                          <a:ea typeface="+mn-ea"/>
                          <a:cs typeface="+mn-cs"/>
                        </a:rPr>
                        <a:t>Nhiệm vụ</a:t>
                      </a:r>
                    </a:p>
                  </a:txBody>
                  <a:tcPr/>
                </a:tc>
                <a:extLst>
                  <a:ext uri="{0D108BD9-81ED-4DB2-BD59-A6C34878D82A}">
                    <a16:rowId xmlns:a16="http://schemas.microsoft.com/office/drawing/2014/main" xmlns="" val="116037759"/>
                  </a:ext>
                </a:extLst>
              </a:tr>
              <a:tr h="537787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schemeClr val="tx1"/>
                          </a:solidFill>
                          <a:effectLst/>
                          <a:uLnTx/>
                          <a:uFillTx/>
                          <a:latin typeface="+mn-lt"/>
                          <a:ea typeface="+mn-ea"/>
                          <a:cs typeface="+mn-cs"/>
                        </a:rPr>
                        <a:t>Nhóm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schemeClr val="tx1"/>
                          </a:solidFill>
                          <a:effectLst/>
                          <a:uLnTx/>
                          <a:uFillTx/>
                          <a:latin typeface="+mn-lt"/>
                          <a:ea typeface="+mn-ea"/>
                          <a:cs typeface="+mn-cs"/>
                        </a:rPr>
                        <a:t> 1,2</a:t>
                      </a:r>
                    </a:p>
                    <a:p>
                      <a:endParaRPr lang="en-US" sz="2400"/>
                    </a:p>
                  </a:txBody>
                  <a:tcPr/>
                </a:tc>
                <a:tc>
                  <a:txBody>
                    <a:bodyPr/>
                    <a:lstStyle/>
                    <a:p>
                      <a:pPr marL="0" marR="0" lvl="0" indent="0" algn="just" defTabSz="914400" rtl="0" eaLnBrk="1" fontAlgn="auto" latinLnBrk="0" hangingPunct="1">
                        <a:lnSpc>
                          <a:spcPct val="115000"/>
                        </a:lnSpc>
                        <a:spcBef>
                          <a:spcPts val="0"/>
                        </a:spcBef>
                        <a:spcAft>
                          <a:spcPts val="600"/>
                        </a:spcAft>
                        <a:buClrTx/>
                        <a:buSzTx/>
                        <a:buFontTx/>
                        <a:buNone/>
                        <a:tabLst/>
                        <a:defRPr/>
                      </a:pPr>
                      <a:r>
                        <a:rPr kumimoji="0" lang="en-US" sz="24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Tại sao các ông thầy bói lại xô xát đến mức sứt đầu mẻ trán?</a:t>
                      </a:r>
                    </a:p>
                    <a:p>
                      <a:pPr marL="0" marR="0" lvl="0" indent="0" algn="just" defTabSz="914400" rtl="0" eaLnBrk="1" fontAlgn="auto" latinLnBrk="0" hangingPunct="1">
                        <a:lnSpc>
                          <a:spcPct val="115000"/>
                        </a:lnSpc>
                        <a:spcBef>
                          <a:spcPts val="0"/>
                        </a:spcBef>
                        <a:spcAft>
                          <a:spcPts val="600"/>
                        </a:spcAft>
                        <a:buClrTx/>
                        <a:buSzTx/>
                        <a:buFontTx/>
                        <a:buNone/>
                        <a:tabLst/>
                        <a:defRPr/>
                      </a:pPr>
                      <a:endParaRPr kumimoji="0" lang="en-US" sz="2400" b="0" i="0" u="none" strike="noStrike" kern="0" cap="none" spc="0" normalizeH="0" baseline="0" noProof="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Sự bất đồng ý kiến thể hiện ở những câu nói nào? </a:t>
                      </a:r>
                      <a:endParaRPr kumimoji="0" lang="en-US" sz="2400" b="0" i="0" u="none" strike="noStrike" kern="1200" cap="none" spc="0" normalizeH="0" baseline="0" noProof="0">
                        <a:ln>
                          <a:noFill/>
                        </a:ln>
                        <a:solidFill>
                          <a:srgbClr val="000000"/>
                        </a:solidFill>
                        <a:effectLst/>
                        <a:uLnTx/>
                        <a:uFillTx/>
                        <a:latin typeface="+mn-lt"/>
                        <a:ea typeface="+mn-ea"/>
                        <a:cs typeface="+mn-cs"/>
                      </a:endParaRPr>
                    </a:p>
                    <a:p>
                      <a:pPr marL="0" marR="0" lvl="0" indent="0" algn="just" defTabSz="914400" rtl="0" eaLnBrk="1" fontAlgn="auto" latinLnBrk="0" hangingPunct="1">
                        <a:lnSpc>
                          <a:spcPct val="115000"/>
                        </a:lnSpc>
                        <a:spcBef>
                          <a:spcPts val="0"/>
                        </a:spcBef>
                        <a:spcAft>
                          <a:spcPts val="600"/>
                        </a:spcAft>
                        <a:buClrTx/>
                        <a:buSzTx/>
                        <a:buFontTx/>
                        <a:buNone/>
                        <a:tabLst/>
                        <a:defRPr/>
                      </a:pPr>
                      <a:endParaRPr kumimoji="0" lang="en-US" sz="2400" b="0" i="0" u="none" strike="noStrike" kern="100" cap="none" spc="0" normalizeH="0" baseline="0" noProof="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600"/>
                        </a:spcAft>
                      </a:pPr>
                      <a:endParaRPr lang="en-US" sz="2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xmlns="" val="2380182523"/>
                  </a:ext>
                </a:extLst>
              </a:tr>
            </a:tbl>
          </a:graphicData>
        </a:graphic>
      </p:graphicFrame>
      <p:sp>
        <p:nvSpPr>
          <p:cNvPr id="7" name="Hộp Văn bản 6">
            <a:extLst>
              <a:ext uri="{FF2B5EF4-FFF2-40B4-BE49-F238E27FC236}">
                <a16:creationId xmlns:a16="http://schemas.microsoft.com/office/drawing/2014/main" xmlns="" id="{1F627B8B-A17F-7683-B3F3-6C4C8ECB3FD1}"/>
              </a:ext>
            </a:extLst>
          </p:cNvPr>
          <p:cNvSpPr txBox="1"/>
          <p:nvPr/>
        </p:nvSpPr>
        <p:spPr>
          <a:xfrm>
            <a:off x="4543508" y="364968"/>
            <a:ext cx="2517913" cy="535531"/>
          </a:xfrm>
          <a:prstGeom prst="rect">
            <a:avLst/>
          </a:prstGeom>
          <a:noFill/>
        </p:spPr>
        <p:txBody>
          <a:bodyPr wrap="square">
            <a:spAutoFit/>
          </a:bodyPr>
          <a:lstStyle/>
          <a:p>
            <a:pPr marL="45720" marR="0" lvl="0" indent="0" algn="l" defTabSz="914400" rtl="0" eaLnBrk="1" fontAlgn="auto" latinLnBrk="0" hangingPunct="1">
              <a:lnSpc>
                <a:spcPct val="90000"/>
              </a:lnSpc>
              <a:spcBef>
                <a:spcPts val="1400"/>
              </a:spcBef>
              <a:spcAft>
                <a:spcPts val="0"/>
              </a:spcAft>
              <a:buClr>
                <a:srgbClr val="A6B727"/>
              </a:buClr>
              <a:buSzPct val="80000"/>
              <a:buFont typeface="Corbel" pitchFamily="34" charset="0"/>
              <a:buNone/>
              <a:tabLst/>
              <a:defRPr/>
            </a:pPr>
            <a:r>
              <a:rPr kumimoji="0" lang="en-US" sz="3200" b="0" i="0" u="none" strike="noStrike" kern="1200" cap="none" spc="0" normalizeH="0" baseline="0" noProof="0">
                <a:ln>
                  <a:noFill/>
                </a:ln>
                <a:solidFill>
                  <a:srgbClr val="FF0000"/>
                </a:solidFill>
                <a:effectLst/>
                <a:uLnTx/>
                <a:uFillTx/>
                <a:latin typeface="Times New Roman" panose="02020603050405020304" pitchFamily="18" charset="0"/>
                <a:ea typeface="+mn-ea"/>
                <a:cs typeface="Times New Roman" panose="02020603050405020304" pitchFamily="18" charset="0"/>
              </a:rPr>
              <a:t>Phiếu học tập</a:t>
            </a:r>
          </a:p>
        </p:txBody>
      </p:sp>
      <p:graphicFrame>
        <p:nvGraphicFramePr>
          <p:cNvPr id="2" name="Bảng 2">
            <a:extLst>
              <a:ext uri="{FF2B5EF4-FFF2-40B4-BE49-F238E27FC236}">
                <a16:creationId xmlns:a16="http://schemas.microsoft.com/office/drawing/2014/main" xmlns="" id="{95D7A7C8-A1A4-1A2B-8F68-887F62079287}"/>
              </a:ext>
            </a:extLst>
          </p:cNvPr>
          <p:cNvGraphicFramePr>
            <a:graphicFrameLocks noGrp="1"/>
          </p:cNvGraphicFramePr>
          <p:nvPr>
            <p:extLst>
              <p:ext uri="{D42A27DB-BD31-4B8C-83A1-F6EECF244321}">
                <p14:modId xmlns:p14="http://schemas.microsoft.com/office/powerpoint/2010/main" val="2883762321"/>
              </p:ext>
            </p:extLst>
          </p:nvPr>
        </p:nvGraphicFramePr>
        <p:xfrm>
          <a:off x="3750364" y="822518"/>
          <a:ext cx="8136837" cy="1957832"/>
        </p:xfrm>
        <a:graphic>
          <a:graphicData uri="http://schemas.openxmlformats.org/drawingml/2006/table">
            <a:tbl>
              <a:tblPr firstRow="1" bandRow="1">
                <a:tableStyleId>{5C22544A-7EE6-4342-B048-85BDC9FD1C3A}</a:tableStyleId>
              </a:tblPr>
              <a:tblGrid>
                <a:gridCol w="8136837">
                  <a:extLst>
                    <a:ext uri="{9D8B030D-6E8A-4147-A177-3AD203B41FA5}">
                      <a16:colId xmlns:a16="http://schemas.microsoft.com/office/drawing/2014/main" xmlns="" val="129630401"/>
                    </a:ext>
                  </a:extLst>
                </a:gridCol>
              </a:tblGrid>
              <a:tr h="1827917">
                <a:tc>
                  <a:txBody>
                    <a:bodyPr/>
                    <a:lstStyle/>
                    <a:p>
                      <a:pPr marL="45720" marR="0" lvl="0" indent="0" algn="just" defTabSz="914400" rtl="0" eaLnBrk="1" fontAlgn="auto" latinLnBrk="0" hangingPunct="1">
                        <a:lnSpc>
                          <a:spcPct val="115000"/>
                        </a:lnSpc>
                        <a:spcBef>
                          <a:spcPts val="1400"/>
                        </a:spcBef>
                        <a:spcAft>
                          <a:spcPts val="600"/>
                        </a:spcAft>
                        <a:buClr>
                          <a:srgbClr val="A6B727"/>
                        </a:buClr>
                        <a:buSzPct val="80000"/>
                        <a:buFont typeface="Corbel" pitchFamily="34" charset="0"/>
                        <a:buNone/>
                        <a:tabLst/>
                        <a:defRPr/>
                      </a:pPr>
                      <a:endParaRPr kumimoji="0" lang="en-US" sz="24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45720" marR="0" lvl="0" indent="0" algn="just" defTabSz="914400" rtl="0" eaLnBrk="1" fontAlgn="auto" latinLnBrk="0" hangingPunct="1">
                        <a:lnSpc>
                          <a:spcPct val="115000"/>
                        </a:lnSpc>
                        <a:spcBef>
                          <a:spcPts val="1400"/>
                        </a:spcBef>
                        <a:spcAft>
                          <a:spcPts val="600"/>
                        </a:spcAft>
                        <a:buClr>
                          <a:srgbClr val="A6B727"/>
                        </a:buClr>
                        <a:buSzPct val="80000"/>
                        <a:buFont typeface="Corbel" pitchFamily="34" charset="0"/>
                        <a:buNone/>
                        <a:tabLst/>
                        <a:defRPr/>
                      </a:pPr>
                      <a:r>
                        <a:rPr kumimoji="0" lang="en-US" sz="24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Các ông thầy bói xô xát đến mức sứt đầu mẻ trán vì ai cũng cho rằng mình đúng khi nói về con voi.</a:t>
                      </a:r>
                      <a:endParaRPr kumimoji="0" lang="en-US" sz="2400" b="0" i="0" u="none" strike="noStrike" kern="100" cap="none" spc="0" normalizeH="0" baseline="0" noProof="0">
                        <a:ln>
                          <a:noFill/>
                        </a:ln>
                        <a:solidFill>
                          <a:srgbClr val="A6B727"/>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endParaRPr lang="en-US"/>
                    </a:p>
                  </a:txBody>
                  <a:tcPr>
                    <a:solidFill>
                      <a:schemeClr val="bg2"/>
                    </a:solidFill>
                  </a:tcPr>
                </a:tc>
                <a:extLst>
                  <a:ext uri="{0D108BD9-81ED-4DB2-BD59-A6C34878D82A}">
                    <a16:rowId xmlns:a16="http://schemas.microsoft.com/office/drawing/2014/main" xmlns="" val="275137924"/>
                  </a:ext>
                </a:extLst>
              </a:tr>
            </a:tbl>
          </a:graphicData>
        </a:graphic>
      </p:graphicFrame>
      <p:graphicFrame>
        <p:nvGraphicFramePr>
          <p:cNvPr id="3" name="Bảng 2">
            <a:extLst>
              <a:ext uri="{FF2B5EF4-FFF2-40B4-BE49-F238E27FC236}">
                <a16:creationId xmlns:a16="http://schemas.microsoft.com/office/drawing/2014/main" xmlns="" id="{4EDAB9FA-4FEA-BAB0-D9B6-5D3489F6E8CB}"/>
              </a:ext>
            </a:extLst>
          </p:cNvPr>
          <p:cNvGraphicFramePr>
            <a:graphicFrameLocks noGrp="1"/>
          </p:cNvGraphicFramePr>
          <p:nvPr>
            <p:extLst>
              <p:ext uri="{D42A27DB-BD31-4B8C-83A1-F6EECF244321}">
                <p14:modId xmlns:p14="http://schemas.microsoft.com/office/powerpoint/2010/main" val="3235942761"/>
              </p:ext>
            </p:extLst>
          </p:nvPr>
        </p:nvGraphicFramePr>
        <p:xfrm>
          <a:off x="3617844" y="855649"/>
          <a:ext cx="8269359" cy="457200"/>
        </p:xfrm>
        <a:graphic>
          <a:graphicData uri="http://schemas.openxmlformats.org/drawingml/2006/table">
            <a:tbl>
              <a:tblPr/>
              <a:tblGrid>
                <a:gridCol w="8269359">
                  <a:extLst>
                    <a:ext uri="{9D8B030D-6E8A-4147-A177-3AD203B41FA5}">
                      <a16:colId xmlns:a16="http://schemas.microsoft.com/office/drawing/2014/main" xmlns="" val="305745739"/>
                    </a:ext>
                  </a:extLst>
                </a:gridCol>
              </a:tblGrid>
              <a:tr h="0">
                <a:tc>
                  <a:txBody>
                    <a:bodyPr/>
                    <a:lstStyle/>
                    <a:p>
                      <a:pPr algn="ctr"/>
                      <a:r>
                        <a:rPr lang="en-US" sz="2400">
                          <a:latin typeface="Times New Roman" panose="02020603050405020304" pitchFamily="18" charset="0"/>
                          <a:cs typeface="Times New Roman" panose="02020603050405020304" pitchFamily="18" charset="0"/>
                        </a:rPr>
                        <a:t>Kết quả </a:t>
                      </a: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extLst>
                  <a:ext uri="{0D108BD9-81ED-4DB2-BD59-A6C34878D82A}">
                    <a16:rowId xmlns:a16="http://schemas.microsoft.com/office/drawing/2014/main" xmlns="" val="3953800602"/>
                  </a:ext>
                </a:extLst>
              </a:tr>
            </a:tbl>
          </a:graphicData>
        </a:graphic>
      </p:graphicFrame>
      <p:graphicFrame>
        <p:nvGraphicFramePr>
          <p:cNvPr id="4" name="Bảng 5">
            <a:extLst>
              <a:ext uri="{FF2B5EF4-FFF2-40B4-BE49-F238E27FC236}">
                <a16:creationId xmlns:a16="http://schemas.microsoft.com/office/drawing/2014/main" xmlns="" id="{687A8CB7-35D2-CEEF-1D99-BD44DF3422FB}"/>
              </a:ext>
            </a:extLst>
          </p:cNvPr>
          <p:cNvGraphicFramePr>
            <a:graphicFrameLocks noGrp="1"/>
          </p:cNvGraphicFramePr>
          <p:nvPr>
            <p:extLst>
              <p:ext uri="{D42A27DB-BD31-4B8C-83A1-F6EECF244321}">
                <p14:modId xmlns:p14="http://schemas.microsoft.com/office/powerpoint/2010/main" val="2635706266"/>
              </p:ext>
            </p:extLst>
          </p:nvPr>
        </p:nvGraphicFramePr>
        <p:xfrm>
          <a:off x="3604591" y="2650435"/>
          <a:ext cx="8269358" cy="4038410"/>
        </p:xfrm>
        <a:graphic>
          <a:graphicData uri="http://schemas.openxmlformats.org/drawingml/2006/table">
            <a:tbl>
              <a:tblPr firstRow="1" bandRow="1">
                <a:tableStyleId>{5C22544A-7EE6-4342-B048-85BDC9FD1C3A}</a:tableStyleId>
              </a:tblPr>
              <a:tblGrid>
                <a:gridCol w="8269358">
                  <a:extLst>
                    <a:ext uri="{9D8B030D-6E8A-4147-A177-3AD203B41FA5}">
                      <a16:colId xmlns:a16="http://schemas.microsoft.com/office/drawing/2014/main" xmlns="" val="635742083"/>
                    </a:ext>
                  </a:extLst>
                </a:gridCol>
              </a:tblGrid>
              <a:tr h="403528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a:ln>
                            <a:noFill/>
                          </a:ln>
                          <a:solidFill>
                            <a:srgbClr val="000000"/>
                          </a:solidFill>
                          <a:effectLst/>
                          <a:uLnTx/>
                          <a:uFillTx/>
                          <a:latin typeface="Times New Roman" panose="02020603050405020304" pitchFamily="18" charset="0"/>
                          <a:ea typeface="Calibri" panose="020F0502020204030204" pitchFamily="34" charset="0"/>
                          <a:cs typeface="+mn-cs"/>
                        </a:rPr>
                        <a:t>Người nói sau thì phủ nhận người nói trước, người nói sau cùng thì phú nhận tất cả.</a:t>
                      </a:r>
                    </a:p>
                    <a:p>
                      <a:pPr marL="0" marR="0" lvl="0" indent="0" algn="just" defTabSz="914400" rtl="0" eaLnBrk="1" fontAlgn="auto" latinLnBrk="0" hangingPunct="1">
                        <a:lnSpc>
                          <a:spcPct val="115000"/>
                        </a:lnSpc>
                        <a:spcBef>
                          <a:spcPts val="0"/>
                        </a:spcBef>
                        <a:spcAft>
                          <a:spcPts val="600"/>
                        </a:spcAft>
                        <a:buClrTx/>
                        <a:buSzTx/>
                        <a:buFontTx/>
                        <a:buNone/>
                        <a:tabLst/>
                        <a:defRPr/>
                      </a:pPr>
                      <a:r>
                        <a:rPr kumimoji="0" lang="en-US" sz="24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C1:Tôi cứ tưởng con voi nó thế nào chứ hóa ra nó cũng sun sun như con đỉa thôi.</a:t>
                      </a:r>
                      <a:endParaRPr kumimoji="0" lang="en-US" sz="2400" b="0" i="0" u="none" strike="noStrike" kern="100" cap="none" spc="0" normalizeH="0" baseline="0" noProof="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15000"/>
                        </a:lnSpc>
                        <a:spcBef>
                          <a:spcPts val="0"/>
                        </a:spcBef>
                        <a:spcAft>
                          <a:spcPts val="600"/>
                        </a:spcAft>
                        <a:buClrTx/>
                        <a:buSzTx/>
                        <a:buFont typeface="Times New Roman" panose="02020603050405020304" pitchFamily="18" charset="0"/>
                        <a:buNone/>
                        <a:tabLst/>
                        <a:defRPr/>
                      </a:pPr>
                      <a:r>
                        <a:rPr kumimoji="0" lang="en-US" sz="24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C2:Tôi thấy nó đâu có như con đỉa</a:t>
                      </a:r>
                    </a:p>
                    <a:p>
                      <a:pPr marL="0" marR="0" lvl="0" indent="0" algn="just" defTabSz="914400" rtl="0" eaLnBrk="1" fontAlgn="auto" latinLnBrk="0" hangingPunct="1">
                        <a:lnSpc>
                          <a:spcPct val="115000"/>
                        </a:lnSpc>
                        <a:spcBef>
                          <a:spcPts val="0"/>
                        </a:spcBef>
                        <a:spcAft>
                          <a:spcPts val="600"/>
                        </a:spcAft>
                        <a:buClrTx/>
                        <a:buSzTx/>
                        <a:buFont typeface="Times New Roman" panose="02020603050405020304" pitchFamily="18" charset="0"/>
                        <a:buNone/>
                        <a:tabLst/>
                        <a:defRPr/>
                      </a:pPr>
                      <a:r>
                        <a:rPr kumimoji="0" lang="en-US" sz="24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C3:  Không phải, nó bè bè như là cái quạt thóc</a:t>
                      </a:r>
                    </a:p>
                    <a:p>
                      <a:pPr marL="0" marR="0" lvl="0" indent="0" algn="just" defTabSz="914400" rtl="0" eaLnBrk="1" fontAlgn="auto" latinLnBrk="0" hangingPunct="1">
                        <a:lnSpc>
                          <a:spcPct val="115000"/>
                        </a:lnSpc>
                        <a:spcBef>
                          <a:spcPts val="0"/>
                        </a:spcBef>
                        <a:spcAft>
                          <a:spcPts val="600"/>
                        </a:spcAft>
                        <a:buClrTx/>
                        <a:buSzTx/>
                        <a:buFont typeface="Times New Roman" panose="02020603050405020304" pitchFamily="18" charset="0"/>
                        <a:buNone/>
                        <a:tabLst/>
                        <a:defRPr/>
                      </a:pPr>
                      <a:r>
                        <a:rPr kumimoji="0" lang="en-US" sz="2400" b="0" i="0" u="none" strike="noStrike" kern="1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C4:</a:t>
                      </a:r>
                      <a:r>
                        <a:rPr kumimoji="0" lang="en-US" sz="24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Các ông đều sai hết, nó sừng sững như là cái cột đình vậy</a:t>
                      </a:r>
                      <a:endParaRPr kumimoji="0" lang="en-US" sz="2400" b="0" i="0" u="none" strike="noStrike" kern="100" cap="none" spc="0" normalizeH="0" baseline="0" noProof="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15000"/>
                        </a:lnSpc>
                        <a:spcBef>
                          <a:spcPts val="0"/>
                        </a:spcBef>
                        <a:spcAft>
                          <a:spcPts val="600"/>
                        </a:spcAft>
                        <a:buClrTx/>
                        <a:buSzTx/>
                        <a:buFontTx/>
                        <a:buNone/>
                        <a:tabLst/>
                        <a:defRPr/>
                      </a:pPr>
                      <a:r>
                        <a:rPr kumimoji="0" lang="en-US" sz="24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C5: Bốn ông chả ai nói đúng cả, tôi thấy nó tua tủa như là cái chổi xể cùn.</a:t>
                      </a:r>
                      <a:endParaRPr kumimoji="0" lang="en-US" sz="2400" b="0" i="0" u="none" strike="noStrike" kern="1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txBody>
                  <a:tcPr>
                    <a:solidFill>
                      <a:schemeClr val="bg1">
                        <a:lumMod val="95000"/>
                      </a:schemeClr>
                    </a:solidFill>
                  </a:tcPr>
                </a:tc>
                <a:extLst>
                  <a:ext uri="{0D108BD9-81ED-4DB2-BD59-A6C34878D82A}">
                    <a16:rowId xmlns:a16="http://schemas.microsoft.com/office/drawing/2014/main" xmlns="" val="1280617065"/>
                  </a:ext>
                </a:extLst>
              </a:tr>
            </a:tbl>
          </a:graphicData>
        </a:graphic>
      </p:graphicFrame>
    </p:spTree>
    <p:extLst>
      <p:ext uri="{BB962C8B-B14F-4D97-AF65-F5344CB8AC3E}">
        <p14:creationId xmlns:p14="http://schemas.microsoft.com/office/powerpoint/2010/main" val="4205946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000"/>
                                        <p:tgtEl>
                                          <p:spTgt spid="7">
                                            <p:txEl>
                                              <p:pRg st="0" end="0"/>
                                            </p:txEl>
                                          </p:spTgt>
                                        </p:tgtEl>
                                      </p:cBhvr>
                                    </p:animEffect>
                                    <p:anim calcmode="lin" valueType="num">
                                      <p:cBhvr>
                                        <p:cTn id="8"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gtEl>
                                        <p:attrNameLst>
                                          <p:attrName>style.visibility</p:attrName>
                                        </p:attrNameLst>
                                      </p:cBhvr>
                                      <p:to>
                                        <p:strVal val="visible"/>
                                      </p:to>
                                    </p:set>
                                    <p:anim calcmode="lin" valueType="num">
                                      <p:cBhvr additive="base">
                                        <p:cTn id="18" dur="500" fill="hold"/>
                                        <p:tgtEl>
                                          <p:spTgt spid="3"/>
                                        </p:tgtEl>
                                        <p:attrNameLst>
                                          <p:attrName>ppt_x</p:attrName>
                                        </p:attrNameLst>
                                      </p:cBhvr>
                                      <p:tavLst>
                                        <p:tav tm="0">
                                          <p:val>
                                            <p:strVal val="#ppt_x"/>
                                          </p:val>
                                        </p:tav>
                                        <p:tav tm="100000">
                                          <p:val>
                                            <p:strVal val="#ppt_x"/>
                                          </p:val>
                                        </p:tav>
                                      </p:tavLst>
                                    </p:anim>
                                    <p:anim calcmode="lin" valueType="num">
                                      <p:cBhvr additive="base">
                                        <p:cTn id="19"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fade">
                                      <p:cBhvr>
                                        <p:cTn id="24" dur="1000"/>
                                        <p:tgtEl>
                                          <p:spTgt spid="2"/>
                                        </p:tgtEl>
                                      </p:cBhvr>
                                    </p:animEffect>
                                    <p:anim calcmode="lin" valueType="num">
                                      <p:cBhvr>
                                        <p:cTn id="25" dur="1000" fill="hold"/>
                                        <p:tgtEl>
                                          <p:spTgt spid="2"/>
                                        </p:tgtEl>
                                        <p:attrNameLst>
                                          <p:attrName>ppt_x</p:attrName>
                                        </p:attrNameLst>
                                      </p:cBhvr>
                                      <p:tavLst>
                                        <p:tav tm="0">
                                          <p:val>
                                            <p:strVal val="#ppt_x"/>
                                          </p:val>
                                        </p:tav>
                                        <p:tav tm="100000">
                                          <p:val>
                                            <p:strVal val="#ppt_x"/>
                                          </p:val>
                                        </p:tav>
                                      </p:tavLst>
                                    </p:anim>
                                    <p:anim calcmode="lin" valueType="num">
                                      <p:cBhvr>
                                        <p:cTn id="2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gtEl>
                                        <p:attrNameLst>
                                          <p:attrName>style.visibility</p:attrName>
                                        </p:attrNameLst>
                                      </p:cBhvr>
                                      <p:to>
                                        <p:strVal val="visible"/>
                                      </p:to>
                                    </p:set>
                                    <p:anim calcmode="lin" valueType="num">
                                      <p:cBhvr additive="base">
                                        <p:cTn id="31" dur="500" fill="hold"/>
                                        <p:tgtEl>
                                          <p:spTgt spid="4"/>
                                        </p:tgtEl>
                                        <p:attrNameLst>
                                          <p:attrName>ppt_x</p:attrName>
                                        </p:attrNameLst>
                                      </p:cBhvr>
                                      <p:tavLst>
                                        <p:tav tm="0">
                                          <p:val>
                                            <p:strVal val="#ppt_x"/>
                                          </p:val>
                                        </p:tav>
                                        <p:tav tm="100000">
                                          <p:val>
                                            <p:strVal val="#ppt_x"/>
                                          </p:val>
                                        </p:tav>
                                      </p:tavLst>
                                    </p:anim>
                                    <p:anim calcmode="lin" valueType="num">
                                      <p:cBhvr additive="base">
                                        <p:cTn id="3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Bảng 5">
            <a:extLst>
              <a:ext uri="{FF2B5EF4-FFF2-40B4-BE49-F238E27FC236}">
                <a16:creationId xmlns:a16="http://schemas.microsoft.com/office/drawing/2014/main" xmlns="" id="{A7983D11-BDB9-839D-EFF0-07DBB7CF51A2}"/>
              </a:ext>
            </a:extLst>
          </p:cNvPr>
          <p:cNvGraphicFramePr>
            <a:graphicFrameLocks noGrp="1"/>
          </p:cNvGraphicFramePr>
          <p:nvPr>
            <p:extLst>
              <p:ext uri="{D42A27DB-BD31-4B8C-83A1-F6EECF244321}">
                <p14:modId xmlns:p14="http://schemas.microsoft.com/office/powerpoint/2010/main" val="4196823162"/>
              </p:ext>
            </p:extLst>
          </p:nvPr>
        </p:nvGraphicFramePr>
        <p:xfrm>
          <a:off x="225287" y="868252"/>
          <a:ext cx="5414611" cy="5546252"/>
        </p:xfrm>
        <a:graphic>
          <a:graphicData uri="http://schemas.openxmlformats.org/drawingml/2006/table">
            <a:tbl>
              <a:tblPr firstRow="1" bandRow="1">
                <a:tableStyleId>{5C22544A-7EE6-4342-B048-85BDC9FD1C3A}</a:tableStyleId>
              </a:tblPr>
              <a:tblGrid>
                <a:gridCol w="1228594">
                  <a:extLst>
                    <a:ext uri="{9D8B030D-6E8A-4147-A177-3AD203B41FA5}">
                      <a16:colId xmlns:a16="http://schemas.microsoft.com/office/drawing/2014/main" xmlns="" val="2246265968"/>
                    </a:ext>
                  </a:extLst>
                </a:gridCol>
                <a:gridCol w="4186017">
                  <a:extLst>
                    <a:ext uri="{9D8B030D-6E8A-4147-A177-3AD203B41FA5}">
                      <a16:colId xmlns:a16="http://schemas.microsoft.com/office/drawing/2014/main" xmlns="" val="2353671064"/>
                    </a:ext>
                  </a:extLst>
                </a:gridCol>
              </a:tblGrid>
              <a:tr h="570102">
                <a:tc>
                  <a:txBody>
                    <a:bodyPr/>
                    <a:lstStyle/>
                    <a:p>
                      <a:endParaRPr lang="en-US" sz="2400">
                        <a:latin typeface="Times New Roman" panose="02020603050405020304" pitchFamily="18"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schemeClr val="tx1"/>
                          </a:solidFill>
                          <a:effectLst/>
                          <a:uLnTx/>
                          <a:uFillTx/>
                          <a:latin typeface="Times New Roman" panose="02020603050405020304" pitchFamily="18" charset="0"/>
                          <a:ea typeface="+mn-ea"/>
                          <a:cs typeface="Times New Roman" panose="02020603050405020304" pitchFamily="18" charset="0"/>
                        </a:rPr>
                        <a:t>Nhiệm vụ</a:t>
                      </a:r>
                    </a:p>
                  </a:txBody>
                  <a:tcPr/>
                </a:tc>
                <a:extLst>
                  <a:ext uri="{0D108BD9-81ED-4DB2-BD59-A6C34878D82A}">
                    <a16:rowId xmlns:a16="http://schemas.microsoft.com/office/drawing/2014/main" xmlns="" val="116037759"/>
                  </a:ext>
                </a:extLst>
              </a:tr>
              <a:tr h="497615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schemeClr val="tx1"/>
                          </a:solidFill>
                          <a:effectLst/>
                          <a:uLnTx/>
                          <a:uFillTx/>
                          <a:latin typeface="Times New Roman" panose="02020603050405020304" pitchFamily="18" charset="0"/>
                          <a:ea typeface="+mn-ea"/>
                          <a:cs typeface="Times New Roman" panose="02020603050405020304" pitchFamily="18" charset="0"/>
                        </a:rPr>
                        <a:t>Nhóm 3,4</a:t>
                      </a:r>
                    </a:p>
                    <a:p>
                      <a:r>
                        <a:rPr lang="en-US" sz="2400">
                          <a:solidFill>
                            <a:schemeClr val="tx1"/>
                          </a:solidFill>
                          <a:latin typeface="Times New Roman" panose="02020603050405020304" pitchFamily="18" charset="0"/>
                          <a:cs typeface="Times New Roman" panose="02020603050405020304" pitchFamily="18" charset="0"/>
                        </a:rPr>
                        <a:t> </a:t>
                      </a:r>
                    </a:p>
                  </a:txBody>
                  <a:tcPr/>
                </a:tc>
                <a:tc>
                  <a:txBody>
                    <a:bodyPr/>
                    <a:lstStyle/>
                    <a:p>
                      <a:pPr algn="just">
                        <a:lnSpc>
                          <a:spcPct val="115000"/>
                        </a:lnSpc>
                        <a:spcAft>
                          <a:spcPts val="600"/>
                        </a:spcAft>
                      </a:pPr>
                      <a:r>
                        <a:rPr lang="en-US" sz="24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Hãy phân loại những câu nói vừa tìm được theo 2 tiêu  chí:      </a:t>
                      </a:r>
                      <a:endParaRPr lang="en-US" sz="2400" kern="10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15000"/>
                        </a:lnSpc>
                        <a:spcAft>
                          <a:spcPts val="600"/>
                        </a:spcAft>
                        <a:buFont typeface="Times New Roman" panose="02020603050405020304" pitchFamily="18" charset="0"/>
                        <a:buChar char="-"/>
                      </a:pPr>
                      <a:r>
                        <a:rPr lang="en-US" sz="24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Câu nói mang tính xác nhận khẳng định.</a:t>
                      </a:r>
                      <a:endParaRPr lang="en-US" sz="2400" kern="10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ct val="115000"/>
                        </a:lnSpc>
                        <a:spcAft>
                          <a:spcPts val="600"/>
                        </a:spcAft>
                        <a:buFont typeface="Times New Roman" panose="02020603050405020304" pitchFamily="18" charset="0"/>
                        <a:buChar char="-"/>
                      </a:pPr>
                      <a:r>
                        <a:rPr lang="en-US" sz="24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Câu nói mang tính bác bỏ phủ định </a:t>
                      </a:r>
                      <a:endParaRPr lang="en-US" sz="2400" kern="10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400"/>
                    </a:p>
                  </a:txBody>
                  <a:tcPr/>
                </a:tc>
                <a:extLst>
                  <a:ext uri="{0D108BD9-81ED-4DB2-BD59-A6C34878D82A}">
                    <a16:rowId xmlns:a16="http://schemas.microsoft.com/office/drawing/2014/main" xmlns="" val="702536070"/>
                  </a:ext>
                </a:extLst>
              </a:tr>
            </a:tbl>
          </a:graphicData>
        </a:graphic>
      </p:graphicFrame>
      <p:sp>
        <p:nvSpPr>
          <p:cNvPr id="7" name="Hộp Văn bản 6">
            <a:extLst>
              <a:ext uri="{FF2B5EF4-FFF2-40B4-BE49-F238E27FC236}">
                <a16:creationId xmlns:a16="http://schemas.microsoft.com/office/drawing/2014/main" xmlns="" id="{1F627B8B-A17F-7683-B3F3-6C4C8ECB3FD1}"/>
              </a:ext>
            </a:extLst>
          </p:cNvPr>
          <p:cNvSpPr txBox="1"/>
          <p:nvPr/>
        </p:nvSpPr>
        <p:spPr>
          <a:xfrm>
            <a:off x="4731025" y="285455"/>
            <a:ext cx="2517913" cy="535531"/>
          </a:xfrm>
          <a:prstGeom prst="rect">
            <a:avLst/>
          </a:prstGeom>
          <a:noFill/>
        </p:spPr>
        <p:txBody>
          <a:bodyPr wrap="square">
            <a:spAutoFit/>
          </a:bodyPr>
          <a:lstStyle/>
          <a:p>
            <a:pPr marL="45720" marR="0" lvl="0" indent="0" algn="l" defTabSz="914400" rtl="0" eaLnBrk="1" fontAlgn="auto" latinLnBrk="0" hangingPunct="1">
              <a:lnSpc>
                <a:spcPct val="90000"/>
              </a:lnSpc>
              <a:spcBef>
                <a:spcPts val="1400"/>
              </a:spcBef>
              <a:spcAft>
                <a:spcPts val="0"/>
              </a:spcAft>
              <a:buClr>
                <a:srgbClr val="A6B727"/>
              </a:buClr>
              <a:buSzPct val="80000"/>
              <a:buFont typeface="Corbel" pitchFamily="34" charset="0"/>
              <a:buNone/>
              <a:tabLst/>
              <a:defRPr/>
            </a:pPr>
            <a:r>
              <a:rPr kumimoji="0" lang="en-US" sz="3200" b="0" i="0" u="none" strike="noStrike" kern="1200" cap="none" spc="0" normalizeH="0" baseline="0" noProof="0">
                <a:ln>
                  <a:noFill/>
                </a:ln>
                <a:solidFill>
                  <a:srgbClr val="A6B727"/>
                </a:solidFill>
                <a:effectLst/>
                <a:uLnTx/>
                <a:uFillTx/>
                <a:latin typeface="Times New Roman" panose="02020603050405020304" pitchFamily="18" charset="0"/>
                <a:ea typeface="+mn-ea"/>
                <a:cs typeface="Times New Roman" panose="02020603050405020304" pitchFamily="18" charset="0"/>
              </a:rPr>
              <a:t>Phiếu học tập</a:t>
            </a:r>
          </a:p>
        </p:txBody>
      </p:sp>
      <p:graphicFrame>
        <p:nvGraphicFramePr>
          <p:cNvPr id="4" name="Bảng 5">
            <a:extLst>
              <a:ext uri="{FF2B5EF4-FFF2-40B4-BE49-F238E27FC236}">
                <a16:creationId xmlns:a16="http://schemas.microsoft.com/office/drawing/2014/main" xmlns="" id="{61D20FFC-B673-D70B-2BFB-D12A8004F6C8}"/>
              </a:ext>
            </a:extLst>
          </p:cNvPr>
          <p:cNvGraphicFramePr>
            <a:graphicFrameLocks noGrp="1"/>
          </p:cNvGraphicFramePr>
          <p:nvPr>
            <p:extLst>
              <p:ext uri="{D42A27DB-BD31-4B8C-83A1-F6EECF244321}">
                <p14:modId xmlns:p14="http://schemas.microsoft.com/office/powerpoint/2010/main" val="2548008404"/>
              </p:ext>
            </p:extLst>
          </p:nvPr>
        </p:nvGraphicFramePr>
        <p:xfrm>
          <a:off x="5639897" y="868252"/>
          <a:ext cx="6048519" cy="535531"/>
        </p:xfrm>
        <a:graphic>
          <a:graphicData uri="http://schemas.openxmlformats.org/drawingml/2006/table">
            <a:tbl>
              <a:tblPr firstRow="1" bandRow="1">
                <a:tableStyleId>{5C22544A-7EE6-4342-B048-85BDC9FD1C3A}</a:tableStyleId>
              </a:tblPr>
              <a:tblGrid>
                <a:gridCol w="6048519">
                  <a:extLst>
                    <a:ext uri="{9D8B030D-6E8A-4147-A177-3AD203B41FA5}">
                      <a16:colId xmlns:a16="http://schemas.microsoft.com/office/drawing/2014/main" xmlns="" val="308239401"/>
                    </a:ext>
                  </a:extLst>
                </a:gridCol>
              </a:tblGrid>
              <a:tr h="535531">
                <a:tc>
                  <a:txBody>
                    <a:bodyPr/>
                    <a:lstStyle/>
                    <a:p>
                      <a:pPr algn="ctr"/>
                      <a:r>
                        <a:rPr lang="en-US" sz="2400">
                          <a:solidFill>
                            <a:schemeClr val="tx1"/>
                          </a:solidFill>
                          <a:latin typeface="Times New Roman" panose="02020603050405020304" pitchFamily="18" charset="0"/>
                          <a:cs typeface="Times New Roman" panose="02020603050405020304" pitchFamily="18" charset="0"/>
                        </a:rPr>
                        <a:t>Kết quả</a:t>
                      </a:r>
                    </a:p>
                  </a:txBody>
                  <a:tcPr/>
                </a:tc>
                <a:extLst>
                  <a:ext uri="{0D108BD9-81ED-4DB2-BD59-A6C34878D82A}">
                    <a16:rowId xmlns:a16="http://schemas.microsoft.com/office/drawing/2014/main" xmlns="" val="1497592580"/>
                  </a:ext>
                </a:extLst>
              </a:tr>
            </a:tbl>
          </a:graphicData>
        </a:graphic>
      </p:graphicFrame>
      <p:graphicFrame>
        <p:nvGraphicFramePr>
          <p:cNvPr id="6" name="Bảng 7">
            <a:extLst>
              <a:ext uri="{FF2B5EF4-FFF2-40B4-BE49-F238E27FC236}">
                <a16:creationId xmlns:a16="http://schemas.microsoft.com/office/drawing/2014/main" xmlns="" id="{F7B2A267-906C-5D88-0F66-4E8FC31BC7BB}"/>
              </a:ext>
            </a:extLst>
          </p:cNvPr>
          <p:cNvGraphicFramePr>
            <a:graphicFrameLocks noGrp="1"/>
          </p:cNvGraphicFramePr>
          <p:nvPr>
            <p:extLst>
              <p:ext uri="{D42A27DB-BD31-4B8C-83A1-F6EECF244321}">
                <p14:modId xmlns:p14="http://schemas.microsoft.com/office/powerpoint/2010/main" val="3011906068"/>
              </p:ext>
            </p:extLst>
          </p:nvPr>
        </p:nvGraphicFramePr>
        <p:xfrm>
          <a:off x="5639897" y="1403783"/>
          <a:ext cx="6048519" cy="1319594"/>
        </p:xfrm>
        <a:graphic>
          <a:graphicData uri="http://schemas.openxmlformats.org/drawingml/2006/table">
            <a:tbl>
              <a:tblPr firstRow="1" bandRow="1">
                <a:tableStyleId>{5C22544A-7EE6-4342-B048-85BDC9FD1C3A}</a:tableStyleId>
              </a:tblPr>
              <a:tblGrid>
                <a:gridCol w="6048519">
                  <a:extLst>
                    <a:ext uri="{9D8B030D-6E8A-4147-A177-3AD203B41FA5}">
                      <a16:colId xmlns:a16="http://schemas.microsoft.com/office/drawing/2014/main" xmlns="" val="3701489899"/>
                    </a:ext>
                  </a:extLst>
                </a:gridCol>
              </a:tblGrid>
              <a:tr h="418106">
                <a:tc>
                  <a:txBody>
                    <a:bodyPr/>
                    <a:lstStyle/>
                    <a:p>
                      <a:pPr marL="0" marR="0" lvl="0" indent="0" algn="just" defTabSz="914400" rtl="0" eaLnBrk="1" fontAlgn="auto" latinLnBrk="0" hangingPunct="1">
                        <a:lnSpc>
                          <a:spcPct val="115000"/>
                        </a:lnSpc>
                        <a:spcBef>
                          <a:spcPts val="0"/>
                        </a:spcBef>
                        <a:spcAft>
                          <a:spcPts val="600"/>
                        </a:spcAft>
                        <a:buClrTx/>
                        <a:buSzTx/>
                        <a:buFontTx/>
                        <a:buNone/>
                        <a:tabLst/>
                        <a:defRPr/>
                      </a:pPr>
                      <a:r>
                        <a:rPr kumimoji="0" 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rPr>
                        <a:t>Câu mang tính khẳng định: </a:t>
                      </a:r>
                      <a:r>
                        <a:rPr kumimoji="0" lang="en-US" sz="24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Tôi cứ tưởng con voi nó thế nào chứ hóa ra nó cũng sun sun như con đỉa thôi.</a:t>
                      </a:r>
                      <a:endParaRPr kumimoji="0" lang="en-US" sz="2400" b="0" i="0" u="none" strike="noStrike" kern="100" cap="none" spc="0" normalizeH="0" baseline="0" noProof="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txBody>
                  <a:tcPr>
                    <a:solidFill>
                      <a:schemeClr val="bg1">
                        <a:lumMod val="95000"/>
                      </a:schemeClr>
                    </a:solidFill>
                  </a:tcPr>
                </a:tc>
                <a:extLst>
                  <a:ext uri="{0D108BD9-81ED-4DB2-BD59-A6C34878D82A}">
                    <a16:rowId xmlns:a16="http://schemas.microsoft.com/office/drawing/2014/main" xmlns="" val="1738194014"/>
                  </a:ext>
                </a:extLst>
              </a:tr>
            </a:tbl>
          </a:graphicData>
        </a:graphic>
      </p:graphicFrame>
      <p:graphicFrame>
        <p:nvGraphicFramePr>
          <p:cNvPr id="8" name="Bảng 8">
            <a:extLst>
              <a:ext uri="{FF2B5EF4-FFF2-40B4-BE49-F238E27FC236}">
                <a16:creationId xmlns:a16="http://schemas.microsoft.com/office/drawing/2014/main" xmlns="" id="{2090C142-0027-A19D-E151-C4E0E00E7162}"/>
              </a:ext>
            </a:extLst>
          </p:cNvPr>
          <p:cNvGraphicFramePr>
            <a:graphicFrameLocks noGrp="1"/>
          </p:cNvGraphicFramePr>
          <p:nvPr>
            <p:extLst>
              <p:ext uri="{D42A27DB-BD31-4B8C-83A1-F6EECF244321}">
                <p14:modId xmlns:p14="http://schemas.microsoft.com/office/powerpoint/2010/main" val="1832129739"/>
              </p:ext>
            </p:extLst>
          </p:nvPr>
        </p:nvGraphicFramePr>
        <p:xfrm>
          <a:off x="5639896" y="2723377"/>
          <a:ext cx="6048519" cy="3691127"/>
        </p:xfrm>
        <a:graphic>
          <a:graphicData uri="http://schemas.openxmlformats.org/drawingml/2006/table">
            <a:tbl>
              <a:tblPr firstRow="1" bandRow="1">
                <a:tableStyleId>{5C22544A-7EE6-4342-B048-85BDC9FD1C3A}</a:tableStyleId>
              </a:tblPr>
              <a:tblGrid>
                <a:gridCol w="6048519">
                  <a:extLst>
                    <a:ext uri="{9D8B030D-6E8A-4147-A177-3AD203B41FA5}">
                      <a16:colId xmlns:a16="http://schemas.microsoft.com/office/drawing/2014/main" xmlns="" val="3791416367"/>
                    </a:ext>
                  </a:extLst>
                </a:gridCol>
              </a:tblGrid>
              <a:tr h="3691127">
                <a:tc>
                  <a:txBody>
                    <a:bodyPr/>
                    <a:lstStyle/>
                    <a:p>
                      <a:pPr marL="0" marR="0" lvl="0" indent="0" algn="just" defTabSz="914400" rtl="0" eaLnBrk="1" fontAlgn="auto" latinLnBrk="0" hangingPunct="1">
                        <a:lnSpc>
                          <a:spcPct val="115000"/>
                        </a:lnSpc>
                        <a:spcBef>
                          <a:spcPts val="0"/>
                        </a:spcBef>
                        <a:spcAft>
                          <a:spcPts val="600"/>
                        </a:spcAft>
                        <a:buClrTx/>
                        <a:buSzTx/>
                        <a:buFont typeface="Times New Roman" panose="02020603050405020304" pitchFamily="18" charset="0"/>
                        <a:buNone/>
                        <a:tabLst/>
                        <a:defRPr/>
                      </a:pPr>
                      <a:r>
                        <a:rPr kumimoji="0" lang="en-US" sz="24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 mang tính phủ định:</a:t>
                      </a:r>
                    </a:p>
                    <a:p>
                      <a:pPr marL="0" marR="0" lvl="0" indent="0" algn="just" defTabSz="914400" rtl="0" eaLnBrk="1" fontAlgn="auto" latinLnBrk="0" hangingPunct="1">
                        <a:lnSpc>
                          <a:spcPct val="115000"/>
                        </a:lnSpc>
                        <a:spcBef>
                          <a:spcPts val="0"/>
                        </a:spcBef>
                        <a:spcAft>
                          <a:spcPts val="600"/>
                        </a:spcAft>
                        <a:buClrTx/>
                        <a:buSzTx/>
                        <a:buFont typeface="Times New Roman" panose="02020603050405020304" pitchFamily="18" charset="0"/>
                        <a:buNone/>
                        <a:tabLst/>
                        <a:defRPr/>
                      </a:pPr>
                      <a:r>
                        <a:rPr kumimoji="0" lang="en-US" sz="18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Tôi thấy nó đâu có như con đỉa</a:t>
                      </a:r>
                    </a:p>
                    <a:p>
                      <a:pPr marL="0" marR="0" lvl="0" indent="0" algn="just" defTabSz="914400" rtl="0" eaLnBrk="1" fontAlgn="auto" latinLnBrk="0" hangingPunct="1">
                        <a:lnSpc>
                          <a:spcPct val="115000"/>
                        </a:lnSpc>
                        <a:spcBef>
                          <a:spcPts val="0"/>
                        </a:spcBef>
                        <a:spcAft>
                          <a:spcPts val="600"/>
                        </a:spcAft>
                        <a:buClrTx/>
                        <a:buSzTx/>
                        <a:buFontTx/>
                        <a:buNone/>
                        <a:tabLst/>
                        <a:defRPr/>
                      </a:pPr>
                      <a:r>
                        <a:rPr kumimoji="0" lang="en-US" sz="24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Không phải, nó bè bè như là cái quạt thóc</a:t>
                      </a:r>
                      <a:endParaRPr kumimoji="0" lang="en-US" sz="2400" b="0" i="0" u="none" strike="noStrike" kern="100" cap="none" spc="0" normalizeH="0" baseline="0" noProof="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15000"/>
                        </a:lnSpc>
                        <a:spcBef>
                          <a:spcPts val="0"/>
                        </a:spcBef>
                        <a:spcAft>
                          <a:spcPts val="600"/>
                        </a:spcAft>
                        <a:buClrTx/>
                        <a:buSzTx/>
                        <a:buFontTx/>
                        <a:buNone/>
                        <a:tabLst/>
                        <a:defRPr/>
                      </a:pPr>
                      <a:r>
                        <a:rPr kumimoji="0" lang="en-US" sz="24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Các ông đều sai hết, nó sừng sững như là cái cột đình vậy</a:t>
                      </a:r>
                      <a:endParaRPr kumimoji="0" lang="en-US" sz="2400" b="0" i="0" u="none" strike="noStrike" kern="100" cap="none" spc="0" normalizeH="0" baseline="0" noProof="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15000"/>
                        </a:lnSpc>
                        <a:spcBef>
                          <a:spcPts val="0"/>
                        </a:spcBef>
                        <a:spcAft>
                          <a:spcPts val="600"/>
                        </a:spcAft>
                        <a:buClrTx/>
                        <a:buSzTx/>
                        <a:buFontTx/>
                        <a:buNone/>
                        <a:tabLst/>
                        <a:defRPr/>
                      </a:pPr>
                      <a:r>
                        <a:rPr kumimoji="0" lang="en-US" sz="24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Bốn ông chả ai nói đúng cả, tôi thấy nó tua tủa như là cái chổi xể cùn.</a:t>
                      </a:r>
                      <a:endParaRPr kumimoji="0" lang="en-US" sz="2400" b="0" i="0" u="none" strike="noStrike" kern="1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txBody>
                  <a:tcPr>
                    <a:solidFill>
                      <a:schemeClr val="bg1">
                        <a:lumMod val="95000"/>
                      </a:schemeClr>
                    </a:solidFill>
                  </a:tcPr>
                </a:tc>
                <a:extLst>
                  <a:ext uri="{0D108BD9-81ED-4DB2-BD59-A6C34878D82A}">
                    <a16:rowId xmlns:a16="http://schemas.microsoft.com/office/drawing/2014/main" xmlns="" val="1226711619"/>
                  </a:ext>
                </a:extLst>
              </a:tr>
            </a:tbl>
          </a:graphicData>
        </a:graphic>
      </p:graphicFrame>
    </p:spTree>
    <p:extLst>
      <p:ext uri="{BB962C8B-B14F-4D97-AF65-F5344CB8AC3E}">
        <p14:creationId xmlns:p14="http://schemas.microsoft.com/office/powerpoint/2010/main" val="2801824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barn(inVertical)">
                                      <p:cBhvr>
                                        <p:cTn id="20" dur="500"/>
                                        <p:tgtEl>
                                          <p:spTgt spid="6"/>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xmlns="" id="{DBA25EF7-4A4D-1589-064D-5165552310CF}"/>
              </a:ext>
            </a:extLst>
          </p:cNvPr>
          <p:cNvSpPr>
            <a:spLocks noGrp="1"/>
          </p:cNvSpPr>
          <p:nvPr>
            <p:ph type="title"/>
          </p:nvPr>
        </p:nvSpPr>
        <p:spPr>
          <a:xfrm>
            <a:off x="692426" y="735496"/>
            <a:ext cx="10326094" cy="881269"/>
          </a:xfrm>
        </p:spPr>
        <p:txBody>
          <a:bodyPr>
            <a:normAutofit fontScale="90000"/>
          </a:bodyPr>
          <a:lstStyle/>
          <a:p>
            <a:r>
              <a:rPr lang="en-US" sz="3100">
                <a:latin typeface="Times New Roman" panose="02020603050405020304" pitchFamily="18" charset="0"/>
                <a:cs typeface="Times New Roman" panose="02020603050405020304" pitchFamily="18" charset="0"/>
              </a:rPr>
              <a:t/>
            </a:r>
            <a:br>
              <a:rPr lang="en-US" sz="3100">
                <a:latin typeface="Times New Roman" panose="02020603050405020304" pitchFamily="18" charset="0"/>
                <a:cs typeface="Times New Roman" panose="02020603050405020304" pitchFamily="18" charset="0"/>
              </a:rPr>
            </a:br>
            <a:r>
              <a:rPr lang="en-US" sz="3100">
                <a:latin typeface="Times New Roman" panose="02020603050405020304" pitchFamily="18" charset="0"/>
                <a:cs typeface="Times New Roman" panose="02020603050405020304" pitchFamily="18" charset="0"/>
              </a:rPr>
              <a:t/>
            </a:r>
            <a:br>
              <a:rPr lang="en-US" sz="3100">
                <a:latin typeface="Times New Roman" panose="02020603050405020304" pitchFamily="18" charset="0"/>
                <a:cs typeface="Times New Roman" panose="02020603050405020304" pitchFamily="18" charset="0"/>
              </a:rPr>
            </a:br>
            <a:r>
              <a:rPr lang="en-US" sz="3100">
                <a:solidFill>
                  <a:schemeClr val="tx1"/>
                </a:solidFill>
                <a:latin typeface="Times New Roman" panose="02020603050405020304" pitchFamily="18" charset="0"/>
                <a:cs typeface="Times New Roman" panose="02020603050405020304" pitchFamily="18" charset="0"/>
              </a:rPr>
              <a:t>I. Khái niệm</a:t>
            </a:r>
            <a:br>
              <a:rPr lang="en-US" sz="3100">
                <a:solidFill>
                  <a:schemeClr val="tx1"/>
                </a:solidFill>
                <a:latin typeface="Times New Roman" panose="02020603050405020304" pitchFamily="18" charset="0"/>
                <a:cs typeface="Times New Roman" panose="02020603050405020304" pitchFamily="18" charset="0"/>
              </a:rPr>
            </a:br>
            <a:r>
              <a:rPr lang="en-US" sz="3100">
                <a:solidFill>
                  <a:schemeClr val="tx1"/>
                </a:solidFill>
                <a:latin typeface="Times New Roman" panose="02020603050405020304" pitchFamily="18" charset="0"/>
                <a:cs typeface="Times New Roman" panose="02020603050405020304" pitchFamily="18" charset="0"/>
              </a:rPr>
              <a:t>1. Ví dụ</a:t>
            </a:r>
            <a:r>
              <a:rPr lang="en-US">
                <a:solidFill>
                  <a:schemeClr val="tx1"/>
                </a:solidFill>
              </a:rPr>
              <a:t/>
            </a:r>
            <a:br>
              <a:rPr lang="en-US">
                <a:solidFill>
                  <a:schemeClr val="tx1"/>
                </a:solidFill>
              </a:rPr>
            </a:br>
            <a:endParaRPr lang="en-US">
              <a:solidFill>
                <a:schemeClr val="tx1"/>
              </a:solidFill>
            </a:endParaRPr>
          </a:p>
        </p:txBody>
      </p:sp>
      <p:sp>
        <p:nvSpPr>
          <p:cNvPr id="3" name="Chỗ dành sẵn cho Nội dung 2">
            <a:extLst>
              <a:ext uri="{FF2B5EF4-FFF2-40B4-BE49-F238E27FC236}">
                <a16:creationId xmlns:a16="http://schemas.microsoft.com/office/drawing/2014/main" xmlns="" id="{D5F369CE-5828-8A19-737B-A5216E2B1E45}"/>
              </a:ext>
            </a:extLst>
          </p:cNvPr>
          <p:cNvSpPr>
            <a:spLocks noGrp="1"/>
          </p:cNvSpPr>
          <p:nvPr>
            <p:ph idx="1"/>
          </p:nvPr>
        </p:nvSpPr>
        <p:spPr>
          <a:xfrm>
            <a:off x="692425" y="1736035"/>
            <a:ext cx="10505661" cy="4386469"/>
          </a:xfrm>
        </p:spPr>
        <p:txBody>
          <a:bodyPr>
            <a:normAutofit fontScale="92500" lnSpcReduction="10000"/>
          </a:bodyPr>
          <a:lstStyle/>
          <a:p>
            <a:pPr marL="45720" indent="0">
              <a:buNone/>
            </a:pPr>
            <a:r>
              <a:rPr kumimoji="0" lang="en-US" sz="2800" b="0" i="0" u="none" strike="noStrike" kern="1200" cap="none" spc="0" normalizeH="0" baseline="0" noProof="0">
                <a:ln>
                  <a:noFill/>
                </a:ln>
                <a:solidFill>
                  <a:schemeClr val="tx1"/>
                </a:solidFill>
                <a:effectLst/>
                <a:uLnTx/>
                <a:uFillTx/>
                <a:latin typeface="Times New Roman" panose="02020603050405020304" pitchFamily="18" charset="0"/>
                <a:ea typeface="+mj-ea"/>
                <a:cs typeface="Times New Roman" panose="02020603050405020304" pitchFamily="18" charset="0"/>
              </a:rPr>
              <a:t>2. Kết luận:</a:t>
            </a:r>
          </a:p>
          <a:p>
            <a:pPr marL="45720" indent="0">
              <a:buNone/>
            </a:pPr>
            <a:r>
              <a:rPr lang="en-US" sz="2800">
                <a:solidFill>
                  <a:srgbClr val="A6B727"/>
                </a:solidFill>
                <a:latin typeface="Times New Roman" panose="02020603050405020304" pitchFamily="18" charset="0"/>
                <a:ea typeface="+mj-ea"/>
                <a:cs typeface="Times New Roman" panose="02020603050405020304" pitchFamily="18" charset="0"/>
              </a:rPr>
              <a:t>a. Câu khẳng định</a:t>
            </a:r>
            <a:endParaRPr kumimoji="0" lang="en-US" sz="2800" b="0" i="0" u="none" strike="noStrike" kern="1200" cap="none" spc="0" normalizeH="0" baseline="0" noProof="0">
              <a:ln>
                <a:noFill/>
              </a:ln>
              <a:solidFill>
                <a:srgbClr val="A6B727"/>
              </a:solidFill>
              <a:effectLst/>
              <a:uLnTx/>
              <a:uFillTx/>
              <a:latin typeface="Times New Roman" panose="02020603050405020304" pitchFamily="18" charset="0"/>
              <a:ea typeface="+mj-ea"/>
              <a:cs typeface="Times New Roman" panose="02020603050405020304" pitchFamily="18" charset="0"/>
            </a:endParaRPr>
          </a:p>
          <a:p>
            <a:pPr marL="45720" indent="0">
              <a:lnSpc>
                <a:spcPct val="110000"/>
              </a:lnSpc>
              <a:spcBef>
                <a:spcPts val="600"/>
              </a:spcBef>
              <a:buNone/>
            </a:pPr>
            <a:r>
              <a:rPr lang="en-US" sz="26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Khái niệm: là câu dùng để thông báo, xác nhận sự tồn tại của một sự vật, sự việc nhất định.</a:t>
            </a:r>
            <a:endParaRPr lang="en-US" sz="2600" kern="100">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lnSpc>
                <a:spcPct val="110000"/>
              </a:lnSpc>
              <a:spcBef>
                <a:spcPts val="600"/>
              </a:spcBef>
              <a:spcAft>
                <a:spcPts val="600"/>
              </a:spcAft>
              <a:buNone/>
            </a:pPr>
            <a:r>
              <a:rPr lang="en-US" sz="26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Về hình thức: </a:t>
            </a:r>
          </a:p>
          <a:p>
            <a:pPr marL="45720" indent="0" algn="just">
              <a:lnSpc>
                <a:spcPct val="110000"/>
              </a:lnSpc>
              <a:spcBef>
                <a:spcPts val="600"/>
              </a:spcBef>
              <a:spcAft>
                <a:spcPts val="600"/>
              </a:spcAft>
              <a:buNone/>
            </a:pPr>
            <a:r>
              <a:rPr lang="en-US" sz="2600" ker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Câu khẳng định thường không chứa các từ ngữ mang ý nghĩa phủ định.. Tuy nhiên trong một số trường hợp, câu khẳng định được thể hiện dưới hình thức “phủ định của phủ đinh”, tức là lặp hai lần từ ngữ mang nghĩa phủ định.</a:t>
            </a:r>
          </a:p>
          <a:p>
            <a:pPr marL="45720" indent="0" algn="just">
              <a:lnSpc>
                <a:spcPct val="110000"/>
              </a:lnSpc>
              <a:spcBef>
                <a:spcPts val="600"/>
              </a:spcBef>
              <a:spcAft>
                <a:spcPts val="600"/>
              </a:spcAft>
              <a:buNone/>
            </a:pPr>
            <a:r>
              <a:rPr lang="en-US" sz="2600" ker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6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Hoặc đặt các từ ngữ mang nghĩa phủ định sau một từ ngữ phiếm chỉ (ai, gì, nào,…)</a:t>
            </a:r>
            <a:endParaRPr lang="en-US" sz="2600" kern="100">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lnSpc>
                <a:spcPct val="115000"/>
              </a:lnSpc>
              <a:spcAft>
                <a:spcPts val="600"/>
              </a:spcAft>
              <a:buNone/>
            </a:pPr>
            <a:endParaRPr lang="en-US" sz="2400" kern="10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a:p>
        </p:txBody>
      </p:sp>
    </p:spTree>
    <p:extLst>
      <p:ext uri="{BB962C8B-B14F-4D97-AF65-F5344CB8AC3E}">
        <p14:creationId xmlns:p14="http://schemas.microsoft.com/office/powerpoint/2010/main" val="2284461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1000"/>
                                        <p:tgtEl>
                                          <p:spTgt spid="3">
                                            <p:txEl>
                                              <p:pRg st="2" end="2"/>
                                            </p:txEl>
                                          </p:spTgt>
                                        </p:tgtEl>
                                      </p:cBhvr>
                                    </p:animEffect>
                                    <p:anim calcmode="lin" valueType="num">
                                      <p:cBhvr>
                                        <p:cTn id="2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barn(inVertical)">
                                      <p:cBhvr>
                                        <p:cTn id="29" dur="500"/>
                                        <p:tgtEl>
                                          <p:spTgt spid="3">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fade">
                                      <p:cBhvr>
                                        <p:cTn id="34" dur="1000"/>
                                        <p:tgtEl>
                                          <p:spTgt spid="3">
                                            <p:txEl>
                                              <p:pRg st="4" end="4"/>
                                            </p:txEl>
                                          </p:spTgt>
                                        </p:tgtEl>
                                      </p:cBhvr>
                                    </p:animEffect>
                                    <p:anim calcmode="lin" valueType="num">
                                      <p:cBhvr>
                                        <p:cTn id="3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Effect transition="in" filter="fade">
                                      <p:cBhvr>
                                        <p:cTn id="41" dur="1000"/>
                                        <p:tgtEl>
                                          <p:spTgt spid="3">
                                            <p:txEl>
                                              <p:pRg st="5" end="5"/>
                                            </p:txEl>
                                          </p:spTgt>
                                        </p:tgtEl>
                                      </p:cBhvr>
                                    </p:animEffect>
                                    <p:anim calcmode="lin" valueType="num">
                                      <p:cBhvr>
                                        <p:cTn id="4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xmlns="" id="{DBA25EF7-4A4D-1589-064D-5165552310CF}"/>
              </a:ext>
            </a:extLst>
          </p:cNvPr>
          <p:cNvSpPr>
            <a:spLocks noGrp="1"/>
          </p:cNvSpPr>
          <p:nvPr>
            <p:ph type="title"/>
          </p:nvPr>
        </p:nvSpPr>
        <p:spPr>
          <a:xfrm>
            <a:off x="692426" y="735496"/>
            <a:ext cx="10326094" cy="881269"/>
          </a:xfrm>
        </p:spPr>
        <p:txBody>
          <a:bodyPr>
            <a:normAutofit fontScale="90000"/>
          </a:bodyPr>
          <a:lstStyle/>
          <a:p>
            <a:r>
              <a:rPr lang="en-US" sz="3100">
                <a:latin typeface="Times New Roman" panose="02020603050405020304" pitchFamily="18" charset="0"/>
                <a:cs typeface="Times New Roman" panose="02020603050405020304" pitchFamily="18" charset="0"/>
              </a:rPr>
              <a:t/>
            </a:r>
            <a:br>
              <a:rPr lang="en-US" sz="3100">
                <a:latin typeface="Times New Roman" panose="02020603050405020304" pitchFamily="18" charset="0"/>
                <a:cs typeface="Times New Roman" panose="02020603050405020304" pitchFamily="18" charset="0"/>
              </a:rPr>
            </a:br>
            <a:r>
              <a:rPr lang="en-US" sz="3100">
                <a:latin typeface="Times New Roman" panose="02020603050405020304" pitchFamily="18" charset="0"/>
                <a:cs typeface="Times New Roman" panose="02020603050405020304" pitchFamily="18" charset="0"/>
              </a:rPr>
              <a:t/>
            </a:r>
            <a:br>
              <a:rPr lang="en-US" sz="3100">
                <a:latin typeface="Times New Roman" panose="02020603050405020304" pitchFamily="18" charset="0"/>
                <a:cs typeface="Times New Roman" panose="02020603050405020304" pitchFamily="18" charset="0"/>
              </a:rPr>
            </a:br>
            <a:r>
              <a:rPr lang="en-US" sz="3100">
                <a:solidFill>
                  <a:schemeClr val="tx1"/>
                </a:solidFill>
                <a:latin typeface="Times New Roman" panose="02020603050405020304" pitchFamily="18" charset="0"/>
                <a:cs typeface="Times New Roman" panose="02020603050405020304" pitchFamily="18" charset="0"/>
              </a:rPr>
              <a:t>I. Khái niệm</a:t>
            </a:r>
            <a:br>
              <a:rPr lang="en-US" sz="3100">
                <a:solidFill>
                  <a:schemeClr val="tx1"/>
                </a:solidFill>
                <a:latin typeface="Times New Roman" panose="02020603050405020304" pitchFamily="18" charset="0"/>
                <a:cs typeface="Times New Roman" panose="02020603050405020304" pitchFamily="18" charset="0"/>
              </a:rPr>
            </a:br>
            <a:r>
              <a:rPr lang="en-US" sz="3100">
                <a:solidFill>
                  <a:schemeClr val="tx1"/>
                </a:solidFill>
                <a:latin typeface="Times New Roman" panose="02020603050405020304" pitchFamily="18" charset="0"/>
                <a:cs typeface="Times New Roman" panose="02020603050405020304" pitchFamily="18" charset="0"/>
              </a:rPr>
              <a:t>1. Ví dụ</a:t>
            </a:r>
            <a:r>
              <a:rPr lang="en-US">
                <a:solidFill>
                  <a:schemeClr val="tx1"/>
                </a:solidFill>
              </a:rPr>
              <a:t/>
            </a:r>
            <a:br>
              <a:rPr lang="en-US">
                <a:solidFill>
                  <a:schemeClr val="tx1"/>
                </a:solidFill>
              </a:rPr>
            </a:br>
            <a:endParaRPr lang="en-US">
              <a:solidFill>
                <a:schemeClr val="tx1"/>
              </a:solidFill>
            </a:endParaRPr>
          </a:p>
        </p:txBody>
      </p:sp>
      <p:sp>
        <p:nvSpPr>
          <p:cNvPr id="3" name="Chỗ dành sẵn cho Nội dung 2">
            <a:extLst>
              <a:ext uri="{FF2B5EF4-FFF2-40B4-BE49-F238E27FC236}">
                <a16:creationId xmlns:a16="http://schemas.microsoft.com/office/drawing/2014/main" xmlns="" id="{D5F369CE-5828-8A19-737B-A5216E2B1E45}"/>
              </a:ext>
            </a:extLst>
          </p:cNvPr>
          <p:cNvSpPr>
            <a:spLocks noGrp="1"/>
          </p:cNvSpPr>
          <p:nvPr>
            <p:ph idx="1"/>
          </p:nvPr>
        </p:nvSpPr>
        <p:spPr>
          <a:xfrm>
            <a:off x="692426" y="1736035"/>
            <a:ext cx="10836965" cy="4386469"/>
          </a:xfrm>
        </p:spPr>
        <p:txBody>
          <a:bodyPr>
            <a:normAutofit/>
          </a:bodyPr>
          <a:lstStyle/>
          <a:p>
            <a:pPr marL="45720" indent="0">
              <a:buNone/>
            </a:pPr>
            <a:r>
              <a:rPr kumimoji="0" lang="en-US" sz="2800" b="0" i="0" u="none" strike="noStrike" kern="1200" cap="none" spc="0" normalizeH="0" baseline="0" noProof="0">
                <a:ln>
                  <a:noFill/>
                </a:ln>
                <a:solidFill>
                  <a:schemeClr val="tx1"/>
                </a:solidFill>
                <a:effectLst/>
                <a:uLnTx/>
                <a:uFillTx/>
                <a:latin typeface="Times New Roman" panose="02020603050405020304" pitchFamily="18" charset="0"/>
                <a:ea typeface="+mj-ea"/>
                <a:cs typeface="Times New Roman" panose="02020603050405020304" pitchFamily="18" charset="0"/>
              </a:rPr>
              <a:t>2. Kết luận:</a:t>
            </a:r>
          </a:p>
          <a:p>
            <a:pPr marL="45720" indent="0">
              <a:buNone/>
            </a:pPr>
            <a:r>
              <a:rPr lang="en-US" sz="2800">
                <a:solidFill>
                  <a:srgbClr val="A6B727"/>
                </a:solidFill>
                <a:latin typeface="Times New Roman" panose="02020603050405020304" pitchFamily="18" charset="0"/>
                <a:ea typeface="+mj-ea"/>
                <a:cs typeface="Times New Roman" panose="02020603050405020304" pitchFamily="18" charset="0"/>
              </a:rPr>
              <a:t>b. Câu phủ định</a:t>
            </a:r>
            <a:endParaRPr kumimoji="0" lang="en-US" sz="2800" b="0" i="0" u="none" strike="noStrike" kern="1200" cap="none" spc="0" normalizeH="0" baseline="0" noProof="0">
              <a:ln>
                <a:noFill/>
              </a:ln>
              <a:solidFill>
                <a:srgbClr val="A6B727"/>
              </a:solidFill>
              <a:effectLst/>
              <a:uLnTx/>
              <a:uFillTx/>
              <a:latin typeface="Times New Roman" panose="02020603050405020304" pitchFamily="18" charset="0"/>
              <a:ea typeface="+mj-ea"/>
              <a:cs typeface="Times New Roman" panose="02020603050405020304" pitchFamily="18" charset="0"/>
            </a:endParaRPr>
          </a:p>
          <a:p>
            <a:pPr marL="45720" indent="0" algn="just">
              <a:lnSpc>
                <a:spcPct val="115000"/>
              </a:lnSpc>
              <a:spcAft>
                <a:spcPts val="600"/>
              </a:spcAft>
              <a:buNone/>
            </a:pPr>
            <a:r>
              <a:rPr lang="en-US" sz="24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Khái niệm: Câu phủ định là câu dùng để thông báo, xác nhận không có sự vật, sự việc hoặc bác bỏ một ý kiến, một nhận định nào đó.</a:t>
            </a:r>
            <a:endParaRPr lang="en-US" sz="2400" kern="100">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lnSpc>
                <a:spcPct val="115000"/>
              </a:lnSpc>
              <a:spcAft>
                <a:spcPts val="600"/>
              </a:spcAft>
              <a:buNone/>
            </a:pPr>
            <a:r>
              <a:rPr lang="en-US" sz="24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Về hình thức, câu phủ định thường có các từ ngữ mang nghĩa phủ định như: không, chưa, chẳng, không phải, chẳng phải, đâu (có), có….đâu, làm gì, làm sao,…</a:t>
            </a:r>
            <a:endParaRPr lang="en-US" sz="2400" kern="10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a:p>
        </p:txBody>
      </p:sp>
    </p:spTree>
    <p:extLst>
      <p:ext uri="{BB962C8B-B14F-4D97-AF65-F5344CB8AC3E}">
        <p14:creationId xmlns:p14="http://schemas.microsoft.com/office/powerpoint/2010/main" val="3923457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arn(inVertical)">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xmlns="" id="{DBA25EF7-4A4D-1589-064D-5165552310CF}"/>
              </a:ext>
            </a:extLst>
          </p:cNvPr>
          <p:cNvSpPr>
            <a:spLocks noGrp="1"/>
          </p:cNvSpPr>
          <p:nvPr>
            <p:ph type="title"/>
          </p:nvPr>
        </p:nvSpPr>
        <p:spPr>
          <a:xfrm>
            <a:off x="692426" y="735496"/>
            <a:ext cx="4330148" cy="881269"/>
          </a:xfrm>
        </p:spPr>
        <p:txBody>
          <a:bodyPr>
            <a:noAutofit/>
          </a:bodyPr>
          <a:lstStyle/>
          <a:p>
            <a:pPr algn="ctr">
              <a:lnSpc>
                <a:spcPct val="115000"/>
              </a:lnSpc>
              <a:spcAft>
                <a:spcPts val="600"/>
              </a:spcAft>
            </a:pPr>
            <a:r>
              <a:rPr lang="en-US" sz="2800">
                <a:latin typeface="Times New Roman" panose="02020603050405020304" pitchFamily="18" charset="0"/>
                <a:cs typeface="Times New Roman" panose="02020603050405020304" pitchFamily="18" charset="0"/>
              </a:rPr>
              <a:t/>
            </a:r>
            <a:br>
              <a:rPr lang="en-US" sz="2800">
                <a:latin typeface="Times New Roman" panose="02020603050405020304" pitchFamily="18" charset="0"/>
                <a:cs typeface="Times New Roman" panose="02020603050405020304" pitchFamily="18" charset="0"/>
              </a:rPr>
            </a:br>
            <a:r>
              <a:rPr lang="en-US" sz="2800">
                <a:latin typeface="Times New Roman" panose="02020603050405020304" pitchFamily="18" charset="0"/>
                <a:cs typeface="Times New Roman" panose="02020603050405020304" pitchFamily="18" charset="0"/>
              </a:rPr>
              <a:t/>
            </a:r>
            <a:br>
              <a:rPr lang="en-US" sz="2800">
                <a:latin typeface="Times New Roman" panose="02020603050405020304" pitchFamily="18" charset="0"/>
                <a:cs typeface="Times New Roman" panose="02020603050405020304" pitchFamily="18" charset="0"/>
              </a:rPr>
            </a:br>
            <a:r>
              <a:rPr lang="en-US" sz="2800">
                <a:solidFill>
                  <a:schemeClr val="tx1"/>
                </a:solidFill>
                <a:latin typeface="Times New Roman" panose="02020603050405020304" pitchFamily="18" charset="0"/>
                <a:cs typeface="Times New Roman" panose="02020603050405020304" pitchFamily="18" charset="0"/>
              </a:rPr>
              <a:t>II. </a:t>
            </a:r>
            <a:r>
              <a:rPr lang="en-US" sz="2800" b="1" ker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LUYỆN TẬP</a:t>
            </a:r>
            <a:r>
              <a:rPr lang="en-US" sz="2800" kern="100">
                <a:effectLst/>
                <a:latin typeface="Times New Roman" panose="02020603050405020304" pitchFamily="18" charset="0"/>
                <a:ea typeface="Calibri" panose="020F0502020204030204" pitchFamily="34" charset="0"/>
                <a:cs typeface="Times New Roman" panose="02020603050405020304" pitchFamily="18" charset="0"/>
              </a:rPr>
              <a:t/>
            </a:r>
            <a:br>
              <a:rPr lang="en-US" sz="2800" kern="100">
                <a:effectLst/>
                <a:latin typeface="Times New Roman" panose="02020603050405020304" pitchFamily="18" charset="0"/>
                <a:ea typeface="Calibri" panose="020F0502020204030204" pitchFamily="34" charset="0"/>
                <a:cs typeface="Times New Roman" panose="02020603050405020304" pitchFamily="18" charset="0"/>
              </a:rPr>
            </a:br>
            <a:r>
              <a:rPr lang="en-US" sz="2800">
                <a:latin typeface="Times New Roman" panose="02020603050405020304" pitchFamily="18" charset="0"/>
                <a:cs typeface="Times New Roman" panose="02020603050405020304" pitchFamily="18" charset="0"/>
              </a:rPr>
              <a:t/>
            </a:r>
            <a:br>
              <a:rPr lang="en-US" sz="2800">
                <a:latin typeface="Times New Roman" panose="02020603050405020304" pitchFamily="18" charset="0"/>
                <a:cs typeface="Times New Roman" panose="02020603050405020304" pitchFamily="18" charset="0"/>
              </a:rPr>
            </a:br>
            <a:r>
              <a:rPr lang="en-US" sz="2800">
                <a:latin typeface="Times New Roman" panose="02020603050405020304" pitchFamily="18" charset="0"/>
                <a:cs typeface="Times New Roman" panose="02020603050405020304" pitchFamily="18" charset="0"/>
              </a:rPr>
              <a:t>       Nhóm làm bài tập</a:t>
            </a:r>
            <a:endParaRPr lang="en-US" sz="2800"/>
          </a:p>
        </p:txBody>
      </p:sp>
      <p:graphicFrame>
        <p:nvGraphicFramePr>
          <p:cNvPr id="4" name="Bảng 4">
            <a:extLst>
              <a:ext uri="{FF2B5EF4-FFF2-40B4-BE49-F238E27FC236}">
                <a16:creationId xmlns:a16="http://schemas.microsoft.com/office/drawing/2014/main" xmlns="" id="{266983DF-E1C1-458D-C501-BE5742BA8E21}"/>
              </a:ext>
            </a:extLst>
          </p:cNvPr>
          <p:cNvGraphicFramePr>
            <a:graphicFrameLocks noGrp="1"/>
          </p:cNvGraphicFramePr>
          <p:nvPr>
            <p:ph idx="1"/>
            <p:extLst>
              <p:ext uri="{D42A27DB-BD31-4B8C-83A1-F6EECF244321}">
                <p14:modId xmlns:p14="http://schemas.microsoft.com/office/powerpoint/2010/main" val="3379500112"/>
              </p:ext>
            </p:extLst>
          </p:nvPr>
        </p:nvGraphicFramePr>
        <p:xfrm>
          <a:off x="3978965" y="2476433"/>
          <a:ext cx="6742044" cy="2913888"/>
        </p:xfrm>
        <a:graphic>
          <a:graphicData uri="http://schemas.openxmlformats.org/drawingml/2006/table">
            <a:tbl>
              <a:tblPr firstRow="1" bandRow="1">
                <a:tableStyleId>{5C22544A-7EE6-4342-B048-85BDC9FD1C3A}</a:tableStyleId>
              </a:tblPr>
              <a:tblGrid>
                <a:gridCol w="6742044">
                  <a:extLst>
                    <a:ext uri="{9D8B030D-6E8A-4147-A177-3AD203B41FA5}">
                      <a16:colId xmlns:a16="http://schemas.microsoft.com/office/drawing/2014/main" xmlns="" val="700189009"/>
                    </a:ext>
                  </a:extLst>
                </a:gridCol>
              </a:tblGrid>
              <a:tr h="2691915">
                <a:tc>
                  <a:txBody>
                    <a:bodyPr/>
                    <a:lstStyle/>
                    <a:p>
                      <a:pPr algn="just">
                        <a:lnSpc>
                          <a:spcPct val="115000"/>
                        </a:lnSpc>
                        <a:spcAft>
                          <a:spcPts val="600"/>
                        </a:spcAft>
                      </a:pPr>
                      <a:r>
                        <a:rPr lang="en-US" sz="32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N1,2: Bài tập 1- a,b			</a:t>
                      </a:r>
                    </a:p>
                    <a:p>
                      <a:pPr algn="just">
                        <a:lnSpc>
                          <a:spcPct val="115000"/>
                        </a:lnSpc>
                        <a:spcAft>
                          <a:spcPts val="600"/>
                        </a:spcAft>
                      </a:pPr>
                      <a:r>
                        <a:rPr lang="en-US" sz="32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N3,4: Bài tập 2- a</a:t>
                      </a:r>
                      <a:endParaRPr lang="en-US" sz="3200" kern="10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600"/>
                        </a:spcAft>
                      </a:pPr>
                      <a:r>
                        <a:rPr lang="en-US" sz="32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N5,6: Bài tập 1- c,d			</a:t>
                      </a:r>
                    </a:p>
                    <a:p>
                      <a:pPr algn="just">
                        <a:lnSpc>
                          <a:spcPct val="115000"/>
                        </a:lnSpc>
                        <a:spcAft>
                          <a:spcPts val="600"/>
                        </a:spcAft>
                      </a:pPr>
                      <a:r>
                        <a:rPr lang="en-US" sz="32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N7,8 : Bài tập 2- b</a:t>
                      </a:r>
                      <a:endParaRPr lang="en-US" sz="3200" kern="10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a:p>
                  </a:txBody>
                  <a:tcPr>
                    <a:solidFill>
                      <a:schemeClr val="bg1"/>
                    </a:solidFill>
                  </a:tcPr>
                </a:tc>
                <a:extLst>
                  <a:ext uri="{0D108BD9-81ED-4DB2-BD59-A6C34878D82A}">
                    <a16:rowId xmlns:a16="http://schemas.microsoft.com/office/drawing/2014/main" xmlns="" val="2421871009"/>
                  </a:ext>
                </a:extLst>
              </a:tr>
            </a:tbl>
          </a:graphicData>
        </a:graphic>
      </p:graphicFrame>
    </p:spTree>
    <p:extLst>
      <p:ext uri="{BB962C8B-B14F-4D97-AF65-F5344CB8AC3E}">
        <p14:creationId xmlns:p14="http://schemas.microsoft.com/office/powerpoint/2010/main" val="2540880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xmlns="" id="{1D1FB17B-FC2A-3BFE-A462-8E9D19E4CA98}"/>
              </a:ext>
            </a:extLst>
          </p:cNvPr>
          <p:cNvSpPr>
            <a:spLocks noGrp="1"/>
          </p:cNvSpPr>
          <p:nvPr>
            <p:ph type="title"/>
          </p:nvPr>
        </p:nvSpPr>
        <p:spPr>
          <a:xfrm>
            <a:off x="808382" y="609600"/>
            <a:ext cx="10210137" cy="543339"/>
          </a:xfrm>
        </p:spPr>
        <p:txBody>
          <a:bodyPr>
            <a:noAutofit/>
          </a:bodyPr>
          <a:lstStyle/>
          <a:p>
            <a:r>
              <a:rPr lang="en-US" sz="3600">
                <a:latin typeface="Times New Roman" panose="02020603050405020304" pitchFamily="18" charset="0"/>
                <a:cs typeface="Times New Roman" panose="02020603050405020304" pitchFamily="18" charset="0"/>
              </a:rPr>
              <a:t>II. Luyện tập</a:t>
            </a:r>
          </a:p>
        </p:txBody>
      </p:sp>
      <p:sp>
        <p:nvSpPr>
          <p:cNvPr id="3" name="Chỗ dành sẵn cho Nội dung 2">
            <a:extLst>
              <a:ext uri="{FF2B5EF4-FFF2-40B4-BE49-F238E27FC236}">
                <a16:creationId xmlns:a16="http://schemas.microsoft.com/office/drawing/2014/main" xmlns="" id="{E824DF54-B4D4-6FA6-9DDD-22FA5CAF8C10}"/>
              </a:ext>
            </a:extLst>
          </p:cNvPr>
          <p:cNvSpPr>
            <a:spLocks noGrp="1"/>
          </p:cNvSpPr>
          <p:nvPr>
            <p:ph idx="1"/>
          </p:nvPr>
        </p:nvSpPr>
        <p:spPr>
          <a:xfrm>
            <a:off x="636103" y="1152939"/>
            <a:ext cx="10866783" cy="4943061"/>
          </a:xfrm>
        </p:spPr>
        <p:txBody>
          <a:bodyPr>
            <a:normAutofit fontScale="47500" lnSpcReduction="20000"/>
          </a:bodyPr>
          <a:lstStyle/>
          <a:p>
            <a:pPr marL="45720" indent="0">
              <a:buNone/>
            </a:pPr>
            <a:endParaRPr lang="en-US" sz="5100">
              <a:latin typeface="Times New Roman" panose="02020603050405020304" pitchFamily="18" charset="0"/>
              <a:cs typeface="Times New Roman" panose="02020603050405020304" pitchFamily="18" charset="0"/>
            </a:endParaRPr>
          </a:p>
          <a:p>
            <a:pPr marL="45720" indent="0">
              <a:buNone/>
            </a:pPr>
            <a:r>
              <a:rPr lang="en-US" sz="5100">
                <a:latin typeface="Times New Roman" panose="02020603050405020304" pitchFamily="18" charset="0"/>
                <a:cs typeface="Times New Roman" panose="02020603050405020304" pitchFamily="18" charset="0"/>
              </a:rPr>
              <a:t>Bài tập 1:</a:t>
            </a:r>
          </a:p>
          <a:p>
            <a:pPr marL="45720" indent="0">
              <a:lnSpc>
                <a:spcPct val="210000"/>
              </a:lnSpc>
              <a:spcBef>
                <a:spcPts val="1800"/>
              </a:spcBef>
              <a:buNone/>
            </a:pPr>
            <a:r>
              <a:rPr lang="en-US"/>
              <a:t> </a:t>
            </a:r>
            <a:r>
              <a:rPr kumimoji="0" lang="en-US" sz="59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 </a:t>
            </a:r>
            <a:r>
              <a:rPr kumimoji="0" lang="en-US" sz="51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 phủ định.</a:t>
            </a:r>
            <a:br>
              <a:rPr kumimoji="0" lang="en-US" sz="51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br>
            <a:r>
              <a:rPr kumimoji="0" lang="en-US" sz="51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Dấu hiệu: Trong câu có từ "làm sao". </a:t>
            </a:r>
            <a:br>
              <a:rPr kumimoji="0" lang="en-US" sz="51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br>
            <a:r>
              <a:rPr kumimoji="0" lang="en-US" sz="51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sym typeface="Wingdings" panose="05000000000000000000" pitchFamily="2" charset="2"/>
              </a:rPr>
              <a:t> </a:t>
            </a:r>
            <a:r>
              <a:rPr kumimoji="0" lang="en-US" sz="51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 xác nhận về việc người được nói đến không xác định, hiểu rõ về vấn đề gì đó. </a:t>
            </a:r>
          </a:p>
          <a:p>
            <a:pPr marL="0" marR="0" lvl="0" indent="0" algn="just" defTabSz="914400" rtl="0" eaLnBrk="1" fontAlgn="auto" latinLnBrk="0" hangingPunct="1">
              <a:lnSpc>
                <a:spcPct val="100000"/>
              </a:lnSpc>
              <a:spcBef>
                <a:spcPts val="1200"/>
              </a:spcBef>
              <a:spcAft>
                <a:spcPts val="600"/>
              </a:spcAft>
              <a:buClrTx/>
              <a:buSzTx/>
              <a:buFontTx/>
              <a:buNone/>
              <a:tabLst/>
              <a:defRPr/>
            </a:pPr>
            <a:r>
              <a:rPr kumimoji="0" lang="en-US" sz="51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 Câu khẳng định </a:t>
            </a:r>
          </a:p>
          <a:p>
            <a:pPr marL="0" marR="0" lvl="0" indent="0" algn="just" defTabSz="914400" rtl="0" eaLnBrk="1" fontAlgn="auto" latinLnBrk="0" hangingPunct="1">
              <a:lnSpc>
                <a:spcPct val="100000"/>
              </a:lnSpc>
              <a:spcBef>
                <a:spcPts val="1200"/>
              </a:spcBef>
              <a:spcAft>
                <a:spcPts val="600"/>
              </a:spcAft>
              <a:buClrTx/>
              <a:buSzTx/>
              <a:buFontTx/>
              <a:buNone/>
              <a:tabLst/>
              <a:defRPr/>
            </a:pPr>
            <a:r>
              <a:rPr kumimoji="0" lang="en-US" sz="51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Dấu hiệu: Câu không chứa các từ ngữ phủ định</a:t>
            </a:r>
          </a:p>
          <a:p>
            <a:pPr marL="0" marR="0" lvl="0" indent="0" algn="just" defTabSz="914400" rtl="0" eaLnBrk="1" fontAlgn="auto" latinLnBrk="0" hangingPunct="1">
              <a:lnSpc>
                <a:spcPct val="100000"/>
              </a:lnSpc>
              <a:spcBef>
                <a:spcPts val="1200"/>
              </a:spcBef>
              <a:spcAft>
                <a:spcPts val="600"/>
              </a:spcAft>
              <a:buClrTx/>
              <a:buSzTx/>
              <a:buFontTx/>
              <a:buNone/>
              <a:tabLst/>
              <a:defRPr/>
            </a:pPr>
            <a:r>
              <a:rPr kumimoji="0" lang="en-US" sz="51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sym typeface="Wingdings" panose="05000000000000000000" pitchFamily="2" charset="2"/>
              </a:rPr>
              <a:t></a:t>
            </a:r>
            <a:r>
              <a:rPr kumimoji="0" lang="en-US" sz="51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 xác nhận về việc vua Quang Trung hạ lệnh tiến quân.</a:t>
            </a:r>
            <a:endParaRPr kumimoji="0" lang="en-US" sz="5100" b="0" i="0" u="none" strike="noStrike" kern="100" cap="none" spc="0" normalizeH="0" baseline="0" noProof="0">
              <a:ln>
                <a:noFill/>
              </a:ln>
              <a:solidFill>
                <a:srgbClr val="FFFFFF"/>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45720" indent="0">
              <a:buNone/>
            </a:pPr>
            <a:endParaRPr lang="en-US"/>
          </a:p>
        </p:txBody>
      </p:sp>
    </p:spTree>
    <p:extLst>
      <p:ext uri="{BB962C8B-B14F-4D97-AF65-F5344CB8AC3E}">
        <p14:creationId xmlns:p14="http://schemas.microsoft.com/office/powerpoint/2010/main" val="160645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childTnLst>
                                </p:cTn>
                              </p:par>
                              <p:par>
                                <p:cTn id="14" presetID="1" presetClass="entr" presetSubtype="0"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childTnLst>
                                </p:cTn>
                              </p:par>
                              <p:par>
                                <p:cTn id="16" presetID="1" presetClass="entr" presetSubtype="0" fill="hold" nodeType="with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Cơ sở">
  <a:themeElements>
    <a:clrScheme name="Cơ sở">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Cơ sở">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Cơ sở">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Basis</Template>
  <TotalTime>165</TotalTime>
  <Words>964</Words>
  <Application>Microsoft Office PowerPoint</Application>
  <PresentationFormat>Widescreen</PresentationFormat>
  <Paragraphs>87</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Calibri</vt:lpstr>
      <vt:lpstr>Corbel</vt:lpstr>
      <vt:lpstr>Tahoma</vt:lpstr>
      <vt:lpstr>Times New Roman</vt:lpstr>
      <vt:lpstr>Verdana</vt:lpstr>
      <vt:lpstr>Wingdings</vt:lpstr>
      <vt:lpstr>Cơ sở</vt:lpstr>
      <vt:lpstr>Bài 8: thực hành tiếng việt</vt:lpstr>
      <vt:lpstr>I. KHÁI NIỆM</vt:lpstr>
      <vt:lpstr>Thầy bói xem voi</vt:lpstr>
      <vt:lpstr>PowerPoint Presentation</vt:lpstr>
      <vt:lpstr>PowerPoint Presentation</vt:lpstr>
      <vt:lpstr>  I. Khái niệm 1. Ví dụ </vt:lpstr>
      <vt:lpstr>  I. Khái niệm 1. Ví dụ </vt:lpstr>
      <vt:lpstr>  II. LUYỆN TẬP         Nhóm làm bài tập</vt:lpstr>
      <vt:lpstr>II. Luyện tập</vt:lpstr>
      <vt:lpstr>         II. LUYỆN TẬP    c. Câu khẳng định.  - Dấu hiệu: Câu không chứa các từ ngữ phủ định.   Xác nhận: Câu thông báo về hành động phải làm.  </vt:lpstr>
      <vt:lpstr>  II. LUYỆN TẬP  </vt:lpstr>
      <vt:lpstr>  HOẠT ĐỘNG VẬN DỤNG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8: thực hành tiếng việt</dc:title>
  <dc:creator>Triệu Gia Hưng - C1 Đức Xuân</dc:creator>
  <cp:lastModifiedBy>Thao</cp:lastModifiedBy>
  <cp:revision>22</cp:revision>
  <dcterms:created xsi:type="dcterms:W3CDTF">2023-06-28T23:16:00Z</dcterms:created>
  <dcterms:modified xsi:type="dcterms:W3CDTF">2025-02-24T07:44:02Z</dcterms:modified>
</cp:coreProperties>
</file>