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60" r:id="rId2"/>
    <p:sldId id="280" r:id="rId3"/>
    <p:sldId id="282" r:id="rId4"/>
    <p:sldId id="259" r:id="rId5"/>
    <p:sldId id="283" r:id="rId6"/>
    <p:sldId id="345" r:id="rId7"/>
    <p:sldId id="346" r:id="rId8"/>
    <p:sldId id="284" r:id="rId9"/>
    <p:sldId id="285" r:id="rId10"/>
    <p:sldId id="327" r:id="rId11"/>
    <p:sldId id="328" r:id="rId12"/>
    <p:sldId id="329" r:id="rId13"/>
    <p:sldId id="330" r:id="rId14"/>
    <p:sldId id="331" r:id="rId15"/>
    <p:sldId id="334" r:id="rId16"/>
    <p:sldId id="286" r:id="rId17"/>
    <p:sldId id="287" r:id="rId18"/>
    <p:sldId id="288" r:id="rId19"/>
    <p:sldId id="289" r:id="rId20"/>
    <p:sldId id="290" r:id="rId21"/>
    <p:sldId id="335" r:id="rId22"/>
    <p:sldId id="336" r:id="rId23"/>
    <p:sldId id="337" r:id="rId24"/>
    <p:sldId id="338" r:id="rId25"/>
    <p:sldId id="291" r:id="rId26"/>
    <p:sldId id="292" r:id="rId27"/>
    <p:sldId id="296" r:id="rId28"/>
    <p:sldId id="340" r:id="rId29"/>
    <p:sldId id="339" r:id="rId30"/>
    <p:sldId id="298" r:id="rId31"/>
    <p:sldId id="294" r:id="rId32"/>
    <p:sldId id="295" r:id="rId33"/>
    <p:sldId id="301" r:id="rId34"/>
    <p:sldId id="300" r:id="rId35"/>
    <p:sldId id="341" r:id="rId36"/>
    <p:sldId id="342" r:id="rId37"/>
    <p:sldId id="299" r:id="rId38"/>
    <p:sldId id="343" r:id="rId39"/>
    <p:sldId id="34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FF"/>
    <a:srgbClr val="BF23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showGuides="1">
      <p:cViewPr varScale="1">
        <p:scale>
          <a:sx n="88" d="100"/>
          <a:sy n="88" d="100"/>
        </p:scale>
        <p:origin x="494"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A499-111D-4A1A-A508-C83AD3AE8FAA}"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C92212-B932-44AB-841C-2BF41F81AC20}" type="slidenum">
              <a:rPr lang="en-US" smtClean="0"/>
              <a:t>‹#›</a:t>
            </a:fld>
            <a:endParaRPr lang="en-US"/>
          </a:p>
        </p:txBody>
      </p:sp>
    </p:spTree>
    <p:extLst>
      <p:ext uri="{BB962C8B-B14F-4D97-AF65-F5344CB8AC3E}">
        <p14:creationId xmlns:p14="http://schemas.microsoft.com/office/powerpoint/2010/main" val="1638678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662C84-252B-49A7-95E1-260C4D5FB66F}"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2998298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62C84-252B-49A7-95E1-260C4D5FB66F}"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175306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62C84-252B-49A7-95E1-260C4D5FB66F}"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1622818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503C03C-B3D8-4BA9-BA84-045AD05FF7EF}" type="slidenum">
              <a:rPr lang="en-US" altLang="en-US"/>
              <a:pPr/>
              <a:t>‹#›</a:t>
            </a:fld>
            <a:endParaRPr lang="en-US" altLang="en-US"/>
          </a:p>
        </p:txBody>
      </p:sp>
    </p:spTree>
    <p:extLst>
      <p:ext uri="{BB962C8B-B14F-4D97-AF65-F5344CB8AC3E}">
        <p14:creationId xmlns:p14="http://schemas.microsoft.com/office/powerpoint/2010/main" val="1658383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62C84-252B-49A7-95E1-260C4D5FB66F}"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421796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62C84-252B-49A7-95E1-260C4D5FB66F}"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3765495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62C84-252B-49A7-95E1-260C4D5FB66F}"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859151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62C84-252B-49A7-95E1-260C4D5FB66F}" type="datetimeFigureOut">
              <a:rPr lang="en-US" smtClean="0"/>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2904767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62C84-252B-49A7-95E1-260C4D5FB66F}" type="datetimeFigureOut">
              <a:rPr lang="en-US" smtClean="0"/>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3395292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62C84-252B-49A7-95E1-260C4D5FB66F}" type="datetimeFigureOut">
              <a:rPr lang="en-US" smtClean="0"/>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3507650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662C84-252B-49A7-95E1-260C4D5FB66F}"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2132614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662C84-252B-49A7-95E1-260C4D5FB66F}"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205832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62C84-252B-49A7-95E1-260C4D5FB66F}" type="datetimeFigureOut">
              <a:rPr lang="en-US" smtClean="0"/>
              <a:t>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BAC79-84F6-444C-B5A8-0A93AEF1A8C9}" type="slidenum">
              <a:rPr lang="en-US" smtClean="0"/>
              <a:t>‹#›</a:t>
            </a:fld>
            <a:endParaRPr lang="en-US"/>
          </a:p>
        </p:txBody>
      </p:sp>
    </p:spTree>
    <p:extLst>
      <p:ext uri="{BB962C8B-B14F-4D97-AF65-F5344CB8AC3E}">
        <p14:creationId xmlns:p14="http://schemas.microsoft.com/office/powerpoint/2010/main" val="220763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4946" y="749179"/>
            <a:ext cx="11487149" cy="2344231"/>
          </a:xfrm>
          <a:prstGeom prst="rect">
            <a:avLst/>
          </a:prstGeom>
        </p:spPr>
        <p:txBody>
          <a:bodyPr wrap="square">
            <a:spAutoFit/>
          </a:bodyPr>
          <a:lstStyle/>
          <a:p>
            <a:pPr algn="ctr">
              <a:lnSpc>
                <a:spcPct val="115000"/>
              </a:lnSpc>
              <a:spcAft>
                <a:spcPts val="1000"/>
              </a:spcAft>
            </a:pPr>
            <a:r>
              <a:rPr lang="en-US" sz="6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CHỦ ĐỀ 5</a:t>
            </a:r>
            <a:endParaRPr lang="en-US" sz="6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6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 LÍ TỰ NHIÊN HẢI PHÒNG</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Hải Phòng: Phân cấp đầu tư công cho cấp huyện, x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54" y="3429000"/>
            <a:ext cx="3963870" cy="25854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o núi ở vườn quốc gia - Cát B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058" y="3429000"/>
            <a:ext cx="3974924" cy="25854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Đi Cát bà khám phá rừng ngập mặn Phù Long – Du lịch Cát Bà Hải Phò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7316" y="3429000"/>
            <a:ext cx="3845946" cy="25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433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1212470" y="97376"/>
            <a:ext cx="9749641" cy="107721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dirty="0">
                <a:cs typeface="Times New Roman" panose="02020603050405020304" pitchFamily="18" charset="0"/>
              </a:rPr>
              <a:t>Ô </a:t>
            </a:r>
            <a:r>
              <a:rPr lang="en-US" altLang="en-US" sz="3200" dirty="0" err="1">
                <a:cs typeface="Times New Roman" panose="02020603050405020304" pitchFamily="18" charset="0"/>
              </a:rPr>
              <a:t>chữ</a:t>
            </a:r>
            <a:r>
              <a:rPr lang="en-US" altLang="en-US" sz="3200" dirty="0">
                <a:cs typeface="Times New Roman" panose="02020603050405020304" pitchFamily="18" charset="0"/>
              </a:rPr>
              <a:t> </a:t>
            </a:r>
            <a:r>
              <a:rPr lang="en-US" altLang="en-US" sz="3200" err="1">
                <a:cs typeface="Times New Roman" panose="02020603050405020304" pitchFamily="18" charset="0"/>
              </a:rPr>
              <a:t>gồm</a:t>
            </a:r>
            <a:r>
              <a:rPr lang="en-US" altLang="en-US" sz="3200">
                <a:cs typeface="Times New Roman" panose="02020603050405020304" pitchFamily="18" charset="0"/>
              </a:rPr>
              <a:t> 8 </a:t>
            </a:r>
            <a:r>
              <a:rPr lang="en-US" altLang="en-US" sz="3200" dirty="0" err="1">
                <a:cs typeface="Times New Roman" panose="02020603050405020304" pitchFamily="18" charset="0"/>
              </a:rPr>
              <a:t>chữ</a:t>
            </a:r>
            <a:r>
              <a:rPr lang="en-US" altLang="en-US" sz="3200" dirty="0">
                <a:cs typeface="Times New Roman" panose="02020603050405020304" pitchFamily="18" charset="0"/>
              </a:rPr>
              <a:t> </a:t>
            </a:r>
            <a:r>
              <a:rPr lang="en-US" altLang="en-US" sz="3200" dirty="0" err="1">
                <a:cs typeface="Times New Roman" panose="02020603050405020304" pitchFamily="18" charset="0"/>
              </a:rPr>
              <a:t>cái</a:t>
            </a:r>
            <a:r>
              <a:rPr lang="en-US" altLang="en-US" sz="3200" dirty="0">
                <a:cs typeface="Times New Roman" panose="02020603050405020304" pitchFamily="18" charset="0"/>
              </a:rPr>
              <a:t>- </a:t>
            </a:r>
            <a:r>
              <a:rPr lang="en-US" altLang="en-US" sz="3200" dirty="0" err="1">
                <a:cs typeface="Times New Roman" panose="02020603050405020304" pitchFamily="18" charset="0"/>
              </a:rPr>
              <a:t>một</a:t>
            </a:r>
            <a:r>
              <a:rPr lang="en-US" altLang="en-US" sz="3200" dirty="0">
                <a:cs typeface="Times New Roman" panose="02020603050405020304" pitchFamily="18" charset="0"/>
              </a:rPr>
              <a:t> </a:t>
            </a:r>
            <a:r>
              <a:rPr lang="en-US" altLang="en-US" sz="3200" dirty="0" err="1">
                <a:cs typeface="Times New Roman" panose="02020603050405020304" pitchFamily="18" charset="0"/>
              </a:rPr>
              <a:t>dạng</a:t>
            </a:r>
            <a:r>
              <a:rPr lang="en-US" altLang="en-US" sz="3200" dirty="0">
                <a:cs typeface="Times New Roman" panose="02020603050405020304" pitchFamily="18" charset="0"/>
              </a:rPr>
              <a:t> </a:t>
            </a:r>
            <a:r>
              <a:rPr lang="en-US" altLang="en-US" sz="3200" dirty="0" err="1">
                <a:cs typeface="Times New Roman" panose="02020603050405020304" pitchFamily="18" charset="0"/>
              </a:rPr>
              <a:t>địa</a:t>
            </a:r>
            <a:r>
              <a:rPr lang="en-US" altLang="en-US" sz="3200" dirty="0">
                <a:cs typeface="Times New Roman" panose="02020603050405020304" pitchFamily="18" charset="0"/>
              </a:rPr>
              <a:t> </a:t>
            </a:r>
            <a:r>
              <a:rPr lang="en-US" altLang="en-US" sz="3200" dirty="0" err="1">
                <a:cs typeface="Times New Roman" panose="02020603050405020304" pitchFamily="18" charset="0"/>
              </a:rPr>
              <a:t>hình</a:t>
            </a:r>
            <a:r>
              <a:rPr lang="en-US" altLang="en-US" sz="3200" dirty="0">
                <a:cs typeface="Times New Roman" panose="02020603050405020304" pitchFamily="18" charset="0"/>
              </a:rPr>
              <a:t> </a:t>
            </a:r>
            <a:r>
              <a:rPr lang="en-US" altLang="en-US" sz="3200" dirty="0" err="1">
                <a:cs typeface="Times New Roman" panose="02020603050405020304" pitchFamily="18" charset="0"/>
              </a:rPr>
              <a:t>bằng</a:t>
            </a:r>
            <a:r>
              <a:rPr lang="en-US" altLang="en-US" sz="3200" dirty="0">
                <a:cs typeface="Times New Roman" panose="02020603050405020304" pitchFamily="18" charset="0"/>
              </a:rPr>
              <a:t> </a:t>
            </a:r>
            <a:r>
              <a:rPr lang="en-US" altLang="en-US" sz="3200" dirty="0" err="1">
                <a:cs typeface="Times New Roman" panose="02020603050405020304" pitchFamily="18" charset="0"/>
              </a:rPr>
              <a:t>phẳng</a:t>
            </a:r>
            <a:r>
              <a:rPr lang="en-US" altLang="en-US" sz="3200" dirty="0">
                <a:cs typeface="Times New Roman" panose="02020603050405020304" pitchFamily="18" charset="0"/>
              </a:rPr>
              <a:t>, </a:t>
            </a:r>
            <a:r>
              <a:rPr lang="en-US" altLang="en-US" sz="3200" dirty="0" err="1">
                <a:cs typeface="Times New Roman" panose="02020603050405020304" pitchFamily="18" charset="0"/>
              </a:rPr>
              <a:t>thuận</a:t>
            </a:r>
            <a:r>
              <a:rPr lang="en-US" altLang="en-US" sz="3200" dirty="0">
                <a:cs typeface="Times New Roman" panose="02020603050405020304" pitchFamily="18" charset="0"/>
              </a:rPr>
              <a:t> </a:t>
            </a:r>
            <a:r>
              <a:rPr lang="en-US" altLang="en-US" sz="3200" dirty="0" err="1">
                <a:cs typeface="Times New Roman" panose="02020603050405020304" pitchFamily="18" charset="0"/>
              </a:rPr>
              <a:t>lợi</a:t>
            </a:r>
            <a:r>
              <a:rPr lang="en-US" altLang="en-US" sz="3200" dirty="0">
                <a:cs typeface="Times New Roman" panose="02020603050405020304" pitchFamily="18" charset="0"/>
              </a:rPr>
              <a:t> </a:t>
            </a:r>
            <a:r>
              <a:rPr lang="en-US" altLang="en-US" sz="3200" dirty="0" err="1">
                <a:cs typeface="Times New Roman" panose="02020603050405020304" pitchFamily="18" charset="0"/>
              </a:rPr>
              <a:t>cho</a:t>
            </a:r>
            <a:r>
              <a:rPr lang="en-US" altLang="en-US" sz="3200" dirty="0">
                <a:cs typeface="Times New Roman" panose="02020603050405020304" pitchFamily="18" charset="0"/>
              </a:rPr>
              <a:t> </a:t>
            </a:r>
            <a:r>
              <a:rPr lang="en-US" altLang="en-US" sz="3200" dirty="0" err="1">
                <a:cs typeface="Times New Roman" panose="02020603050405020304" pitchFamily="18" charset="0"/>
              </a:rPr>
              <a:t>trồng</a:t>
            </a:r>
            <a:r>
              <a:rPr lang="en-US" altLang="en-US" sz="3200" dirty="0">
                <a:cs typeface="Times New Roman" panose="02020603050405020304" pitchFamily="18" charset="0"/>
              </a:rPr>
              <a:t> </a:t>
            </a:r>
            <a:r>
              <a:rPr lang="en-US" altLang="en-US" sz="3200" dirty="0" err="1">
                <a:cs typeface="Times New Roman" panose="02020603050405020304" pitchFamily="18" charset="0"/>
              </a:rPr>
              <a:t>lúa</a:t>
            </a:r>
            <a:r>
              <a:rPr lang="en-US" altLang="en-US" sz="3200" dirty="0">
                <a:cs typeface="Times New Roman" panose="02020603050405020304" pitchFamily="18" charset="0"/>
              </a:rPr>
              <a:t> </a:t>
            </a:r>
            <a:r>
              <a:rPr lang="en-US" altLang="en-US" sz="3200" dirty="0" err="1">
                <a:cs typeface="Times New Roman" panose="02020603050405020304" pitchFamily="18" charset="0"/>
              </a:rPr>
              <a:t>nước</a:t>
            </a:r>
            <a:r>
              <a:rPr lang="en-US" altLang="en-US" sz="3200" dirty="0">
                <a:cs typeface="Times New Roman" panose="02020603050405020304" pitchFamily="18" charset="0"/>
              </a:rPr>
              <a:t>, </a:t>
            </a:r>
            <a:r>
              <a:rPr lang="en-US" altLang="en-US" sz="3200" dirty="0" err="1">
                <a:cs typeface="Times New Roman" panose="02020603050405020304" pitchFamily="18" charset="0"/>
              </a:rPr>
              <a:t>hoa</a:t>
            </a:r>
            <a:r>
              <a:rPr lang="en-US" altLang="en-US" sz="3200" dirty="0">
                <a:cs typeface="Times New Roman" panose="02020603050405020304" pitchFamily="18" charset="0"/>
              </a:rPr>
              <a:t> </a:t>
            </a:r>
            <a:r>
              <a:rPr lang="en-US" altLang="en-US" sz="3200" dirty="0" err="1">
                <a:cs typeface="Times New Roman" panose="02020603050405020304" pitchFamily="18" charset="0"/>
              </a:rPr>
              <a:t>màu</a:t>
            </a:r>
            <a:endParaRPr lang="en-US" altLang="en-US" sz="3200" dirty="0">
              <a:latin typeface=".VnSouthern" pitchFamily="34" charset="0"/>
            </a:endParaRPr>
          </a:p>
        </p:txBody>
      </p:sp>
      <p:pic>
        <p:nvPicPr>
          <p:cNvPr id="1026" name="Picture 2" descr="Hải Phòng: Phân cấp đầu tư công cho cấp huyện, x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497" y="1283114"/>
            <a:ext cx="9353005" cy="544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984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662176" y="1497874"/>
            <a:ext cx="9207008" cy="2434441"/>
            <a:chOff x="2483157" y="4870490"/>
            <a:chExt cx="9207008" cy="1326695"/>
          </a:xfrm>
        </p:grpSpPr>
        <p:grpSp>
          <p:nvGrpSpPr>
            <p:cNvPr id="3" name="Group 25"/>
            <p:cNvGrpSpPr>
              <a:grpSpLocks/>
            </p:cNvGrpSpPr>
            <p:nvPr/>
          </p:nvGrpSpPr>
          <p:grpSpPr bwMode="auto">
            <a:xfrm>
              <a:off x="2483157" y="4870492"/>
              <a:ext cx="3955790" cy="1322119"/>
              <a:chOff x="2208" y="912"/>
              <a:chExt cx="1968" cy="384"/>
            </a:xfrm>
          </p:grpSpPr>
          <p:sp>
            <p:nvSpPr>
              <p:cNvPr id="4" name="Rectangle 26"/>
              <p:cNvSpPr>
                <a:spLocks noChangeArrowheads="1"/>
              </p:cNvSpPr>
              <p:nvPr/>
            </p:nvSpPr>
            <p:spPr bwMode="auto">
              <a:xfrm>
                <a:off x="3216"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N</a:t>
                </a:r>
              </a:p>
            </p:txBody>
          </p:sp>
          <p:grpSp>
            <p:nvGrpSpPr>
              <p:cNvPr id="5" name="Group 27"/>
              <p:cNvGrpSpPr>
                <a:grpSpLocks/>
              </p:cNvGrpSpPr>
              <p:nvPr/>
            </p:nvGrpSpPr>
            <p:grpSpPr bwMode="auto">
              <a:xfrm>
                <a:off x="2208" y="912"/>
                <a:ext cx="1968" cy="384"/>
                <a:chOff x="2208" y="912"/>
                <a:chExt cx="1968" cy="384"/>
              </a:xfrm>
            </p:grpSpPr>
            <p:sp>
              <p:nvSpPr>
                <p:cNvPr id="7" name="Rectangle 29"/>
                <p:cNvSpPr>
                  <a:spLocks noChangeArrowheads="1"/>
                </p:cNvSpPr>
                <p:nvPr/>
              </p:nvSpPr>
              <p:spPr bwMode="auto">
                <a:xfrm>
                  <a:off x="3744"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G</a:t>
                  </a:r>
                </a:p>
              </p:txBody>
            </p:sp>
            <p:sp>
              <p:nvSpPr>
                <p:cNvPr id="10" name="Rectangle 32"/>
                <p:cNvSpPr>
                  <a:spLocks noChangeArrowheads="1"/>
                </p:cNvSpPr>
                <p:nvPr/>
              </p:nvSpPr>
              <p:spPr bwMode="auto">
                <a:xfrm>
                  <a:off x="2208" y="912"/>
                  <a:ext cx="384"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Đ</a:t>
                  </a:r>
                </a:p>
              </p:txBody>
            </p:sp>
            <p:sp>
              <p:nvSpPr>
                <p:cNvPr id="11" name="Rectangle 33"/>
                <p:cNvSpPr>
                  <a:spLocks noChangeArrowheads="1"/>
                </p:cNvSpPr>
                <p:nvPr/>
              </p:nvSpPr>
              <p:spPr bwMode="auto">
                <a:xfrm>
                  <a:off x="2688"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Ồ</a:t>
                  </a:r>
                </a:p>
              </p:txBody>
            </p:sp>
          </p:grpSp>
        </p:grpSp>
        <p:sp>
          <p:nvSpPr>
            <p:cNvPr id="12" name="Rectangle 28"/>
            <p:cNvSpPr>
              <a:spLocks noChangeArrowheads="1"/>
            </p:cNvSpPr>
            <p:nvPr/>
          </p:nvSpPr>
          <p:spPr bwMode="auto">
            <a:xfrm>
              <a:off x="7502961"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B</a:t>
              </a:r>
            </a:p>
          </p:txBody>
        </p:sp>
        <p:sp>
          <p:nvSpPr>
            <p:cNvPr id="13" name="Rectangle 28"/>
            <p:cNvSpPr>
              <a:spLocks noChangeArrowheads="1"/>
            </p:cNvSpPr>
            <p:nvPr/>
          </p:nvSpPr>
          <p:spPr bwMode="auto">
            <a:xfrm>
              <a:off x="8607295"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Ằ</a:t>
              </a:r>
            </a:p>
          </p:txBody>
        </p:sp>
        <p:sp>
          <p:nvSpPr>
            <p:cNvPr id="14" name="Rectangle 28"/>
            <p:cNvSpPr>
              <a:spLocks noChangeArrowheads="1"/>
            </p:cNvSpPr>
            <p:nvPr/>
          </p:nvSpPr>
          <p:spPr bwMode="auto">
            <a:xfrm>
              <a:off x="9711629"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a:cs typeface="Times New Roman" panose="02020603050405020304" pitchFamily="18" charset="0"/>
                </a:rPr>
                <a:t>N</a:t>
              </a:r>
            </a:p>
          </p:txBody>
        </p:sp>
        <p:sp>
          <p:nvSpPr>
            <p:cNvPr id="15" name="Rectangle 28"/>
            <p:cNvSpPr>
              <a:spLocks noChangeArrowheads="1"/>
            </p:cNvSpPr>
            <p:nvPr/>
          </p:nvSpPr>
          <p:spPr bwMode="auto">
            <a:xfrm>
              <a:off x="10780218" y="4875066"/>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a:cs typeface="Times New Roman" panose="02020603050405020304" pitchFamily="18" charset="0"/>
                </a:rPr>
                <a:t>G</a:t>
              </a:r>
            </a:p>
          </p:txBody>
        </p:sp>
      </p:grpSp>
    </p:spTree>
    <p:extLst>
      <p:ext uri="{BB962C8B-B14F-4D97-AF65-F5344CB8AC3E}">
        <p14:creationId xmlns:p14="http://schemas.microsoft.com/office/powerpoint/2010/main" val="260365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8"/>
          <p:cNvSpPr txBox="1">
            <a:spLocks noChangeArrowheads="1"/>
          </p:cNvSpPr>
          <p:nvPr/>
        </p:nvSpPr>
        <p:spPr bwMode="auto">
          <a:xfrm>
            <a:off x="584266" y="176547"/>
            <a:ext cx="10865921" cy="107721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dirty="0">
                <a:cs typeface="Times New Roman" panose="02020603050405020304" pitchFamily="18" charset="0"/>
              </a:rPr>
              <a:t>Ô </a:t>
            </a:r>
            <a:r>
              <a:rPr lang="en-US" altLang="en-US" sz="3200" dirty="0" err="1">
                <a:cs typeface="Times New Roman" panose="02020603050405020304" pitchFamily="18" charset="0"/>
              </a:rPr>
              <a:t>chữ</a:t>
            </a:r>
            <a:r>
              <a:rPr lang="en-US" altLang="en-US" sz="3200" dirty="0">
                <a:cs typeface="Times New Roman" panose="02020603050405020304" pitchFamily="18" charset="0"/>
              </a:rPr>
              <a:t> </a:t>
            </a:r>
            <a:r>
              <a:rPr lang="en-US" altLang="en-US" sz="3200" dirty="0" err="1">
                <a:cs typeface="Times New Roman" panose="02020603050405020304" pitchFamily="18" charset="0"/>
              </a:rPr>
              <a:t>gồm</a:t>
            </a:r>
            <a:r>
              <a:rPr lang="en-US" altLang="en-US" sz="3200" dirty="0">
                <a:cs typeface="Times New Roman" panose="02020603050405020304" pitchFamily="18" charset="0"/>
              </a:rPr>
              <a:t> 6 </a:t>
            </a:r>
            <a:r>
              <a:rPr lang="en-US" altLang="en-US" sz="3200" dirty="0" err="1">
                <a:cs typeface="Times New Roman" panose="02020603050405020304" pitchFamily="18" charset="0"/>
              </a:rPr>
              <a:t>chữ</a:t>
            </a:r>
            <a:r>
              <a:rPr lang="en-US" altLang="en-US" sz="3200" dirty="0">
                <a:cs typeface="Times New Roman" panose="02020603050405020304" pitchFamily="18" charset="0"/>
              </a:rPr>
              <a:t> </a:t>
            </a:r>
            <a:r>
              <a:rPr lang="en-US" altLang="en-US" sz="3200" dirty="0" err="1">
                <a:cs typeface="Times New Roman" panose="02020603050405020304" pitchFamily="18" charset="0"/>
              </a:rPr>
              <a:t>cái</a:t>
            </a:r>
            <a:r>
              <a:rPr lang="en-US" altLang="en-US" sz="3200" dirty="0">
                <a:cs typeface="Times New Roman" panose="02020603050405020304" pitchFamily="18" charset="0"/>
              </a:rPr>
              <a:t>, </a:t>
            </a:r>
            <a:r>
              <a:rPr lang="en-US" altLang="en-US" sz="3200" dirty="0" err="1">
                <a:cs typeface="Times New Roman" panose="02020603050405020304" pitchFamily="18" charset="0"/>
              </a:rPr>
              <a:t>là</a:t>
            </a:r>
            <a:r>
              <a:rPr lang="en-US" altLang="en-US" sz="3200" dirty="0">
                <a:cs typeface="Times New Roman" panose="02020603050405020304" pitchFamily="18" charset="0"/>
              </a:rPr>
              <a:t> </a:t>
            </a:r>
            <a:r>
              <a:rPr lang="en-US" altLang="en-US" sz="3200" dirty="0" err="1">
                <a:cs typeface="Times New Roman" panose="02020603050405020304" pitchFamily="18" charset="0"/>
              </a:rPr>
              <a:t>dạng</a:t>
            </a:r>
            <a:r>
              <a:rPr lang="en-US" altLang="en-US" sz="3200" dirty="0">
                <a:cs typeface="Times New Roman" panose="02020603050405020304" pitchFamily="18" charset="0"/>
              </a:rPr>
              <a:t> </a:t>
            </a:r>
            <a:r>
              <a:rPr lang="en-US" altLang="en-US" sz="3200" dirty="0" err="1">
                <a:cs typeface="Times New Roman" panose="02020603050405020304" pitchFamily="18" charset="0"/>
              </a:rPr>
              <a:t>địa</a:t>
            </a:r>
            <a:r>
              <a:rPr lang="en-US" altLang="en-US" sz="3200" dirty="0">
                <a:cs typeface="Times New Roman" panose="02020603050405020304" pitchFamily="18" charset="0"/>
              </a:rPr>
              <a:t> </a:t>
            </a:r>
            <a:r>
              <a:rPr lang="en-US" altLang="en-US" sz="3200" dirty="0" err="1">
                <a:cs typeface="Times New Roman" panose="02020603050405020304" pitchFamily="18" charset="0"/>
              </a:rPr>
              <a:t>hình</a:t>
            </a:r>
            <a:r>
              <a:rPr lang="en-US" altLang="en-US" sz="3200" dirty="0">
                <a:cs typeface="Times New Roman" panose="02020603050405020304" pitchFamily="18" charset="0"/>
              </a:rPr>
              <a:t> </a:t>
            </a:r>
            <a:r>
              <a:rPr lang="en-US" altLang="en-US" sz="3200" dirty="0" err="1">
                <a:cs typeface="Times New Roman" panose="02020603050405020304" pitchFamily="18" charset="0"/>
              </a:rPr>
              <a:t>nhô</a:t>
            </a:r>
            <a:r>
              <a:rPr lang="en-US" altLang="en-US" sz="3200" dirty="0">
                <a:cs typeface="Times New Roman" panose="02020603050405020304" pitchFamily="18" charset="0"/>
              </a:rPr>
              <a:t> </a:t>
            </a:r>
            <a:r>
              <a:rPr lang="en-US" altLang="en-US" sz="3200" dirty="0" err="1">
                <a:cs typeface="Times New Roman" panose="02020603050405020304" pitchFamily="18" charset="0"/>
              </a:rPr>
              <a:t>cao</a:t>
            </a:r>
            <a:r>
              <a:rPr lang="en-US" altLang="en-US" sz="3200" dirty="0">
                <a:cs typeface="Times New Roman" panose="02020603050405020304" pitchFamily="18" charset="0"/>
              </a:rPr>
              <a:t>, </a:t>
            </a:r>
            <a:r>
              <a:rPr lang="en-US" altLang="en-US" sz="3200" dirty="0" err="1">
                <a:cs typeface="Times New Roman" panose="02020603050405020304" pitchFamily="18" charset="0"/>
              </a:rPr>
              <a:t>có</a:t>
            </a:r>
            <a:r>
              <a:rPr lang="en-US" altLang="en-US" sz="3200" dirty="0">
                <a:cs typeface="Times New Roman" panose="02020603050405020304" pitchFamily="18" charset="0"/>
              </a:rPr>
              <a:t> </a:t>
            </a:r>
            <a:r>
              <a:rPr lang="en-US" altLang="en-US" sz="3200" dirty="0" err="1">
                <a:cs typeface="Times New Roman" panose="02020603050405020304" pitchFamily="18" charset="0"/>
              </a:rPr>
              <a:t>đỉnh</a:t>
            </a:r>
            <a:r>
              <a:rPr lang="en-US" altLang="en-US" sz="3200" dirty="0">
                <a:cs typeface="Times New Roman" panose="02020603050405020304" pitchFamily="18" charset="0"/>
              </a:rPr>
              <a:t> </a:t>
            </a:r>
            <a:r>
              <a:rPr lang="en-US" altLang="en-US" sz="3200" dirty="0" err="1">
                <a:cs typeface="Times New Roman" panose="02020603050405020304" pitchFamily="18" charset="0"/>
              </a:rPr>
              <a:t>tròn</a:t>
            </a:r>
            <a:r>
              <a:rPr lang="en-US" altLang="en-US" sz="3200" dirty="0">
                <a:cs typeface="Times New Roman" panose="02020603050405020304" pitchFamily="18" charset="0"/>
              </a:rPr>
              <a:t>, </a:t>
            </a:r>
            <a:r>
              <a:rPr lang="en-US" altLang="en-US" sz="3200" dirty="0" err="1">
                <a:cs typeface="Times New Roman" panose="02020603050405020304" pitchFamily="18" charset="0"/>
              </a:rPr>
              <a:t>sườn</a:t>
            </a:r>
            <a:r>
              <a:rPr lang="en-US" altLang="en-US" sz="3200" dirty="0">
                <a:cs typeface="Times New Roman" panose="02020603050405020304" pitchFamily="18" charset="0"/>
              </a:rPr>
              <a:t> </a:t>
            </a:r>
            <a:r>
              <a:rPr lang="en-US" altLang="en-US" sz="3200" dirty="0" err="1">
                <a:cs typeface="Times New Roman" panose="02020603050405020304" pitchFamily="18" charset="0"/>
              </a:rPr>
              <a:t>thoải</a:t>
            </a:r>
            <a:r>
              <a:rPr lang="en-US" altLang="en-US" sz="3200" dirty="0">
                <a:cs typeface="Times New Roman" panose="02020603050405020304" pitchFamily="18" charset="0"/>
              </a:rPr>
              <a:t>. </a:t>
            </a:r>
            <a:r>
              <a:rPr lang="en-US" altLang="en-US" sz="3200" dirty="0" err="1">
                <a:cs typeface="Times New Roman" panose="02020603050405020304" pitchFamily="18" charset="0"/>
              </a:rPr>
              <a:t>Thuận</a:t>
            </a:r>
            <a:r>
              <a:rPr lang="en-US" altLang="en-US" sz="3200" dirty="0">
                <a:cs typeface="Times New Roman" panose="02020603050405020304" pitchFamily="18" charset="0"/>
              </a:rPr>
              <a:t> </a:t>
            </a:r>
            <a:r>
              <a:rPr lang="en-US" altLang="en-US" sz="3200" dirty="0" err="1">
                <a:cs typeface="Times New Roman" panose="02020603050405020304" pitchFamily="18" charset="0"/>
              </a:rPr>
              <a:t>lợi</a:t>
            </a:r>
            <a:r>
              <a:rPr lang="en-US" altLang="en-US" sz="3200" dirty="0">
                <a:cs typeface="Times New Roman" panose="02020603050405020304" pitchFamily="18" charset="0"/>
              </a:rPr>
              <a:t> </a:t>
            </a:r>
            <a:r>
              <a:rPr lang="en-US" altLang="en-US" sz="3200" dirty="0" err="1">
                <a:cs typeface="Times New Roman" panose="02020603050405020304" pitchFamily="18" charset="0"/>
              </a:rPr>
              <a:t>cho</a:t>
            </a:r>
            <a:r>
              <a:rPr lang="en-US" altLang="en-US" sz="3200" dirty="0">
                <a:cs typeface="Times New Roman" panose="02020603050405020304" pitchFamily="18" charset="0"/>
              </a:rPr>
              <a:t> </a:t>
            </a:r>
            <a:r>
              <a:rPr lang="en-US" altLang="en-US" sz="3200" dirty="0" err="1">
                <a:cs typeface="Times New Roman" panose="02020603050405020304" pitchFamily="18" charset="0"/>
              </a:rPr>
              <a:t>trồng</a:t>
            </a:r>
            <a:r>
              <a:rPr lang="en-US" altLang="en-US" sz="3200" dirty="0">
                <a:cs typeface="Times New Roman" panose="02020603050405020304" pitchFamily="18" charset="0"/>
              </a:rPr>
              <a:t> </a:t>
            </a:r>
            <a:r>
              <a:rPr lang="en-US" altLang="en-US" sz="3200" dirty="0" err="1">
                <a:cs typeface="Times New Roman" panose="02020603050405020304" pitchFamily="18" charset="0"/>
              </a:rPr>
              <a:t>rừng</a:t>
            </a:r>
            <a:r>
              <a:rPr lang="en-US" altLang="en-US" sz="3200" dirty="0">
                <a:cs typeface="Times New Roman" panose="02020603050405020304" pitchFamily="18" charset="0"/>
              </a:rPr>
              <a:t>, </a:t>
            </a:r>
            <a:r>
              <a:rPr lang="en-US" altLang="en-US" sz="3200" dirty="0" err="1">
                <a:cs typeface="Times New Roman" panose="02020603050405020304" pitchFamily="18" charset="0"/>
              </a:rPr>
              <a:t>trồng</a:t>
            </a:r>
            <a:r>
              <a:rPr lang="en-US" altLang="en-US" sz="3200" dirty="0">
                <a:cs typeface="Times New Roman" panose="02020603050405020304" pitchFamily="18" charset="0"/>
              </a:rPr>
              <a:t> </a:t>
            </a:r>
            <a:r>
              <a:rPr lang="en-US" altLang="en-US" sz="3200" dirty="0" err="1">
                <a:cs typeface="Times New Roman" panose="02020603050405020304" pitchFamily="18" charset="0"/>
              </a:rPr>
              <a:t>cây</a:t>
            </a:r>
            <a:r>
              <a:rPr lang="en-US" altLang="en-US" sz="3200" dirty="0">
                <a:cs typeface="Times New Roman" panose="02020603050405020304" pitchFamily="18" charset="0"/>
              </a:rPr>
              <a:t> </a:t>
            </a:r>
            <a:r>
              <a:rPr lang="en-US" altLang="en-US" sz="3200" dirty="0" err="1">
                <a:cs typeface="Times New Roman" panose="02020603050405020304" pitchFamily="18" charset="0"/>
              </a:rPr>
              <a:t>công</a:t>
            </a:r>
            <a:r>
              <a:rPr lang="en-US" altLang="en-US" sz="3200" dirty="0">
                <a:cs typeface="Times New Roman" panose="02020603050405020304" pitchFamily="18" charset="0"/>
              </a:rPr>
              <a:t> </a:t>
            </a:r>
            <a:r>
              <a:rPr lang="en-US" altLang="en-US" sz="3200" dirty="0" err="1">
                <a:cs typeface="Times New Roman" panose="02020603050405020304" pitchFamily="18" charset="0"/>
              </a:rPr>
              <a:t>nghiệp</a:t>
            </a:r>
            <a:endParaRPr lang="en-US" altLang="en-US" sz="3200" dirty="0">
              <a:latin typeface=".VnSouthern" pitchFamily="34" charset="0"/>
            </a:endParaRPr>
          </a:p>
        </p:txBody>
      </p:sp>
      <p:pic>
        <p:nvPicPr>
          <p:cNvPr id="2050" name="Picture 2" descr="leo núi ở vườn quốc gia - Cát B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482" y="1350917"/>
            <a:ext cx="9515487" cy="53459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16279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25"/>
          <p:cNvGrpSpPr>
            <a:grpSpLocks/>
          </p:cNvGrpSpPr>
          <p:nvPr/>
        </p:nvGrpSpPr>
        <p:grpSpPr bwMode="auto">
          <a:xfrm>
            <a:off x="2313314" y="1177241"/>
            <a:ext cx="7071045" cy="1322119"/>
            <a:chOff x="1248" y="912"/>
            <a:chExt cx="3357" cy="384"/>
          </a:xfrm>
        </p:grpSpPr>
        <p:sp>
          <p:nvSpPr>
            <p:cNvPr id="2054" name="Rectangle 26"/>
            <p:cNvSpPr>
              <a:spLocks noChangeArrowheads="1"/>
            </p:cNvSpPr>
            <p:nvPr/>
          </p:nvSpPr>
          <p:spPr bwMode="auto">
            <a:xfrm>
              <a:off x="3048"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4800" dirty="0">
                  <a:solidFill>
                    <a:schemeClr val="bg2"/>
                  </a:solidFill>
                  <a:cs typeface="Times New Roman" panose="02020603050405020304" pitchFamily="18" charset="0"/>
                </a:rPr>
                <a:t>N</a:t>
              </a:r>
            </a:p>
          </p:txBody>
        </p:sp>
        <p:grpSp>
          <p:nvGrpSpPr>
            <p:cNvPr id="2055" name="Group 27"/>
            <p:cNvGrpSpPr>
              <a:grpSpLocks/>
            </p:cNvGrpSpPr>
            <p:nvPr/>
          </p:nvGrpSpPr>
          <p:grpSpPr bwMode="auto">
            <a:xfrm>
              <a:off x="1248" y="912"/>
              <a:ext cx="3357" cy="384"/>
              <a:chOff x="1248" y="912"/>
              <a:chExt cx="3357" cy="384"/>
            </a:xfrm>
          </p:grpSpPr>
          <p:sp>
            <p:nvSpPr>
              <p:cNvPr id="2056" name="Rectangle 28"/>
              <p:cNvSpPr>
                <a:spLocks noChangeArrowheads="1"/>
              </p:cNvSpPr>
              <p:nvPr/>
            </p:nvSpPr>
            <p:spPr bwMode="auto">
              <a:xfrm>
                <a:off x="4173"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5400" dirty="0">
                    <a:solidFill>
                      <a:schemeClr val="bg2"/>
                    </a:solidFill>
                    <a:cs typeface="Times New Roman" panose="02020603050405020304" pitchFamily="18" charset="0"/>
                  </a:rPr>
                  <a:t>I</a:t>
                </a:r>
              </a:p>
            </p:txBody>
          </p:sp>
          <p:sp>
            <p:nvSpPr>
              <p:cNvPr id="2057" name="Rectangle 29"/>
              <p:cNvSpPr>
                <a:spLocks noChangeArrowheads="1"/>
              </p:cNvSpPr>
              <p:nvPr/>
            </p:nvSpPr>
            <p:spPr bwMode="auto">
              <a:xfrm>
                <a:off x="3629"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5400" dirty="0">
                    <a:solidFill>
                      <a:schemeClr val="bg2"/>
                    </a:solidFill>
                    <a:cs typeface="Times New Roman" panose="02020603050405020304" pitchFamily="18" charset="0"/>
                  </a:rPr>
                  <a:t>Ú</a:t>
                </a:r>
              </a:p>
            </p:txBody>
          </p:sp>
          <p:sp>
            <p:nvSpPr>
              <p:cNvPr id="2058" name="Rectangle 30"/>
              <p:cNvSpPr>
                <a:spLocks noChangeArrowheads="1"/>
              </p:cNvSpPr>
              <p:nvPr/>
            </p:nvSpPr>
            <p:spPr bwMode="auto">
              <a:xfrm>
                <a:off x="1248" y="912"/>
                <a:ext cx="384"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000" dirty="0">
                    <a:solidFill>
                      <a:schemeClr val="bg2"/>
                    </a:solidFill>
                    <a:cs typeface="Times New Roman" panose="02020603050405020304" pitchFamily="18" charset="0"/>
                  </a:rPr>
                  <a:t>Đ</a:t>
                </a:r>
              </a:p>
            </p:txBody>
          </p:sp>
          <p:sp>
            <p:nvSpPr>
              <p:cNvPr id="2059" name="Rectangle 31"/>
              <p:cNvSpPr>
                <a:spLocks noChangeArrowheads="1"/>
              </p:cNvSpPr>
              <p:nvPr/>
            </p:nvSpPr>
            <p:spPr bwMode="auto">
              <a:xfrm>
                <a:off x="1728" y="912"/>
                <a:ext cx="384"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5400" dirty="0">
                    <a:solidFill>
                      <a:schemeClr val="bg2"/>
                    </a:solidFill>
                    <a:cs typeface="Times New Roman" panose="02020603050405020304" pitchFamily="18" charset="0"/>
                  </a:rPr>
                  <a:t>Ồ</a:t>
                </a:r>
              </a:p>
            </p:txBody>
          </p:sp>
          <p:sp>
            <p:nvSpPr>
              <p:cNvPr id="2060" name="Rectangle 32"/>
              <p:cNvSpPr>
                <a:spLocks noChangeArrowheads="1"/>
              </p:cNvSpPr>
              <p:nvPr/>
            </p:nvSpPr>
            <p:spPr bwMode="auto">
              <a:xfrm>
                <a:off x="2208" y="912"/>
                <a:ext cx="384"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5400" dirty="0">
                    <a:solidFill>
                      <a:schemeClr val="bg2"/>
                    </a:solidFill>
                    <a:cs typeface="Times New Roman" panose="02020603050405020304" pitchFamily="18" charset="0"/>
                  </a:rPr>
                  <a:t>I</a:t>
                </a:r>
              </a:p>
            </p:txBody>
          </p:sp>
        </p:grpSp>
      </p:grpSp>
    </p:spTree>
    <p:custDataLst>
      <p:tags r:id="rId1"/>
    </p:custDataLst>
    <p:extLst>
      <p:ext uri="{BB962C8B-B14F-4D97-AF65-F5344CB8AC3E}">
        <p14:creationId xmlns:p14="http://schemas.microsoft.com/office/powerpoint/2010/main" val="575264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9"/>
          <p:cNvSpPr txBox="1">
            <a:spLocks noChangeArrowheads="1"/>
          </p:cNvSpPr>
          <p:nvPr/>
        </p:nvSpPr>
        <p:spPr bwMode="auto">
          <a:xfrm>
            <a:off x="220629" y="97281"/>
            <a:ext cx="11206975" cy="1200329"/>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dirty="0">
                <a:solidFill>
                  <a:srgbClr val="0000FF"/>
                </a:solidFill>
                <a:cs typeface="Times New Roman" panose="02020603050405020304" pitchFamily="18" charset="0"/>
              </a:rPr>
              <a:t>Ô </a:t>
            </a:r>
            <a:r>
              <a:rPr lang="en-US" altLang="en-US" sz="3600" dirty="0" err="1">
                <a:solidFill>
                  <a:srgbClr val="0000FF"/>
                </a:solidFill>
                <a:cs typeface="Times New Roman" panose="02020603050405020304" pitchFamily="18" charset="0"/>
              </a:rPr>
              <a:t>chữ</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gồm</a:t>
            </a:r>
            <a:r>
              <a:rPr lang="en-US" altLang="en-US" sz="3600" dirty="0">
                <a:solidFill>
                  <a:srgbClr val="0000FF"/>
                </a:solidFill>
                <a:cs typeface="Times New Roman" panose="02020603050405020304" pitchFamily="18" charset="0"/>
              </a:rPr>
              <a:t> 13 </a:t>
            </a:r>
            <a:r>
              <a:rPr lang="en-US" altLang="en-US" sz="3600" dirty="0" err="1">
                <a:solidFill>
                  <a:srgbClr val="0000FF"/>
                </a:solidFill>
                <a:cs typeface="Times New Roman" panose="02020603050405020304" pitchFamily="18" charset="0"/>
              </a:rPr>
              <a:t>chữ</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cái</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là</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vùng</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đất</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ven</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biển</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trồng</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rừng</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ngập</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mặn</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sú</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vẹt</a:t>
            </a:r>
            <a:r>
              <a:rPr lang="en-US" altLang="en-US" sz="3600" dirty="0">
                <a:solidFill>
                  <a:srgbClr val="0000FF"/>
                </a:solidFill>
                <a:cs typeface="Times New Roman" panose="02020603050405020304" pitchFamily="18" charset="0"/>
              </a:rPr>
              <a:t>..</a:t>
            </a:r>
          </a:p>
        </p:txBody>
      </p:sp>
      <p:pic>
        <p:nvPicPr>
          <p:cNvPr id="3074" name="Picture 2" descr="Đi Cát bà khám phá rừng ngập mặn Phù Long – Du lịch Cát Bà Hải Phò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569" y="1421910"/>
            <a:ext cx="8849087" cy="52099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75098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2757" y="1664060"/>
            <a:ext cx="8169802" cy="2734492"/>
            <a:chOff x="2483157" y="4870490"/>
            <a:chExt cx="9207008" cy="1326695"/>
          </a:xfrm>
        </p:grpSpPr>
        <p:grpSp>
          <p:nvGrpSpPr>
            <p:cNvPr id="13" name="Group 25"/>
            <p:cNvGrpSpPr>
              <a:grpSpLocks/>
            </p:cNvGrpSpPr>
            <p:nvPr/>
          </p:nvGrpSpPr>
          <p:grpSpPr bwMode="auto">
            <a:xfrm>
              <a:off x="2483157" y="4870492"/>
              <a:ext cx="3955790" cy="1325562"/>
              <a:chOff x="2208" y="912"/>
              <a:chExt cx="1968" cy="385"/>
            </a:xfrm>
          </p:grpSpPr>
          <p:sp>
            <p:nvSpPr>
              <p:cNvPr id="18" name="Rectangle 26"/>
              <p:cNvSpPr>
                <a:spLocks noChangeArrowheads="1"/>
              </p:cNvSpPr>
              <p:nvPr/>
            </p:nvSpPr>
            <p:spPr bwMode="auto">
              <a:xfrm>
                <a:off x="3141" y="913"/>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I</a:t>
                </a:r>
              </a:p>
            </p:txBody>
          </p:sp>
          <p:grpSp>
            <p:nvGrpSpPr>
              <p:cNvPr id="19" name="Group 27"/>
              <p:cNvGrpSpPr>
                <a:grpSpLocks/>
              </p:cNvGrpSpPr>
              <p:nvPr/>
            </p:nvGrpSpPr>
            <p:grpSpPr bwMode="auto">
              <a:xfrm>
                <a:off x="2208" y="912"/>
                <a:ext cx="1968" cy="385"/>
                <a:chOff x="2208" y="912"/>
                <a:chExt cx="1968" cy="385"/>
              </a:xfrm>
            </p:grpSpPr>
            <p:sp>
              <p:nvSpPr>
                <p:cNvPr id="20" name="Rectangle 29"/>
                <p:cNvSpPr>
                  <a:spLocks noChangeArrowheads="1"/>
                </p:cNvSpPr>
                <p:nvPr/>
              </p:nvSpPr>
              <p:spPr bwMode="auto">
                <a:xfrm>
                  <a:off x="3744"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B</a:t>
                  </a:r>
                </a:p>
              </p:txBody>
            </p:sp>
            <p:sp>
              <p:nvSpPr>
                <p:cNvPr id="21" name="Rectangle 32"/>
                <p:cNvSpPr>
                  <a:spLocks noChangeArrowheads="1"/>
                </p:cNvSpPr>
                <p:nvPr/>
              </p:nvSpPr>
              <p:spPr bwMode="auto">
                <a:xfrm>
                  <a:off x="2208" y="912"/>
                  <a:ext cx="384"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B</a:t>
                  </a:r>
                </a:p>
              </p:txBody>
            </p:sp>
            <p:sp>
              <p:nvSpPr>
                <p:cNvPr id="22" name="Rectangle 33"/>
                <p:cNvSpPr>
                  <a:spLocks noChangeArrowheads="1"/>
                </p:cNvSpPr>
                <p:nvPr/>
              </p:nvSpPr>
              <p:spPr bwMode="auto">
                <a:xfrm>
                  <a:off x="2661" y="913"/>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Ã</a:t>
                  </a:r>
                </a:p>
              </p:txBody>
            </p:sp>
          </p:grpSp>
        </p:grpSp>
        <p:sp>
          <p:nvSpPr>
            <p:cNvPr id="14" name="Rectangle 28"/>
            <p:cNvSpPr>
              <a:spLocks noChangeArrowheads="1"/>
            </p:cNvSpPr>
            <p:nvPr/>
          </p:nvSpPr>
          <p:spPr bwMode="auto">
            <a:xfrm>
              <a:off x="7502961"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I</a:t>
              </a:r>
            </a:p>
          </p:txBody>
        </p:sp>
        <p:sp>
          <p:nvSpPr>
            <p:cNvPr id="15" name="Rectangle 28"/>
            <p:cNvSpPr>
              <a:spLocks noChangeArrowheads="1"/>
            </p:cNvSpPr>
            <p:nvPr/>
          </p:nvSpPr>
          <p:spPr bwMode="auto">
            <a:xfrm>
              <a:off x="8716916"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V</a:t>
              </a:r>
            </a:p>
          </p:txBody>
        </p:sp>
        <p:sp>
          <p:nvSpPr>
            <p:cNvPr id="16" name="Rectangle 28"/>
            <p:cNvSpPr>
              <a:spLocks noChangeArrowheads="1"/>
            </p:cNvSpPr>
            <p:nvPr/>
          </p:nvSpPr>
          <p:spPr bwMode="auto">
            <a:xfrm>
              <a:off x="9752118"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E</a:t>
              </a:r>
            </a:p>
          </p:txBody>
        </p:sp>
        <p:sp>
          <p:nvSpPr>
            <p:cNvPr id="17" name="Rectangle 28"/>
            <p:cNvSpPr>
              <a:spLocks noChangeArrowheads="1"/>
            </p:cNvSpPr>
            <p:nvPr/>
          </p:nvSpPr>
          <p:spPr bwMode="auto">
            <a:xfrm>
              <a:off x="10780218" y="4875066"/>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N</a:t>
              </a:r>
            </a:p>
          </p:txBody>
        </p:sp>
      </p:grpSp>
      <p:sp>
        <p:nvSpPr>
          <p:cNvPr id="23" name="Rectangle 29"/>
          <p:cNvSpPr>
            <a:spLocks noChangeArrowheads="1"/>
          </p:cNvSpPr>
          <p:nvPr/>
        </p:nvSpPr>
        <p:spPr bwMode="auto">
          <a:xfrm>
            <a:off x="3770294" y="1664060"/>
            <a:ext cx="770522" cy="272506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Ồ</a:t>
            </a:r>
          </a:p>
        </p:txBody>
      </p:sp>
      <p:sp>
        <p:nvSpPr>
          <p:cNvPr id="24" name="Rectangle 29"/>
          <p:cNvSpPr>
            <a:spLocks noChangeArrowheads="1"/>
          </p:cNvSpPr>
          <p:nvPr/>
        </p:nvSpPr>
        <p:spPr bwMode="auto">
          <a:xfrm>
            <a:off x="8770337" y="1664060"/>
            <a:ext cx="770522" cy="272506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B</a:t>
            </a:r>
          </a:p>
        </p:txBody>
      </p:sp>
      <p:sp>
        <p:nvSpPr>
          <p:cNvPr id="25" name="Rectangle 29"/>
          <p:cNvSpPr>
            <a:spLocks noChangeArrowheads="1"/>
          </p:cNvSpPr>
          <p:nvPr/>
        </p:nvSpPr>
        <p:spPr bwMode="auto">
          <a:xfrm>
            <a:off x="9678818" y="1664060"/>
            <a:ext cx="770522" cy="272506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I</a:t>
            </a:r>
          </a:p>
        </p:txBody>
      </p:sp>
      <p:sp>
        <p:nvSpPr>
          <p:cNvPr id="26" name="Rectangle 29"/>
          <p:cNvSpPr>
            <a:spLocks noChangeArrowheads="1"/>
          </p:cNvSpPr>
          <p:nvPr/>
        </p:nvSpPr>
        <p:spPr bwMode="auto">
          <a:xfrm>
            <a:off x="10535132" y="1664060"/>
            <a:ext cx="770522" cy="272506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Ể</a:t>
            </a:r>
          </a:p>
        </p:txBody>
      </p:sp>
      <p:sp>
        <p:nvSpPr>
          <p:cNvPr id="27" name="Rectangle 29"/>
          <p:cNvSpPr>
            <a:spLocks noChangeArrowheads="1"/>
          </p:cNvSpPr>
          <p:nvPr/>
        </p:nvSpPr>
        <p:spPr bwMode="auto">
          <a:xfrm>
            <a:off x="11391446" y="1664060"/>
            <a:ext cx="770522" cy="272506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N</a:t>
            </a:r>
          </a:p>
        </p:txBody>
      </p:sp>
    </p:spTree>
    <p:extLst>
      <p:ext uri="{BB962C8B-B14F-4D97-AF65-F5344CB8AC3E}">
        <p14:creationId xmlns:p14="http://schemas.microsoft.com/office/powerpoint/2010/main" val="735804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5395" y="1062446"/>
            <a:ext cx="10519954" cy="2494209"/>
          </a:xfrm>
          <a:prstGeom prst="rect">
            <a:avLst/>
          </a:prstGeom>
        </p:spPr>
        <p:txBody>
          <a:bodyPr wrap="square">
            <a:spAutoFit/>
          </a:bodyPr>
          <a:lstStyle/>
          <a:p>
            <a:pPr algn="just">
              <a:lnSpc>
                <a:spcPct val="115000"/>
              </a:lnSpc>
              <a:spcAft>
                <a:spcPts val="1000"/>
              </a:spcAft>
              <a:tabLst>
                <a:tab pos="1714500" algn="l"/>
              </a:tabLst>
            </a:pPr>
            <a:r>
              <a:rPr lang="nl-NL" sz="4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Thảo luận câu hỏi theo nhóm đôi: </a:t>
            </a:r>
          </a:p>
          <a:p>
            <a:pPr algn="just">
              <a:lnSpc>
                <a:spcPct val="115000"/>
              </a:lnSpc>
              <a:spcAft>
                <a:spcPts val="1000"/>
              </a:spcAft>
              <a:tabLst>
                <a:tab pos="1714500" algn="l"/>
              </a:tabLst>
            </a:pP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HP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đâu</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5224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674" y="238552"/>
            <a:ext cx="11591109" cy="6288068"/>
          </a:xfrm>
          <a:prstGeom prst="rect">
            <a:avLst/>
          </a:prstGeom>
        </p:spPr>
        <p:txBody>
          <a:bodyPr wrap="square">
            <a:spAutoFit/>
          </a:bodyPr>
          <a:lstStyle/>
          <a:p>
            <a:pPr algn="just">
              <a:lnSpc>
                <a:spcPct val="115000"/>
              </a:lnSpc>
              <a:spcAft>
                <a:spcPts val="10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Hải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chiếm</a:t>
            </a:r>
            <a:r>
              <a:rPr lang="en-US" sz="3600" dirty="0">
                <a:latin typeface="Times New Roman" panose="02020603050405020304" pitchFamily="18" charset="0"/>
                <a:ea typeface="Calibri" panose="020F0502020204030204" pitchFamily="34" charset="0"/>
                <a:cs typeface="Times New Roman" panose="02020603050405020304" pitchFamily="18" charset="0"/>
              </a:rPr>
              <a:t> 85%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Vĩnh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Lãng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a:latin typeface="Times New Roman" panose="02020603050405020304" pitchFamily="18" charset="0"/>
                <a:ea typeface="Calibri" panose="020F0502020204030204" pitchFamily="34" charset="0"/>
                <a:cs typeface="Times New Roman" panose="02020603050405020304" pitchFamily="18" charset="0"/>
              </a:rPr>
              <a:t>An </a:t>
            </a:r>
            <a:r>
              <a:rPr lang="en-US" sz="3600" smtClean="0">
                <a:latin typeface="Times New Roman" panose="02020603050405020304" pitchFamily="18" charset="0"/>
                <a:ea typeface="Calibri" panose="020F0502020204030204" pitchFamily="34" charset="0"/>
                <a:cs typeface="Times New Roman" panose="02020603050405020304" pitchFamily="18" charset="0"/>
              </a:rPr>
              <a:t>Dương là nơi sản xuất lương thực thực phẩm</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vôi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thấp</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chiếm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dirty="0">
                <a:latin typeface="Times New Roman" panose="02020603050405020304" pitchFamily="18" charset="0"/>
                <a:ea typeface="Calibri" panose="020F0502020204030204" pitchFamily="34" charset="0"/>
                <a:cs typeface="Times New Roman" panose="02020603050405020304" pitchFamily="18" charset="0"/>
              </a:rPr>
              <a:t> 10</a:t>
            </a:r>
            <a:r>
              <a:rPr lang="en-US" sz="3600">
                <a:latin typeface="Times New Roman" panose="02020603050405020304" pitchFamily="18" charset="0"/>
                <a:ea typeface="Calibri" panose="020F0502020204030204" pitchFamily="34" charset="0"/>
                <a:cs typeface="Times New Roman" panose="02020603050405020304" pitchFamily="18" charset="0"/>
              </a:rPr>
              <a:t>% </a:t>
            </a:r>
            <a:r>
              <a:rPr lang="en-US" sz="3600" smtClean="0">
                <a:latin typeface="Times New Roman" panose="02020603050405020304" pitchFamily="18" charset="0"/>
                <a:ea typeface="Calibri" panose="020F0502020204030204" pitchFamily="34" charset="0"/>
                <a:cs typeface="Times New Roman" panose="02020603050405020304" pitchFamily="18" charset="0"/>
              </a:rPr>
              <a:t>tập trung ở: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Thuỷ</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latin typeface="Times New Roman" panose="02020603050405020304" pitchFamily="18" charset="0"/>
                <a:ea typeface="Calibri" panose="020F0502020204030204" pitchFamily="34" charset="0"/>
                <a:cs typeface="Times New Roman" panose="02020603050405020304" pitchFamily="18" charset="0"/>
              </a:rPr>
              <a:t>, An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Lão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3600" dirty="0">
                <a:latin typeface="Times New Roman" panose="02020603050405020304" pitchFamily="18" charset="0"/>
                <a:ea typeface="Calibri" panose="020F0502020204030204" pitchFamily="34" charset="0"/>
                <a:cs typeface="Times New Roman" panose="02020603050405020304" pitchFamily="18" charset="0"/>
              </a:rPr>
              <a:t> An,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Sơn</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đồi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600" dirty="0">
                <a:latin typeface="Times New Roman" panose="02020603050405020304" pitchFamily="18" charset="0"/>
                <a:ea typeface="Calibri" panose="020F0502020204030204" pitchFamily="34" charset="0"/>
                <a:cs typeface="Times New Roman" panose="02020603050405020304" pitchFamily="18" charset="0"/>
              </a:rPr>
              <a:t> chia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cắt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chiếm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err="1">
                <a:latin typeface="Times New Roman" panose="02020603050405020304" pitchFamily="18" charset="0"/>
                <a:ea typeface="Calibri" panose="020F0502020204030204" pitchFamily="34" charset="0"/>
                <a:cs typeface="Times New Roman" panose="02020603050405020304" pitchFamily="18" charset="0"/>
              </a:rPr>
              <a:t>gần</a:t>
            </a:r>
            <a:r>
              <a:rPr lang="en-US" sz="3600">
                <a:latin typeface="Times New Roman" panose="02020603050405020304" pitchFamily="18" charset="0"/>
                <a:ea typeface="Calibri" panose="020F0502020204030204" pitchFamily="34" charset="0"/>
                <a:cs typeface="Times New Roman" panose="02020603050405020304" pitchFamily="18" charset="0"/>
              </a:rPr>
              <a:t> </a:t>
            </a:r>
            <a:r>
              <a:rPr lang="en-US" sz="3600" smtClean="0">
                <a:latin typeface="Times New Roman" panose="02020603050405020304" pitchFamily="18" charset="0"/>
                <a:ea typeface="Calibri" panose="020F0502020204030204" pitchFamily="34" charset="0"/>
                <a:cs typeface="Times New Roman" panose="02020603050405020304" pitchFamily="18" charset="0"/>
              </a:rPr>
              <a:t>5% chủ yếu ở phía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Bắc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huyện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Thuỷ</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Nguyên</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bãi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bồi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ven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36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chiếm </a:t>
            </a:r>
            <a:r>
              <a:rPr lang="en-US" sz="3600" smtClean="0">
                <a:latin typeface="Times New Roman" panose="02020603050405020304" pitchFamily="18" charset="0"/>
                <a:ea typeface="Calibri" panose="020F0502020204030204" pitchFamily="34" charset="0"/>
                <a:cs typeface="Times New Roman" panose="02020603050405020304" pitchFamily="18" charset="0"/>
              </a:rPr>
              <a:t>diện </a:t>
            </a:r>
            <a:r>
              <a:rPr lang="en-US" sz="3600" err="1">
                <a:latin typeface="Times New Roman" panose="02020603050405020304" pitchFamily="18" charset="0"/>
                <a:ea typeface="Calibri" panose="020F0502020204030204" pitchFamily="34" charset="0"/>
                <a:cs typeface="Times New Roman" panose="02020603050405020304" pitchFamily="18" charset="0"/>
              </a:rPr>
              <a:t>tích</a:t>
            </a:r>
            <a:r>
              <a:rPr lang="en-US" sz="3600">
                <a:latin typeface="Times New Roman" panose="02020603050405020304" pitchFamily="18" charset="0"/>
                <a:ea typeface="Calibri" panose="020F0502020204030204" pitchFamily="34" charset="0"/>
                <a:cs typeface="Times New Roman" panose="02020603050405020304" pitchFamily="18" charset="0"/>
              </a:rPr>
              <a:t> </a:t>
            </a:r>
            <a:r>
              <a:rPr lang="en-US" sz="3600" smtClean="0">
                <a:latin typeface="Times New Roman" panose="02020603050405020304" pitchFamily="18" charset="0"/>
                <a:ea typeface="Calibri" panose="020F0502020204030204" pitchFamily="34" charset="0"/>
                <a:cs typeface="Times New Roman" panose="02020603050405020304" pitchFamily="18" charset="0"/>
              </a:rPr>
              <a:t>đáng kể </a:t>
            </a:r>
            <a:r>
              <a:rPr lang="en-US" sz="3600" smtClean="0">
                <a:latin typeface="Times New Roman" panose="02020603050405020304" pitchFamily="18" charset="0"/>
                <a:ea typeface="Calibri" panose="020F0502020204030204" pitchFamily="34" charset="0"/>
                <a:cs typeface="Times New Roman" panose="02020603050405020304" pitchFamily="18" charset="0"/>
              </a:rPr>
              <a:t>tập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3600" dirty="0">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Sơn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Hải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Lãng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Hải</a:t>
            </a:r>
            <a:r>
              <a:rPr lang="en-US" sz="3600" dirty="0">
                <a:latin typeface="Times New Roman" panose="02020603050405020304" pitchFamily="18" charset="0"/>
                <a:ea typeface="Calibri" panose="020F0502020204030204" pitchFamily="34" charset="0"/>
                <a:cs typeface="Times New Roman" panose="02020603050405020304" pitchFamily="18" charset="0"/>
              </a:rPr>
              <a:t> An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5553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3" y="167999"/>
            <a:ext cx="11260183" cy="5432256"/>
          </a:xfrm>
          <a:prstGeom prst="rect">
            <a:avLst/>
          </a:prstGeom>
        </p:spPr>
        <p:txBody>
          <a:bodyPr wrap="square">
            <a:spAutoFit/>
          </a:bodyPr>
          <a:lstStyle/>
          <a:p>
            <a:pPr algn="ctr">
              <a:lnSpc>
                <a:spcPct val="115000"/>
              </a:lnSpc>
              <a:spcAft>
                <a:spcPts val="1000"/>
              </a:spcAft>
            </a:pP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 CHƠI: VIẾT TIẾP SỨC</a:t>
            </a:r>
          </a:p>
          <a:p>
            <a:pPr marL="571500" indent="-571500">
              <a:lnSpc>
                <a:spcPct val="115000"/>
              </a:lnSpc>
              <a:spcAft>
                <a:spcPts val="1000"/>
              </a:spcAft>
              <a:buFontTx/>
              <a:buChar char="-"/>
            </a:pPr>
            <a:r>
              <a:rPr lang="en-US" sz="40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000" dirty="0">
                <a:latin typeface="Times New Roman" panose="02020603050405020304" pitchFamily="18" charset="0"/>
                <a:ea typeface="Calibri" panose="020F0502020204030204" pitchFamily="34" charset="0"/>
                <a:cs typeface="Times New Roman" panose="02020603050405020304" pitchFamily="18" charset="0"/>
              </a:rPr>
              <a:t> con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4000" dirty="0">
                <a:latin typeface="Times New Roman" panose="02020603050405020304" pitchFamily="18" charset="0"/>
                <a:ea typeface="Calibri" panose="020F0502020204030204" pitchFamily="34" charset="0"/>
                <a:cs typeface="Times New Roman" panose="02020603050405020304" pitchFamily="18" charset="0"/>
              </a:rPr>
              <a:t> ở HP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em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biết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nSpc>
                <a:spcPct val="115000"/>
              </a:lnSpc>
              <a:spcAft>
                <a:spcPts val="1000"/>
              </a:spcAft>
              <a:buFontTx/>
              <a:buChar char="-"/>
            </a:pPr>
            <a:r>
              <a:rPr lang="en-US" sz="40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rồi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hs</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latin typeface="Times New Roman" panose="02020603050405020304" pitchFamily="18" charset="0"/>
                <a:ea typeface="Calibri" panose="020F0502020204030204" pitchFamily="34" charset="0"/>
                <a:cs typeface="Times New Roman" panose="02020603050405020304" pitchFamily="18" charset="0"/>
              </a:rPr>
              <a:t> quay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vòng</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marL="571500" indent="-571500">
              <a:lnSpc>
                <a:spcPct val="115000"/>
              </a:lnSpc>
              <a:spcAft>
                <a:spcPts val="1000"/>
              </a:spcAft>
              <a:buFontTx/>
              <a:buChar char="-"/>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nhạc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( 2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phút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714564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19674410"/>
              </p:ext>
            </p:extLst>
          </p:nvPr>
        </p:nvGraphicFramePr>
        <p:xfrm>
          <a:off x="191589" y="87086"/>
          <a:ext cx="11852366" cy="7245785"/>
        </p:xfrm>
        <a:graphic>
          <a:graphicData uri="http://schemas.openxmlformats.org/drawingml/2006/table">
            <a:tbl>
              <a:tblPr firstRow="1" firstCol="1" bandRow="1">
                <a:tableStyleId>{5C22544A-7EE6-4342-B048-85BDC9FD1C3A}</a:tableStyleId>
              </a:tblPr>
              <a:tblGrid>
                <a:gridCol w="11852366">
                  <a:extLst>
                    <a:ext uri="{9D8B030D-6E8A-4147-A177-3AD203B41FA5}">
                      <a16:colId xmlns:a16="http://schemas.microsoft.com/office/drawing/2014/main" xmlns="" val="1187124735"/>
                    </a:ext>
                  </a:extLst>
                </a:gridCol>
              </a:tblGrid>
              <a:tr h="7245785">
                <a:tc>
                  <a:txBody>
                    <a:bodyPr/>
                    <a:lstStyle/>
                    <a:p>
                      <a:pPr marL="0" marR="0" algn="ctr">
                        <a:lnSpc>
                          <a:spcPct val="115000"/>
                        </a:lnSpc>
                        <a:spcBef>
                          <a:spcPts val="0"/>
                        </a:spcBef>
                        <a:spcAft>
                          <a:spcPts val="0"/>
                        </a:spcAft>
                      </a:pPr>
                      <a:r>
                        <a:rPr lang="en-US" sz="2800" b="1" dirty="0">
                          <a:solidFill>
                            <a:srgbClr val="FF0000"/>
                          </a:solidFill>
                          <a:effectLst/>
                          <a:latin typeface="Times New Roman" panose="02020603050405020304" pitchFamily="18" charset="0"/>
                          <a:cs typeface="Times New Roman" panose="02020603050405020304" pitchFamily="18" charset="0"/>
                        </a:rPr>
                        <a:t>PHIẾU HỌC TẬP</a:t>
                      </a:r>
                    </a:p>
                    <a:p>
                      <a:pPr marL="0" marR="0" algn="ctr">
                        <a:lnSpc>
                          <a:spcPct val="115000"/>
                        </a:lnSpc>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ĐẶC ĐIỂM SÔNG NGÒI HẢI PHÒNG</a:t>
                      </a:r>
                    </a:p>
                    <a:p>
                      <a:pPr marL="0" marR="0">
                        <a:lnSpc>
                          <a:spcPct val="115000"/>
                        </a:lnSpc>
                        <a:spcBef>
                          <a:spcPts val="0"/>
                        </a:spcBef>
                        <a:spcAft>
                          <a:spcPts val="0"/>
                        </a:spcAft>
                      </a:pPr>
                      <a:r>
                        <a:rPr lang="en-US" sz="2800" b="1" dirty="0">
                          <a:solidFill>
                            <a:srgbClr val="FF0000"/>
                          </a:solidFill>
                          <a:effectLst/>
                          <a:latin typeface="Times New Roman" panose="02020603050405020304" pitchFamily="18" charset="0"/>
                          <a:cs typeface="Times New Roman" panose="02020603050405020304" pitchFamily="18" charset="0"/>
                        </a:rPr>
                        <a:t>1. </a:t>
                      </a:r>
                      <a:r>
                        <a:rPr lang="en-US" sz="2800" b="1" dirty="0" err="1">
                          <a:solidFill>
                            <a:srgbClr val="FF0000"/>
                          </a:solidFill>
                          <a:effectLst/>
                          <a:latin typeface="Times New Roman" panose="02020603050405020304" pitchFamily="18" charset="0"/>
                          <a:cs typeface="Times New Roman" panose="02020603050405020304" pitchFamily="18" charset="0"/>
                        </a:rPr>
                        <a:t>Sông</a:t>
                      </a:r>
                      <a:r>
                        <a:rPr lang="en-US" sz="2800" b="1" dirty="0">
                          <a:solidFill>
                            <a:srgbClr val="FF0000"/>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Đặc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điểm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chung</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Tổng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chiều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dài</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Tên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một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số</a:t>
                      </a:r>
                      <a:r>
                        <a:rPr lang="en-US" sz="2800" b="0" dirty="0">
                          <a:solidFill>
                            <a:schemeClr val="tx1"/>
                          </a:solidFill>
                          <a:effectLst/>
                          <a:latin typeface="Times New Roman" panose="02020603050405020304" pitchFamily="18" charset="0"/>
                          <a:cs typeface="Times New Roman" panose="02020603050405020304" pitchFamily="18" charset="0"/>
                        </a:rPr>
                        <a:t> con </a:t>
                      </a:r>
                      <a:r>
                        <a:rPr lang="en-US" sz="2800" b="0" dirty="0" err="1">
                          <a:solidFill>
                            <a:schemeClr val="tx1"/>
                          </a:solidFill>
                          <a:effectLst/>
                          <a:latin typeface="Times New Roman" panose="02020603050405020304" pitchFamily="18" charset="0"/>
                          <a:cs typeface="Times New Roman" panose="02020603050405020304" pitchFamily="18" charset="0"/>
                        </a:rPr>
                        <a:t>sông</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Là</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hạ</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lưu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hệ</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thống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sông</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Có</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các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cửa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sông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chính</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Vai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trò</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1" dirty="0">
                          <a:solidFill>
                            <a:srgbClr val="FF0000"/>
                          </a:solidFill>
                          <a:effectLst/>
                          <a:latin typeface="Times New Roman" panose="02020603050405020304" pitchFamily="18" charset="0"/>
                          <a:cs typeface="Times New Roman" panose="02020603050405020304" pitchFamily="18" charset="0"/>
                        </a:rPr>
                        <a:t>2. </a:t>
                      </a:r>
                      <a:r>
                        <a:rPr lang="en-US" sz="2800" b="1" dirty="0" err="1">
                          <a:solidFill>
                            <a:srgbClr val="FF0000"/>
                          </a:solidFill>
                          <a:effectLst/>
                          <a:latin typeface="Times New Roman" panose="02020603050405020304" pitchFamily="18" charset="0"/>
                          <a:cs typeface="Times New Roman" panose="02020603050405020304" pitchFamily="18" charset="0"/>
                        </a:rPr>
                        <a:t>Hồ</a:t>
                      </a:r>
                      <a:r>
                        <a:rPr lang="en-US" sz="2800" b="1" dirty="0">
                          <a:solidFill>
                            <a:srgbClr val="FF0000"/>
                          </a:solidFill>
                          <a:effectLst/>
                          <a:latin typeface="Times New Roman" panose="02020603050405020304" pitchFamily="18" charset="0"/>
                          <a:cs typeface="Times New Roman" panose="02020603050405020304" pitchFamily="18" charset="0"/>
                        </a:rPr>
                        <a:t>: </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Đặc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điểm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chung</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Tên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một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số</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hồ</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lớn</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Vai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trò</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2245406689"/>
                  </a:ext>
                </a:extLst>
              </a:tr>
            </a:tbl>
          </a:graphicData>
        </a:graphic>
      </p:graphicFrame>
    </p:spTree>
    <p:extLst>
      <p:ext uri="{BB962C8B-B14F-4D97-AF65-F5344CB8AC3E}">
        <p14:creationId xmlns:p14="http://schemas.microsoft.com/office/powerpoint/2010/main" val="1455355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474" y="266701"/>
            <a:ext cx="11630025" cy="4764381"/>
          </a:xfrm>
          <a:prstGeom prst="rect">
            <a:avLst/>
          </a:prstGeom>
        </p:spPr>
        <p:txBody>
          <a:bodyPr wrap="square">
            <a:spAutoFit/>
          </a:bodyPr>
          <a:lstStyle/>
          <a:p>
            <a:pPr algn="ctr">
              <a:lnSpc>
                <a:spcPct val="115000"/>
              </a:lnSpc>
            </a:pP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chơi</a:t>
            </a:r>
            <a:endPar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pP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NÓI TIẾP SỨC. </a:t>
            </a:r>
          </a:p>
          <a:p>
            <a:pPr>
              <a:lnSpc>
                <a:spcPct val="115000"/>
              </a:lnSpc>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phố</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Hải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trùng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5s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đáp</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thua</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9013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3" y="487680"/>
            <a:ext cx="11295017" cy="4427879"/>
          </a:xfrm>
          <a:prstGeom prst="rect">
            <a:avLst/>
          </a:prstGeom>
        </p:spPr>
        <p:txBody>
          <a:bodyPr wrap="square">
            <a:spAutoFit/>
          </a:bodyPr>
          <a:lstStyle/>
          <a:p>
            <a:pPr>
              <a:lnSpc>
                <a:spcPct val="115000"/>
              </a:lnSpc>
              <a:spcAft>
                <a:spcPts val="1000"/>
              </a:spcAft>
            </a:pP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3.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Hệ</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thống</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sông</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hồ</a:t>
            </a:r>
            <a:endPar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ngòi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dày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mùa</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Bạch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đằng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Cấm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Lạch</a:t>
            </a:r>
            <a:r>
              <a:rPr lang="en-US" sz="3600" dirty="0">
                <a:latin typeface="Times New Roman" panose="02020603050405020304" pitchFamily="18" charset="0"/>
                <a:ea typeface="Calibri" panose="020F0502020204030204" pitchFamily="34" charset="0"/>
                <a:cs typeface="Times New Roman" panose="02020603050405020304" pitchFamily="18" charset="0"/>
              </a:rPr>
              <a:t> Tray,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úc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Bình</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ao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3600" dirty="0">
                <a:latin typeface="Times New Roman" panose="02020603050405020304" pitchFamily="18" charset="0"/>
                <a:ea typeface="Calibri" panose="020F0502020204030204" pitchFamily="34" charset="0"/>
                <a:cs typeface="Times New Roman" panose="02020603050405020304" pitchFamily="18" charset="0"/>
              </a:rPr>
              <a:t> Tam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3600" dirty="0">
                <a:latin typeface="Times New Roman" panose="02020603050405020304" pitchFamily="18" charset="0"/>
                <a:ea typeface="Calibri" panose="020F0502020204030204" pitchFamily="34" charset="0"/>
                <a:cs typeface="Times New Roman" panose="02020603050405020304" pitchFamily="18" charset="0"/>
              </a:rPr>
              <a:t> An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Biên</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giao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hải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thuỷ</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3600" dirty="0">
                <a:latin typeface="Times New Roman" panose="02020603050405020304" pitchFamily="18" charset="0"/>
                <a:ea typeface="Calibri" panose="020F0502020204030204" pitchFamily="34" charset="0"/>
                <a:cs typeface="Times New Roman" panose="02020603050405020304" pitchFamily="18" charset="0"/>
              </a:rPr>
              <a:t>, du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lịch</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5377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ôi bờ sông Cấ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41" y="135299"/>
            <a:ext cx="5986100" cy="41493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0" name="Picture 4"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740" y="2286317"/>
            <a:ext cx="5876925" cy="41493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9303" y="4284615"/>
            <a:ext cx="2943497"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Cấm</a:t>
            </a: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8599715" y="1578431"/>
            <a:ext cx="2943497"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Úc</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173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5 địa điểm chụp ảnh đẹp miễn chê ở Hải Ph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661" y="0"/>
            <a:ext cx="9091749" cy="6809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0298" y="130627"/>
            <a:ext cx="2943497"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Hồ</a:t>
            </a:r>
            <a:r>
              <a:rPr lang="en-US" sz="4000" dirty="0">
                <a:latin typeface="Times New Roman" panose="02020603050405020304" pitchFamily="18" charset="0"/>
                <a:cs typeface="Times New Roman" panose="02020603050405020304" pitchFamily="18" charset="0"/>
              </a:rPr>
              <a:t> An </a:t>
            </a:r>
            <a:r>
              <a:rPr lang="en-US" sz="4000" dirty="0" err="1">
                <a:latin typeface="Times New Roman" panose="02020603050405020304" pitchFamily="18" charset="0"/>
                <a:cs typeface="Times New Roman" panose="02020603050405020304" pitchFamily="18" charset="0"/>
              </a:rPr>
              <a:t>Biên</a:t>
            </a:r>
            <a:endParaRPr lang="en-US" sz="4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847908" y="130627"/>
            <a:ext cx="4066903"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Hồ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Ngựa</a:t>
            </a:r>
            <a:endParaRPr lang="en-US" sz="4000"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2081349" y="740229"/>
            <a:ext cx="365760" cy="1027611"/>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9178834" y="657498"/>
            <a:ext cx="727166" cy="1345473"/>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14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P. Hải Phòng - Kênh truyền hình Đài Tiếng nói Việt Nam - VOV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6" y="-1"/>
            <a:ext cx="12127864" cy="66994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73650" y="423235"/>
            <a:ext cx="2943497"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Hồ</a:t>
            </a:r>
            <a:r>
              <a:rPr lang="en-US" sz="4000" dirty="0">
                <a:latin typeface="Times New Roman" panose="02020603050405020304" pitchFamily="18" charset="0"/>
                <a:cs typeface="Times New Roman" panose="02020603050405020304" pitchFamily="18" charset="0"/>
              </a:rPr>
              <a:t> Tam </a:t>
            </a:r>
            <a:r>
              <a:rPr lang="en-US" sz="4000" dirty="0" err="1">
                <a:latin typeface="Times New Roman" panose="02020603050405020304" pitchFamily="18" charset="0"/>
                <a:cs typeface="Times New Roman" panose="02020603050405020304" pitchFamily="18" charset="0"/>
              </a:rPr>
              <a:t>Bạc</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8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u Lịch: Hồ Nước Xanh, Hang Động tuyệt đẹp tại An Sơn, Thủy Nguyên, Hải  Ph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53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67626" y="374904"/>
            <a:ext cx="6447390"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Hồ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xanh</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Thủy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2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 y="487056"/>
            <a:ext cx="11582400" cy="5149102"/>
          </a:xfrm>
          <a:prstGeom prst="rect">
            <a:avLst/>
          </a:prstGeom>
        </p:spPr>
        <p:txBody>
          <a:bodyPr wrap="square">
            <a:spAutoFit/>
          </a:bodyPr>
          <a:lstStyle/>
          <a:p>
            <a:pPr algn="ctr">
              <a:lnSpc>
                <a:spcPct val="115000"/>
              </a:lnSpc>
              <a:spcAft>
                <a:spcPts val="1000"/>
              </a:spcAft>
            </a:pP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THẢO LUẬN NHÓM</a:t>
            </a:r>
          </a:p>
          <a:p>
            <a:pPr algn="just">
              <a:lnSpc>
                <a:spcPct val="115000"/>
              </a:lnSpc>
              <a:spcAft>
                <a:spcPts val="1000"/>
              </a:spcAft>
            </a:pPr>
            <a:r>
              <a:rPr lang="en-US" sz="44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tập</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nSpc>
                <a:spcPct val="115000"/>
              </a:lnSpc>
              <a:spcAft>
                <a:spcPts val="1000"/>
              </a:spcAft>
              <a:buFontTx/>
              <a:buChar char="-"/>
            </a:pPr>
            <a:r>
              <a:rPr lang="en-US" sz="4400" i="1" dirty="0" err="1">
                <a:latin typeface="Times New Roman" panose="02020603050405020304" pitchFamily="18" charset="0"/>
                <a:ea typeface="Calibri" panose="020F0502020204030204" pitchFamily="34" charset="0"/>
                <a:cs typeface="Times New Roman" panose="02020603050405020304" pitchFamily="18" charset="0"/>
              </a:rPr>
              <a:t>Vẽ</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sơ</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đồ</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tư</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duy</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khái</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quát</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từ</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khóa</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4400" i="1" dirty="0">
                <a:latin typeface="Times New Roman" panose="02020603050405020304" pitchFamily="18" charset="0"/>
                <a:ea typeface="Calibri" panose="020F0502020204030204" pitchFamily="34" charset="0"/>
                <a:cs typeface="Times New Roman" panose="02020603050405020304" pitchFamily="18" charset="0"/>
              </a:rPr>
              <a:t> ở HP. </a:t>
            </a:r>
          </a:p>
          <a:p>
            <a:pPr marL="571500" indent="-571500">
              <a:lnSpc>
                <a:spcPct val="115000"/>
              </a:lnSpc>
              <a:spcAft>
                <a:spcPts val="1000"/>
              </a:spcAft>
              <a:buFontTx/>
              <a:buChar char="-"/>
            </a:pPr>
            <a:r>
              <a:rPr lang="en-US" sz="4400" i="1" dirty="0" err="1">
                <a:latin typeface="Times New Roman" panose="02020603050405020304" pitchFamily="18" charset="0"/>
                <a:ea typeface="Calibri" panose="020F0502020204030204" pitchFamily="34" charset="0"/>
                <a:cs typeface="Times New Roman" panose="02020603050405020304" pitchFamily="18" charset="0"/>
              </a:rPr>
              <a:t>Vẽ</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4400" i="1" dirty="0">
                <a:latin typeface="Times New Roman" panose="02020603050405020304" pitchFamily="18" charset="0"/>
                <a:ea typeface="Calibri" panose="020F0502020204030204" pitchFamily="34" charset="0"/>
                <a:cs typeface="Times New Roman" panose="02020603050405020304" pitchFamily="18" charset="0"/>
              </a:rPr>
              <a:t> minh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họa</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cho</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vai</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trò</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đó</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bày</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4400" i="1" dirty="0">
                <a:latin typeface="Times New Roman" panose="02020603050405020304" pitchFamily="18" charset="0"/>
                <a:ea typeface="Calibri" panose="020F0502020204030204" pitchFamily="34" charset="0"/>
                <a:cs typeface="Times New Roman" panose="02020603050405020304" pitchFamily="18" charset="0"/>
              </a:rPr>
              <a:t> ý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tưởng</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4358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65464" y="1978294"/>
            <a:ext cx="4389120" cy="165462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4">
                    <a:lumMod val="40000"/>
                    <a:lumOff val="60000"/>
                  </a:schemeClr>
                </a:solidFill>
                <a:latin typeface="Times New Roman" panose="02020603050405020304" pitchFamily="18" charset="0"/>
                <a:cs typeface="Times New Roman" panose="02020603050405020304" pitchFamily="18" charset="0"/>
              </a:rPr>
              <a:t>CÁC LOẠI ĐẤT HẢI PHÒNG</a:t>
            </a:r>
          </a:p>
        </p:txBody>
      </p:sp>
      <p:sp>
        <p:nvSpPr>
          <p:cNvPr id="4" name="Curved Left Arrow 3"/>
          <p:cNvSpPr/>
          <p:nvPr/>
        </p:nvSpPr>
        <p:spPr>
          <a:xfrm rot="15294140">
            <a:off x="3468975" y="-185073"/>
            <a:ext cx="838059" cy="29391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Pentagon 4"/>
          <p:cNvSpPr/>
          <p:nvPr/>
        </p:nvSpPr>
        <p:spPr>
          <a:xfrm>
            <a:off x="5415986" y="809897"/>
            <a:ext cx="4903671" cy="1168397"/>
          </a:xfrm>
          <a:prstGeom prst="homePlat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nl-NL" sz="40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Đất chua ở trong đê</a:t>
            </a:r>
            <a:endParaRPr lang="en-US" sz="40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Pentagon 5"/>
          <p:cNvSpPr/>
          <p:nvPr/>
        </p:nvSpPr>
        <p:spPr>
          <a:xfrm>
            <a:off x="5328901" y="2384570"/>
            <a:ext cx="6166414" cy="1506582"/>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nl-NL"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Đất chua mặn ở ngoài đê</a:t>
            </a:r>
            <a:endPar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Pentagon 6"/>
          <p:cNvSpPr/>
          <p:nvPr/>
        </p:nvSpPr>
        <p:spPr>
          <a:xfrm>
            <a:off x="5503817" y="4397829"/>
            <a:ext cx="6600352" cy="1332411"/>
          </a:xfrm>
          <a:prstGeom prst="homePlat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nl-NL" sz="4000" dirty="0">
                <a:latin typeface="Times New Roman" panose="02020603050405020304" pitchFamily="18" charset="0"/>
                <a:ea typeface="Calibri" panose="020F0502020204030204" pitchFamily="34" charset="0"/>
                <a:cs typeface="Times New Roman" panose="02020603050405020304" pitchFamily="18" charset="0"/>
              </a:rPr>
              <a:t>Đất mặn ven biển</a:t>
            </a:r>
            <a:endParaRPr lang="en-US" sz="4000" dirty="0">
              <a:latin typeface="Times New Roman" panose="02020603050405020304" pitchFamily="18" charset="0"/>
              <a:cs typeface="Times New Roman" panose="02020603050405020304" pitchFamily="18" charset="0"/>
            </a:endParaRPr>
          </a:p>
        </p:txBody>
      </p:sp>
      <p:sp>
        <p:nvSpPr>
          <p:cNvPr id="8" name="Curved Left Arrow 7"/>
          <p:cNvSpPr/>
          <p:nvPr/>
        </p:nvSpPr>
        <p:spPr>
          <a:xfrm rot="17671954" flipH="1">
            <a:off x="3333893" y="2975325"/>
            <a:ext cx="810435" cy="350975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ight Arrow 8"/>
          <p:cNvSpPr/>
          <p:nvPr/>
        </p:nvSpPr>
        <p:spPr>
          <a:xfrm>
            <a:off x="4362995" y="3013166"/>
            <a:ext cx="965906" cy="348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652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602" y="6309901"/>
            <a:ext cx="11739154" cy="548099"/>
          </a:xfrm>
          <a:prstGeom prst="rect">
            <a:avLst/>
          </a:prstGeom>
        </p:spPr>
        <p:txBody>
          <a:bodyPr wrap="square">
            <a:spAutoFit/>
          </a:bodyPr>
          <a:lstStyle/>
          <a:p>
            <a:pPr algn="just">
              <a:lnSpc>
                <a:spcPct val="115000"/>
              </a:lnSpc>
              <a:spcAft>
                <a:spcPts val="1000"/>
              </a:spcAft>
            </a:pP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Hải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mấy</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8194" name="Picture 2" descr="Cây hoa sữ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3795" y="457564"/>
            <a:ext cx="4050793" cy="29165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hiều hoạt động đặc sắc tại &amp;quot;Lễ hội Hoa phượng đỏ&amp;quot; | VTV.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482" y="196232"/>
            <a:ext cx="398732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ác Loại Hoa Đào Chơi Tết Được Yêu Thích Nhất"/>
          <p:cNvPicPr>
            <a:picLocks noChangeAspect="1" noChangeArrowheads="1"/>
          </p:cNvPicPr>
          <p:nvPr/>
        </p:nvPicPr>
        <p:blipFill rotWithShape="1">
          <a:blip r:embed="rId4">
            <a:extLst>
              <a:ext uri="{28A0092B-C50C-407E-A947-70E740481C1C}">
                <a14:useLocalDpi xmlns:a14="http://schemas.microsoft.com/office/drawing/2010/main" val="0"/>
              </a:ext>
            </a:extLst>
          </a:blip>
          <a:srcRect r="4402" b="16628"/>
          <a:stretch/>
        </p:blipFill>
        <p:spPr bwMode="auto">
          <a:xfrm>
            <a:off x="0" y="749808"/>
            <a:ext cx="3606772" cy="272491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Đọc văn bản: Cây bàng và trả lời câu hỏ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223" y="3374136"/>
            <a:ext cx="4031671" cy="268394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TIN KHÔNG KHÍ LẠNH VÀ CẢNH BÁO GIÓ MẠNH SÓNG LỚN TRÊN BIỂ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345" y="3519457"/>
            <a:ext cx="4034790" cy="268986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ải Phòng cho học sinh nghỉ học nếu thời tiết dưới 10 độ C - Giáo dụ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94" y="3666744"/>
            <a:ext cx="3616228" cy="235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555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005" y="139336"/>
            <a:ext cx="11904617" cy="5520486"/>
          </a:xfrm>
          <a:prstGeom prst="rect">
            <a:avLst/>
          </a:prstGeom>
        </p:spPr>
        <p:txBody>
          <a:bodyPr wrap="square">
            <a:spAutoFit/>
          </a:bodyPr>
          <a:lstStyle/>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latin typeface="Times New Roman" panose="02020603050405020304" pitchFamily="18" charset="0"/>
                <a:ea typeface="Calibri" panose="020F0502020204030204" pitchFamily="34" charset="0"/>
                <a:cs typeface="Times New Roman" panose="02020603050405020304" pitchFamily="18" charset="0"/>
              </a:rPr>
              <a:t> tin SGK,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sau</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hậu</a:t>
            </a:r>
            <a:r>
              <a:rPr lang="en-US" sz="3200" dirty="0">
                <a:latin typeface="Times New Roman" panose="02020603050405020304" pitchFamily="18" charset="0"/>
                <a:ea typeface="Calibri" panose="020F0502020204030204" pitchFamily="34" charset="0"/>
                <a:cs typeface="Times New Roman" panose="02020603050405020304" pitchFamily="18" charset="0"/>
              </a:rPr>
              <a:t> HP:</a:t>
            </a:r>
          </a:p>
          <a:p>
            <a:pPr algn="just">
              <a:lnSpc>
                <a:spcPct val="115000"/>
              </a:lnSpc>
              <a:spcAft>
                <a:spcPts val="10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chung</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6563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ữ liệu bảng biểu và bảng xếp hạng hàng tháng và hàng năm điều kiện khí hậu  ở Hải Phòng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150" y="283463"/>
            <a:ext cx="9710801" cy="606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985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6023" y="511284"/>
            <a:ext cx="10990218" cy="2310889"/>
          </a:xfrm>
          <a:prstGeom prst="rect">
            <a:avLst/>
          </a:prstGeom>
        </p:spPr>
        <p:txBody>
          <a:bodyPr wrap="square">
            <a:spAutoFit/>
          </a:bodyPr>
          <a:lstStyle/>
          <a:p>
            <a:pPr algn="just">
              <a:lnSpc>
                <a:spcPct val="115000"/>
              </a:lnSpc>
              <a:spcAft>
                <a:spcPts val="50"/>
              </a:spcAft>
            </a:pP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Quan</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sát</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video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sau</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đọc</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kênh</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chữ</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SGK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1.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bày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lí</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Hải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0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2. Ý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xã</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hội</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48" y="159675"/>
            <a:ext cx="714375" cy="1295400"/>
          </a:xfrm>
          <a:prstGeom prst="rect">
            <a:avLst/>
          </a:prstGeom>
        </p:spPr>
      </p:pic>
    </p:spTree>
    <p:extLst>
      <p:ext uri="{BB962C8B-B14F-4D97-AF65-F5344CB8AC3E}">
        <p14:creationId xmlns:p14="http://schemas.microsoft.com/office/powerpoint/2010/main" val="2265998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005" y="139336"/>
            <a:ext cx="11904617" cy="6086794"/>
          </a:xfrm>
          <a:prstGeom prst="rect">
            <a:avLst/>
          </a:prstGeom>
        </p:spPr>
        <p:txBody>
          <a:bodyPr wrap="square">
            <a:spAutoFit/>
          </a:bodyPr>
          <a:lstStyle/>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latin typeface="Times New Roman" panose="02020603050405020304" pitchFamily="18" charset="0"/>
                <a:ea typeface="Calibri" panose="020F0502020204030204" pitchFamily="34" charset="0"/>
                <a:cs typeface="Times New Roman" panose="02020603050405020304" pitchFamily="18" charset="0"/>
              </a:rPr>
              <a:t> tin SGK,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sau</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 tháng10</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27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 –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 </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thấp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20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6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10</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8</a:t>
            </a:r>
          </a:p>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hậu</a:t>
            </a:r>
            <a:r>
              <a:rPr lang="en-US" sz="3200" dirty="0">
                <a:latin typeface="Times New Roman" panose="02020603050405020304" pitchFamily="18" charset="0"/>
                <a:ea typeface="Calibri" panose="020F0502020204030204" pitchFamily="34" charset="0"/>
                <a:cs typeface="Times New Roman" panose="02020603050405020304" pitchFamily="18" charset="0"/>
              </a:rPr>
              <a:t> HP:</a:t>
            </a:r>
          </a:p>
          <a:p>
            <a:pPr algn="just">
              <a:lnSpc>
                <a:spcPct val="115000"/>
              </a:lnSpc>
              <a:spcAft>
                <a:spcPts val="10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rệt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chung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đới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ẩm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gió</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mang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biển</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9995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27" y="373713"/>
            <a:ext cx="11434355" cy="4308039"/>
          </a:xfrm>
          <a:prstGeom prst="rect">
            <a:avLst/>
          </a:prstGeom>
        </p:spPr>
        <p:txBody>
          <a:bodyPr wrap="square">
            <a:spAutoFit/>
          </a:bodyPr>
          <a:lstStyle/>
          <a:p>
            <a:pPr algn="just">
              <a:lnSpc>
                <a:spcPct val="115000"/>
              </a:lnSpc>
              <a:spcAft>
                <a:spcPts val="1000"/>
              </a:spcAft>
            </a:pPr>
            <a:r>
              <a:rPr lang="nl-NL" sz="4400" b="1" dirty="0">
                <a:latin typeface="Times New Roman" panose="02020603050405020304" pitchFamily="18" charset="0"/>
                <a:ea typeface="Calibri" panose="020F0502020204030204" pitchFamily="34" charset="0"/>
                <a:cs typeface="Times New Roman" panose="02020603050405020304" pitchFamily="18" charset="0"/>
              </a:rPr>
              <a:t>5. Khí hậu:</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400" dirty="0">
                <a:latin typeface="Times New Roman" panose="02020603050405020304" pitchFamily="18" charset="0"/>
                <a:ea typeface="Calibri" panose="020F0502020204030204" pitchFamily="34" charset="0"/>
                <a:cs typeface="Times New Roman" panose="02020603050405020304" pitchFamily="18" charset="0"/>
              </a:rPr>
              <a:t>- Khí hậu mang tính chất nhiệt đới gió mùa, ảnh hưởng mạnh mẽ của biển</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400" dirty="0">
                <a:latin typeface="Times New Roman" panose="02020603050405020304" pitchFamily="18" charset="0"/>
                <a:ea typeface="Calibri" panose="020F0502020204030204" pitchFamily="34" charset="0"/>
                <a:cs typeface="Times New Roman" panose="02020603050405020304" pitchFamily="18" charset="0"/>
              </a:rPr>
              <a:t>- Mùa đông lạnh, khô, kéo dài từ tháng 11-T4</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400" dirty="0">
                <a:latin typeface="Times New Roman" panose="02020603050405020304" pitchFamily="18" charset="0"/>
                <a:ea typeface="Calibri" panose="020F0502020204030204" pitchFamily="34" charset="0"/>
                <a:cs typeface="Times New Roman" panose="02020603050405020304" pitchFamily="18" charset="0"/>
              </a:rPr>
              <a:t>- Mùa hè nóng, mưa nhiều, từ tháng 5-T10</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5154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257" y="96697"/>
            <a:ext cx="11669486" cy="5830314"/>
          </a:xfrm>
          <a:prstGeom prst="rect">
            <a:avLst/>
          </a:prstGeom>
        </p:spPr>
        <p:txBody>
          <a:bodyPr wrap="square">
            <a:spAutoFit/>
          </a:bodyPr>
          <a:lstStyle/>
          <a:p>
            <a:pPr algn="ctr">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HỎI VÀ TRẢ LỜI CÂU HỎI</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nhóm</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HS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latin typeface="Times New Roman" panose="02020603050405020304" pitchFamily="18" charset="0"/>
                <a:ea typeface="Calibri" panose="020F0502020204030204" pitchFamily="34" charset="0"/>
                <a:cs typeface="Times New Roman" panose="02020603050405020304" pitchFamily="18" charset="0"/>
              </a:rPr>
              <a:t> 6,7;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( 1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phút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3200" dirty="0">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3200" dirty="0">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kia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tục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3200" dirty="0">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latin typeface="Times New Roman" panose="02020603050405020304" pitchFamily="18" charset="0"/>
                <a:ea typeface="Calibri" panose="020F0502020204030204" pitchFamily="34" charset="0"/>
                <a:cs typeface="Times New Roman" panose="02020603050405020304" pitchFamily="18" charset="0"/>
              </a:rPr>
              <a:t> quay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vòng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trùng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Ví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Rừng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vai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ntn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731382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256" y="289332"/>
            <a:ext cx="11364686" cy="5432256"/>
          </a:xfrm>
          <a:prstGeom prst="rect">
            <a:avLst/>
          </a:prstGeom>
        </p:spPr>
        <p:txBody>
          <a:bodyPr wrap="square">
            <a:spAutoFit/>
          </a:bodyPr>
          <a:lstStyle/>
          <a:p>
            <a:pPr algn="just">
              <a:lnSpc>
                <a:spcPct val="115000"/>
              </a:lnSpc>
              <a:spcAft>
                <a:spcPts val="1000"/>
              </a:spcAft>
            </a:pP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lỗi</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sai</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tin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000" b="1" dirty="0">
                <a:latin typeface="Times New Roman" panose="02020603050405020304" pitchFamily="18" charset="0"/>
                <a:ea typeface="Calibri" panose="020F0502020204030204" pitchFamily="34" charset="0"/>
                <a:cs typeface="Times New Roman" panose="02020603050405020304" pitchFamily="18" charset="0"/>
              </a:rPr>
              <a:t>Đặc điểm sinh vật của Hải Phòng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Thảm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nghèo</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nàn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000" dirty="0">
                <a:latin typeface="Times New Roman" panose="02020603050405020304" pitchFamily="18" charset="0"/>
                <a:ea typeface="Calibri" panose="020F0502020204030204" pitchFamily="34" charset="0"/>
                <a:cs typeface="Times New Roman" panose="02020603050405020304" pitchFamily="18" charset="0"/>
              </a:rPr>
              <a:t>- Khoáng sản của Hải Phòng chủ yếu là dầu mỏ,</a:t>
            </a:r>
            <a:r>
              <a:rPr lang="nl-NL"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sét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cát</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4000" dirty="0">
                <a:latin typeface="Times New Roman" panose="02020603050405020304" pitchFamily="18" charset="0"/>
                <a:ea typeface="Calibri" panose="020F0502020204030204" pitchFamily="34" charset="0"/>
                <a:cs typeface="Times New Roman" panose="02020603050405020304" pitchFamily="18" charset="0"/>
              </a:rPr>
              <a:t> CN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4" name="Straight Connector 3"/>
          <p:cNvCxnSpPr/>
          <p:nvPr/>
        </p:nvCxnSpPr>
        <p:spPr>
          <a:xfrm flipV="1">
            <a:off x="6242957" y="2629989"/>
            <a:ext cx="1750423" cy="87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74320" y="3438144"/>
            <a:ext cx="1984248" cy="9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58989" y="2154626"/>
            <a:ext cx="2240280" cy="646331"/>
          </a:xfrm>
          <a:prstGeom prst="rect">
            <a:avLst/>
          </a:prstGeom>
          <a:solidFill>
            <a:srgbClr val="FFFFFF"/>
          </a:solid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quanh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endParaRPr lang="en-US" sz="36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43256" y="2790507"/>
            <a:ext cx="2517648" cy="646331"/>
          </a:xfrm>
          <a:prstGeom prst="rect">
            <a:avLst/>
          </a:prstGeom>
          <a:solidFill>
            <a:srgbClr val="FFFFFF"/>
          </a:solid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phong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phú</a:t>
            </a:r>
            <a:endParaRPr lang="en-US" sz="3600" dirty="0">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9198428" y="4107399"/>
            <a:ext cx="1499616" cy="9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015548" y="3470212"/>
            <a:ext cx="1580388" cy="646331"/>
          </a:xfrm>
          <a:prstGeom prst="rect">
            <a:avLst/>
          </a:prstGeom>
          <a:solidFill>
            <a:srgbClr val="FFFFFF"/>
          </a:solid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đá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vôi</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541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5429" y="136569"/>
            <a:ext cx="11225348" cy="5432256"/>
          </a:xfrm>
          <a:prstGeom prst="rect">
            <a:avLst/>
          </a:prstGeom>
        </p:spPr>
        <p:txBody>
          <a:bodyPr wrap="square">
            <a:spAutoFit/>
          </a:bodyPr>
          <a:lstStyle/>
          <a:p>
            <a:pPr algn="just">
              <a:lnSpc>
                <a:spcPct val="115000"/>
              </a:lnSpc>
              <a:spcAft>
                <a:spcPts val="1000"/>
              </a:spcAft>
            </a:pPr>
            <a:r>
              <a:rPr lang="nl-NL" sz="4000" b="1" dirty="0">
                <a:latin typeface="Times New Roman" panose="02020603050405020304" pitchFamily="18" charset="0"/>
                <a:ea typeface="Calibri" panose="020F0502020204030204" pitchFamily="34" charset="0"/>
                <a:cs typeface="Times New Roman" panose="02020603050405020304" pitchFamily="18" charset="0"/>
              </a:rPr>
              <a:t>6. Sinh vật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Thảm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phú</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000" b="1" dirty="0">
                <a:latin typeface="Times New Roman" panose="02020603050405020304" pitchFamily="18" charset="0"/>
                <a:ea typeface="Calibri" panose="020F0502020204030204" pitchFamily="34" charset="0"/>
                <a:cs typeface="Times New Roman" panose="02020603050405020304" pitchFamily="18" charset="0"/>
              </a:rPr>
              <a:t>7. Khoáng sản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vôi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sét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cát</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4000" dirty="0">
                <a:latin typeface="Times New Roman" panose="02020603050405020304" pitchFamily="18" charset="0"/>
                <a:ea typeface="Calibri" panose="020F0502020204030204" pitchFamily="34" charset="0"/>
                <a:cs typeface="Times New Roman" panose="02020603050405020304" pitchFamily="18" charset="0"/>
              </a:rPr>
              <a:t> CN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1802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hé vườn Quốc gia Cát Bà thăm đường độc đạo"/>
          <p:cNvPicPr>
            <a:picLocks noChangeAspect="1" noChangeArrowheads="1"/>
          </p:cNvPicPr>
          <p:nvPr/>
        </p:nvPicPr>
        <p:blipFill rotWithShape="1">
          <a:blip r:embed="rId2">
            <a:extLst>
              <a:ext uri="{28A0092B-C50C-407E-A947-70E740481C1C}">
                <a14:useLocalDpi xmlns:a14="http://schemas.microsoft.com/office/drawing/2010/main" val="0"/>
              </a:ext>
            </a:extLst>
          </a:blip>
          <a:srcRect b="7414"/>
          <a:stretch/>
        </p:blipFill>
        <p:spPr bwMode="auto">
          <a:xfrm>
            <a:off x="146431" y="220091"/>
            <a:ext cx="5715000" cy="423303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our Du Lịch Cát Bà 3 Ngày 2 Đê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143" y="220091"/>
            <a:ext cx="6146161" cy="4233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3776" y="4928616"/>
            <a:ext cx="11183112"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Vườn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giới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337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Quy hoạch khoáng sản trên địa bàn thành phố Hải Phòng đến năm 2020, tầm  nhìn đến năm 2030 - Xi măng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738"/>
            <a:ext cx="5484109" cy="344055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Xi măng Hải Phòng, biểu tượng của Thành phố Hoa Phượng đỏ “Trung dũng -  Quyết thắng” | Vật liệ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1576" y="144276"/>
            <a:ext cx="6358128" cy="42915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4946" y="3922776"/>
            <a:ext cx="4014216"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Khai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vôi</a:t>
            </a: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821802" y="4630662"/>
            <a:ext cx="4919094"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máy</a:t>
            </a:r>
            <a:r>
              <a:rPr lang="en-US" sz="4000" dirty="0">
                <a:latin typeface="Times New Roman" panose="02020603050405020304" pitchFamily="18" charset="0"/>
                <a:cs typeface="Times New Roman" panose="02020603050405020304" pitchFamily="18" charset="0"/>
              </a:rPr>
              <a:t> xi </a:t>
            </a:r>
            <a:r>
              <a:rPr lang="en-US" sz="4000" dirty="0" err="1">
                <a:latin typeface="Times New Roman" panose="02020603050405020304" pitchFamily="18" charset="0"/>
                <a:cs typeface="Times New Roman" panose="02020603050405020304" pitchFamily="18" charset="0"/>
              </a:rPr>
              <a:t>măng</a:t>
            </a:r>
            <a:r>
              <a:rPr lang="en-US"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7682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044" y="182255"/>
            <a:ext cx="11556275" cy="4724370"/>
          </a:xfrm>
          <a:prstGeom prst="rect">
            <a:avLst/>
          </a:prstGeom>
        </p:spPr>
        <p:txBody>
          <a:bodyPr wrap="square">
            <a:spAutoFit/>
          </a:bodyPr>
          <a:lstStyle/>
          <a:p>
            <a:pPr algn="ctr">
              <a:lnSpc>
                <a:spcPct val="115000"/>
              </a:lnSpc>
              <a:spcAft>
                <a:spcPts val="1000"/>
              </a:spcAft>
            </a:pPr>
            <a:r>
              <a:rPr lang="nl-NL"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a:t>
            </a:r>
          </a:p>
          <a:p>
            <a:pPr algn="ctr">
              <a:lnSpc>
                <a:spcPct val="115000"/>
              </a:lnSpc>
              <a:spcAft>
                <a:spcPts val="1000"/>
              </a:spcAft>
            </a:pPr>
            <a:r>
              <a:rPr lang="nl-NL"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 BÀY 1 PHÚT:</a:t>
            </a:r>
          </a:p>
          <a:p>
            <a:pPr algn="just">
              <a:lnSpc>
                <a:spcPct val="115000"/>
              </a:lnSpc>
              <a:spcAft>
                <a:spcPts val="1000"/>
              </a:spcAft>
            </a:pPr>
            <a:r>
              <a:rPr lang="nl-NL"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4000" dirty="0">
                <a:latin typeface="Times New Roman" panose="02020603050405020304" pitchFamily="18" charset="0"/>
                <a:ea typeface="Calibri" panose="020F0502020204030204" pitchFamily="34" charset="0"/>
                <a:cs typeface="Times New Roman" panose="02020603050405020304" pitchFamily="18" charset="0"/>
              </a:rPr>
              <a:t>Nếu em là người kêu gọi đầu tư cho thành phố HP, em sẽ giới thiệu về thành phố như thế nào để mọi người đầu tư vốn đến thành phố mình?</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000" dirty="0">
                <a:latin typeface="Times New Roman" panose="02020603050405020304" pitchFamily="18" charset="0"/>
                <a:ea typeface="Calibri" panose="020F0502020204030204" pitchFamily="34" charset="0"/>
                <a:cs typeface="Times New Roman" panose="02020603050405020304" pitchFamily="18" charset="0"/>
              </a:rPr>
              <a:t>	HS chuẩn bị nội dung trong thời gian 2p</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5338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4" y="1854926"/>
            <a:ext cx="11434355" cy="2742289"/>
          </a:xfrm>
          <a:prstGeom prst="rect">
            <a:avLst/>
          </a:prstGeom>
        </p:spPr>
        <p:txBody>
          <a:bodyPr wrap="square">
            <a:spAutoFit/>
          </a:bodyPr>
          <a:lstStyle/>
          <a:p>
            <a:pPr algn="just">
              <a:lnSpc>
                <a:spcPct val="115000"/>
              </a:lnSpc>
              <a:spcAft>
                <a:spcPts val="1000"/>
              </a:spcAft>
            </a:pPr>
            <a:r>
              <a:rPr lang="nl-NL" sz="3200" b="1" dirty="0">
                <a:latin typeface="Times New Roman" panose="02020603050405020304" pitchFamily="18" charset="0"/>
                <a:ea typeface="Calibri" panose="020F0502020204030204" pitchFamily="34" charset="0"/>
                <a:cs typeface="Times New Roman" panose="02020603050405020304" pitchFamily="18" charset="0"/>
              </a:rPr>
              <a:t>* Em hãy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vụ</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spc="-20" dirty="0">
                <a:latin typeface="Times New Roman" panose="02020603050405020304" pitchFamily="18" charset="0"/>
                <a:ea typeface="Calibri" panose="020F0502020204030204" pitchFamily="34" charset="0"/>
                <a:cs typeface="Times New Roman" panose="02020603050405020304" pitchFamily="18" charset="0"/>
              </a:rPr>
              <a:t>1.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Vẽ</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trưng</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Hải</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phố</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Hải</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Phòng</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Vẽ</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nghề</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muốn</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3727268" y="696685"/>
            <a:ext cx="4824549" cy="707886"/>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2238102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9691" y="1985554"/>
            <a:ext cx="8464732"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Hát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Phòng</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643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2514493842662541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7914"/>
            <a:ext cx="12131040" cy="6833720"/>
          </a:xfrm>
          <a:prstGeom prst="rect">
            <a:avLst/>
          </a:prstGeom>
        </p:spPr>
      </p:pic>
    </p:spTree>
    <p:extLst>
      <p:ext uri="{BB962C8B-B14F-4D97-AF65-F5344CB8AC3E}">
        <p14:creationId xmlns:p14="http://schemas.microsoft.com/office/powerpoint/2010/main" val="23332514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002" y="5538652"/>
            <a:ext cx="1947590" cy="1198517"/>
          </a:xfrm>
          <a:prstGeom prst="rect">
            <a:avLst/>
          </a:prstGeom>
        </p:spPr>
      </p:pic>
      <p:sp>
        <p:nvSpPr>
          <p:cNvPr id="3" name="Rectangle 2"/>
          <p:cNvSpPr/>
          <p:nvPr/>
        </p:nvSpPr>
        <p:spPr>
          <a:xfrm>
            <a:off x="235131" y="291952"/>
            <a:ext cx="11874547" cy="4325800"/>
          </a:xfrm>
          <a:prstGeom prst="rect">
            <a:avLst/>
          </a:prstGeom>
        </p:spPr>
        <p:txBody>
          <a:bodyPr wrap="square">
            <a:spAutoFit/>
          </a:bodyPr>
          <a:lstStyle/>
          <a:p>
            <a:pPr marL="342900" marR="0" lvl="0" indent="-342900" algn="just">
              <a:lnSpc>
                <a:spcPct val="115000"/>
              </a:lnSpc>
              <a:spcBef>
                <a:spcPts val="0"/>
              </a:spcBef>
              <a:spcAft>
                <a:spcPts val="50"/>
              </a:spcAft>
              <a:buFont typeface="+mj-lt"/>
              <a:buAutoNum type="arabicPeriod"/>
            </a:pPr>
            <a:r>
              <a:rPr lang="en-US" sz="4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Vị</a:t>
            </a:r>
            <a:r>
              <a:rPr lang="en-US" sz="4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trí</a:t>
            </a:r>
            <a:r>
              <a:rPr lang="en-US" sz="4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địa</a:t>
            </a:r>
            <a:r>
              <a:rPr lang="en-US" sz="4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lí</a:t>
            </a:r>
            <a:r>
              <a:rPr lang="en-US" sz="4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nl-NL" sz="4000" b="1" smtClean="0">
                <a:latin typeface="Times New Roman" panose="02020603050405020304" pitchFamily="18" charset="0"/>
                <a:ea typeface="Arial" panose="020B0604020202020204" pitchFamily="34" charset="0"/>
                <a:cs typeface="Times New Roman" panose="02020603050405020304" pitchFamily="18" charset="0"/>
              </a:rPr>
              <a:t>a.</a:t>
            </a:r>
            <a:r>
              <a:rPr lang="nl-NL" sz="4000" b="1" smtClean="0">
                <a:latin typeface="Times New Roman" panose="02020603050405020304" pitchFamily="18" charset="0"/>
                <a:ea typeface="Arial" panose="020B0604020202020204" pitchFamily="34" charset="0"/>
                <a:cs typeface="Times New Roman" panose="02020603050405020304" pitchFamily="18" charset="0"/>
              </a:rPr>
              <a:t> </a:t>
            </a:r>
            <a:r>
              <a:rPr lang="nl-NL" sz="4000" b="1" dirty="0">
                <a:latin typeface="Times New Roman" panose="02020603050405020304" pitchFamily="18" charset="0"/>
                <a:ea typeface="Arial" panose="020B0604020202020204" pitchFamily="34" charset="0"/>
                <a:cs typeface="Times New Roman" panose="02020603050405020304" pitchFamily="18" charset="0"/>
              </a:rPr>
              <a:t>Vị trí: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nl-NL" sz="4800">
                <a:latin typeface="Times New Roman" panose="02020603050405020304" pitchFamily="18" charset="0"/>
                <a:ea typeface="Arial" panose="020B0604020202020204" pitchFamily="34" charset="0"/>
                <a:cs typeface="Times New Roman" panose="02020603050405020304" pitchFamily="18" charset="0"/>
              </a:rPr>
              <a:t>+ </a:t>
            </a:r>
            <a:r>
              <a:rPr lang="nl-NL" sz="4800" smtClean="0">
                <a:latin typeface="Times New Roman" panose="02020603050405020304" pitchFamily="18" charset="0"/>
                <a:ea typeface="Arial" panose="020B0604020202020204" pitchFamily="34" charset="0"/>
                <a:cs typeface="Times New Roman" panose="02020603050405020304" pitchFamily="18" charset="0"/>
              </a:rPr>
              <a:t>Hải Phòng là một thành phố ven biển nằm </a:t>
            </a:r>
            <a:r>
              <a:rPr lang="nl-NL" sz="4800" dirty="0">
                <a:latin typeface="Times New Roman" panose="02020603050405020304" pitchFamily="18" charset="0"/>
                <a:ea typeface="Arial" panose="020B0604020202020204" pitchFamily="34" charset="0"/>
                <a:cs typeface="Times New Roman" panose="02020603050405020304" pitchFamily="18" charset="0"/>
              </a:rPr>
              <a:t>trong vùng </a:t>
            </a:r>
            <a:r>
              <a:rPr lang="en-US" sz="4800" dirty="0" err="1">
                <a:latin typeface="Times New Roman" panose="02020603050405020304" pitchFamily="18" charset="0"/>
                <a:ea typeface="Arial" panose="020B0604020202020204" pitchFamily="34" charset="0"/>
                <a:cs typeface="Times New Roman" panose="02020603050405020304" pitchFamily="18" charset="0"/>
              </a:rPr>
              <a:t>Đồng</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sông</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Hồng</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4800" smtClean="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4800" dirty="0">
                <a:latin typeface="Times New Roman" panose="02020603050405020304" pitchFamily="18" charset="0"/>
                <a:ea typeface="Calibri" panose="020F0502020204030204" pitchFamily="34" charset="0"/>
                <a:cs typeface="Times New Roman" panose="02020603050405020304" pitchFamily="18" charset="0"/>
              </a:rPr>
              <a:t> 150.000 </a:t>
            </a:r>
            <a:r>
              <a:rPr lang="en-US" sz="4800">
                <a:latin typeface="Times New Roman" panose="02020603050405020304" pitchFamily="18" charset="0"/>
                <a:ea typeface="Calibri" panose="020F0502020204030204" pitchFamily="34" charset="0"/>
                <a:cs typeface="Times New Roman" panose="02020603050405020304" pitchFamily="18" charset="0"/>
              </a:rPr>
              <a:t>km2 </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2839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002" y="5538652"/>
            <a:ext cx="1947590" cy="1198517"/>
          </a:xfrm>
          <a:prstGeom prst="rect">
            <a:avLst/>
          </a:prstGeom>
        </p:spPr>
      </p:pic>
      <p:sp>
        <p:nvSpPr>
          <p:cNvPr id="3" name="Rectangle 2"/>
          <p:cNvSpPr/>
          <p:nvPr/>
        </p:nvSpPr>
        <p:spPr>
          <a:xfrm>
            <a:off x="235131" y="291952"/>
            <a:ext cx="11874547" cy="4498667"/>
          </a:xfrm>
          <a:prstGeom prst="rect">
            <a:avLst/>
          </a:prstGeom>
        </p:spPr>
        <p:txBody>
          <a:bodyPr wrap="square">
            <a:spAutoFit/>
          </a:bodyPr>
          <a:lstStyle/>
          <a:p>
            <a:pPr>
              <a:lnSpc>
                <a:spcPct val="115000"/>
              </a:lnSpc>
              <a:spcAft>
                <a:spcPts val="1000"/>
              </a:spcAft>
            </a:pPr>
            <a:r>
              <a:rPr lang="nl-NL" sz="4400" b="1" smtClean="0">
                <a:latin typeface="Times New Roman" panose="02020603050405020304" pitchFamily="18" charset="0"/>
                <a:ea typeface="Arial" panose="020B0604020202020204" pitchFamily="34" charset="0"/>
                <a:cs typeface="Times New Roman" panose="02020603050405020304" pitchFamily="18" charset="0"/>
              </a:rPr>
              <a:t>b. T</a:t>
            </a:r>
            <a:r>
              <a:rPr lang="nl-NL" sz="4400" b="1" smtClean="0">
                <a:latin typeface="Times New Roman" panose="02020603050405020304" pitchFamily="18" charset="0"/>
                <a:ea typeface="Arial" panose="020B0604020202020204" pitchFamily="34" charset="0"/>
                <a:cs typeface="Times New Roman" panose="02020603050405020304" pitchFamily="18" charset="0"/>
              </a:rPr>
              <a:t>iếp giáp: </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nl-NL" sz="4400" smtClean="0">
                <a:latin typeface="Times New Roman" panose="02020603050405020304" pitchFamily="18" charset="0"/>
                <a:ea typeface="Arial" panose="020B0604020202020204" pitchFamily="34" charset="0"/>
                <a:cs typeface="Times New Roman" panose="02020603050405020304" pitchFamily="18" charset="0"/>
              </a:rPr>
              <a:t>+ Phía bắc giáp tỉnh Quảng Ninh</a:t>
            </a:r>
          </a:p>
          <a:p>
            <a:pPr>
              <a:lnSpc>
                <a:spcPct val="115000"/>
              </a:lnSpc>
              <a:spcAft>
                <a:spcPts val="1000"/>
              </a:spcAft>
            </a:pPr>
            <a:r>
              <a:rPr lang="nl-NL" sz="4400" smtClean="0">
                <a:latin typeface="Times New Roman" panose="02020603050405020304" pitchFamily="18" charset="0"/>
                <a:ea typeface="Arial" panose="020B0604020202020204" pitchFamily="34" charset="0"/>
                <a:cs typeface="Times New Roman" panose="02020603050405020304" pitchFamily="18" charset="0"/>
              </a:rPr>
              <a:t>+ </a:t>
            </a:r>
            <a:r>
              <a:rPr lang="nl-NL" sz="4400">
                <a:latin typeface="Times New Roman" panose="02020603050405020304" pitchFamily="18" charset="0"/>
                <a:ea typeface="Arial" panose="020B0604020202020204" pitchFamily="34" charset="0"/>
                <a:cs typeface="Times New Roman" panose="02020603050405020304" pitchFamily="18" charset="0"/>
              </a:rPr>
              <a:t>Phía </a:t>
            </a:r>
            <a:r>
              <a:rPr lang="nl-NL" sz="4400" smtClean="0">
                <a:latin typeface="Times New Roman" panose="02020603050405020304" pitchFamily="18" charset="0"/>
                <a:ea typeface="Arial" panose="020B0604020202020204" pitchFamily="34" charset="0"/>
                <a:cs typeface="Times New Roman" panose="02020603050405020304" pitchFamily="18" charset="0"/>
              </a:rPr>
              <a:t>tây giáp </a:t>
            </a:r>
            <a:r>
              <a:rPr lang="nl-NL" sz="4400">
                <a:latin typeface="Times New Roman" panose="02020603050405020304" pitchFamily="18" charset="0"/>
                <a:ea typeface="Arial" panose="020B0604020202020204" pitchFamily="34" charset="0"/>
                <a:cs typeface="Times New Roman" panose="02020603050405020304" pitchFamily="18" charset="0"/>
              </a:rPr>
              <a:t>tỉnh Hải Dương</a:t>
            </a:r>
          </a:p>
          <a:p>
            <a:pPr>
              <a:lnSpc>
                <a:spcPct val="115000"/>
              </a:lnSpc>
              <a:spcAft>
                <a:spcPts val="1000"/>
              </a:spcAft>
            </a:pPr>
            <a:r>
              <a:rPr lang="nl-NL" sz="4400">
                <a:latin typeface="Times New Roman" panose="02020603050405020304" pitchFamily="18" charset="0"/>
                <a:ea typeface="Arial" panose="020B0604020202020204" pitchFamily="34" charset="0"/>
                <a:cs typeface="Times New Roman" panose="02020603050405020304" pitchFamily="18" charset="0"/>
              </a:rPr>
              <a:t>+ </a:t>
            </a:r>
            <a:r>
              <a:rPr lang="nl-NL" sz="4400">
                <a:latin typeface="Times New Roman" panose="02020603050405020304" pitchFamily="18" charset="0"/>
                <a:ea typeface="Arial" panose="020B0604020202020204" pitchFamily="34" charset="0"/>
                <a:cs typeface="Times New Roman" panose="02020603050405020304" pitchFamily="18" charset="0"/>
              </a:rPr>
              <a:t>Phía </a:t>
            </a:r>
            <a:r>
              <a:rPr lang="nl-NL" sz="4400" smtClean="0">
                <a:latin typeface="Times New Roman" panose="02020603050405020304" pitchFamily="18" charset="0"/>
                <a:ea typeface="Arial" panose="020B0604020202020204" pitchFamily="34" charset="0"/>
                <a:cs typeface="Times New Roman" panose="02020603050405020304" pitchFamily="18" charset="0"/>
              </a:rPr>
              <a:t>nam giáp </a:t>
            </a:r>
            <a:r>
              <a:rPr lang="nl-NL" sz="4400">
                <a:latin typeface="Times New Roman" panose="02020603050405020304" pitchFamily="18" charset="0"/>
                <a:ea typeface="Arial" panose="020B0604020202020204" pitchFamily="34" charset="0"/>
                <a:cs typeface="Times New Roman" panose="02020603050405020304" pitchFamily="18" charset="0"/>
              </a:rPr>
              <a:t>tỉnh Thái Bình </a:t>
            </a:r>
          </a:p>
          <a:p>
            <a:pPr>
              <a:lnSpc>
                <a:spcPct val="115000"/>
              </a:lnSpc>
              <a:spcAft>
                <a:spcPts val="1000"/>
              </a:spcAft>
            </a:pPr>
            <a:r>
              <a:rPr lang="nl-NL" sz="4400" smtClean="0">
                <a:latin typeface="Times New Roman" panose="02020603050405020304" pitchFamily="18" charset="0"/>
                <a:ea typeface="Arial" panose="020B0604020202020204" pitchFamily="34" charset="0"/>
                <a:cs typeface="Times New Roman" panose="02020603050405020304" pitchFamily="18" charset="0"/>
              </a:rPr>
              <a:t>+ Phía đông giáp vịnh Bắc Bộ</a:t>
            </a:r>
            <a:endParaRPr lang="en-US" sz="4400" smtClean="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0672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002" y="5538652"/>
            <a:ext cx="1947590" cy="1198517"/>
          </a:xfrm>
          <a:prstGeom prst="rect">
            <a:avLst/>
          </a:prstGeom>
        </p:spPr>
      </p:pic>
      <p:sp>
        <p:nvSpPr>
          <p:cNvPr id="3" name="Rectangle 2"/>
          <p:cNvSpPr/>
          <p:nvPr/>
        </p:nvSpPr>
        <p:spPr>
          <a:xfrm>
            <a:off x="235131" y="291952"/>
            <a:ext cx="11874547" cy="3550331"/>
          </a:xfrm>
          <a:prstGeom prst="rect">
            <a:avLst/>
          </a:prstGeom>
        </p:spPr>
        <p:txBody>
          <a:bodyPr wrap="square">
            <a:spAutoFit/>
          </a:bodyPr>
          <a:lstStyle/>
          <a:p>
            <a:pPr>
              <a:lnSpc>
                <a:spcPct val="115000"/>
              </a:lnSpc>
              <a:spcAft>
                <a:spcPts val="1000"/>
              </a:spcAft>
            </a:pPr>
            <a:r>
              <a:rPr lang="nl-NL" sz="4800" smtClean="0">
                <a:latin typeface="Times New Roman" panose="02020603050405020304" pitchFamily="18" charset="0"/>
                <a:ea typeface="Arial" panose="020B0604020202020204" pitchFamily="34" charset="0"/>
                <a:cs typeface="Times New Roman" panose="02020603050405020304" pitchFamily="18" charset="0"/>
              </a:rPr>
              <a:t>* </a:t>
            </a:r>
            <a:r>
              <a:rPr lang="nl-NL" sz="4800" smtClean="0">
                <a:latin typeface="Times New Roman" panose="02020603050405020304" pitchFamily="18" charset="0"/>
                <a:ea typeface="Arial" panose="020B0604020202020204" pitchFamily="34" charset="0"/>
                <a:cs typeface="Times New Roman" panose="02020603050405020304" pitchFamily="18" charset="0"/>
              </a:rPr>
              <a:t>Hải Phòng </a:t>
            </a:r>
            <a:r>
              <a:rPr lang="en-US" sz="4800" smtClean="0">
                <a:latin typeface="Times New Roman" panose="02020603050405020304" pitchFamily="18" charset="0"/>
                <a:ea typeface="Calibri" panose="020F0502020204030204" pitchFamily="34" charset="0"/>
                <a:cs typeface="Times New Roman" panose="02020603050405020304" pitchFamily="18" charset="0"/>
              </a:rPr>
              <a:t>có đ</a:t>
            </a:r>
            <a:r>
              <a:rPr lang="en-US" sz="4800" smtClean="0">
                <a:latin typeface="Times New Roman" panose="02020603050405020304" pitchFamily="18" charset="0"/>
                <a:ea typeface="Calibri" panose="020F0502020204030204" pitchFamily="34" charset="0"/>
                <a:cs typeface="Times New Roman" panose="02020603050405020304" pitchFamily="18" charset="0"/>
              </a:rPr>
              <a:t>ường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bờ</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err="1">
                <a:latin typeface="Times New Roman" panose="02020603050405020304" pitchFamily="18" charset="0"/>
                <a:ea typeface="Calibri" panose="020F0502020204030204" pitchFamily="34" charset="0"/>
                <a:cs typeface="Times New Roman" panose="02020603050405020304" pitchFamily="18" charset="0"/>
              </a:rPr>
              <a:t>dài</a:t>
            </a:r>
            <a:r>
              <a:rPr lang="en-US" sz="4800">
                <a:latin typeface="Times New Roman" panose="02020603050405020304" pitchFamily="18" charset="0"/>
                <a:ea typeface="Calibri" panose="020F0502020204030204" pitchFamily="34" charset="0"/>
                <a:cs typeface="Times New Roman" panose="02020603050405020304" pitchFamily="18" charset="0"/>
              </a:rPr>
              <a:t> </a:t>
            </a:r>
            <a:r>
              <a:rPr lang="en-US" sz="4800" smtClean="0">
                <a:latin typeface="Times New Roman" panose="02020603050405020304" pitchFamily="18" charset="0"/>
                <a:ea typeface="Calibri" panose="020F0502020204030204" pitchFamily="34" charset="0"/>
                <a:cs typeface="Times New Roman" panose="02020603050405020304" pitchFamily="18" charset="0"/>
              </a:rPr>
              <a:t>125km; ngoài khơi có nhiều đảo, lớn nhất là đảo Cát Bà</a:t>
            </a:r>
          </a:p>
          <a:p>
            <a:pPr>
              <a:lnSpc>
                <a:spcPct val="115000"/>
              </a:lnSpc>
              <a:spcAft>
                <a:spcPts val="1000"/>
              </a:spcAft>
            </a:pPr>
            <a:r>
              <a:rPr lang="en-US" sz="4800" smtClean="0">
                <a:effectLst/>
                <a:latin typeface="Times New Roman" panose="02020603050405020304" pitchFamily="18" charset="0"/>
                <a:ea typeface="Calibri" panose="020F0502020204030204" pitchFamily="34" charset="0"/>
                <a:cs typeface="Times New Roman" panose="02020603050405020304" pitchFamily="18" charset="0"/>
              </a:rPr>
              <a:t>* Biển và hải đảo tạo nên cảnh quan thiên đẹp, có lợi thế phát triển kinh tế biển.</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5899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5096" y="377382"/>
            <a:ext cx="11234058" cy="5573834"/>
          </a:xfrm>
          <a:prstGeom prst="rect">
            <a:avLst/>
          </a:prstGeom>
        </p:spPr>
        <p:txBody>
          <a:bodyPr wrap="square">
            <a:spAutoFit/>
          </a:bodyPr>
          <a:lstStyle/>
          <a:p>
            <a:pPr algn="just">
              <a:lnSpc>
                <a:spcPct val="115000"/>
              </a:lnSpc>
              <a:spcAft>
                <a:spcPts val="10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 Ý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vị</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trí</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lý</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latin typeface="Times New Roman" panose="02020603050405020304" pitchFamily="18" charset="0"/>
                <a:ea typeface="Calibri" panose="020F0502020204030204" pitchFamily="34" charset="0"/>
                <a:cs typeface="Times New Roman" panose="02020603050405020304" pitchFamily="18" charset="0"/>
              </a:rPr>
              <a:t> KT-XH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HP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err="1">
                <a:latin typeface="Times New Roman" panose="02020603050405020304" pitchFamily="18" charset="0"/>
                <a:ea typeface="Times New Roman" panose="02020603050405020304" pitchFamily="18" charset="0"/>
                <a:cs typeface="Times New Roman" panose="02020603050405020304" pitchFamily="18" charset="0"/>
              </a:rPr>
              <a:t>mối</a:t>
            </a:r>
            <a:r>
              <a:rPr lang="en-US" sz="3600">
                <a:latin typeface="Times New Roman" panose="02020603050405020304" pitchFamily="18" charset="0"/>
                <a:ea typeface="Times New Roman" panose="02020603050405020304" pitchFamily="18" charset="0"/>
                <a:cs typeface="Times New Roman" panose="02020603050405020304" pitchFamily="18" charset="0"/>
              </a:rPr>
              <a:t> </a:t>
            </a:r>
            <a:r>
              <a:rPr lang="en-US" sz="3600" smtClean="0">
                <a:latin typeface="Times New Roman" panose="02020603050405020304" pitchFamily="18" charset="0"/>
                <a:ea typeface="Times New Roman" panose="02020603050405020304" pitchFamily="18" charset="0"/>
                <a:cs typeface="Times New Roman" panose="02020603050405020304" pitchFamily="18" charset="0"/>
              </a:rPr>
              <a:t>giao thông</a:t>
            </a:r>
            <a:r>
              <a:rPr lang="en-US" sz="36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3600">
                <a:latin typeface="Times New Roman" panose="02020603050405020304" pitchFamily="18" charset="0"/>
                <a:ea typeface="Times New Roman" panose="02020603050405020304" pitchFamily="18" charset="0"/>
                <a:cs typeface="Times New Roman" panose="02020603050405020304" pitchFamily="18" charset="0"/>
              </a:rPr>
              <a:t> </a:t>
            </a:r>
            <a:r>
              <a:rPr lang="en-US" sz="3600" smtClean="0">
                <a:latin typeface="Times New Roman" panose="02020603050405020304" pitchFamily="18" charset="0"/>
                <a:ea typeface="Times New Roman" panose="02020603050405020304" pitchFamily="18" charset="0"/>
                <a:cs typeface="Times New Roman" panose="02020603050405020304" pitchFamily="18" charset="0"/>
              </a:rPr>
              <a:t>Duyên hải Bắc Bộ,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cửa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ngõ</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miền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Bắc</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600">
                <a:latin typeface="Times New Roman" panose="02020603050405020304" pitchFamily="18" charset="0"/>
                <a:ea typeface="Times New Roman" panose="02020603050405020304" pitchFamily="18" charset="0"/>
                <a:cs typeface="Times New Roman" panose="02020603050405020304" pitchFamily="18" charset="0"/>
              </a:rPr>
              <a:t> </a:t>
            </a:r>
            <a:r>
              <a:rPr lang="en-US" sz="3600" smtClean="0">
                <a:latin typeface="Times New Roman" panose="02020603050405020304" pitchFamily="18" charset="0"/>
                <a:ea typeface="Times New Roman" panose="02020603050405020304" pitchFamily="18" charset="0"/>
                <a:cs typeface="Times New Roman" panose="02020603050405020304" pitchFamily="18" charset="0"/>
              </a:rPr>
              <a:t>Hải Phòng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tỉnh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dàng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thuân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tiện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Nằm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Bộ</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9103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726" y="505097"/>
            <a:ext cx="10519954" cy="4790029"/>
          </a:xfrm>
          <a:prstGeom prst="rect">
            <a:avLst/>
          </a:prstGeom>
        </p:spPr>
        <p:txBody>
          <a:bodyPr wrap="square">
            <a:spAutoFit/>
          </a:bodyPr>
          <a:lstStyle/>
          <a:p>
            <a:pPr algn="just">
              <a:lnSpc>
                <a:spcPct val="115000"/>
              </a:lnSpc>
              <a:spcAft>
                <a:spcPts val="50"/>
              </a:spcAft>
            </a:pPr>
            <a:r>
              <a:rPr lang="nl-NL" sz="4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TRÒ CHƠI NHÌN TRANH ĐOÁN Ô CHỮ. </a:t>
            </a:r>
          </a:p>
          <a:p>
            <a:pPr algn="just">
              <a:lnSpc>
                <a:spcPct val="115000"/>
              </a:lnSpc>
              <a:spcAft>
                <a:spcPts val="50"/>
              </a:spcAft>
            </a:pPr>
            <a:r>
              <a:rPr lang="nl-NL" sz="4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Gv đưa các bức tranh, hs nhìn và đoán đó là ô chữ gì.</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714500" algn="l"/>
              </a:tabLst>
            </a:pPr>
            <a:r>
              <a:rPr lang="nl-NL" sz="4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Sau khi chơi trò chơi, trả lời câu hỏi theo nhóm đôi: </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HP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đâu</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82864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4,1960121741,C:\Documents and Settings\Vinaghost\Desktop\bai giang dien tu\GIU GIN VA PHAT HUY TRUYEN THONG TOT DEP CUA GIA DINH, DONG HO\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5,1960121741,C:\Documents and Settings\Vinaghost\Desktop\bai giang dien tu\GIU GIN VA PHAT HUY TRUYEN THONG TOT DEP CUA GIA DINH, DONG HO\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6,1960121741,C:\Documents and Settings\Vinaghost\Desktop\bai giang dien tu\GIU GIN VA PHAT HUY TRUYEN THONG TOT DEP CUA GIA DINH, DONG HO\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1466</TotalTime>
  <Words>1436</Words>
  <Application>Microsoft Office PowerPoint</Application>
  <PresentationFormat>Widescreen</PresentationFormat>
  <Paragraphs>151</Paragraphs>
  <Slides>39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.VnSouthern</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Thao Hoang</cp:lastModifiedBy>
  <cp:revision>74</cp:revision>
  <dcterms:created xsi:type="dcterms:W3CDTF">2021-07-23T01:48:51Z</dcterms:created>
  <dcterms:modified xsi:type="dcterms:W3CDTF">2025-02-06T13:37:50Z</dcterms:modified>
</cp:coreProperties>
</file>