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276" r:id="rId3"/>
    <p:sldId id="301" r:id="rId4"/>
    <p:sldId id="256" r:id="rId5"/>
    <p:sldId id="305" r:id="rId6"/>
    <p:sldId id="307" r:id="rId7"/>
    <p:sldId id="309" r:id="rId8"/>
    <p:sldId id="310" r:id="rId9"/>
    <p:sldId id="311" r:id="rId10"/>
    <p:sldId id="278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287" r:id="rId21"/>
    <p:sldId id="288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22" r:id="rId31"/>
    <p:sldId id="277" r:id="rId32"/>
    <p:sldId id="257" r:id="rId33"/>
    <p:sldId id="28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82"/>
    <a:srgbClr val="CAE6D4"/>
    <a:srgbClr val="AD8EC0"/>
    <a:srgbClr val="9FD6D9"/>
    <a:srgbClr val="EBF5EF"/>
    <a:srgbClr val="F3EB45"/>
    <a:srgbClr val="97D5E3"/>
    <a:srgbClr val="E94E34"/>
    <a:srgbClr val="E94D47"/>
    <a:srgbClr val="F5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8" autoAdjust="0"/>
    <p:restoredTop sz="95748" autoAdjust="0"/>
  </p:normalViewPr>
  <p:slideViewPr>
    <p:cSldViewPr snapToGrid="0" showGuides="1">
      <p:cViewPr varScale="1">
        <p:scale>
          <a:sx n="84" d="100"/>
          <a:sy n="84" d="100"/>
        </p:scale>
        <p:origin x="1056" y="67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8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4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1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2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69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1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13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altLang="zh-CN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SDT: )936991280 </a:t>
            </a:r>
            <a:r>
              <a:rPr lang="en-US" altLang="zh-CN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0912402333.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236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37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7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16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7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33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8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4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0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5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136" y="1596961"/>
            <a:ext cx="11397245" cy="201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"/>
              </a:spcAft>
              <a:tabLst>
                <a:tab pos="577850" algn="l"/>
              </a:tabLst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5 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 HÁT ĐÚM</a:t>
            </a:r>
            <a:endParaRPr lang="en-US" sz="2800" dirty="0">
              <a:solidFill>
                <a:srgbClr val="1C40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 THỦY NGUYÊN, THÀNH PHỐ HẢI PHÒNG</a:t>
            </a:r>
            <a:endParaRPr lang="en-US" sz="2800" dirty="0">
              <a:solidFill>
                <a:srgbClr val="1C4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6790" y="3246404"/>
            <a:ext cx="7183215" cy="4393612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042" y1="47753" x2="64085" y2="51124"/>
                        <a14:foregroundMark x1="70070" y1="69663" x2="69718" y2="80899"/>
                        <a14:foregroundMark x1="81690" y1="56742" x2="82042" y2="73596"/>
                        <a14:foregroundMark x1="87676" y1="50562" x2="89085" y2="60674"/>
                        <a14:foregroundMark x1="39789" y1="48876" x2="39789" y2="73034"/>
                        <a14:foregroundMark x1="35915" y1="34270" x2="42958" y2="30899"/>
                        <a14:backgroundMark x1="9507" y1="3933" x2="99648" y2="2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9"/>
          <a:stretch/>
        </p:blipFill>
        <p:spPr>
          <a:xfrm rot="21319183">
            <a:off x="7474723" y="3167378"/>
            <a:ext cx="4134968" cy="2974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7042" y1="47753" x2="64085" y2="51124"/>
                        <a14:foregroundMark x1="70070" y1="69663" x2="69718" y2="80899"/>
                        <a14:foregroundMark x1="81690" y1="56742" x2="82042" y2="73596"/>
                        <a14:foregroundMark x1="87676" y1="50562" x2="89085" y2="60674"/>
                        <a14:foregroundMark x1="39789" y1="48876" x2="39789" y2="73034"/>
                        <a14:foregroundMark x1="35915" y1="34270" x2="42958" y2="30899"/>
                        <a14:backgroundMark x1="9507" y1="3933" x2="99648" y2="2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90"/>
          <a:stretch/>
        </p:blipFill>
        <p:spPr>
          <a:xfrm rot="1544070">
            <a:off x="2394221" y="1143035"/>
            <a:ext cx="1285977" cy="20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83181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476397" y="1613342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49" y="250937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105" y="568535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3823" y="3256478"/>
            <a:ext cx="2596790" cy="3755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257" y="785440"/>
            <a:ext cx="701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EM LÀM PHÓNG VIÊN.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32800" y="1806633"/>
            <a:ext cx="827816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"/>
              </a:spcAft>
            </a:pPr>
            <a:r>
              <a:rPr lang="en-US" sz="32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NGHỆ THUẬT HÁT ĐÚM – HUYỆN THỦY </a:t>
            </a:r>
            <a:r>
              <a:rPr lang="en-US" sz="3200" b="1" dirty="0" smtClean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1C408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1C408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 PHÒNG.</a:t>
            </a:r>
            <a:endParaRPr lang="en-US" sz="2400" dirty="0">
              <a:solidFill>
                <a:srgbClr val="1C4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400" y="2943082"/>
            <a:ext cx="984359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1A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9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1. NGUỒN GỐC CỦA HÁT ĐÚM</a:t>
            </a:r>
            <a:endParaRPr lang="en-US" sz="4800" dirty="0"/>
          </a:p>
        </p:txBody>
      </p:sp>
      <p:pic>
        <p:nvPicPr>
          <p:cNvPr id="7" name="Picture 6" descr="Phóng Sự Việt Nam Mới Nhất 2017: Hát Đúm ở Thủy Nguyên - YouTub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8" y="2366641"/>
            <a:ext cx="5024590" cy="324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32513" y="2366641"/>
            <a:ext cx="5563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đáp</a:t>
            </a:r>
            <a:r>
              <a:rPr lang="en-US" sz="3600" dirty="0" smtClean="0"/>
              <a:t>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duyên</a:t>
            </a:r>
            <a:r>
              <a:rPr lang="en-US" sz="3600" dirty="0" smtClean="0"/>
              <a:t>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xuân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lễ</a:t>
            </a:r>
            <a:r>
              <a:rPr lang="en-US" sz="3600" dirty="0" smtClean="0"/>
              <a:t> </a:t>
            </a:r>
            <a:r>
              <a:rPr lang="en-US" sz="3600" dirty="0" err="1" smtClean="0"/>
              <a:t>hội</a:t>
            </a:r>
            <a:r>
              <a:rPr lang="en-US" sz="3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Xuất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tiên</a:t>
            </a:r>
            <a:r>
              <a:rPr lang="en-US" sz="3600" dirty="0" smtClean="0"/>
              <a:t> ở </a:t>
            </a:r>
            <a:r>
              <a:rPr lang="en-US" sz="3600" dirty="0" err="1" smtClean="0"/>
              <a:t>tổng</a:t>
            </a:r>
            <a:r>
              <a:rPr lang="en-US" sz="3600" dirty="0" smtClean="0"/>
              <a:t> </a:t>
            </a:r>
            <a:r>
              <a:rPr lang="en-US" sz="3600" dirty="0" err="1" smtClean="0"/>
              <a:t>Phục</a:t>
            </a:r>
            <a:r>
              <a:rPr lang="en-US" sz="3600" dirty="0" smtClean="0"/>
              <a:t> ( </a:t>
            </a:r>
            <a:r>
              <a:rPr lang="en-US" sz="3600" dirty="0" err="1" smtClean="0"/>
              <a:t>Phục</a:t>
            </a:r>
            <a:r>
              <a:rPr lang="en-US" sz="3600" dirty="0" smtClean="0"/>
              <a:t> </a:t>
            </a:r>
            <a:r>
              <a:rPr lang="en-US" sz="3600" dirty="0" err="1" smtClean="0"/>
              <a:t>Lễ</a:t>
            </a:r>
            <a:r>
              <a:rPr lang="en-US" sz="3600" dirty="0" smtClean="0"/>
              <a:t>, </a:t>
            </a:r>
            <a:r>
              <a:rPr lang="en-US" sz="3600" dirty="0" err="1" smtClean="0"/>
              <a:t>Lập</a:t>
            </a:r>
            <a:r>
              <a:rPr lang="en-US" sz="3600" dirty="0" smtClean="0"/>
              <a:t> </a:t>
            </a:r>
            <a:r>
              <a:rPr lang="en-US" sz="3600" dirty="0" err="1" smtClean="0"/>
              <a:t>Lễ</a:t>
            </a:r>
            <a:r>
              <a:rPr lang="en-US" sz="3600" dirty="0" smtClean="0"/>
              <a:t>, </a:t>
            </a:r>
            <a:r>
              <a:rPr lang="en-US" sz="3600" dirty="0" err="1" smtClean="0"/>
              <a:t>Phả</a:t>
            </a:r>
            <a:r>
              <a:rPr lang="en-US" sz="3600" dirty="0" smtClean="0"/>
              <a:t> </a:t>
            </a:r>
            <a:r>
              <a:rPr lang="en-US" sz="3600" dirty="0" err="1" smtClean="0"/>
              <a:t>Lễ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04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Phục</a:t>
            </a:r>
            <a:r>
              <a:rPr lang="en-US" sz="3600" b="1" dirty="0" smtClean="0"/>
              <a:t>: </a:t>
            </a:r>
            <a:r>
              <a:rPr lang="en-US" sz="3600" dirty="0" smtClean="0"/>
              <a:t>Nam </a:t>
            </a:r>
            <a:r>
              <a:rPr lang="en-US" sz="3600" dirty="0" err="1" smtClean="0"/>
              <a:t>Áo</a:t>
            </a:r>
            <a:r>
              <a:rPr lang="en-US" sz="3600" dirty="0" smtClean="0"/>
              <a:t> </a:t>
            </a:r>
            <a:r>
              <a:rPr lang="en-US" sz="3600" dirty="0" err="1" smtClean="0"/>
              <a:t>Lương</a:t>
            </a:r>
            <a:r>
              <a:rPr lang="en-US" sz="3600" dirty="0" smtClean="0"/>
              <a:t> ( the </a:t>
            </a:r>
            <a:r>
              <a:rPr lang="en-US" sz="3600" dirty="0" err="1" smtClean="0"/>
              <a:t>đen</a:t>
            </a:r>
            <a:r>
              <a:rPr lang="en-US" sz="3600" dirty="0" smtClean="0"/>
              <a:t>) </a:t>
            </a:r>
            <a:r>
              <a:rPr lang="en-US" sz="3600" dirty="0" err="1" smtClean="0"/>
              <a:t>quần</a:t>
            </a:r>
            <a:r>
              <a:rPr lang="en-US" sz="3600" dirty="0" smtClean="0"/>
              <a:t> </a:t>
            </a:r>
            <a:r>
              <a:rPr lang="en-US" sz="3600" dirty="0" err="1" smtClean="0"/>
              <a:t>trắng</a:t>
            </a:r>
            <a:r>
              <a:rPr lang="en-US" sz="3600" dirty="0" smtClean="0"/>
              <a:t>,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khăn</a:t>
            </a:r>
            <a:r>
              <a:rPr lang="en-US" sz="3600" dirty="0" smtClean="0"/>
              <a:t> </a:t>
            </a:r>
            <a:r>
              <a:rPr lang="en-US" sz="3600" dirty="0" err="1" smtClean="0"/>
              <a:t>vấn</a:t>
            </a:r>
            <a:r>
              <a:rPr lang="en-US" sz="3600" dirty="0" smtClean="0"/>
              <a:t> </a:t>
            </a:r>
            <a:r>
              <a:rPr lang="en-US" sz="3600" dirty="0" err="1" smtClean="0"/>
              <a:t>đen</a:t>
            </a:r>
            <a:r>
              <a:rPr lang="en-US" sz="3600" dirty="0" smtClean="0"/>
              <a:t>. </a:t>
            </a:r>
            <a:r>
              <a:rPr lang="en-US" sz="3600" dirty="0" err="1" smtClean="0"/>
              <a:t>Nữ</a:t>
            </a:r>
            <a:r>
              <a:rPr lang="en-US" sz="3600" dirty="0" smtClean="0"/>
              <a:t> </a:t>
            </a:r>
            <a:r>
              <a:rPr lang="en-US" sz="3600" dirty="0" err="1" smtClean="0"/>
              <a:t>áo</a:t>
            </a:r>
            <a:r>
              <a:rPr lang="en-US" sz="3600" dirty="0" smtClean="0"/>
              <a:t> </a:t>
            </a:r>
            <a:r>
              <a:rPr lang="en-US" sz="3600" dirty="0" err="1" smtClean="0"/>
              <a:t>tứ</a:t>
            </a:r>
            <a:r>
              <a:rPr lang="en-US" sz="3600" dirty="0" smtClean="0"/>
              <a:t> </a:t>
            </a:r>
            <a:r>
              <a:rPr lang="en-US" sz="3600" dirty="0" err="1" smtClean="0"/>
              <a:t>thân</a:t>
            </a:r>
            <a:r>
              <a:rPr lang="en-US" sz="3600" dirty="0" smtClean="0"/>
              <a:t>,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khăn</a:t>
            </a:r>
            <a:r>
              <a:rPr lang="en-US" sz="3600" dirty="0" smtClean="0"/>
              <a:t> </a:t>
            </a:r>
            <a:r>
              <a:rPr lang="en-US" sz="3600" dirty="0" err="1" smtClean="0"/>
              <a:t>mỏ</a:t>
            </a:r>
            <a:r>
              <a:rPr lang="en-US" sz="3600" dirty="0" smtClean="0"/>
              <a:t> </a:t>
            </a:r>
            <a:r>
              <a:rPr lang="en-US" sz="3600" dirty="0" err="1" smtClean="0"/>
              <a:t>quạ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</a:t>
            </a:r>
            <a:r>
              <a:rPr lang="en-US" sz="3600" b="1" dirty="0"/>
              <a:t> </a:t>
            </a:r>
            <a:r>
              <a:rPr lang="en-US" sz="3600" b="1" dirty="0" err="1" smtClean="0"/>
              <a:t>khá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chẽ</a:t>
            </a:r>
            <a:r>
              <a:rPr lang="en-US" sz="3600" b="1" dirty="0" smtClean="0"/>
              <a:t>: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tuổi</a:t>
            </a:r>
            <a:r>
              <a:rPr lang="en-US" sz="3600" dirty="0" smtClean="0"/>
              <a:t>,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nam</a:t>
            </a:r>
            <a:r>
              <a:rPr lang="en-US" sz="3600" dirty="0" smtClean="0"/>
              <a:t> </a:t>
            </a:r>
            <a:r>
              <a:rPr lang="en-US" sz="3600" dirty="0" err="1" smtClean="0"/>
              <a:t>đứng</a:t>
            </a:r>
            <a:r>
              <a:rPr lang="en-US" sz="3600" dirty="0" smtClean="0"/>
              <a:t> </a:t>
            </a:r>
            <a:r>
              <a:rPr lang="en-US" sz="3600" dirty="0" err="1" smtClean="0"/>
              <a:t>riêng</a:t>
            </a:r>
            <a:r>
              <a:rPr lang="en-US" sz="3600" dirty="0" smtClean="0"/>
              <a:t>, </a:t>
            </a:r>
            <a:r>
              <a:rPr lang="en-US" sz="3600" dirty="0" err="1" smtClean="0"/>
              <a:t>nữ</a:t>
            </a:r>
            <a:r>
              <a:rPr lang="en-US" sz="3600" dirty="0" smtClean="0"/>
              <a:t> </a:t>
            </a:r>
            <a:r>
              <a:rPr lang="en-US" sz="3600" dirty="0" err="1" smtClean="0"/>
              <a:t>đứng</a:t>
            </a:r>
            <a:r>
              <a:rPr lang="en-US" sz="3600" dirty="0" smtClean="0"/>
              <a:t> </a:t>
            </a:r>
            <a:r>
              <a:rPr lang="en-US" sz="3600" dirty="0" err="1" smtClean="0"/>
              <a:t>riêng</a:t>
            </a:r>
            <a:r>
              <a:rPr lang="en-US" sz="3600" dirty="0" smtClean="0"/>
              <a:t>.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họ</a:t>
            </a:r>
            <a:r>
              <a:rPr lang="en-US" sz="3600" dirty="0" smtClean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nhau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33351" y="2248461"/>
            <a:ext cx="503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/>
              <a:t>Giai</a:t>
            </a:r>
            <a:r>
              <a:rPr lang="en-US" sz="3600" dirty="0" smtClean="0"/>
              <a:t> </a:t>
            </a:r>
            <a:r>
              <a:rPr lang="en-US" sz="3600" dirty="0" err="1" smtClean="0"/>
              <a:t>điệu</a:t>
            </a:r>
            <a:r>
              <a:rPr lang="en-US" sz="3600" dirty="0" smtClean="0"/>
              <a:t>: </a:t>
            </a:r>
            <a:r>
              <a:rPr lang="en-US" sz="3600" dirty="0" err="1" smtClean="0"/>
              <a:t>Dân</a:t>
            </a:r>
            <a:r>
              <a:rPr lang="en-US" sz="3600" dirty="0" smtClean="0"/>
              <a:t> ca.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329" t="37932" r="11405" b="18559"/>
          <a:stretch/>
        </p:blipFill>
        <p:spPr>
          <a:xfrm>
            <a:off x="355186" y="1888901"/>
            <a:ext cx="6209731" cy="4100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3350" y="3119742"/>
            <a:ext cx="5031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ca</a:t>
            </a:r>
            <a:r>
              <a:rPr lang="en-US" sz="3600" dirty="0" smtClean="0"/>
              <a:t>: </a:t>
            </a:r>
            <a:r>
              <a:rPr lang="en-US" sz="3600" dirty="0" err="1" smtClean="0"/>
              <a:t>Thơ</a:t>
            </a:r>
            <a:r>
              <a:rPr lang="en-US" sz="3600" dirty="0" smtClean="0"/>
              <a:t> </a:t>
            </a:r>
            <a:r>
              <a:rPr lang="en-US" sz="3600" dirty="0" err="1" smtClean="0"/>
              <a:t>lục</a:t>
            </a:r>
            <a:r>
              <a:rPr lang="en-US" sz="3600" dirty="0" smtClean="0"/>
              <a:t> </a:t>
            </a:r>
            <a:r>
              <a:rPr lang="en-US" sz="3600" dirty="0" err="1" smtClean="0"/>
              <a:t>bát</a:t>
            </a:r>
            <a:r>
              <a:rPr lang="en-US" sz="3600" dirty="0" smtClean="0"/>
              <a:t>, song </a:t>
            </a:r>
            <a:r>
              <a:rPr lang="en-US" sz="3600" dirty="0" err="1" smtClean="0"/>
              <a:t>thất</a:t>
            </a:r>
            <a:r>
              <a:rPr lang="en-US" sz="3600" dirty="0" smtClean="0"/>
              <a:t> </a:t>
            </a:r>
            <a:r>
              <a:rPr lang="en-US" sz="3600" dirty="0" err="1" smtClean="0"/>
              <a:t>lục</a:t>
            </a:r>
            <a:r>
              <a:rPr lang="en-US" sz="3600" dirty="0" smtClean="0"/>
              <a:t> </a:t>
            </a:r>
            <a:r>
              <a:rPr lang="en-US" sz="3600" dirty="0" err="1" smtClean="0"/>
              <a:t>bát</a:t>
            </a:r>
            <a:r>
              <a:rPr lang="en-US" sz="3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Nội</a:t>
            </a:r>
            <a:r>
              <a:rPr lang="en-US" sz="3600" dirty="0" smtClean="0"/>
              <a:t> dung </a:t>
            </a:r>
            <a:r>
              <a:rPr lang="en-US" sz="3600" dirty="0" err="1" smtClean="0"/>
              <a:t>phong</a:t>
            </a:r>
            <a:r>
              <a:rPr lang="en-US" sz="3600" dirty="0" smtClean="0"/>
              <a:t> </a:t>
            </a:r>
            <a:r>
              <a:rPr lang="en-US" sz="3600" dirty="0" err="1" smtClean="0"/>
              <a:t>phú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38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3" y="237289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8" y="603369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3276" y="730849"/>
            <a:ext cx="918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ĐẶC ĐIỂM VÀ CÁC CHẶNG HÁT ĐÚM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33898" y="1810156"/>
            <a:ext cx="10148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cuộc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đúm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thường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gồm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chặng</a:t>
            </a:r>
            <a:r>
              <a:rPr lang="en-US" sz="3600" b="1" dirty="0" smtClean="0"/>
              <a:t>: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chào</a:t>
            </a:r>
            <a:r>
              <a:rPr lang="en-US" sz="3600" dirty="0" smtClean="0"/>
              <a:t> (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quen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thăn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r>
              <a:rPr lang="en-US" sz="3600" dirty="0" smtClean="0"/>
              <a:t>, </a:t>
            </a:r>
            <a:r>
              <a:rPr lang="en-US" sz="3600" dirty="0" err="1" smtClean="0"/>
              <a:t>mời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/ </a:t>
            </a:r>
            <a:r>
              <a:rPr lang="en-US" sz="3600" dirty="0" err="1" smtClean="0"/>
              <a:t>giảng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họa</a:t>
            </a:r>
            <a:r>
              <a:rPr lang="en-US" sz="3600" dirty="0" smtClean="0"/>
              <a:t>/</a:t>
            </a:r>
            <a:r>
              <a:rPr lang="en-US" sz="3600" dirty="0" err="1" smtClean="0"/>
              <a:t>ví</a:t>
            </a:r>
            <a:endParaRPr lang="en-US" sz="3600" dirty="0" smtClean="0"/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huê</a:t>
            </a:r>
            <a:r>
              <a:rPr lang="en-US" sz="3600" dirty="0" smtClean="0"/>
              <a:t> </a:t>
            </a:r>
            <a:r>
              <a:rPr lang="en-US" sz="3600" dirty="0" err="1" smtClean="0"/>
              <a:t>tình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hẹn</a:t>
            </a:r>
            <a:r>
              <a:rPr lang="en-US" sz="3600" dirty="0" smtClean="0"/>
              <a:t>, chia </a:t>
            </a:r>
            <a:r>
              <a:rPr lang="en-US" sz="3600" dirty="0" err="1" smtClean="0"/>
              <a:t>tay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035" y="2614541"/>
            <a:ext cx="4703494" cy="312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9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19" y="207206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7" y="390353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94" y="548995"/>
            <a:ext cx="1001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3. Ý NGHĨA CỦA HÁT ĐÚM VÀ </a:t>
            </a:r>
          </a:p>
          <a:p>
            <a:pPr algn="ctr"/>
            <a:r>
              <a:rPr lang="en-US" sz="3600" b="1" dirty="0" smtClean="0"/>
              <a:t>VIỆC BẢO TỒN HÁT ĐÚM Ở THỦY NGUYÊN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5492" y="1996000"/>
            <a:ext cx="7137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/>
              <a:t>Ý NGHĨA:</a:t>
            </a:r>
          </a:p>
          <a:p>
            <a:r>
              <a:rPr lang="en-US" sz="3600" dirty="0" smtClean="0"/>
              <a:t>+</a:t>
            </a:r>
            <a:r>
              <a:rPr lang="en-US" sz="3600" dirty="0"/>
              <a:t> </a:t>
            </a:r>
            <a:r>
              <a:rPr lang="en-US" sz="3600" dirty="0" err="1"/>
              <a:t>G</a:t>
            </a:r>
            <a:r>
              <a:rPr lang="en-US" sz="3600" dirty="0" err="1" smtClean="0"/>
              <a:t>iáo</a:t>
            </a:r>
            <a:r>
              <a:rPr lang="en-US" sz="3600" dirty="0" smtClean="0"/>
              <a:t> </a:t>
            </a:r>
            <a:r>
              <a:rPr lang="en-US" sz="3600" dirty="0" err="1" smtClean="0"/>
              <a:t>dục</a:t>
            </a:r>
            <a:r>
              <a:rPr lang="en-US" sz="3600" dirty="0" smtClean="0"/>
              <a:t> </a:t>
            </a:r>
            <a:r>
              <a:rPr lang="en-US" sz="3600" dirty="0" err="1" smtClean="0"/>
              <a:t>truyền</a:t>
            </a:r>
            <a:r>
              <a:rPr lang="en-US" sz="3600" dirty="0" smtClean="0"/>
              <a:t> </a:t>
            </a:r>
            <a:r>
              <a:rPr lang="en-US" sz="3600" dirty="0" err="1" smtClean="0"/>
              <a:t>thống</a:t>
            </a:r>
            <a:r>
              <a:rPr lang="en-US" sz="3600" dirty="0" smtClean="0"/>
              <a:t> </a:t>
            </a:r>
            <a:r>
              <a:rPr lang="en-US" sz="3600" dirty="0" err="1" smtClean="0"/>
              <a:t>uống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nhớ</a:t>
            </a:r>
            <a:r>
              <a:rPr lang="en-US" sz="3600" dirty="0" smtClean="0"/>
              <a:t> </a:t>
            </a:r>
            <a:r>
              <a:rPr lang="en-US" sz="3600" dirty="0" err="1" smtClean="0"/>
              <a:t>nguồn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+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nét</a:t>
            </a:r>
            <a:r>
              <a:rPr lang="en-US" sz="3600" dirty="0" smtClean="0"/>
              <a:t> </a:t>
            </a:r>
            <a:r>
              <a:rPr lang="en-US" sz="3600" dirty="0" err="1" smtClean="0"/>
              <a:t>đẹp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dân</a:t>
            </a:r>
            <a:r>
              <a:rPr lang="en-US" sz="3600" dirty="0" smtClean="0"/>
              <a:t> </a:t>
            </a:r>
            <a:r>
              <a:rPr lang="en-US" sz="3600" dirty="0" err="1" smtClean="0"/>
              <a:t>vùng</a:t>
            </a:r>
            <a:r>
              <a:rPr lang="en-US" sz="3600" dirty="0" smtClean="0"/>
              <a:t> </a:t>
            </a:r>
            <a:r>
              <a:rPr lang="en-US" sz="3600" dirty="0" err="1" smtClean="0"/>
              <a:t>biển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315" t="20272" r="14399" b="40208"/>
          <a:stretch/>
        </p:blipFill>
        <p:spPr>
          <a:xfrm>
            <a:off x="7642746" y="2013986"/>
            <a:ext cx="4369659" cy="38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19" y="207206"/>
            <a:ext cx="2188654" cy="1524132"/>
          </a:xfrm>
          <a:prstGeom prst="rect">
            <a:avLst/>
          </a:prstGeom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7" y="390353"/>
            <a:ext cx="1962055" cy="151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994" y="423620"/>
            <a:ext cx="1001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3. Ý NGHĨA CỦA HÁT ĐÚM VÀ </a:t>
            </a:r>
          </a:p>
          <a:p>
            <a:pPr algn="ctr"/>
            <a:r>
              <a:rPr lang="en-US" sz="3600" b="1" dirty="0" smtClean="0"/>
              <a:t>VIỆC BẢO TỒN HÁT ĐÚM Ở THỦY NGUYÊN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9743" y="1907965"/>
            <a:ext cx="5898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tồn</a:t>
            </a:r>
            <a:r>
              <a:rPr lang="en-US" sz="3600" b="1" dirty="0" smtClean="0"/>
              <a:t>: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Xây</a:t>
            </a:r>
            <a:r>
              <a:rPr lang="en-US" sz="3600" dirty="0" smtClean="0"/>
              <a:t> </a:t>
            </a:r>
            <a:r>
              <a:rPr lang="en-US" sz="3600" dirty="0" err="1" smtClean="0"/>
              <a:t>dựng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trung</a:t>
            </a:r>
            <a:r>
              <a:rPr lang="en-US" sz="3600" dirty="0" smtClean="0"/>
              <a:t> </a:t>
            </a:r>
            <a:r>
              <a:rPr lang="en-US" sz="3600" dirty="0" err="1" smtClean="0"/>
              <a:t>tâm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endParaRPr lang="en-US" sz="3600" dirty="0" smtClean="0"/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lập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lạc</a:t>
            </a:r>
            <a:r>
              <a:rPr lang="en-US" sz="3600" dirty="0" smtClean="0"/>
              <a:t> </a:t>
            </a:r>
            <a:r>
              <a:rPr lang="en-US" sz="3600" dirty="0" err="1" smtClean="0"/>
              <a:t>bộ</a:t>
            </a:r>
            <a:r>
              <a:rPr lang="en-US" sz="3600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Viết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mới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giai</a:t>
            </a:r>
            <a:r>
              <a:rPr lang="en-US" sz="3600" dirty="0" smtClean="0"/>
              <a:t> </a:t>
            </a:r>
            <a:r>
              <a:rPr lang="en-US" sz="3600" dirty="0" err="1" smtClean="0"/>
              <a:t>điệu</a:t>
            </a:r>
            <a:r>
              <a:rPr lang="en-US" sz="3600" dirty="0" smtClean="0"/>
              <a:t> </a:t>
            </a:r>
            <a:r>
              <a:rPr lang="en-US" sz="3600" dirty="0" err="1" smtClean="0"/>
              <a:t>hát</a:t>
            </a:r>
            <a:r>
              <a:rPr lang="en-US" sz="3600" dirty="0" smtClean="0"/>
              <a:t> </a:t>
            </a:r>
            <a:r>
              <a:rPr lang="en-US" sz="3600" dirty="0" err="1" smtClean="0"/>
              <a:t>xưa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696" t="65106" r="15573" b="2858"/>
          <a:stretch/>
        </p:blipFill>
        <p:spPr>
          <a:xfrm>
            <a:off x="6694133" y="1855741"/>
            <a:ext cx="5288601" cy="36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03</a:t>
            </a:r>
            <a:endParaRPr lang="en-US" altLang="zh-CN" sz="54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485383" y="3038088"/>
            <a:ext cx="415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</a:rPr>
              <a:t>LUYỆN TẬP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772835" y="3969958"/>
            <a:ext cx="4409979" cy="3029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8651" y="346251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824607" y="5381468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164314" y="439428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201541" y="4439337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104" y="1752898"/>
            <a:ext cx="6468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C40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 NỐT NHẠC XINH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C40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526" y="2597088"/>
            <a:ext cx="778047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Đúm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qua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phong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10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. (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giơ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).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huy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“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tồn</a:t>
            </a:r>
            <a:r>
              <a:rPr lang="en-US" sz="2800" dirty="0" smtClean="0"/>
              <a:t> di </a:t>
            </a:r>
            <a:r>
              <a:rPr lang="en-US" sz="2800" dirty="0" err="1" smtClean="0"/>
              <a:t>sản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huy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thưởng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ban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9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402183" y="3038088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818713" y="275888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40794" y="275888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818713" y="418192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40794" y="416304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30712" y="3385893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15134" y="474436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2" y="4609521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42" y="3283308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5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510515" y="855362"/>
            <a:ext cx="10994359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20986" y="417244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6612438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920986" y="2733844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43842" y="460119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40440" y="2961217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325826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4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907908" y="4093709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khan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937026" y="265365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comle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30764" y="452246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87145" y="354553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99" y="3395316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234529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234529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57385" y="3086704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26598" y="3015323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14" y="4869128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77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835068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59181" y="4556380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 smtClean="0"/>
              <a:t>gia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3524088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phố</a:t>
            </a:r>
            <a:r>
              <a:rPr lang="en-US" sz="3200" dirty="0"/>
              <a:t>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2412307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huyện</a:t>
            </a:r>
            <a:r>
              <a:rPr lang="en-US" sz="3200" dirty="0"/>
              <a:t>. 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79" y="5537444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/>
              <a:t>di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phi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giới</a:t>
            </a:r>
            <a:r>
              <a:rPr lang="en-US" sz="3200" dirty="0" smtClean="0"/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682201" y="4674135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42651" y="5705691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51" y="257458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359504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7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190077" y="4128913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19007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32007" y="4890941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25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920136" y="1003265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263115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3059907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798086" y="3386696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4662419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504293" y="831756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730824" y="5113608"/>
            <a:ext cx="10673637" cy="8803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759179" y="2300281"/>
            <a:ext cx="10705577" cy="7899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759179" y="3308838"/>
            <a:ext cx="10645282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759180" y="4214350"/>
            <a:ext cx="10705576" cy="7861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C.ca ngợi cảnh đẹp quê hương đất nước.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740608" y="5208055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31129" y="3509682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43" y="4359766"/>
            <a:ext cx="509775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04" y="237123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0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6363" y="1074554"/>
            <a:ext cx="10673637" cy="126098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1306794" y="4140297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306794" y="2657952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612437" y="2631155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6612438" y="41380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29650" y="4569049"/>
            <a:ext cx="663853" cy="531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431891" y="2885325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86" y="4584476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42" y="3182371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95534" y="47380"/>
            <a:ext cx="12287534" cy="3505448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vi-VN" sz="3600" dirty="0" smtClean="0">
                <a:solidFill>
                  <a:srgbClr val="FF0000"/>
                </a:solidFill>
              </a:rPr>
              <a:t>"</a:t>
            </a:r>
            <a:r>
              <a:rPr lang="vi-VN" sz="3600" i="1" dirty="0" smtClean="0">
                <a:solidFill>
                  <a:srgbClr val="FF0000"/>
                </a:solidFill>
              </a:rPr>
              <a:t>Tam </a:t>
            </a:r>
            <a:r>
              <a:rPr lang="vi-VN" sz="3600" i="1" dirty="0">
                <a:solidFill>
                  <a:srgbClr val="FF0000"/>
                </a:solidFill>
              </a:rPr>
              <a:t>sơn, tứ hải, nhất phần điền/ Chàng mà giải được, em liền theo không</a:t>
            </a:r>
            <a:r>
              <a:rPr lang="vi-VN" sz="3600" dirty="0">
                <a:solidFill>
                  <a:srgbClr val="FF0000"/>
                </a:solidFill>
              </a:rPr>
              <a:t>?"</a:t>
            </a:r>
          </a:p>
          <a:p>
            <a:r>
              <a:rPr lang="vi-VN" sz="3600" dirty="0">
                <a:solidFill>
                  <a:srgbClr val="FF0000"/>
                </a:solidFill>
              </a:rPr>
              <a:t>Bên trai hát </a:t>
            </a:r>
            <a:r>
              <a:rPr lang="vi-VN" sz="3600" dirty="0" smtClean="0">
                <a:solidFill>
                  <a:srgbClr val="FF0000"/>
                </a:solidFill>
              </a:rPr>
              <a:t>"</a:t>
            </a:r>
            <a:r>
              <a:rPr lang="vi-VN" sz="3600" i="1" dirty="0">
                <a:solidFill>
                  <a:srgbClr val="FF0000"/>
                </a:solidFill>
              </a:rPr>
              <a:t>Tam sơn là núi, tứ hải là sông/ Nhất phần điền là ruộng, theo không là nàng</a:t>
            </a:r>
            <a:r>
              <a:rPr lang="vi-VN" sz="3600" i="1" dirty="0" smtClean="0">
                <a:solidFill>
                  <a:srgbClr val="FF0000"/>
                </a:solidFill>
              </a:rPr>
              <a:t>"'</a:t>
            </a:r>
            <a:r>
              <a:rPr lang="vi-VN" sz="3600" b="1" i="1" dirty="0" smtClean="0">
                <a:solidFill>
                  <a:srgbClr val="FF0000"/>
                </a:solidFill>
              </a:rPr>
              <a:t>.</a:t>
            </a:r>
            <a:r>
              <a:rPr lang="en-US" sz="3600" b="1" i="1" dirty="0" smtClean="0">
                <a:solidFill>
                  <a:srgbClr val="FF0000"/>
                </a:solidFill>
              </a:rPr>
              <a:t>”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thuộc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chặng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hát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Đúm</a:t>
            </a:r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en-US" alt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6359651" y="5280554"/>
            <a:ext cx="4789206" cy="11350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2B70846-2D99-D244-8A9B-6B7325ED2557}"/>
              </a:ext>
            </a:extLst>
          </p:cNvPr>
          <p:cNvSpPr/>
          <p:nvPr/>
        </p:nvSpPr>
        <p:spPr>
          <a:xfrm>
            <a:off x="1062292" y="5251700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1D1C378-6808-214B-8DEB-8570CAF4491C}"/>
              </a:ext>
            </a:extLst>
          </p:cNvPr>
          <p:cNvSpPr/>
          <p:nvPr/>
        </p:nvSpPr>
        <p:spPr>
          <a:xfrm>
            <a:off x="6359651" y="3744751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64AF903-A83A-6C42-8515-F75C0C919DA6}"/>
              </a:ext>
            </a:extLst>
          </p:cNvPr>
          <p:cNvSpPr/>
          <p:nvPr/>
        </p:nvSpPr>
        <p:spPr>
          <a:xfrm>
            <a:off x="1088429" y="3815978"/>
            <a:ext cx="4789206" cy="12112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19AE63B-F0DB-884B-856E-9FF636F4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474471" y="5350437"/>
            <a:ext cx="663853" cy="4976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FAB22AA-A025-7540-91C6-CBAC425DF4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213527" y="3619134"/>
            <a:ext cx="603402" cy="52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6144D5F-257D-234F-93DF-8FAD10484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8" y="3913730"/>
            <a:ext cx="603557" cy="530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7006F4C-1408-2B47-87CA-EF49BDC7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8" y="5449822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598" y="1592850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2800" y="2640606"/>
            <a:ext cx="7988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1"/>
                </a:solidFill>
                <a:effectLst/>
              </a:rPr>
              <a:t>NHÌN HÌNH ĐOÁN CHỮ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610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04</a:t>
            </a:r>
            <a:endParaRPr lang="en-US" altLang="zh-CN" sz="54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613786" y="3038088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VẬN DỤNG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66074" y="1901640"/>
            <a:ext cx="6553341" cy="396541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3" y="-110320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15755" y="3807148"/>
            <a:ext cx="1895912" cy="2743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90" y="2367452"/>
            <a:ext cx="68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TẬP LÀM NGHỆ NHÂN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72EB7BA7-E84B-BC4C-BA77-1F1609814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11" y="186271"/>
            <a:ext cx="1565195" cy="156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7900" y="119736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NHIỆM VỤ 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24332" y="3417360"/>
            <a:ext cx="5796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endParaRPr lang="en-US" sz="2800" dirty="0"/>
          </a:p>
          <a:p>
            <a:pPr lvl="0"/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endParaRPr lang="en-US" sz="2800" dirty="0"/>
          </a:p>
          <a:p>
            <a:pPr lvl="0"/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lối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357820" y="-8059"/>
            <a:ext cx="5936776" cy="68548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611370" y="-46634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2"/>
          <p:cNvSpPr/>
          <p:nvPr/>
        </p:nvSpPr>
        <p:spPr>
          <a:xfrm>
            <a:off x="366074" y="1901640"/>
            <a:ext cx="6553341" cy="396541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90" y="2367452"/>
            <a:ext cx="68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TẬP LÀM NGHỆ NHÂN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901" y="101760"/>
            <a:ext cx="2405651" cy="1860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212" y="953135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44" y="3687633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849845" y="4312264"/>
            <a:ext cx="4548223" cy="312417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03" y="-110320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428519" y="1003911"/>
            <a:ext cx="17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NHIỆM VỤ 2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443419" y="3397528"/>
            <a:ext cx="426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endParaRPr lang="en-US" sz="2800" dirty="0"/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72EB7BA7-E84B-BC4C-BA77-1F1609814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7" y="708229"/>
            <a:ext cx="6773388" cy="67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43109B6-1D7F-DA42-B79E-84F5AF5D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10" y="1951370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07" y="1707474"/>
            <a:ext cx="6796433" cy="3819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092" y="1679000"/>
            <a:ext cx="6940665" cy="3904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440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95" y="1735846"/>
            <a:ext cx="5822476" cy="379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739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HátTuồng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ồng - Từ điển 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90" y="1916562"/>
            <a:ext cx="5143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485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1" name="Snip Diagonal Corner Rectangle 3">
            <a:extLst>
              <a:ext uri="{FF2B5EF4-FFF2-40B4-BE49-F238E27FC236}">
                <a16:creationId xmlns="" xmlns:a16="http://schemas.microsoft.com/office/drawing/2014/main" id="{EBD43246-4A2A-6A4E-9D13-57F546443670}"/>
              </a:ext>
            </a:extLst>
          </p:cNvPr>
          <p:cNvSpPr/>
          <p:nvPr/>
        </p:nvSpPr>
        <p:spPr>
          <a:xfrm>
            <a:off x="759181" y="651205"/>
            <a:ext cx="10673637" cy="856413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88AB4D-7A64-C748-8159-771D9B2944D8}"/>
              </a:ext>
            </a:extLst>
          </p:cNvPr>
          <p:cNvSpPr/>
          <p:nvPr/>
        </p:nvSpPr>
        <p:spPr>
          <a:xfrm>
            <a:off x="2755634" y="5754507"/>
            <a:ext cx="7193583" cy="7642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90" y="1744011"/>
            <a:ext cx="6454646" cy="353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0068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26741" y="403790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628">
            <a:off x="6878329" y="1271194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0"/>
          <p:cNvSpPr txBox="1"/>
          <p:nvPr/>
        </p:nvSpPr>
        <p:spPr>
          <a:xfrm rot="20581628">
            <a:off x="7739397" y="2055695"/>
            <a:ext cx="1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lang="en-US" altLang="zh-CN" sz="54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20723261">
            <a:off x="6536837" y="3038088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KHÁM PHÁ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1045</Words>
  <Application>Microsoft Office PowerPoint</Application>
  <PresentationFormat>Widescreen</PresentationFormat>
  <Paragraphs>151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宋体</vt:lpstr>
      <vt:lpstr>Arial</vt:lpstr>
      <vt:lpstr>Calibri</vt:lpstr>
      <vt:lpstr>Times New Roman</vt:lpstr>
      <vt:lpstr>义启嘟嘟体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Thao Hoang</cp:lastModifiedBy>
  <cp:revision>183</cp:revision>
  <dcterms:created xsi:type="dcterms:W3CDTF">2017-05-23T12:09:32Z</dcterms:created>
  <dcterms:modified xsi:type="dcterms:W3CDTF">2025-02-07T01:31:23Z</dcterms:modified>
</cp:coreProperties>
</file>