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76" r:id="rId2"/>
    <p:sldId id="325" r:id="rId3"/>
    <p:sldId id="278" r:id="rId4"/>
    <p:sldId id="1493" r:id="rId5"/>
    <p:sldId id="1494" r:id="rId6"/>
    <p:sldId id="1498" r:id="rId7"/>
    <p:sldId id="1497" r:id="rId8"/>
    <p:sldId id="1495" r:id="rId9"/>
    <p:sldId id="1499" r:id="rId10"/>
    <p:sldId id="1501" r:id="rId11"/>
    <p:sldId id="1500" r:id="rId12"/>
    <p:sldId id="1492" r:id="rId13"/>
    <p:sldId id="1502" r:id="rId14"/>
    <p:sldId id="300" r:id="rId15"/>
    <p:sldId id="301" r:id="rId16"/>
    <p:sldId id="1504" r:id="rId17"/>
    <p:sldId id="1517" r:id="rId18"/>
    <p:sldId id="299" r:id="rId19"/>
    <p:sldId id="1509" r:id="rId20"/>
    <p:sldId id="1515" r:id="rId21"/>
    <p:sldId id="1518" r:id="rId22"/>
    <p:sldId id="307" r:id="rId23"/>
    <p:sldId id="1519" r:id="rId24"/>
    <p:sldId id="1523" r:id="rId25"/>
    <p:sldId id="1520" r:id="rId26"/>
    <p:sldId id="1521" r:id="rId27"/>
    <p:sldId id="1522" r:id="rId28"/>
    <p:sldId id="1531" r:id="rId29"/>
    <p:sldId id="1524" r:id="rId30"/>
    <p:sldId id="1525" r:id="rId31"/>
    <p:sldId id="1526" r:id="rId32"/>
    <p:sldId id="1527" r:id="rId33"/>
    <p:sldId id="1528" r:id="rId34"/>
    <p:sldId id="1529" r:id="rId35"/>
    <p:sldId id="1511" r:id="rId36"/>
    <p:sldId id="1512" r:id="rId37"/>
    <p:sldId id="1532" r:id="rId38"/>
    <p:sldId id="418" r:id="rId39"/>
  </p:sldIdLst>
  <p:sldSz cx="9144000" cy="5143500" type="screen16x9"/>
  <p:notesSz cx="6858000" cy="9144000"/>
  <p:embeddedFontLst>
    <p:embeddedFont>
      <p:font typeface="Roboto Slab" pitchFamily="2" charset="0"/>
      <p:regular r:id="rId41"/>
      <p:bold r:id="rId42"/>
    </p:embeddedFont>
    <p:embeddedFont>
      <p:font typeface="宋体" panose="02010600030101010101" pitchFamily="2" charset="-122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86ABD-377F-4D9C-BC93-EEE37E070E24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43A80-F243-4E5C-AAB8-FC65657EB5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339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42900" y="321042"/>
            <a:ext cx="8458200" cy="450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98864" y="884466"/>
            <a:ext cx="75328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 NÔM </a:t>
            </a:r>
          </a:p>
          <a:p>
            <a:pPr algn="ctr"/>
            <a:r>
              <a:rPr lang="en-US" sz="5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 BỈNH KHIÊM</a:t>
            </a:r>
          </a:p>
        </p:txBody>
      </p:sp>
      <p:pic>
        <p:nvPicPr>
          <p:cNvPr id="9" name="Picture 8" descr="—Pngtree—chinese style spring swing girl_444577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90750"/>
            <a:ext cx="3283874" cy="35433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A038107-CAEA-89C4-D3BD-0F0278FC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81001" y="275090"/>
            <a:ext cx="8610600" cy="467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3F8C6B-34A1-5AA8-2FE5-6673FE2CF4D2}"/>
              </a:ext>
            </a:extLst>
          </p:cNvPr>
          <p:cNvSpPr txBox="1"/>
          <p:nvPr/>
        </p:nvSpPr>
        <p:spPr>
          <a:xfrm>
            <a:off x="1143000" y="742950"/>
            <a:ext cx="7391400" cy="1677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" marR="0" indent="182245" algn="ctr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 NÔM</a:t>
            </a:r>
          </a:p>
        </p:txBody>
      </p:sp>
    </p:spTree>
    <p:extLst>
      <p:ext uri="{BB962C8B-B14F-4D97-AF65-F5344CB8AC3E}">
        <p14:creationId xmlns:p14="http://schemas.microsoft.com/office/powerpoint/2010/main" val="366048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A038107-CAEA-89C4-D3BD-0F0278FC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81001" y="275090"/>
            <a:ext cx="8610600" cy="467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102A68-C7A0-1F4E-6B46-1AB9CCC920C9}"/>
              </a:ext>
            </a:extLst>
          </p:cNvPr>
          <p:cNvSpPr txBox="1"/>
          <p:nvPr/>
        </p:nvSpPr>
        <p:spPr>
          <a:xfrm>
            <a:off x="533400" y="819150"/>
            <a:ext cx="8610600" cy="22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" marR="0" indent="182245" algn="ctr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BẠCH VÂN </a:t>
            </a:r>
          </a:p>
          <a:p>
            <a:pPr marL="11430" marR="0" indent="182245" algn="ctr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 NGỮ THI TẬP</a:t>
            </a:r>
          </a:p>
        </p:txBody>
      </p:sp>
    </p:spTree>
    <p:extLst>
      <p:ext uri="{BB962C8B-B14F-4D97-AF65-F5344CB8AC3E}">
        <p14:creationId xmlns:p14="http://schemas.microsoft.com/office/powerpoint/2010/main" val="2867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87CB0A9-7138-CDA6-FA32-8C3A6FD8E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799" y="36031"/>
            <a:ext cx="9043923" cy="48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26014" y="0"/>
            <a:ext cx="4031360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5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HỌC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1" t="49918" r="67591" b="40164"/>
          <a:stretch/>
        </p:blipFill>
        <p:spPr>
          <a:xfrm>
            <a:off x="989313" y="36030"/>
            <a:ext cx="1689489" cy="787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168" y="823527"/>
            <a:ext cx="8354439" cy="378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234" indent="-214234">
              <a:buFontTx/>
              <a:buChar char="-"/>
            </a:pPr>
            <a:r>
              <a:rPr lang="vi-VN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Think- pair- share</a:t>
            </a:r>
          </a:p>
          <a:p>
            <a:pPr marL="214234" indent="-214234">
              <a:buFontTx/>
              <a:buChar char="-"/>
            </a:pP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234" indent="-214234">
              <a:buFontTx/>
              <a:buChar char="-"/>
            </a:pP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: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234" indent="-214234">
              <a:buFontTx/>
              <a:buChar char="-"/>
            </a:pP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41B674-1225-5B2A-FA37-72FF5C16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DE51BE-C2C6-0B48-1555-AF1B3977C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2B35D70-05F5-CF8B-CFC6-7D9735289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70087" y="273018"/>
            <a:ext cx="8610600" cy="467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23C23D-3AED-39D0-AF2A-3BC9BA91EF1D}"/>
              </a:ext>
            </a:extLst>
          </p:cNvPr>
          <p:cNvSpPr txBox="1"/>
          <p:nvPr/>
        </p:nvSpPr>
        <p:spPr>
          <a:xfrm>
            <a:off x="685800" y="850363"/>
            <a:ext cx="8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MỘT PHÚT</a:t>
            </a: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</p:spTree>
    <p:extLst>
      <p:ext uri="{BB962C8B-B14F-4D97-AF65-F5344CB8AC3E}">
        <p14:creationId xmlns:p14="http://schemas.microsoft.com/office/powerpoint/2010/main" val="158842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152400" y="209551"/>
            <a:ext cx="8610600" cy="463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38297" y="490316"/>
            <a:ext cx="4838700" cy="491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1/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Bỉnh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Khiêm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6" descr="9k=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" name="AutoShape 7" descr="9k=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C990AB-0659-FE8F-FE50-8D9E89899979}"/>
              </a:ext>
            </a:extLst>
          </p:cNvPr>
          <p:cNvSpPr txBox="1"/>
          <p:nvPr/>
        </p:nvSpPr>
        <p:spPr>
          <a:xfrm>
            <a:off x="285445" y="732155"/>
            <a:ext cx="5856939" cy="4211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" marR="0" indent="182245" algn="just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1491-1585</a:t>
            </a:r>
          </a:p>
          <a:p>
            <a:pPr marL="11430" marR="0" indent="182245" algn="just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tước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Tuyền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1430" marR="0" indent="182245" algn="just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Bỉnh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Khiêm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sộ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Nôm</a:t>
            </a: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22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2" descr="Trạng Trình Nguyễn Bỉnh Khiêm và những lời tiên tri nổi tiếng">
            <a:extLst>
              <a:ext uri="{FF2B5EF4-FFF2-40B4-BE49-F238E27FC236}">
                <a16:creationId xmlns:a16="http://schemas.microsoft.com/office/drawing/2014/main" xmlns="" id="{A80BF316-C161-088A-9E75-67A68296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37" y="1009650"/>
            <a:ext cx="268711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800" y="356335"/>
            <a:ext cx="8458200" cy="450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utoShape 6" descr="9k=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" name="AutoShape 7" descr="9k=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F7C82B-2987-F261-4DF0-EC1FC0538C6B}"/>
              </a:ext>
            </a:extLst>
          </p:cNvPr>
          <p:cNvSpPr txBox="1"/>
          <p:nvPr/>
        </p:nvSpPr>
        <p:spPr>
          <a:xfrm>
            <a:off x="685800" y="666750"/>
            <a:ext cx="7772400" cy="3267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" marR="0" indent="-5715" algn="just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Nôm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2800" b="1" i="1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Vân </a:t>
            </a:r>
            <a:r>
              <a:rPr lang="en-US" sz="2800" b="1" i="1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i="1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b="1" i="1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221F2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" marR="0" indent="-5715" algn="just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hời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7145" marR="0" indent="-5715" algn="just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7145" marR="0" indent="-5715" algn="just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2800" dirty="0">
                <a:solidFill>
                  <a:srgbClr val="22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22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35F3417-171D-DC7D-472D-6C335803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188673" y="28173"/>
            <a:ext cx="8766656" cy="48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26014" y="0"/>
            <a:ext cx="4031360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5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HỌC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1" t="49918" r="67591" b="40164"/>
          <a:stretch/>
        </p:blipFill>
        <p:spPr>
          <a:xfrm>
            <a:off x="989313" y="36030"/>
            <a:ext cx="1689489" cy="787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672" y="657161"/>
            <a:ext cx="8574328" cy="3415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234" indent="-214234">
              <a:buFontTx/>
              <a:buChar char="-"/>
            </a:pPr>
            <a:r>
              <a:rPr lang="vi-VN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234" indent="-214234">
              <a:buFontTx/>
              <a:buChar char="-"/>
            </a:pP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234" indent="-214234">
              <a:buFontTx/>
              <a:buChar char="-"/>
            </a:pP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: 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 </a:t>
            </a:r>
          </a:p>
          <a:p>
            <a:pPr marL="214234" indent="-214234">
              <a:buFontTx/>
              <a:buChar char="-"/>
            </a:pP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+ 10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1): GV chia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Rap…) </a:t>
            </a:r>
          </a:p>
        </p:txBody>
      </p:sp>
      <p:pic>
        <p:nvPicPr>
          <p:cNvPr id="8" name="Picture 2" descr="Think, Pair, Share | Think pair share, Positive good morning quotes,  Classroom communit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75" b="69271" l="0" r="100000">
                        <a14:foregroundMark x1="51172" y1="60938" x2="51172" y2="60938"/>
                        <a14:foregroundMark x1="55176" y1="49740" x2="55176" y2="49740"/>
                        <a14:foregroundMark x1="55664" y1="42448" x2="55664" y2="42448"/>
                        <a14:foregroundMark x1="40137" y1="45443" x2="40137" y2="45443"/>
                        <a14:foregroundMark x1="45020" y1="48177" x2="45996" y2="55469"/>
                        <a14:foregroundMark x1="42676" y1="45182" x2="40527" y2="45964"/>
                        <a14:foregroundMark x1="57422" y1="54948" x2="42480" y2="56771"/>
                        <a14:foregroundMark x1="25488" y1="39583" x2="24121" y2="60677"/>
                        <a14:foregroundMark x1="15234" y1="41276" x2="4102" y2="39193"/>
                        <a14:foregroundMark x1="17676" y1="39063" x2="6836" y2="40365"/>
                        <a14:foregroundMark x1="9473" y1="38802" x2="22754" y2="38672"/>
                        <a14:foregroundMark x1="12500" y1="37760" x2="23828" y2="37760"/>
                        <a14:foregroundMark x1="18457" y1="43229" x2="5176" y2="42188"/>
                        <a14:foregroundMark x1="9277" y1="37500" x2="26367" y2="36458"/>
                        <a14:foregroundMark x1="8105" y1="36849" x2="20703" y2="35677"/>
                        <a14:foregroundMark x1="6738" y1="44531" x2="20410" y2="43099"/>
                        <a14:foregroundMark x1="5957" y1="37630" x2="8691" y2="43099"/>
                        <a14:foregroundMark x1="89160" y1="39844" x2="95605" y2="37240"/>
                        <a14:foregroundMark x1="93457" y1="30990" x2="92578" y2="47005"/>
                        <a14:foregroundMark x1="89160" y1="30469" x2="97461" y2="41536"/>
                        <a14:foregroundMark x1="89160" y1="29036" x2="98633" y2="28906"/>
                        <a14:foregroundMark x1="97168" y1="28646" x2="97070" y2="39193"/>
                        <a14:foregroundMark x1="94629" y1="28646" x2="95313" y2="36198"/>
                        <a14:foregroundMark x1="25684" y1="45182" x2="31152" y2="48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07" b="25812"/>
          <a:stretch/>
        </p:blipFill>
        <p:spPr bwMode="auto">
          <a:xfrm>
            <a:off x="6045908" y="4094259"/>
            <a:ext cx="2806699" cy="11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3189CF1-9326-DAA2-5209-5D52C652E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188673" y="28173"/>
            <a:ext cx="8766656" cy="48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EFEE49-AFA6-A8C2-00E7-4C27B1E4062B}"/>
              </a:ext>
            </a:extLst>
          </p:cNvPr>
          <p:cNvSpPr txBox="1"/>
          <p:nvPr/>
        </p:nvSpPr>
        <p:spPr>
          <a:xfrm>
            <a:off x="533400" y="209550"/>
            <a:ext cx="8305800" cy="4482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cao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cống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dật</a:t>
            </a:r>
            <a:r>
              <a:rPr lang="es-E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lánh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cõi</a:t>
            </a:r>
            <a:r>
              <a:rPr lang="es-E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bon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EEBCD5-1CA6-0404-1010-5C299EDA3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2172" y="232287"/>
            <a:ext cx="9106301" cy="481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rcRect l="46013" t="45792" r="33622" b="46790"/>
          <a:stretch>
            <a:fillRect/>
          </a:stretch>
        </p:blipFill>
        <p:spPr>
          <a:xfrm>
            <a:off x="32173" y="528021"/>
            <a:ext cx="1135856" cy="278606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rcRect l="46013" t="45792" r="33622" b="46790"/>
          <a:stretch>
            <a:fillRect/>
          </a:stretch>
        </p:blipFill>
        <p:spPr>
          <a:xfrm>
            <a:off x="7822237" y="539552"/>
            <a:ext cx="1135856" cy="278606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029" y="93544"/>
            <a:ext cx="7400783" cy="60304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-23860" y="14532"/>
            <a:ext cx="9144000" cy="538373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5526" y="-25888"/>
            <a:ext cx="337370" cy="538373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8574339" y="0"/>
            <a:ext cx="575188" cy="464574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512" y="1017513"/>
            <a:ext cx="1880671" cy="1880671"/>
          </a:xfrm>
          <a:prstGeom prst="rect">
            <a:avLst/>
          </a:prstGeom>
        </p:spPr>
      </p:pic>
      <p:sp>
        <p:nvSpPr>
          <p:cNvPr id="11" name="Pentagon 10"/>
          <p:cNvSpPr/>
          <p:nvPr/>
        </p:nvSpPr>
        <p:spPr>
          <a:xfrm>
            <a:off x="377875" y="1038643"/>
            <a:ext cx="5780441" cy="714596"/>
          </a:xfrm>
          <a:prstGeom prst="homePlate">
            <a:avLst>
              <a:gd name="adj" fmla="val 2698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endParaRPr lang="vi-VN" sz="2400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478651" y="4094219"/>
            <a:ext cx="6754756" cy="871412"/>
          </a:xfrm>
          <a:prstGeom prst="homePlate">
            <a:avLst>
              <a:gd name="adj" fmla="val 2698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endParaRPr lang="vi-VN" sz="2800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6963B1-388D-FC5E-0277-7310696D5EBF}"/>
              </a:ext>
            </a:extLst>
          </p:cNvPr>
          <p:cNvSpPr txBox="1"/>
          <p:nvPr/>
        </p:nvSpPr>
        <p:spPr>
          <a:xfrm>
            <a:off x="1224061" y="122236"/>
            <a:ext cx="7283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400" b="1" i="0" u="none" strike="noStrike" dirty="0">
                <a:solidFill>
                  <a:srgbClr val="54A400"/>
                </a:solidFill>
                <a:effectLst/>
                <a:latin typeface="Times New Roman" panose="02020603050405020304" pitchFamily="18" charset="0"/>
              </a:rPr>
              <a:t>2. Đặc sắc nghệ thuật thơ Nôm Nguyễn Bỉnh Khiêm</a:t>
            </a:r>
            <a:endParaRPr lang="vi-VN" sz="2400" b="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D5F895-3D8D-C825-75CF-702ECBBA833C}"/>
              </a:ext>
            </a:extLst>
          </p:cNvPr>
          <p:cNvSpPr txBox="1"/>
          <p:nvPr/>
        </p:nvSpPr>
        <p:spPr>
          <a:xfrm>
            <a:off x="478651" y="1099662"/>
            <a:ext cx="5578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9" name="Pentagon 10">
            <a:extLst>
              <a:ext uri="{FF2B5EF4-FFF2-40B4-BE49-F238E27FC236}">
                <a16:creationId xmlns:a16="http://schemas.microsoft.com/office/drawing/2014/main" xmlns="" id="{9FC08B21-9288-BB63-372F-C38D98093E34}"/>
              </a:ext>
            </a:extLst>
          </p:cNvPr>
          <p:cNvSpPr/>
          <p:nvPr/>
        </p:nvSpPr>
        <p:spPr>
          <a:xfrm>
            <a:off x="420657" y="1985255"/>
            <a:ext cx="4151344" cy="714596"/>
          </a:xfrm>
          <a:prstGeom prst="homePlate">
            <a:avLst>
              <a:gd name="adj" fmla="val 2698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endParaRPr lang="vi-VN" sz="2400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5F5CA4-6C3A-1955-FD5C-BDFD9123E571}"/>
              </a:ext>
            </a:extLst>
          </p:cNvPr>
          <p:cNvSpPr txBox="1"/>
          <p:nvPr/>
        </p:nvSpPr>
        <p:spPr>
          <a:xfrm>
            <a:off x="572432" y="2074825"/>
            <a:ext cx="3618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2800" dirty="0"/>
          </a:p>
        </p:txBody>
      </p:sp>
      <p:sp>
        <p:nvSpPr>
          <p:cNvPr id="16" name="Pentagon 10">
            <a:extLst>
              <a:ext uri="{FF2B5EF4-FFF2-40B4-BE49-F238E27FC236}">
                <a16:creationId xmlns:a16="http://schemas.microsoft.com/office/drawing/2014/main" xmlns="" id="{1399C94A-6D8C-DDDA-C358-4E7F2586B23E}"/>
              </a:ext>
            </a:extLst>
          </p:cNvPr>
          <p:cNvSpPr/>
          <p:nvPr/>
        </p:nvSpPr>
        <p:spPr>
          <a:xfrm>
            <a:off x="415283" y="3117167"/>
            <a:ext cx="8728717" cy="714596"/>
          </a:xfrm>
          <a:prstGeom prst="homePlate">
            <a:avLst>
              <a:gd name="adj" fmla="val 2698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endParaRPr lang="vi-VN" sz="2400" i="1" dirty="0">
              <a:solidFill>
                <a:srgbClr val="0070C0"/>
              </a:solidFill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B15968D-E26A-10A1-83FD-5A0638B1CA4D}"/>
              </a:ext>
            </a:extLst>
          </p:cNvPr>
          <p:cNvSpPr txBox="1"/>
          <p:nvPr/>
        </p:nvSpPr>
        <p:spPr>
          <a:xfrm>
            <a:off x="434679" y="3166338"/>
            <a:ext cx="80772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C910CCB-8320-4210-3AC7-DF751494C746}"/>
              </a:ext>
            </a:extLst>
          </p:cNvPr>
          <p:cNvSpPr txBox="1"/>
          <p:nvPr/>
        </p:nvSpPr>
        <p:spPr>
          <a:xfrm>
            <a:off x="600101" y="4187144"/>
            <a:ext cx="80772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8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35F3417-171D-DC7D-472D-6C335803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228600" y="107908"/>
            <a:ext cx="8766656" cy="48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A6CFA4-4DB3-238A-7106-2C7AB9710D4F}"/>
              </a:ext>
            </a:extLst>
          </p:cNvPr>
          <p:cNvSpPr txBox="1"/>
          <p:nvPr/>
        </p:nvSpPr>
        <p:spPr>
          <a:xfrm>
            <a:off x="2133600" y="1267008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Đạo đức vui thay miễn khó khăn,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Quyền môn chốn ấy biếng bon chen.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Say phong nguyệt, trà ba chén,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Thú thanh nhàn, lều một căn.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Quét cửa kho, chờ khách đến,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Trồng cây đức, để con ăn.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Được thua phú quý dầu thiên mệnh,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66CC"/>
                </a:solidFill>
                <a:effectLst/>
                <a:latin typeface="Open Sans" panose="020B0606030504020204" pitchFamily="34" charset="0"/>
              </a:rPr>
              <a:t>Bới móc</a:t>
            </a: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 làm chi cho nhọc nhằn.</a:t>
            </a:r>
            <a:endParaRPr lang="en-US" sz="2000" b="0" i="0" dirty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2000" dirty="0">
                <a:solidFill>
                  <a:srgbClr val="00264D"/>
                </a:solidFill>
                <a:latin typeface="Open Sans" panose="020B0606030504020204" pitchFamily="34" charset="0"/>
              </a:rPr>
              <a:t>                                             (</a:t>
            </a:r>
            <a:r>
              <a:rPr lang="en-US" sz="2000" dirty="0" err="1">
                <a:solidFill>
                  <a:srgbClr val="00264D"/>
                </a:solidFill>
                <a:latin typeface="Open Sans" panose="020B0606030504020204" pitchFamily="34" charset="0"/>
              </a:rPr>
              <a:t>Bài</a:t>
            </a:r>
            <a:r>
              <a:rPr lang="en-US" sz="2000" dirty="0">
                <a:solidFill>
                  <a:srgbClr val="00264D"/>
                </a:solidFill>
                <a:latin typeface="Open Sans" panose="020B0606030504020204" pitchFamily="34" charset="0"/>
              </a:rPr>
              <a:t> </a:t>
            </a:r>
            <a:r>
              <a:rPr lang="en-US" sz="2000" dirty="0" err="1">
                <a:solidFill>
                  <a:srgbClr val="00264D"/>
                </a:solidFill>
                <a:latin typeface="Open Sans" panose="020B0606030504020204" pitchFamily="34" charset="0"/>
              </a:rPr>
              <a:t>thơ</a:t>
            </a:r>
            <a:r>
              <a:rPr lang="en-US" sz="2000" dirty="0">
                <a:solidFill>
                  <a:srgbClr val="00264D"/>
                </a:solidFill>
                <a:latin typeface="Open Sans" panose="020B0606030504020204" pitchFamily="34" charset="0"/>
              </a:rPr>
              <a:t> 94)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ED8560-3B92-E2A3-9D70-4DE6433C6F34}"/>
              </a:ext>
            </a:extLst>
          </p:cNvPr>
          <p:cNvSpPr txBox="1"/>
          <p:nvPr/>
        </p:nvSpPr>
        <p:spPr>
          <a:xfrm>
            <a:off x="285482" y="222458"/>
            <a:ext cx="8934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THẢO LUẬN NHÓM ( NHÓM BÀN)</a:t>
            </a:r>
          </a:p>
          <a:p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luật</a:t>
            </a:r>
            <a:r>
              <a:rPr lang="en-US" sz="2800" dirty="0"/>
              <a:t> ở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? 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DCE66DD-7EAE-413F-7B41-328E07DDE938}"/>
              </a:ext>
            </a:extLst>
          </p:cNvPr>
          <p:cNvCxnSpPr/>
          <p:nvPr/>
        </p:nvCxnSpPr>
        <p:spPr>
          <a:xfrm>
            <a:off x="6172200" y="1504950"/>
            <a:ext cx="838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DA6A1A-BD43-EE67-8142-98FB40E7FA53}"/>
              </a:ext>
            </a:extLst>
          </p:cNvPr>
          <p:cNvSpPr txBox="1"/>
          <p:nvPr/>
        </p:nvSpPr>
        <p:spPr>
          <a:xfrm>
            <a:off x="7179326" y="1269329"/>
            <a:ext cx="990600" cy="400110"/>
          </a:xfrm>
          <a:prstGeom prst="rect">
            <a:avLst/>
          </a:prstGeom>
          <a:solidFill>
            <a:srgbClr val="C0504D">
              <a:alpha val="4117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7 </a:t>
            </a:r>
            <a:r>
              <a:rPr lang="en-US" sz="2000" dirty="0" err="1"/>
              <a:t>chữ</a:t>
            </a:r>
            <a:endParaRPr lang="en-US" sz="2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7329771A-622E-181D-1433-FD6C25EC7E71}"/>
              </a:ext>
            </a:extLst>
          </p:cNvPr>
          <p:cNvCxnSpPr/>
          <p:nvPr/>
        </p:nvCxnSpPr>
        <p:spPr>
          <a:xfrm>
            <a:off x="5791200" y="2419350"/>
            <a:ext cx="838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646B51-4732-7D2F-D79B-3673ED8A7626}"/>
              </a:ext>
            </a:extLst>
          </p:cNvPr>
          <p:cNvSpPr txBox="1"/>
          <p:nvPr/>
        </p:nvSpPr>
        <p:spPr>
          <a:xfrm>
            <a:off x="6859828" y="2202201"/>
            <a:ext cx="990600" cy="400110"/>
          </a:xfrm>
          <a:prstGeom prst="rect">
            <a:avLst/>
          </a:prstGeom>
          <a:solidFill>
            <a:srgbClr val="C0504D">
              <a:alpha val="4117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6 </a:t>
            </a:r>
            <a:r>
              <a:rPr lang="en-US" sz="2000" dirty="0" err="1"/>
              <a:t>chữ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2210AF-CE22-1EBD-CB9E-0FEE797CD744}"/>
              </a:ext>
            </a:extLst>
          </p:cNvPr>
          <p:cNvSpPr txBox="1"/>
          <p:nvPr/>
        </p:nvSpPr>
        <p:spPr>
          <a:xfrm>
            <a:off x="609600" y="4110724"/>
            <a:ext cx="8153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=&gt;</a:t>
            </a:r>
            <a:r>
              <a:rPr lang="vi-VN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Thơ Nôm Nguyễn Bỉnh Khiêm phá cách, sáng tạo hình thức thơ thất ngôn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(7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chữ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vi-VN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xen lục ngôn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(6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chữ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vi-VN" sz="2400" b="0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68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ơ Nôm Bạch Vân cư sĩ - Trạng Trình Nguyễn Bỉnh Khiê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91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5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35F3417-171D-DC7D-472D-6C335803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76200" y="28154"/>
            <a:ext cx="8766656" cy="48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0932AB-0D8C-78FF-0E5B-685E3B6DFEEC}"/>
              </a:ext>
            </a:extLst>
          </p:cNvPr>
          <p:cNvSpPr txBox="1"/>
          <p:nvPr/>
        </p:nvSpPr>
        <p:spPr>
          <a:xfrm>
            <a:off x="180048" y="1687173"/>
            <a:ext cx="5306352" cy="3046988"/>
          </a:xfrm>
          <a:prstGeom prst="rect">
            <a:avLst/>
          </a:prstGeom>
          <a:noFill/>
          <a:ln w="38100">
            <a:solidFill>
              <a:srgbClr val="C0504D"/>
            </a:solidFill>
          </a:ln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Làm người chen chúc nhọc đua hơi,</a:t>
            </a:r>
            <a:r>
              <a:rPr lang="vi-VN" sz="2400" dirty="0"/>
              <a:t/>
            </a:r>
            <a:br>
              <a:rPr lang="vi-VN" sz="2400" dirty="0"/>
            </a:br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Chẳng khác </a:t>
            </a:r>
            <a:r>
              <a:rPr lang="vi-VN" sz="2400" b="0" i="0" dirty="0">
                <a:solidFill>
                  <a:srgbClr val="0066CC"/>
                </a:solidFill>
                <a:effectLst/>
                <a:latin typeface="Open Sans" panose="020B0606030504020204" pitchFamily="34" charset="0"/>
              </a:rPr>
              <a:t>nhân sinh ở gửi</a:t>
            </a:r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 chơi.</a:t>
            </a:r>
            <a:r>
              <a:rPr lang="vi-VN" sz="2400" dirty="0"/>
              <a:t/>
            </a:r>
            <a:br>
              <a:rPr lang="vi-VN" sz="2400" dirty="0"/>
            </a:br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Thoi nhật nguyệt đưa thấm thoát,</a:t>
            </a:r>
            <a:r>
              <a:rPr lang="vi-VN" sz="2400" dirty="0"/>
              <a:t/>
            </a:r>
            <a:br>
              <a:rPr lang="vi-VN" sz="2400" dirty="0"/>
            </a:br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Áng phồn hoa sá lại phai.</a:t>
            </a:r>
            <a:r>
              <a:rPr lang="vi-VN" sz="2400" dirty="0"/>
              <a:t/>
            </a:r>
            <a:br>
              <a:rPr lang="vi-VN" sz="2400" dirty="0"/>
            </a:br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Hoa càng tươi tốt thời hoa rữa,</a:t>
            </a:r>
            <a:r>
              <a:rPr lang="vi-VN" sz="2400" dirty="0"/>
              <a:t/>
            </a:r>
            <a:br>
              <a:rPr lang="vi-VN" sz="2400" dirty="0"/>
            </a:br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Nước chứa cho đầy ắt nước vơi.</a:t>
            </a:r>
            <a:r>
              <a:rPr lang="vi-VN" sz="2400" dirty="0"/>
              <a:t/>
            </a:r>
            <a:br>
              <a:rPr lang="vi-VN" sz="2400" dirty="0"/>
            </a:br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Mới biết </a:t>
            </a:r>
            <a:r>
              <a:rPr lang="vi-VN" sz="2400" b="0" i="0" dirty="0">
                <a:solidFill>
                  <a:srgbClr val="0066CC"/>
                </a:solidFill>
                <a:effectLst/>
                <a:latin typeface="Open Sans" panose="020B0606030504020204" pitchFamily="34" charset="0"/>
              </a:rPr>
              <a:t>doanh hư</a:t>
            </a:r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 là có số,</a:t>
            </a:r>
            <a:r>
              <a:rPr lang="vi-VN" sz="2400" dirty="0"/>
              <a:t/>
            </a:r>
            <a:br>
              <a:rPr lang="vi-VN" sz="2400" dirty="0"/>
            </a:br>
            <a:r>
              <a:rPr lang="vi-VN" sz="24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Ai từng dời được đạo trời?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4B053D-D714-2D2B-4415-F4409C532F14}"/>
              </a:ext>
            </a:extLst>
          </p:cNvPr>
          <p:cNvSpPr txBox="1"/>
          <p:nvPr/>
        </p:nvSpPr>
        <p:spPr>
          <a:xfrm>
            <a:off x="225495" y="112783"/>
            <a:ext cx="8934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THẢO LUẬN NHÓM ( NHÓM ĐÔI)</a:t>
            </a:r>
          </a:p>
          <a:p>
            <a:r>
              <a:rPr lang="en-US" sz="2800" dirty="0"/>
              <a:t>Em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ngôn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Bỉnh</a:t>
            </a:r>
            <a:r>
              <a:rPr lang="en-US" sz="2800" dirty="0"/>
              <a:t> Khiêm?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8BC958-BEC2-8832-687E-BC12D79EF05D}"/>
              </a:ext>
            </a:extLst>
          </p:cNvPr>
          <p:cNvSpPr txBox="1"/>
          <p:nvPr/>
        </p:nvSpPr>
        <p:spPr>
          <a:xfrm>
            <a:off x="5571119" y="2435901"/>
            <a:ext cx="3276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=&gt;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Ngôn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ngữ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thơ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hàm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súc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giàu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tính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triết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b="0" i="0" u="none" strike="noStrike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</a:rPr>
              <a:t>lí</a:t>
            </a:r>
            <a:endParaRPr lang="vi-VN" sz="2400" b="0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70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565A4B-B769-755F-EE1C-707EE470D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6" y="57150"/>
            <a:ext cx="903923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800" y="356335"/>
            <a:ext cx="8458200" cy="450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—Pngtree—people in the chinese style_44457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200150"/>
            <a:ext cx="2577665" cy="2781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819150"/>
            <a:ext cx="624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7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7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7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7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7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42900" y="285750"/>
            <a:ext cx="8458200" cy="473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—Pngtree—people in the chinese style_44457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495550"/>
            <a:ext cx="2577665" cy="278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9BC0495-4DB6-287D-E1CD-793E83A1F01B}"/>
              </a:ext>
            </a:extLst>
          </p:cNvPr>
          <p:cNvSpPr txBox="1"/>
          <p:nvPr/>
        </p:nvSpPr>
        <p:spPr>
          <a:xfrm>
            <a:off x="1066800" y="209550"/>
            <a:ext cx="5410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 err="1">
                <a:solidFill>
                  <a:srgbClr val="FF0000"/>
                </a:solidFill>
                <a:effectLst/>
                <a:latin typeface="Roboto Slab" pitchFamily="2" charset="0"/>
              </a:rPr>
              <a:t>Bài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Roboto Slab" pitchFamily="2" charset="0"/>
              </a:rPr>
              <a:t> 3 - An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Roboto Slab" pitchFamily="2" charset="0"/>
              </a:rPr>
              <a:t>phận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Roboto Slab" pitchFamily="2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Roboto Slab" pitchFamily="2" charset="0"/>
              </a:rPr>
              <a:t>thì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Roboto Slab" pitchFamily="2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Roboto Slab" pitchFamily="2" charset="0"/>
              </a:rPr>
              <a:t>hơn</a:t>
            </a:r>
            <a:endParaRPr lang="en-US" sz="3200" b="0" i="0" dirty="0">
              <a:solidFill>
                <a:srgbClr val="FF0000"/>
              </a:solidFill>
              <a:effectLst/>
              <a:latin typeface="Roboto Slab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F621B3-54B5-C891-64C9-E849D6C08DD6}"/>
              </a:ext>
            </a:extLst>
          </p:cNvPr>
          <p:cNvSpPr txBox="1"/>
          <p:nvPr/>
        </p:nvSpPr>
        <p:spPr>
          <a:xfrm>
            <a:off x="1452316" y="768348"/>
            <a:ext cx="7620000" cy="3952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Giang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Phong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Thong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Muôn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4510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87CB0A9-7138-CDA6-FA32-8C3A6FD8E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291393" y="-19050"/>
            <a:ext cx="9043923" cy="48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26014" y="0"/>
            <a:ext cx="4031360" cy="64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5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HỌC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1" t="49918" r="67591" b="40164"/>
          <a:stretch/>
        </p:blipFill>
        <p:spPr>
          <a:xfrm>
            <a:off x="989313" y="36030"/>
            <a:ext cx="1689489" cy="787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393" y="742950"/>
            <a:ext cx="9043923" cy="5262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234" indent="-214234">
              <a:buFontTx/>
              <a:buChar char="-"/>
            </a:pPr>
            <a:r>
              <a:rPr lang="vi-VN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234" indent="-214234">
              <a:buFontTx/>
              <a:buChar char="-"/>
            </a:pP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234" indent="-214234">
              <a:buFontTx/>
              <a:buChar char="-"/>
            </a:pP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: 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214234" indent="-214234">
              <a:buFontTx/>
              <a:buChar char="-"/>
            </a:pP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3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fr-FR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fr-FR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endParaRPr lang="fr-FR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endParaRPr lang="fr-FR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ghệ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1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3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76200" y="209551"/>
            <a:ext cx="8991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—Pngtree—people in the chinese style_44457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83582" y="1657350"/>
            <a:ext cx="1905000" cy="2055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AC4BFA-C07F-5183-FF8D-97B95C365BAA}"/>
              </a:ext>
            </a:extLst>
          </p:cNvPr>
          <p:cNvSpPr txBox="1"/>
          <p:nvPr/>
        </p:nvSpPr>
        <p:spPr>
          <a:xfrm>
            <a:off x="228600" y="514350"/>
            <a:ext cx="8686800" cy="4942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fr-FR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fr-FR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fr-FR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Am,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Nôm,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vân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Bỉnh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Khiêm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Nôm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fr-FR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Quan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fr-FR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6361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800" y="356335"/>
            <a:ext cx="8458200" cy="450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—Pngtree—people in the chinese style_44457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3867150"/>
            <a:ext cx="1518349" cy="1638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AC4BFA-C07F-5183-FF8D-97B95C365BAA}"/>
              </a:ext>
            </a:extLst>
          </p:cNvPr>
          <p:cNvSpPr txBox="1"/>
          <p:nvPr/>
        </p:nvSpPr>
        <p:spPr>
          <a:xfrm>
            <a:off x="342900" y="361950"/>
            <a:ext cx="8458200" cy="5928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</a:t>
            </a:r>
            <a:r>
              <a:rPr lang="fr-FR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Qua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8126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800" y="285750"/>
            <a:ext cx="8458200" cy="450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—Pngtree—people in the chinese style_44457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3409950"/>
            <a:ext cx="1905000" cy="2055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9E70C2-BCC4-FD71-50A3-A5A3B4C6814F}"/>
              </a:ext>
            </a:extLst>
          </p:cNvPr>
          <p:cNvSpPr txBox="1"/>
          <p:nvPr/>
        </p:nvSpPr>
        <p:spPr>
          <a:xfrm>
            <a:off x="419100" y="359452"/>
            <a:ext cx="8305800" cy="4039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(xen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27559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99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8912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800" y="356335"/>
            <a:ext cx="8458200" cy="450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—Pngtree—people in the chinese style_44457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200150"/>
            <a:ext cx="2577665" cy="2781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74295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6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0923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8DB31E-B1C9-487D-DBBA-5ECFE0229687}"/>
              </a:ext>
            </a:extLst>
          </p:cNvPr>
          <p:cNvSpPr/>
          <p:nvPr/>
        </p:nvSpPr>
        <p:spPr>
          <a:xfrm>
            <a:off x="1524000" y="2648756"/>
            <a:ext cx="757102" cy="6926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5DE3BA-F66E-C502-DCDC-F1211FA07444}"/>
              </a:ext>
            </a:extLst>
          </p:cNvPr>
          <p:cNvSpPr txBox="1"/>
          <p:nvPr/>
        </p:nvSpPr>
        <p:spPr>
          <a:xfrm>
            <a:off x="1414549" y="1276350"/>
            <a:ext cx="7239000" cy="3437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Vân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ai?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	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Trãi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	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Bỉnh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Khiêm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	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	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242C86-4596-F547-C88F-72043134A2B4}"/>
              </a:ext>
            </a:extLst>
          </p:cNvPr>
          <p:cNvSpPr txBox="1"/>
          <p:nvPr/>
        </p:nvSpPr>
        <p:spPr>
          <a:xfrm>
            <a:off x="593938" y="222458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</a:rPr>
              <a:t>Bài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tập</a:t>
            </a:r>
            <a:r>
              <a:rPr lang="en-US" sz="2800" dirty="0">
                <a:solidFill>
                  <a:schemeClr val="tx2"/>
                </a:solidFill>
              </a:rPr>
              <a:t>: </a:t>
            </a:r>
            <a:r>
              <a:rPr lang="en-US" sz="2800" dirty="0" err="1">
                <a:solidFill>
                  <a:schemeClr val="tx2"/>
                </a:solidFill>
              </a:rPr>
              <a:t>Chọn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đáp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án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đúng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nhất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800" y="356335"/>
            <a:ext cx="8458200" cy="450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—Pngtree—people in the chinese style_44457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200150"/>
            <a:ext cx="2577665" cy="2781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654218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6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6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6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8DB31E-B1C9-487D-DBBA-5ECFE0229687}"/>
              </a:ext>
            </a:extLst>
          </p:cNvPr>
          <p:cNvSpPr/>
          <p:nvPr/>
        </p:nvSpPr>
        <p:spPr>
          <a:xfrm>
            <a:off x="1143000" y="3691851"/>
            <a:ext cx="757102" cy="6926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A607D4-DAD8-2810-4674-42ECCE4A6080}"/>
              </a:ext>
            </a:extLst>
          </p:cNvPr>
          <p:cNvSpPr txBox="1"/>
          <p:nvPr/>
        </p:nvSpPr>
        <p:spPr>
          <a:xfrm>
            <a:off x="1066800" y="361950"/>
            <a:ext cx="7620000" cy="4030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Bỉnh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Khiêm?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	Danh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	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	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	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8DB31E-B1C9-487D-DBBA-5ECFE0229687}"/>
              </a:ext>
            </a:extLst>
          </p:cNvPr>
          <p:cNvSpPr/>
          <p:nvPr/>
        </p:nvSpPr>
        <p:spPr>
          <a:xfrm>
            <a:off x="762000" y="1323565"/>
            <a:ext cx="757102" cy="6926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EAFB6D-7F31-52C6-CB34-5BA4A8AC3844}"/>
              </a:ext>
            </a:extLst>
          </p:cNvPr>
          <p:cNvSpPr txBox="1"/>
          <p:nvPr/>
        </p:nvSpPr>
        <p:spPr>
          <a:xfrm>
            <a:off x="609600" y="196985"/>
            <a:ext cx="8458200" cy="363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Bỉnh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Khiêm?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Vân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Vân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	Thanh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8DB31E-B1C9-487D-DBBA-5ECFE0229687}"/>
              </a:ext>
            </a:extLst>
          </p:cNvPr>
          <p:cNvSpPr/>
          <p:nvPr/>
        </p:nvSpPr>
        <p:spPr>
          <a:xfrm>
            <a:off x="762000" y="3608080"/>
            <a:ext cx="757102" cy="6926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B60FFF-EE2A-ACF0-283D-425E731F011E}"/>
              </a:ext>
            </a:extLst>
          </p:cNvPr>
          <p:cNvSpPr txBox="1"/>
          <p:nvPr/>
        </p:nvSpPr>
        <p:spPr>
          <a:xfrm>
            <a:off x="685800" y="133350"/>
            <a:ext cx="8458200" cy="4227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Bỉnh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Khiêm?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8DB31E-B1C9-487D-DBBA-5ECFE0229687}"/>
              </a:ext>
            </a:extLst>
          </p:cNvPr>
          <p:cNvSpPr/>
          <p:nvPr/>
        </p:nvSpPr>
        <p:spPr>
          <a:xfrm>
            <a:off x="838200" y="3181350"/>
            <a:ext cx="757102" cy="6926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7C36AC-2885-2BF0-815B-08A697EAFE5F}"/>
              </a:ext>
            </a:extLst>
          </p:cNvPr>
          <p:cNvSpPr txBox="1"/>
          <p:nvPr/>
        </p:nvSpPr>
        <p:spPr>
          <a:xfrm>
            <a:off x="762000" y="289682"/>
            <a:ext cx="8001000" cy="363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Bỉnh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Khiêm?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7675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	Trung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138DB31E-B1C9-487D-DBBA-5ECFE0229687}"/>
              </a:ext>
            </a:extLst>
          </p:cNvPr>
          <p:cNvSpPr/>
          <p:nvPr/>
        </p:nvSpPr>
        <p:spPr>
          <a:xfrm>
            <a:off x="457200" y="2952750"/>
            <a:ext cx="757102" cy="6926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C8CF06-12BC-4ED3-5394-71E35A977C09}"/>
              </a:ext>
            </a:extLst>
          </p:cNvPr>
          <p:cNvSpPr txBox="1"/>
          <p:nvPr/>
        </p:nvSpPr>
        <p:spPr>
          <a:xfrm>
            <a:off x="381000" y="57150"/>
            <a:ext cx="8458200" cy="3629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Vân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	Phong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đẽ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0" marR="0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	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D. 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bổng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081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6434997-50F3-8EAE-4AF0-3A0A4040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800" y="121690"/>
            <a:ext cx="8766656" cy="48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9D09A6-23EE-EB90-8C34-50C114E24229}"/>
              </a:ext>
            </a:extLst>
          </p:cNvPr>
          <p:cNvSpPr txBox="1"/>
          <p:nvPr/>
        </p:nvSpPr>
        <p:spPr>
          <a:xfrm>
            <a:off x="2667000" y="1123950"/>
            <a:ext cx="5562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Thế gian biến cải vũng nên đồi,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Mặn nhạt, chua cay lẫn ngọt bùi.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Còn bạc, còn vàng, còn đệ tử,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Hết cơm, hết rượu, hết ông tôi.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Xưa nay đều trọng người chân thật,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Ai nấy nào ưa kẻ đãi buôi.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Ở thế mới hay người bạc ác,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Giàu thì tìm đến, khó thì lui.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3773E6-1EAB-CD18-AB31-26AC1ACA327C}"/>
              </a:ext>
            </a:extLst>
          </p:cNvPr>
          <p:cNvSpPr txBox="1"/>
          <p:nvPr/>
        </p:nvSpPr>
        <p:spPr>
          <a:xfrm>
            <a:off x="593938" y="222458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</a:rPr>
              <a:t>Bài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tập</a:t>
            </a:r>
            <a:r>
              <a:rPr lang="en-US" sz="2800" dirty="0">
                <a:solidFill>
                  <a:schemeClr val="tx2"/>
                </a:solidFill>
              </a:rPr>
              <a:t> 2: </a:t>
            </a:r>
            <a:r>
              <a:rPr lang="en-US" sz="2800" dirty="0" err="1">
                <a:solidFill>
                  <a:schemeClr val="tx2"/>
                </a:solidFill>
              </a:rPr>
              <a:t>Đọc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nội</a:t>
            </a:r>
            <a:r>
              <a:rPr lang="en-US" sz="2800" dirty="0">
                <a:solidFill>
                  <a:schemeClr val="tx2"/>
                </a:solidFill>
              </a:rPr>
              <a:t> dung </a:t>
            </a:r>
            <a:r>
              <a:rPr lang="en-US" sz="2800" dirty="0" err="1">
                <a:solidFill>
                  <a:schemeClr val="tx2"/>
                </a:solidFill>
              </a:rPr>
              <a:t>những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bài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thơ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sau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cho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biết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bài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thơ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viết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về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nội</a:t>
            </a:r>
            <a:r>
              <a:rPr lang="en-US" sz="2800" dirty="0">
                <a:solidFill>
                  <a:schemeClr val="tx2"/>
                </a:solidFill>
              </a:rPr>
              <a:t> dung </a:t>
            </a:r>
            <a:r>
              <a:rPr lang="en-US" sz="2800" dirty="0" err="1">
                <a:solidFill>
                  <a:schemeClr val="tx2"/>
                </a:solidFill>
              </a:rPr>
              <a:t>nào</a:t>
            </a:r>
            <a:r>
              <a:rPr lang="en-US" sz="2800" dirty="0">
                <a:solidFill>
                  <a:schemeClr val="tx2"/>
                </a:solidFill>
              </a:rPr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F3C24F-09CC-5F21-8D89-FA11F49DC131}"/>
              </a:ext>
            </a:extLst>
          </p:cNvPr>
          <p:cNvSpPr txBox="1"/>
          <p:nvPr/>
        </p:nvSpPr>
        <p:spPr>
          <a:xfrm>
            <a:off x="459028" y="3678495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=&gt;</a:t>
            </a:r>
            <a:r>
              <a:rPr lang="en-US" sz="24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77: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vi-VN" sz="24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phản ánh nhiều vấn đề của cuộc sống đương 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: đ</a:t>
            </a:r>
            <a:r>
              <a:rPr lang="vi-VN" sz="24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ó là thói đời đen bạc, là mọi mối quan hệ bị lệ thuộc bởi cái giàu, cái khó</a:t>
            </a:r>
            <a:endParaRPr lang="vi-VN" sz="2400" b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96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6434997-50F3-8EAE-4AF0-3A0A4040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800" y="121690"/>
            <a:ext cx="8766656" cy="48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3773E6-1EAB-CD18-AB31-26AC1ACA327C}"/>
              </a:ext>
            </a:extLst>
          </p:cNvPr>
          <p:cNvSpPr txBox="1"/>
          <p:nvPr/>
        </p:nvSpPr>
        <p:spPr>
          <a:xfrm>
            <a:off x="593938" y="222458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</a:rPr>
              <a:t>Bài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tập</a:t>
            </a:r>
            <a:r>
              <a:rPr lang="en-US" sz="2800" dirty="0">
                <a:solidFill>
                  <a:schemeClr val="tx2"/>
                </a:solidFill>
              </a:rPr>
              <a:t> 3: </a:t>
            </a:r>
            <a:r>
              <a:rPr lang="en-US" sz="2800" dirty="0" err="1">
                <a:solidFill>
                  <a:schemeClr val="tx2"/>
                </a:solidFill>
              </a:rPr>
              <a:t>Đọc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nội</a:t>
            </a:r>
            <a:r>
              <a:rPr lang="en-US" sz="2800" dirty="0">
                <a:solidFill>
                  <a:schemeClr val="tx2"/>
                </a:solidFill>
              </a:rPr>
              <a:t> dung </a:t>
            </a:r>
            <a:r>
              <a:rPr lang="en-US" sz="2800" dirty="0" err="1">
                <a:solidFill>
                  <a:schemeClr val="tx2"/>
                </a:solidFill>
              </a:rPr>
              <a:t>những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bài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thơ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sau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và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cho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biết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bài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thơ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viết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về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nội</a:t>
            </a:r>
            <a:r>
              <a:rPr lang="en-US" sz="2800" dirty="0">
                <a:solidFill>
                  <a:schemeClr val="tx2"/>
                </a:solidFill>
              </a:rPr>
              <a:t> dung </a:t>
            </a:r>
            <a:r>
              <a:rPr lang="en-US" sz="2800" dirty="0" err="1">
                <a:solidFill>
                  <a:schemeClr val="tx2"/>
                </a:solidFill>
              </a:rPr>
              <a:t>nào</a:t>
            </a:r>
            <a:r>
              <a:rPr lang="en-US" sz="2800" dirty="0">
                <a:solidFill>
                  <a:schemeClr val="tx2"/>
                </a:solidFill>
              </a:rPr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BF3C24F-09CC-5F21-8D89-FA11F49DC131}"/>
              </a:ext>
            </a:extLst>
          </p:cNvPr>
          <p:cNvSpPr txBox="1"/>
          <p:nvPr/>
        </p:nvSpPr>
        <p:spPr>
          <a:xfrm>
            <a:off x="459028" y="3678495"/>
            <a:ext cx="8458200" cy="1264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400" b="0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102: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sz="24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đúc rút được những bài học mang tính triết lý nhân sinh sâu sắc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endParaRPr lang="vi-VN" sz="2400" b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88F2CA-5793-FD42-0F0A-197CD49653E5}"/>
              </a:ext>
            </a:extLst>
          </p:cNvPr>
          <p:cNvSpPr txBox="1"/>
          <p:nvPr/>
        </p:nvSpPr>
        <p:spPr>
          <a:xfrm>
            <a:off x="2228481" y="1123950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Làm người có dại mới nên khôn,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Chớ dại ngây chi, chớ quá khôn.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Khôn được ích mình, đừng để dại,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Dại thì giữ phận, chớ tranh khôn.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Khôn mà hiểm độc là khôn dại,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Dại vốn hiền lành ấy dại khôn.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0066CC"/>
                </a:solidFill>
                <a:effectLst/>
                <a:latin typeface="Open Sans" panose="020B0606030504020204" pitchFamily="34" charset="0"/>
              </a:rPr>
              <a:t>Chớ lấy</a:t>
            </a:r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 rằng khôn khinh kẻ dại,</a:t>
            </a:r>
            <a:r>
              <a:rPr lang="vi-VN" dirty="0"/>
              <a:t/>
            </a:r>
            <a:br>
              <a:rPr lang="vi-VN" dirty="0"/>
            </a:br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>Gặp thời, dại cũng hoá nên khôn.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18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800" y="356335"/>
            <a:ext cx="8458200" cy="450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—Pngtree—people in the chinese style_44457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200150"/>
            <a:ext cx="2577665" cy="2781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74295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6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6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6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6213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>
            <a:extLst>
              <a:ext uri="{FF2B5EF4-FFF2-40B4-BE49-F238E27FC236}">
                <a16:creationId xmlns:a16="http://schemas.microsoft.com/office/drawing/2014/main" xmlns="" id="{FF0FAAA7-9C7E-495C-8167-FD2900125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000250"/>
            <a:ext cx="2800350" cy="14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spcAft>
                <a:spcPts val="750"/>
              </a:spcAft>
              <a:buNone/>
            </a:pPr>
            <a:r>
              <a:rPr lang="nl-NL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và vẽ tranh minh họa cho bài thơ mà em thích</a:t>
            </a:r>
            <a:endParaRPr lang="en-US" altLang="en-US" sz="27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8852" name="Picture 3">
            <a:extLst>
              <a:ext uri="{FF2B5EF4-FFF2-40B4-BE49-F238E27FC236}">
                <a16:creationId xmlns:a16="http://schemas.microsoft.com/office/drawing/2014/main" xmlns="" id="{D41D3FD7-B2B4-B2DB-6B9B-EC1336C15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229">
            <a:off x="5338763" y="1075140"/>
            <a:ext cx="2975372" cy="355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4">
            <a:extLst>
              <a:ext uri="{FF2B5EF4-FFF2-40B4-BE49-F238E27FC236}">
                <a16:creationId xmlns:a16="http://schemas.microsoft.com/office/drawing/2014/main" xmlns="" id="{AFA359BB-C046-B0CD-AA91-4D853162B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229">
            <a:off x="5403899" y="1359617"/>
            <a:ext cx="2975372" cy="355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C017D98E-838D-8148-F342-B02A0602F543}"/>
              </a:ext>
            </a:extLst>
          </p:cNvPr>
          <p:cNvGrpSpPr>
            <a:grpSpLocks/>
          </p:cNvGrpSpPr>
          <p:nvPr/>
        </p:nvGrpSpPr>
        <p:grpSpPr bwMode="auto">
          <a:xfrm>
            <a:off x="6118623" y="969169"/>
            <a:ext cx="1415653" cy="1031081"/>
            <a:chOff x="3240023" y="2208279"/>
            <a:chExt cx="2249940" cy="1639127"/>
          </a:xfrm>
        </p:grpSpPr>
        <p:sp>
          <p:nvSpPr>
            <p:cNvPr id="7" name="云形 44">
              <a:extLst>
                <a:ext uri="{FF2B5EF4-FFF2-40B4-BE49-F238E27FC236}">
                  <a16:creationId xmlns:a16="http://schemas.microsoft.com/office/drawing/2014/main" xmlns="" id="{A604AF53-E84B-277F-F41B-156797C4B6C1}"/>
                </a:ext>
              </a:extLst>
            </p:cNvPr>
            <p:cNvSpPr/>
            <p:nvPr/>
          </p:nvSpPr>
          <p:spPr>
            <a:xfrm>
              <a:off x="3240023" y="2208279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00"/>
            </a:p>
          </p:txBody>
        </p:sp>
        <p:pic>
          <p:nvPicPr>
            <p:cNvPr id="78859" name="图片 3">
              <a:extLst>
                <a:ext uri="{FF2B5EF4-FFF2-40B4-BE49-F238E27FC236}">
                  <a16:creationId xmlns:a16="http://schemas.microsoft.com/office/drawing/2014/main" xmlns="" id="{4FBCE140-D08E-BFA6-ADAE-C72DC95B7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840" y="2326444"/>
              <a:ext cx="1124890" cy="128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组合 13">
            <a:extLst>
              <a:ext uri="{FF2B5EF4-FFF2-40B4-BE49-F238E27FC236}">
                <a16:creationId xmlns:a16="http://schemas.microsoft.com/office/drawing/2014/main" xmlns="" id="{293BB947-B416-F86E-7FB0-778F3B1E682B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973659"/>
            <a:ext cx="1415654" cy="1031081"/>
            <a:chOff x="703406" y="2142481"/>
            <a:chExt cx="2249940" cy="1639127"/>
          </a:xfrm>
        </p:grpSpPr>
        <p:sp>
          <p:nvSpPr>
            <p:cNvPr id="10" name="云形 34">
              <a:extLst>
                <a:ext uri="{FF2B5EF4-FFF2-40B4-BE49-F238E27FC236}">
                  <a16:creationId xmlns:a16="http://schemas.microsoft.com/office/drawing/2014/main" xmlns="" id="{5051C9B9-818D-24B4-3B1E-FC5C88E82287}"/>
                </a:ext>
              </a:extLst>
            </p:cNvPr>
            <p:cNvSpPr/>
            <p:nvPr/>
          </p:nvSpPr>
          <p:spPr>
            <a:xfrm>
              <a:off x="703406" y="2142481"/>
              <a:ext cx="2249940" cy="163912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900"/>
            </a:p>
          </p:txBody>
        </p:sp>
        <p:pic>
          <p:nvPicPr>
            <p:cNvPr id="78857" name="图片 5">
              <a:extLst>
                <a:ext uri="{FF2B5EF4-FFF2-40B4-BE49-F238E27FC236}">
                  <a16:creationId xmlns:a16="http://schemas.microsoft.com/office/drawing/2014/main" xmlns="" id="{F382321C-E2CA-C41E-171E-ED77DE2DE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677" y="2235826"/>
              <a:ext cx="1392906" cy="139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50523D28-26C9-D03B-B962-E50EA516D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4229">
            <a:off x="558195" y="283214"/>
            <a:ext cx="3116890" cy="37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EC9361-0561-6266-55FF-EC86CE6755BF}"/>
              </a:ext>
            </a:extLst>
          </p:cNvPr>
          <p:cNvSpPr txBox="1"/>
          <p:nvPr/>
        </p:nvSpPr>
        <p:spPr>
          <a:xfrm>
            <a:off x="838201" y="1123950"/>
            <a:ext cx="2874277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Khiêm?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87CB0A9-7138-CDA6-FA32-8C3A6FD8E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04799" y="36031"/>
            <a:ext cx="9043923" cy="481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26014" y="0"/>
            <a:ext cx="5793574" cy="553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HIỂU Ý ĐỒNG ĐỘI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1" t="49918" r="67591" b="40164"/>
          <a:stretch/>
        </p:blipFill>
        <p:spPr>
          <a:xfrm>
            <a:off x="989313" y="36030"/>
            <a:ext cx="1689489" cy="787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168" y="823527"/>
            <a:ext cx="83544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234" indent="-214234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234" indent="-214234"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234" indent="-214234">
              <a:buFontTx/>
              <a:buChar char="-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A038107-CAEA-89C4-D3BD-0F0278FC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81000" y="285750"/>
            <a:ext cx="8610600" cy="467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F5E324-8208-396E-2BF6-78DA878BF756}"/>
              </a:ext>
            </a:extLst>
          </p:cNvPr>
          <p:cNvSpPr txBox="1"/>
          <p:nvPr/>
        </p:nvSpPr>
        <p:spPr>
          <a:xfrm>
            <a:off x="1371600" y="819150"/>
            <a:ext cx="7391400" cy="3377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" marR="0" indent="182245" algn="just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19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1585</a:t>
            </a:r>
          </a:p>
        </p:txBody>
      </p:sp>
    </p:spTree>
    <p:extLst>
      <p:ext uri="{BB962C8B-B14F-4D97-AF65-F5344CB8AC3E}">
        <p14:creationId xmlns:p14="http://schemas.microsoft.com/office/powerpoint/2010/main" val="2282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A038107-CAEA-89C4-D3BD-0F0278FC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81001" y="275090"/>
            <a:ext cx="8610600" cy="467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C206E4-876B-0277-F1C3-FAC934DAB7B7}"/>
              </a:ext>
            </a:extLst>
          </p:cNvPr>
          <p:cNvSpPr txBox="1"/>
          <p:nvPr/>
        </p:nvSpPr>
        <p:spPr>
          <a:xfrm>
            <a:off x="1143000" y="742950"/>
            <a:ext cx="7391400" cy="3405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" marR="0" indent="182245" algn="ctr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 NGUYÊN</a:t>
            </a:r>
          </a:p>
        </p:txBody>
      </p:sp>
    </p:spTree>
    <p:extLst>
      <p:ext uri="{BB962C8B-B14F-4D97-AF65-F5344CB8AC3E}">
        <p14:creationId xmlns:p14="http://schemas.microsoft.com/office/powerpoint/2010/main" val="5733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A038107-CAEA-89C4-D3BD-0F0278FC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81001" y="275090"/>
            <a:ext cx="8610600" cy="467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304502-4874-18DD-088F-6F901793F2EC}"/>
              </a:ext>
            </a:extLst>
          </p:cNvPr>
          <p:cNvSpPr txBox="1"/>
          <p:nvPr/>
        </p:nvSpPr>
        <p:spPr>
          <a:xfrm>
            <a:off x="876300" y="1047750"/>
            <a:ext cx="7391400" cy="1677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" marR="0" indent="182245" algn="ctr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 MẠC</a:t>
            </a:r>
          </a:p>
        </p:txBody>
      </p:sp>
    </p:spTree>
    <p:extLst>
      <p:ext uri="{BB962C8B-B14F-4D97-AF65-F5344CB8AC3E}">
        <p14:creationId xmlns:p14="http://schemas.microsoft.com/office/powerpoint/2010/main" val="12901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A038107-CAEA-89C4-D3BD-0F0278FC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81000" y="285750"/>
            <a:ext cx="8610600" cy="467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134303-EBC0-65DB-3470-897D16B64230}"/>
              </a:ext>
            </a:extLst>
          </p:cNvPr>
          <p:cNvSpPr txBox="1"/>
          <p:nvPr/>
        </p:nvSpPr>
        <p:spPr>
          <a:xfrm>
            <a:off x="838200" y="590550"/>
            <a:ext cx="7391400" cy="3129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" marR="0" indent="182245" algn="ctr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8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 QUỐC CÔNG</a:t>
            </a:r>
          </a:p>
        </p:txBody>
      </p:sp>
    </p:spTree>
    <p:extLst>
      <p:ext uri="{BB962C8B-B14F-4D97-AF65-F5344CB8AC3E}">
        <p14:creationId xmlns:p14="http://schemas.microsoft.com/office/powerpoint/2010/main" val="9699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A038107-CAEA-89C4-D3BD-0F0278FCD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5000" t="22000" r="17500" b="23778"/>
          <a:stretch>
            <a:fillRect/>
          </a:stretch>
        </p:blipFill>
        <p:spPr bwMode="auto">
          <a:xfrm>
            <a:off x="381001" y="275090"/>
            <a:ext cx="8610600" cy="467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AD4E290-B340-EC22-2C88-EDFC551479FE}"/>
              </a:ext>
            </a:extLst>
          </p:cNvPr>
          <p:cNvSpPr txBox="1"/>
          <p:nvPr/>
        </p:nvSpPr>
        <p:spPr>
          <a:xfrm>
            <a:off x="1143000" y="742950"/>
            <a:ext cx="7391400" cy="1677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" marR="0" indent="182245" algn="ctr">
              <a:lnSpc>
                <a:spcPct val="117000"/>
              </a:lnSpc>
              <a:spcBef>
                <a:spcPts val="0"/>
              </a:spcBef>
              <a:spcAft>
                <a:spcPts val="540"/>
              </a:spcAft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 SỘ</a:t>
            </a:r>
            <a:endParaRPr lang="en-US" sz="9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6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1385</Words>
  <Application>Microsoft Office PowerPoint</Application>
  <PresentationFormat>On-screen Show (16:9)</PresentationFormat>
  <Paragraphs>149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Roboto Slab</vt:lpstr>
      <vt:lpstr>宋体</vt:lpstr>
      <vt:lpstr>Calibri</vt:lpstr>
      <vt:lpstr>Open Sans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Thao</cp:lastModifiedBy>
  <cp:revision>112</cp:revision>
  <dcterms:created xsi:type="dcterms:W3CDTF">2016-11-28T11:05:16Z</dcterms:created>
  <dcterms:modified xsi:type="dcterms:W3CDTF">2025-02-07T09:04:18Z</dcterms:modified>
</cp:coreProperties>
</file>