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1" r:id="rId3"/>
    <p:sldId id="264" r:id="rId4"/>
    <p:sldId id="265" r:id="rId5"/>
    <p:sldId id="267" r:id="rId6"/>
    <p:sldId id="268" r:id="rId7"/>
    <p:sldId id="269" r:id="rId8"/>
    <p:sldId id="266" r:id="rId9"/>
    <p:sldId id="270" r:id="rId10"/>
    <p:sldId id="271" r:id="rId11"/>
    <p:sldId id="260" r:id="rId12"/>
    <p:sldId id="262" r:id="rId13"/>
    <p:sldId id="263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90" r:id="rId27"/>
    <p:sldId id="289" r:id="rId28"/>
    <p:sldId id="291" r:id="rId29"/>
    <p:sldId id="294" r:id="rId30"/>
    <p:sldId id="292" r:id="rId31"/>
    <p:sldId id="295" r:id="rId32"/>
    <p:sldId id="284" r:id="rId33"/>
    <p:sldId id="285" r:id="rId34"/>
    <p:sldId id="286" r:id="rId35"/>
    <p:sldId id="297" r:id="rId36"/>
    <p:sldId id="288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588"/>
    <a:srgbClr val="05289B"/>
    <a:srgbClr val="F5C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5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EE21A-A1AF-481F-B629-30F9720EE9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0CCA0-495E-4549-8155-1FB04DA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688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2670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4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3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8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5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E432-CA87-476C-99B2-2BFDF36F414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9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slide" Target="slide30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slide" Target="slide5.xml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19.gif"/><Relationship Id="rId5" Type="http://schemas.microsoft.com/office/2007/relationships/hdphoto" Target="../media/hdphoto7.wdp"/><Relationship Id="rId15" Type="http://schemas.openxmlformats.org/officeDocument/2006/relationships/slide" Target="slide9.xml"/><Relationship Id="rId23" Type="http://schemas.microsoft.com/office/2007/relationships/hdphoto" Target="../media/hdphoto13.wdp"/><Relationship Id="rId10" Type="http://schemas.openxmlformats.org/officeDocument/2006/relationships/image" Target="../media/image12.png"/><Relationship Id="rId19" Type="http://schemas.microsoft.com/office/2007/relationships/hdphoto" Target="../media/hdphoto12.wdp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94486" y="537921"/>
            <a:ext cx="5327088" cy="707886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02629" y="534929"/>
            <a:ext cx="5018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 8 - CHỦ ĐỀ 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312" y="1760934"/>
            <a:ext cx="8725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CHỐNG ĐUỐI NƯỚC CHO HỌC SINH HẢI PHÒNG</a:t>
            </a:r>
          </a:p>
          <a:p>
            <a:pPr algn="ctr"/>
            <a:endParaRPr lang="en-US" sz="48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52" y="4256893"/>
            <a:ext cx="5104234" cy="340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90556" l="26953" r="73125"/>
                    </a14:imgEffect>
                  </a14:imgLayer>
                </a14:imgProps>
              </a:ext>
            </a:extLst>
          </a:blip>
          <a:srcRect l="25352" t="7345" r="25951"/>
          <a:stretch/>
        </p:blipFill>
        <p:spPr>
          <a:xfrm>
            <a:off x="335897" y="101733"/>
            <a:ext cx="1759415" cy="18830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49724" y="2647810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49724" y="2957299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3792" y="2017236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3792" y="2326725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000161" y="2704081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000161" y="3013570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014229" y="2073507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014229" y="2382996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93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" y="45747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050" y="2471123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7958970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THỰC TRẠNG, HẬU QUẢ CỦA TAI NẠN ĐUỐI NƯỚC TRÊN ĐỊA BÀN THÀNH PHỐ HẢI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2" t="14531" r="6572" b="6017"/>
          <a:stretch/>
        </p:blipFill>
        <p:spPr>
          <a:xfrm>
            <a:off x="0" y="1"/>
            <a:ext cx="12179135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hauduc.baria-vungtau.gov.vn/portal/editor/images/collection/2022_04_23_16_00_1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62" y="0"/>
            <a:ext cx="12319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6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9629" y="1891601"/>
            <a:ext cx="89072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vong do đuối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0253" y="668189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Năm 2021</a:t>
            </a:r>
            <a:endParaRPr lang="en-US" sz="4800" b="1" dirty="0">
              <a:solidFill>
                <a:srgbClr val="FF0000"/>
              </a:solidFill>
              <a:latin typeface=".VnRevueH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4023" y="1568435"/>
            <a:ext cx="6644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bàn thành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2">
            <a:extLst>
              <a:ext uri="{FF2B5EF4-FFF2-40B4-BE49-F238E27FC236}">
                <a16:creationId xmlns="" xmlns:a16="http://schemas.microsoft.com/office/drawing/2014/main" id="{D01C00AA-E79B-E21D-FA17-59F9FBBC5DD1}"/>
              </a:ext>
            </a:extLst>
          </p:cNvPr>
          <p:cNvGrpSpPr/>
          <p:nvPr/>
        </p:nvGrpSpPr>
        <p:grpSpPr>
          <a:xfrm flipH="1">
            <a:off x="1029709" y="0"/>
            <a:ext cx="9479450" cy="4204154"/>
            <a:chOff x="-558688" y="0"/>
            <a:chExt cx="9107943" cy="6858000"/>
          </a:xfrm>
        </p:grpSpPr>
        <p:pic>
          <p:nvPicPr>
            <p:cNvPr id="11" name="图片 13">
              <a:extLst>
                <a:ext uri="{FF2B5EF4-FFF2-40B4-BE49-F238E27FC236}">
                  <a16:creationId xmlns="" xmlns:a16="http://schemas.microsoft.com/office/drawing/2014/main" id="{9AF4657E-8F8E-01C0-341A-DCDCEBF4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2" name="图片 14">
              <a:extLst>
                <a:ext uri="{FF2B5EF4-FFF2-40B4-BE49-F238E27FC236}">
                  <a16:creationId xmlns="" xmlns:a16="http://schemas.microsoft.com/office/drawing/2014/main" id="{45AEE435-147D-C284-00BA-80ACFA7A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2554700" y="1093650"/>
            <a:ext cx="6743846" cy="179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="" xmlns:a16="http://schemas.microsoft.com/office/drawing/2014/main" id="{7F3EEE9D-BCD2-4F71-B8E7-7ABB4F067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4" y="2704563"/>
            <a:ext cx="4393189" cy="43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23752" y="140412"/>
            <a:ext cx="8427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TRẠNG, HẬU QUẢ CỦA TAI NẠN ĐUỐI NƯỚC TRÊN ĐỊA BÀN THÀNH PHỐ HẢI PHÒNG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oogle Shape;33;p2">
            <a:extLst>
              <a:ext uri="{FF2B5EF4-FFF2-40B4-BE49-F238E27FC236}">
                <a16:creationId xmlns="" xmlns:a16="http://schemas.microsoft.com/office/drawing/2014/main" id="{056A70A0-D7ED-E54F-FFB6-EB48BAE4C6C0}"/>
              </a:ext>
            </a:extLst>
          </p:cNvPr>
          <p:cNvGrpSpPr/>
          <p:nvPr/>
        </p:nvGrpSpPr>
        <p:grpSpPr>
          <a:xfrm>
            <a:off x="1297041" y="1379352"/>
            <a:ext cx="750685" cy="718949"/>
            <a:chOff x="8025400" y="374250"/>
            <a:chExt cx="549125" cy="525575"/>
          </a:xfrm>
        </p:grpSpPr>
        <p:sp>
          <p:nvSpPr>
            <p:cNvPr id="17" name="Google Shape;34;p2">
              <a:extLst>
                <a:ext uri="{FF2B5EF4-FFF2-40B4-BE49-F238E27FC236}">
                  <a16:creationId xmlns="" xmlns:a16="http://schemas.microsoft.com/office/drawing/2014/main" id="{E006FA9C-0EE4-19E9-DA6F-A57DE639891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5;p2">
              <a:extLst>
                <a:ext uri="{FF2B5EF4-FFF2-40B4-BE49-F238E27FC236}">
                  <a16:creationId xmlns="" xmlns:a16="http://schemas.microsoft.com/office/drawing/2014/main" id="{FAC2BD8E-8B8C-8C54-4F43-C960C6BFB2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6;p2">
              <a:extLst>
                <a:ext uri="{FF2B5EF4-FFF2-40B4-BE49-F238E27FC236}">
                  <a16:creationId xmlns="" xmlns:a16="http://schemas.microsoft.com/office/drawing/2014/main" id="{243064F8-E941-EAF0-4A17-805F7C74346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7;p2">
              <a:extLst>
                <a:ext uri="{FF2B5EF4-FFF2-40B4-BE49-F238E27FC236}">
                  <a16:creationId xmlns="" xmlns:a16="http://schemas.microsoft.com/office/drawing/2014/main" id="{A5CD9E2A-7A52-E868-4EE0-CDCA7FDC55C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8;p2">
              <a:extLst>
                <a:ext uri="{FF2B5EF4-FFF2-40B4-BE49-F238E27FC236}">
                  <a16:creationId xmlns="" xmlns:a16="http://schemas.microsoft.com/office/drawing/2014/main" id="{35B3337D-2CE3-0810-8528-4EEBE9C44FB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9;p2">
              <a:extLst>
                <a:ext uri="{FF2B5EF4-FFF2-40B4-BE49-F238E27FC236}">
                  <a16:creationId xmlns="" xmlns:a16="http://schemas.microsoft.com/office/drawing/2014/main" id="{D59825F4-1AE0-191E-47B9-4AAB754A511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40;p2">
              <a:extLst>
                <a:ext uri="{FF2B5EF4-FFF2-40B4-BE49-F238E27FC236}">
                  <a16:creationId xmlns="" xmlns:a16="http://schemas.microsoft.com/office/drawing/2014/main" id="{6A33B684-E1B8-FFDE-3CB5-1C3C6D036B4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41;p2">
              <a:extLst>
                <a:ext uri="{FF2B5EF4-FFF2-40B4-BE49-F238E27FC236}">
                  <a16:creationId xmlns="" xmlns:a16="http://schemas.microsoft.com/office/drawing/2014/main" id="{109DFB52-A976-64A1-B121-0DB1D3F0DDB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42;p2">
              <a:extLst>
                <a:ext uri="{FF2B5EF4-FFF2-40B4-BE49-F238E27FC236}">
                  <a16:creationId xmlns="" xmlns:a16="http://schemas.microsoft.com/office/drawing/2014/main" id="{10CA457C-75D8-8B47-BEA8-36437C0FAE6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43;p2">
              <a:extLst>
                <a:ext uri="{FF2B5EF4-FFF2-40B4-BE49-F238E27FC236}">
                  <a16:creationId xmlns="" xmlns:a16="http://schemas.microsoft.com/office/drawing/2014/main" id="{7FC282E0-8447-B130-0A51-A480A2650E3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44;p2">
              <a:extLst>
                <a:ext uri="{FF2B5EF4-FFF2-40B4-BE49-F238E27FC236}">
                  <a16:creationId xmlns="" xmlns:a16="http://schemas.microsoft.com/office/drawing/2014/main" id="{E83F0BDA-4FA0-6093-25F7-34C2C15C45F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45;p2">
              <a:extLst>
                <a:ext uri="{FF2B5EF4-FFF2-40B4-BE49-F238E27FC236}">
                  <a16:creationId xmlns="" xmlns:a16="http://schemas.microsoft.com/office/drawing/2014/main" id="{8B868C64-EC7B-F8E1-EACF-165706599A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46;p2">
              <a:extLst>
                <a:ext uri="{FF2B5EF4-FFF2-40B4-BE49-F238E27FC236}">
                  <a16:creationId xmlns="" xmlns:a16="http://schemas.microsoft.com/office/drawing/2014/main" id="{D2FE692F-200E-F944-C94D-ADF231C89DE7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47;p2">
              <a:extLst>
                <a:ext uri="{FF2B5EF4-FFF2-40B4-BE49-F238E27FC236}">
                  <a16:creationId xmlns="" xmlns:a16="http://schemas.microsoft.com/office/drawing/2014/main" id="{66F1B74A-47FA-95CF-4AA1-39394FD16E8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48;p2">
              <a:extLst>
                <a:ext uri="{FF2B5EF4-FFF2-40B4-BE49-F238E27FC236}">
                  <a16:creationId xmlns="" xmlns:a16="http://schemas.microsoft.com/office/drawing/2014/main" id="{1E282C59-BEBA-EEA9-9A33-25655ED5F61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49;p2">
              <a:extLst>
                <a:ext uri="{FF2B5EF4-FFF2-40B4-BE49-F238E27FC236}">
                  <a16:creationId xmlns="" xmlns:a16="http://schemas.microsoft.com/office/drawing/2014/main" id="{14D01BAB-C640-582B-2237-61F44720260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50;p2">
              <a:extLst>
                <a:ext uri="{FF2B5EF4-FFF2-40B4-BE49-F238E27FC236}">
                  <a16:creationId xmlns="" xmlns:a16="http://schemas.microsoft.com/office/drawing/2014/main" id="{D3C6FB42-7350-16DA-0666-DE0B26A1301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51;p2">
              <a:extLst>
                <a:ext uri="{FF2B5EF4-FFF2-40B4-BE49-F238E27FC236}">
                  <a16:creationId xmlns="" xmlns:a16="http://schemas.microsoft.com/office/drawing/2014/main" id="{523ACDC0-08E0-B8F8-2EC2-AF9C930F0A9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52;p2">
              <a:extLst>
                <a:ext uri="{FF2B5EF4-FFF2-40B4-BE49-F238E27FC236}">
                  <a16:creationId xmlns="" xmlns:a16="http://schemas.microsoft.com/office/drawing/2014/main" id="{E1F22219-E5CB-6BF9-2C12-526B96306BF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53;p2">
              <a:extLst>
                <a:ext uri="{FF2B5EF4-FFF2-40B4-BE49-F238E27FC236}">
                  <a16:creationId xmlns="" xmlns:a16="http://schemas.microsoft.com/office/drawing/2014/main" id="{A4D4C83A-ABAC-7DAC-9806-EA15EBD76E1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54;p2">
              <a:extLst>
                <a:ext uri="{FF2B5EF4-FFF2-40B4-BE49-F238E27FC236}">
                  <a16:creationId xmlns="" xmlns:a16="http://schemas.microsoft.com/office/drawing/2014/main" id="{274BEAA3-7689-1E80-5BA3-2BD2A4EE2F48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55;p2">
              <a:extLst>
                <a:ext uri="{FF2B5EF4-FFF2-40B4-BE49-F238E27FC236}">
                  <a16:creationId xmlns="" xmlns:a16="http://schemas.microsoft.com/office/drawing/2014/main" id="{6D5569C7-D8E5-BB6A-67EA-43D5D9AF2066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;p2">
              <a:extLst>
                <a:ext uri="{FF2B5EF4-FFF2-40B4-BE49-F238E27FC236}">
                  <a16:creationId xmlns="" xmlns:a16="http://schemas.microsoft.com/office/drawing/2014/main" id="{B36B4C77-CB89-9B62-2FE0-6E013FC124B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7;p2">
              <a:extLst>
                <a:ext uri="{FF2B5EF4-FFF2-40B4-BE49-F238E27FC236}">
                  <a16:creationId xmlns="" xmlns:a16="http://schemas.microsoft.com/office/drawing/2014/main" id="{189BA2D9-01BE-DD91-C0B3-05D6BBDDA3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8;p2">
              <a:extLst>
                <a:ext uri="{FF2B5EF4-FFF2-40B4-BE49-F238E27FC236}">
                  <a16:creationId xmlns="" xmlns:a16="http://schemas.microsoft.com/office/drawing/2014/main" id="{13CF45FD-09C3-0B3A-4676-BAE85633A42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9;p2">
              <a:extLst>
                <a:ext uri="{FF2B5EF4-FFF2-40B4-BE49-F238E27FC236}">
                  <a16:creationId xmlns="" xmlns:a16="http://schemas.microsoft.com/office/drawing/2014/main" id="{0FEE6BA8-DE53-F838-82F1-AD949309D783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60;p2">
              <a:extLst>
                <a:ext uri="{FF2B5EF4-FFF2-40B4-BE49-F238E27FC236}">
                  <a16:creationId xmlns="" xmlns:a16="http://schemas.microsoft.com/office/drawing/2014/main" id="{E0378559-058D-E8ED-9CC4-C26227A0DD2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="" xmlns:a16="http://schemas.microsoft.com/office/drawing/2014/main" id="{7AB7B379-8886-A644-9E30-464D22E8DAD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="" xmlns:a16="http://schemas.microsoft.com/office/drawing/2014/main" id="{B9352B1D-0D9F-2DEC-649E-1E548A039BA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3;p2">
              <a:extLst>
                <a:ext uri="{FF2B5EF4-FFF2-40B4-BE49-F238E27FC236}">
                  <a16:creationId xmlns="" xmlns:a16="http://schemas.microsoft.com/office/drawing/2014/main" id="{D8FBD2B9-2D8A-2A74-1ED4-8D2305F521E0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4;p2">
              <a:extLst>
                <a:ext uri="{FF2B5EF4-FFF2-40B4-BE49-F238E27FC236}">
                  <a16:creationId xmlns="" xmlns:a16="http://schemas.microsoft.com/office/drawing/2014/main" id="{C5B13027-3577-2388-702B-40F57E50BB8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5;p2">
              <a:extLst>
                <a:ext uri="{FF2B5EF4-FFF2-40B4-BE49-F238E27FC236}">
                  <a16:creationId xmlns="" xmlns:a16="http://schemas.microsoft.com/office/drawing/2014/main" id="{C4857155-6F8E-4A2F-D72E-0A9D85FC7D4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6;p2">
              <a:extLst>
                <a:ext uri="{FF2B5EF4-FFF2-40B4-BE49-F238E27FC236}">
                  <a16:creationId xmlns="" xmlns:a16="http://schemas.microsoft.com/office/drawing/2014/main" id="{49D6379F-3112-B210-B824-3E65548377B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7;p2">
              <a:extLst>
                <a:ext uri="{FF2B5EF4-FFF2-40B4-BE49-F238E27FC236}">
                  <a16:creationId xmlns="" xmlns:a16="http://schemas.microsoft.com/office/drawing/2014/main" id="{D83C240B-F127-5961-A1C2-F787F60BECB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68;p2">
              <a:extLst>
                <a:ext uri="{FF2B5EF4-FFF2-40B4-BE49-F238E27FC236}">
                  <a16:creationId xmlns="" xmlns:a16="http://schemas.microsoft.com/office/drawing/2014/main" id="{67EEA8C7-0F1B-8D35-B6BA-545AC125CB11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69;p2">
              <a:extLst>
                <a:ext uri="{FF2B5EF4-FFF2-40B4-BE49-F238E27FC236}">
                  <a16:creationId xmlns="" xmlns:a16="http://schemas.microsoft.com/office/drawing/2014/main" id="{9783A312-2BC4-88DC-722A-E33AA501EF5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70;p2">
              <a:extLst>
                <a:ext uri="{FF2B5EF4-FFF2-40B4-BE49-F238E27FC236}">
                  <a16:creationId xmlns="" xmlns:a16="http://schemas.microsoft.com/office/drawing/2014/main" id="{1C152BF1-F1DA-3572-0126-A34D9CE72FC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71;p2">
              <a:extLst>
                <a:ext uri="{FF2B5EF4-FFF2-40B4-BE49-F238E27FC236}">
                  <a16:creationId xmlns="" xmlns:a16="http://schemas.microsoft.com/office/drawing/2014/main" id="{0604EBE3-6995-9DBD-2294-B0BDBCDCCE1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72;p2">
              <a:extLst>
                <a:ext uri="{FF2B5EF4-FFF2-40B4-BE49-F238E27FC236}">
                  <a16:creationId xmlns="" xmlns:a16="http://schemas.microsoft.com/office/drawing/2014/main" id="{AC31B99D-19D7-F44F-0329-8E3B74173F3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73;p2">
              <a:extLst>
                <a:ext uri="{FF2B5EF4-FFF2-40B4-BE49-F238E27FC236}">
                  <a16:creationId xmlns="" xmlns:a16="http://schemas.microsoft.com/office/drawing/2014/main" id="{6DE7466D-8B37-FE52-975E-7E36CE0F8F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103110" y="1379352"/>
            <a:ext cx="9230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vụ tai nạn đuối nước của trẻ em ở Hải Phòng vẫn tồn tại.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33;p2">
            <a:extLst>
              <a:ext uri="{FF2B5EF4-FFF2-40B4-BE49-F238E27FC236}">
                <a16:creationId xmlns="" xmlns:a16="http://schemas.microsoft.com/office/drawing/2014/main" id="{056A70A0-D7ED-E54F-FFB6-EB48BAE4C6C0}"/>
              </a:ext>
            </a:extLst>
          </p:cNvPr>
          <p:cNvGrpSpPr/>
          <p:nvPr/>
        </p:nvGrpSpPr>
        <p:grpSpPr>
          <a:xfrm>
            <a:off x="2386388" y="2704341"/>
            <a:ext cx="708765" cy="724659"/>
            <a:chOff x="8025400" y="374250"/>
            <a:chExt cx="549125" cy="525575"/>
          </a:xfrm>
        </p:grpSpPr>
        <p:sp>
          <p:nvSpPr>
            <p:cNvPr id="59" name="Google Shape;34;p2">
              <a:extLst>
                <a:ext uri="{FF2B5EF4-FFF2-40B4-BE49-F238E27FC236}">
                  <a16:creationId xmlns="" xmlns:a16="http://schemas.microsoft.com/office/drawing/2014/main" id="{E006FA9C-0EE4-19E9-DA6F-A57DE639891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;p2">
              <a:extLst>
                <a:ext uri="{FF2B5EF4-FFF2-40B4-BE49-F238E27FC236}">
                  <a16:creationId xmlns="" xmlns:a16="http://schemas.microsoft.com/office/drawing/2014/main" id="{FAC2BD8E-8B8C-8C54-4F43-C960C6BFB2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6;p2">
              <a:extLst>
                <a:ext uri="{FF2B5EF4-FFF2-40B4-BE49-F238E27FC236}">
                  <a16:creationId xmlns="" xmlns:a16="http://schemas.microsoft.com/office/drawing/2014/main" id="{243064F8-E941-EAF0-4A17-805F7C74346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7;p2">
              <a:extLst>
                <a:ext uri="{FF2B5EF4-FFF2-40B4-BE49-F238E27FC236}">
                  <a16:creationId xmlns="" xmlns:a16="http://schemas.microsoft.com/office/drawing/2014/main" id="{A5CD9E2A-7A52-E868-4EE0-CDCA7FDC55C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8;p2">
              <a:extLst>
                <a:ext uri="{FF2B5EF4-FFF2-40B4-BE49-F238E27FC236}">
                  <a16:creationId xmlns="" xmlns:a16="http://schemas.microsoft.com/office/drawing/2014/main" id="{35B3337D-2CE3-0810-8528-4EEBE9C44FB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9;p2">
              <a:extLst>
                <a:ext uri="{FF2B5EF4-FFF2-40B4-BE49-F238E27FC236}">
                  <a16:creationId xmlns="" xmlns:a16="http://schemas.microsoft.com/office/drawing/2014/main" id="{D59825F4-1AE0-191E-47B9-4AAB754A511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0;p2">
              <a:extLst>
                <a:ext uri="{FF2B5EF4-FFF2-40B4-BE49-F238E27FC236}">
                  <a16:creationId xmlns="" xmlns:a16="http://schemas.microsoft.com/office/drawing/2014/main" id="{6A33B684-E1B8-FFDE-3CB5-1C3C6D036B4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1;p2">
              <a:extLst>
                <a:ext uri="{FF2B5EF4-FFF2-40B4-BE49-F238E27FC236}">
                  <a16:creationId xmlns="" xmlns:a16="http://schemas.microsoft.com/office/drawing/2014/main" id="{109DFB52-A976-64A1-B121-0DB1D3F0DDB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2;p2">
              <a:extLst>
                <a:ext uri="{FF2B5EF4-FFF2-40B4-BE49-F238E27FC236}">
                  <a16:creationId xmlns="" xmlns:a16="http://schemas.microsoft.com/office/drawing/2014/main" id="{10CA457C-75D8-8B47-BEA8-36437C0FAE6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3;p2">
              <a:extLst>
                <a:ext uri="{FF2B5EF4-FFF2-40B4-BE49-F238E27FC236}">
                  <a16:creationId xmlns="" xmlns:a16="http://schemas.microsoft.com/office/drawing/2014/main" id="{7FC282E0-8447-B130-0A51-A480A2650E3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4;p2">
              <a:extLst>
                <a:ext uri="{FF2B5EF4-FFF2-40B4-BE49-F238E27FC236}">
                  <a16:creationId xmlns="" xmlns:a16="http://schemas.microsoft.com/office/drawing/2014/main" id="{E83F0BDA-4FA0-6093-25F7-34C2C15C45F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45;p2">
              <a:extLst>
                <a:ext uri="{FF2B5EF4-FFF2-40B4-BE49-F238E27FC236}">
                  <a16:creationId xmlns="" xmlns:a16="http://schemas.microsoft.com/office/drawing/2014/main" id="{8B868C64-EC7B-F8E1-EACF-165706599A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46;p2">
              <a:extLst>
                <a:ext uri="{FF2B5EF4-FFF2-40B4-BE49-F238E27FC236}">
                  <a16:creationId xmlns="" xmlns:a16="http://schemas.microsoft.com/office/drawing/2014/main" id="{D2FE692F-200E-F944-C94D-ADF231C89DE7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47;p2">
              <a:extLst>
                <a:ext uri="{FF2B5EF4-FFF2-40B4-BE49-F238E27FC236}">
                  <a16:creationId xmlns="" xmlns:a16="http://schemas.microsoft.com/office/drawing/2014/main" id="{66F1B74A-47FA-95CF-4AA1-39394FD16E8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48;p2">
              <a:extLst>
                <a:ext uri="{FF2B5EF4-FFF2-40B4-BE49-F238E27FC236}">
                  <a16:creationId xmlns="" xmlns:a16="http://schemas.microsoft.com/office/drawing/2014/main" id="{1E282C59-BEBA-EEA9-9A33-25655ED5F61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49;p2">
              <a:extLst>
                <a:ext uri="{FF2B5EF4-FFF2-40B4-BE49-F238E27FC236}">
                  <a16:creationId xmlns="" xmlns:a16="http://schemas.microsoft.com/office/drawing/2014/main" id="{14D01BAB-C640-582B-2237-61F44720260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50;p2">
              <a:extLst>
                <a:ext uri="{FF2B5EF4-FFF2-40B4-BE49-F238E27FC236}">
                  <a16:creationId xmlns="" xmlns:a16="http://schemas.microsoft.com/office/drawing/2014/main" id="{D3C6FB42-7350-16DA-0666-DE0B26A1301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51;p2">
              <a:extLst>
                <a:ext uri="{FF2B5EF4-FFF2-40B4-BE49-F238E27FC236}">
                  <a16:creationId xmlns="" xmlns:a16="http://schemas.microsoft.com/office/drawing/2014/main" id="{523ACDC0-08E0-B8F8-2EC2-AF9C930F0A9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52;p2">
              <a:extLst>
                <a:ext uri="{FF2B5EF4-FFF2-40B4-BE49-F238E27FC236}">
                  <a16:creationId xmlns="" xmlns:a16="http://schemas.microsoft.com/office/drawing/2014/main" id="{E1F22219-E5CB-6BF9-2C12-526B96306BF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53;p2">
              <a:extLst>
                <a:ext uri="{FF2B5EF4-FFF2-40B4-BE49-F238E27FC236}">
                  <a16:creationId xmlns="" xmlns:a16="http://schemas.microsoft.com/office/drawing/2014/main" id="{A4D4C83A-ABAC-7DAC-9806-EA15EBD76E1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54;p2">
              <a:extLst>
                <a:ext uri="{FF2B5EF4-FFF2-40B4-BE49-F238E27FC236}">
                  <a16:creationId xmlns="" xmlns:a16="http://schemas.microsoft.com/office/drawing/2014/main" id="{274BEAA3-7689-1E80-5BA3-2BD2A4EE2F48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55;p2">
              <a:extLst>
                <a:ext uri="{FF2B5EF4-FFF2-40B4-BE49-F238E27FC236}">
                  <a16:creationId xmlns="" xmlns:a16="http://schemas.microsoft.com/office/drawing/2014/main" id="{6D5569C7-D8E5-BB6A-67EA-43D5D9AF2066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56;p2">
              <a:extLst>
                <a:ext uri="{FF2B5EF4-FFF2-40B4-BE49-F238E27FC236}">
                  <a16:creationId xmlns="" xmlns:a16="http://schemas.microsoft.com/office/drawing/2014/main" id="{B36B4C77-CB89-9B62-2FE0-6E013FC124B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57;p2">
              <a:extLst>
                <a:ext uri="{FF2B5EF4-FFF2-40B4-BE49-F238E27FC236}">
                  <a16:creationId xmlns="" xmlns:a16="http://schemas.microsoft.com/office/drawing/2014/main" id="{189BA2D9-01BE-DD91-C0B3-05D6BBDDA3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58;p2">
              <a:extLst>
                <a:ext uri="{FF2B5EF4-FFF2-40B4-BE49-F238E27FC236}">
                  <a16:creationId xmlns="" xmlns:a16="http://schemas.microsoft.com/office/drawing/2014/main" id="{13CF45FD-09C3-0B3A-4676-BAE85633A42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59;p2">
              <a:extLst>
                <a:ext uri="{FF2B5EF4-FFF2-40B4-BE49-F238E27FC236}">
                  <a16:creationId xmlns="" xmlns:a16="http://schemas.microsoft.com/office/drawing/2014/main" id="{0FEE6BA8-DE53-F838-82F1-AD949309D783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;p2">
              <a:extLst>
                <a:ext uri="{FF2B5EF4-FFF2-40B4-BE49-F238E27FC236}">
                  <a16:creationId xmlns="" xmlns:a16="http://schemas.microsoft.com/office/drawing/2014/main" id="{E0378559-058D-E8ED-9CC4-C26227A0DD2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1;p2">
              <a:extLst>
                <a:ext uri="{FF2B5EF4-FFF2-40B4-BE49-F238E27FC236}">
                  <a16:creationId xmlns="" xmlns:a16="http://schemas.microsoft.com/office/drawing/2014/main" id="{7AB7B379-8886-A644-9E30-464D22E8DAD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2;p2">
              <a:extLst>
                <a:ext uri="{FF2B5EF4-FFF2-40B4-BE49-F238E27FC236}">
                  <a16:creationId xmlns="" xmlns:a16="http://schemas.microsoft.com/office/drawing/2014/main" id="{B9352B1D-0D9F-2DEC-649E-1E548A039BA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3;p2">
              <a:extLst>
                <a:ext uri="{FF2B5EF4-FFF2-40B4-BE49-F238E27FC236}">
                  <a16:creationId xmlns="" xmlns:a16="http://schemas.microsoft.com/office/drawing/2014/main" id="{D8FBD2B9-2D8A-2A74-1ED4-8D2305F521E0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4;p2">
              <a:extLst>
                <a:ext uri="{FF2B5EF4-FFF2-40B4-BE49-F238E27FC236}">
                  <a16:creationId xmlns="" xmlns:a16="http://schemas.microsoft.com/office/drawing/2014/main" id="{C5B13027-3577-2388-702B-40F57E50BB8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5;p2">
              <a:extLst>
                <a:ext uri="{FF2B5EF4-FFF2-40B4-BE49-F238E27FC236}">
                  <a16:creationId xmlns="" xmlns:a16="http://schemas.microsoft.com/office/drawing/2014/main" id="{C4857155-6F8E-4A2F-D72E-0A9D85FC7D4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6;p2">
              <a:extLst>
                <a:ext uri="{FF2B5EF4-FFF2-40B4-BE49-F238E27FC236}">
                  <a16:creationId xmlns="" xmlns:a16="http://schemas.microsoft.com/office/drawing/2014/main" id="{49D6379F-3112-B210-B824-3E65548377B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7;p2">
              <a:extLst>
                <a:ext uri="{FF2B5EF4-FFF2-40B4-BE49-F238E27FC236}">
                  <a16:creationId xmlns="" xmlns:a16="http://schemas.microsoft.com/office/drawing/2014/main" id="{D83C240B-F127-5961-A1C2-F787F60BECB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8;p2">
              <a:extLst>
                <a:ext uri="{FF2B5EF4-FFF2-40B4-BE49-F238E27FC236}">
                  <a16:creationId xmlns="" xmlns:a16="http://schemas.microsoft.com/office/drawing/2014/main" id="{67EEA8C7-0F1B-8D35-B6BA-545AC125CB11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9;p2">
              <a:extLst>
                <a:ext uri="{FF2B5EF4-FFF2-40B4-BE49-F238E27FC236}">
                  <a16:creationId xmlns="" xmlns:a16="http://schemas.microsoft.com/office/drawing/2014/main" id="{9783A312-2BC4-88DC-722A-E33AA501EF5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70;p2">
              <a:extLst>
                <a:ext uri="{FF2B5EF4-FFF2-40B4-BE49-F238E27FC236}">
                  <a16:creationId xmlns="" xmlns:a16="http://schemas.microsoft.com/office/drawing/2014/main" id="{1C152BF1-F1DA-3572-0126-A34D9CE72FC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71;p2">
              <a:extLst>
                <a:ext uri="{FF2B5EF4-FFF2-40B4-BE49-F238E27FC236}">
                  <a16:creationId xmlns="" xmlns:a16="http://schemas.microsoft.com/office/drawing/2014/main" id="{0604EBE3-6995-9DBD-2294-B0BDBCDCCE1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72;p2">
              <a:extLst>
                <a:ext uri="{FF2B5EF4-FFF2-40B4-BE49-F238E27FC236}">
                  <a16:creationId xmlns="" xmlns:a16="http://schemas.microsoft.com/office/drawing/2014/main" id="{AC31B99D-19D7-F44F-0329-8E3B74173F3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73;p2">
              <a:extLst>
                <a:ext uri="{FF2B5EF4-FFF2-40B4-BE49-F238E27FC236}">
                  <a16:creationId xmlns="" xmlns:a16="http://schemas.microsoft.com/office/drawing/2014/main" id="{6DE7466D-8B37-FE52-975E-7E36CE0F8F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096655" y="2762391"/>
            <a:ext cx="5490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người bị tai nạn đuối nước cũng có thể bị tử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2" name="Picture 241">
            <a:extLst>
              <a:ext uri="{FF2B5EF4-FFF2-40B4-BE49-F238E27FC236}">
                <a16:creationId xmlns="" xmlns:a16="http://schemas.microsoft.com/office/drawing/2014/main" id="{385698E8-BC85-B291-078F-194B5D08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17" y="3293285"/>
            <a:ext cx="1868895" cy="358752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056" y="62698"/>
            <a:ext cx="1426919" cy="14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7958970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NHẬN DIỆN NGUY CƠ TIỀM ẨN VỀ TAI NẠN ĐUỐI NƯỚC CỦA HỌC SINH HẢI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1837" y="515155"/>
            <a:ext cx="6194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 TIẾP SỨC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0062" y="2228671"/>
            <a:ext cx="8731876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20811" b="20811"/>
          <a:stretch/>
        </p:blipFill>
        <p:spPr bwMode="auto">
          <a:xfrm>
            <a:off x="1794765" y="440509"/>
            <a:ext cx="4043655" cy="2432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t="19805" b="19805"/>
          <a:stretch/>
        </p:blipFill>
        <p:spPr bwMode="auto">
          <a:xfrm>
            <a:off x="6165795" y="415837"/>
            <a:ext cx="4060030" cy="244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t="20185" b="20185"/>
          <a:stretch/>
        </p:blipFill>
        <p:spPr bwMode="auto">
          <a:xfrm>
            <a:off x="1794765" y="3126315"/>
            <a:ext cx="4043655" cy="245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t="19318" b="19318"/>
          <a:stretch/>
        </p:blipFill>
        <p:spPr bwMode="auto">
          <a:xfrm>
            <a:off x="6165795" y="3101799"/>
            <a:ext cx="4125532" cy="248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99126" y="5796974"/>
            <a:ext cx="899374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8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46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9109" y="2422616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41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 b="4627"/>
          <a:stretch/>
        </p:blipFill>
        <p:spPr bwMode="auto">
          <a:xfrm>
            <a:off x="547553" y="322428"/>
            <a:ext cx="4887332" cy="31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4378" b="14780"/>
          <a:stretch/>
        </p:blipFill>
        <p:spPr bwMode="auto">
          <a:xfrm>
            <a:off x="5944737" y="322428"/>
            <a:ext cx="5169732" cy="320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8418" b="19729"/>
          <a:stretch/>
        </p:blipFill>
        <p:spPr bwMode="auto">
          <a:xfrm>
            <a:off x="547553" y="3701893"/>
            <a:ext cx="4887332" cy="297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10834" b="23877"/>
          <a:stretch/>
        </p:blipFill>
        <p:spPr bwMode="auto">
          <a:xfrm>
            <a:off x="5944737" y="3752773"/>
            <a:ext cx="5169732" cy="287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44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78039" y="896592"/>
            <a:ext cx="9607640" cy="5195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7286" y="1182231"/>
            <a:ext cx="92083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Chum,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946" y="140962"/>
            <a:ext cx="11578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TIỀM ẨN VỀ TAI NẠN ĐUỐI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8145854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TRÁCH NHIỆM CỦA HỌC SINH HẢI PHÒNG TRONG PHÒNG CHỐNG TAI NẠN ĐUỐI NƯỚC.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27499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32491" r="10381" b="23685"/>
          <a:stretch>
            <a:fillRect/>
          </a:stretch>
        </p:blipFill>
        <p:spPr bwMode="auto">
          <a:xfrm>
            <a:off x="495759" y="3618963"/>
            <a:ext cx="5494898" cy="28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8" b="39555"/>
          <a:stretch>
            <a:fillRect/>
          </a:stretch>
        </p:blipFill>
        <p:spPr bwMode="auto">
          <a:xfrm>
            <a:off x="6428683" y="698729"/>
            <a:ext cx="5220999" cy="25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45457"/>
          <a:stretch>
            <a:fillRect/>
          </a:stretch>
        </p:blipFill>
        <p:spPr bwMode="auto">
          <a:xfrm>
            <a:off x="495759" y="730953"/>
            <a:ext cx="5494898" cy="25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b="6619"/>
          <a:stretch>
            <a:fillRect/>
          </a:stretch>
        </p:blipFill>
        <p:spPr bwMode="auto">
          <a:xfrm>
            <a:off x="6428683" y="3655178"/>
            <a:ext cx="5220999" cy="28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0152" y="6449234"/>
            <a:ext cx="6270474" cy="423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ở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91759" y="3166531"/>
            <a:ext cx="4820550" cy="423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thuỷ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920" y="32205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ở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uy</a:t>
            </a:r>
            <a:r>
              <a:rPr lang="en-US" dirty="0"/>
              <a:t> </a:t>
            </a:r>
            <a:r>
              <a:rPr lang="en-US" dirty="0" err="1"/>
              <a:t>tín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0322" y="6449234"/>
            <a:ext cx="6011678" cy="4524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lội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đùa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8892" y="-65326"/>
            <a:ext cx="11453108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556"/>
            <a:ext cx="764816" cy="7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="" xmlns:a16="http://schemas.microsoft.com/office/drawing/2014/main" id="{7F3EEE9D-BCD2-4F71-B8E7-7ABB4F067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6" y="3326655"/>
            <a:ext cx="3668752" cy="3668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704" y="6478"/>
            <a:ext cx="9672033" cy="125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274" y="2665502"/>
            <a:ext cx="2284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573087" y="2625797"/>
            <a:ext cx="1170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078191" y="2728587"/>
            <a:ext cx="396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endParaRPr lang="en-US" sz="2000" dirty="0"/>
          </a:p>
        </p:txBody>
      </p:sp>
      <p:grpSp>
        <p:nvGrpSpPr>
          <p:cNvPr id="11" name="组合 2"/>
          <p:cNvGrpSpPr/>
          <p:nvPr/>
        </p:nvGrpSpPr>
        <p:grpSpPr>
          <a:xfrm>
            <a:off x="1839781" y="1603866"/>
            <a:ext cx="1124762" cy="1016869"/>
            <a:chOff x="1774437" y="3597737"/>
            <a:chExt cx="1124762" cy="1016869"/>
          </a:xfrm>
        </p:grpSpPr>
        <p:pic>
          <p:nvPicPr>
            <p:cNvPr id="12" name="图片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61630">
              <a:off x="1810142" y="3597737"/>
              <a:ext cx="1011313" cy="1016869"/>
            </a:xfrm>
            <a:prstGeom prst="rect">
              <a:avLst/>
            </a:prstGeom>
          </p:spPr>
        </p:pic>
        <p:sp>
          <p:nvSpPr>
            <p:cNvPr id="13" name="矩形 15"/>
            <p:cNvSpPr/>
            <p:nvPr/>
          </p:nvSpPr>
          <p:spPr>
            <a:xfrm rot="3274">
              <a:off x="1774437" y="3843796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01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3"/>
          <p:cNvGrpSpPr/>
          <p:nvPr/>
        </p:nvGrpSpPr>
        <p:grpSpPr>
          <a:xfrm>
            <a:off x="5650789" y="1555047"/>
            <a:ext cx="1129180" cy="1129180"/>
            <a:chOff x="5531409" y="3548918"/>
            <a:chExt cx="1129180" cy="1129180"/>
          </a:xfrm>
        </p:grpSpPr>
        <p:pic>
          <p:nvPicPr>
            <p:cNvPr id="15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409" y="3548918"/>
              <a:ext cx="1129180" cy="1129180"/>
            </a:xfrm>
            <a:prstGeom prst="rect">
              <a:avLst/>
            </a:prstGeom>
          </p:spPr>
        </p:pic>
        <p:sp>
          <p:nvSpPr>
            <p:cNvPr id="16" name="矩形 16"/>
            <p:cNvSpPr/>
            <p:nvPr/>
          </p:nvSpPr>
          <p:spPr>
            <a:xfrm rot="3274">
              <a:off x="5535419" y="3840314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02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4"/>
          <p:cNvGrpSpPr/>
          <p:nvPr/>
        </p:nvGrpSpPr>
        <p:grpSpPr>
          <a:xfrm>
            <a:off x="9167386" y="1534028"/>
            <a:ext cx="1154542" cy="1122733"/>
            <a:chOff x="9048006" y="3527899"/>
            <a:chExt cx="1154542" cy="1122733"/>
          </a:xfrm>
        </p:grpSpPr>
        <p:pic>
          <p:nvPicPr>
            <p:cNvPr id="18" name="图片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006" y="3527899"/>
              <a:ext cx="1154542" cy="1122733"/>
            </a:xfrm>
            <a:prstGeom prst="rect">
              <a:avLst/>
            </a:prstGeom>
          </p:spPr>
        </p:pic>
        <p:sp>
          <p:nvSpPr>
            <p:cNvPr id="19" name="矩形 17"/>
            <p:cNvSpPr/>
            <p:nvPr/>
          </p:nvSpPr>
          <p:spPr>
            <a:xfrm rot="3274">
              <a:off x="9052301" y="3840314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03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图片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81" y="1845907"/>
            <a:ext cx="1231580" cy="608726"/>
          </a:xfrm>
          <a:prstGeom prst="rect">
            <a:avLst/>
          </a:prstGeom>
        </p:spPr>
      </p:pic>
      <p:pic>
        <p:nvPicPr>
          <p:cNvPr id="21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925" y="1764342"/>
            <a:ext cx="1124532" cy="555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30" b="96083" l="22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8191" y="3731420"/>
            <a:ext cx="4275420" cy="301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b="25131"/>
          <a:stretch/>
        </p:blipFill>
        <p:spPr>
          <a:xfrm>
            <a:off x="3200186" y="3286950"/>
            <a:ext cx="6030385" cy="30099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371054">
            <a:off x="9268447" y="3428342"/>
            <a:ext cx="892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399116">
            <a:off x="10395039" y="3119505"/>
            <a:ext cx="8928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145355" cy="11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" y="45747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050" y="2471123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9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268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79" y="509950"/>
            <a:ext cx="5871546" cy="58380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25780" y="2730321"/>
            <a:ext cx="211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9408" y="3618963"/>
            <a:ext cx="4404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7503017" y="1144588"/>
            <a:ext cx="4036453" cy="1869072"/>
          </a:xfrm>
          <a:prstGeom prst="cloudCallout">
            <a:avLst>
              <a:gd name="adj1" fmla="val -13175"/>
              <a:gd name="adj2" fmla="val 33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546" t="14684" r="21979" b="47129"/>
          <a:stretch/>
        </p:blipFill>
        <p:spPr>
          <a:xfrm>
            <a:off x="984799" y="365125"/>
            <a:ext cx="4888402" cy="2653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5416" y="1510386"/>
            <a:ext cx="38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ngày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nào</a:t>
            </a:r>
            <a:r>
              <a:rPr lang="en-US" sz="4800" dirty="0" smtClean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0" y="0"/>
            <a:ext cx="6694953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694953" y="0"/>
            <a:ext cx="4844517" cy="3013660"/>
          </a:xfrm>
          <a:prstGeom prst="cloudCallout">
            <a:avLst>
              <a:gd name="adj1" fmla="val 42386"/>
              <a:gd name="adj2" fmla="val 660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77230" y="415681"/>
            <a:ext cx="3850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Hãy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bơi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địa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phương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em</a:t>
            </a:r>
            <a:r>
              <a:rPr lang="en-US" sz="4000" dirty="0" smtClean="0">
                <a:solidFill>
                  <a:srgbClr val="FF0000"/>
                </a:solidFill>
              </a:rPr>
              <a:t> 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55" y="5197211"/>
            <a:ext cx="6206025" cy="1107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80" y="1500511"/>
            <a:ext cx="6204877" cy="1097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2751701"/>
            <a:ext cx="6204876" cy="125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979" y="4001745"/>
            <a:ext cx="6256578" cy="1195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958376" y="1570890"/>
            <a:ext cx="61508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Đưa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bờ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chỗ</a:t>
            </a:r>
            <a:r>
              <a:rPr lang="en-US" sz="2400" dirty="0" smtClean="0"/>
              <a:t>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. </a:t>
            </a:r>
            <a:r>
              <a:rPr lang="en-US" sz="2400" dirty="0" err="1" smtClean="0"/>
              <a:t>Gọi</a:t>
            </a:r>
            <a:r>
              <a:rPr lang="en-US" sz="2400" dirty="0" smtClean="0"/>
              <a:t> 115.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073669" y="4116846"/>
            <a:ext cx="40974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Ép</a:t>
            </a:r>
            <a:r>
              <a:rPr lang="en-US" sz="2400" dirty="0" smtClean="0"/>
              <a:t> </a:t>
            </a:r>
            <a:r>
              <a:rPr lang="en-US" sz="2400" dirty="0" err="1" smtClean="0"/>
              <a:t>tim</a:t>
            </a:r>
            <a:r>
              <a:rPr lang="en-US" sz="2400" dirty="0" smtClean="0"/>
              <a:t>,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hơi</a:t>
            </a:r>
            <a:r>
              <a:rPr lang="en-US" sz="2400" dirty="0" smtClean="0"/>
              <a:t> </a:t>
            </a:r>
            <a:r>
              <a:rPr lang="en-US" sz="2400" dirty="0" err="1" smtClean="0"/>
              <a:t>thổi</a:t>
            </a:r>
            <a:r>
              <a:rPr lang="en-US" sz="2400" dirty="0" smtClean="0"/>
              <a:t> </a:t>
            </a:r>
            <a:r>
              <a:rPr lang="en-US" sz="2400" dirty="0" err="1" smtClean="0"/>
              <a:t>ngạt</a:t>
            </a:r>
            <a:r>
              <a:rPr lang="en-US" sz="2400" dirty="0" smtClean="0"/>
              <a:t> 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926739" y="5351102"/>
            <a:ext cx="61824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nằm</a:t>
            </a:r>
            <a:r>
              <a:rPr lang="en-US" sz="2400" dirty="0" smtClean="0"/>
              <a:t> </a:t>
            </a:r>
            <a:r>
              <a:rPr lang="en-US" sz="2400" dirty="0" err="1" smtClean="0"/>
              <a:t>ngửa</a:t>
            </a:r>
            <a:r>
              <a:rPr lang="en-US" sz="2400" dirty="0" smtClean="0"/>
              <a:t>, </a:t>
            </a:r>
            <a:r>
              <a:rPr lang="en-US" sz="2400" dirty="0" err="1" smtClean="0"/>
              <a:t>xoay</a:t>
            </a:r>
            <a:r>
              <a:rPr lang="en-US" sz="2400" dirty="0" smtClean="0"/>
              <a:t> </a:t>
            </a:r>
            <a:r>
              <a:rPr lang="en-US" sz="2400" dirty="0" err="1" smtClean="0"/>
              <a:t>nghiêng</a:t>
            </a:r>
            <a:r>
              <a:rPr lang="en-US" sz="2400" dirty="0" smtClean="0"/>
              <a:t> 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dị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073669" y="2846878"/>
            <a:ext cx="362467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0" y="71876"/>
            <a:ext cx="4888739" cy="26798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9919" y="831053"/>
            <a:ext cx="360489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1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9" y="-579123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86076" y="409039"/>
            <a:ext cx="658495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SÔNG</a:t>
            </a:r>
          </a:p>
          <a:p>
            <a:pPr algn="ctr"/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TOÀN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ADMIN\Desktop\Tai nguyen thiet ke tro choi\Bảng gỗ\bat dau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3" y="3081863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00" y="336042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sơ cứu khi trẻ bị đuối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75" end="93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587" y="476520"/>
            <a:ext cx="10142826" cy="570534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55" y="5197211"/>
            <a:ext cx="6206025" cy="1107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80" y="1500511"/>
            <a:ext cx="6204877" cy="1097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2712911"/>
            <a:ext cx="6204876" cy="125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979" y="4001745"/>
            <a:ext cx="6256578" cy="1195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958376" y="1570890"/>
            <a:ext cx="61508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Đưa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bờ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chỗ</a:t>
            </a:r>
            <a:r>
              <a:rPr lang="en-US" sz="2400" dirty="0" smtClean="0"/>
              <a:t>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. </a:t>
            </a:r>
            <a:r>
              <a:rPr lang="en-US" sz="2400" dirty="0" err="1" smtClean="0"/>
              <a:t>Gọi</a:t>
            </a:r>
            <a:r>
              <a:rPr lang="en-US" sz="2400" dirty="0" smtClean="0"/>
              <a:t> 115.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073669" y="4116846"/>
            <a:ext cx="40974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Ép</a:t>
            </a:r>
            <a:r>
              <a:rPr lang="en-US" sz="2400" dirty="0" smtClean="0"/>
              <a:t> </a:t>
            </a:r>
            <a:r>
              <a:rPr lang="en-US" sz="2400" dirty="0" err="1" smtClean="0"/>
              <a:t>tim</a:t>
            </a:r>
            <a:r>
              <a:rPr lang="en-US" sz="2400" dirty="0" smtClean="0"/>
              <a:t>,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hơi</a:t>
            </a:r>
            <a:r>
              <a:rPr lang="en-US" sz="2400" dirty="0" smtClean="0"/>
              <a:t> </a:t>
            </a:r>
            <a:r>
              <a:rPr lang="en-US" sz="2400" dirty="0" err="1" smtClean="0"/>
              <a:t>thổi</a:t>
            </a:r>
            <a:r>
              <a:rPr lang="en-US" sz="2400" dirty="0" smtClean="0"/>
              <a:t> </a:t>
            </a:r>
            <a:r>
              <a:rPr lang="en-US" sz="2400" dirty="0" err="1" smtClean="0"/>
              <a:t>ngạt</a:t>
            </a:r>
            <a:r>
              <a:rPr lang="en-US" sz="2400" dirty="0" smtClean="0"/>
              <a:t> 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926739" y="2929248"/>
            <a:ext cx="61824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nằm</a:t>
            </a:r>
            <a:r>
              <a:rPr lang="en-US" sz="2400" dirty="0" smtClean="0"/>
              <a:t> </a:t>
            </a:r>
            <a:r>
              <a:rPr lang="en-US" sz="2400" dirty="0" err="1" smtClean="0"/>
              <a:t>ngửa</a:t>
            </a:r>
            <a:r>
              <a:rPr lang="en-US" sz="2400" dirty="0" smtClean="0"/>
              <a:t>, </a:t>
            </a:r>
            <a:r>
              <a:rPr lang="en-US" sz="2400" dirty="0" err="1" smtClean="0"/>
              <a:t>xoay</a:t>
            </a:r>
            <a:r>
              <a:rPr lang="en-US" sz="2400" dirty="0" smtClean="0"/>
              <a:t> </a:t>
            </a:r>
            <a:r>
              <a:rPr lang="en-US" sz="2400" dirty="0" err="1" smtClean="0"/>
              <a:t>nghiêng</a:t>
            </a:r>
            <a:r>
              <a:rPr lang="en-US" sz="2400" dirty="0" smtClean="0"/>
              <a:t> 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dị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073669" y="5369429"/>
            <a:ext cx="362467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0" y="71876"/>
            <a:ext cx="4888739" cy="26798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9919" y="831053"/>
            <a:ext cx="360489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1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ED1D75-BB33-4F2E-9DE1-05B8D2651F5B}"/>
              </a:ext>
            </a:extLst>
          </p:cNvPr>
          <p:cNvSpPr/>
          <p:nvPr/>
        </p:nvSpPr>
        <p:spPr>
          <a:xfrm>
            <a:off x="2063165" y="987418"/>
            <a:ext cx="4269621" cy="4538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40453083-F21C-47BF-8BB3-DB2F4CDD6017}"/>
              </a:ext>
            </a:extLst>
          </p:cNvPr>
          <p:cNvSpPr/>
          <p:nvPr/>
        </p:nvSpPr>
        <p:spPr>
          <a:xfrm rot="10800000">
            <a:off x="1786434" y="700940"/>
            <a:ext cx="4823085" cy="5111320"/>
          </a:xfrm>
          <a:prstGeom prst="frame">
            <a:avLst>
              <a:gd name="adj1" fmla="val 3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8256" y="1115250"/>
            <a:ext cx="4309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3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19E5E11D-9CC0-4273-B507-4B61F1BAB998}"/>
              </a:ext>
            </a:extLst>
          </p:cNvPr>
          <p:cNvSpPr/>
          <p:nvPr/>
        </p:nvSpPr>
        <p:spPr>
          <a:xfrm>
            <a:off x="8415129" y="2593145"/>
            <a:ext cx="3019473" cy="835855"/>
          </a:xfrm>
          <a:prstGeom prst="frame">
            <a:avLst>
              <a:gd name="adj1" fmla="val 25964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A4C3B9-6DEB-4607-B738-369FFFB1F4C3}"/>
              </a:ext>
            </a:extLst>
          </p:cNvPr>
          <p:cNvSpPr/>
          <p:nvPr/>
        </p:nvSpPr>
        <p:spPr>
          <a:xfrm>
            <a:off x="8680175" y="2821158"/>
            <a:ext cx="2491832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BÀI TẬP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3411" y="3726917"/>
            <a:ext cx="4099375" cy="171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ED1D75-BB33-4F2E-9DE1-05B8D2651F5B}"/>
              </a:ext>
            </a:extLst>
          </p:cNvPr>
          <p:cNvSpPr/>
          <p:nvPr/>
        </p:nvSpPr>
        <p:spPr>
          <a:xfrm>
            <a:off x="1728315" y="639689"/>
            <a:ext cx="4740675" cy="5348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40453083-F21C-47BF-8BB3-DB2F4CDD6017}"/>
              </a:ext>
            </a:extLst>
          </p:cNvPr>
          <p:cNvSpPr/>
          <p:nvPr/>
        </p:nvSpPr>
        <p:spPr>
          <a:xfrm rot="10800000">
            <a:off x="1451582" y="353209"/>
            <a:ext cx="5355201" cy="5957437"/>
          </a:xfrm>
          <a:prstGeom prst="frame">
            <a:avLst>
              <a:gd name="adj1" fmla="val 3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4398" y="898137"/>
            <a:ext cx="43095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19E5E11D-9CC0-4273-B507-4B61F1BAB998}"/>
              </a:ext>
            </a:extLst>
          </p:cNvPr>
          <p:cNvSpPr/>
          <p:nvPr/>
        </p:nvSpPr>
        <p:spPr>
          <a:xfrm>
            <a:off x="8415129" y="2593145"/>
            <a:ext cx="3019473" cy="835855"/>
          </a:xfrm>
          <a:prstGeom prst="frame">
            <a:avLst>
              <a:gd name="adj1" fmla="val 25964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A4C3B9-6DEB-4607-B738-369FFFB1F4C3}"/>
              </a:ext>
            </a:extLst>
          </p:cNvPr>
          <p:cNvSpPr/>
          <p:nvPr/>
        </p:nvSpPr>
        <p:spPr>
          <a:xfrm>
            <a:off x="8680175" y="2821158"/>
            <a:ext cx="2491832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BÀI TẬP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04229" y="648251"/>
            <a:ext cx="409937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77" y="-304001"/>
            <a:ext cx="10744808" cy="42038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图片 1" descr="微信截图_20220503125252">
            <a:extLst>
              <a:ext uri="{FF2B5EF4-FFF2-40B4-BE49-F238E27FC236}">
                <a16:creationId xmlns="" xmlns:a16="http://schemas.microsoft.com/office/drawing/2014/main" id="{3E1BCE19-47EF-CE6D-3163-7F4C75262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56"/>
          <a:stretch/>
        </p:blipFill>
        <p:spPr>
          <a:xfrm flipH="1">
            <a:off x="1856345" y="1982602"/>
            <a:ext cx="3923548" cy="4875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5667" y="626846"/>
            <a:ext cx="172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471774" y="2141193"/>
            <a:ext cx="7132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792268" y="844181"/>
            <a:ext cx="5506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30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11" y="-40103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2" y="141667"/>
            <a:ext cx="3779944" cy="7391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3765" y="734095"/>
            <a:ext cx="208637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TRUYÊN TRUYỀN VIÊN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099" y="734095"/>
            <a:ext cx="5525036" cy="206210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71645"/>
              </p:ext>
            </p:extLst>
          </p:nvPr>
        </p:nvGraphicFramePr>
        <p:xfrm>
          <a:off x="1699431" y="2088609"/>
          <a:ext cx="9093066" cy="26807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1353"/>
                <a:gridCol w="3284113"/>
                <a:gridCol w="3657600"/>
              </a:tblGrid>
              <a:tr h="16019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1657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13118" y="396340"/>
            <a:ext cx="97778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" y="-11674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1949" y="1202009"/>
            <a:ext cx="6851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LUÔN MẠNH KHỎE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0" y="59342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13" y="-45420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29153" y="-4494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62918" y="12639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28" y="4212948"/>
            <a:ext cx="4612871" cy="40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63" y="4141693"/>
            <a:ext cx="4551202" cy="40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End 1">
            <a:hlinkClick r:id="rId25" action="ppaction://hlinksldjump" highlightClick="1"/>
          </p:cNvPr>
          <p:cNvSpPr/>
          <p:nvPr/>
        </p:nvSpPr>
        <p:spPr>
          <a:xfrm>
            <a:off x="45314" y="6164747"/>
            <a:ext cx="923651" cy="64892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54" y="-475413"/>
            <a:ext cx="7810741" cy="20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4252" y="5742650"/>
            <a:ext cx="10183496" cy="58477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1554" y="347536"/>
            <a:ext cx="79561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1861" t="11667" r="-1726" b="48815"/>
          <a:stretch/>
        </p:blipFill>
        <p:spPr>
          <a:xfrm>
            <a:off x="394676" y="1648621"/>
            <a:ext cx="5870136" cy="3141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41861" t="48877" r="-1726" b="9116"/>
          <a:stretch/>
        </p:blipFill>
        <p:spPr>
          <a:xfrm>
            <a:off x="5964820" y="1648621"/>
            <a:ext cx="6105142" cy="31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86" y="-680193"/>
            <a:ext cx="8759852" cy="2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6886" y="5383621"/>
            <a:ext cx="9179612" cy="99520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6960" y="206062"/>
            <a:ext cx="660359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97" y="1961410"/>
            <a:ext cx="9988430" cy="2996529"/>
          </a:xfrm>
          <a:prstGeom prst="rect">
            <a:avLst/>
          </a:prstGeom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40" y="-603635"/>
            <a:ext cx="4818209" cy="21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8597" y="5545855"/>
            <a:ext cx="10347619" cy="120032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</a:t>
            </a:r>
            <a:r>
              <a:rPr lang="vi-VN" sz="3600" dirty="0" smtClean="0"/>
              <a:t>gười </a:t>
            </a:r>
            <a:r>
              <a:rPr lang="vi-VN" sz="3600" dirty="0"/>
              <a:t>bình thường khỏe mạnh có thể nhịn </a:t>
            </a:r>
            <a:r>
              <a:rPr lang="vi-VN" sz="3600" dirty="0" smtClean="0"/>
              <a:t>thở</a:t>
            </a:r>
            <a:r>
              <a:rPr lang="en-US" sz="3600" dirty="0" smtClean="0"/>
              <a:t> </a:t>
            </a:r>
            <a:r>
              <a:rPr lang="en-US" sz="3600" dirty="0" err="1" smtClean="0"/>
              <a:t>dưới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/>
              <a:t> </a:t>
            </a:r>
            <a:r>
              <a:rPr lang="en-US" sz="3600" dirty="0" err="1" smtClean="0"/>
              <a:t>lâu</a:t>
            </a:r>
            <a:r>
              <a:rPr lang="en-US" sz="3600" dirty="0" smtClean="0"/>
              <a:t> ?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537" y="391050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</a:t>
            </a:r>
            <a:r>
              <a:rPr lang="vi-VN" sz="4000" dirty="0" smtClean="0"/>
              <a:t>ừ </a:t>
            </a:r>
            <a:r>
              <a:rPr lang="vi-VN" sz="4000" dirty="0"/>
              <a:t>3-5 phút.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032" y="1838943"/>
            <a:ext cx="4799167" cy="2781890"/>
          </a:xfrm>
          <a:prstGeom prst="rect">
            <a:avLst/>
          </a:prstGeom>
        </p:spPr>
      </p:pic>
      <p:grpSp>
        <p:nvGrpSpPr>
          <p:cNvPr id="7" name="组合 10"/>
          <p:cNvGrpSpPr/>
          <p:nvPr/>
        </p:nvGrpSpPr>
        <p:grpSpPr>
          <a:xfrm>
            <a:off x="1007967" y="2716376"/>
            <a:ext cx="3832217" cy="2432052"/>
            <a:chOff x="806875" y="1900658"/>
            <a:chExt cx="2874538" cy="1823617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 rot="21120000">
              <a:off x="2282825" y="2327275"/>
              <a:ext cx="1398588" cy="1397000"/>
              <a:chOff x="0" y="0"/>
              <a:chExt cx="1728192" cy="1728192"/>
            </a:xfrm>
          </p:grpSpPr>
          <p:sp>
            <p:nvSpPr>
              <p:cNvPr id="14" name="五角星 7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5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6" name="TextBox 74"/>
              <p:cNvSpPr>
                <a:spLocks noChangeArrowheads="1"/>
              </p:cNvSpPr>
              <p:nvPr/>
            </p:nvSpPr>
            <p:spPr bwMode="auto">
              <a:xfrm>
                <a:off x="611366" y="493434"/>
                <a:ext cx="505462" cy="770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2</a:t>
                </a:r>
                <a:endParaRPr lang="zh-CN" altLang="en-US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13" name="TextBox 89"/>
            <p:cNvSpPr>
              <a:spLocks noChangeArrowheads="1"/>
            </p:cNvSpPr>
            <p:nvPr/>
          </p:nvSpPr>
          <p:spPr bwMode="auto">
            <a:xfrm>
              <a:off x="806875" y="1900658"/>
              <a:ext cx="1988418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3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4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98904" y="2034219"/>
            <a:ext cx="4308748" cy="3061280"/>
            <a:chOff x="5300663" y="1389159"/>
            <a:chExt cx="3231982" cy="2295429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 rot="480000">
              <a:off x="5300663" y="2286000"/>
              <a:ext cx="1398587" cy="1398588"/>
              <a:chOff x="0" y="0"/>
              <a:chExt cx="1728192" cy="1728192"/>
            </a:xfrm>
          </p:grpSpPr>
          <p:sp>
            <p:nvSpPr>
              <p:cNvPr id="20" name="五角星 8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1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2" name="TextBox 82"/>
              <p:cNvSpPr>
                <a:spLocks noChangeArrowheads="1"/>
              </p:cNvSpPr>
              <p:nvPr/>
            </p:nvSpPr>
            <p:spPr bwMode="auto">
              <a:xfrm>
                <a:off x="611365" y="493872"/>
                <a:ext cx="505462" cy="76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4</a:t>
                </a:r>
                <a:endParaRPr lang="zh-CN" altLang="en-US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19" name="TextBox 90"/>
            <p:cNvSpPr>
              <a:spLocks noChangeArrowheads="1"/>
            </p:cNvSpPr>
            <p:nvPr/>
          </p:nvSpPr>
          <p:spPr bwMode="auto">
            <a:xfrm>
              <a:off x="6723231" y="1389159"/>
              <a:ext cx="1809414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3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5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60532" y="2054660"/>
            <a:ext cx="2521752" cy="3398474"/>
            <a:chOff x="846305" y="1404486"/>
            <a:chExt cx="1891560" cy="2548265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 rot="20618073">
              <a:off x="1106288" y="2698652"/>
              <a:ext cx="1217612" cy="1254099"/>
              <a:chOff x="-11810" y="-49469"/>
              <a:chExt cx="1728192" cy="1777661"/>
            </a:xfrm>
          </p:grpSpPr>
          <p:sp>
            <p:nvSpPr>
              <p:cNvPr id="26" name="五角星 76"/>
              <p:cNvSpPr>
                <a:spLocks noChangeArrowheads="1"/>
              </p:cNvSpPr>
              <p:nvPr/>
            </p:nvSpPr>
            <p:spPr bwMode="auto">
              <a:xfrm>
                <a:off x="-11810" y="-49469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7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/>
              <a:ex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8" name="TextBox 78"/>
              <p:cNvSpPr>
                <a:spLocks noChangeArrowheads="1"/>
              </p:cNvSpPr>
              <p:nvPr/>
            </p:nvSpPr>
            <p:spPr bwMode="auto">
              <a:xfrm>
                <a:off x="605372" y="509725"/>
                <a:ext cx="517445" cy="752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1</a:t>
                </a:r>
                <a:endParaRPr lang="zh-CN" alt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25" name="TextBox 91"/>
            <p:cNvSpPr>
              <a:spLocks noChangeArrowheads="1"/>
            </p:cNvSpPr>
            <p:nvPr/>
          </p:nvSpPr>
          <p:spPr bwMode="auto">
            <a:xfrm>
              <a:off x="846305" y="1404486"/>
              <a:ext cx="1891560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1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2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791482" y="2658870"/>
            <a:ext cx="2516167" cy="2790192"/>
            <a:chOff x="6645275" y="1857540"/>
            <a:chExt cx="1887372" cy="2092160"/>
          </a:xfrm>
        </p:grpSpPr>
        <p:grpSp>
          <p:nvGrpSpPr>
            <p:cNvPr id="30" name="Group 21"/>
            <p:cNvGrpSpPr>
              <a:grpSpLocks/>
            </p:cNvGrpSpPr>
            <p:nvPr/>
          </p:nvGrpSpPr>
          <p:grpSpPr bwMode="auto">
            <a:xfrm rot="967929">
              <a:off x="6645275" y="2730500"/>
              <a:ext cx="1217613" cy="1219200"/>
              <a:chOff x="0" y="0"/>
              <a:chExt cx="1728192" cy="1728192"/>
            </a:xfrm>
          </p:grpSpPr>
          <p:sp>
            <p:nvSpPr>
              <p:cNvPr id="32" name="五角星 8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3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4" name="TextBox 86"/>
              <p:cNvSpPr>
                <a:spLocks noChangeArrowheads="1"/>
              </p:cNvSpPr>
              <p:nvPr/>
            </p:nvSpPr>
            <p:spPr bwMode="auto">
              <a:xfrm>
                <a:off x="605373" y="509726"/>
                <a:ext cx="517444" cy="752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5</a:t>
                </a:r>
                <a:endParaRPr lang="zh-CN" alt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31" name="TextBox 92"/>
            <p:cNvSpPr>
              <a:spLocks noChangeArrowheads="1"/>
            </p:cNvSpPr>
            <p:nvPr/>
          </p:nvSpPr>
          <p:spPr bwMode="auto">
            <a:xfrm>
              <a:off x="6723234" y="1857540"/>
              <a:ext cx="1809413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5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6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pic>
        <p:nvPicPr>
          <p:cNvPr id="35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-690223"/>
            <a:ext cx="8525021" cy="22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490925"/>
            <a:ext cx="12290474" cy="120032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</a:t>
            </a:r>
            <a:r>
              <a:rPr lang="vi-VN" sz="2400" dirty="0" smtClean="0"/>
              <a:t>ữ </a:t>
            </a:r>
            <a:r>
              <a:rPr lang="vi-VN" sz="2400" dirty="0"/>
              <a:t>vận động viên có thành tích nổi bật nhất đội tuyển quốc gia Việt Nam. Cô được mệnh danh là “kình ngư” đi vào lịch sử bơi lội Đông Nam Á khi lập kỳ tích 8 tấm Huy Chương Vàng, phá 8 kỷ lục Sea Games chỉ trong một kỳ đại hội. </a:t>
            </a:r>
            <a:r>
              <a:rPr lang="en-US" sz="2400" dirty="0" err="1" smtClean="0"/>
              <a:t>Cô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?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5065" y="291419"/>
            <a:ext cx="820146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ận động viên bơi lội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04" y="1578090"/>
            <a:ext cx="6590775" cy="37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89" y="-714899"/>
            <a:ext cx="7707648" cy="25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523" y="5712084"/>
            <a:ext cx="11842954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5422" y="350359"/>
            <a:ext cx="6476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đuối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52" y="1743842"/>
            <a:ext cx="6223819" cy="3802364"/>
          </a:xfrm>
          <a:prstGeom prst="rect">
            <a:avLst/>
          </a:prstGeom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1083</Words>
  <Application>Microsoft Office PowerPoint</Application>
  <PresentationFormat>Widescreen</PresentationFormat>
  <Paragraphs>111</Paragraphs>
  <Slides>37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微软雅黑</vt:lpstr>
      <vt:lpstr>宋体</vt:lpstr>
      <vt:lpstr>.VnRevueH</vt:lpstr>
      <vt:lpstr>Arial</vt:lpstr>
      <vt:lpstr>Calibri</vt:lpstr>
      <vt:lpstr>Calibri Light</vt:lpstr>
      <vt:lpstr>SimHei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Thao</cp:lastModifiedBy>
  <cp:revision>53</cp:revision>
  <dcterms:created xsi:type="dcterms:W3CDTF">2023-07-16T16:04:05Z</dcterms:created>
  <dcterms:modified xsi:type="dcterms:W3CDTF">2025-02-07T07:34:10Z</dcterms:modified>
</cp:coreProperties>
</file>