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51"/>
  </p:notesMasterIdLst>
  <p:sldIdLst>
    <p:sldId id="314" r:id="rId5"/>
    <p:sldId id="282" r:id="rId6"/>
    <p:sldId id="275" r:id="rId7"/>
    <p:sldId id="277" r:id="rId8"/>
    <p:sldId id="322" r:id="rId9"/>
    <p:sldId id="368" r:id="rId10"/>
    <p:sldId id="343" r:id="rId11"/>
    <p:sldId id="283" r:id="rId12"/>
    <p:sldId id="285" r:id="rId13"/>
    <p:sldId id="287" r:id="rId14"/>
    <p:sldId id="312" r:id="rId15"/>
    <p:sldId id="345" r:id="rId16"/>
    <p:sldId id="346" r:id="rId17"/>
    <p:sldId id="323" r:id="rId18"/>
    <p:sldId id="297" r:id="rId19"/>
    <p:sldId id="348" r:id="rId20"/>
    <p:sldId id="349" r:id="rId21"/>
    <p:sldId id="350" r:id="rId22"/>
    <p:sldId id="351" r:id="rId23"/>
    <p:sldId id="352" r:id="rId24"/>
    <p:sldId id="353" r:id="rId25"/>
    <p:sldId id="354" r:id="rId26"/>
    <p:sldId id="355" r:id="rId27"/>
    <p:sldId id="356" r:id="rId28"/>
    <p:sldId id="357" r:id="rId29"/>
    <p:sldId id="358" r:id="rId30"/>
    <p:sldId id="359" r:id="rId31"/>
    <p:sldId id="360" r:id="rId32"/>
    <p:sldId id="361" r:id="rId33"/>
    <p:sldId id="362" r:id="rId34"/>
    <p:sldId id="363" r:id="rId35"/>
    <p:sldId id="364" r:id="rId36"/>
    <p:sldId id="340" r:id="rId37"/>
    <p:sldId id="341" r:id="rId38"/>
    <p:sldId id="315" r:id="rId39"/>
    <p:sldId id="318" r:id="rId40"/>
    <p:sldId id="328" r:id="rId41"/>
    <p:sldId id="281" r:id="rId42"/>
    <p:sldId id="331" r:id="rId43"/>
    <p:sldId id="332" r:id="rId44"/>
    <p:sldId id="333" r:id="rId45"/>
    <p:sldId id="334" r:id="rId46"/>
    <p:sldId id="335" r:id="rId47"/>
    <p:sldId id="336" r:id="rId48"/>
    <p:sldId id="337" r:id="rId49"/>
    <p:sldId id="273" r:id="rId50"/>
  </p:sldIdLst>
  <p:sldSz cx="18288000" cy="10287000"/>
  <p:notesSz cx="6858000" cy="9144000"/>
  <p:embeddedFontLst>
    <p:embeddedFont>
      <p:font typeface="Calibri Light" panose="020F0302020204030204" pitchFamily="34" charset="0"/>
      <p:regular r:id="rId52"/>
      <p:italic r:id="rId53"/>
    </p:embeddedFont>
    <p:embeddedFont>
      <p:font typeface="Meiryo" panose="020B0604020202020204" charset="-128"/>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Cambria" panose="02040503050406030204" pitchFamily="18" charset="0"/>
      <p:regular r:id="rId62"/>
      <p:bold r:id="rId63"/>
      <p:italic r:id="rId64"/>
      <p:boldItalic r:id="rId65"/>
    </p:embeddedFont>
    <p:embeddedFont>
      <p:font typeface=".VnArial Narrow" panose="020B7200000000000000" pitchFamily="34" charset="0"/>
      <p:regular r:id="rId66"/>
      <p:bold r:id="rId67"/>
      <p:italic r:id="rId68"/>
    </p:embeddedFont>
    <p:embeddedFont>
      <p:font typeface="SimSun" panose="02010600030101010101" pitchFamily="2" charset="-122"/>
      <p:regular r:id="rId69"/>
    </p:embeddedFont>
    <p:embeddedFont>
      <p:font typeface=".VnTime" panose="020B7200000000000000" pitchFamily="34" charset="0"/>
      <p:regular r:id="rId70"/>
      <p:bold r:id="rId71"/>
      <p:italic r:id="rId72"/>
      <p:boldItalic r:id="rId73"/>
    </p:embeddedFont>
    <p:embeddedFont>
      <p:font typeface="Tahoma" panose="020B0604030504040204" pitchFamily="34" charset="0"/>
      <p:regular r:id="rId74"/>
      <p:bold r:id="rId75"/>
    </p:embeddedFont>
    <p:embeddedFont>
      <p:font typeface="Muli"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06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09/12/2024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569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Gợi</a:t>
            </a:r>
            <a:r>
              <a:rPr lang="en-US" dirty="0"/>
              <a:t> ý</a:t>
            </a:r>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6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30011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36</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16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38</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8B9556DF-A448-455E-9872-0989836879E6}" type="slidenum">
              <a:rPr lang="en-US" smtClean="0"/>
              <a:t>46</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1200"/>
              </a:spcAft>
              <a:buClrTx/>
              <a:buSzTx/>
              <a:buFont typeface="Arial" pitchFamily="34" charset="0"/>
              <a:buNone/>
              <a:tabLst/>
              <a:defRPr/>
            </a:pP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dip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Bấy</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giờ</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buổi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tiệc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giặc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phải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dung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đến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giúp</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Quốc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Tuấn</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coi</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đó</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một</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nhục</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nhã</a:t>
            </a:r>
            <a:r>
              <a:rPr lang="en-US" sz="12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56DF-A448-455E-9872-0989836879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60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75563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531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426" indent="0" algn="ctr">
              <a:buNone/>
              <a:defRPr sz="3200"/>
            </a:lvl2pPr>
            <a:lvl3pPr marL="1370880" indent="0" algn="ctr">
              <a:buNone/>
              <a:defRPr sz="2600"/>
            </a:lvl3pPr>
            <a:lvl4pPr marL="2056320" indent="0" algn="ctr">
              <a:buNone/>
              <a:defRPr sz="2400"/>
            </a:lvl4pPr>
            <a:lvl5pPr marL="2741764" indent="0" algn="ctr">
              <a:buNone/>
              <a:defRPr sz="2400"/>
            </a:lvl5pPr>
            <a:lvl6pPr marL="3427222" indent="0" algn="ctr">
              <a:buNone/>
              <a:defRPr sz="2400"/>
            </a:lvl6pPr>
            <a:lvl7pPr marL="4112644" indent="0" algn="ctr">
              <a:buNone/>
              <a:defRPr sz="2400"/>
            </a:lvl7pPr>
            <a:lvl8pPr marL="4798066" indent="0" algn="ctr">
              <a:buNone/>
              <a:defRPr sz="2400"/>
            </a:lvl8pPr>
            <a:lvl9pPr marL="548348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694079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075715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91F5D-D4AA-4F73-92E6-4ABF0DC8E875}"/>
              </a:ext>
            </a:extLst>
          </p:cNvPr>
          <p:cNvSpPr>
            <a:spLocks noGrp="1"/>
          </p:cNvSpPr>
          <p:nvPr>
            <p:ph type="title"/>
          </p:nvPr>
        </p:nvSpPr>
        <p:spPr>
          <a:xfrm>
            <a:off x="1247780" y="256465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426" indent="0">
              <a:buNone/>
              <a:defRPr sz="3200">
                <a:solidFill>
                  <a:schemeClr val="tx1">
                    <a:tint val="75000"/>
                  </a:schemeClr>
                </a:solidFill>
              </a:defRPr>
            </a:lvl2pPr>
            <a:lvl3pPr marL="1370880" indent="0">
              <a:buNone/>
              <a:defRPr sz="2600">
                <a:solidFill>
                  <a:schemeClr val="tx1">
                    <a:tint val="75000"/>
                  </a:schemeClr>
                </a:solidFill>
              </a:defRPr>
            </a:lvl3pPr>
            <a:lvl4pPr marL="2056320" indent="0">
              <a:buNone/>
              <a:defRPr sz="2400">
                <a:solidFill>
                  <a:schemeClr val="tx1">
                    <a:tint val="75000"/>
                  </a:schemeClr>
                </a:solidFill>
              </a:defRPr>
            </a:lvl4pPr>
            <a:lvl5pPr marL="2741764" indent="0">
              <a:buNone/>
              <a:defRPr sz="2400">
                <a:solidFill>
                  <a:schemeClr val="tx1">
                    <a:tint val="75000"/>
                  </a:schemeClr>
                </a:solidFill>
              </a:defRPr>
            </a:lvl5pPr>
            <a:lvl6pPr marL="3427222" indent="0">
              <a:buNone/>
              <a:defRPr sz="2400">
                <a:solidFill>
                  <a:schemeClr val="tx1">
                    <a:tint val="75000"/>
                  </a:schemeClr>
                </a:solidFill>
              </a:defRPr>
            </a:lvl6pPr>
            <a:lvl7pPr marL="4112644" indent="0">
              <a:buNone/>
              <a:defRPr sz="2400">
                <a:solidFill>
                  <a:schemeClr val="tx1">
                    <a:tint val="75000"/>
                  </a:schemeClr>
                </a:solidFill>
              </a:defRPr>
            </a:lvl7pPr>
            <a:lvl8pPr marL="4798066" indent="0">
              <a:buNone/>
              <a:defRPr sz="2400">
                <a:solidFill>
                  <a:schemeClr val="tx1">
                    <a:tint val="75000"/>
                  </a:schemeClr>
                </a:solidFill>
              </a:defRPr>
            </a:lvl8pPr>
            <a:lvl9pPr marL="548348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930044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48159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426" indent="0">
              <a:buNone/>
              <a:defRPr sz="3200" b="1"/>
            </a:lvl2pPr>
            <a:lvl3pPr marL="1370880" indent="0">
              <a:buNone/>
              <a:defRPr sz="2600" b="1"/>
            </a:lvl3pPr>
            <a:lvl4pPr marL="2056320" indent="0">
              <a:buNone/>
              <a:defRPr sz="2400" b="1"/>
            </a:lvl4pPr>
            <a:lvl5pPr marL="2741764" indent="0">
              <a:buNone/>
              <a:defRPr sz="2400" b="1"/>
            </a:lvl5pPr>
            <a:lvl6pPr marL="3427222" indent="0">
              <a:buNone/>
              <a:defRPr sz="2400" b="1"/>
            </a:lvl6pPr>
            <a:lvl7pPr marL="4112644" indent="0">
              <a:buNone/>
              <a:defRPr sz="2400" b="1"/>
            </a:lvl7pPr>
            <a:lvl8pPr marL="4798066" indent="0">
              <a:buNone/>
              <a:defRPr sz="2400" b="1"/>
            </a:lvl8pPr>
            <a:lvl9pPr marL="548348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426" indent="0">
              <a:buNone/>
              <a:defRPr sz="3200" b="1"/>
            </a:lvl2pPr>
            <a:lvl3pPr marL="1370880" indent="0">
              <a:buNone/>
              <a:defRPr sz="2600" b="1"/>
            </a:lvl3pPr>
            <a:lvl4pPr marL="2056320" indent="0">
              <a:buNone/>
              <a:defRPr sz="2400" b="1"/>
            </a:lvl4pPr>
            <a:lvl5pPr marL="2741764" indent="0">
              <a:buNone/>
              <a:defRPr sz="2400" b="1"/>
            </a:lvl5pPr>
            <a:lvl6pPr marL="3427222" indent="0">
              <a:buNone/>
              <a:defRPr sz="2400" b="1"/>
            </a:lvl6pPr>
            <a:lvl7pPr marL="4112644" indent="0">
              <a:buNone/>
              <a:defRPr sz="2400" b="1"/>
            </a:lvl7pPr>
            <a:lvl8pPr marL="4798066" indent="0">
              <a:buNone/>
              <a:defRPr sz="2400" b="1"/>
            </a:lvl8pPr>
            <a:lvl9pPr marL="548348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62182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777152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84174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A764BEB-AD39-4CA9-B855-F75E016C8A36}"/>
              </a:ext>
            </a:extLst>
          </p:cNvPr>
          <p:cNvSpPr>
            <a:spLocks noGrp="1"/>
          </p:cNvSpPr>
          <p:nvPr>
            <p:ph idx="1"/>
          </p:nvPr>
        </p:nvSpPr>
        <p:spPr>
          <a:xfrm>
            <a:off x="7774831" y="1481187"/>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426" indent="0">
              <a:buNone/>
              <a:defRPr sz="2200"/>
            </a:lvl2pPr>
            <a:lvl3pPr marL="1370880" indent="0">
              <a:buNone/>
              <a:defRPr sz="2000"/>
            </a:lvl3pPr>
            <a:lvl4pPr marL="2056320" indent="0">
              <a:buNone/>
              <a:defRPr sz="1600"/>
            </a:lvl4pPr>
            <a:lvl5pPr marL="2741764" indent="0">
              <a:buNone/>
              <a:defRPr sz="1600"/>
            </a:lvl5pPr>
            <a:lvl6pPr marL="3427222" indent="0">
              <a:buNone/>
              <a:defRPr sz="1600"/>
            </a:lvl6pPr>
            <a:lvl7pPr marL="4112644" indent="0">
              <a:buNone/>
              <a:defRPr sz="1600"/>
            </a:lvl7pPr>
            <a:lvl8pPr marL="4798066" indent="0">
              <a:buNone/>
              <a:defRPr sz="1600"/>
            </a:lvl8pPr>
            <a:lvl9pPr marL="548348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462074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F987EB16-0937-4373-8C56-F42A8D0C0B90}"/>
              </a:ext>
            </a:extLst>
          </p:cNvPr>
          <p:cNvSpPr>
            <a:spLocks noGrp="1"/>
          </p:cNvSpPr>
          <p:nvPr>
            <p:ph type="pic" idx="1"/>
          </p:nvPr>
        </p:nvSpPr>
        <p:spPr>
          <a:xfrm>
            <a:off x="7774831" y="1481187"/>
            <a:ext cx="9258302" cy="7310438"/>
          </a:xfrm>
        </p:spPr>
        <p:txBody>
          <a:bodyPr/>
          <a:lstStyle>
            <a:lvl1pPr marL="0" indent="0">
              <a:buNone/>
              <a:defRPr sz="4800"/>
            </a:lvl1pPr>
            <a:lvl2pPr marL="685426" indent="0">
              <a:buNone/>
              <a:defRPr sz="4400"/>
            </a:lvl2pPr>
            <a:lvl3pPr marL="1370880" indent="0">
              <a:buNone/>
              <a:defRPr sz="3600"/>
            </a:lvl3pPr>
            <a:lvl4pPr marL="2056320" indent="0">
              <a:buNone/>
              <a:defRPr sz="3200"/>
            </a:lvl4pPr>
            <a:lvl5pPr marL="2741764" indent="0">
              <a:buNone/>
              <a:defRPr sz="3200"/>
            </a:lvl5pPr>
            <a:lvl6pPr marL="3427222" indent="0">
              <a:buNone/>
              <a:defRPr sz="3200"/>
            </a:lvl6pPr>
            <a:lvl7pPr marL="4112644" indent="0">
              <a:buNone/>
              <a:defRPr sz="3200"/>
            </a:lvl7pPr>
            <a:lvl8pPr marL="4798066" indent="0">
              <a:buNone/>
              <a:defRPr sz="3200"/>
            </a:lvl8pPr>
            <a:lvl9pPr marL="5483488" indent="0">
              <a:buNone/>
              <a:defRPr sz="3200"/>
            </a:lvl9pPr>
          </a:lstStyle>
          <a:p>
            <a:endParaRPr lang="en-US"/>
          </a:p>
        </p:txBody>
      </p:sp>
      <p:sp>
        <p:nvSpPr>
          <p:cNvPr id="4" name="Text Placeholder 3">
            <a:extLst>
              <a:ext uri="{FF2B5EF4-FFF2-40B4-BE49-F238E27FC236}">
                <a16:creationId xmlns:a16="http://schemas.microsoft.com/office/drawing/2014/main" xmlns=""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426" indent="0">
              <a:buNone/>
              <a:defRPr sz="2200"/>
            </a:lvl2pPr>
            <a:lvl3pPr marL="1370880" indent="0">
              <a:buNone/>
              <a:defRPr sz="2000"/>
            </a:lvl3pPr>
            <a:lvl4pPr marL="2056320" indent="0">
              <a:buNone/>
              <a:defRPr sz="1600"/>
            </a:lvl4pPr>
            <a:lvl5pPr marL="2741764" indent="0">
              <a:buNone/>
              <a:defRPr sz="1600"/>
            </a:lvl5pPr>
            <a:lvl6pPr marL="3427222" indent="0">
              <a:buNone/>
              <a:defRPr sz="1600"/>
            </a:lvl6pPr>
            <a:lvl7pPr marL="4112644" indent="0">
              <a:buNone/>
              <a:defRPr sz="1600"/>
            </a:lvl7pPr>
            <a:lvl8pPr marL="4798066" indent="0">
              <a:buNone/>
              <a:defRPr sz="1600"/>
            </a:lvl8pPr>
            <a:lvl9pPr marL="548348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207491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803242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449F87-83CF-4313-8D1B-F3F59759B7A6}"/>
              </a:ext>
            </a:extLst>
          </p:cNvPr>
          <p:cNvSpPr>
            <a:spLocks noGrp="1"/>
          </p:cNvSpPr>
          <p:nvPr>
            <p:ph type="title" orient="vert"/>
          </p:nvPr>
        </p:nvSpPr>
        <p:spPr>
          <a:xfrm>
            <a:off x="13087349" y="547737"/>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7617A9-7D00-4C21-BC1D-74BD907D92C6}"/>
              </a:ext>
            </a:extLst>
          </p:cNvPr>
          <p:cNvSpPr>
            <a:spLocks noGrp="1"/>
          </p:cNvSpPr>
          <p:nvPr>
            <p:ph type="body" orient="vert" idx="1"/>
          </p:nvPr>
        </p:nvSpPr>
        <p:spPr>
          <a:xfrm>
            <a:off x="1257299" y="547737"/>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846422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606" indent="0" algn="ctr">
              <a:buNone/>
              <a:defRPr sz="3200"/>
            </a:lvl2pPr>
            <a:lvl3pPr marL="1371220" indent="0" algn="ctr">
              <a:buNone/>
              <a:defRPr sz="2600"/>
            </a:lvl3pPr>
            <a:lvl4pPr marL="2056830" indent="0" algn="ctr">
              <a:buNone/>
              <a:defRPr sz="2400"/>
            </a:lvl4pPr>
            <a:lvl5pPr marL="2742444" indent="0" algn="ctr">
              <a:buNone/>
              <a:defRPr sz="2400"/>
            </a:lvl5pPr>
            <a:lvl6pPr marL="3428062" indent="0" algn="ctr">
              <a:buNone/>
              <a:defRPr sz="2400"/>
            </a:lvl6pPr>
            <a:lvl7pPr marL="4113664" indent="0" algn="ctr">
              <a:buNone/>
              <a:defRPr sz="2400"/>
            </a:lvl7pPr>
            <a:lvl8pPr marL="4799266" indent="0" algn="ctr">
              <a:buNone/>
              <a:defRPr sz="2400"/>
            </a:lvl8pPr>
            <a:lvl9pPr marL="5484868"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84698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052587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91F5D-D4AA-4F73-92E6-4ABF0DC8E875}"/>
              </a:ext>
            </a:extLst>
          </p:cNvPr>
          <p:cNvSpPr>
            <a:spLocks noGrp="1"/>
          </p:cNvSpPr>
          <p:nvPr>
            <p:ph type="title"/>
          </p:nvPr>
        </p:nvSpPr>
        <p:spPr>
          <a:xfrm>
            <a:off x="1247780" y="256463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606" indent="0">
              <a:buNone/>
              <a:defRPr sz="3200">
                <a:solidFill>
                  <a:schemeClr val="tx1">
                    <a:tint val="75000"/>
                  </a:schemeClr>
                </a:solidFill>
              </a:defRPr>
            </a:lvl2pPr>
            <a:lvl3pPr marL="1371220" indent="0">
              <a:buNone/>
              <a:defRPr sz="2600">
                <a:solidFill>
                  <a:schemeClr val="tx1">
                    <a:tint val="75000"/>
                  </a:schemeClr>
                </a:solidFill>
              </a:defRPr>
            </a:lvl3pPr>
            <a:lvl4pPr marL="2056830" indent="0">
              <a:buNone/>
              <a:defRPr sz="2400">
                <a:solidFill>
                  <a:schemeClr val="tx1">
                    <a:tint val="75000"/>
                  </a:schemeClr>
                </a:solidFill>
              </a:defRPr>
            </a:lvl4pPr>
            <a:lvl5pPr marL="2742444" indent="0">
              <a:buNone/>
              <a:defRPr sz="2400">
                <a:solidFill>
                  <a:schemeClr val="tx1">
                    <a:tint val="75000"/>
                  </a:schemeClr>
                </a:solidFill>
              </a:defRPr>
            </a:lvl5pPr>
            <a:lvl6pPr marL="3428062" indent="0">
              <a:buNone/>
              <a:defRPr sz="2400">
                <a:solidFill>
                  <a:schemeClr val="tx1">
                    <a:tint val="75000"/>
                  </a:schemeClr>
                </a:solidFill>
              </a:defRPr>
            </a:lvl6pPr>
            <a:lvl7pPr marL="4113664" indent="0">
              <a:buNone/>
              <a:defRPr sz="2400">
                <a:solidFill>
                  <a:schemeClr val="tx1">
                    <a:tint val="75000"/>
                  </a:schemeClr>
                </a:solidFill>
              </a:defRPr>
            </a:lvl7pPr>
            <a:lvl8pPr marL="4799266" indent="0">
              <a:buNone/>
              <a:defRPr sz="2400">
                <a:solidFill>
                  <a:schemeClr val="tx1">
                    <a:tint val="75000"/>
                  </a:schemeClr>
                </a:solidFill>
              </a:defRPr>
            </a:lvl8pPr>
            <a:lvl9pPr marL="5484868"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3427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807362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606" indent="0">
              <a:buNone/>
              <a:defRPr sz="3200" b="1"/>
            </a:lvl2pPr>
            <a:lvl3pPr marL="1371220" indent="0">
              <a:buNone/>
              <a:defRPr sz="2600" b="1"/>
            </a:lvl3pPr>
            <a:lvl4pPr marL="2056830" indent="0">
              <a:buNone/>
              <a:defRPr sz="2400" b="1"/>
            </a:lvl4pPr>
            <a:lvl5pPr marL="2742444" indent="0">
              <a:buNone/>
              <a:defRPr sz="2400" b="1"/>
            </a:lvl5pPr>
            <a:lvl6pPr marL="3428062" indent="0">
              <a:buNone/>
              <a:defRPr sz="2400" b="1"/>
            </a:lvl6pPr>
            <a:lvl7pPr marL="4113664" indent="0">
              <a:buNone/>
              <a:defRPr sz="2400" b="1"/>
            </a:lvl7pPr>
            <a:lvl8pPr marL="4799266" indent="0">
              <a:buNone/>
              <a:defRPr sz="2400" b="1"/>
            </a:lvl8pPr>
            <a:lvl9pPr marL="5484868"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606" indent="0">
              <a:buNone/>
              <a:defRPr sz="3200" b="1"/>
            </a:lvl2pPr>
            <a:lvl3pPr marL="1371220" indent="0">
              <a:buNone/>
              <a:defRPr sz="2600" b="1"/>
            </a:lvl3pPr>
            <a:lvl4pPr marL="2056830" indent="0">
              <a:buNone/>
              <a:defRPr sz="2400" b="1"/>
            </a:lvl4pPr>
            <a:lvl5pPr marL="2742444" indent="0">
              <a:buNone/>
              <a:defRPr sz="2400" b="1"/>
            </a:lvl5pPr>
            <a:lvl6pPr marL="3428062" indent="0">
              <a:buNone/>
              <a:defRPr sz="2400" b="1"/>
            </a:lvl6pPr>
            <a:lvl7pPr marL="4113664" indent="0">
              <a:buNone/>
              <a:defRPr sz="2400" b="1"/>
            </a:lvl7pPr>
            <a:lvl8pPr marL="4799266" indent="0">
              <a:buNone/>
              <a:defRPr sz="2400" b="1"/>
            </a:lvl8pPr>
            <a:lvl9pPr marL="5484868"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001635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68867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410531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A764BEB-AD39-4CA9-B855-F75E016C8A36}"/>
              </a:ext>
            </a:extLst>
          </p:cNvPr>
          <p:cNvSpPr>
            <a:spLocks noGrp="1"/>
          </p:cNvSpPr>
          <p:nvPr>
            <p:ph idx="1"/>
          </p:nvPr>
        </p:nvSpPr>
        <p:spPr>
          <a:xfrm>
            <a:off x="7774811" y="1481167"/>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606" indent="0">
              <a:buNone/>
              <a:defRPr sz="2200"/>
            </a:lvl2pPr>
            <a:lvl3pPr marL="1371220" indent="0">
              <a:buNone/>
              <a:defRPr sz="2000"/>
            </a:lvl3pPr>
            <a:lvl4pPr marL="2056830" indent="0">
              <a:buNone/>
              <a:defRPr sz="1600"/>
            </a:lvl4pPr>
            <a:lvl5pPr marL="2742444" indent="0">
              <a:buNone/>
              <a:defRPr sz="1600"/>
            </a:lvl5pPr>
            <a:lvl6pPr marL="3428062" indent="0">
              <a:buNone/>
              <a:defRPr sz="1600"/>
            </a:lvl6pPr>
            <a:lvl7pPr marL="4113664" indent="0">
              <a:buNone/>
              <a:defRPr sz="1600"/>
            </a:lvl7pPr>
            <a:lvl8pPr marL="4799266" indent="0">
              <a:buNone/>
              <a:defRPr sz="1600"/>
            </a:lvl8pPr>
            <a:lvl9pPr marL="548486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799104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F987EB16-0937-4373-8C56-F42A8D0C0B90}"/>
              </a:ext>
            </a:extLst>
          </p:cNvPr>
          <p:cNvSpPr>
            <a:spLocks noGrp="1"/>
          </p:cNvSpPr>
          <p:nvPr>
            <p:ph type="pic" idx="1"/>
          </p:nvPr>
        </p:nvSpPr>
        <p:spPr>
          <a:xfrm>
            <a:off x="7774811" y="1481167"/>
            <a:ext cx="9258302" cy="7310438"/>
          </a:xfrm>
        </p:spPr>
        <p:txBody>
          <a:bodyPr/>
          <a:lstStyle>
            <a:lvl1pPr marL="0" indent="0">
              <a:buNone/>
              <a:defRPr sz="4800"/>
            </a:lvl1pPr>
            <a:lvl2pPr marL="685606" indent="0">
              <a:buNone/>
              <a:defRPr sz="4400"/>
            </a:lvl2pPr>
            <a:lvl3pPr marL="1371220" indent="0">
              <a:buNone/>
              <a:defRPr sz="3600"/>
            </a:lvl3pPr>
            <a:lvl4pPr marL="2056830" indent="0">
              <a:buNone/>
              <a:defRPr sz="3200"/>
            </a:lvl4pPr>
            <a:lvl5pPr marL="2742444" indent="0">
              <a:buNone/>
              <a:defRPr sz="3200"/>
            </a:lvl5pPr>
            <a:lvl6pPr marL="3428062" indent="0">
              <a:buNone/>
              <a:defRPr sz="3200"/>
            </a:lvl6pPr>
            <a:lvl7pPr marL="4113664" indent="0">
              <a:buNone/>
              <a:defRPr sz="3200"/>
            </a:lvl7pPr>
            <a:lvl8pPr marL="4799266" indent="0">
              <a:buNone/>
              <a:defRPr sz="3200"/>
            </a:lvl8pPr>
            <a:lvl9pPr marL="5484868" indent="0">
              <a:buNone/>
              <a:defRPr sz="3200"/>
            </a:lvl9pPr>
          </a:lstStyle>
          <a:p>
            <a:endParaRPr lang="en-US"/>
          </a:p>
        </p:txBody>
      </p:sp>
      <p:sp>
        <p:nvSpPr>
          <p:cNvPr id="4" name="Text Placeholder 3">
            <a:extLst>
              <a:ext uri="{FF2B5EF4-FFF2-40B4-BE49-F238E27FC236}">
                <a16:creationId xmlns:a16="http://schemas.microsoft.com/office/drawing/2014/main" xmlns=""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606" indent="0">
              <a:buNone/>
              <a:defRPr sz="2200"/>
            </a:lvl2pPr>
            <a:lvl3pPr marL="1371220" indent="0">
              <a:buNone/>
              <a:defRPr sz="2000"/>
            </a:lvl3pPr>
            <a:lvl4pPr marL="2056830" indent="0">
              <a:buNone/>
              <a:defRPr sz="1600"/>
            </a:lvl4pPr>
            <a:lvl5pPr marL="2742444" indent="0">
              <a:buNone/>
              <a:defRPr sz="1600"/>
            </a:lvl5pPr>
            <a:lvl6pPr marL="3428062" indent="0">
              <a:buNone/>
              <a:defRPr sz="1600"/>
            </a:lvl6pPr>
            <a:lvl7pPr marL="4113664" indent="0">
              <a:buNone/>
              <a:defRPr sz="1600"/>
            </a:lvl7pPr>
            <a:lvl8pPr marL="4799266" indent="0">
              <a:buNone/>
              <a:defRPr sz="1600"/>
            </a:lvl8pPr>
            <a:lvl9pPr marL="5484868"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729546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130128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449F87-83CF-4313-8D1B-F3F59759B7A6}"/>
              </a:ext>
            </a:extLst>
          </p:cNvPr>
          <p:cNvSpPr>
            <a:spLocks noGrp="1"/>
          </p:cNvSpPr>
          <p:nvPr>
            <p:ph type="title" orient="vert"/>
          </p:nvPr>
        </p:nvSpPr>
        <p:spPr>
          <a:xfrm>
            <a:off x="13087349" y="547717"/>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7617A9-7D00-4C21-BC1D-74BD907D92C6}"/>
              </a:ext>
            </a:extLst>
          </p:cNvPr>
          <p:cNvSpPr>
            <a:spLocks noGrp="1"/>
          </p:cNvSpPr>
          <p:nvPr>
            <p:ph type="body" orient="vert" idx="1"/>
          </p:nvPr>
        </p:nvSpPr>
        <p:spPr>
          <a:xfrm>
            <a:off x="1257299" y="547717"/>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90700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826E7-AF39-4B13-BF98-E623110D2226}"/>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DC6211B1-A567-4E74-8756-A7AACC1189CF}"/>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200"/>
            </a:lvl2pPr>
            <a:lvl3pPr marL="1371594" indent="0" algn="ctr">
              <a:buNone/>
              <a:defRPr sz="2600"/>
            </a:lvl3pPr>
            <a:lvl4pPr marL="2057392" indent="0" algn="ctr">
              <a:buNone/>
              <a:defRPr sz="2400"/>
            </a:lvl4pPr>
            <a:lvl5pPr marL="2743192" indent="0" algn="ctr">
              <a:buNone/>
              <a:defRPr sz="2400"/>
            </a:lvl5pPr>
            <a:lvl6pPr marL="3428990" indent="0" algn="ctr">
              <a:buNone/>
              <a:defRPr sz="2400"/>
            </a:lvl6pPr>
            <a:lvl7pPr marL="4114786" indent="0" algn="ctr">
              <a:buNone/>
              <a:defRPr sz="2400"/>
            </a:lvl7pPr>
            <a:lvl8pPr marL="4800586" indent="0" algn="ctr">
              <a:buNone/>
              <a:defRPr sz="2400"/>
            </a:lvl8pPr>
            <a:lvl9pPr marL="5486382"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40D910D3-8772-416D-A29C-1B77031DB343}"/>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E90DEE-BF93-4E2D-92C6-5987843127E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DD32F1-2712-4E7F-88B7-EF8E4F16F3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533969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920EE5-9FC5-4892-BF21-E6A695F35669}"/>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19EB51A-3F72-419F-843A-D6C0423AF45D}"/>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6A3B834-0E0F-4D05-BB5A-28E52BC3794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350805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91F5D-D4AA-4F73-92E6-4ABF0DC8E875}"/>
              </a:ext>
            </a:extLst>
          </p:cNvPr>
          <p:cNvSpPr>
            <a:spLocks noGrp="1"/>
          </p:cNvSpPr>
          <p:nvPr>
            <p:ph type="title"/>
          </p:nvPr>
        </p:nvSpPr>
        <p:spPr>
          <a:xfrm>
            <a:off x="1247780" y="25646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220014C-8345-416C-8D56-FB2B48969AFD}"/>
              </a:ext>
            </a:extLst>
          </p:cNvPr>
          <p:cNvSpPr>
            <a:spLocks noGrp="1"/>
          </p:cNvSpPr>
          <p:nvPr>
            <p:ph type="body" idx="1"/>
          </p:nvPr>
        </p:nvSpPr>
        <p:spPr>
          <a:xfrm>
            <a:off x="1247780" y="6884198"/>
            <a:ext cx="15773400" cy="2250280"/>
          </a:xfrm>
        </p:spPr>
        <p:txBody>
          <a:bodyPr/>
          <a:lstStyle>
            <a:lvl1pPr marL="0" indent="0">
              <a:buNone/>
              <a:defRPr sz="3600">
                <a:solidFill>
                  <a:schemeClr val="tx1">
                    <a:tint val="75000"/>
                  </a:schemeClr>
                </a:solidFill>
              </a:defRPr>
            </a:lvl1pPr>
            <a:lvl2pPr marL="685800" indent="0">
              <a:buNone/>
              <a:defRPr sz="3200">
                <a:solidFill>
                  <a:schemeClr val="tx1">
                    <a:tint val="75000"/>
                  </a:schemeClr>
                </a:solidFill>
              </a:defRPr>
            </a:lvl2pPr>
            <a:lvl3pPr marL="1371594" indent="0">
              <a:buNone/>
              <a:defRPr sz="2600">
                <a:solidFill>
                  <a:schemeClr val="tx1">
                    <a:tint val="75000"/>
                  </a:schemeClr>
                </a:solidFill>
              </a:defRPr>
            </a:lvl3pPr>
            <a:lvl4pPr marL="2057392" indent="0">
              <a:buNone/>
              <a:defRPr sz="2400">
                <a:solidFill>
                  <a:schemeClr val="tx1">
                    <a:tint val="75000"/>
                  </a:schemeClr>
                </a:solidFill>
              </a:defRPr>
            </a:lvl4pPr>
            <a:lvl5pPr marL="2743192" indent="0">
              <a:buNone/>
              <a:defRPr sz="2400">
                <a:solidFill>
                  <a:schemeClr val="tx1">
                    <a:tint val="75000"/>
                  </a:schemeClr>
                </a:solidFill>
              </a:defRPr>
            </a:lvl5pPr>
            <a:lvl6pPr marL="3428990" indent="0">
              <a:buNone/>
              <a:defRPr sz="2400">
                <a:solidFill>
                  <a:schemeClr val="tx1">
                    <a:tint val="75000"/>
                  </a:schemeClr>
                </a:solidFill>
              </a:defRPr>
            </a:lvl6pPr>
            <a:lvl7pPr marL="4114786" indent="0">
              <a:buNone/>
              <a:defRPr sz="2400">
                <a:solidFill>
                  <a:schemeClr val="tx1">
                    <a:tint val="75000"/>
                  </a:schemeClr>
                </a:solidFill>
              </a:defRPr>
            </a:lvl7pPr>
            <a:lvl8pPr marL="4800586" indent="0">
              <a:buNone/>
              <a:defRPr sz="2400">
                <a:solidFill>
                  <a:schemeClr val="tx1">
                    <a:tint val="75000"/>
                  </a:schemeClr>
                </a:solidFill>
              </a:defRPr>
            </a:lvl8pPr>
            <a:lvl9pPr marL="5486382"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EFBF07-65E6-484B-BDC5-180BF9390866}"/>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4EFF6B-2B9B-4045-A011-E92321EFB40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110A07E-868E-4F5A-AB01-59B6A27690CA}"/>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58199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A391E7-AC72-497E-A9DD-6CA7AC8FD99E}"/>
              </a:ext>
            </a:extLst>
          </p:cNvPr>
          <p:cNvSpPr>
            <a:spLocks noGrp="1"/>
          </p:cNvSpPr>
          <p:nvPr>
            <p:ph sz="half" idx="1"/>
          </p:nvPr>
        </p:nvSpPr>
        <p:spPr>
          <a:xfrm>
            <a:off x="1257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CD34EF-68C8-486B-B46B-9B704A026D08}"/>
              </a:ext>
            </a:extLst>
          </p:cNvPr>
          <p:cNvSpPr>
            <a:spLocks noGrp="1"/>
          </p:cNvSpPr>
          <p:nvPr>
            <p:ph sz="half" idx="2"/>
          </p:nvPr>
        </p:nvSpPr>
        <p:spPr>
          <a:xfrm>
            <a:off x="9258302"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58A7BB-80B9-45B9-8B2A-8D5CA27CD634}"/>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CAFCC-25C7-42FC-98C2-EDC11894A3A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FB87CA6-5FC9-43FD-884D-3B9067D74CB9}"/>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21084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97258-D923-49A4-BCB8-86800A5D145B}"/>
              </a:ext>
            </a:extLst>
          </p:cNvPr>
          <p:cNvSpPr>
            <a:spLocks noGrp="1"/>
          </p:cNvSpPr>
          <p:nvPr>
            <p:ph type="title"/>
          </p:nvPr>
        </p:nvSpPr>
        <p:spPr>
          <a:xfrm>
            <a:off x="1259684"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763E696-8378-4449-A340-55D05CB76980}"/>
              </a:ext>
            </a:extLst>
          </p:cNvPr>
          <p:cNvSpPr>
            <a:spLocks noGrp="1"/>
          </p:cNvSpPr>
          <p:nvPr>
            <p:ph type="body" idx="1"/>
          </p:nvPr>
        </p:nvSpPr>
        <p:spPr>
          <a:xfrm>
            <a:off x="1259690" y="2521744"/>
            <a:ext cx="7736680" cy="1235868"/>
          </a:xfrm>
        </p:spPr>
        <p:txBody>
          <a:bodyPr anchor="b"/>
          <a:lstStyle>
            <a:lvl1pPr marL="0" indent="0">
              <a:buNone/>
              <a:defRPr sz="3600" b="1"/>
            </a:lvl1pPr>
            <a:lvl2pPr marL="685800" indent="0">
              <a:buNone/>
              <a:defRPr sz="3200" b="1"/>
            </a:lvl2pPr>
            <a:lvl3pPr marL="1371594" indent="0">
              <a:buNone/>
              <a:defRPr sz="2600" b="1"/>
            </a:lvl3pPr>
            <a:lvl4pPr marL="2057392" indent="0">
              <a:buNone/>
              <a:defRPr sz="2400" b="1"/>
            </a:lvl4pPr>
            <a:lvl5pPr marL="2743192" indent="0">
              <a:buNone/>
              <a:defRPr sz="2400" b="1"/>
            </a:lvl5pPr>
            <a:lvl6pPr marL="3428990" indent="0">
              <a:buNone/>
              <a:defRPr sz="2400" b="1"/>
            </a:lvl6pPr>
            <a:lvl7pPr marL="4114786" indent="0">
              <a:buNone/>
              <a:defRPr sz="2400" b="1"/>
            </a:lvl7pPr>
            <a:lvl8pPr marL="4800586" indent="0">
              <a:buNone/>
              <a:defRPr sz="2400" b="1"/>
            </a:lvl8pPr>
            <a:lvl9pPr marL="5486382"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1B5099-EA01-4678-BF41-CEC64A21C078}"/>
              </a:ext>
            </a:extLst>
          </p:cNvPr>
          <p:cNvSpPr>
            <a:spLocks noGrp="1"/>
          </p:cNvSpPr>
          <p:nvPr>
            <p:ph sz="half" idx="2"/>
          </p:nvPr>
        </p:nvSpPr>
        <p:spPr>
          <a:xfrm>
            <a:off x="1259690"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E1A7B2-4F29-4F40-BD01-106A1D22B0D4}"/>
              </a:ext>
            </a:extLst>
          </p:cNvPr>
          <p:cNvSpPr>
            <a:spLocks noGrp="1"/>
          </p:cNvSpPr>
          <p:nvPr>
            <p:ph type="body" sz="quarter" idx="3"/>
          </p:nvPr>
        </p:nvSpPr>
        <p:spPr>
          <a:xfrm>
            <a:off x="9258305" y="2521744"/>
            <a:ext cx="7774782" cy="1235868"/>
          </a:xfrm>
        </p:spPr>
        <p:txBody>
          <a:bodyPr anchor="b"/>
          <a:lstStyle>
            <a:lvl1pPr marL="0" indent="0">
              <a:buNone/>
              <a:defRPr sz="3600" b="1"/>
            </a:lvl1pPr>
            <a:lvl2pPr marL="685800" indent="0">
              <a:buNone/>
              <a:defRPr sz="3200" b="1"/>
            </a:lvl2pPr>
            <a:lvl3pPr marL="1371594" indent="0">
              <a:buNone/>
              <a:defRPr sz="2600" b="1"/>
            </a:lvl3pPr>
            <a:lvl4pPr marL="2057392" indent="0">
              <a:buNone/>
              <a:defRPr sz="2400" b="1"/>
            </a:lvl4pPr>
            <a:lvl5pPr marL="2743192" indent="0">
              <a:buNone/>
              <a:defRPr sz="2400" b="1"/>
            </a:lvl5pPr>
            <a:lvl6pPr marL="3428990" indent="0">
              <a:buNone/>
              <a:defRPr sz="2400" b="1"/>
            </a:lvl6pPr>
            <a:lvl7pPr marL="4114786" indent="0">
              <a:buNone/>
              <a:defRPr sz="2400" b="1"/>
            </a:lvl7pPr>
            <a:lvl8pPr marL="4800586" indent="0">
              <a:buNone/>
              <a:defRPr sz="2400" b="1"/>
            </a:lvl8pPr>
            <a:lvl9pPr marL="5486382"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098351-0136-4E59-A271-3F7AC30AC1B1}"/>
              </a:ext>
            </a:extLst>
          </p:cNvPr>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C4CEF2D-4BF7-4A69-AC48-A086A439F96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900E981-C6C7-4CA7-9727-BAC27F24EF6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6E3A639-D128-456E-AFFB-2F3F24368B52}"/>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07983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8A75B6-1093-4B83-A120-CB5D372D04A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69A1636-0E03-461C-86E1-ACA361AE2F12}"/>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173A85B-9D18-40B4-995B-529299CF757B}"/>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2271773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AF1590-1BE7-4EE6-8678-6DA9F09B6427}"/>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91B33F8-7E37-412D-A10B-04353C81D7A5}"/>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4B5CF0B-9A27-4D3F-BEF4-5B1FB18791D8}"/>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1177915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30F68-029F-4F5C-A094-F26F2311F44D}"/>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A764BEB-AD39-4CA9-B855-F75E016C8A36}"/>
              </a:ext>
            </a:extLst>
          </p:cNvPr>
          <p:cNvSpPr>
            <a:spLocks noGrp="1"/>
          </p:cNvSpPr>
          <p:nvPr>
            <p:ph idx="1"/>
          </p:nvPr>
        </p:nvSpPr>
        <p:spPr>
          <a:xfrm>
            <a:off x="7774789" y="1481145"/>
            <a:ext cx="9258302" cy="7310438"/>
          </a:xfrm>
        </p:spPr>
        <p:txBody>
          <a:bodyPr/>
          <a:lstStyle>
            <a:lvl1pPr>
              <a:defRPr sz="48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358554-6D02-4637-815A-8BF38C8A5478}"/>
              </a:ext>
            </a:extLst>
          </p:cNvPr>
          <p:cNvSpPr>
            <a:spLocks noGrp="1"/>
          </p:cNvSpPr>
          <p:nvPr>
            <p:ph type="body" sz="half" idx="2"/>
          </p:nvPr>
        </p:nvSpPr>
        <p:spPr>
          <a:xfrm>
            <a:off x="1259687" y="3086105"/>
            <a:ext cx="5898354" cy="5717382"/>
          </a:xfrm>
        </p:spPr>
        <p:txBody>
          <a:bodyPr/>
          <a:lstStyle>
            <a:lvl1pPr marL="0" indent="0">
              <a:buNone/>
              <a:defRPr sz="2400"/>
            </a:lvl1pPr>
            <a:lvl2pPr marL="685800" indent="0">
              <a:buNone/>
              <a:defRPr sz="2200"/>
            </a:lvl2pPr>
            <a:lvl3pPr marL="1371594" indent="0">
              <a:buNone/>
              <a:defRPr sz="2000"/>
            </a:lvl3pPr>
            <a:lvl4pPr marL="2057392" indent="0">
              <a:buNone/>
              <a:defRPr sz="1600"/>
            </a:lvl4pPr>
            <a:lvl5pPr marL="2743192" indent="0">
              <a:buNone/>
              <a:defRPr sz="1600"/>
            </a:lvl5pPr>
            <a:lvl6pPr marL="3428990" indent="0">
              <a:buNone/>
              <a:defRPr sz="1600"/>
            </a:lvl6pPr>
            <a:lvl7pPr marL="4114786" indent="0">
              <a:buNone/>
              <a:defRPr sz="1600"/>
            </a:lvl7pPr>
            <a:lvl8pPr marL="4800586" indent="0">
              <a:buNone/>
              <a:defRPr sz="1600"/>
            </a:lvl8pPr>
            <a:lvl9pPr marL="5486382"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D96A9515-0012-4CFB-BB31-780FDAB9C79C}"/>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42AD2F3-474E-4878-9E95-479F51FABAB6}"/>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14161F-6EAC-4133-ADBC-537BBD8C3F37}"/>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698268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599EA-3BD4-4FC4-AB1D-4FB4D16463FF}"/>
              </a:ext>
            </a:extLst>
          </p:cNvPr>
          <p:cNvSpPr>
            <a:spLocks noGrp="1"/>
          </p:cNvSpPr>
          <p:nvPr>
            <p:ph type="title"/>
          </p:nvPr>
        </p:nvSpPr>
        <p:spPr>
          <a:xfrm>
            <a:off x="1259687" y="685800"/>
            <a:ext cx="5898354"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F987EB16-0937-4373-8C56-F42A8D0C0B90}"/>
              </a:ext>
            </a:extLst>
          </p:cNvPr>
          <p:cNvSpPr>
            <a:spLocks noGrp="1"/>
          </p:cNvSpPr>
          <p:nvPr>
            <p:ph type="pic" idx="1"/>
          </p:nvPr>
        </p:nvSpPr>
        <p:spPr>
          <a:xfrm>
            <a:off x="7774789" y="1481145"/>
            <a:ext cx="9258302" cy="7310438"/>
          </a:xfrm>
        </p:spPr>
        <p:txBody>
          <a:bodyPr/>
          <a:lstStyle>
            <a:lvl1pPr marL="0" indent="0">
              <a:buNone/>
              <a:defRPr sz="4800"/>
            </a:lvl1pPr>
            <a:lvl2pPr marL="685800" indent="0">
              <a:buNone/>
              <a:defRPr sz="4400"/>
            </a:lvl2pPr>
            <a:lvl3pPr marL="1371594" indent="0">
              <a:buNone/>
              <a:defRPr sz="3600"/>
            </a:lvl3pPr>
            <a:lvl4pPr marL="2057392" indent="0">
              <a:buNone/>
              <a:defRPr sz="3200"/>
            </a:lvl4pPr>
            <a:lvl5pPr marL="2743192" indent="0">
              <a:buNone/>
              <a:defRPr sz="3200"/>
            </a:lvl5pPr>
            <a:lvl6pPr marL="3428990" indent="0">
              <a:buNone/>
              <a:defRPr sz="3200"/>
            </a:lvl6pPr>
            <a:lvl7pPr marL="4114786" indent="0">
              <a:buNone/>
              <a:defRPr sz="3200"/>
            </a:lvl7pPr>
            <a:lvl8pPr marL="4800586" indent="0">
              <a:buNone/>
              <a:defRPr sz="3200"/>
            </a:lvl8pPr>
            <a:lvl9pPr marL="5486382" indent="0">
              <a:buNone/>
              <a:defRPr sz="3200"/>
            </a:lvl9pPr>
          </a:lstStyle>
          <a:p>
            <a:endParaRPr lang="en-US"/>
          </a:p>
        </p:txBody>
      </p:sp>
      <p:sp>
        <p:nvSpPr>
          <p:cNvPr id="4" name="Text Placeholder 3">
            <a:extLst>
              <a:ext uri="{FF2B5EF4-FFF2-40B4-BE49-F238E27FC236}">
                <a16:creationId xmlns:a16="http://schemas.microsoft.com/office/drawing/2014/main" xmlns="" id="{314445C1-8166-40AC-BB58-0596441F4061}"/>
              </a:ext>
            </a:extLst>
          </p:cNvPr>
          <p:cNvSpPr>
            <a:spLocks noGrp="1"/>
          </p:cNvSpPr>
          <p:nvPr>
            <p:ph type="body" sz="half" idx="2"/>
          </p:nvPr>
        </p:nvSpPr>
        <p:spPr>
          <a:xfrm>
            <a:off x="1259687" y="3086105"/>
            <a:ext cx="5898354" cy="5717382"/>
          </a:xfrm>
        </p:spPr>
        <p:txBody>
          <a:bodyPr/>
          <a:lstStyle>
            <a:lvl1pPr marL="0" indent="0">
              <a:buNone/>
              <a:defRPr sz="2400"/>
            </a:lvl1pPr>
            <a:lvl2pPr marL="685800" indent="0">
              <a:buNone/>
              <a:defRPr sz="2200"/>
            </a:lvl2pPr>
            <a:lvl3pPr marL="1371594" indent="0">
              <a:buNone/>
              <a:defRPr sz="2000"/>
            </a:lvl3pPr>
            <a:lvl4pPr marL="2057392" indent="0">
              <a:buNone/>
              <a:defRPr sz="1600"/>
            </a:lvl4pPr>
            <a:lvl5pPr marL="2743192" indent="0">
              <a:buNone/>
              <a:defRPr sz="1600"/>
            </a:lvl5pPr>
            <a:lvl6pPr marL="3428990" indent="0">
              <a:buNone/>
              <a:defRPr sz="1600"/>
            </a:lvl6pPr>
            <a:lvl7pPr marL="4114786" indent="0">
              <a:buNone/>
              <a:defRPr sz="1600"/>
            </a:lvl7pPr>
            <a:lvl8pPr marL="4800586" indent="0">
              <a:buNone/>
              <a:defRPr sz="1600"/>
            </a:lvl8pPr>
            <a:lvl9pPr marL="5486382"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05FDEA2E-CD2E-4232-AA35-9A2598385EE0}"/>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115C09F-536D-450C-BC71-60D4D2B8711F}"/>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5B9392-BB79-4283-96AE-916BB6F2A49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465327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04587B-F718-4D7D-A631-F4D3FCCFD11F}"/>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F5FFC70-55A3-4C9F-A9B1-F2FE147D265A}"/>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F91F72-0232-4300-A40B-F9B01CB0D686}"/>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3954585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449F87-83CF-4313-8D1B-F3F59759B7A6}"/>
              </a:ext>
            </a:extLst>
          </p:cNvPr>
          <p:cNvSpPr>
            <a:spLocks noGrp="1"/>
          </p:cNvSpPr>
          <p:nvPr>
            <p:ph type="title" orient="vert"/>
          </p:nvPr>
        </p:nvSpPr>
        <p:spPr>
          <a:xfrm>
            <a:off x="13087349" y="547695"/>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7617A9-7D00-4C21-BC1D-74BD907D92C6}"/>
              </a:ext>
            </a:extLst>
          </p:cNvPr>
          <p:cNvSpPr>
            <a:spLocks noGrp="1"/>
          </p:cNvSpPr>
          <p:nvPr>
            <p:ph type="body" orient="vert" idx="1"/>
          </p:nvPr>
        </p:nvSpPr>
        <p:spPr>
          <a:xfrm>
            <a:off x="1257299" y="547695"/>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45DE6C-242E-48A0-AB09-5FAD3BF401B1}"/>
              </a:ext>
            </a:extLst>
          </p:cNvPr>
          <p:cNvSpPr>
            <a:spLocks noGrp="1"/>
          </p:cNvSpPr>
          <p:nvPr>
            <p:ph type="dt" sz="half" idx="10"/>
          </p:nvPr>
        </p:nvSpPr>
        <p:spPr/>
        <p:txBody>
          <a:bodyPr/>
          <a:lstStyle/>
          <a:p>
            <a:pPr defTabSz="1826236"/>
            <a:fld id="{E9CD933F-DB83-42DE-AA03-D5EF6BC86FFB}" type="datetimeFigureOut">
              <a:rPr lang="en-US" smtClean="0">
                <a:solidFill>
                  <a:prstClr val="black">
                    <a:tint val="75000"/>
                  </a:prstClr>
                </a:solidFill>
              </a:rPr>
              <a:pPr defTabSz="1826236"/>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AAE92D-61B8-4CFC-B70B-C975DF2729CB}"/>
              </a:ext>
            </a:extLst>
          </p:cNvPr>
          <p:cNvSpPr>
            <a:spLocks noGrp="1"/>
          </p:cNvSpPr>
          <p:nvPr>
            <p:ph type="ftr" sz="quarter" idx="11"/>
          </p:nvPr>
        </p:nvSpPr>
        <p:spPr/>
        <p:txBody>
          <a:bodyPr/>
          <a:lstStyle/>
          <a:p>
            <a:pPr defTabSz="182623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3A4797-FE24-490E-88FB-52CA385E3B0F}"/>
              </a:ext>
            </a:extLst>
          </p:cNvPr>
          <p:cNvSpPr>
            <a:spLocks noGrp="1"/>
          </p:cNvSpPr>
          <p:nvPr>
            <p:ph type="sldNum" sz="quarter" idx="12"/>
          </p:nvPr>
        </p:nvSpPr>
        <p:spPr/>
        <p:txBody>
          <a:bodyPr/>
          <a:lstStyle/>
          <a:p>
            <a:pPr defTabSz="1826236"/>
            <a:fld id="{BDF3C2EF-5DB9-4B79-9341-799FBB21EAB2}" type="slidenum">
              <a:rPr lang="en-US" smtClean="0">
                <a:solidFill>
                  <a:prstClr val="black">
                    <a:tint val="75000"/>
                  </a:prstClr>
                </a:solidFill>
              </a:rPr>
              <a:pPr defTabSz="1826236"/>
              <a:t>‹#›</a:t>
            </a:fld>
            <a:endParaRPr lang="en-US">
              <a:solidFill>
                <a:prstClr val="black">
                  <a:tint val="75000"/>
                </a:prstClr>
              </a:solidFill>
            </a:endParaRPr>
          </a:p>
        </p:txBody>
      </p:sp>
    </p:spTree>
    <p:extLst>
      <p:ext uri="{BB962C8B-B14F-4D97-AF65-F5344CB8AC3E}">
        <p14:creationId xmlns:p14="http://schemas.microsoft.com/office/powerpoint/2010/main" val="405164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98CE19-4582-4410-AB6B-CEAC80AD87A8}"/>
              </a:ext>
            </a:extLst>
          </p:cNvPr>
          <p:cNvSpPr>
            <a:spLocks noGrp="1"/>
          </p:cNvSpPr>
          <p:nvPr>
            <p:ph type="title"/>
          </p:nvPr>
        </p:nvSpPr>
        <p:spPr>
          <a:xfrm>
            <a:off x="1257308" y="547688"/>
            <a:ext cx="15773400" cy="1988344"/>
          </a:xfrm>
          <a:prstGeom prst="rect">
            <a:avLst/>
          </a:prstGeom>
        </p:spPr>
        <p:txBody>
          <a:bodyPr vert="horz" lIns="68549" tIns="34289" rIns="6854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EC8540-BAB7-4884-8E64-26DFAC586625}"/>
              </a:ext>
            </a:extLst>
          </p:cNvPr>
          <p:cNvSpPr>
            <a:spLocks noGrp="1"/>
          </p:cNvSpPr>
          <p:nvPr>
            <p:ph type="body" idx="1"/>
          </p:nvPr>
        </p:nvSpPr>
        <p:spPr>
          <a:xfrm>
            <a:off x="1257308" y="2738438"/>
            <a:ext cx="15773400" cy="6527008"/>
          </a:xfrm>
          <a:prstGeom prst="rect">
            <a:avLst/>
          </a:prstGeom>
        </p:spPr>
        <p:txBody>
          <a:bodyPr vert="horz" lIns="68549" tIns="34289" rIns="6854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63674F-496D-4B49-9F02-F149AFB7BBA8}"/>
              </a:ext>
            </a:extLst>
          </p:cNvPr>
          <p:cNvSpPr>
            <a:spLocks noGrp="1"/>
          </p:cNvSpPr>
          <p:nvPr>
            <p:ph type="dt" sz="half" idx="2"/>
          </p:nvPr>
        </p:nvSpPr>
        <p:spPr>
          <a:xfrm>
            <a:off x="1257302" y="9534528"/>
            <a:ext cx="4114800" cy="547688"/>
          </a:xfrm>
          <a:prstGeom prst="rect">
            <a:avLst/>
          </a:prstGeom>
        </p:spPr>
        <p:txBody>
          <a:bodyPr vert="horz" lIns="68549" tIns="34289" rIns="68549" bIns="34289" rtlCol="0" anchor="ctr"/>
          <a:lstStyle>
            <a:lvl1pPr algn="l">
              <a:defRPr sz="2000">
                <a:solidFill>
                  <a:schemeClr val="tx1">
                    <a:tint val="75000"/>
                  </a:schemeClr>
                </a:solidFill>
              </a:defRPr>
            </a:lvl1pPr>
          </a:lstStyle>
          <a:p>
            <a:pPr defTabSz="1370880"/>
            <a:fld id="{E9CD933F-DB83-42DE-AA03-D5EF6BC86FFB}" type="datetimeFigureOut">
              <a:rPr lang="en-US" smtClean="0">
                <a:solidFill>
                  <a:prstClr val="black">
                    <a:tint val="75000"/>
                  </a:prstClr>
                </a:solidFill>
              </a:rPr>
              <a:pPr defTabSz="1370880"/>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6EDBF98-2AD8-476E-A013-57C706466A6C}"/>
              </a:ext>
            </a:extLst>
          </p:cNvPr>
          <p:cNvSpPr>
            <a:spLocks noGrp="1"/>
          </p:cNvSpPr>
          <p:nvPr>
            <p:ph type="ftr" sz="quarter" idx="3"/>
          </p:nvPr>
        </p:nvSpPr>
        <p:spPr>
          <a:xfrm>
            <a:off x="6057908" y="9534528"/>
            <a:ext cx="6172200" cy="547688"/>
          </a:xfrm>
          <a:prstGeom prst="rect">
            <a:avLst/>
          </a:prstGeom>
        </p:spPr>
        <p:txBody>
          <a:bodyPr vert="horz" lIns="68549" tIns="34289" rIns="68549" bIns="34289" rtlCol="0" anchor="ctr"/>
          <a:lstStyle>
            <a:lvl1pPr algn="ctr">
              <a:defRPr sz="2000">
                <a:solidFill>
                  <a:schemeClr val="tx1">
                    <a:tint val="75000"/>
                  </a:schemeClr>
                </a:solidFill>
              </a:defRPr>
            </a:lvl1pPr>
          </a:lstStyle>
          <a:p>
            <a:pPr defTabSz="137088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49" tIns="34289" rIns="68549" bIns="34289" rtlCol="0" anchor="ctr"/>
          <a:lstStyle>
            <a:lvl1pPr algn="r">
              <a:defRPr sz="2000">
                <a:solidFill>
                  <a:schemeClr val="tx1">
                    <a:tint val="75000"/>
                  </a:schemeClr>
                </a:solidFill>
              </a:defRPr>
            </a:lvl1pPr>
          </a:lstStyle>
          <a:p>
            <a:pPr defTabSz="1370880"/>
            <a:fld id="{BDF3C2EF-5DB9-4B79-9341-799FBB21EAB2}" type="slidenum">
              <a:rPr lang="en-US" smtClean="0">
                <a:solidFill>
                  <a:prstClr val="black">
                    <a:tint val="75000"/>
                  </a:prstClr>
                </a:solidFill>
              </a:rPr>
              <a:pPr defTabSz="1370880"/>
              <a:t>‹#›</a:t>
            </a:fld>
            <a:endParaRPr lang="en-US">
              <a:solidFill>
                <a:prstClr val="black">
                  <a:tint val="75000"/>
                </a:prstClr>
              </a:solidFill>
            </a:endParaRPr>
          </a:p>
        </p:txBody>
      </p:sp>
    </p:spTree>
    <p:extLst>
      <p:ext uri="{BB962C8B-B14F-4D97-AF65-F5344CB8AC3E}">
        <p14:creationId xmlns:p14="http://schemas.microsoft.com/office/powerpoint/2010/main" val="115485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088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32" indent="-342732" algn="l" defTabSz="1370880"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194" indent="-342732" algn="l" defTabSz="137088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10" indent="-342732" algn="l" defTabSz="137088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399032"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4454"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69912"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5354"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0798"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6256" indent="-342732" algn="l" defTabSz="137088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0880" rtl="0" eaLnBrk="1" latinLnBrk="0" hangingPunct="1">
        <a:defRPr sz="2600" kern="1200">
          <a:solidFill>
            <a:schemeClr val="tx1"/>
          </a:solidFill>
          <a:latin typeface="+mn-lt"/>
          <a:ea typeface="+mn-ea"/>
          <a:cs typeface="+mn-cs"/>
        </a:defRPr>
      </a:lvl1pPr>
      <a:lvl2pPr marL="685426" algn="l" defTabSz="1370880" rtl="0" eaLnBrk="1" latinLnBrk="0" hangingPunct="1">
        <a:defRPr sz="2600" kern="1200">
          <a:solidFill>
            <a:schemeClr val="tx1"/>
          </a:solidFill>
          <a:latin typeface="+mn-lt"/>
          <a:ea typeface="+mn-ea"/>
          <a:cs typeface="+mn-cs"/>
        </a:defRPr>
      </a:lvl2pPr>
      <a:lvl3pPr marL="1370880" algn="l" defTabSz="1370880" rtl="0" eaLnBrk="1" latinLnBrk="0" hangingPunct="1">
        <a:defRPr sz="2600" kern="1200">
          <a:solidFill>
            <a:schemeClr val="tx1"/>
          </a:solidFill>
          <a:latin typeface="+mn-lt"/>
          <a:ea typeface="+mn-ea"/>
          <a:cs typeface="+mn-cs"/>
        </a:defRPr>
      </a:lvl3pPr>
      <a:lvl4pPr marL="2056320" algn="l" defTabSz="1370880" rtl="0" eaLnBrk="1" latinLnBrk="0" hangingPunct="1">
        <a:defRPr sz="2600" kern="1200">
          <a:solidFill>
            <a:schemeClr val="tx1"/>
          </a:solidFill>
          <a:latin typeface="+mn-lt"/>
          <a:ea typeface="+mn-ea"/>
          <a:cs typeface="+mn-cs"/>
        </a:defRPr>
      </a:lvl4pPr>
      <a:lvl5pPr marL="2741764" algn="l" defTabSz="1370880" rtl="0" eaLnBrk="1" latinLnBrk="0" hangingPunct="1">
        <a:defRPr sz="2600" kern="1200">
          <a:solidFill>
            <a:schemeClr val="tx1"/>
          </a:solidFill>
          <a:latin typeface="+mn-lt"/>
          <a:ea typeface="+mn-ea"/>
          <a:cs typeface="+mn-cs"/>
        </a:defRPr>
      </a:lvl5pPr>
      <a:lvl6pPr marL="3427222" algn="l" defTabSz="1370880" rtl="0" eaLnBrk="1" latinLnBrk="0" hangingPunct="1">
        <a:defRPr sz="2600" kern="1200">
          <a:solidFill>
            <a:schemeClr val="tx1"/>
          </a:solidFill>
          <a:latin typeface="+mn-lt"/>
          <a:ea typeface="+mn-ea"/>
          <a:cs typeface="+mn-cs"/>
        </a:defRPr>
      </a:lvl6pPr>
      <a:lvl7pPr marL="4112644" algn="l" defTabSz="1370880" rtl="0" eaLnBrk="1" latinLnBrk="0" hangingPunct="1">
        <a:defRPr sz="2600" kern="1200">
          <a:solidFill>
            <a:schemeClr val="tx1"/>
          </a:solidFill>
          <a:latin typeface="+mn-lt"/>
          <a:ea typeface="+mn-ea"/>
          <a:cs typeface="+mn-cs"/>
        </a:defRPr>
      </a:lvl7pPr>
      <a:lvl8pPr marL="4798066" algn="l" defTabSz="1370880" rtl="0" eaLnBrk="1" latinLnBrk="0" hangingPunct="1">
        <a:defRPr sz="2600" kern="1200">
          <a:solidFill>
            <a:schemeClr val="tx1"/>
          </a:solidFill>
          <a:latin typeface="+mn-lt"/>
          <a:ea typeface="+mn-ea"/>
          <a:cs typeface="+mn-cs"/>
        </a:defRPr>
      </a:lvl8pPr>
      <a:lvl9pPr marL="5483488" algn="l" defTabSz="137088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98CE19-4582-4410-AB6B-CEAC80AD87A8}"/>
              </a:ext>
            </a:extLst>
          </p:cNvPr>
          <p:cNvSpPr>
            <a:spLocks noGrp="1"/>
          </p:cNvSpPr>
          <p:nvPr>
            <p:ph type="title"/>
          </p:nvPr>
        </p:nvSpPr>
        <p:spPr>
          <a:xfrm>
            <a:off x="1257308" y="547688"/>
            <a:ext cx="15773400" cy="1988344"/>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EC8540-BAB7-4884-8E64-26DFAC586625}"/>
              </a:ext>
            </a:extLst>
          </p:cNvPr>
          <p:cNvSpPr>
            <a:spLocks noGrp="1"/>
          </p:cNvSpPr>
          <p:nvPr>
            <p:ph type="body" idx="1"/>
          </p:nvPr>
        </p:nvSpPr>
        <p:spPr>
          <a:xfrm>
            <a:off x="1257308" y="2738438"/>
            <a:ext cx="15773400" cy="6527008"/>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63674F-496D-4B49-9F02-F149AFB7BBA8}"/>
              </a:ext>
            </a:extLst>
          </p:cNvPr>
          <p:cNvSpPr>
            <a:spLocks noGrp="1"/>
          </p:cNvSpPr>
          <p:nvPr>
            <p:ph type="dt" sz="half" idx="2"/>
          </p:nvPr>
        </p:nvSpPr>
        <p:spPr>
          <a:xfrm>
            <a:off x="1257302" y="9534528"/>
            <a:ext cx="4114800" cy="547688"/>
          </a:xfrm>
          <a:prstGeom prst="rect">
            <a:avLst/>
          </a:prstGeom>
        </p:spPr>
        <p:txBody>
          <a:bodyPr vert="horz" lIns="68564" tIns="34289" rIns="68564" bIns="34289" rtlCol="0" anchor="ctr"/>
          <a:lstStyle>
            <a:lvl1pPr algn="l">
              <a:defRPr sz="2000">
                <a:solidFill>
                  <a:schemeClr val="tx1">
                    <a:tint val="75000"/>
                  </a:schemeClr>
                </a:solidFill>
              </a:defRPr>
            </a:lvl1pPr>
          </a:lstStyle>
          <a:p>
            <a:pPr defTabSz="1371220"/>
            <a:fld id="{E9CD933F-DB83-42DE-AA03-D5EF6BC86FFB}" type="datetimeFigureOut">
              <a:rPr lang="en-US" smtClean="0">
                <a:solidFill>
                  <a:prstClr val="black">
                    <a:tint val="75000"/>
                  </a:prstClr>
                </a:solidFill>
              </a:rPr>
              <a:pPr defTabSz="1371220"/>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6EDBF98-2AD8-476E-A013-57C706466A6C}"/>
              </a:ext>
            </a:extLst>
          </p:cNvPr>
          <p:cNvSpPr>
            <a:spLocks noGrp="1"/>
          </p:cNvSpPr>
          <p:nvPr>
            <p:ph type="ftr" sz="quarter" idx="3"/>
          </p:nvPr>
        </p:nvSpPr>
        <p:spPr>
          <a:xfrm>
            <a:off x="6057908" y="9534528"/>
            <a:ext cx="6172200" cy="547688"/>
          </a:xfrm>
          <a:prstGeom prst="rect">
            <a:avLst/>
          </a:prstGeom>
        </p:spPr>
        <p:txBody>
          <a:bodyPr vert="horz" lIns="68564" tIns="34289" rIns="68564" bIns="34289" rtlCol="0" anchor="ctr"/>
          <a:lstStyle>
            <a:lvl1pPr algn="ctr">
              <a:defRPr sz="2000">
                <a:solidFill>
                  <a:schemeClr val="tx1">
                    <a:tint val="75000"/>
                  </a:schemeClr>
                </a:solidFill>
              </a:defRPr>
            </a:lvl1pPr>
          </a:lstStyle>
          <a:p>
            <a:pPr defTabSz="137122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64" tIns="34289" rIns="68564" bIns="34289" rtlCol="0" anchor="ctr"/>
          <a:lstStyle>
            <a:lvl1pPr algn="r">
              <a:defRPr sz="2000">
                <a:solidFill>
                  <a:schemeClr val="tx1">
                    <a:tint val="75000"/>
                  </a:schemeClr>
                </a:solidFill>
              </a:defRPr>
            </a:lvl1pPr>
          </a:lstStyle>
          <a:p>
            <a:pPr defTabSz="1371220"/>
            <a:fld id="{BDF3C2EF-5DB9-4B79-9341-799FBB21EAB2}" type="slidenum">
              <a:rPr lang="en-US" smtClean="0">
                <a:solidFill>
                  <a:prstClr val="black">
                    <a:tint val="75000"/>
                  </a:prstClr>
                </a:solidFill>
              </a:rPr>
              <a:pPr defTabSz="1371220"/>
              <a:t>‹#›</a:t>
            </a:fld>
            <a:endParaRPr lang="en-US">
              <a:solidFill>
                <a:prstClr val="black">
                  <a:tint val="75000"/>
                </a:prstClr>
              </a:solidFill>
            </a:endParaRPr>
          </a:p>
        </p:txBody>
      </p:sp>
    </p:spTree>
    <p:extLst>
      <p:ext uri="{BB962C8B-B14F-4D97-AF65-F5344CB8AC3E}">
        <p14:creationId xmlns:p14="http://schemas.microsoft.com/office/powerpoint/2010/main" val="3955540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22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12" indent="-342812" algn="l" defTabSz="1371220"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434" indent="-342812" algn="l" defTabSz="137122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030" indent="-342812" algn="l" defTabSz="137122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399632"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5234"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0852"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464"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078"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7696" indent="-342812" algn="l" defTabSz="137122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220" rtl="0" eaLnBrk="1" latinLnBrk="0" hangingPunct="1">
        <a:defRPr sz="2600" kern="1200">
          <a:solidFill>
            <a:schemeClr val="tx1"/>
          </a:solidFill>
          <a:latin typeface="+mn-lt"/>
          <a:ea typeface="+mn-ea"/>
          <a:cs typeface="+mn-cs"/>
        </a:defRPr>
      </a:lvl1pPr>
      <a:lvl2pPr marL="685606" algn="l" defTabSz="1371220" rtl="0" eaLnBrk="1" latinLnBrk="0" hangingPunct="1">
        <a:defRPr sz="2600" kern="1200">
          <a:solidFill>
            <a:schemeClr val="tx1"/>
          </a:solidFill>
          <a:latin typeface="+mn-lt"/>
          <a:ea typeface="+mn-ea"/>
          <a:cs typeface="+mn-cs"/>
        </a:defRPr>
      </a:lvl2pPr>
      <a:lvl3pPr marL="1371220" algn="l" defTabSz="1371220" rtl="0" eaLnBrk="1" latinLnBrk="0" hangingPunct="1">
        <a:defRPr sz="2600" kern="1200">
          <a:solidFill>
            <a:schemeClr val="tx1"/>
          </a:solidFill>
          <a:latin typeface="+mn-lt"/>
          <a:ea typeface="+mn-ea"/>
          <a:cs typeface="+mn-cs"/>
        </a:defRPr>
      </a:lvl3pPr>
      <a:lvl4pPr marL="2056830" algn="l" defTabSz="1371220" rtl="0" eaLnBrk="1" latinLnBrk="0" hangingPunct="1">
        <a:defRPr sz="2600" kern="1200">
          <a:solidFill>
            <a:schemeClr val="tx1"/>
          </a:solidFill>
          <a:latin typeface="+mn-lt"/>
          <a:ea typeface="+mn-ea"/>
          <a:cs typeface="+mn-cs"/>
        </a:defRPr>
      </a:lvl4pPr>
      <a:lvl5pPr marL="2742444" algn="l" defTabSz="1371220" rtl="0" eaLnBrk="1" latinLnBrk="0" hangingPunct="1">
        <a:defRPr sz="2600" kern="1200">
          <a:solidFill>
            <a:schemeClr val="tx1"/>
          </a:solidFill>
          <a:latin typeface="+mn-lt"/>
          <a:ea typeface="+mn-ea"/>
          <a:cs typeface="+mn-cs"/>
        </a:defRPr>
      </a:lvl5pPr>
      <a:lvl6pPr marL="3428062" algn="l" defTabSz="1371220" rtl="0" eaLnBrk="1" latinLnBrk="0" hangingPunct="1">
        <a:defRPr sz="2600" kern="1200">
          <a:solidFill>
            <a:schemeClr val="tx1"/>
          </a:solidFill>
          <a:latin typeface="+mn-lt"/>
          <a:ea typeface="+mn-ea"/>
          <a:cs typeface="+mn-cs"/>
        </a:defRPr>
      </a:lvl6pPr>
      <a:lvl7pPr marL="4113664" algn="l" defTabSz="1371220" rtl="0" eaLnBrk="1" latinLnBrk="0" hangingPunct="1">
        <a:defRPr sz="2600" kern="1200">
          <a:solidFill>
            <a:schemeClr val="tx1"/>
          </a:solidFill>
          <a:latin typeface="+mn-lt"/>
          <a:ea typeface="+mn-ea"/>
          <a:cs typeface="+mn-cs"/>
        </a:defRPr>
      </a:lvl7pPr>
      <a:lvl8pPr marL="4799266" algn="l" defTabSz="1371220" rtl="0" eaLnBrk="1" latinLnBrk="0" hangingPunct="1">
        <a:defRPr sz="2600" kern="1200">
          <a:solidFill>
            <a:schemeClr val="tx1"/>
          </a:solidFill>
          <a:latin typeface="+mn-lt"/>
          <a:ea typeface="+mn-ea"/>
          <a:cs typeface="+mn-cs"/>
        </a:defRPr>
      </a:lvl8pPr>
      <a:lvl9pPr marL="5484868" algn="l" defTabSz="1371220"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98CE19-4582-4410-AB6B-CEAC80AD87A8}"/>
              </a:ext>
            </a:extLst>
          </p:cNvPr>
          <p:cNvSpPr>
            <a:spLocks noGrp="1"/>
          </p:cNvSpPr>
          <p:nvPr>
            <p:ph type="title"/>
          </p:nvPr>
        </p:nvSpPr>
        <p:spPr>
          <a:xfrm>
            <a:off x="1257308" y="547688"/>
            <a:ext cx="15773400" cy="1988344"/>
          </a:xfrm>
          <a:prstGeom prst="rect">
            <a:avLst/>
          </a:prstGeom>
        </p:spPr>
        <p:txBody>
          <a:bodyPr vert="horz" lIns="68580" tIns="34291" rIns="68580" bIns="3429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EC8540-BAB7-4884-8E64-26DFAC586625}"/>
              </a:ext>
            </a:extLst>
          </p:cNvPr>
          <p:cNvSpPr>
            <a:spLocks noGrp="1"/>
          </p:cNvSpPr>
          <p:nvPr>
            <p:ph type="body" idx="1"/>
          </p:nvPr>
        </p:nvSpPr>
        <p:spPr>
          <a:xfrm>
            <a:off x="1257308" y="2738438"/>
            <a:ext cx="15773400" cy="6527008"/>
          </a:xfrm>
          <a:prstGeom prst="rect">
            <a:avLst/>
          </a:prstGeom>
        </p:spPr>
        <p:txBody>
          <a:bodyPr vert="horz" lIns="68580" tIns="34291" rIns="68580" bIns="342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63674F-496D-4B49-9F02-F149AFB7BBA8}"/>
              </a:ext>
            </a:extLst>
          </p:cNvPr>
          <p:cNvSpPr>
            <a:spLocks noGrp="1"/>
          </p:cNvSpPr>
          <p:nvPr>
            <p:ph type="dt" sz="half" idx="2"/>
          </p:nvPr>
        </p:nvSpPr>
        <p:spPr>
          <a:xfrm>
            <a:off x="1257302" y="9534528"/>
            <a:ext cx="4114800" cy="547688"/>
          </a:xfrm>
          <a:prstGeom prst="rect">
            <a:avLst/>
          </a:prstGeom>
        </p:spPr>
        <p:txBody>
          <a:bodyPr vert="horz" lIns="68580" tIns="34291" rIns="68580" bIns="34291" rtlCol="0" anchor="ctr"/>
          <a:lstStyle>
            <a:lvl1pPr algn="l">
              <a:defRPr sz="2000">
                <a:solidFill>
                  <a:schemeClr val="tx1">
                    <a:tint val="75000"/>
                  </a:schemeClr>
                </a:solidFill>
              </a:defRPr>
            </a:lvl1pPr>
          </a:lstStyle>
          <a:p>
            <a:pPr defTabSz="1371594"/>
            <a:fld id="{E9CD933F-DB83-42DE-AA03-D5EF6BC86FFB}" type="datetimeFigureOut">
              <a:rPr lang="en-US" smtClean="0">
                <a:solidFill>
                  <a:prstClr val="black">
                    <a:tint val="75000"/>
                  </a:prstClr>
                </a:solidFill>
              </a:rPr>
              <a:pPr defTabSz="1371594"/>
              <a:t>09/12/2024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6EDBF98-2AD8-476E-A013-57C706466A6C}"/>
              </a:ext>
            </a:extLst>
          </p:cNvPr>
          <p:cNvSpPr>
            <a:spLocks noGrp="1"/>
          </p:cNvSpPr>
          <p:nvPr>
            <p:ph type="ftr" sz="quarter" idx="3"/>
          </p:nvPr>
        </p:nvSpPr>
        <p:spPr>
          <a:xfrm>
            <a:off x="6057908" y="9534528"/>
            <a:ext cx="6172200" cy="547688"/>
          </a:xfrm>
          <a:prstGeom prst="rect">
            <a:avLst/>
          </a:prstGeom>
        </p:spPr>
        <p:txBody>
          <a:bodyPr vert="horz" lIns="68580" tIns="34291" rIns="68580" bIns="34291" rtlCol="0" anchor="ctr"/>
          <a:lstStyle>
            <a:lvl1pPr algn="ctr">
              <a:defRPr sz="2000">
                <a:solidFill>
                  <a:schemeClr val="tx1">
                    <a:tint val="75000"/>
                  </a:schemeClr>
                </a:solidFill>
              </a:defRPr>
            </a:lvl1pPr>
          </a:lstStyle>
          <a:p>
            <a:pPr defTabSz="137159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1BE7A0C-6226-4B69-B249-2360E65B63EC}"/>
              </a:ext>
            </a:extLst>
          </p:cNvPr>
          <p:cNvSpPr>
            <a:spLocks noGrp="1"/>
          </p:cNvSpPr>
          <p:nvPr>
            <p:ph type="sldNum" sz="quarter" idx="4"/>
          </p:nvPr>
        </p:nvSpPr>
        <p:spPr>
          <a:xfrm>
            <a:off x="12915902" y="9534528"/>
            <a:ext cx="4114800" cy="547688"/>
          </a:xfrm>
          <a:prstGeom prst="rect">
            <a:avLst/>
          </a:prstGeom>
        </p:spPr>
        <p:txBody>
          <a:bodyPr vert="horz" lIns="68580" tIns="34291" rIns="68580" bIns="34291" rtlCol="0" anchor="ctr"/>
          <a:lstStyle>
            <a:lvl1pPr algn="r">
              <a:defRPr sz="2000">
                <a:solidFill>
                  <a:schemeClr val="tx1">
                    <a:tint val="75000"/>
                  </a:schemeClr>
                </a:solidFill>
              </a:defRPr>
            </a:lvl1pPr>
          </a:lstStyle>
          <a:p>
            <a:pPr defTabSz="1371594"/>
            <a:fld id="{BDF3C2EF-5DB9-4B79-9341-799FBB21EAB2}" type="slidenum">
              <a:rPr lang="en-US" smtClean="0">
                <a:solidFill>
                  <a:prstClr val="black">
                    <a:tint val="75000"/>
                  </a:prstClr>
                </a:solidFill>
              </a:rPr>
              <a:pPr defTabSz="1371594"/>
              <a:t>‹#›</a:t>
            </a:fld>
            <a:endParaRPr lang="en-US">
              <a:solidFill>
                <a:prstClr val="black">
                  <a:tint val="75000"/>
                </a:prstClr>
              </a:solidFill>
            </a:endParaRPr>
          </a:p>
        </p:txBody>
      </p:sp>
    </p:spTree>
    <p:extLst>
      <p:ext uri="{BB962C8B-B14F-4D97-AF65-F5344CB8AC3E}">
        <p14:creationId xmlns:p14="http://schemas.microsoft.com/office/powerpoint/2010/main" val="22939982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59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594"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8698" indent="-342900" algn="l" defTabSz="137159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94" indent="-342900" algn="l" defTabSz="1371594"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3pPr>
      <a:lvl4pPr marL="2400292"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4pPr>
      <a:lvl5pPr marL="3086090"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8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76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3486"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9280" indent="-342900" algn="l" defTabSz="1371594"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594" rtl="0" eaLnBrk="1" latinLnBrk="0" hangingPunct="1">
        <a:defRPr sz="2600" kern="1200">
          <a:solidFill>
            <a:schemeClr val="tx1"/>
          </a:solidFill>
          <a:latin typeface="+mn-lt"/>
          <a:ea typeface="+mn-ea"/>
          <a:cs typeface="+mn-cs"/>
        </a:defRPr>
      </a:lvl1pPr>
      <a:lvl2pPr marL="685800" algn="l" defTabSz="1371594" rtl="0" eaLnBrk="1" latinLnBrk="0" hangingPunct="1">
        <a:defRPr sz="2600" kern="1200">
          <a:solidFill>
            <a:schemeClr val="tx1"/>
          </a:solidFill>
          <a:latin typeface="+mn-lt"/>
          <a:ea typeface="+mn-ea"/>
          <a:cs typeface="+mn-cs"/>
        </a:defRPr>
      </a:lvl2pPr>
      <a:lvl3pPr marL="1371594" algn="l" defTabSz="1371594" rtl="0" eaLnBrk="1" latinLnBrk="0" hangingPunct="1">
        <a:defRPr sz="2600" kern="1200">
          <a:solidFill>
            <a:schemeClr val="tx1"/>
          </a:solidFill>
          <a:latin typeface="+mn-lt"/>
          <a:ea typeface="+mn-ea"/>
          <a:cs typeface="+mn-cs"/>
        </a:defRPr>
      </a:lvl3pPr>
      <a:lvl4pPr marL="2057392" algn="l" defTabSz="1371594" rtl="0" eaLnBrk="1" latinLnBrk="0" hangingPunct="1">
        <a:defRPr sz="2600" kern="1200">
          <a:solidFill>
            <a:schemeClr val="tx1"/>
          </a:solidFill>
          <a:latin typeface="+mn-lt"/>
          <a:ea typeface="+mn-ea"/>
          <a:cs typeface="+mn-cs"/>
        </a:defRPr>
      </a:lvl4pPr>
      <a:lvl5pPr marL="2743192" algn="l" defTabSz="1371594" rtl="0" eaLnBrk="1" latinLnBrk="0" hangingPunct="1">
        <a:defRPr sz="2600" kern="1200">
          <a:solidFill>
            <a:schemeClr val="tx1"/>
          </a:solidFill>
          <a:latin typeface="+mn-lt"/>
          <a:ea typeface="+mn-ea"/>
          <a:cs typeface="+mn-cs"/>
        </a:defRPr>
      </a:lvl5pPr>
      <a:lvl6pPr marL="3428990" algn="l" defTabSz="1371594" rtl="0" eaLnBrk="1" latinLnBrk="0" hangingPunct="1">
        <a:defRPr sz="2600" kern="1200">
          <a:solidFill>
            <a:schemeClr val="tx1"/>
          </a:solidFill>
          <a:latin typeface="+mn-lt"/>
          <a:ea typeface="+mn-ea"/>
          <a:cs typeface="+mn-cs"/>
        </a:defRPr>
      </a:lvl6pPr>
      <a:lvl7pPr marL="4114786" algn="l" defTabSz="1371594" rtl="0" eaLnBrk="1" latinLnBrk="0" hangingPunct="1">
        <a:defRPr sz="2600" kern="1200">
          <a:solidFill>
            <a:schemeClr val="tx1"/>
          </a:solidFill>
          <a:latin typeface="+mn-lt"/>
          <a:ea typeface="+mn-ea"/>
          <a:cs typeface="+mn-cs"/>
        </a:defRPr>
      </a:lvl7pPr>
      <a:lvl8pPr marL="4800586" algn="l" defTabSz="1371594" rtl="0" eaLnBrk="1" latinLnBrk="0" hangingPunct="1">
        <a:defRPr sz="2600" kern="1200">
          <a:solidFill>
            <a:schemeClr val="tx1"/>
          </a:solidFill>
          <a:latin typeface="+mn-lt"/>
          <a:ea typeface="+mn-ea"/>
          <a:cs typeface="+mn-cs"/>
        </a:defRPr>
      </a:lvl8pPr>
      <a:lvl9pPr marL="5486382" algn="l" defTabSz="1371594"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19.jp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19.jp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NUL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xmlns=""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xmlns=""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xmlns=""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xmlns=""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xmlns=""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xmlns=""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ChangeArrowheads="1"/>
          </p:cNvSpPr>
          <p:nvPr/>
        </p:nvSpPr>
        <p:spPr bwMode="auto">
          <a:xfrm>
            <a:off x="3314700" y="5029200"/>
            <a:ext cx="56007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3000" b="1" i="1">
                <a:solidFill>
                  <a:srgbClr val="CC3300"/>
                </a:solidFill>
                <a:latin typeface=".VnTime" panose="020B7200000000000000" pitchFamily="34" charset="0"/>
              </a:rPr>
              <a:t> </a:t>
            </a:r>
            <a:endParaRPr lang="en-US" altLang="vi-VN" sz="3000" b="1" i="1" u="sng">
              <a:solidFill>
                <a:schemeClr val="accent2"/>
              </a:solidFill>
              <a:latin typeface=".VnTime" panose="020B7200000000000000" pitchFamily="34" charset="0"/>
            </a:endParaRPr>
          </a:p>
        </p:txBody>
      </p:sp>
      <p:sp>
        <p:nvSpPr>
          <p:cNvPr id="7171" name="Rectangle 1"/>
          <p:cNvSpPr>
            <a:spLocks noChangeArrowheads="1"/>
          </p:cNvSpPr>
          <p:nvPr/>
        </p:nvSpPr>
        <p:spPr bwMode="auto">
          <a:xfrm>
            <a:off x="228600" y="273845"/>
            <a:ext cx="17526000" cy="871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b="1" dirty="0">
                <a:latin typeface="Times New Roman" panose="02020603050405020304" pitchFamily="18" charset="0"/>
                <a:cs typeface="Times New Roman" panose="02020603050405020304" pitchFamily="18" charset="0"/>
              </a:rPr>
              <a:t>b. </a:t>
            </a:r>
            <a:r>
              <a:rPr lang="en-US" altLang="vi-VN" sz="4000" b="1" dirty="0" err="1">
                <a:latin typeface="Times New Roman" panose="02020603050405020304" pitchFamily="18" charset="0"/>
                <a:cs typeface="Times New Roman" panose="02020603050405020304" pitchFamily="18" charset="0"/>
              </a:rPr>
              <a:t>Tác</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phẩm</a:t>
            </a:r>
            <a:r>
              <a:rPr lang="en-US" altLang="vi-VN" sz="4000" b="1" dirty="0">
                <a:latin typeface="Times New Roman" panose="02020603050405020304" pitchFamily="18" charset="0"/>
                <a:cs typeface="Times New Roman" panose="02020603050405020304" pitchFamily="18" charset="0"/>
              </a:rPr>
              <a:t> </a:t>
            </a:r>
          </a:p>
          <a:p>
            <a:pPr>
              <a:spcBef>
                <a:spcPct val="0"/>
              </a:spcBef>
              <a:buFontTx/>
              <a:buNone/>
            </a:pPr>
            <a:r>
              <a:rPr lang="vi-VN" altLang="vi-VN" sz="4000" b="1" dirty="0">
                <a:latin typeface="Times New Roman" panose="02020603050405020304" pitchFamily="18" charset="0"/>
                <a:cs typeface="Times New Roman" panose="02020603050405020304" pitchFamily="18" charset="0"/>
              </a:rPr>
              <a:t>* Thể hịch </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Là thể văn nghị luận thời xưa</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Do vua chúa, tướng lĩnh, thủ lĩnh một phong trào dùng để cổ động, thuyết phục</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a:t>
            </a: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Kết </a:t>
            </a:r>
            <a:r>
              <a:rPr lang="vi-VN" altLang="vi-VN" sz="4000" dirty="0">
                <a:latin typeface="Times New Roman" panose="02020603050405020304" pitchFamily="18" charset="0"/>
                <a:cs typeface="Times New Roman" panose="02020603050405020304" pitchFamily="18" charset="0"/>
              </a:rPr>
              <a:t>cấu chặt chẽ, lí lẽ sắc bén, dẫn chứng thuyết phục</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Mục đích:  khích lệ tinh thần người nghe</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Thường được viết theo thể văn biền ngẫu</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Kết cấu :4 phần</a:t>
            </a:r>
          </a:p>
          <a:p>
            <a:pPr>
              <a:spcBef>
                <a:spcPct val="0"/>
              </a:spcBef>
              <a:buFontTx/>
              <a:buNone/>
            </a:pPr>
            <a:r>
              <a:rPr lang="vi-VN" altLang="vi-VN" sz="4000" i="1" dirty="0">
                <a:latin typeface="Times New Roman" panose="02020603050405020304" pitchFamily="18" charset="0"/>
                <a:cs typeface="Times New Roman" panose="02020603050405020304" pitchFamily="18" charset="0"/>
              </a:rPr>
              <a:t>              --&gt; Nêu vấn đề</a:t>
            </a:r>
          </a:p>
          <a:p>
            <a:pPr>
              <a:spcBef>
                <a:spcPct val="0"/>
              </a:spcBef>
              <a:buFontTx/>
              <a:buNone/>
            </a:pPr>
            <a:r>
              <a:rPr lang="vi-VN" altLang="vi-VN" sz="4000" i="1" dirty="0">
                <a:latin typeface="Times New Roman" panose="02020603050405020304" pitchFamily="18" charset="0"/>
                <a:cs typeface="Times New Roman" panose="02020603050405020304" pitchFamily="18" charset="0"/>
              </a:rPr>
              <a:t>              --&gt; Nêu truyền thống vẻ vang trong sử sách để gây lòng tin tưởng</a:t>
            </a:r>
          </a:p>
          <a:p>
            <a:pPr>
              <a:spcBef>
                <a:spcPct val="0"/>
              </a:spcBef>
              <a:buFontTx/>
              <a:buNone/>
            </a:pPr>
            <a:r>
              <a:rPr lang="vi-VN" altLang="vi-VN" sz="4000" i="1" dirty="0">
                <a:latin typeface="Times New Roman" panose="02020603050405020304" pitchFamily="18" charset="0"/>
                <a:cs typeface="Times New Roman" panose="02020603050405020304" pitchFamily="18" charset="0"/>
              </a:rPr>
              <a:t>              --&gt; Nhận định tình hình, phân tích phải trái để gây lòng căm thù giặc</a:t>
            </a:r>
          </a:p>
          <a:p>
            <a:pPr>
              <a:spcBef>
                <a:spcPct val="0"/>
              </a:spcBef>
              <a:buFontTx/>
              <a:buNone/>
            </a:pPr>
            <a:r>
              <a:rPr lang="vi-VN" altLang="vi-VN" sz="4000" i="1" dirty="0">
                <a:latin typeface="Times New Roman" panose="02020603050405020304" pitchFamily="18" charset="0"/>
                <a:cs typeface="Times New Roman" panose="02020603050405020304" pitchFamily="18" charset="0"/>
              </a:rPr>
              <a:t>              --&gt; Đề ra chủ trương, kêu gọi đấu tranh</a:t>
            </a:r>
          </a:p>
          <a:p>
            <a:pPr>
              <a:spcBef>
                <a:spcPct val="0"/>
              </a:spcBef>
              <a:buFontTx/>
              <a:buNone/>
            </a:pPr>
            <a:endParaRPr lang="en-US" altLang="vi-VN" sz="4000" b="1" dirty="0">
              <a:latin typeface="Times New Roman" panose="02020603050405020304" pitchFamily="18" charset="0"/>
              <a:cs typeface="Times New Roman" panose="02020603050405020304" pitchFamily="18" charset="0"/>
            </a:endParaRPr>
          </a:p>
          <a:p>
            <a:pPr>
              <a:spcBef>
                <a:spcPct val="0"/>
              </a:spcBef>
              <a:buFontTx/>
              <a:buNone/>
            </a:pPr>
            <a:endParaRPr lang="en-US" alt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8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228600" y="0"/>
            <a:ext cx="12420600" cy="100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vi-VN" altLang="vi-VN" sz="3600" b="1" dirty="0">
                <a:latin typeface="Times New Roman" panose="02020603050405020304" pitchFamily="18" charset="0"/>
                <a:cs typeface="Times New Roman" panose="02020603050405020304" pitchFamily="18" charset="0"/>
              </a:rPr>
              <a:t>* Văn bản " Hịch tướng sĩ"</a:t>
            </a:r>
          </a:p>
          <a:p>
            <a:pPr>
              <a:spcBef>
                <a:spcPct val="0"/>
              </a:spcBef>
              <a:buFontTx/>
              <a:buNone/>
            </a:pPr>
            <a:r>
              <a:rPr lang="vi-VN" altLang="vi-VN" sz="3600" dirty="0">
                <a:latin typeface="Times New Roman" panose="02020603050405020304" pitchFamily="18" charset="0"/>
                <a:cs typeface="Times New Roman" panose="02020603050405020304" pitchFamily="18" charset="0"/>
              </a:rPr>
              <a:t>- Hoàn cảnh: 9/1284 ( trước cuộc kháng chiến chống quân Nguyên Mông lần 2). Cuộc kháng chiến lần 2 gay go, ác liệt, giặc cậy thế mạnh ngang ngược, hống hách. Trong hàng ngũ tướng sĩ có người dao động, có tư tưởng cầu hòa -&gt; Trần Quốc Tuấn viết bài hịch nhằm đánh bạt tư tưởng đó, khích lệ binh sĩ học tập cuốn </a:t>
            </a:r>
            <a:r>
              <a:rPr lang="vi-VN" altLang="vi-VN" sz="3600" i="1" dirty="0">
                <a:latin typeface="Times New Roman" panose="02020603050405020304" pitchFamily="18" charset="0"/>
                <a:cs typeface="Times New Roman" panose="02020603050405020304" pitchFamily="18" charset="0"/>
              </a:rPr>
              <a:t>Binh thư yếu lược.</a:t>
            </a:r>
          </a:p>
          <a:p>
            <a:pPr>
              <a:spcBef>
                <a:spcPct val="0"/>
              </a:spcBef>
              <a:buFontTx/>
              <a:buNone/>
            </a:pPr>
            <a:r>
              <a:rPr lang="vi-VN" altLang="vi-VN" sz="3600" i="1"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Thể loại: hịch</a:t>
            </a:r>
          </a:p>
          <a:p>
            <a:pPr>
              <a:spcBef>
                <a:spcPct val="0"/>
              </a:spcBef>
              <a:buFontTx/>
              <a:buNone/>
            </a:pPr>
            <a:r>
              <a:rPr lang="vi-VN" altLang="vi-VN" sz="3600" dirty="0" smtClean="0">
                <a:latin typeface="Times New Roman" panose="02020603050405020304" pitchFamily="18" charset="0"/>
                <a:cs typeface="Times New Roman" panose="02020603050405020304" pitchFamily="18" charset="0"/>
              </a:rPr>
              <a:t>-  PTBĐ</a:t>
            </a:r>
            <a:r>
              <a:rPr lang="vi-VN" altLang="vi-VN" sz="3600" dirty="0">
                <a:latin typeface="Times New Roman" panose="02020603050405020304" pitchFamily="18" charset="0"/>
                <a:cs typeface="Times New Roman" panose="02020603050405020304" pitchFamily="18" charset="0"/>
              </a:rPr>
              <a:t>: nghị luận</a:t>
            </a:r>
            <a:r>
              <a:rPr lang="en-US" altLang="vi-VN" sz="3600" dirty="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miêu</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tả</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biểu</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cảm</a:t>
            </a:r>
            <a:endParaRPr lang="en-US" altLang="vi-VN" sz="3600" dirty="0">
              <a:latin typeface="Times New Roman" panose="02020603050405020304" pitchFamily="18" charset="0"/>
              <a:cs typeface="Times New Roman" panose="02020603050405020304" pitchFamily="18" charset="0"/>
            </a:endParaRPr>
          </a:p>
          <a:p>
            <a:pPr>
              <a:spcBef>
                <a:spcPct val="0"/>
              </a:spcBef>
              <a:buFontTx/>
              <a:buNone/>
            </a:pP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Mục</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hịch</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p>
            <a:pPr algn="just">
              <a:spcBef>
                <a:spcPts val="0"/>
              </a:spcBef>
              <a:buClr>
                <a:schemeClr val="dk1"/>
              </a:buClr>
              <a:buSzPts val="1100"/>
              <a:buNone/>
            </a:pP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p>
          <a:p>
            <a:pPr algn="just">
              <a:spcBef>
                <a:spcPts val="0"/>
              </a:spcBef>
              <a:buClr>
                <a:schemeClr val="dk1"/>
              </a:buClr>
              <a:buSzPts val="1100"/>
              <a:buNone/>
            </a:pP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cầu</a:t>
            </a:r>
            <a:r>
              <a:rPr lang="en-US" sz="3600" dirty="0">
                <a:latin typeface="Times New Roman" panose="02020603050405020304" pitchFamily="18" charset="0"/>
                <a:ea typeface="Cambria" panose="02040503050406030204" pitchFamily="18" charset="0"/>
                <a:cs typeface="Times New Roman" panose="02020603050405020304" pitchFamily="18" charset="0"/>
              </a:rPr>
              <a:t> 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hưởng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lạc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p>
          <a:p>
            <a:pPr algn="just">
              <a:spcBef>
                <a:spcPts val="0"/>
              </a:spcBef>
              <a:buClr>
                <a:schemeClr val="dk1"/>
              </a:buClr>
              <a:buSzPts val="1100"/>
              <a:buNone/>
            </a:pP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600" dirty="0">
                <a:latin typeface="Times New Roman" panose="02020603050405020304" pitchFamily="18" charset="0"/>
                <a:ea typeface="Cambria" panose="02040503050406030204" pitchFamily="18" charset="0"/>
                <a:cs typeface="Times New Roman" panose="02020603050405020304" pitchFamily="18" charset="0"/>
              </a:rPr>
              <a:t> người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thắng</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a:t>
            </a:r>
          </a:p>
          <a:p>
            <a:pPr algn="just">
              <a:spcBef>
                <a:spcPts val="0"/>
              </a:spcBef>
              <a:buClr>
                <a:schemeClr val="dk1"/>
              </a:buClr>
              <a:buSzPts val="1100"/>
              <a:buNone/>
            </a:pP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tự</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lập</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đi</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khái</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quát</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-&gt;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cụ</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thể</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xưa</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-&gt; nay</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p>
            <a:pPr>
              <a:spcBef>
                <a:spcPct val="0"/>
              </a:spcBef>
              <a:buFontTx/>
              <a:buNone/>
            </a:pPr>
            <a:endParaRPr lang="en-US" altLang="vi-VN" sz="3600" dirty="0" smtClean="0">
              <a:latin typeface="Times New Roman" panose="02020603050405020304" pitchFamily="18" charset="0"/>
              <a:cs typeface="Times New Roman" panose="02020603050405020304" pitchFamily="18" charset="0"/>
            </a:endParaRPr>
          </a:p>
          <a:p>
            <a:pPr>
              <a:spcBef>
                <a:spcPct val="0"/>
              </a:spcBef>
              <a:buFontTx/>
              <a:buNone/>
            </a:pPr>
            <a:r>
              <a:rPr lang="vi-VN" altLang="vi-VN" sz="3600" dirty="0" smtClean="0">
                <a:latin typeface="Times New Roman" panose="02020603050405020304" pitchFamily="18" charset="0"/>
                <a:cs typeface="Times New Roman" panose="02020603050405020304" pitchFamily="18" charset="0"/>
              </a:rPr>
              <a:t> </a:t>
            </a:r>
            <a:endParaRPr lang="vi-VN" altLang="vi-VN" sz="3600" dirty="0"/>
          </a:p>
        </p:txBody>
      </p:sp>
      <p:pic>
        <p:nvPicPr>
          <p:cNvPr id="5" name="Picture 12" descr="Hich tuong 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400" y="723900"/>
            <a:ext cx="5069681" cy="776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13565981" y="8491538"/>
            <a:ext cx="42291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3000" b="1" dirty="0" err="1">
                <a:latin typeface="Times New Roman" panose="02020603050405020304" pitchFamily="18" charset="0"/>
                <a:cs typeface="Times New Roman" panose="02020603050405020304" pitchFamily="18" charset="0"/>
              </a:rPr>
              <a:t>Bút</a:t>
            </a:r>
            <a:r>
              <a:rPr lang="en-US" altLang="vi-VN" sz="3000" b="1" dirty="0">
                <a:latin typeface="Times New Roman" panose="02020603050405020304" pitchFamily="18" charset="0"/>
                <a:cs typeface="Times New Roman" panose="02020603050405020304" pitchFamily="18" charset="0"/>
              </a:rPr>
              <a:t> </a:t>
            </a:r>
            <a:r>
              <a:rPr lang="en-US" altLang="vi-VN" sz="3000" b="1" dirty="0" err="1">
                <a:latin typeface="Times New Roman" panose="02020603050405020304" pitchFamily="18" charset="0"/>
                <a:cs typeface="Times New Roman" panose="02020603050405020304" pitchFamily="18" charset="0"/>
              </a:rPr>
              <a:t>tích</a:t>
            </a:r>
            <a:r>
              <a:rPr lang="en-US" altLang="vi-VN" sz="3000" b="1" dirty="0">
                <a:latin typeface="Times New Roman" panose="02020603050405020304" pitchFamily="18" charset="0"/>
                <a:cs typeface="Times New Roman" panose="02020603050405020304" pitchFamily="18" charset="0"/>
              </a:rPr>
              <a:t> </a:t>
            </a:r>
            <a:r>
              <a:rPr lang="en-US" altLang="vi-VN" sz="3000" b="1" dirty="0" err="1">
                <a:latin typeface="Times New Roman" panose="02020603050405020304" pitchFamily="18" charset="0"/>
                <a:cs typeface="Times New Roman" panose="02020603050405020304" pitchFamily="18" charset="0"/>
              </a:rPr>
              <a:t>Hịch</a:t>
            </a:r>
            <a:r>
              <a:rPr lang="en-US" altLang="vi-VN" sz="3000" b="1" dirty="0">
                <a:latin typeface="Times New Roman" panose="02020603050405020304" pitchFamily="18" charset="0"/>
                <a:cs typeface="Times New Roman" panose="02020603050405020304" pitchFamily="18" charset="0"/>
              </a:rPr>
              <a:t> </a:t>
            </a:r>
            <a:r>
              <a:rPr lang="en-US" altLang="vi-VN" sz="3000" b="1" dirty="0" err="1">
                <a:latin typeface="Times New Roman" panose="02020603050405020304" pitchFamily="18" charset="0"/>
                <a:cs typeface="Times New Roman" panose="02020603050405020304" pitchFamily="18" charset="0"/>
              </a:rPr>
              <a:t>tướng</a:t>
            </a:r>
            <a:r>
              <a:rPr lang="en-US" altLang="vi-VN" sz="3000" b="1" dirty="0">
                <a:latin typeface="Times New Roman" panose="02020603050405020304" pitchFamily="18" charset="0"/>
                <a:cs typeface="Times New Roman" panose="02020603050405020304" pitchFamily="18" charset="0"/>
              </a:rPr>
              <a:t> </a:t>
            </a:r>
            <a:r>
              <a:rPr lang="en-US" altLang="vi-VN" sz="3000" b="1" dirty="0" err="1">
                <a:latin typeface="Times New Roman" panose="02020603050405020304" pitchFamily="18" charset="0"/>
                <a:cs typeface="Times New Roman" panose="02020603050405020304" pitchFamily="18" charset="0"/>
              </a:rPr>
              <a:t>sĩ</a:t>
            </a:r>
            <a:r>
              <a:rPr lang="en-US" altLang="vi-VN" sz="3000" b="1" dirty="0">
                <a:latin typeface="Times New Roman" panose="02020603050405020304" pitchFamily="18" charset="0"/>
                <a:cs typeface="Times New Roman" panose="02020603050405020304" pitchFamily="18" charset="0"/>
              </a:rPr>
              <a:t> </a:t>
            </a:r>
            <a:endParaRPr lang="en-US" altLang="vi-VN" sz="3000" b="1" dirty="0">
              <a:latin typeface=".VnTime" panose="020B7200000000000000" pitchFamily="34" charset="0"/>
            </a:endParaRPr>
          </a:p>
        </p:txBody>
      </p:sp>
    </p:spTree>
    <p:extLst>
      <p:ext uri="{BB962C8B-B14F-4D97-AF65-F5344CB8AC3E}">
        <p14:creationId xmlns:p14="http://schemas.microsoft.com/office/powerpoint/2010/main" val="617599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xmlns="" id="{A0E2AC9A-1E2C-8B3F-1DDD-128A72211087}"/>
              </a:ext>
            </a:extLst>
          </p:cNvPr>
          <p:cNvSpPr txBox="1">
            <a:spLocks/>
          </p:cNvSpPr>
          <p:nvPr/>
        </p:nvSpPr>
        <p:spPr>
          <a:xfrm>
            <a:off x="-228600" y="206739"/>
            <a:ext cx="17602200" cy="1447283"/>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pitchFamily="34" charset="0"/>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cục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hịch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ight Arrow 2"/>
          <p:cNvSpPr/>
          <p:nvPr/>
        </p:nvSpPr>
        <p:spPr>
          <a:xfrm>
            <a:off x="381000" y="5600700"/>
            <a:ext cx="957913"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408F2582-F68A-0E1C-1D5F-76F9C0AA6BD4}"/>
              </a:ext>
            </a:extLst>
          </p:cNvPr>
          <p:cNvSpPr txBox="1"/>
          <p:nvPr/>
        </p:nvSpPr>
        <p:spPr>
          <a:xfrm>
            <a:off x="2057400" y="5516761"/>
            <a:ext cx="15925800" cy="3170099"/>
          </a:xfrm>
          <a:prstGeom prst="rect">
            <a:avLst/>
          </a:prstGeom>
          <a:no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4000" dirty="0">
                <a:latin typeface="Times New Roman" panose="02020603050405020304" pitchFamily="18" charset="0"/>
                <a:cs typeface="Times New Roman" panose="02020603050405020304" pitchFamily="18" charset="0"/>
                <a:sym typeface="Wingdings" panose="05000000000000000000" pitchFamily="2" charset="2"/>
              </a:rPr>
              <a:t> 4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đều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quốc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9" name="AutoShape 3">
            <a:extLst>
              <a:ext uri="{FF2B5EF4-FFF2-40B4-BE49-F238E27FC236}">
                <a16:creationId xmlns:a16="http://schemas.microsoft.com/office/drawing/2014/main" xmlns="" id="{DA49C46A-FE19-6ED6-08ED-7C6014059999}"/>
              </a:ext>
            </a:extLst>
          </p:cNvPr>
          <p:cNvSpPr/>
          <p:nvPr/>
        </p:nvSpPr>
        <p:spPr>
          <a:xfrm>
            <a:off x="566087" y="4991100"/>
            <a:ext cx="16803394" cy="34583"/>
          </a:xfrm>
          <a:prstGeom prst="line">
            <a:avLst/>
          </a:prstGeom>
          <a:ln w="19050" cap="flat">
            <a:solidFill>
              <a:srgbClr val="BD8F53"/>
            </a:solidFill>
            <a:prstDash val="solid"/>
            <a:headEnd type="none" w="sm" len="sm"/>
            <a:tailEnd type="none" w="sm" len="sm"/>
          </a:ln>
        </p:spPr>
      </p:sp>
      <p:sp>
        <p:nvSpPr>
          <p:cNvPr id="4" name="Rectangle 3"/>
          <p:cNvSpPr/>
          <p:nvPr/>
        </p:nvSpPr>
        <p:spPr>
          <a:xfrm>
            <a:off x="1676400" y="1443597"/>
            <a:ext cx="16306800" cy="3170099"/>
          </a:xfrm>
          <a:prstGeom prst="rect">
            <a:avLst/>
          </a:prstGeom>
        </p:spPr>
        <p:txBody>
          <a:bodyPr wrap="square">
            <a:spAutoFit/>
          </a:bodyPr>
          <a:lstStyle/>
          <a:p>
            <a:pPr>
              <a:spcBef>
                <a:spcPct val="0"/>
              </a:spcBef>
              <a:buFontTx/>
              <a:buNone/>
            </a:pPr>
            <a:r>
              <a:rPr lang="vi-VN" altLang="vi-VN" sz="4000" dirty="0">
                <a:latin typeface="Times New Roman" panose="02020603050405020304" pitchFamily="18" charset="0"/>
                <a:cs typeface="Times New Roman" panose="02020603050405020304" pitchFamily="18" charset="0"/>
              </a:rPr>
              <a:t>- Bố cục: 4 phần</a:t>
            </a:r>
          </a:p>
          <a:p>
            <a:pPr>
              <a:spcBef>
                <a:spcPct val="0"/>
              </a:spcBef>
              <a:buFontTx/>
              <a:buNone/>
            </a:pPr>
            <a:r>
              <a:rPr lang="vi-VN" altLang="vi-VN" sz="4000" dirty="0">
                <a:latin typeface="Times New Roman" panose="02020603050405020304" pitchFamily="18" charset="0"/>
                <a:cs typeface="Times New Roman" panose="02020603050405020304" pitchFamily="18" charset="0"/>
              </a:rPr>
              <a:t>   +Từ đầu → “tiếng tốt”: Nêu gương sáng trong sử sách</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Tiếp --&gt; “</a:t>
            </a:r>
            <a:r>
              <a:rPr lang="en-US" altLang="vi-VN" sz="4000" dirty="0" err="1">
                <a:latin typeface="Times New Roman" panose="02020603050405020304" pitchFamily="18" charset="0"/>
                <a:cs typeface="Times New Roman" panose="02020603050405020304" pitchFamily="18" charset="0"/>
              </a:rPr>
              <a:t>vui</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lòng</a:t>
            </a:r>
            <a:r>
              <a:rPr lang="vi-VN" altLang="vi-VN" sz="4000" dirty="0">
                <a:latin typeface="Times New Roman" panose="02020603050405020304" pitchFamily="18" charset="0"/>
                <a:cs typeface="Times New Roman" panose="02020603050405020304" pitchFamily="18" charset="0"/>
              </a:rPr>
              <a:t>”: Tố cáo tội ác của giặc, bày tỏ tấm lòng căm thù giặc</a:t>
            </a:r>
          </a:p>
          <a:p>
            <a:pPr>
              <a:spcBef>
                <a:spcPct val="0"/>
              </a:spcBef>
              <a:buFontTx/>
              <a:buNone/>
            </a:pPr>
            <a:r>
              <a:rPr lang="vi-VN" altLang="vi-VN" sz="4000" dirty="0">
                <a:latin typeface="Times New Roman" panose="02020603050405020304" pitchFamily="18" charset="0"/>
                <a:cs typeface="Times New Roman" panose="02020603050405020304" pitchFamily="18" charset="0"/>
              </a:rPr>
              <a:t>   + Tiếp -&gt; "được không?": Phân tích phải </a:t>
            </a:r>
            <a:r>
              <a:rPr lang="vi-VN" altLang="vi-VN" sz="4000" dirty="0" smtClean="0">
                <a:latin typeface="Times New Roman" panose="02020603050405020304" pitchFamily="18" charset="0"/>
                <a:cs typeface="Times New Roman" panose="02020603050405020304" pitchFamily="18" charset="0"/>
              </a:rPr>
              <a:t>trái</a:t>
            </a:r>
            <a:r>
              <a:rPr lang="en-US" altLang="vi-VN" sz="4000" dirty="0" smtClean="0">
                <a:latin typeface="Times New Roman" panose="02020603050405020304" pitchFamily="18" charset="0"/>
                <a:cs typeface="Times New Roman" panose="02020603050405020304" pitchFamily="18" charset="0"/>
              </a:rPr>
              <a:t>, </a:t>
            </a:r>
            <a:r>
              <a:rPr lang="en-US" altLang="vi-VN" sz="4000" dirty="0" err="1" smtClean="0">
                <a:latin typeface="Times New Roman" panose="02020603050405020304" pitchFamily="18" charset="0"/>
                <a:cs typeface="Times New Roman" panose="02020603050405020304" pitchFamily="18" charset="0"/>
              </a:rPr>
              <a:t>đúng</a:t>
            </a:r>
            <a:r>
              <a:rPr lang="en-US" altLang="vi-VN" sz="4000" dirty="0" smtClean="0">
                <a:latin typeface="Times New Roman" panose="02020603050405020304" pitchFamily="18" charset="0"/>
                <a:cs typeface="Times New Roman" panose="02020603050405020304" pitchFamily="18" charset="0"/>
              </a:rPr>
              <a:t> </a:t>
            </a:r>
            <a:r>
              <a:rPr lang="en-US" altLang="vi-VN" sz="4000" dirty="0" err="1" smtClean="0">
                <a:latin typeface="Times New Roman" panose="02020603050405020304" pitchFamily="18" charset="0"/>
                <a:cs typeface="Times New Roman" panose="02020603050405020304" pitchFamily="18" charset="0"/>
              </a:rPr>
              <a:t>sai</a:t>
            </a:r>
            <a:endParaRPr lang="vi-VN" altLang="vi-VN" sz="4000" dirty="0">
              <a:latin typeface="Times New Roman" panose="02020603050405020304" pitchFamily="18" charset="0"/>
              <a:cs typeface="Times New Roman" panose="02020603050405020304" pitchFamily="18" charset="0"/>
            </a:endParaRPr>
          </a:p>
          <a:p>
            <a:pPr>
              <a:spcBef>
                <a:spcPct val="0"/>
              </a:spcBef>
              <a:buFontTx/>
              <a:buNone/>
            </a:pPr>
            <a:r>
              <a:rPr lang="vi-VN" altLang="vi-VN" sz="4000" dirty="0">
                <a:latin typeface="Times New Roman" panose="02020603050405020304" pitchFamily="18" charset="0"/>
                <a:cs typeface="Times New Roman" panose="02020603050405020304" pitchFamily="18" charset="0"/>
              </a:rPr>
              <a:t>   + Còn lại: Nhiệm vụ cụ thể, cấp bách</a:t>
            </a:r>
            <a:endParaRPr lang="vi-VN" altLang="vi-VN" sz="4000" dirty="0"/>
          </a:p>
        </p:txBody>
      </p:sp>
    </p:spTree>
    <p:extLst>
      <p:ext uri="{BB962C8B-B14F-4D97-AF65-F5344CB8AC3E}">
        <p14:creationId xmlns:p14="http://schemas.microsoft.com/office/powerpoint/2010/main" val="208434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20;p46">
            <a:extLst>
              <a:ext uri="{FF2B5EF4-FFF2-40B4-BE49-F238E27FC236}">
                <a16:creationId xmlns:a16="http://schemas.microsoft.com/office/drawing/2014/main" xmlns="" id="{38AC9E31-79A3-FA8A-85B3-161B3D3F623B}"/>
              </a:ext>
            </a:extLst>
          </p:cNvPr>
          <p:cNvSpPr txBox="1">
            <a:spLocks/>
          </p:cNvSpPr>
          <p:nvPr/>
        </p:nvSpPr>
        <p:spPr>
          <a:xfrm>
            <a:off x="1447799" y="342900"/>
            <a:ext cx="15544800" cy="1448317"/>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Vấn</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đề</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NL: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Kêu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tinh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b="1" dirty="0">
                <a:latin typeface="Times New Roman" panose="02020603050405020304" pitchFamily="18" charset="0"/>
                <a:ea typeface="Cambria" panose="02040503050406030204" pitchFamily="18" charset="0"/>
                <a:cs typeface="Times New Roman" panose="02020603050405020304" pitchFamily="18" charset="0"/>
              </a:rPr>
              <a:t>, ý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Việt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xmlns="" id="{02378658-DFE5-052A-5ACA-AA0E0F8759E9}"/>
              </a:ext>
            </a:extLst>
          </p:cNvPr>
          <p:cNvSpPr txBox="1">
            <a:spLocks/>
          </p:cNvSpPr>
          <p:nvPr/>
        </p:nvSpPr>
        <p:spPr>
          <a:xfrm>
            <a:off x="533400" y="2247899"/>
            <a:ext cx="42672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điểm</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1: </a:t>
            </a:r>
          </a:p>
          <a:p>
            <a:pPr marL="0" indent="0" algn="ctr">
              <a:spcBef>
                <a:spcPts val="0"/>
              </a:spcBef>
              <a:buFont typeface="Arial" pitchFamily="34" charset="0"/>
              <a:buNone/>
            </a:pP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Nêu</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endParaRPr lang="en-US" sz="40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lgn="ctr">
              <a:spcBef>
                <a:spcPts val="0"/>
              </a:spcBef>
              <a:buFont typeface="Arial" pitchFamily="34" charset="0"/>
              <a:buNone/>
            </a:pP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trung</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endParaRPr lang="en-US" sz="40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lgn="ctr">
              <a:spcBef>
                <a:spcPts val="0"/>
              </a:spcBef>
              <a:buFont typeface="Arial" pitchFamily="34" charset="0"/>
              <a:buNone/>
            </a:pP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nghĩa</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xmlns="" id="{02378658-DFE5-052A-5ACA-AA0E0F8759E9}"/>
              </a:ext>
            </a:extLst>
          </p:cNvPr>
          <p:cNvSpPr txBox="1">
            <a:spLocks/>
          </p:cNvSpPr>
          <p:nvPr/>
        </p:nvSpPr>
        <p:spPr>
          <a:xfrm>
            <a:off x="5143500" y="2247899"/>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điểm</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2</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lgn="ctr">
              <a:spcBef>
                <a:spcPts val="0"/>
              </a:spcBef>
              <a:buFont typeface="Arial" pitchFamily="34" charset="0"/>
              <a:buNone/>
            </a:pP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Nỗi</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lòng</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người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chủ</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tướng</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xmlns="" id="{02378658-DFE5-052A-5ACA-AA0E0F8759E9}"/>
              </a:ext>
            </a:extLst>
          </p:cNvPr>
          <p:cNvSpPr txBox="1">
            <a:spLocks/>
          </p:cNvSpPr>
          <p:nvPr/>
        </p:nvSpPr>
        <p:spPr>
          <a:xfrm>
            <a:off x="9525000" y="2236380"/>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điểm</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3:</a:t>
            </a:r>
          </a:p>
          <a:p>
            <a:pPr marL="0" indent="0" algn="ctr">
              <a:spcBef>
                <a:spcPts val="0"/>
              </a:spcBef>
              <a:buFont typeface="Arial" pitchFamily="34" charset="0"/>
              <a:buNone/>
            </a:pP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Phân</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tích</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p>
          <a:p>
            <a:pPr marL="0" indent="0" algn="ctr">
              <a:spcBef>
                <a:spcPts val="0"/>
              </a:spcBef>
              <a:buFont typeface="Arial" pitchFamily="34" charset="0"/>
              <a:buNone/>
            </a:pP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phải</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trái</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p>
          <a:p>
            <a:pPr marL="0" indent="0" algn="ctr">
              <a:spcBef>
                <a:spcPts val="0"/>
              </a:spcBef>
              <a:buFont typeface="Arial" pitchFamily="34" charset="0"/>
              <a:buNone/>
            </a:pP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làm</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rõ</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đúng</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sai</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7081;p58">
            <a:extLst>
              <a:ext uri="{FF2B5EF4-FFF2-40B4-BE49-F238E27FC236}">
                <a16:creationId xmlns:a16="http://schemas.microsoft.com/office/drawing/2014/main" xmlns="" id="{02378658-DFE5-052A-5ACA-AA0E0F8759E9}"/>
              </a:ext>
            </a:extLst>
          </p:cNvPr>
          <p:cNvSpPr txBox="1">
            <a:spLocks/>
          </p:cNvSpPr>
          <p:nvPr/>
        </p:nvSpPr>
        <p:spPr>
          <a:xfrm>
            <a:off x="13906500" y="2236380"/>
            <a:ext cx="4038600" cy="260231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latin typeface="Times New Roman" panose="02020603050405020304" pitchFamily="18" charset="0"/>
                <a:ea typeface="Cambria" panose="02040503050406030204" pitchFamily="18" charset="0"/>
                <a:cs typeface="Times New Roman" panose="02020603050405020304" pitchFamily="18" charset="0"/>
              </a:rPr>
              <a:t>điểm</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 4</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lgn="ctr">
              <a:spcBef>
                <a:spcPts val="0"/>
              </a:spcBef>
              <a:buFont typeface="Arial" pitchFamily="34" charset="0"/>
              <a:buNone/>
            </a:pP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Kêu</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lệ</a:t>
            </a:r>
            <a:endParaRPr lang="en-US" sz="4000" dirty="0" smtClean="0">
              <a:latin typeface="Times New Roman" panose="02020603050405020304" pitchFamily="18" charset="0"/>
              <a:ea typeface="Cambria" panose="02040503050406030204" pitchFamily="18" charset="0"/>
              <a:cs typeface="Times New Roman" panose="02020603050405020304" pitchFamily="18" charset="0"/>
            </a:endParaRPr>
          </a:p>
          <a:p>
            <a:pPr marL="0" indent="0" algn="ctr">
              <a:spcBef>
                <a:spcPts val="0"/>
              </a:spcBef>
              <a:buFont typeface="Arial" pitchFamily="34" charset="0"/>
              <a:buNone/>
            </a:pP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sĩ</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62000" y="5143500"/>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1" name="Rectangle 10"/>
          <p:cNvSpPr/>
          <p:nvPr/>
        </p:nvSpPr>
        <p:spPr>
          <a:xfrm>
            <a:off x="2895600" y="5143500"/>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8" name="Rectangle 17"/>
          <p:cNvSpPr/>
          <p:nvPr/>
        </p:nvSpPr>
        <p:spPr>
          <a:xfrm>
            <a:off x="5143500" y="5143500"/>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9" name="Rectangle 18"/>
          <p:cNvSpPr/>
          <p:nvPr/>
        </p:nvSpPr>
        <p:spPr>
          <a:xfrm>
            <a:off x="7277100" y="5143500"/>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a:t>
            </a:r>
          </a:p>
          <a:p>
            <a:pPr algn="ct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0" name="Rectangle 19"/>
          <p:cNvSpPr/>
          <p:nvPr/>
        </p:nvSpPr>
        <p:spPr>
          <a:xfrm>
            <a:off x="9525000" y="5119577"/>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1" name="Rectangle 20"/>
          <p:cNvSpPr/>
          <p:nvPr/>
        </p:nvSpPr>
        <p:spPr>
          <a:xfrm>
            <a:off x="11658600" y="5119577"/>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a:t>
            </a:r>
          </a:p>
          <a:p>
            <a:pPr algn="ct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22" name="Rectangle 21"/>
          <p:cNvSpPr/>
          <p:nvPr/>
        </p:nvSpPr>
        <p:spPr>
          <a:xfrm>
            <a:off x="13906500" y="5119577"/>
            <a:ext cx="1905000"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23" name="Rectangle 22"/>
          <p:cNvSpPr/>
          <p:nvPr/>
        </p:nvSpPr>
        <p:spPr>
          <a:xfrm>
            <a:off x="16040100" y="5119577"/>
            <a:ext cx="1904999" cy="48006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cxnSp>
        <p:nvCxnSpPr>
          <p:cNvPr id="3" name="Straight Arrow Connector 2"/>
          <p:cNvCxnSpPr>
            <a:stCxn id="5" idx="2"/>
            <a:endCxn id="6" idx="0"/>
          </p:cNvCxnSpPr>
          <p:nvPr/>
        </p:nvCxnSpPr>
        <p:spPr>
          <a:xfrm flipH="1">
            <a:off x="2667000" y="1791217"/>
            <a:ext cx="6553199" cy="456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2"/>
            <a:endCxn id="7" idx="0"/>
          </p:cNvCxnSpPr>
          <p:nvPr/>
        </p:nvCxnSpPr>
        <p:spPr>
          <a:xfrm flipH="1">
            <a:off x="7162800" y="1791217"/>
            <a:ext cx="2057399" cy="456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2"/>
          </p:cNvCxnSpPr>
          <p:nvPr/>
        </p:nvCxnSpPr>
        <p:spPr>
          <a:xfrm>
            <a:off x="9220199" y="1791217"/>
            <a:ext cx="2438401" cy="445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a:endCxn id="9" idx="0"/>
          </p:cNvCxnSpPr>
          <p:nvPr/>
        </p:nvCxnSpPr>
        <p:spPr>
          <a:xfrm>
            <a:off x="9220199" y="1791217"/>
            <a:ext cx="6705601" cy="445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3"/>
            <a:endCxn id="7" idx="1"/>
          </p:cNvCxnSpPr>
          <p:nvPr/>
        </p:nvCxnSpPr>
        <p:spPr>
          <a:xfrm>
            <a:off x="4800600" y="3549059"/>
            <a:ext cx="34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 idx="3"/>
            <a:endCxn id="8" idx="1"/>
          </p:cNvCxnSpPr>
          <p:nvPr/>
        </p:nvCxnSpPr>
        <p:spPr>
          <a:xfrm flipV="1">
            <a:off x="9182100" y="3537540"/>
            <a:ext cx="342900" cy="11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9" idx="1"/>
          </p:cNvCxnSpPr>
          <p:nvPr/>
        </p:nvCxnSpPr>
        <p:spPr>
          <a:xfrm>
            <a:off x="13563600" y="3537540"/>
            <a:ext cx="34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2"/>
            <a:endCxn id="4" idx="0"/>
          </p:cNvCxnSpPr>
          <p:nvPr/>
        </p:nvCxnSpPr>
        <p:spPr>
          <a:xfrm flipH="1">
            <a:off x="1714500" y="4850218"/>
            <a:ext cx="952500" cy="293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6" idx="2"/>
            <a:endCxn id="11" idx="0"/>
          </p:cNvCxnSpPr>
          <p:nvPr/>
        </p:nvCxnSpPr>
        <p:spPr>
          <a:xfrm>
            <a:off x="2667000" y="4850218"/>
            <a:ext cx="1181100" cy="293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7" idx="2"/>
            <a:endCxn id="18" idx="0"/>
          </p:cNvCxnSpPr>
          <p:nvPr/>
        </p:nvCxnSpPr>
        <p:spPr>
          <a:xfrm flipH="1">
            <a:off x="6096000" y="4850218"/>
            <a:ext cx="1066800" cy="293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7" idx="2"/>
            <a:endCxn id="19" idx="0"/>
          </p:cNvCxnSpPr>
          <p:nvPr/>
        </p:nvCxnSpPr>
        <p:spPr>
          <a:xfrm>
            <a:off x="7162800" y="4850218"/>
            <a:ext cx="1066800" cy="293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8" idx="2"/>
            <a:endCxn id="20" idx="0"/>
          </p:cNvCxnSpPr>
          <p:nvPr/>
        </p:nvCxnSpPr>
        <p:spPr>
          <a:xfrm flipH="1">
            <a:off x="10477500" y="4838699"/>
            <a:ext cx="1066800" cy="280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8" idx="2"/>
            <a:endCxn id="21" idx="0"/>
          </p:cNvCxnSpPr>
          <p:nvPr/>
        </p:nvCxnSpPr>
        <p:spPr>
          <a:xfrm>
            <a:off x="11544300" y="4838699"/>
            <a:ext cx="1066800" cy="280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9" idx="2"/>
            <a:endCxn id="22" idx="0"/>
          </p:cNvCxnSpPr>
          <p:nvPr/>
        </p:nvCxnSpPr>
        <p:spPr>
          <a:xfrm flipH="1">
            <a:off x="14859000" y="4838699"/>
            <a:ext cx="1066800" cy="280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9" idx="2"/>
            <a:endCxn id="23" idx="0"/>
          </p:cNvCxnSpPr>
          <p:nvPr/>
        </p:nvCxnSpPr>
        <p:spPr>
          <a:xfrm>
            <a:off x="15925800" y="4838699"/>
            <a:ext cx="1066800" cy="280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 grpId="0" animBg="1"/>
      <p:bldP spid="11" grpId="0" animBg="1"/>
      <p:bldP spid="18" grpId="0" animBg="1"/>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152400" y="271463"/>
            <a:ext cx="17907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b="1" dirty="0" smtClean="0">
                <a:latin typeface="Times New Roman" panose="02020603050405020304" pitchFamily="18" charset="0"/>
                <a:ea typeface="SimSun" panose="02010600030101010101" pitchFamily="2" charset="-122"/>
                <a:cs typeface="Times New Roman" panose="02020603050405020304" pitchFamily="18" charset="0"/>
              </a:rPr>
              <a:t>II</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smtClean="0">
                <a:latin typeface="Times New Roman" panose="02020603050405020304" pitchFamily="18" charset="0"/>
                <a:ea typeface="SimSun" panose="02010600030101010101" pitchFamily="2" charset="-122"/>
                <a:cs typeface="Times New Roman" panose="02020603050405020304" pitchFamily="18" charset="0"/>
              </a:rPr>
              <a:t>Đọc</a:t>
            </a:r>
            <a:r>
              <a:rPr lang="en-US" altLang="vi-VN"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smtClean="0">
                <a:latin typeface="Times New Roman" panose="02020603050405020304" pitchFamily="18" charset="0"/>
                <a:ea typeface="SimSun" panose="02010600030101010101" pitchFamily="2" charset="-122"/>
                <a:cs typeface="Times New Roman" panose="02020603050405020304" pitchFamily="18" charset="0"/>
              </a:rPr>
              <a:t>tìm</a:t>
            </a:r>
            <a:r>
              <a:rPr lang="en-US" altLang="vi-VN"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hiểu</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chi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tiết</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văn</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bản</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endParaRPr lang="vi-VN" altLang="vi-VN" sz="4000" dirty="0">
              <a:latin typeface="Times New Roman" panose="02020603050405020304" pitchFamily="18" charset="0"/>
              <a:ea typeface="SimSun" panose="02010600030101010101" pitchFamily="2" charset="-122"/>
              <a:cs typeface="Times New Roman" panose="02020603050405020304" pitchFamily="18" charset="0"/>
            </a:endParaRPr>
          </a:p>
          <a:p>
            <a:pPr>
              <a:spcBef>
                <a:spcPct val="0"/>
              </a:spcBef>
              <a:buFontTx/>
              <a:buNone/>
            </a:pPr>
            <a:r>
              <a:rPr lang="en-US" altLang="vi-VN" sz="4000" b="1" dirty="0">
                <a:latin typeface="Times New Roman" panose="02020603050405020304" pitchFamily="18" charset="0"/>
                <a:cs typeface="Times New Roman" panose="02020603050405020304" pitchFamily="18" charset="0"/>
              </a:rPr>
              <a:t>1. </a:t>
            </a:r>
            <a:r>
              <a:rPr lang="en-US" altLang="vi-VN" sz="4000" b="1" dirty="0" err="1">
                <a:latin typeface="Times New Roman" panose="02020603050405020304" pitchFamily="18" charset="0"/>
                <a:cs typeface="Times New Roman" panose="02020603050405020304" pitchFamily="18" charset="0"/>
              </a:rPr>
              <a:t>Nêu</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gương</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sáng</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trong</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sử</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sách</a:t>
            </a:r>
            <a:endParaRPr lang="en-US" altLang="vi-VN" sz="4000" b="1" dirty="0">
              <a:latin typeface="Times New Roman" panose="02020603050405020304" pitchFamily="18" charset="0"/>
              <a:cs typeface="Times New Roman" panose="02020603050405020304" pitchFamily="18" charset="0"/>
            </a:endParaRPr>
          </a:p>
          <a:p>
            <a:pPr>
              <a:spcBef>
                <a:spcPct val="0"/>
              </a:spcBef>
              <a:buFontTx/>
              <a:buNone/>
            </a:pPr>
            <a:endParaRPr lang="en-US" altLang="vi-VN" sz="4000" b="1" i="1" dirty="0">
              <a:latin typeface="Times New Roman" panose="02020603050405020304" pitchFamily="18" charset="0"/>
              <a:cs typeface="Times New Roman" panose="02020603050405020304" pitchFamily="18" charset="0"/>
            </a:endParaRPr>
          </a:p>
        </p:txBody>
      </p:sp>
      <p:sp>
        <p:nvSpPr>
          <p:cNvPr id="3" name="Rectangle 2"/>
          <p:cNvSpPr/>
          <p:nvPr/>
        </p:nvSpPr>
        <p:spPr>
          <a:xfrm>
            <a:off x="142103" y="2857500"/>
            <a:ext cx="17830800" cy="5078313"/>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cặp</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đôi</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Ta thường nghe...tiếng tốt"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spcBef>
                <a:spcPct val="0"/>
              </a:spcBef>
              <a:buFontTx/>
              <a:buNone/>
            </a:pPr>
            <a:r>
              <a:rPr lang="en-US" altLang="vi-VN" sz="3600" i="1" dirty="0" smtClean="0">
                <a:latin typeface="Times New Roman" panose="02020603050405020304" pitchFamily="18" charset="0"/>
                <a:cs typeface="Times New Roman" panose="02020603050405020304" pitchFamily="18" charset="0"/>
              </a:rPr>
              <a:t>1.</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Tác giả nêu những gương sáng nào?Trình tự?</a:t>
            </a:r>
          </a:p>
          <a:p>
            <a:pPr>
              <a:spcBef>
                <a:spcPct val="0"/>
              </a:spcBef>
              <a:buFontTx/>
              <a:buNone/>
            </a:pPr>
            <a:r>
              <a:rPr lang="en-US" altLang="vi-VN" sz="3600" i="1" dirty="0" smtClean="0">
                <a:latin typeface="Times New Roman" panose="02020603050405020304" pitchFamily="18" charset="0"/>
                <a:cs typeface="Times New Roman" panose="02020603050405020304" pitchFamily="18" charset="0"/>
              </a:rPr>
              <a:t>2.</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Khi nêu những gương sáng đó, tác giả nhắc đến những đặc điểm nào của họ?</a:t>
            </a:r>
          </a:p>
          <a:p>
            <a:pPr>
              <a:spcBef>
                <a:spcPct val="0"/>
              </a:spcBef>
              <a:buFontTx/>
              <a:buNone/>
            </a:pPr>
            <a:r>
              <a:rPr lang="en-US" altLang="vi-VN" sz="3600" i="1" dirty="0" smtClean="0">
                <a:latin typeface="Times New Roman" panose="02020603050405020304" pitchFamily="18" charset="0"/>
                <a:cs typeface="Times New Roman" panose="02020603050405020304" pitchFamily="18" charset="0"/>
              </a:rPr>
              <a:t>3.</a:t>
            </a:r>
            <a:r>
              <a:rPr lang="vi-VN" altLang="vi-VN" sz="3600" i="1" dirty="0" smtClean="0">
                <a:latin typeface="Times New Roman" panose="02020603050405020304" pitchFamily="18" charset="0"/>
                <a:cs typeface="Times New Roman" panose="02020603050405020304" pitchFamily="18" charset="0"/>
              </a:rPr>
              <a:t> Cảm </a:t>
            </a:r>
            <a:r>
              <a:rPr lang="vi-VN" altLang="vi-VN" sz="3600" i="1" dirty="0">
                <a:latin typeface="Times New Roman" panose="02020603050405020304" pitchFamily="18" charset="0"/>
                <a:cs typeface="Times New Roman" panose="02020603050405020304" pitchFamily="18" charset="0"/>
              </a:rPr>
              <a:t>nhận của em về cách hi sinh của họ? </a:t>
            </a:r>
          </a:p>
          <a:p>
            <a:pPr>
              <a:spcBef>
                <a:spcPct val="0"/>
              </a:spcBef>
              <a:buFontTx/>
              <a:buNone/>
            </a:pPr>
            <a:r>
              <a:rPr lang="en-US" altLang="vi-VN" sz="3600" i="1" dirty="0" smtClean="0">
                <a:latin typeface="Times New Roman" panose="02020603050405020304" pitchFamily="18" charset="0"/>
                <a:cs typeface="Times New Roman" panose="02020603050405020304" pitchFamily="18" charset="0"/>
              </a:rPr>
              <a:t>4.</a:t>
            </a:r>
            <a:r>
              <a:rPr lang="vi-VN" altLang="vi-VN" sz="3600" i="1" dirty="0" smtClean="0">
                <a:latin typeface="Times New Roman" panose="02020603050405020304" pitchFamily="18" charset="0"/>
                <a:cs typeface="Times New Roman" panose="02020603050405020304" pitchFamily="18" charset="0"/>
              </a:rPr>
              <a:t> Việc </a:t>
            </a:r>
            <a:r>
              <a:rPr lang="vi-VN" altLang="vi-VN" sz="3600" i="1" dirty="0">
                <a:latin typeface="Times New Roman" panose="02020603050405020304" pitchFamily="18" charset="0"/>
                <a:cs typeface="Times New Roman" panose="02020603050405020304" pitchFamily="18" charset="0"/>
              </a:rPr>
              <a:t>nêu những gương sáng ấy nhằm mục đích gì?</a:t>
            </a:r>
          </a:p>
          <a:p>
            <a:pPr algn="just"/>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735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228600" y="1866900"/>
            <a:ext cx="5143500" cy="2585323"/>
          </a:xfrm>
          <a:prstGeom prst="rect">
            <a:avLst/>
          </a:prstGeom>
          <a:solidFill>
            <a:schemeClr val="accent1">
              <a:lumMod val="20000"/>
              <a:lumOff val="80000"/>
            </a:schemeClr>
          </a:solidFill>
          <a:ln w="9525">
            <a:solidFill>
              <a:srgbClr val="000066"/>
            </a:solidFill>
            <a:miter lim="800000"/>
            <a:headEnd/>
            <a:tailEnd/>
          </a:ln>
          <a:effectLs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3600" b="1" i="1" dirty="0">
                <a:latin typeface=".VnArial Narrow" panose="020B7200000000000000" pitchFamily="34" charset="0"/>
              </a:rPr>
              <a:t>  - </a:t>
            </a:r>
            <a:r>
              <a:rPr lang="en-US" altLang="vi-VN" sz="3600" b="1" i="1" dirty="0" err="1">
                <a:latin typeface="Times New Roman" panose="02020603050405020304" pitchFamily="18" charset="0"/>
                <a:cs typeface="Times New Roman" panose="02020603050405020304" pitchFamily="18" charset="0"/>
              </a:rPr>
              <a:t>Có</a:t>
            </a:r>
            <a:r>
              <a:rPr lang="en-US" altLang="vi-VN" sz="3600" b="1" i="1" dirty="0">
                <a:latin typeface="Times New Roman" panose="02020603050405020304" pitchFamily="18" charset="0"/>
                <a:cs typeface="Times New Roman" panose="02020603050405020304" pitchFamily="18" charset="0"/>
              </a:rPr>
              <a:t> người </a:t>
            </a:r>
            <a:r>
              <a:rPr lang="en-US" altLang="vi-VN" sz="3600" b="1" i="1" dirty="0" err="1">
                <a:latin typeface="Times New Roman" panose="02020603050405020304" pitchFamily="18" charset="0"/>
                <a:cs typeface="Times New Roman" panose="02020603050405020304" pitchFamily="18" charset="0"/>
              </a:rPr>
              <a:t>làm</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tướng</a:t>
            </a:r>
            <a:r>
              <a:rPr lang="en-US" altLang="vi-VN" sz="3600" b="1" i="1" dirty="0">
                <a:latin typeface="Times New Roman" panose="02020603050405020304" pitchFamily="18" charset="0"/>
                <a:cs typeface="Times New Roman" panose="02020603050405020304" pitchFamily="18" charset="0"/>
              </a:rPr>
              <a:t> : </a:t>
            </a:r>
            <a:r>
              <a:rPr lang="en-US" altLang="vi-VN" sz="3600" b="1" i="1" dirty="0" err="1">
                <a:latin typeface="Times New Roman" panose="02020603050405020304" pitchFamily="18" charset="0"/>
                <a:cs typeface="Times New Roman" panose="02020603050405020304" pitchFamily="18" charset="0"/>
              </a:rPr>
              <a:t>Kỉ</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Tín</a:t>
            </a:r>
            <a:r>
              <a:rPr lang="en-US" altLang="vi-VN" sz="3600" b="1" i="1" dirty="0">
                <a:latin typeface="Times New Roman" panose="02020603050405020304" pitchFamily="18" charset="0"/>
                <a:cs typeface="Times New Roman" panose="02020603050405020304" pitchFamily="18" charset="0"/>
              </a:rPr>
              <a:t>, Do Vu, </a:t>
            </a:r>
            <a:r>
              <a:rPr lang="en-US" altLang="vi-VN" sz="3600" b="1" i="1" dirty="0" err="1">
                <a:latin typeface="Times New Roman" panose="02020603050405020304" pitchFamily="18" charset="0"/>
                <a:cs typeface="Times New Roman" panose="02020603050405020304" pitchFamily="18" charset="0"/>
              </a:rPr>
              <a:t>Nguyễn</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Văn</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Lập</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Xích</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Tu</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Tư</a:t>
            </a:r>
            <a:endParaRPr lang="en-US" altLang="vi-VN" sz="3600" dirty="0">
              <a:latin typeface=".VnTime" panose="020B7200000000000000" pitchFamily="34" charset="0"/>
            </a:endParaRPr>
          </a:p>
          <a:p>
            <a:pPr algn="just" eaLnBrk="1" hangingPunct="1">
              <a:spcBef>
                <a:spcPct val="50000"/>
              </a:spcBef>
            </a:pPr>
            <a:endParaRPr lang="en-US" altLang="vi-VN" sz="3600" dirty="0">
              <a:latin typeface=".VnTime" panose="020B7200000000000000" pitchFamily="34" charset="0"/>
            </a:endParaRPr>
          </a:p>
        </p:txBody>
      </p:sp>
      <p:sp>
        <p:nvSpPr>
          <p:cNvPr id="9226" name="Text Box 10"/>
          <p:cNvSpPr txBox="1">
            <a:spLocks noChangeArrowheads="1"/>
          </p:cNvSpPr>
          <p:nvPr/>
        </p:nvSpPr>
        <p:spPr bwMode="auto">
          <a:xfrm>
            <a:off x="228600" y="6210300"/>
            <a:ext cx="5143500" cy="2308324"/>
          </a:xfrm>
          <a:prstGeom prst="rect">
            <a:avLst/>
          </a:prstGeom>
          <a:solidFill>
            <a:schemeClr val="accent1">
              <a:lumMod val="20000"/>
              <a:lumOff val="80000"/>
            </a:schemeClr>
          </a:solidFill>
          <a:ln w="9525">
            <a:solidFill>
              <a:srgbClr val="000066"/>
            </a:solidFill>
            <a:miter lim="800000"/>
            <a:headEnd/>
            <a:tailEnd/>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sz="3600" b="1" i="1">
                <a:latin typeface=".VnTime" panose="020B7200000000000000" pitchFamily="34" charset="0"/>
              </a:rPr>
              <a:t>- </a:t>
            </a:r>
            <a:r>
              <a:rPr lang="en-US" altLang="vi-VN" sz="3600" b="1" i="1">
                <a:latin typeface="Times New Roman" panose="02020603050405020304" pitchFamily="18" charset="0"/>
                <a:cs typeface="Times New Roman" panose="02020603050405020304" pitchFamily="18" charset="0"/>
              </a:rPr>
              <a:t>Có người làm gia thần, quan nhỏ : </a:t>
            </a:r>
            <a:r>
              <a:rPr lang="en-US" altLang="vi-VN" sz="3600">
                <a:latin typeface="Times New Roman" panose="02020603050405020304" pitchFamily="18" charset="0"/>
                <a:cs typeface="Times New Roman" panose="02020603050405020304" pitchFamily="18" charset="0"/>
              </a:rPr>
              <a:t>Dự Nhượng, Thân Khoái, Kính Đức, Cảo Khanh</a:t>
            </a:r>
            <a:endParaRPr lang="en-US" altLang="vi-VN" sz="3600">
              <a:latin typeface=".VnTime" panose="020B7200000000000000" pitchFamily="34" charset="0"/>
            </a:endParaRPr>
          </a:p>
        </p:txBody>
      </p:sp>
      <p:sp>
        <p:nvSpPr>
          <p:cNvPr id="9235" name="AutoShape 19"/>
          <p:cNvSpPr>
            <a:spLocks/>
          </p:cNvSpPr>
          <p:nvPr/>
        </p:nvSpPr>
        <p:spPr bwMode="auto">
          <a:xfrm>
            <a:off x="5600700" y="2019300"/>
            <a:ext cx="342900" cy="6972300"/>
          </a:xfrm>
          <a:prstGeom prst="rightBrace">
            <a:avLst>
              <a:gd name="adj1" fmla="val 169444"/>
              <a:gd name="adj2" fmla="val 50000"/>
            </a:avLst>
          </a:prstGeom>
          <a:solidFill>
            <a:schemeClr val="accent1">
              <a:lumMod val="20000"/>
              <a:lumOff val="80000"/>
            </a:schemeClr>
          </a:solidFill>
          <a:ln w="38100">
            <a:solidFill>
              <a:srgbClr val="FF3300"/>
            </a:solidFill>
            <a:round/>
            <a:headEnd/>
            <a:tailEnd/>
          </a:ln>
          <a:effectLs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9236" name="Text Box 20"/>
          <p:cNvSpPr txBox="1">
            <a:spLocks noChangeArrowheads="1"/>
          </p:cNvSpPr>
          <p:nvPr/>
        </p:nvSpPr>
        <p:spPr bwMode="auto">
          <a:xfrm>
            <a:off x="6150576" y="2840833"/>
            <a:ext cx="3238500" cy="5078313"/>
          </a:xfrm>
          <a:prstGeom prst="rect">
            <a:avLst/>
          </a:prstGeom>
          <a:solidFill>
            <a:schemeClr val="accent1">
              <a:lumMod val="20000"/>
              <a:lumOff val="80000"/>
            </a:schemeClr>
          </a:solidFill>
          <a:ln w="9525">
            <a:solidFill>
              <a:srgbClr val="000066"/>
            </a:solidFill>
            <a:miter lim="800000"/>
            <a:headEnd/>
            <a:tailEnd/>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Giọng</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trò</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chuyện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tâm</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tình</a:t>
            </a:r>
            <a:endParaRPr lang="en-US" altLang="vi-VN" sz="3600" dirty="0">
              <a:latin typeface="Times New Roman" panose="02020603050405020304" pitchFamily="18" charset="0"/>
              <a:cs typeface="Times New Roman" panose="02020603050405020304" pitchFamily="18" charset="0"/>
            </a:endParaRPr>
          </a:p>
          <a:p>
            <a:pPr>
              <a:spcBef>
                <a:spcPct val="50000"/>
              </a:spcBef>
              <a:buFontTx/>
              <a:buNone/>
            </a:pP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Nêu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câu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hỏi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để</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khẳng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định</a:t>
            </a:r>
            <a:endParaRPr lang="en-US" altLang="vi-VN" sz="3600" dirty="0">
              <a:latin typeface="Times New Roman" panose="02020603050405020304" pitchFamily="18" charset="0"/>
              <a:cs typeface="Times New Roman" panose="02020603050405020304" pitchFamily="18" charset="0"/>
            </a:endParaRPr>
          </a:p>
          <a:p>
            <a:pPr>
              <a:spcBef>
                <a:spcPct val="50000"/>
              </a:spcBef>
              <a:buFontTx/>
              <a:buNone/>
            </a:pP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Cách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đưa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dẫn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chứng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từ</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xa</a:t>
            </a:r>
            <a:r>
              <a:rPr lang="en-US" altLang="vi-VN" sz="3600" dirty="0">
                <a:latin typeface="Times New Roman" panose="02020603050405020304" pitchFamily="18" charset="0"/>
                <a:cs typeface="Times New Roman" panose="02020603050405020304" pitchFamily="18" charset="0"/>
              </a:rPr>
              <a:t> -&gt; </a:t>
            </a:r>
            <a:r>
              <a:rPr lang="en-US" altLang="vi-VN" sz="3600" dirty="0" err="1">
                <a:latin typeface="Times New Roman" panose="02020603050405020304" pitchFamily="18" charset="0"/>
                <a:cs typeface="Times New Roman" panose="02020603050405020304" pitchFamily="18" charset="0"/>
              </a:rPr>
              <a:t>gần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rộng</a:t>
            </a:r>
            <a:r>
              <a:rPr lang="en-US" altLang="vi-VN" sz="3600" dirty="0">
                <a:latin typeface="Times New Roman" panose="02020603050405020304" pitchFamily="18" charset="0"/>
                <a:cs typeface="Times New Roman" panose="02020603050405020304" pitchFamily="18" charset="0"/>
              </a:rPr>
              <a:t>-&gt; </a:t>
            </a:r>
            <a:r>
              <a:rPr lang="en-US" altLang="vi-VN" sz="3600" dirty="0" err="1">
                <a:latin typeface="Times New Roman" panose="02020603050405020304" pitchFamily="18" charset="0"/>
                <a:cs typeface="Times New Roman" panose="02020603050405020304" pitchFamily="18" charset="0"/>
              </a:rPr>
              <a:t>hẹp</a:t>
            </a:r>
            <a:endParaRPr lang="en-US" altLang="vi-VN" sz="3600" dirty="0">
              <a:latin typeface="Times New Roman" panose="02020603050405020304" pitchFamily="18" charset="0"/>
              <a:cs typeface="Times New Roman" panose="02020603050405020304" pitchFamily="18" charset="0"/>
            </a:endParaRPr>
          </a:p>
        </p:txBody>
      </p:sp>
      <p:sp>
        <p:nvSpPr>
          <p:cNvPr id="9238" name="Text Box 22"/>
          <p:cNvSpPr txBox="1">
            <a:spLocks noChangeArrowheads="1"/>
          </p:cNvSpPr>
          <p:nvPr/>
        </p:nvSpPr>
        <p:spPr bwMode="auto">
          <a:xfrm>
            <a:off x="10134600" y="3881378"/>
            <a:ext cx="3777564" cy="2862322"/>
          </a:xfrm>
          <a:prstGeom prst="rect">
            <a:avLst/>
          </a:prstGeom>
          <a:solidFill>
            <a:schemeClr val="accent1">
              <a:lumMod val="20000"/>
              <a:lumOff val="80000"/>
            </a:schemeClr>
          </a:solidFill>
          <a:ln w="9525">
            <a:solidFill>
              <a:srgbClr val="000066"/>
            </a:solidFill>
            <a:miter lim="800000"/>
            <a:headEnd/>
            <a:tailEnd/>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vi-VN" sz="3600" dirty="0">
                <a:latin typeface=".VnTime" panose="020B7200000000000000" pitchFamily="34" charset="0"/>
              </a:rPr>
              <a:t> </a:t>
            </a:r>
            <a:r>
              <a:rPr lang="vi-VN" altLang="vi-VN" sz="3600" dirty="0">
                <a:latin typeface="Times New Roman" panose="02020603050405020304" pitchFamily="18" charset="0"/>
                <a:cs typeface="Times New Roman" panose="02020603050405020304" pitchFamily="18" charset="0"/>
              </a:rPr>
              <a:t>Đều là những trung thần nghĩa sĩ, liều thân cứu chủ, không sợ hy sinh tính mạng.</a:t>
            </a:r>
            <a:endParaRPr lang="en-US" altLang="vi-VN" sz="3600" dirty="0">
              <a:latin typeface=".VnTime" panose="020B7200000000000000" pitchFamily="34" charset="0"/>
            </a:endParaRPr>
          </a:p>
        </p:txBody>
      </p:sp>
      <p:sp>
        <p:nvSpPr>
          <p:cNvPr id="9242" name="AutoShape 26"/>
          <p:cNvSpPr>
            <a:spLocks/>
          </p:cNvSpPr>
          <p:nvPr/>
        </p:nvSpPr>
        <p:spPr bwMode="auto">
          <a:xfrm>
            <a:off x="9715500" y="3458319"/>
            <a:ext cx="228600" cy="3771900"/>
          </a:xfrm>
          <a:prstGeom prst="rightBrace">
            <a:avLst>
              <a:gd name="adj1" fmla="val 137500"/>
              <a:gd name="adj2" fmla="val 50000"/>
            </a:avLst>
          </a:prstGeom>
          <a:solidFill>
            <a:schemeClr val="accent1">
              <a:lumMod val="20000"/>
              <a:lumOff val="80000"/>
            </a:schemeClr>
          </a:solidFill>
          <a:ln w="38100">
            <a:solidFill>
              <a:srgbClr val="FF3300"/>
            </a:solidFill>
            <a:round/>
            <a:headEnd/>
            <a:tailEnd/>
          </a:ln>
          <a:effectLs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9246" name="AutoShape 30"/>
          <p:cNvSpPr>
            <a:spLocks/>
          </p:cNvSpPr>
          <p:nvPr/>
        </p:nvSpPr>
        <p:spPr bwMode="auto">
          <a:xfrm>
            <a:off x="14133041" y="3172947"/>
            <a:ext cx="228600" cy="3771900"/>
          </a:xfrm>
          <a:prstGeom prst="rightBrace">
            <a:avLst>
              <a:gd name="adj1" fmla="val 137500"/>
              <a:gd name="adj2" fmla="val 50000"/>
            </a:avLst>
          </a:prstGeom>
          <a:solidFill>
            <a:schemeClr val="accent1">
              <a:lumMod val="20000"/>
              <a:lumOff val="80000"/>
            </a:schemeClr>
          </a:solidFill>
          <a:ln w="38100">
            <a:solidFill>
              <a:srgbClr val="FF3300"/>
            </a:solidFill>
            <a:round/>
            <a:headEnd/>
            <a:tailEnd/>
          </a:ln>
          <a:effectLs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9249" name="Text Box 33"/>
          <p:cNvSpPr txBox="1">
            <a:spLocks noChangeArrowheads="1"/>
          </p:cNvSpPr>
          <p:nvPr/>
        </p:nvSpPr>
        <p:spPr bwMode="auto">
          <a:xfrm>
            <a:off x="14554200" y="3695700"/>
            <a:ext cx="3657600" cy="2308324"/>
          </a:xfrm>
          <a:prstGeom prst="rect">
            <a:avLst/>
          </a:prstGeom>
          <a:solidFill>
            <a:schemeClr val="accent1">
              <a:lumMod val="20000"/>
              <a:lumOff val="80000"/>
            </a:schemeClr>
          </a:solidFill>
          <a:ln w="9525">
            <a:solidFill>
              <a:srgbClr val="000066"/>
            </a:solidFill>
            <a:miter lim="800000"/>
            <a:headEnd/>
            <a:tailEnd/>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vi-VN" altLang="vi-VN" sz="3600" dirty="0"/>
              <a:t> </a:t>
            </a:r>
            <a:r>
              <a:rPr lang="vi-VN" altLang="vi-VN" sz="3600" dirty="0">
                <a:latin typeface="Times New Roman" panose="02020603050405020304" pitchFamily="18" charset="0"/>
                <a:cs typeface="Times New Roman" panose="02020603050405020304" pitchFamily="18" charset="0"/>
              </a:rPr>
              <a:t>Khích lệ chí lập công danh, lưu tên sử sách cho các tỳ tướng.</a:t>
            </a:r>
            <a:endParaRPr lang="en-US" alt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579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ox(in)">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6"/>
                                        </p:tgtEl>
                                        <p:attrNameLst>
                                          <p:attrName>style.visibility</p:attrName>
                                        </p:attrNameLst>
                                      </p:cBhvr>
                                      <p:to>
                                        <p:strVal val="visible"/>
                                      </p:to>
                                    </p:set>
                                    <p:animEffect transition="in" filter="box(in)">
                                      <p:cBhvr>
                                        <p:cTn id="12" dur="500"/>
                                        <p:tgtEl>
                                          <p:spTgt spid="92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235"/>
                                        </p:tgtEl>
                                        <p:attrNameLst>
                                          <p:attrName>style.visibility</p:attrName>
                                        </p:attrNameLst>
                                      </p:cBhvr>
                                      <p:to>
                                        <p:strVal val="visible"/>
                                      </p:to>
                                    </p:set>
                                    <p:animEffect transition="in" filter="fade">
                                      <p:cBhvr>
                                        <p:cTn id="17" dur="1000"/>
                                        <p:tgtEl>
                                          <p:spTgt spid="9235"/>
                                        </p:tgtEl>
                                      </p:cBhvr>
                                    </p:animEffect>
                                    <p:anim calcmode="lin" valueType="num">
                                      <p:cBhvr>
                                        <p:cTn id="18" dur="1000" fill="hold"/>
                                        <p:tgtEl>
                                          <p:spTgt spid="9235"/>
                                        </p:tgtEl>
                                        <p:attrNameLst>
                                          <p:attrName>ppt_x</p:attrName>
                                        </p:attrNameLst>
                                      </p:cBhvr>
                                      <p:tavLst>
                                        <p:tav tm="0">
                                          <p:val>
                                            <p:strVal val="#ppt_x"/>
                                          </p:val>
                                        </p:tav>
                                        <p:tav tm="100000">
                                          <p:val>
                                            <p:strVal val="#ppt_x"/>
                                          </p:val>
                                        </p:tav>
                                      </p:tavLst>
                                    </p:anim>
                                    <p:anim calcmode="lin" valueType="num">
                                      <p:cBhvr>
                                        <p:cTn id="19" dur="1000" fill="hold"/>
                                        <p:tgtEl>
                                          <p:spTgt spid="9235"/>
                                        </p:tgtEl>
                                        <p:attrNameLst>
                                          <p:attrName>ppt_y</p:attrName>
                                        </p:attrNameLst>
                                      </p:cBhvr>
                                      <p:tavLst>
                                        <p:tav tm="0">
                                          <p:val>
                                            <p:strVal val="#ppt_y-.1"/>
                                          </p:val>
                                        </p:tav>
                                        <p:tav tm="100000">
                                          <p:val>
                                            <p:strVal val="#ppt_y"/>
                                          </p:val>
                                        </p:tav>
                                      </p:tavLst>
                                    </p:anim>
                                  </p:childTnLst>
                                </p:cTn>
                              </p:par>
                              <p:par>
                                <p:cTn id="20" presetID="4" presetClass="entr" presetSubtype="16" fill="hold" grpId="0" nodeType="withEffect">
                                  <p:stCondLst>
                                    <p:cond delay="0"/>
                                  </p:stCondLst>
                                  <p:childTnLst>
                                    <p:set>
                                      <p:cBhvr>
                                        <p:cTn id="21" dur="1" fill="hold">
                                          <p:stCondLst>
                                            <p:cond delay="0"/>
                                          </p:stCondLst>
                                        </p:cTn>
                                        <p:tgtEl>
                                          <p:spTgt spid="9236"/>
                                        </p:tgtEl>
                                        <p:attrNameLst>
                                          <p:attrName>style.visibility</p:attrName>
                                        </p:attrNameLst>
                                      </p:cBhvr>
                                      <p:to>
                                        <p:strVal val="visible"/>
                                      </p:to>
                                    </p:set>
                                    <p:animEffect transition="in" filter="box(in)">
                                      <p:cBhvr>
                                        <p:cTn id="22" dur="500"/>
                                        <p:tgtEl>
                                          <p:spTgt spid="92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9242"/>
                                        </p:tgtEl>
                                        <p:attrNameLst>
                                          <p:attrName>style.visibility</p:attrName>
                                        </p:attrNameLst>
                                      </p:cBhvr>
                                      <p:to>
                                        <p:strVal val="visible"/>
                                      </p:to>
                                    </p:set>
                                    <p:animEffect transition="in" filter="fade">
                                      <p:cBhvr>
                                        <p:cTn id="27" dur="1000"/>
                                        <p:tgtEl>
                                          <p:spTgt spid="9242"/>
                                        </p:tgtEl>
                                      </p:cBhvr>
                                    </p:animEffect>
                                    <p:anim calcmode="lin" valueType="num">
                                      <p:cBhvr>
                                        <p:cTn id="28" dur="1000" fill="hold"/>
                                        <p:tgtEl>
                                          <p:spTgt spid="9242"/>
                                        </p:tgtEl>
                                        <p:attrNameLst>
                                          <p:attrName>ppt_x</p:attrName>
                                        </p:attrNameLst>
                                      </p:cBhvr>
                                      <p:tavLst>
                                        <p:tav tm="0">
                                          <p:val>
                                            <p:strVal val="#ppt_x"/>
                                          </p:val>
                                        </p:tav>
                                        <p:tav tm="100000">
                                          <p:val>
                                            <p:strVal val="#ppt_x"/>
                                          </p:val>
                                        </p:tav>
                                      </p:tavLst>
                                    </p:anim>
                                    <p:anim calcmode="lin" valueType="num">
                                      <p:cBhvr>
                                        <p:cTn id="29" dur="1000" fill="hold"/>
                                        <p:tgtEl>
                                          <p:spTgt spid="924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9238"/>
                                        </p:tgtEl>
                                        <p:attrNameLst>
                                          <p:attrName>style.visibility</p:attrName>
                                        </p:attrNameLst>
                                      </p:cBhvr>
                                      <p:to>
                                        <p:strVal val="visible"/>
                                      </p:to>
                                    </p:set>
                                    <p:animEffect transition="in" filter="box(in)">
                                      <p:cBhvr>
                                        <p:cTn id="34" dur="500"/>
                                        <p:tgtEl>
                                          <p:spTgt spid="92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9246"/>
                                        </p:tgtEl>
                                        <p:attrNameLst>
                                          <p:attrName>style.visibility</p:attrName>
                                        </p:attrNameLst>
                                      </p:cBhvr>
                                      <p:to>
                                        <p:strVal val="visible"/>
                                      </p:to>
                                    </p:set>
                                    <p:animEffect transition="in" filter="fade">
                                      <p:cBhvr>
                                        <p:cTn id="39" dur="1000"/>
                                        <p:tgtEl>
                                          <p:spTgt spid="9246"/>
                                        </p:tgtEl>
                                      </p:cBhvr>
                                    </p:animEffect>
                                    <p:anim calcmode="lin" valueType="num">
                                      <p:cBhvr>
                                        <p:cTn id="40" dur="1000" fill="hold"/>
                                        <p:tgtEl>
                                          <p:spTgt spid="9246"/>
                                        </p:tgtEl>
                                        <p:attrNameLst>
                                          <p:attrName>ppt_x</p:attrName>
                                        </p:attrNameLst>
                                      </p:cBhvr>
                                      <p:tavLst>
                                        <p:tav tm="0">
                                          <p:val>
                                            <p:strVal val="#ppt_x"/>
                                          </p:val>
                                        </p:tav>
                                        <p:tav tm="100000">
                                          <p:val>
                                            <p:strVal val="#ppt_x"/>
                                          </p:val>
                                        </p:tav>
                                      </p:tavLst>
                                    </p:anim>
                                    <p:anim calcmode="lin" valueType="num">
                                      <p:cBhvr>
                                        <p:cTn id="41" dur="1000" fill="hold"/>
                                        <p:tgtEl>
                                          <p:spTgt spid="9246"/>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9249"/>
                                        </p:tgtEl>
                                        <p:attrNameLst>
                                          <p:attrName>style.visibility</p:attrName>
                                        </p:attrNameLst>
                                      </p:cBhvr>
                                      <p:to>
                                        <p:strVal val="visible"/>
                                      </p:to>
                                    </p:set>
                                    <p:animEffect transition="in" filter="box(in)">
                                      <p:cBhvr>
                                        <p:cTn id="46" dur="500"/>
                                        <p:tgtEl>
                                          <p:spTgt spid="9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9226" grpId="0" animBg="1"/>
      <p:bldP spid="9235" grpId="0" animBg="1"/>
      <p:bldP spid="9236" grpId="0" animBg="1"/>
      <p:bldP spid="9238" grpId="0" animBg="1"/>
      <p:bldP spid="9242" grpId="0" animBg="1"/>
      <p:bldP spid="9246" grpId="0" animBg="1"/>
      <p:bldP spid="92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228600" y="271463"/>
            <a:ext cx="177546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b="1" dirty="0" smtClean="0">
                <a:latin typeface="Times New Roman" panose="02020603050405020304" pitchFamily="18" charset="0"/>
                <a:cs typeface="Times New Roman" panose="02020603050405020304" pitchFamily="18" charset="0"/>
              </a:rPr>
              <a:t>2</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Tố</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cáo</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tội</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ác</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giặc</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bày</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tỏ</a:t>
            </a:r>
            <a:r>
              <a:rPr lang="en-US" altLang="vi-VN" sz="4000" b="1" dirty="0">
                <a:latin typeface="Times New Roman" panose="02020603050405020304" pitchFamily="18" charset="0"/>
                <a:cs typeface="Times New Roman" panose="02020603050405020304" pitchFamily="18" charset="0"/>
              </a:rPr>
              <a:t> </a:t>
            </a:r>
            <a:r>
              <a:rPr lang="en-US" altLang="vi-VN" sz="4000" b="1" dirty="0" err="1" smtClean="0">
                <a:latin typeface="Times New Roman" panose="02020603050405020304" pitchFamily="18" charset="0"/>
                <a:cs typeface="Times New Roman" panose="02020603050405020304" pitchFamily="18" charset="0"/>
              </a:rPr>
              <a:t>nỗi</a:t>
            </a:r>
            <a:r>
              <a:rPr lang="en-US" altLang="vi-VN" sz="4000" b="1" dirty="0" smtClean="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lòng</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người </a:t>
            </a:r>
            <a:r>
              <a:rPr lang="en-US" altLang="vi-VN" sz="4000" b="1" dirty="0" err="1">
                <a:latin typeface="Times New Roman" panose="02020603050405020304" pitchFamily="18" charset="0"/>
                <a:cs typeface="Times New Roman" panose="02020603050405020304" pitchFamily="18" charset="0"/>
              </a:rPr>
              <a:t>chủ</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tướng</a:t>
            </a:r>
            <a:endParaRPr lang="en-US" altLang="vi-VN" sz="4000" b="1" dirty="0">
              <a:latin typeface="Times New Roman" panose="02020603050405020304" pitchFamily="18" charset="0"/>
              <a:cs typeface="Times New Roman" panose="02020603050405020304" pitchFamily="18" charset="0"/>
            </a:endParaRPr>
          </a:p>
          <a:p>
            <a:pPr>
              <a:buFontTx/>
              <a:buNone/>
            </a:pP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Tố</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cáo</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tội</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ác</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giặc</a:t>
            </a:r>
            <a:r>
              <a:rPr lang="en-US" altLang="vi-VN" sz="4000" b="1" dirty="0">
                <a:latin typeface="Times New Roman" panose="02020603050405020304" pitchFamily="18" charset="0"/>
                <a:cs typeface="Times New Roman" panose="02020603050405020304" pitchFamily="18" charset="0"/>
              </a:rPr>
              <a:t> </a:t>
            </a:r>
          </a:p>
          <a:p>
            <a:pPr>
              <a:buFontTx/>
              <a:buNone/>
            </a:pPr>
            <a:r>
              <a:rPr lang="en-US" altLang="vi-VN" sz="4000" b="1" dirty="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 </a:t>
            </a:r>
            <a:endParaRPr lang="en-US" altLang="vi-VN" sz="4000" b="1" i="1" dirty="0">
              <a:latin typeface="Times New Roman" panose="02020603050405020304" pitchFamily="18" charset="0"/>
              <a:cs typeface="Times New Roman" panose="02020603050405020304" pitchFamily="18" charset="0"/>
            </a:endParaRPr>
          </a:p>
        </p:txBody>
      </p:sp>
      <p:sp>
        <p:nvSpPr>
          <p:cNvPr id="3" name="Rectangle 2"/>
          <p:cNvSpPr/>
          <p:nvPr/>
        </p:nvSpPr>
        <p:spPr>
          <a:xfrm>
            <a:off x="228600" y="2933700"/>
            <a:ext cx="17830800" cy="4524315"/>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cặp</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đôi</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Huống chi...về sau!" </a:t>
            </a:r>
            <a:r>
              <a:rPr lang="vi-VN" altLang="vi-VN" sz="3600" i="1" dirty="0" smtClean="0">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buFontTx/>
              <a:buNone/>
            </a:pPr>
            <a:r>
              <a:rPr lang="en-US" altLang="vi-VN" sz="3600" i="1" dirty="0" smtClean="0">
                <a:latin typeface="Times New Roman" panose="02020603050405020304" pitchFamily="18" charset="0"/>
                <a:cs typeface="Times New Roman" panose="02020603050405020304" pitchFamily="18" charset="0"/>
              </a:rPr>
              <a:t>	1.</a:t>
            </a:r>
            <a:r>
              <a:rPr lang="vi-VN" altLang="vi-VN" sz="3600" i="1" dirty="0" smtClean="0">
                <a:latin typeface="Times New Roman" panose="02020603050405020304" pitchFamily="18" charset="0"/>
                <a:cs typeface="Times New Roman" panose="02020603050405020304" pitchFamily="18" charset="0"/>
              </a:rPr>
              <a:t> Tìm </a:t>
            </a:r>
            <a:r>
              <a:rPr lang="vi-VN" altLang="vi-VN" sz="3600" i="1" dirty="0">
                <a:latin typeface="Times New Roman" panose="02020603050405020304" pitchFamily="18" charset="0"/>
                <a:cs typeface="Times New Roman" panose="02020603050405020304" pitchFamily="18" charset="0"/>
              </a:rPr>
              <a:t>từ ngữ, hình ảnh nêu tội ác của giặc.</a:t>
            </a:r>
            <a:br>
              <a:rPr lang="vi-VN" altLang="vi-VN" sz="3600" i="1" dirty="0">
                <a:latin typeface="Times New Roman" panose="02020603050405020304" pitchFamily="18" charset="0"/>
                <a:cs typeface="Times New Roman" panose="02020603050405020304" pitchFamily="18" charset="0"/>
              </a:rPr>
            </a:br>
            <a:r>
              <a:rPr lang="vi-VN" altLang="vi-VN" sz="3600" i="1" dirty="0">
                <a:latin typeface="Times New Roman" panose="02020603050405020304" pitchFamily="18" charset="0"/>
                <a:cs typeface="Times New Roman" panose="02020603050405020304" pitchFamily="18" charset="0"/>
              </a:rPr>
              <a:t>        </a:t>
            </a:r>
            <a:r>
              <a:rPr lang="en-US" altLang="vi-VN" sz="3600" i="1" dirty="0" smtClean="0">
                <a:latin typeface="Times New Roman" panose="02020603050405020304" pitchFamily="18" charset="0"/>
                <a:cs typeface="Times New Roman" panose="02020603050405020304" pitchFamily="18" charset="0"/>
              </a:rPr>
              <a:t>2.</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Tác giả đã sử dụng từ ngữ, biện pháp tu từ nào ? Nêu tác dụng? </a:t>
            </a:r>
          </a:p>
          <a:p>
            <a:pPr>
              <a:buFontTx/>
              <a:buNone/>
            </a:pPr>
            <a:r>
              <a:rPr lang="vi-VN" altLang="vi-VN" sz="3600" i="1" dirty="0">
                <a:latin typeface="Times New Roman" panose="02020603050405020304" pitchFamily="18" charset="0"/>
                <a:cs typeface="Times New Roman" panose="02020603050405020304" pitchFamily="18" charset="0"/>
              </a:rPr>
              <a:t>        </a:t>
            </a:r>
            <a:r>
              <a:rPr lang="en-US" altLang="vi-VN" sz="3600" i="1" dirty="0" smtClean="0">
                <a:latin typeface="Times New Roman" panose="02020603050405020304" pitchFamily="18" charset="0"/>
                <a:cs typeface="Times New Roman" panose="02020603050405020304" pitchFamily="18" charset="0"/>
              </a:rPr>
              <a:t>3.</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Cảm  nhận như thế nào về tội ác của giặc? </a:t>
            </a:r>
            <a:endParaRPr lang="en-US" altLang="vi-VN" sz="3600" b="1" i="1" dirty="0">
              <a:latin typeface="Times New Roman" panose="02020603050405020304" pitchFamily="18" charset="0"/>
              <a:cs typeface="Times New Roman" panose="02020603050405020304" pitchFamily="18" charset="0"/>
            </a:endParaRPr>
          </a:p>
          <a:p>
            <a:pPr algn="just"/>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3450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7" name="AutoShape 17"/>
          <p:cNvSpPr>
            <a:spLocks/>
          </p:cNvSpPr>
          <p:nvPr/>
        </p:nvSpPr>
        <p:spPr bwMode="auto">
          <a:xfrm>
            <a:off x="4890186" y="2920454"/>
            <a:ext cx="457200" cy="4267200"/>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4000">
              <a:latin typeface="+mj-lt"/>
            </a:endParaRPr>
          </a:p>
        </p:txBody>
      </p:sp>
      <p:sp>
        <p:nvSpPr>
          <p:cNvPr id="10267" name="AutoShape 27"/>
          <p:cNvSpPr>
            <a:spLocks/>
          </p:cNvSpPr>
          <p:nvPr/>
        </p:nvSpPr>
        <p:spPr bwMode="auto">
          <a:xfrm>
            <a:off x="10439400" y="748260"/>
            <a:ext cx="820438" cy="9195839"/>
          </a:xfrm>
          <a:prstGeom prst="rightBrace">
            <a:avLst>
              <a:gd name="adj1" fmla="val 15833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4000">
              <a:latin typeface="+mj-lt"/>
            </a:endParaRPr>
          </a:p>
        </p:txBody>
      </p:sp>
      <p:sp>
        <p:nvSpPr>
          <p:cNvPr id="10270" name="Text Box 30"/>
          <p:cNvSpPr txBox="1">
            <a:spLocks noChangeArrowheads="1"/>
          </p:cNvSpPr>
          <p:nvPr/>
        </p:nvSpPr>
        <p:spPr bwMode="auto">
          <a:xfrm>
            <a:off x="133350" y="190500"/>
            <a:ext cx="81153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Tố</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cáo</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tội</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ác</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giặc</a:t>
            </a:r>
            <a:endParaRPr lang="en-US" altLang="vi-VN" sz="4000" b="1" dirty="0">
              <a:latin typeface="Times New Roman" panose="02020603050405020304" pitchFamily="18" charset="0"/>
              <a:cs typeface="Times New Roman" panose="02020603050405020304" pitchFamily="18" charset="0"/>
            </a:endParaRPr>
          </a:p>
        </p:txBody>
      </p:sp>
      <p:sp>
        <p:nvSpPr>
          <p:cNvPr id="12293" name="Rectangle 1"/>
          <p:cNvSpPr>
            <a:spLocks noChangeArrowheads="1"/>
          </p:cNvSpPr>
          <p:nvPr/>
        </p:nvSpPr>
        <p:spPr bwMode="auto">
          <a:xfrm>
            <a:off x="152400" y="2791598"/>
            <a:ext cx="500680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000" dirty="0">
                <a:latin typeface="+mj-lt"/>
                <a:cs typeface="Times New Roman" panose="02020603050405020304" pitchFamily="18" charset="0"/>
              </a:rPr>
              <a:t>+ đi lại nghênh ngang</a:t>
            </a:r>
          </a:p>
          <a:p>
            <a:pPr>
              <a:spcBef>
                <a:spcPct val="0"/>
              </a:spcBef>
              <a:buFontTx/>
              <a:buNone/>
            </a:pPr>
            <a:r>
              <a:rPr lang="vi-VN" altLang="vi-VN" sz="4000" dirty="0">
                <a:latin typeface="+mj-lt"/>
                <a:cs typeface="Times New Roman" panose="02020603050405020304" pitchFamily="18" charset="0"/>
              </a:rPr>
              <a:t>+ uốn lưỡi cú diều, sỉ mắng triều đình</a:t>
            </a:r>
          </a:p>
          <a:p>
            <a:pPr>
              <a:spcBef>
                <a:spcPct val="0"/>
              </a:spcBef>
              <a:buFontTx/>
              <a:buNone/>
            </a:pPr>
            <a:r>
              <a:rPr lang="vi-VN" altLang="vi-VN" sz="4000" dirty="0">
                <a:latin typeface="+mj-lt"/>
                <a:cs typeface="Times New Roman" panose="02020603050405020304" pitchFamily="18" charset="0"/>
              </a:rPr>
              <a:t>+ </a:t>
            </a:r>
            <a:r>
              <a:rPr lang="en-US" altLang="vi-VN" sz="4000" dirty="0" err="1" smtClean="0">
                <a:latin typeface="+mj-lt"/>
                <a:cs typeface="Times New Roman" panose="02020603050405020304" pitchFamily="18" charset="0"/>
              </a:rPr>
              <a:t>đem</a:t>
            </a:r>
            <a:r>
              <a:rPr lang="en-US" altLang="vi-VN" sz="4000" dirty="0" smtClean="0">
                <a:latin typeface="+mj-lt"/>
                <a:cs typeface="Times New Roman" panose="02020603050405020304" pitchFamily="18" charset="0"/>
              </a:rPr>
              <a:t> </a:t>
            </a:r>
            <a:r>
              <a:rPr lang="vi-VN" altLang="vi-VN" sz="4000" dirty="0" smtClean="0">
                <a:latin typeface="+mj-lt"/>
                <a:cs typeface="Times New Roman" panose="02020603050405020304" pitchFamily="18" charset="0"/>
              </a:rPr>
              <a:t>thân </a:t>
            </a:r>
            <a:r>
              <a:rPr lang="vi-VN" altLang="vi-VN" sz="4000" dirty="0">
                <a:latin typeface="+mj-lt"/>
                <a:cs typeface="Times New Roman" panose="02020603050405020304" pitchFamily="18" charset="0"/>
              </a:rPr>
              <a:t>dê chó,đòi ngọc lụa, thu </a:t>
            </a:r>
            <a:r>
              <a:rPr lang="vi-VN" altLang="vi-VN" sz="4000" dirty="0" smtClean="0">
                <a:latin typeface="+mj-lt"/>
                <a:cs typeface="Times New Roman" panose="02020603050405020304" pitchFamily="18" charset="0"/>
              </a:rPr>
              <a:t>bạc</a:t>
            </a:r>
            <a:r>
              <a:rPr lang="en-US" altLang="vi-VN" sz="4000" dirty="0" smtClean="0">
                <a:latin typeface="+mj-lt"/>
                <a:cs typeface="Times New Roman" panose="02020603050405020304" pitchFamily="18" charset="0"/>
              </a:rPr>
              <a:t> </a:t>
            </a:r>
            <a:r>
              <a:rPr lang="en-US" altLang="vi-VN" sz="4000" dirty="0" err="1" smtClean="0">
                <a:latin typeface="+mj-lt"/>
                <a:cs typeface="Times New Roman" panose="02020603050405020304" pitchFamily="18" charset="0"/>
              </a:rPr>
              <a:t>vàng</a:t>
            </a:r>
            <a:endParaRPr lang="vi-VN" altLang="vi-VN" sz="4000" dirty="0">
              <a:latin typeface="+mj-lt"/>
              <a:cs typeface="Times New Roman" panose="02020603050405020304" pitchFamily="18" charset="0"/>
            </a:endParaRPr>
          </a:p>
          <a:p>
            <a:pPr>
              <a:spcBef>
                <a:spcPct val="0"/>
              </a:spcBef>
              <a:buFontTx/>
              <a:buNone/>
            </a:pPr>
            <a:r>
              <a:rPr lang="vi-VN" altLang="vi-VN" sz="4000" dirty="0">
                <a:latin typeface="+mj-lt"/>
                <a:cs typeface="Times New Roman" panose="02020603050405020304" pitchFamily="18" charset="0"/>
              </a:rPr>
              <a:t> + lòng tham không cùng, vét của kho…</a:t>
            </a:r>
          </a:p>
        </p:txBody>
      </p:sp>
      <p:sp>
        <p:nvSpPr>
          <p:cNvPr id="12294" name="Rectangle 2"/>
          <p:cNvSpPr>
            <a:spLocks noChangeArrowheads="1"/>
          </p:cNvSpPr>
          <p:nvPr/>
        </p:nvSpPr>
        <p:spPr bwMode="auto">
          <a:xfrm>
            <a:off x="5535570" y="1234023"/>
            <a:ext cx="5249047" cy="871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000" dirty="0">
                <a:latin typeface="+mj-lt"/>
                <a:cs typeface="Times New Roman" panose="02020603050405020304" pitchFamily="18" charset="0"/>
              </a:rPr>
              <a:t>- NT: </a:t>
            </a:r>
          </a:p>
          <a:p>
            <a:pPr>
              <a:spcBef>
                <a:spcPct val="0"/>
              </a:spcBef>
              <a:buFontTx/>
              <a:buNone/>
            </a:pPr>
            <a:r>
              <a:rPr lang="vi-VN" altLang="vi-VN" sz="4000" dirty="0">
                <a:latin typeface="+mj-lt"/>
                <a:cs typeface="Times New Roman" panose="02020603050405020304" pitchFamily="18" charset="0"/>
              </a:rPr>
              <a:t>-&gt;Từ láy:</a:t>
            </a:r>
            <a:r>
              <a:rPr lang="vi-VN" altLang="vi-VN" sz="4000" i="1" dirty="0">
                <a:latin typeface="+mj-lt"/>
                <a:cs typeface="Times New Roman" panose="02020603050405020304" pitchFamily="18" charset="0"/>
              </a:rPr>
              <a:t>“nghênh ngang”</a:t>
            </a:r>
          </a:p>
          <a:p>
            <a:pPr>
              <a:spcBef>
                <a:spcPct val="0"/>
              </a:spcBef>
              <a:buFontTx/>
              <a:buNone/>
            </a:pPr>
            <a:r>
              <a:rPr lang="vi-VN" altLang="vi-VN" sz="4000" dirty="0">
                <a:latin typeface="+mj-lt"/>
                <a:cs typeface="Times New Roman" panose="02020603050405020304" pitchFamily="18" charset="0"/>
              </a:rPr>
              <a:t>-&gt; Động từ: </a:t>
            </a:r>
            <a:r>
              <a:rPr lang="vi-VN" altLang="vi-VN" sz="4000" i="1" dirty="0">
                <a:latin typeface="+mj-lt"/>
                <a:cs typeface="Times New Roman" panose="02020603050405020304" pitchFamily="18" charset="0"/>
              </a:rPr>
              <a:t>uốn, sỉ mắng, bắt, đòi, thu, vét</a:t>
            </a:r>
          </a:p>
          <a:p>
            <a:pPr>
              <a:spcBef>
                <a:spcPct val="0"/>
              </a:spcBef>
              <a:buFontTx/>
              <a:buNone/>
            </a:pPr>
            <a:r>
              <a:rPr lang="vi-VN" altLang="vi-VN" sz="4000" i="1" dirty="0">
                <a:latin typeface="+mj-lt"/>
                <a:cs typeface="Times New Roman" panose="02020603050405020304" pitchFamily="18" charset="0"/>
              </a:rPr>
              <a:t>- </a:t>
            </a:r>
            <a:r>
              <a:rPr lang="vi-VN" altLang="vi-VN" sz="4000" dirty="0">
                <a:latin typeface="+mj-lt"/>
                <a:cs typeface="Times New Roman" panose="02020603050405020304" pitchFamily="18" charset="0"/>
              </a:rPr>
              <a:t> Liệt kê: </a:t>
            </a:r>
          </a:p>
          <a:p>
            <a:pPr>
              <a:spcBef>
                <a:spcPct val="0"/>
              </a:spcBef>
              <a:buFontTx/>
              <a:buNone/>
            </a:pPr>
            <a:r>
              <a:rPr lang="vi-VN" altLang="vi-VN" sz="4000" i="1" dirty="0">
                <a:latin typeface="+mj-lt"/>
                <a:cs typeface="Times New Roman" panose="02020603050405020304" pitchFamily="18" charset="0"/>
              </a:rPr>
              <a:t>- </a:t>
            </a:r>
            <a:r>
              <a:rPr lang="vi-VN" altLang="vi-VN" sz="4000" dirty="0">
                <a:latin typeface="+mj-lt"/>
                <a:cs typeface="Times New Roman" panose="02020603050405020304" pitchFamily="18" charset="0"/>
              </a:rPr>
              <a:t>So sánh</a:t>
            </a:r>
            <a:r>
              <a:rPr lang="vi-VN" altLang="vi-VN" sz="4000" i="1" dirty="0">
                <a:latin typeface="+mj-lt"/>
                <a:cs typeface="Times New Roman" panose="02020603050405020304" pitchFamily="18" charset="0"/>
              </a:rPr>
              <a:t>: Khác nào như hổ đói</a:t>
            </a:r>
          </a:p>
          <a:p>
            <a:pPr>
              <a:spcBef>
                <a:spcPct val="0"/>
              </a:spcBef>
              <a:buFontTx/>
              <a:buNone/>
            </a:pPr>
            <a:r>
              <a:rPr lang="vi-VN" altLang="vi-VN" sz="4000" dirty="0">
                <a:latin typeface="+mj-lt"/>
                <a:cs typeface="Times New Roman" panose="02020603050405020304" pitchFamily="18" charset="0"/>
              </a:rPr>
              <a:t>-&gt; Ẩn dụ: </a:t>
            </a:r>
            <a:r>
              <a:rPr lang="vi-VN" altLang="vi-VN" sz="4000" i="1" dirty="0">
                <a:latin typeface="+mj-lt"/>
                <a:cs typeface="Times New Roman" panose="02020603050405020304" pitchFamily="18" charset="0"/>
              </a:rPr>
              <a:t>“lưỡi cú diều”, “ thân dê chó”, “ hổ đói”</a:t>
            </a:r>
          </a:p>
          <a:p>
            <a:pPr>
              <a:spcBef>
                <a:spcPct val="0"/>
              </a:spcBef>
              <a:buFontTx/>
              <a:buNone/>
            </a:pPr>
            <a:r>
              <a:rPr lang="vi-VN" altLang="vi-VN" sz="4000" i="1" dirty="0">
                <a:latin typeface="+mj-lt"/>
                <a:cs typeface="Times New Roman" panose="02020603050405020304" pitchFamily="18" charset="0"/>
              </a:rPr>
              <a:t>- Câu văn biền ngẫu</a:t>
            </a:r>
          </a:p>
          <a:p>
            <a:pPr>
              <a:spcBef>
                <a:spcPct val="0"/>
              </a:spcBef>
              <a:buFontTx/>
              <a:buNone/>
            </a:pPr>
            <a:r>
              <a:rPr lang="vi-VN" altLang="vi-VN" sz="4000" i="1" dirty="0">
                <a:latin typeface="+mj-lt"/>
                <a:cs typeface="Times New Roman" panose="02020603050405020304" pitchFamily="18" charset="0"/>
              </a:rPr>
              <a:t>- Giọng văn đanh thép, mạnh mẽ</a:t>
            </a:r>
          </a:p>
        </p:txBody>
      </p:sp>
      <p:sp>
        <p:nvSpPr>
          <p:cNvPr id="12295" name="Rectangle 3"/>
          <p:cNvSpPr>
            <a:spLocks noChangeArrowheads="1"/>
          </p:cNvSpPr>
          <p:nvPr/>
        </p:nvSpPr>
        <p:spPr bwMode="auto">
          <a:xfrm>
            <a:off x="11349167" y="139184"/>
            <a:ext cx="6835860" cy="1003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3800" b="1" dirty="0">
                <a:latin typeface="+mj-lt"/>
                <a:cs typeface="Times New Roman" panose="02020603050405020304" pitchFamily="18" charset="0"/>
              </a:rPr>
              <a:t>- Kẻ thù ngang ngược, hống hách, tham lam, tàn bạo, hung hãn, độc ác như loài cầm thú </a:t>
            </a:r>
          </a:p>
          <a:p>
            <a:pPr>
              <a:spcBef>
                <a:spcPct val="0"/>
              </a:spcBef>
              <a:buFontTx/>
              <a:buNone/>
            </a:pPr>
            <a:r>
              <a:rPr lang="vi-VN" altLang="vi-VN" sz="3800" dirty="0">
                <a:latin typeface="+mj-lt"/>
                <a:cs typeface="Times New Roman" panose="02020603050405020304" pitchFamily="18" charset="0"/>
              </a:rPr>
              <a:t>- Thái độ: </a:t>
            </a:r>
          </a:p>
          <a:p>
            <a:pPr>
              <a:spcBef>
                <a:spcPct val="0"/>
              </a:spcBef>
              <a:buFontTx/>
              <a:buNone/>
            </a:pPr>
            <a:r>
              <a:rPr lang="vi-VN" altLang="vi-VN" sz="3800" dirty="0">
                <a:latin typeface="+mj-lt"/>
                <a:cs typeface="Times New Roman" panose="02020603050405020304" pitchFamily="18" charset="0"/>
              </a:rPr>
              <a:t>-&gt; căm giận, khinh bỉ, hạ nhục mạt sát giặc</a:t>
            </a:r>
          </a:p>
          <a:p>
            <a:pPr>
              <a:spcBef>
                <a:spcPct val="0"/>
              </a:spcBef>
              <a:buFontTx/>
              <a:buNone/>
            </a:pPr>
            <a:r>
              <a:rPr lang="vi-VN" altLang="vi-VN" sz="3800" dirty="0">
                <a:latin typeface="+mj-lt"/>
                <a:cs typeface="Times New Roman" panose="02020603050405020304" pitchFamily="18" charset="0"/>
              </a:rPr>
              <a:t> -&gt;Vạch trần bản chất tàn bạo, xấu xa, thấu suốt dã tâm của kẻ thù </a:t>
            </a:r>
          </a:p>
          <a:p>
            <a:pPr>
              <a:spcBef>
                <a:spcPct val="0"/>
              </a:spcBef>
              <a:buFontTx/>
              <a:buNone/>
            </a:pPr>
            <a:r>
              <a:rPr lang="vi-VN" altLang="vi-VN" sz="3800" dirty="0">
                <a:latin typeface="+mj-lt"/>
                <a:cs typeface="Times New Roman" panose="02020603050405020304" pitchFamily="18" charset="0"/>
              </a:rPr>
              <a:t> -&gt; Nhận thức rõ hiểm họa đến với đất nước, chỉ rõ nỗi nhục, nỗi đau đớn của người khi hàng ngày phải chứng kiến cảnh đất nước bị giày xéo, sỉ nhục. </a:t>
            </a:r>
          </a:p>
          <a:p>
            <a:pPr>
              <a:spcBef>
                <a:spcPct val="0"/>
              </a:spcBef>
              <a:buFontTx/>
              <a:buNone/>
            </a:pPr>
            <a:r>
              <a:rPr lang="vi-VN" altLang="vi-VN" sz="3800" dirty="0" smtClean="0">
                <a:latin typeface="+mj-lt"/>
                <a:cs typeface="Times New Roman" panose="02020603050405020304" pitchFamily="18" charset="0"/>
              </a:rPr>
              <a:t>-&gt;</a:t>
            </a:r>
            <a:r>
              <a:rPr lang="en-US" altLang="vi-VN" sz="3800" dirty="0" smtClean="0">
                <a:latin typeface="+mj-lt"/>
                <a:cs typeface="Times New Roman" panose="02020603050405020304" pitchFamily="18" charset="0"/>
              </a:rPr>
              <a:t> </a:t>
            </a:r>
            <a:r>
              <a:rPr lang="vi-VN" altLang="vi-VN" sz="3800" dirty="0" smtClean="0">
                <a:latin typeface="+mj-lt"/>
                <a:cs typeface="Times New Roman" panose="02020603050405020304" pitchFamily="18" charset="0"/>
              </a:rPr>
              <a:t>Gián </a:t>
            </a:r>
            <a:r>
              <a:rPr lang="vi-VN" altLang="vi-VN" sz="3800" dirty="0">
                <a:latin typeface="+mj-lt"/>
                <a:cs typeface="Times New Roman" panose="02020603050405020304" pitchFamily="18" charset="0"/>
              </a:rPr>
              <a:t>tiếp bộc lộ tấm lòng yêu nước của  Trần Quốc Tuấn	</a:t>
            </a:r>
          </a:p>
          <a:p>
            <a:pPr>
              <a:spcBef>
                <a:spcPct val="0"/>
              </a:spcBef>
              <a:buFontTx/>
              <a:buNone/>
            </a:pPr>
            <a:r>
              <a:rPr lang="vi-VN" altLang="vi-VN" sz="3800" dirty="0">
                <a:solidFill>
                  <a:srgbClr val="FF0000"/>
                </a:solidFill>
                <a:latin typeface="+mj-lt"/>
                <a:cs typeface="Times New Roman" panose="02020603050405020304" pitchFamily="18" charset="0"/>
              </a:rPr>
              <a:t>=&gt; Khích lệ lòng căm thù giặc, nỗi nhục mất nước.</a:t>
            </a:r>
          </a:p>
        </p:txBody>
      </p:sp>
    </p:spTree>
    <p:extLst>
      <p:ext uri="{BB962C8B-B14F-4D97-AF65-F5344CB8AC3E}">
        <p14:creationId xmlns:p14="http://schemas.microsoft.com/office/powerpoint/2010/main" val="334883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257"/>
                                        </p:tgtEl>
                                        <p:attrNameLst>
                                          <p:attrName>style.visibility</p:attrName>
                                        </p:attrNameLst>
                                      </p:cBhvr>
                                      <p:to>
                                        <p:strVal val="visible"/>
                                      </p:to>
                                    </p:set>
                                    <p:anim calcmode="lin" valueType="num">
                                      <p:cBhvr additive="base">
                                        <p:cTn id="12" dur="500" fill="hold"/>
                                        <p:tgtEl>
                                          <p:spTgt spid="10257"/>
                                        </p:tgtEl>
                                        <p:attrNameLst>
                                          <p:attrName>ppt_x</p:attrName>
                                        </p:attrNameLst>
                                      </p:cBhvr>
                                      <p:tavLst>
                                        <p:tav tm="0">
                                          <p:val>
                                            <p:strVal val="#ppt_x"/>
                                          </p:val>
                                        </p:tav>
                                        <p:tav tm="100000">
                                          <p:val>
                                            <p:strVal val="#ppt_x"/>
                                          </p:val>
                                        </p:tav>
                                      </p:tavLst>
                                    </p:anim>
                                    <p:anim calcmode="lin" valueType="num">
                                      <p:cBhvr additive="base">
                                        <p:cTn id="13" dur="500" fill="hold"/>
                                        <p:tgtEl>
                                          <p:spTgt spid="1025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294"/>
                                        </p:tgtEl>
                                        <p:attrNameLst>
                                          <p:attrName>style.visibility</p:attrName>
                                        </p:attrNameLst>
                                      </p:cBhvr>
                                      <p:to>
                                        <p:strVal val="visible"/>
                                      </p:to>
                                    </p:set>
                                    <p:anim calcmode="lin" valueType="num">
                                      <p:cBhvr additive="base">
                                        <p:cTn id="16" dur="500" fill="hold"/>
                                        <p:tgtEl>
                                          <p:spTgt spid="12294"/>
                                        </p:tgtEl>
                                        <p:attrNameLst>
                                          <p:attrName>ppt_x</p:attrName>
                                        </p:attrNameLst>
                                      </p:cBhvr>
                                      <p:tavLst>
                                        <p:tav tm="0">
                                          <p:val>
                                            <p:strVal val="#ppt_x"/>
                                          </p:val>
                                        </p:tav>
                                        <p:tav tm="100000">
                                          <p:val>
                                            <p:strVal val="#ppt_x"/>
                                          </p:val>
                                        </p:tav>
                                      </p:tavLst>
                                    </p:anim>
                                    <p:anim calcmode="lin" valueType="num">
                                      <p:cBhvr additive="base">
                                        <p:cTn id="17"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267"/>
                                        </p:tgtEl>
                                        <p:attrNameLst>
                                          <p:attrName>style.visibility</p:attrName>
                                        </p:attrNameLst>
                                      </p:cBhvr>
                                      <p:to>
                                        <p:strVal val="visible"/>
                                      </p:to>
                                    </p:set>
                                    <p:animEffect transition="in" filter="barn(inVertical)">
                                      <p:cBhvr>
                                        <p:cTn id="22" dur="500"/>
                                        <p:tgtEl>
                                          <p:spTgt spid="1026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295"/>
                                        </p:tgtEl>
                                        <p:attrNameLst>
                                          <p:attrName>style.visibility</p:attrName>
                                        </p:attrNameLst>
                                      </p:cBhvr>
                                      <p:to>
                                        <p:strVal val="visible"/>
                                      </p:to>
                                    </p:set>
                                    <p:animEffect transition="in" filter="barn(inVertical)">
                                      <p:cBhvr>
                                        <p:cTn id="25"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7" grpId="0" animBg="1"/>
      <p:bldP spid="10267" grpId="0" animBg="1"/>
      <p:bldP spid="12293" grpId="0"/>
      <p:bldP spid="12294" grpId="0"/>
      <p:bldP spid="1229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xmlns="" id="{99E115D7-68EB-4590-9BD1-A56D94144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xmlns=""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52400" y="271463"/>
            <a:ext cx="179832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b="1" dirty="0" smtClean="0">
                <a:latin typeface="Times New Roman" panose="02020603050405020304" pitchFamily="18" charset="0"/>
                <a:cs typeface="Times New Roman" panose="02020603050405020304" pitchFamily="18" charset="0"/>
              </a:rPr>
              <a:t>2</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Tố</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cáo</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tội</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ác</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giặc</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bày</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tỏ</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tấm</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lòng</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người </a:t>
            </a:r>
            <a:r>
              <a:rPr lang="en-US" altLang="vi-VN" sz="4000" b="1" dirty="0" err="1">
                <a:latin typeface="Times New Roman" panose="02020603050405020304" pitchFamily="18" charset="0"/>
                <a:cs typeface="Times New Roman" panose="02020603050405020304" pitchFamily="18" charset="0"/>
              </a:rPr>
              <a:t>chủ</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tướng</a:t>
            </a:r>
            <a:endParaRPr lang="en-US" altLang="vi-VN" sz="4000" b="1" dirty="0">
              <a:latin typeface="Times New Roman" panose="02020603050405020304" pitchFamily="18" charset="0"/>
              <a:cs typeface="Times New Roman" panose="02020603050405020304" pitchFamily="18" charset="0"/>
            </a:endParaRPr>
          </a:p>
          <a:p>
            <a:pPr>
              <a:buFontTx/>
              <a:buNone/>
            </a:pP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Tố</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cáo</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tội</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ác</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giặc</a:t>
            </a:r>
            <a:r>
              <a:rPr lang="en-US" altLang="vi-VN" sz="4000" b="1" dirty="0">
                <a:latin typeface="Times New Roman" panose="02020603050405020304" pitchFamily="18" charset="0"/>
                <a:cs typeface="Times New Roman" panose="02020603050405020304" pitchFamily="18" charset="0"/>
              </a:rPr>
              <a:t> </a:t>
            </a:r>
          </a:p>
          <a:p>
            <a:pPr>
              <a:buFontTx/>
              <a:buNone/>
            </a:pP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Nỗi</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lòng</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người </a:t>
            </a:r>
            <a:r>
              <a:rPr lang="en-US" altLang="vi-VN" sz="4000" b="1" dirty="0" err="1">
                <a:latin typeface="Times New Roman" panose="02020603050405020304" pitchFamily="18" charset="0"/>
                <a:cs typeface="Times New Roman" panose="02020603050405020304" pitchFamily="18" charset="0"/>
              </a:rPr>
              <a:t>chủ</a:t>
            </a:r>
            <a:r>
              <a:rPr lang="en-US" altLang="vi-VN" sz="4000" b="1" dirty="0">
                <a:latin typeface="Times New Roman" panose="02020603050405020304" pitchFamily="18" charset="0"/>
                <a:cs typeface="Times New Roman" panose="02020603050405020304" pitchFamily="18" charset="0"/>
              </a:rPr>
              <a:t> </a:t>
            </a:r>
            <a:r>
              <a:rPr lang="en-US" altLang="vi-VN" sz="4000" b="1" dirty="0" err="1" smtClean="0">
                <a:latin typeface="Times New Roman" panose="02020603050405020304" pitchFamily="18" charset="0"/>
                <a:cs typeface="Times New Roman" panose="02020603050405020304" pitchFamily="18" charset="0"/>
              </a:rPr>
              <a:t>tướng</a:t>
            </a:r>
            <a:r>
              <a:rPr lang="en-US" altLang="vi-VN" sz="4000" b="1"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 </a:t>
            </a:r>
            <a:endParaRPr lang="en-US" altLang="vi-VN" sz="4000" b="1" i="1" dirty="0">
              <a:latin typeface="Times New Roman" panose="02020603050405020304" pitchFamily="18" charset="0"/>
              <a:cs typeface="Times New Roman" panose="02020603050405020304" pitchFamily="18" charset="0"/>
            </a:endParaRPr>
          </a:p>
        </p:txBody>
      </p:sp>
      <p:sp>
        <p:nvSpPr>
          <p:cNvPr id="3" name="Rectangle 2"/>
          <p:cNvSpPr/>
          <p:nvPr/>
        </p:nvSpPr>
        <p:spPr>
          <a:xfrm>
            <a:off x="479946" y="3086100"/>
            <a:ext cx="17830800" cy="5139869"/>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 </a:t>
            </a:r>
            <a:r>
              <a:rPr lang="en-US" altLang="vi-VN" sz="3600" i="1" dirty="0">
                <a:latin typeface="Times New Roman" panose="02020603050405020304" pitchFamily="18" charset="0"/>
                <a:cs typeface="Times New Roman" panose="02020603050405020304" pitchFamily="18" charset="0"/>
              </a:rPr>
              <a:t>Ta </a:t>
            </a:r>
            <a:r>
              <a:rPr lang="en-US" altLang="vi-VN" sz="3600" i="1" dirty="0" err="1">
                <a:latin typeface="Times New Roman" panose="02020603050405020304" pitchFamily="18" charset="0"/>
                <a:cs typeface="Times New Roman" panose="02020603050405020304" pitchFamily="18" charset="0"/>
              </a:rPr>
              <a:t>thường</a:t>
            </a:r>
            <a:r>
              <a:rPr lang="vi-VN" altLang="vi-VN" sz="3600" i="1" dirty="0">
                <a:latin typeface="Times New Roman" panose="02020603050405020304" pitchFamily="18" charset="0"/>
                <a:cs typeface="Times New Roman" panose="02020603050405020304" pitchFamily="18" charset="0"/>
              </a:rPr>
              <a:t>...</a:t>
            </a:r>
            <a:r>
              <a:rPr lang="en-US" altLang="vi-VN" sz="3600" i="1" dirty="0" err="1">
                <a:latin typeface="Times New Roman" panose="02020603050405020304" pitchFamily="18" charset="0"/>
                <a:cs typeface="Times New Roman" panose="02020603050405020304" pitchFamily="18" charset="0"/>
              </a:rPr>
              <a:t>vui</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lòng</a:t>
            </a:r>
            <a:r>
              <a:rPr lang="en-US" altLang="vi-VN" sz="3600" i="1" dirty="0">
                <a:latin typeface="Times New Roman" panose="02020603050405020304" pitchFamily="18" charset="0"/>
                <a:cs typeface="Times New Roman" panose="02020603050405020304" pitchFamily="18" charset="0"/>
              </a:rPr>
              <a:t>.</a:t>
            </a:r>
            <a:r>
              <a:rPr lang="vi-VN" altLang="vi-VN" sz="3600" i="1" dirty="0" smtClean="0">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buFontTx/>
              <a:buNone/>
            </a:pPr>
            <a:r>
              <a:rPr lang="en-US" altLang="vi-VN" sz="3600" i="1" dirty="0" smtClean="0">
                <a:latin typeface="Times New Roman" panose="02020603050405020304" pitchFamily="18" charset="0"/>
                <a:cs typeface="Times New Roman" panose="02020603050405020304" pitchFamily="18" charset="0"/>
              </a:rPr>
              <a:t>	1.</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Tìm từ ngữ thể hiện nỗi lòng của tác giả?</a:t>
            </a:r>
          </a:p>
          <a:p>
            <a:pPr>
              <a:buFontTx/>
              <a:buNone/>
            </a:pPr>
            <a:r>
              <a:rPr lang="en-US" altLang="vi-VN" sz="3600" i="1" dirty="0">
                <a:latin typeface="Times New Roman" panose="02020603050405020304" pitchFamily="18" charset="0"/>
                <a:cs typeface="Times New Roman" panose="02020603050405020304" pitchFamily="18" charset="0"/>
              </a:rPr>
              <a:t>	</a:t>
            </a:r>
            <a:r>
              <a:rPr lang="en-US" altLang="vi-VN" sz="3600" i="1" dirty="0" smtClean="0">
                <a:latin typeface="Times New Roman" panose="02020603050405020304" pitchFamily="18" charset="0"/>
                <a:cs typeface="Times New Roman" panose="02020603050405020304" pitchFamily="18" charset="0"/>
              </a:rPr>
              <a:t>2.</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Nhận xét từ ngữ , giọng điệu, biện pháp tu từ?</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Nêu</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tác</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dụng</a:t>
            </a:r>
            <a:r>
              <a:rPr lang="en-US" altLang="vi-VN" sz="3600" i="1" dirty="0">
                <a:latin typeface="Times New Roman" panose="02020603050405020304" pitchFamily="18" charset="0"/>
                <a:cs typeface="Times New Roman" panose="02020603050405020304" pitchFamily="18" charset="0"/>
              </a:rPr>
              <a:t>?</a:t>
            </a:r>
            <a:r>
              <a:rPr lang="vi-VN" altLang="vi-VN" sz="3600" i="1" dirty="0">
                <a:latin typeface="Times New Roman" panose="02020603050405020304" pitchFamily="18" charset="0"/>
                <a:cs typeface="Times New Roman" panose="02020603050405020304" pitchFamily="18" charset="0"/>
              </a:rPr>
              <a:t>	</a:t>
            </a:r>
          </a:p>
          <a:p>
            <a:pPr>
              <a:buFontTx/>
              <a:buNone/>
            </a:pPr>
            <a:r>
              <a:rPr lang="en-US" altLang="vi-VN" sz="3600" i="1" dirty="0">
                <a:latin typeface="Times New Roman" panose="02020603050405020304" pitchFamily="18" charset="0"/>
                <a:cs typeface="Times New Roman" panose="02020603050405020304" pitchFamily="18" charset="0"/>
              </a:rPr>
              <a:t>	</a:t>
            </a:r>
            <a:r>
              <a:rPr lang="en-US" altLang="vi-VN" sz="3600" i="1" dirty="0" smtClean="0">
                <a:latin typeface="Times New Roman" panose="02020603050405020304" pitchFamily="18" charset="0"/>
                <a:cs typeface="Times New Roman" panose="02020603050405020304" pitchFamily="18" charset="0"/>
              </a:rPr>
              <a:t>3.</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Em hiểu </a:t>
            </a:r>
            <a:r>
              <a:rPr lang="en-US" altLang="vi-VN" sz="3600" i="1" dirty="0" err="1">
                <a:latin typeface="Times New Roman" panose="02020603050405020304" pitchFamily="18" charset="0"/>
                <a:cs typeface="Times New Roman" panose="02020603050405020304" pitchFamily="18" charset="0"/>
              </a:rPr>
              <a:t>gì</a:t>
            </a:r>
            <a:r>
              <a:rPr lang="vi-VN" altLang="vi-VN" sz="3600" i="1" dirty="0">
                <a:latin typeface="Times New Roman" panose="02020603050405020304" pitchFamily="18" charset="0"/>
                <a:cs typeface="Times New Roman" panose="02020603050405020304" pitchFamily="18" charset="0"/>
              </a:rPr>
              <a:t> về nỗi lòng của Trần Quốc Tuấn? </a:t>
            </a:r>
            <a:endParaRPr lang="vi-VN" altLang="vi-VN" sz="3600" dirty="0">
              <a:latin typeface="Times New Roman" panose="02020603050405020304" pitchFamily="18" charset="0"/>
              <a:cs typeface="Times New Roman" panose="02020603050405020304" pitchFamily="18" charset="0"/>
            </a:endParaRPr>
          </a:p>
          <a:p>
            <a:pPr>
              <a:buFontTx/>
              <a:buNone/>
            </a:pPr>
            <a:r>
              <a:rPr lang="vi-VN" altLang="vi-VN" sz="3600" i="1" dirty="0">
                <a:latin typeface="Times New Roman" panose="02020603050405020304" pitchFamily="18" charset="0"/>
                <a:cs typeface="Times New Roman" panose="02020603050405020304" pitchFamily="18" charset="0"/>
              </a:rPr>
              <a:t>        </a:t>
            </a:r>
            <a:endParaRPr lang="en-US" altLang="vi-VN" sz="3600" b="1" i="1" dirty="0">
              <a:latin typeface="Times New Roman" panose="02020603050405020304" pitchFamily="18" charset="0"/>
              <a:cs typeface="Times New Roman" panose="02020603050405020304" pitchFamily="18" charset="0"/>
            </a:endParaRPr>
          </a:p>
          <a:p>
            <a:pPr>
              <a:buFontTx/>
              <a:buNone/>
            </a:pP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952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130968" y="190500"/>
            <a:ext cx="131445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Nỗi</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lòng</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của</a:t>
            </a:r>
            <a:r>
              <a:rPr lang="en-US" altLang="vi-VN" sz="4000" b="1" dirty="0">
                <a:latin typeface="Times New Roman" panose="02020603050405020304" pitchFamily="18" charset="0"/>
                <a:cs typeface="Times New Roman" panose="02020603050405020304" pitchFamily="18" charset="0"/>
              </a:rPr>
              <a:t> người </a:t>
            </a:r>
            <a:r>
              <a:rPr lang="en-US" altLang="vi-VN" sz="4000" b="1" dirty="0" err="1">
                <a:latin typeface="Times New Roman" panose="02020603050405020304" pitchFamily="18" charset="0"/>
                <a:cs typeface="Times New Roman" panose="02020603050405020304" pitchFamily="18" charset="0"/>
              </a:rPr>
              <a:t>chủ</a:t>
            </a:r>
            <a:r>
              <a:rPr lang="en-US" altLang="vi-VN" sz="4000" b="1" dirty="0">
                <a:latin typeface="Times New Roman" panose="02020603050405020304" pitchFamily="18" charset="0"/>
                <a:cs typeface="Times New Roman" panose="02020603050405020304" pitchFamily="18" charset="0"/>
              </a:rPr>
              <a:t> </a:t>
            </a:r>
            <a:r>
              <a:rPr lang="en-US" altLang="vi-VN" sz="4000" b="1" dirty="0" err="1">
                <a:latin typeface="Times New Roman" panose="02020603050405020304" pitchFamily="18" charset="0"/>
                <a:cs typeface="Times New Roman" panose="02020603050405020304" pitchFamily="18" charset="0"/>
              </a:rPr>
              <a:t>tướng</a:t>
            </a:r>
            <a:endParaRPr lang="en-US" altLang="vi-VN" sz="4000" b="1" dirty="0">
              <a:latin typeface="Times New Roman" panose="02020603050405020304" pitchFamily="18" charset="0"/>
              <a:cs typeface="Times New Roman" panose="02020603050405020304" pitchFamily="18" charset="0"/>
            </a:endParaRPr>
          </a:p>
        </p:txBody>
      </p:sp>
      <p:sp>
        <p:nvSpPr>
          <p:cNvPr id="14339" name="Rectangle 4"/>
          <p:cNvSpPr>
            <a:spLocks noChangeArrowheads="1"/>
          </p:cNvSpPr>
          <p:nvPr/>
        </p:nvSpPr>
        <p:spPr bwMode="auto">
          <a:xfrm>
            <a:off x="130968" y="1790700"/>
            <a:ext cx="484108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3800" dirty="0">
                <a:latin typeface="Times New Roman" panose="02020603050405020304" pitchFamily="18" charset="0"/>
                <a:cs typeface="Times New Roman" panose="02020603050405020304" pitchFamily="18" charset="0"/>
              </a:rPr>
              <a:t>+ ta thường... quên ăn, nửa đêm vỗ gối, ruột đau như cắt, nước mắt đầm đìa</a:t>
            </a:r>
          </a:p>
          <a:p>
            <a:pPr>
              <a:spcBef>
                <a:spcPct val="0"/>
              </a:spcBef>
              <a:buFontTx/>
              <a:buNone/>
            </a:pPr>
            <a:r>
              <a:rPr lang="en-US" altLang="vi-VN" sz="3800" dirty="0">
                <a:latin typeface="Times New Roman" panose="02020603050405020304" pitchFamily="18" charset="0"/>
                <a:cs typeface="Times New Roman" panose="02020603050405020304" pitchFamily="18" charset="0"/>
              </a:rPr>
              <a:t>+ c</a:t>
            </a:r>
            <a:r>
              <a:rPr lang="vi-VN" altLang="vi-VN" sz="3800" dirty="0">
                <a:latin typeface="Times New Roman" panose="02020603050405020304" pitchFamily="18" charset="0"/>
                <a:cs typeface="Times New Roman" panose="02020603050405020304" pitchFamily="18" charset="0"/>
              </a:rPr>
              <a:t>ăm tức ... xả thịt lột da, nuốt gan</a:t>
            </a:r>
            <a:r>
              <a:rPr lang="en-US" altLang="vi-VN" sz="3800" dirty="0">
                <a:latin typeface="Times New Roman" panose="02020603050405020304" pitchFamily="18" charset="0"/>
                <a:cs typeface="Times New Roman" panose="02020603050405020304" pitchFamily="18" charset="0"/>
              </a:rPr>
              <a:t> </a:t>
            </a:r>
            <a:r>
              <a:rPr lang="vi-VN" altLang="vi-VN" sz="3800" dirty="0">
                <a:latin typeface="Times New Roman" panose="02020603050405020304" pitchFamily="18" charset="0"/>
                <a:cs typeface="Times New Roman" panose="02020603050405020304" pitchFamily="18" charset="0"/>
              </a:rPr>
              <a:t>uống máu quân thù.</a:t>
            </a:r>
          </a:p>
          <a:p>
            <a:pPr>
              <a:spcBef>
                <a:spcPct val="0"/>
              </a:spcBef>
              <a:buFontTx/>
              <a:buNone/>
            </a:pPr>
            <a:r>
              <a:rPr lang="vi-VN" altLang="vi-VN" sz="3800" dirty="0">
                <a:latin typeface="Times New Roman" panose="02020603050405020304" pitchFamily="18" charset="0"/>
                <a:cs typeface="Times New Roman" panose="02020603050405020304" pitchFamily="18" charset="0"/>
              </a:rPr>
              <a:t>+ dẫu cho trăm thân</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này</a:t>
            </a:r>
            <a:r>
              <a:rPr lang="en-US" altLang="vi-VN" sz="3800" dirty="0">
                <a:latin typeface="Times New Roman" panose="02020603050405020304" pitchFamily="18" charset="0"/>
                <a:cs typeface="Times New Roman" panose="02020603050405020304" pitchFamily="18" charset="0"/>
              </a:rPr>
              <a:t> </a:t>
            </a:r>
            <a:r>
              <a:rPr lang="vi-VN" altLang="vi-VN" sz="3800" dirty="0">
                <a:latin typeface="Times New Roman" panose="02020603050405020304" pitchFamily="18" charset="0"/>
                <a:cs typeface="Times New Roman" panose="02020603050405020304" pitchFamily="18" charset="0"/>
              </a:rPr>
              <a:t>phơi ngoài nội cỏ, nghìn xác này gói trong da ngự</a:t>
            </a:r>
            <a:r>
              <a:rPr lang="en-US" altLang="vi-VN" sz="3800" dirty="0">
                <a:latin typeface="Times New Roman" panose="02020603050405020304" pitchFamily="18" charset="0"/>
                <a:cs typeface="Times New Roman" panose="02020603050405020304" pitchFamily="18" charset="0"/>
              </a:rPr>
              <a:t>a</a:t>
            </a:r>
            <a:r>
              <a:rPr lang="vi-VN" altLang="vi-VN" sz="3800" dirty="0">
                <a:latin typeface="Times New Roman" panose="02020603050405020304" pitchFamily="18" charset="0"/>
                <a:cs typeface="Times New Roman" panose="02020603050405020304" pitchFamily="18" charset="0"/>
              </a:rPr>
              <a:t>... vui lòng</a:t>
            </a:r>
          </a:p>
        </p:txBody>
      </p:sp>
      <p:sp>
        <p:nvSpPr>
          <p:cNvPr id="6" name="AutoShape 17"/>
          <p:cNvSpPr>
            <a:spLocks/>
          </p:cNvSpPr>
          <p:nvPr/>
        </p:nvSpPr>
        <p:spPr bwMode="auto">
          <a:xfrm>
            <a:off x="4745156" y="2009160"/>
            <a:ext cx="285750" cy="6306403"/>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7" name="AutoShape 17"/>
          <p:cNvSpPr>
            <a:spLocks/>
          </p:cNvSpPr>
          <p:nvPr/>
        </p:nvSpPr>
        <p:spPr bwMode="auto">
          <a:xfrm>
            <a:off x="10972800" y="1485900"/>
            <a:ext cx="457200" cy="7658100"/>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14342" name="Rectangle 7"/>
          <p:cNvSpPr>
            <a:spLocks noChangeArrowheads="1"/>
          </p:cNvSpPr>
          <p:nvPr/>
        </p:nvSpPr>
        <p:spPr bwMode="auto">
          <a:xfrm>
            <a:off x="5145206" y="1464860"/>
            <a:ext cx="5886450" cy="827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3800" dirty="0">
                <a:latin typeface="Times New Roman" panose="02020603050405020304" pitchFamily="18" charset="0"/>
                <a:cs typeface="Times New Roman" panose="02020603050405020304" pitchFamily="18" charset="0"/>
              </a:rPr>
              <a:t>- NT: -&gt; ĐT </a:t>
            </a:r>
            <a:r>
              <a:rPr lang="en-US" altLang="vi-VN" sz="3800" dirty="0" err="1">
                <a:latin typeface="Times New Roman" panose="02020603050405020304" pitchFamily="18" charset="0"/>
                <a:cs typeface="Times New Roman" panose="02020603050405020304" pitchFamily="18" charset="0"/>
              </a:rPr>
              <a:t>mạnh</a:t>
            </a:r>
            <a:r>
              <a:rPr lang="en-US" altLang="vi-VN" sz="3800"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xả</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lột</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nuốt</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uống</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phơi</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gói</a:t>
            </a:r>
            <a:endParaRPr lang="en-US" altLang="vi-VN" sz="3800" i="1" dirty="0">
              <a:latin typeface="Times New Roman" panose="02020603050405020304" pitchFamily="18" charset="0"/>
              <a:cs typeface="Times New Roman" panose="02020603050405020304" pitchFamily="18" charset="0"/>
            </a:endParaRPr>
          </a:p>
          <a:p>
            <a:pPr>
              <a:spcBef>
                <a:spcPct val="0"/>
              </a:spcBef>
              <a:buFontTx/>
              <a:buNone/>
            </a:pPr>
            <a:r>
              <a:rPr lang="en-US" altLang="vi-VN" sz="3800" dirty="0">
                <a:latin typeface="Times New Roman" panose="02020603050405020304" pitchFamily="18" charset="0"/>
                <a:cs typeface="Times New Roman" panose="02020603050405020304" pitchFamily="18" charset="0"/>
              </a:rPr>
              <a:t>-&gt; So </a:t>
            </a:r>
            <a:r>
              <a:rPr lang="en-US" altLang="vi-VN" sz="3800" dirty="0" err="1">
                <a:latin typeface="Times New Roman" panose="02020603050405020304" pitchFamily="18" charset="0"/>
                <a:cs typeface="Times New Roman" panose="02020603050405020304" pitchFamily="18" charset="0"/>
              </a:rPr>
              <a:t>sánh</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ẩn</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dụ</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thành</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ngữ</a:t>
            </a:r>
            <a:r>
              <a:rPr lang="en-US" altLang="vi-VN" sz="3800"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ruột</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đau</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như</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cắt</a:t>
            </a:r>
            <a:endParaRPr lang="en-US" altLang="vi-VN" sz="3800" i="1" dirty="0">
              <a:latin typeface="Times New Roman" panose="02020603050405020304" pitchFamily="18" charset="0"/>
              <a:cs typeface="Times New Roman" panose="02020603050405020304" pitchFamily="18" charset="0"/>
            </a:endParaRPr>
          </a:p>
          <a:p>
            <a:pPr>
              <a:spcBef>
                <a:spcPct val="0"/>
              </a:spcBef>
              <a:buFontTx/>
              <a:buNone/>
            </a:pPr>
            <a:r>
              <a:rPr lang="en-US" altLang="vi-VN" sz="3800" dirty="0">
                <a:latin typeface="Times New Roman" panose="02020603050405020304" pitchFamily="18" charset="0"/>
                <a:cs typeface="Times New Roman" panose="02020603050405020304" pitchFamily="18" charset="0"/>
              </a:rPr>
              <a:t>-&gt; </a:t>
            </a:r>
            <a:r>
              <a:rPr lang="en-US" altLang="vi-VN" sz="3800" dirty="0" err="1">
                <a:latin typeface="Times New Roman" panose="02020603050405020304" pitchFamily="18" charset="0"/>
                <a:cs typeface="Times New Roman" panose="02020603050405020304" pitchFamily="18" charset="0"/>
              </a:rPr>
              <a:t>Liệt</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kê</a:t>
            </a:r>
            <a:r>
              <a:rPr lang="en-US" altLang="vi-VN" sz="3800"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quên</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ăn</a:t>
            </a:r>
            <a:r>
              <a:rPr lang="en-US" altLang="vi-VN" sz="3800" i="1" dirty="0">
                <a:latin typeface="Times New Roman" panose="02020603050405020304" pitchFamily="18" charset="0"/>
                <a:cs typeface="Times New Roman" panose="02020603050405020304" pitchFamily="18" charset="0"/>
              </a:rPr>
              <a:t>...</a:t>
            </a:r>
            <a:r>
              <a:rPr lang="en-US" altLang="vi-VN" sz="3800" i="1" dirty="0" err="1">
                <a:latin typeface="Times New Roman" panose="02020603050405020304" pitchFamily="18" charset="0"/>
                <a:cs typeface="Times New Roman" panose="02020603050405020304" pitchFamily="18" charset="0"/>
              </a:rPr>
              <a:t>vui</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lòng</a:t>
            </a:r>
            <a:endParaRPr lang="en-US" altLang="vi-VN" sz="3800" i="1" dirty="0">
              <a:latin typeface="Times New Roman" panose="02020603050405020304" pitchFamily="18" charset="0"/>
              <a:cs typeface="Times New Roman" panose="02020603050405020304" pitchFamily="18" charset="0"/>
            </a:endParaRPr>
          </a:p>
          <a:p>
            <a:pPr>
              <a:spcBef>
                <a:spcPct val="0"/>
              </a:spcBef>
              <a:buFontTx/>
              <a:buNone/>
            </a:pPr>
            <a:r>
              <a:rPr lang="en-US" altLang="vi-VN" sz="3800" dirty="0">
                <a:latin typeface="Times New Roman" panose="02020603050405020304" pitchFamily="18" charset="0"/>
                <a:cs typeface="Times New Roman" panose="02020603050405020304" pitchFamily="18" charset="0"/>
              </a:rPr>
              <a:t>-&gt; </a:t>
            </a:r>
            <a:r>
              <a:rPr lang="en-US" altLang="vi-VN" sz="3800" dirty="0" err="1">
                <a:latin typeface="Times New Roman" panose="02020603050405020304" pitchFamily="18" charset="0"/>
                <a:cs typeface="Times New Roman" panose="02020603050405020304" pitchFamily="18" charset="0"/>
              </a:rPr>
              <a:t>Nói</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quá</a:t>
            </a:r>
            <a:r>
              <a:rPr lang="en-US" altLang="vi-VN" sz="3800"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ruột</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đau</a:t>
            </a:r>
            <a:r>
              <a:rPr lang="en-US" altLang="vi-VN" sz="3800" i="1" dirty="0">
                <a:latin typeface="Times New Roman" panose="02020603050405020304" pitchFamily="18" charset="0"/>
                <a:cs typeface="Times New Roman" panose="02020603050405020304" pitchFamily="18" charset="0"/>
              </a:rPr>
              <a:t>...</a:t>
            </a:r>
            <a:r>
              <a:rPr lang="en-US" altLang="vi-VN" sz="3800" i="1" dirty="0" err="1">
                <a:latin typeface="Times New Roman" panose="02020603050405020304" pitchFamily="18" charset="0"/>
                <a:cs typeface="Times New Roman" panose="02020603050405020304" pitchFamily="18" charset="0"/>
              </a:rPr>
              <a:t>vui</a:t>
            </a:r>
            <a:r>
              <a:rPr lang="en-US" altLang="vi-VN" sz="3800" i="1" dirty="0">
                <a:latin typeface="Times New Roman" panose="02020603050405020304" pitchFamily="18" charset="0"/>
                <a:cs typeface="Times New Roman" panose="02020603050405020304" pitchFamily="18" charset="0"/>
              </a:rPr>
              <a:t> </a:t>
            </a:r>
            <a:r>
              <a:rPr lang="en-US" altLang="vi-VN" sz="3800" i="1" dirty="0" err="1">
                <a:latin typeface="Times New Roman" panose="02020603050405020304" pitchFamily="18" charset="0"/>
                <a:cs typeface="Times New Roman" panose="02020603050405020304" pitchFamily="18" charset="0"/>
              </a:rPr>
              <a:t>lòng</a:t>
            </a:r>
            <a:r>
              <a:rPr lang="en-US" altLang="vi-VN" sz="3800" i="1" dirty="0">
                <a:latin typeface="Times New Roman" panose="02020603050405020304" pitchFamily="18" charset="0"/>
                <a:cs typeface="Times New Roman" panose="02020603050405020304" pitchFamily="18" charset="0"/>
              </a:rPr>
              <a:t> </a:t>
            </a:r>
          </a:p>
          <a:p>
            <a:pPr>
              <a:spcBef>
                <a:spcPct val="0"/>
              </a:spcBef>
              <a:buFontTx/>
              <a:buNone/>
            </a:pPr>
            <a:r>
              <a:rPr lang="vi-VN" altLang="vi-VN" sz="3800" dirty="0">
                <a:latin typeface="Times New Roman" panose="02020603050405020304" pitchFamily="18" charset="0"/>
                <a:cs typeface="Times New Roman" panose="02020603050405020304" pitchFamily="18" charset="0"/>
              </a:rPr>
              <a:t>-&gt; Câu văn biền ngẫu, ngắt thành nhiều vế cân xứng, hô ứng với nhau</a:t>
            </a:r>
            <a:endParaRPr lang="en-US" altLang="vi-VN" sz="3800" dirty="0">
              <a:latin typeface="Times New Roman" panose="02020603050405020304" pitchFamily="18" charset="0"/>
              <a:cs typeface="Times New Roman" panose="02020603050405020304" pitchFamily="18" charset="0"/>
            </a:endParaRPr>
          </a:p>
          <a:p>
            <a:pPr>
              <a:spcBef>
                <a:spcPct val="0"/>
              </a:spcBef>
              <a:buFontTx/>
              <a:buNone/>
            </a:pPr>
            <a:r>
              <a:rPr lang="vi-VN" altLang="vi-VN" sz="3800" dirty="0">
                <a:latin typeface="Times New Roman" panose="02020603050405020304" pitchFamily="18" charset="0"/>
                <a:cs typeface="Times New Roman" panose="02020603050405020304" pitchFamily="18" charset="0"/>
              </a:rPr>
              <a:t>- &gt; Giọng điệu sôi nổi mạnh mẽ, dồn dập</a:t>
            </a:r>
            <a:endParaRPr lang="en-US" altLang="vi-VN" sz="3800" dirty="0">
              <a:latin typeface="Times New Roman" panose="02020603050405020304" pitchFamily="18" charset="0"/>
              <a:cs typeface="Times New Roman" panose="02020603050405020304" pitchFamily="18" charset="0"/>
            </a:endParaRPr>
          </a:p>
          <a:p>
            <a:pPr>
              <a:spcBef>
                <a:spcPct val="0"/>
              </a:spcBef>
              <a:buFontTx/>
              <a:buNone/>
            </a:pPr>
            <a:r>
              <a:rPr lang="en-US" altLang="vi-VN" sz="3800" dirty="0">
                <a:latin typeface="Times New Roman" panose="02020603050405020304" pitchFamily="18" charset="0"/>
                <a:cs typeface="Times New Roman" panose="02020603050405020304" pitchFamily="18" charset="0"/>
              </a:rPr>
              <a:t>-&gt; </a:t>
            </a:r>
            <a:r>
              <a:rPr lang="en-US" altLang="vi-VN" sz="3800" dirty="0" err="1">
                <a:latin typeface="Times New Roman" panose="02020603050405020304" pitchFamily="18" charset="0"/>
                <a:cs typeface="Times New Roman" panose="02020603050405020304" pitchFamily="18" charset="0"/>
              </a:rPr>
              <a:t>Lập</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luận</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chặt</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chẽ</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lí</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lẽ</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sắc</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bén</a:t>
            </a:r>
            <a:r>
              <a:rPr lang="en-US" altLang="vi-VN" sz="3800" dirty="0">
                <a:latin typeface="Times New Roman" panose="02020603050405020304" pitchFamily="18" charset="0"/>
                <a:cs typeface="Times New Roman" panose="02020603050405020304" pitchFamily="18" charset="0"/>
              </a:rPr>
              <a:t> </a:t>
            </a:r>
            <a:endParaRPr lang="vi-VN" altLang="vi-VN" sz="3800" dirty="0">
              <a:latin typeface="Times New Roman" panose="02020603050405020304" pitchFamily="18" charset="0"/>
              <a:cs typeface="Times New Roman" panose="02020603050405020304" pitchFamily="18" charset="0"/>
            </a:endParaRPr>
          </a:p>
        </p:txBody>
      </p:sp>
      <p:sp>
        <p:nvSpPr>
          <p:cNvPr id="14343" name="Rectangle 8"/>
          <p:cNvSpPr>
            <a:spLocks noChangeArrowheads="1"/>
          </p:cNvSpPr>
          <p:nvPr/>
        </p:nvSpPr>
        <p:spPr bwMode="auto">
          <a:xfrm>
            <a:off x="11734800" y="1485900"/>
            <a:ext cx="6705600" cy="827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spcBef>
                <a:spcPct val="0"/>
              </a:spcBef>
              <a:buFontTx/>
              <a:buChar char="-"/>
            </a:pPr>
            <a:r>
              <a:rPr lang="en-US" altLang="vi-VN" sz="3800" dirty="0" smtClean="0">
                <a:latin typeface="Times New Roman" panose="02020603050405020304" pitchFamily="18" charset="0"/>
                <a:cs typeface="Times New Roman" panose="02020603050405020304" pitchFamily="18" charset="0"/>
              </a:rPr>
              <a:t>ND</a:t>
            </a:r>
            <a:r>
              <a:rPr lang="en-US" altLang="vi-VN" sz="3800" dirty="0">
                <a:latin typeface="Times New Roman" panose="02020603050405020304" pitchFamily="18" charset="0"/>
                <a:cs typeface="Times New Roman" panose="02020603050405020304" pitchFamily="18" charset="0"/>
              </a:rPr>
              <a:t>:  </a:t>
            </a:r>
            <a:endParaRPr lang="en-US" altLang="vi-VN" sz="3800" dirty="0" smtClean="0">
              <a:latin typeface="Times New Roman" panose="02020603050405020304" pitchFamily="18" charset="0"/>
              <a:cs typeface="Times New Roman" panose="02020603050405020304" pitchFamily="18" charset="0"/>
            </a:endParaRPr>
          </a:p>
          <a:p>
            <a:pPr>
              <a:spcBef>
                <a:spcPct val="0"/>
              </a:spcBef>
              <a:buNone/>
            </a:pPr>
            <a:r>
              <a:rPr lang="en-US" altLang="vi-VN" sz="3800" dirty="0" smtClean="0">
                <a:latin typeface="Times New Roman" panose="02020603050405020304" pitchFamily="18" charset="0"/>
                <a:cs typeface="Times New Roman" panose="02020603050405020304" pitchFamily="18" charset="0"/>
              </a:rPr>
              <a:t>+</a:t>
            </a:r>
            <a:r>
              <a:rPr lang="vi-VN" altLang="vi-VN" sz="3800" dirty="0" smtClean="0">
                <a:latin typeface="Times New Roman" panose="02020603050405020304" pitchFamily="18" charset="0"/>
                <a:cs typeface="Times New Roman" panose="02020603050405020304" pitchFamily="18" charset="0"/>
              </a:rPr>
              <a:t> Người </a:t>
            </a:r>
            <a:r>
              <a:rPr lang="vi-VN" altLang="vi-VN" sz="3800" dirty="0">
                <a:latin typeface="Times New Roman" panose="02020603050405020304" pitchFamily="18" charset="0"/>
                <a:cs typeface="Times New Roman" panose="02020603050405020304" pitchFamily="18" charset="0"/>
              </a:rPr>
              <a:t>chủ tướng lo lắng cho vận mệnh của đất nước, căm thù giặc đến mức quên cả việc ăn,  việc ngủ, những nhu cầu vật chất tối thiểu của con người</a:t>
            </a:r>
          </a:p>
          <a:p>
            <a:pPr>
              <a:spcBef>
                <a:spcPct val="0"/>
              </a:spcBef>
              <a:buFontTx/>
              <a:buNone/>
            </a:pPr>
            <a:r>
              <a:rPr lang="en-US" altLang="vi-VN" sz="3800" dirty="0">
                <a:latin typeface="Times New Roman" panose="02020603050405020304" pitchFamily="18" charset="0"/>
                <a:cs typeface="Times New Roman" panose="02020603050405020304" pitchFamily="18" charset="0"/>
              </a:rPr>
              <a:t>+</a:t>
            </a:r>
            <a:r>
              <a:rPr lang="vi-VN" altLang="vi-VN" sz="3800" dirty="0">
                <a:latin typeface="Times New Roman" panose="02020603050405020304" pitchFamily="18" charset="0"/>
                <a:cs typeface="Times New Roman" panose="02020603050405020304" pitchFamily="18" charset="0"/>
              </a:rPr>
              <a:t> Hình ảnh so sánh ẩn dụ,  thành ngữ  dân gian, nói quá, liệt kê (  ruột đau như cắt, nước mắt đầm đìa) </a:t>
            </a:r>
            <a:r>
              <a:rPr lang="en-US" altLang="vi-VN" sz="3800" dirty="0" smtClean="0">
                <a:latin typeface="Times New Roman" panose="02020603050405020304" pitchFamily="18" charset="0"/>
                <a:cs typeface="Times New Roman" panose="02020603050405020304" pitchFamily="18" charset="0"/>
              </a:rPr>
              <a:t> </a:t>
            </a:r>
          </a:p>
          <a:p>
            <a:pPr>
              <a:spcBef>
                <a:spcPct val="0"/>
              </a:spcBef>
              <a:buFontTx/>
              <a:buNone/>
            </a:pPr>
            <a:r>
              <a:rPr lang="vi-VN" altLang="vi-VN" sz="3800" dirty="0" smtClean="0">
                <a:latin typeface="Times New Roman" panose="02020603050405020304" pitchFamily="18" charset="0"/>
                <a:cs typeface="Times New Roman" panose="02020603050405020304" pitchFamily="18" charset="0"/>
              </a:rPr>
              <a:t>-&gt;  </a:t>
            </a:r>
            <a:r>
              <a:rPr lang="vi-VN" altLang="vi-VN" sz="3800" dirty="0">
                <a:latin typeface="Times New Roman" panose="02020603050405020304" pitchFamily="18" charset="0"/>
                <a:cs typeface="Times New Roman" panose="02020603050405020304" pitchFamily="18" charset="0"/>
              </a:rPr>
              <a:t>diễn tả một cách ấn tượng nỗi đau đớn</a:t>
            </a:r>
            <a:r>
              <a:rPr lang="en-US" altLang="vi-VN" sz="3800" dirty="0">
                <a:latin typeface="Times New Roman" panose="02020603050405020304" pitchFamily="18" charset="0"/>
                <a:cs typeface="Times New Roman" panose="02020603050405020304" pitchFamily="18" charset="0"/>
              </a:rPr>
              <a:t>,</a:t>
            </a:r>
            <a:r>
              <a:rPr lang="vi-VN" altLang="vi-VN" sz="3800" dirty="0">
                <a:latin typeface="Times New Roman" panose="02020603050405020304" pitchFamily="18" charset="0"/>
                <a:cs typeface="Times New Roman" panose="02020603050405020304" pitchFamily="18" charset="0"/>
              </a:rPr>
              <a:t> quặn thắt trong lòng người chủ soái</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khi</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chưa</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giết</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được</a:t>
            </a:r>
            <a:r>
              <a:rPr lang="en-US" altLang="vi-VN" sz="3800" dirty="0">
                <a:latin typeface="Times New Roman" panose="02020603050405020304" pitchFamily="18" charset="0"/>
                <a:cs typeface="Times New Roman" panose="02020603050405020304" pitchFamily="18" charset="0"/>
              </a:rPr>
              <a:t> </a:t>
            </a:r>
            <a:r>
              <a:rPr lang="en-US" altLang="vi-VN" sz="3800" dirty="0" err="1">
                <a:latin typeface="Times New Roman" panose="02020603050405020304" pitchFamily="18" charset="0"/>
                <a:cs typeface="Times New Roman" panose="02020603050405020304" pitchFamily="18" charset="0"/>
              </a:rPr>
              <a:t>giặc</a:t>
            </a:r>
            <a:endParaRPr lang="vi-VN" altLang="vi-VN"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64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914400" y="654845"/>
            <a:ext cx="17145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200" dirty="0">
                <a:latin typeface="Times New Roman" panose="02020603050405020304" pitchFamily="18" charset="0"/>
                <a:cs typeface="Times New Roman" panose="02020603050405020304" pitchFamily="18" charset="0"/>
              </a:rPr>
              <a:t>-  Các động từ mạnh:  “xả, lột, nuốt, uống” +  nói quá -&gt;  diễn tả thái độ uất ức căm tức đến cao độ, tột cùng khi chưa  giết được giặc</a:t>
            </a:r>
          </a:p>
          <a:p>
            <a:pPr>
              <a:spcBef>
                <a:spcPct val="0"/>
              </a:spcBef>
              <a:buFontTx/>
              <a:buNone/>
            </a:pPr>
            <a:r>
              <a:rPr lang="vi-VN" altLang="vi-VN" sz="4200" dirty="0">
                <a:latin typeface="Times New Roman" panose="02020603050405020304" pitchFamily="18" charset="0"/>
                <a:cs typeface="Times New Roman" panose="02020603050405020304" pitchFamily="18" charset="0"/>
              </a:rPr>
              <a:t>- “  Dẫu cho...  vui lòng”-&gt;  cách nói cường điệu, phóng đại nhấn mạnh sự sẵn sàng hi sinh, khát khao xả thân vì nước ,coi thường thịt nát xương tan.</a:t>
            </a:r>
          </a:p>
        </p:txBody>
      </p:sp>
      <p:sp>
        <p:nvSpPr>
          <p:cNvPr id="15363" name="Rectangle 4"/>
          <p:cNvSpPr>
            <a:spLocks noChangeArrowheads="1"/>
          </p:cNvSpPr>
          <p:nvPr/>
        </p:nvSpPr>
        <p:spPr bwMode="auto">
          <a:xfrm>
            <a:off x="1219200" y="3619500"/>
            <a:ext cx="15316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200" b="1" i="1" dirty="0">
                <a:solidFill>
                  <a:srgbClr val="FF0000"/>
                </a:solidFill>
                <a:latin typeface="Times New Roman" panose="02020603050405020304" pitchFamily="18" charset="0"/>
                <a:cs typeface="Times New Roman" panose="02020603050405020304" pitchFamily="18" charset="0"/>
              </a:rPr>
              <a:t>=&gt; Tâm sự yêu nước, lòng căm thù giặc sâu sắc và quyết tâm sắt đá muốn đánh đuổi lũ giặc ra khỏi bờ cõi</a:t>
            </a:r>
          </a:p>
        </p:txBody>
      </p:sp>
    </p:spTree>
    <p:extLst>
      <p:ext uri="{BB962C8B-B14F-4D97-AF65-F5344CB8AC3E}">
        <p14:creationId xmlns:p14="http://schemas.microsoft.com/office/powerpoint/2010/main" val="442730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52400" y="271463"/>
            <a:ext cx="178308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vi-VN" sz="4000" b="1" dirty="0" smtClean="0">
                <a:latin typeface="Times New Roman" panose="02020603050405020304" pitchFamily="18" charset="0"/>
                <a:cs typeface="Times New Roman" panose="02020603050405020304" pitchFamily="18" charset="0"/>
              </a:rPr>
              <a:t>3</a:t>
            </a:r>
            <a:r>
              <a:rPr lang="vi-VN" altLang="vi-VN" sz="4000" b="1" dirty="0">
                <a:latin typeface="Times New Roman" panose="02020603050405020304" pitchFamily="18" charset="0"/>
                <a:cs typeface="Times New Roman" panose="02020603050405020304" pitchFamily="18" charset="0"/>
              </a:rPr>
              <a:t>.  Phân tích phải trái, làm rõ đúng sai</a:t>
            </a:r>
          </a:p>
          <a:p>
            <a:pPr>
              <a:buFontTx/>
              <a:buNone/>
            </a:pPr>
            <a:r>
              <a:rPr lang="vi-VN" altLang="vi-VN" sz="4000" b="1" i="1" dirty="0">
                <a:latin typeface="Times New Roman" panose="02020603050405020304" pitchFamily="18" charset="0"/>
                <a:cs typeface="Times New Roman" panose="02020603050405020304" pitchFamily="18" charset="0"/>
              </a:rPr>
              <a:t>* Mối ân tình giữa chủ soái và tướng sĩ</a:t>
            </a:r>
            <a:endParaRPr lang="en-US" altLang="vi-VN" sz="4000" b="1" i="1" dirty="0">
              <a:latin typeface="Times New Roman" panose="02020603050405020304" pitchFamily="18" charset="0"/>
              <a:cs typeface="Times New Roman" panose="02020603050405020304" pitchFamily="18" charset="0"/>
            </a:endParaRPr>
          </a:p>
          <a:p>
            <a:pPr>
              <a:buFontTx/>
              <a:buNone/>
            </a:pPr>
            <a:r>
              <a:rPr lang="vi-VN" altLang="vi-VN" sz="4000" dirty="0">
                <a:latin typeface="Times New Roman" panose="02020603050405020304" pitchFamily="18" charset="0"/>
                <a:cs typeface="Times New Roman" panose="02020603050405020304" pitchFamily="18" charset="0"/>
              </a:rPr>
              <a:t> </a:t>
            </a:r>
            <a:endParaRPr lang="en-US" altLang="vi-VN" sz="4000" b="1" i="1" dirty="0">
              <a:latin typeface="Times New Roman" panose="02020603050405020304" pitchFamily="18" charset="0"/>
              <a:cs typeface="Times New Roman" panose="02020603050405020304" pitchFamily="18" charset="0"/>
            </a:endParaRPr>
          </a:p>
        </p:txBody>
      </p:sp>
      <p:sp>
        <p:nvSpPr>
          <p:cNvPr id="4" name="Rectangle 3"/>
          <p:cNvSpPr/>
          <p:nvPr/>
        </p:nvSpPr>
        <p:spPr>
          <a:xfrm>
            <a:off x="457200" y="3195340"/>
            <a:ext cx="17830800" cy="5632311"/>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buFontTx/>
              <a:buNone/>
            </a:pP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Các ngươi...  kém gì</a:t>
            </a:r>
            <a:r>
              <a:rPr lang="vi-VN" altLang="vi-VN" sz="3600" i="1" dirty="0" smtClean="0">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buFontTx/>
              <a:buNone/>
            </a:pPr>
            <a:r>
              <a:rPr lang="en-US" altLang="vi-VN" sz="3600" i="1" dirty="0" smtClean="0">
                <a:latin typeface="Times New Roman" panose="02020603050405020304" pitchFamily="18" charset="0"/>
                <a:cs typeface="Times New Roman" panose="02020603050405020304" pitchFamily="18" charset="0"/>
              </a:rPr>
              <a:t>	1. </a:t>
            </a:r>
            <a:r>
              <a:rPr lang="vi-VN" altLang="vi-VN" sz="3600" i="1" dirty="0" smtClean="0">
                <a:latin typeface="Times New Roman" panose="02020603050405020304" pitchFamily="18" charset="0"/>
                <a:cs typeface="Times New Roman" panose="02020603050405020304" pitchFamily="18" charset="0"/>
              </a:rPr>
              <a:t>Tìm </a:t>
            </a:r>
            <a:r>
              <a:rPr lang="vi-VN" altLang="vi-VN" sz="3600" i="1" dirty="0">
                <a:latin typeface="Times New Roman" panose="02020603050405020304" pitchFamily="18" charset="0"/>
                <a:cs typeface="Times New Roman" panose="02020603050405020304" pitchFamily="18" charset="0"/>
              </a:rPr>
              <a:t>câu văn thể hiện sự đối xử của chủ tướng với các tướng sĩ? </a:t>
            </a:r>
          </a:p>
          <a:p>
            <a:pPr>
              <a:buFontTx/>
              <a:buNone/>
            </a:pPr>
            <a:r>
              <a:rPr lang="en-US" altLang="vi-VN" sz="3600" i="1" dirty="0" smtClean="0">
                <a:latin typeface="Times New Roman" panose="02020603050405020304" pitchFamily="18" charset="0"/>
                <a:cs typeface="Times New Roman" panose="02020603050405020304" pitchFamily="18" charset="0"/>
              </a:rPr>
              <a:t>	2. </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Biện pháp nghệ thuật nào được sử dụng , giọng điệu lúc này có gì thay đổi? </a:t>
            </a:r>
            <a:endParaRPr lang="en-US" altLang="vi-VN" sz="3600" i="1" dirty="0" smtClean="0">
              <a:latin typeface="Times New Roman" panose="02020603050405020304" pitchFamily="18" charset="0"/>
              <a:cs typeface="Times New Roman" panose="02020603050405020304" pitchFamily="18" charset="0"/>
            </a:endParaRPr>
          </a:p>
          <a:p>
            <a:pPr>
              <a:buFontTx/>
              <a:buNone/>
            </a:pPr>
            <a:r>
              <a:rPr lang="en-US" altLang="vi-VN" sz="3600" i="1" dirty="0">
                <a:latin typeface="Times New Roman" panose="02020603050405020304" pitchFamily="18" charset="0"/>
                <a:cs typeface="Times New Roman" panose="02020603050405020304" pitchFamily="18" charset="0"/>
              </a:rPr>
              <a:t>	</a:t>
            </a:r>
            <a:r>
              <a:rPr lang="vi-VN" altLang="vi-VN" sz="3600" i="1" dirty="0" smtClean="0">
                <a:latin typeface="Times New Roman" panose="02020603050405020304" pitchFamily="18" charset="0"/>
                <a:cs typeface="Times New Roman" panose="02020603050405020304" pitchFamily="18" charset="0"/>
              </a:rPr>
              <a:t>Nêu </a:t>
            </a:r>
            <a:r>
              <a:rPr lang="vi-VN" altLang="vi-VN" sz="3600" i="1" dirty="0">
                <a:latin typeface="Times New Roman" panose="02020603050405020304" pitchFamily="18" charset="0"/>
                <a:cs typeface="Times New Roman" panose="02020603050405020304" pitchFamily="18" charset="0"/>
              </a:rPr>
              <a:t>tác dụng?</a:t>
            </a:r>
          </a:p>
          <a:p>
            <a:pPr>
              <a:buFontTx/>
              <a:buNone/>
            </a:pPr>
            <a:r>
              <a:rPr lang="en-US" altLang="vi-VN" sz="3600" i="1" dirty="0" smtClean="0">
                <a:latin typeface="Times New Roman" panose="02020603050405020304" pitchFamily="18" charset="0"/>
                <a:cs typeface="Times New Roman" panose="02020603050405020304" pitchFamily="18" charset="0"/>
              </a:rPr>
              <a:t>	3.</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Qua  đó thể hiện tình cảm gì của Trần Quốc Tuấn đối với tướng sĩ? </a:t>
            </a:r>
          </a:p>
          <a:p>
            <a:pPr>
              <a:spcBef>
                <a:spcPct val="0"/>
              </a:spcBef>
              <a:buFontTx/>
              <a:buNone/>
            </a:pPr>
            <a:endParaRPr lang="en-US" altLang="vi-VN" sz="3600" b="1" i="1" dirty="0">
              <a:latin typeface="Times New Roman" panose="02020603050405020304" pitchFamily="18" charset="0"/>
              <a:cs typeface="Times New Roman" panose="02020603050405020304" pitchFamily="18" charset="0"/>
            </a:endParaRPr>
          </a:p>
          <a:p>
            <a:pPr>
              <a:buFontTx/>
              <a:buNone/>
            </a:pP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59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95250" y="275861"/>
            <a:ext cx="13144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Mối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ân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tình</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giữa</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chủ</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tướng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với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tướng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sĩ</a:t>
            </a:r>
            <a:endParaRPr lang="en-US" altLang="vi-VN" sz="3600" b="1" dirty="0">
              <a:latin typeface="Times New Roman" panose="02020603050405020304" pitchFamily="18" charset="0"/>
              <a:cs typeface="Times New Roman" panose="02020603050405020304" pitchFamily="18" charset="0"/>
            </a:endParaRPr>
          </a:p>
        </p:txBody>
      </p:sp>
      <p:sp>
        <p:nvSpPr>
          <p:cNvPr id="6" name="AutoShape 17"/>
          <p:cNvSpPr>
            <a:spLocks/>
          </p:cNvSpPr>
          <p:nvPr/>
        </p:nvSpPr>
        <p:spPr bwMode="auto">
          <a:xfrm>
            <a:off x="5410200" y="2101006"/>
            <a:ext cx="647700" cy="5676900"/>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7" name="AutoShape 17"/>
          <p:cNvSpPr>
            <a:spLocks/>
          </p:cNvSpPr>
          <p:nvPr/>
        </p:nvSpPr>
        <p:spPr bwMode="auto">
          <a:xfrm>
            <a:off x="11064140" y="2563713"/>
            <a:ext cx="762000" cy="4914900"/>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17413" name="Rectangle 1"/>
          <p:cNvSpPr>
            <a:spLocks noChangeArrowheads="1"/>
          </p:cNvSpPr>
          <p:nvPr/>
        </p:nvSpPr>
        <p:spPr bwMode="auto">
          <a:xfrm>
            <a:off x="95250" y="2400300"/>
            <a:ext cx="55245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3600" dirty="0">
                <a:latin typeface="Times New Roman" panose="02020603050405020304" pitchFamily="18" charset="0"/>
                <a:cs typeface="Times New Roman" panose="02020603050405020304" pitchFamily="18" charset="0"/>
              </a:rPr>
              <a:t>+ không có mặc thì ta cho áo</a:t>
            </a: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không có ăn thì ta cho cơm</a:t>
            </a: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quan nhỏ thì ta thăng chức </a:t>
            </a:r>
          </a:p>
          <a:p>
            <a:pPr>
              <a:spcBef>
                <a:spcPct val="0"/>
              </a:spcBef>
              <a:buFontTx/>
              <a:buNone/>
            </a:pPr>
            <a:r>
              <a:rPr lang="en-US" altLang="vi-VN" sz="3600" dirty="0">
                <a:latin typeface="Times New Roman" panose="02020603050405020304" pitchFamily="18" charset="0"/>
                <a:cs typeface="Times New Roman" panose="02020603050405020304" pitchFamily="18" charset="0"/>
              </a:rPr>
              <a:t>+</a:t>
            </a:r>
            <a:r>
              <a:rPr lang="vi-VN" altLang="vi-VN" sz="3600" dirty="0">
                <a:latin typeface="Times New Roman" panose="02020603050405020304" pitchFamily="18" charset="0"/>
                <a:cs typeface="Times New Roman" panose="02020603050405020304" pitchFamily="18" charset="0"/>
              </a:rPr>
              <a:t> lương ít thì ta cấp bổng</a:t>
            </a:r>
          </a:p>
          <a:p>
            <a:pPr>
              <a:spcBef>
                <a:spcPct val="0"/>
              </a:spcBef>
              <a:buFontTx/>
              <a:buNone/>
            </a:pPr>
            <a:r>
              <a:rPr lang="en-US" altLang="vi-VN" sz="3600" dirty="0">
                <a:latin typeface="Times New Roman" panose="02020603050405020304" pitchFamily="18" charset="0"/>
                <a:cs typeface="Times New Roman" panose="02020603050405020304" pitchFamily="18" charset="0"/>
              </a:rPr>
              <a:t>+</a:t>
            </a:r>
            <a:r>
              <a:rPr lang="vi-VN" altLang="vi-VN" sz="3600" dirty="0">
                <a:latin typeface="Times New Roman" panose="02020603050405020304" pitchFamily="18" charset="0"/>
                <a:cs typeface="Times New Roman" panose="02020603050405020304" pitchFamily="18" charset="0"/>
              </a:rPr>
              <a:t> đi  thủy thì ta cho thuyền</a:t>
            </a: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đi bộ thì ta cho ngựa</a:t>
            </a: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 lúc trận mạc... vui cười</a:t>
            </a:r>
          </a:p>
        </p:txBody>
      </p:sp>
      <p:sp>
        <p:nvSpPr>
          <p:cNvPr id="17414" name="Rectangle 2"/>
          <p:cNvSpPr>
            <a:spLocks noChangeArrowheads="1"/>
          </p:cNvSpPr>
          <p:nvPr/>
        </p:nvSpPr>
        <p:spPr bwMode="auto">
          <a:xfrm>
            <a:off x="6156348" y="2954297"/>
            <a:ext cx="519034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3600" dirty="0">
                <a:latin typeface="Times New Roman" panose="02020603050405020304" pitchFamily="18" charset="0"/>
                <a:cs typeface="Times New Roman" panose="02020603050405020304" pitchFamily="18" charset="0"/>
              </a:rPr>
              <a:t>-  NT: </a:t>
            </a:r>
            <a:endParaRPr lang="en-US" altLang="vi-VN" sz="3600" dirty="0">
              <a:latin typeface="Times New Roman" panose="02020603050405020304" pitchFamily="18" charset="0"/>
              <a:cs typeface="Times New Roman" panose="02020603050405020304" pitchFamily="18" charset="0"/>
            </a:endParaRPr>
          </a:p>
          <a:p>
            <a:pPr>
              <a:spcBef>
                <a:spcPct val="0"/>
              </a:spcBef>
              <a:buFontTx/>
              <a:buNone/>
            </a:pPr>
            <a:r>
              <a:rPr lang="vi-VN" altLang="vi-VN" sz="3600" dirty="0">
                <a:latin typeface="Times New Roman" panose="02020603050405020304" pitchFamily="18" charset="0"/>
                <a:cs typeface="Times New Roman" panose="02020603050405020304" pitchFamily="18" charset="0"/>
              </a:rPr>
              <a:t>+ Phép liệt kê trùng điệp</a:t>
            </a: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Điệp</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ngữ</a:t>
            </a:r>
            <a:r>
              <a:rPr lang="en-US" altLang="vi-VN" sz="3600"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thì</a:t>
            </a:r>
            <a:r>
              <a:rPr lang="en-US" altLang="vi-VN" sz="3600" i="1" dirty="0">
                <a:latin typeface="Times New Roman" panose="02020603050405020304" pitchFamily="18" charset="0"/>
                <a:cs typeface="Times New Roman" panose="02020603050405020304" pitchFamily="18" charset="0"/>
              </a:rPr>
              <a:t> ta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điệp</a:t>
            </a:r>
            <a:r>
              <a:rPr lang="vi-VN" altLang="vi-VN" sz="3600" dirty="0">
                <a:latin typeface="Times New Roman" panose="02020603050405020304" pitchFamily="18" charset="0"/>
                <a:cs typeface="Times New Roman" panose="02020603050405020304" pitchFamily="18" charset="0"/>
              </a:rPr>
              <a:t> cấu trúc câu</a:t>
            </a:r>
            <a:endParaRPr lang="en-US" altLang="vi-VN" sz="3600"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Câu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văn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biền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ngẫu</a:t>
            </a:r>
            <a:r>
              <a:rPr lang="en-US" altLang="vi-VN" sz="3600" dirty="0">
                <a:latin typeface="Times New Roman" panose="02020603050405020304" pitchFamily="18" charset="0"/>
                <a:cs typeface="Times New Roman" panose="02020603050405020304" pitchFamily="18" charset="0"/>
              </a:rPr>
              <a:t> </a:t>
            </a:r>
            <a:endParaRPr lang="vi-VN" altLang="vi-VN" sz="3600"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Giọng văn chân thành</a:t>
            </a:r>
            <a:r>
              <a:rPr lang="en-US" altLang="vi-VN" sz="3600" dirty="0">
                <a:latin typeface="Times New Roman" panose="02020603050405020304" pitchFamily="18" charset="0"/>
                <a:cs typeface="Times New Roman" panose="02020603050405020304" pitchFamily="18" charset="0"/>
              </a:rPr>
              <a:t>,</a:t>
            </a:r>
            <a:r>
              <a:rPr lang="vi-VN" altLang="vi-VN" sz="3600" dirty="0">
                <a:latin typeface="Times New Roman" panose="02020603050405020304" pitchFamily="18" charset="0"/>
                <a:cs typeface="Times New Roman" panose="02020603050405020304" pitchFamily="18" charset="0"/>
              </a:rPr>
              <a:t> thắm thiết </a:t>
            </a:r>
          </a:p>
        </p:txBody>
      </p:sp>
      <p:sp>
        <p:nvSpPr>
          <p:cNvPr id="17415" name="Rectangle 9"/>
          <p:cNvSpPr>
            <a:spLocks noChangeArrowheads="1"/>
          </p:cNvSpPr>
          <p:nvPr/>
        </p:nvSpPr>
        <p:spPr bwMode="auto">
          <a:xfrm>
            <a:off x="12626454" y="2954297"/>
            <a:ext cx="5638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3600" dirty="0">
                <a:latin typeface="Times New Roman" panose="02020603050405020304" pitchFamily="18" charset="0"/>
                <a:cs typeface="Times New Roman" panose="02020603050405020304" pitchFamily="18" charset="0"/>
              </a:rPr>
              <a:t>- ND:  </a:t>
            </a:r>
            <a:endParaRPr lang="en-US" altLang="vi-VN" sz="3600"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Tô đậm tình cảm </a:t>
            </a:r>
            <a:r>
              <a:rPr lang="en-US" altLang="vi-VN" sz="3600" dirty="0" err="1">
                <a:latin typeface="Times New Roman" panose="02020603050405020304" pitchFamily="18" charset="0"/>
                <a:cs typeface="Times New Roman" panose="02020603050405020304" pitchFamily="18" charset="0"/>
              </a:rPr>
              <a:t>sâu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sắc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gắn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bó</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như cha với con, anh với em trong một nhà của Trần Quốc Tuấn với tướng sĩ</a:t>
            </a:r>
            <a:r>
              <a:rPr lang="en-US" altLang="vi-VN" sz="3600" dirty="0">
                <a:latin typeface="Times New Roman" panose="02020603050405020304" pitchFamily="18" charset="0"/>
                <a:cs typeface="Times New Roman" panose="02020603050405020304" pitchFamily="18" charset="0"/>
              </a:rPr>
              <a:t> </a:t>
            </a: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Tấm</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lòng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yêu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thương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sự</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ân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cần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chu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đáo</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của</a:t>
            </a:r>
            <a:r>
              <a:rPr lang="en-US" altLang="vi-VN" sz="3600" dirty="0">
                <a:latin typeface="Times New Roman" panose="02020603050405020304" pitchFamily="18" charset="0"/>
                <a:cs typeface="Times New Roman" panose="02020603050405020304" pitchFamily="18" charset="0"/>
              </a:rPr>
              <a:t> TQT</a:t>
            </a:r>
            <a:endParaRPr lang="vi-VN" alt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9963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76200" y="271463"/>
            <a:ext cx="18059400"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vi-VN" sz="3600" b="1" dirty="0" smtClean="0">
                <a:latin typeface="Times New Roman" panose="02020603050405020304" pitchFamily="18" charset="0"/>
                <a:cs typeface="Times New Roman" panose="02020603050405020304" pitchFamily="18" charset="0"/>
              </a:rPr>
              <a:t>3</a:t>
            </a:r>
            <a:r>
              <a:rPr lang="vi-VN" altLang="vi-VN" sz="3600" b="1" dirty="0">
                <a:latin typeface="Times New Roman" panose="02020603050405020304" pitchFamily="18" charset="0"/>
                <a:cs typeface="Times New Roman" panose="02020603050405020304" pitchFamily="18" charset="0"/>
              </a:rPr>
              <a:t>.  Phân tích phải trái, làm rõ đúng sai</a:t>
            </a:r>
          </a:p>
          <a:p>
            <a:pPr>
              <a:buFontTx/>
              <a:buNone/>
            </a:pPr>
            <a:r>
              <a:rPr lang="vi-VN" altLang="vi-VN" sz="3600" b="1" i="1" dirty="0">
                <a:latin typeface="Times New Roman" panose="02020603050405020304" pitchFamily="18" charset="0"/>
                <a:cs typeface="Times New Roman" panose="02020603050405020304" pitchFamily="18" charset="0"/>
              </a:rPr>
              <a:t>* Mối ân tình giữa chủ soái và tướng sĩ</a:t>
            </a:r>
            <a:endParaRPr lang="en-US" altLang="vi-VN" sz="3600" b="1" i="1" dirty="0">
              <a:latin typeface="Times New Roman" panose="02020603050405020304" pitchFamily="18" charset="0"/>
              <a:cs typeface="Times New Roman" panose="02020603050405020304" pitchFamily="18" charset="0"/>
            </a:endParaRPr>
          </a:p>
          <a:p>
            <a:pPr>
              <a:buFontTx/>
              <a:buNone/>
            </a:pP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Phê</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phán</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những</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việc</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làm</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sai</a:t>
            </a:r>
            <a:r>
              <a:rPr lang="en-US" altLang="vi-VN" sz="3600" b="1" i="1" dirty="0">
                <a:latin typeface="Times New Roman" panose="02020603050405020304" pitchFamily="18" charset="0"/>
                <a:cs typeface="Times New Roman" panose="02020603050405020304" pitchFamily="18" charset="0"/>
              </a:rPr>
              <a:t> </a:t>
            </a:r>
            <a:r>
              <a:rPr lang="en-US" altLang="vi-VN" sz="3600" b="1" i="1" dirty="0" err="1">
                <a:latin typeface="Times New Roman" panose="02020603050405020304" pitchFamily="18" charset="0"/>
                <a:cs typeface="Times New Roman" panose="02020603050405020304" pitchFamily="18" charset="0"/>
              </a:rPr>
              <a:t>trái</a:t>
            </a:r>
            <a:endParaRPr lang="en-US" altLang="vi-VN" sz="3600" b="1" i="1" dirty="0">
              <a:latin typeface="Times New Roman" panose="02020603050405020304" pitchFamily="18" charset="0"/>
              <a:cs typeface="Times New Roman" panose="02020603050405020304" pitchFamily="18" charset="0"/>
            </a:endParaRPr>
          </a:p>
          <a:p>
            <a:pPr>
              <a:buFontTx/>
              <a:buNone/>
            </a:pPr>
            <a:endParaRPr lang="en-US" altLang="vi-VN"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609600" y="3238500"/>
            <a:ext cx="17830800" cy="5078313"/>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buFontTx/>
              <a:buNone/>
            </a:pP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Nay các ngươi… tiếng hát</a:t>
            </a:r>
            <a:r>
              <a:rPr lang="vi-VN" altLang="vi-VN" sz="3600" dirty="0">
                <a:latin typeface="Times New Roman" panose="02020603050405020304" pitchFamily="18" charset="0"/>
                <a:cs typeface="Times New Roman" panose="02020603050405020304" pitchFamily="18" charset="0"/>
              </a:rPr>
              <a:t>”</a:t>
            </a:r>
            <a:r>
              <a:rPr lang="vi-VN" altLang="vi-VN" sz="3600" i="1" dirty="0" smtClean="0">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buFontTx/>
              <a:buNone/>
            </a:pPr>
            <a:r>
              <a:rPr lang="en-US" altLang="vi-VN" sz="3600" i="1" dirty="0" smtClean="0">
                <a:latin typeface="Times New Roman" panose="02020603050405020304" pitchFamily="18" charset="0"/>
                <a:cs typeface="Times New Roman" panose="02020603050405020304" pitchFamily="18" charset="0"/>
              </a:rPr>
              <a:t>	</a:t>
            </a:r>
            <a:r>
              <a:rPr lang="en-US" altLang="vi-VN" sz="3600" i="1" dirty="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Tìm câu văn mà Trần Quốc Tuấn phê phán những sai trái của tướng sĩ?</a:t>
            </a:r>
          </a:p>
          <a:p>
            <a:pPr>
              <a:buFontTx/>
              <a:buNone/>
            </a:pPr>
            <a:r>
              <a:rPr lang="en-US" altLang="vi-VN" sz="3600" i="1" dirty="0" smtClean="0">
                <a:latin typeface="Times New Roman" panose="02020603050405020304" pitchFamily="18" charset="0"/>
                <a:cs typeface="Times New Roman" panose="02020603050405020304" pitchFamily="18" charset="0"/>
              </a:rPr>
              <a:t>	+</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Nhận xét từ ngữ, ,biện pháp tu từ</a:t>
            </a:r>
            <a:r>
              <a:rPr lang="en-US" altLang="vi-VN" sz="3600" i="1" dirty="0">
                <a:latin typeface="Times New Roman" panose="02020603050405020304" pitchFamily="18" charset="0"/>
                <a:cs typeface="Times New Roman" panose="02020603050405020304" pitchFamily="18" charset="0"/>
              </a:rPr>
              <a:t>,</a:t>
            </a:r>
            <a:r>
              <a:rPr lang="vi-VN" altLang="vi-VN" sz="3600" i="1" dirty="0">
                <a:latin typeface="Times New Roman" panose="02020603050405020304" pitchFamily="18" charset="0"/>
                <a:cs typeface="Times New Roman" panose="02020603050405020304" pitchFamily="18" charset="0"/>
              </a:rPr>
              <a:t> giọng điệu, kiểu câu?  Nêu tác dụng?</a:t>
            </a:r>
          </a:p>
          <a:p>
            <a:pPr>
              <a:buFontTx/>
              <a:buNone/>
            </a:pPr>
            <a:r>
              <a:rPr lang="en-US"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Mục đích của việc phê phán đó? </a:t>
            </a:r>
          </a:p>
          <a:p>
            <a:pPr>
              <a:spcBef>
                <a:spcPct val="0"/>
              </a:spcBef>
              <a:buFontTx/>
              <a:buNone/>
            </a:pPr>
            <a:endParaRPr lang="en-US" altLang="vi-VN" sz="3600" b="1" i="1" dirty="0">
              <a:latin typeface="Times New Roman" panose="02020603050405020304" pitchFamily="18" charset="0"/>
              <a:cs typeface="Times New Roman" panose="02020603050405020304" pitchFamily="18" charset="0"/>
            </a:endParaRPr>
          </a:p>
          <a:p>
            <a:pPr>
              <a:buFontTx/>
              <a:buNone/>
            </a:pP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4557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171450" y="359242"/>
            <a:ext cx="13144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Phê</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phán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những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biểu</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hiện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sai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trái</a:t>
            </a:r>
            <a:endParaRPr lang="en-US" altLang="vi-VN" sz="3600" b="1" dirty="0">
              <a:latin typeface="Times New Roman" panose="02020603050405020304" pitchFamily="18" charset="0"/>
              <a:cs typeface="Times New Roman" panose="02020603050405020304" pitchFamily="18" charset="0"/>
            </a:endParaRPr>
          </a:p>
        </p:txBody>
      </p:sp>
      <p:sp>
        <p:nvSpPr>
          <p:cNvPr id="6" name="AutoShape 17"/>
          <p:cNvSpPr>
            <a:spLocks/>
          </p:cNvSpPr>
          <p:nvPr/>
        </p:nvSpPr>
        <p:spPr bwMode="auto">
          <a:xfrm>
            <a:off x="6089745" y="2019300"/>
            <a:ext cx="285750" cy="5067300"/>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7" name="AutoShape 17"/>
          <p:cNvSpPr>
            <a:spLocks/>
          </p:cNvSpPr>
          <p:nvPr/>
        </p:nvSpPr>
        <p:spPr bwMode="auto">
          <a:xfrm>
            <a:off x="11614246" y="2031242"/>
            <a:ext cx="457200" cy="6134100"/>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19461" name="Rectangle 4"/>
          <p:cNvSpPr>
            <a:spLocks noChangeArrowheads="1"/>
          </p:cNvSpPr>
          <p:nvPr/>
        </p:nvSpPr>
        <p:spPr bwMode="auto">
          <a:xfrm>
            <a:off x="247649" y="2476500"/>
            <a:ext cx="598170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3600" dirty="0">
                <a:latin typeface="Times New Roman" panose="02020603050405020304" pitchFamily="18" charset="0"/>
                <a:cs typeface="Times New Roman" panose="02020603050405020304" pitchFamily="18" charset="0"/>
              </a:rPr>
              <a:t>+ nay các ngươi... không biết lo ... không biết thẹn... không biết tức..  không biết că</a:t>
            </a:r>
            <a:r>
              <a:rPr lang="en-US" altLang="vi-VN" sz="3600" dirty="0">
                <a:latin typeface="Times New Roman" panose="02020603050405020304" pitchFamily="18" charset="0"/>
                <a:cs typeface="Times New Roman" panose="02020603050405020304" pitchFamily="18" charset="0"/>
              </a:rPr>
              <a:t>m... </a:t>
            </a:r>
            <a:r>
              <a:rPr lang="vi-VN" altLang="vi-VN" sz="3600" dirty="0">
                <a:latin typeface="Times New Roman" panose="02020603050405020304" pitchFamily="18" charset="0"/>
                <a:cs typeface="Times New Roman" panose="02020603050405020304" pitchFamily="18" charset="0"/>
              </a:rPr>
              <a:t> </a:t>
            </a:r>
          </a:p>
          <a:p>
            <a:pPr>
              <a:spcBef>
                <a:spcPct val="0"/>
              </a:spcBef>
              <a:buFontTx/>
              <a:buNone/>
            </a:pPr>
            <a:r>
              <a:rPr lang="en-US" altLang="vi-VN" sz="3600" dirty="0">
                <a:latin typeface="Times New Roman" panose="02020603050405020304" pitchFamily="18" charset="0"/>
                <a:cs typeface="Times New Roman" panose="02020603050405020304" pitchFamily="18" charset="0"/>
              </a:rPr>
              <a:t>+</a:t>
            </a:r>
            <a:r>
              <a:rPr lang="vi-VN" altLang="vi-VN" sz="3600" dirty="0">
                <a:latin typeface="Times New Roman" panose="02020603050405020304" pitchFamily="18" charset="0"/>
                <a:cs typeface="Times New Roman" panose="02020603050405020304" pitchFamily="18" charset="0"/>
              </a:rPr>
              <a:t> hoặc  lấy việc chọi gà làm vui đùa hoặc lấy việc đánh bạc làm tiêu khiển...  hoặc mê tiếng hát</a:t>
            </a:r>
          </a:p>
        </p:txBody>
      </p:sp>
      <p:sp>
        <p:nvSpPr>
          <p:cNvPr id="19462" name="Rectangle 7"/>
          <p:cNvSpPr>
            <a:spLocks noChangeArrowheads="1"/>
          </p:cNvSpPr>
          <p:nvPr/>
        </p:nvSpPr>
        <p:spPr bwMode="auto">
          <a:xfrm>
            <a:off x="6591300" y="1714500"/>
            <a:ext cx="48387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3600" dirty="0">
                <a:latin typeface="Times New Roman" panose="02020603050405020304" pitchFamily="18" charset="0"/>
                <a:cs typeface="Times New Roman" panose="02020603050405020304" pitchFamily="18" charset="0"/>
              </a:rPr>
              <a:t>NT: </a:t>
            </a:r>
          </a:p>
          <a:p>
            <a:pPr>
              <a:spcBef>
                <a:spcPct val="0"/>
              </a:spcBef>
              <a:buFontTx/>
              <a:buNone/>
            </a:pPr>
            <a:r>
              <a:rPr lang="vi-VN" altLang="vi-VN" sz="3600" dirty="0">
                <a:latin typeface="Times New Roman" panose="02020603050405020304" pitchFamily="18" charset="0"/>
                <a:cs typeface="Times New Roman" panose="02020603050405020304" pitchFamily="18" charset="0"/>
              </a:rPr>
              <a:t>+  điệp  ngữ: </a:t>
            </a:r>
            <a:endParaRPr lang="en-US" altLang="vi-VN" sz="3600" dirty="0">
              <a:latin typeface="Times New Roman" panose="02020603050405020304" pitchFamily="18" charset="0"/>
              <a:cs typeface="Times New Roman" panose="02020603050405020304" pitchFamily="18" charset="0"/>
            </a:endParaRPr>
          </a:p>
          <a:p>
            <a:pPr>
              <a:spcBef>
                <a:spcPct val="0"/>
              </a:spcBef>
              <a:buFontTx/>
              <a:buNone/>
            </a:pPr>
            <a:r>
              <a:rPr lang="vi-VN"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mà</a:t>
            </a:r>
            <a:r>
              <a:rPr lang="en-US" altLang="vi-VN" sz="3600" i="1" dirty="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không biết</a:t>
            </a:r>
            <a:r>
              <a:rPr lang="vi-VN" altLang="vi-VN" sz="3600" dirty="0">
                <a:latin typeface="Times New Roman" panose="02020603050405020304" pitchFamily="18" charset="0"/>
                <a:cs typeface="Times New Roman" panose="02020603050405020304" pitchFamily="18" charset="0"/>
              </a:rPr>
              <a:t>” ( 4 lần) , </a:t>
            </a:r>
            <a:r>
              <a:rPr lang="vi-VN" altLang="vi-VN" sz="3600" i="1" dirty="0">
                <a:latin typeface="Times New Roman" panose="02020603050405020304" pitchFamily="18" charset="0"/>
                <a:cs typeface="Times New Roman" panose="02020603050405020304" pitchFamily="18" charset="0"/>
              </a:rPr>
              <a:t>“ hoặc”</a:t>
            </a:r>
            <a:r>
              <a:rPr lang="en-US" altLang="vi-VN" sz="3600" i="1" dirty="0">
                <a:latin typeface="Times New Roman" panose="02020603050405020304" pitchFamily="18" charset="0"/>
                <a:cs typeface="Times New Roman" panose="02020603050405020304" pitchFamily="18" charset="0"/>
              </a:rPr>
              <a:t>, " </a:t>
            </a:r>
            <a:r>
              <a:rPr lang="en-US" altLang="vi-VN" sz="3600" i="1" dirty="0" err="1">
                <a:latin typeface="Times New Roman" panose="02020603050405020304" pitchFamily="18" charset="0"/>
                <a:cs typeface="Times New Roman" panose="02020603050405020304" pitchFamily="18" charset="0"/>
              </a:rPr>
              <a:t>mà</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quên</a:t>
            </a:r>
            <a:r>
              <a:rPr lang="en-US" altLang="vi-VN" sz="3600" i="1" dirty="0">
                <a:latin typeface="Times New Roman" panose="02020603050405020304" pitchFamily="18" charset="0"/>
                <a:cs typeface="Times New Roman" panose="02020603050405020304" pitchFamily="18" charset="0"/>
              </a:rPr>
              <a:t>" </a:t>
            </a:r>
            <a:endParaRPr lang="vi-VN" altLang="vi-VN" sz="3600" i="1"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ĐT, TT</a:t>
            </a:r>
            <a:r>
              <a:rPr lang="vi-VN" altLang="vi-VN" sz="3600" dirty="0">
                <a:latin typeface="Times New Roman" panose="02020603050405020304" pitchFamily="18" charset="0"/>
                <a:cs typeface="Times New Roman" panose="02020603050405020304" pitchFamily="18" charset="0"/>
              </a:rPr>
              <a:t> tăng cấp: </a:t>
            </a:r>
            <a:r>
              <a:rPr lang="vi-VN" altLang="vi-VN" sz="3600" i="1" dirty="0">
                <a:latin typeface="Times New Roman" panose="02020603050405020304" pitchFamily="18" charset="0"/>
                <a:cs typeface="Times New Roman" panose="02020603050405020304" pitchFamily="18" charset="0"/>
              </a:rPr>
              <a:t>Lo</a:t>
            </a:r>
            <a:r>
              <a:rPr lang="en-US" altLang="vi-VN" sz="3600" i="1" dirty="0">
                <a:latin typeface="Times New Roman" panose="02020603050405020304" pitchFamily="18" charset="0"/>
                <a:cs typeface="Times New Roman" panose="02020603050405020304" pitchFamily="18" charset="0"/>
              </a:rPr>
              <a:t>,</a:t>
            </a:r>
            <a:r>
              <a:rPr lang="vi-VN" altLang="vi-VN" sz="3600" i="1" dirty="0">
                <a:latin typeface="Times New Roman" panose="02020603050405020304" pitchFamily="18" charset="0"/>
                <a:cs typeface="Times New Roman" panose="02020603050405020304" pitchFamily="18" charset="0"/>
              </a:rPr>
              <a:t> thẹn</a:t>
            </a:r>
            <a:r>
              <a:rPr lang="en-US" altLang="vi-VN" sz="3600" i="1" dirty="0">
                <a:latin typeface="Times New Roman" panose="02020603050405020304" pitchFamily="18" charset="0"/>
                <a:cs typeface="Times New Roman" panose="02020603050405020304" pitchFamily="18" charset="0"/>
              </a:rPr>
              <a:t>,</a:t>
            </a:r>
            <a:r>
              <a:rPr lang="vi-VN" altLang="vi-VN" sz="3600" i="1" dirty="0">
                <a:latin typeface="Times New Roman" panose="02020603050405020304" pitchFamily="18" charset="0"/>
                <a:cs typeface="Times New Roman" panose="02020603050405020304" pitchFamily="18" charset="0"/>
              </a:rPr>
              <a:t>  tức</a:t>
            </a:r>
            <a:r>
              <a:rPr lang="en-US" altLang="vi-VN" sz="3600" i="1" dirty="0">
                <a:latin typeface="Times New Roman" panose="02020603050405020304" pitchFamily="18" charset="0"/>
                <a:cs typeface="Times New Roman" panose="02020603050405020304" pitchFamily="18" charset="0"/>
              </a:rPr>
              <a:t>,</a:t>
            </a:r>
            <a:r>
              <a:rPr lang="vi-VN" altLang="vi-VN" sz="3600" i="1" dirty="0">
                <a:latin typeface="Times New Roman" panose="02020603050405020304" pitchFamily="18" charset="0"/>
                <a:cs typeface="Times New Roman" panose="02020603050405020304" pitchFamily="18" charset="0"/>
              </a:rPr>
              <a:t> căm</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thích</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mê</a:t>
            </a:r>
            <a:endParaRPr lang="vi-VN" altLang="vi-VN" sz="3600"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L</a:t>
            </a:r>
            <a:r>
              <a:rPr lang="vi-VN" altLang="vi-VN" sz="3600" dirty="0">
                <a:latin typeface="Times New Roman" panose="02020603050405020304" pitchFamily="18" charset="0"/>
                <a:cs typeface="Times New Roman" panose="02020603050405020304" pitchFamily="18" charset="0"/>
              </a:rPr>
              <a:t>iệt kê</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nhìn</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chủ</a:t>
            </a:r>
            <a:r>
              <a:rPr lang="en-US" altLang="vi-VN" sz="3600" i="1" dirty="0">
                <a:latin typeface="Times New Roman" panose="02020603050405020304" pitchFamily="18" charset="0"/>
                <a:cs typeface="Times New Roman" panose="02020603050405020304" pitchFamily="18" charset="0"/>
              </a:rPr>
              <a:t>...</a:t>
            </a:r>
            <a:r>
              <a:rPr lang="en-US" altLang="vi-VN" sz="3600" i="1" dirty="0" err="1">
                <a:latin typeface="Times New Roman" panose="02020603050405020304" pitchFamily="18" charset="0"/>
                <a:cs typeface="Times New Roman" panose="02020603050405020304" pitchFamily="18" charset="0"/>
              </a:rPr>
              <a:t>tiếng</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hát</a:t>
            </a:r>
            <a:r>
              <a:rPr lang="vi-VN" altLang="vi-VN" sz="3600" i="1" dirty="0">
                <a:latin typeface="Times New Roman" panose="02020603050405020304" pitchFamily="18" charset="0"/>
                <a:cs typeface="Times New Roman" panose="02020603050405020304" pitchFamily="18" charset="0"/>
              </a:rPr>
              <a:t> </a:t>
            </a:r>
            <a:endParaRPr lang="en-US" altLang="vi-VN" sz="3600" i="1"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Câu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văn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biền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ngẫu</a:t>
            </a:r>
            <a:endParaRPr lang="vi-VN" altLang="vi-VN" sz="3600"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G</a:t>
            </a:r>
            <a:r>
              <a:rPr lang="vi-VN" altLang="vi-VN" sz="3600" dirty="0">
                <a:latin typeface="Times New Roman" panose="02020603050405020304" pitchFamily="18" charset="0"/>
                <a:cs typeface="Times New Roman" panose="02020603050405020304" pitchFamily="18" charset="0"/>
              </a:rPr>
              <a:t>iọng văn chua cay, nghiêm khắc, trách mắng nặng nề </a:t>
            </a:r>
          </a:p>
        </p:txBody>
      </p:sp>
      <p:sp>
        <p:nvSpPr>
          <p:cNvPr id="19463" name="Rectangle 8"/>
          <p:cNvSpPr>
            <a:spLocks noChangeArrowheads="1"/>
          </p:cNvSpPr>
          <p:nvPr/>
        </p:nvSpPr>
        <p:spPr bwMode="auto">
          <a:xfrm>
            <a:off x="12153900" y="2562285"/>
            <a:ext cx="61341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3600" dirty="0">
                <a:latin typeface="Times New Roman" panose="02020603050405020304" pitchFamily="18" charset="0"/>
                <a:cs typeface="Times New Roman" panose="02020603050405020304" pitchFamily="18" charset="0"/>
              </a:rPr>
              <a:t>- ND: </a:t>
            </a:r>
            <a:endParaRPr lang="en-US" altLang="vi-VN" sz="3600" dirty="0">
              <a:latin typeface="Times New Roman" panose="02020603050405020304" pitchFamily="18" charset="0"/>
              <a:cs typeface="Times New Roman" panose="02020603050405020304" pitchFamily="18" charset="0"/>
            </a:endParaRP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Phê</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phán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nghiêm</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khắc</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những thú vui tầm thường, những biểu hiện lơ là mất cảnh giác </a:t>
            </a:r>
            <a:r>
              <a:rPr lang="en-US" altLang="vi-VN" sz="3600" dirty="0" err="1">
                <a:latin typeface="Times New Roman" panose="02020603050405020304" pitchFamily="18" charset="0"/>
                <a:cs typeface="Times New Roman" panose="02020603050405020304" pitchFamily="18" charset="0"/>
              </a:rPr>
              <a:t>của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tướng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sĩ</a:t>
            </a:r>
            <a:endParaRPr lang="en-US" altLang="vi-VN" sz="3600"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Thể</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hiện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nỗi</a:t>
            </a:r>
            <a:r>
              <a:rPr lang="en-US" altLang="vi-VN" sz="3600" dirty="0">
                <a:latin typeface="Times New Roman" panose="02020603050405020304" pitchFamily="18" charset="0"/>
                <a:cs typeface="Times New Roman" panose="02020603050405020304" pitchFamily="18" charset="0"/>
              </a:rPr>
              <a:t> lo </a:t>
            </a:r>
            <a:r>
              <a:rPr lang="en-US" altLang="vi-VN" sz="3600" dirty="0" err="1">
                <a:latin typeface="Times New Roman" panose="02020603050405020304" pitchFamily="18" charset="0"/>
                <a:cs typeface="Times New Roman" panose="02020603050405020304" pitchFamily="18" charset="0"/>
              </a:rPr>
              <a:t>lắng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trăn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trở</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của</a:t>
            </a:r>
            <a:r>
              <a:rPr lang="en-US" altLang="vi-VN" sz="3600" dirty="0">
                <a:latin typeface="Times New Roman" panose="02020603050405020304" pitchFamily="18" charset="0"/>
                <a:cs typeface="Times New Roman" panose="02020603050405020304" pitchFamily="18" charset="0"/>
              </a:rPr>
              <a:t> TQT...</a:t>
            </a:r>
          </a:p>
          <a:p>
            <a:pPr>
              <a:spcBef>
                <a:spcPct val="0"/>
              </a:spcBef>
              <a:buFontTx/>
              <a:buNone/>
            </a:pPr>
            <a:r>
              <a:rPr lang="en-US" altLang="vi-VN" sz="3600" dirty="0">
                <a:latin typeface="Times New Roman" panose="02020603050405020304" pitchFamily="18" charset="0"/>
                <a:cs typeface="Times New Roman" panose="02020603050405020304" pitchFamily="18" charset="0"/>
              </a:rPr>
              <a:t>-&gt; </a:t>
            </a:r>
            <a:r>
              <a:rPr lang="en-US" altLang="vi-VN" sz="3600" dirty="0" err="1">
                <a:latin typeface="Times New Roman" panose="02020603050405020304" pitchFamily="18" charset="0"/>
                <a:cs typeface="Times New Roman" panose="02020603050405020304" pitchFamily="18" charset="0"/>
              </a:rPr>
              <a:t>Mục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đích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thức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tỉnh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tướng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sĩ</a:t>
            </a:r>
            <a:endParaRPr lang="vi-VN" alt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036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304800" y="271463"/>
            <a:ext cx="177546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vi-VN" sz="4000" b="1" dirty="0" smtClean="0">
                <a:latin typeface="+mj-lt"/>
                <a:cs typeface="Times New Roman" panose="02020603050405020304" pitchFamily="18" charset="0"/>
              </a:rPr>
              <a:t>3</a:t>
            </a:r>
            <a:r>
              <a:rPr lang="vi-VN" altLang="vi-VN" sz="4000" b="1" dirty="0">
                <a:latin typeface="+mj-lt"/>
                <a:cs typeface="Times New Roman" panose="02020603050405020304" pitchFamily="18" charset="0"/>
              </a:rPr>
              <a:t>.  Phân tích phải trái, làm rõ đúng sai</a:t>
            </a:r>
          </a:p>
          <a:p>
            <a:pPr>
              <a:buFontTx/>
              <a:buNone/>
            </a:pPr>
            <a:r>
              <a:rPr lang="vi-VN" altLang="vi-VN" sz="4000" b="1" i="1" dirty="0">
                <a:latin typeface="+mj-lt"/>
                <a:cs typeface="Times New Roman" panose="02020603050405020304" pitchFamily="18" charset="0"/>
              </a:rPr>
              <a:t>* Mối ân tình giữa chủ soái và tướng sĩ</a:t>
            </a:r>
            <a:endParaRPr lang="en-US" altLang="vi-VN" sz="4000" b="1" i="1" dirty="0">
              <a:latin typeface="+mj-lt"/>
              <a:cs typeface="Times New Roman" panose="02020603050405020304" pitchFamily="18" charset="0"/>
            </a:endParaRPr>
          </a:p>
          <a:p>
            <a:pPr>
              <a:buFontTx/>
              <a:buNone/>
            </a:pP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Phê</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phán</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những</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việc</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làm</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sai</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trái</a:t>
            </a:r>
            <a:endParaRPr lang="en-US" altLang="vi-VN" sz="4000" b="1" i="1" dirty="0">
              <a:latin typeface="Times New Roman" panose="02020603050405020304" pitchFamily="18" charset="0"/>
              <a:cs typeface="Times New Roman" panose="02020603050405020304" pitchFamily="18" charset="0"/>
            </a:endParaRPr>
          </a:p>
          <a:p>
            <a:pPr>
              <a:buFontTx/>
              <a:buNone/>
            </a:pPr>
            <a:r>
              <a:rPr lang="en-US" altLang="vi-VN" sz="4000" b="1" i="1" dirty="0">
                <a:latin typeface="Times New Roman" panose="02020603050405020304" pitchFamily="18" charset="0"/>
                <a:cs typeface="Times New Roman" panose="02020603050405020304" pitchFamily="18" charset="0"/>
              </a:rPr>
              <a:t>* </a:t>
            </a:r>
            <a:r>
              <a:rPr lang="en-US" altLang="vi-VN" sz="4000" b="1" i="1" dirty="0" err="1" smtClean="0">
                <a:latin typeface="Times New Roman" panose="02020603050405020304" pitchFamily="18" charset="0"/>
                <a:cs typeface="Times New Roman" panose="02020603050405020304" pitchFamily="18" charset="0"/>
              </a:rPr>
              <a:t>Vạch</a:t>
            </a:r>
            <a:r>
              <a:rPr lang="en-US" altLang="vi-VN" sz="4000" b="1" i="1" dirty="0" smtClean="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ra</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hậu</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quả</a:t>
            </a:r>
            <a:r>
              <a:rPr lang="en-US" altLang="vi-VN" sz="4000" b="1" i="1" dirty="0">
                <a:latin typeface="Times New Roman" panose="02020603050405020304" pitchFamily="18" charset="0"/>
                <a:cs typeface="Times New Roman" panose="02020603050405020304" pitchFamily="18" charset="0"/>
              </a:rPr>
              <a:t> </a:t>
            </a:r>
            <a:endParaRPr lang="en-US" altLang="vi-VN" sz="4000" dirty="0">
              <a:latin typeface="+mj-lt"/>
              <a:cs typeface="Times New Roman" panose="02020603050405020304" pitchFamily="18" charset="0"/>
            </a:endParaRPr>
          </a:p>
        </p:txBody>
      </p:sp>
      <p:sp>
        <p:nvSpPr>
          <p:cNvPr id="3" name="Rectangle 2"/>
          <p:cNvSpPr/>
          <p:nvPr/>
        </p:nvSpPr>
        <p:spPr>
          <a:xfrm>
            <a:off x="228600" y="3467100"/>
            <a:ext cx="17830800" cy="3970318"/>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buFontTx/>
              <a:buNone/>
            </a:pP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Nếu</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có</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giặc</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có</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được</a:t>
            </a:r>
            <a:r>
              <a:rPr lang="en-US" altLang="vi-VN" sz="3600" i="1" dirty="0">
                <a:latin typeface="Times New Roman" panose="02020603050405020304" pitchFamily="18" charset="0"/>
                <a:cs typeface="Times New Roman" panose="02020603050405020304" pitchFamily="18" charset="0"/>
              </a:rPr>
              <a:t> </a:t>
            </a:r>
            <a:r>
              <a:rPr lang="en-US" altLang="vi-VN" sz="3600" i="1" dirty="0" err="1">
                <a:latin typeface="Times New Roman" panose="02020603050405020304" pitchFamily="18" charset="0"/>
                <a:cs typeface="Times New Roman" panose="02020603050405020304" pitchFamily="18" charset="0"/>
              </a:rPr>
              <a:t>không</a:t>
            </a:r>
            <a:r>
              <a:rPr lang="en-US" altLang="vi-VN" sz="3600" i="1"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a:t>
            </a:r>
            <a:r>
              <a:rPr lang="vi-VN" altLang="vi-VN" sz="3600" i="1" dirty="0" smtClean="0">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buFontTx/>
              <a:buNone/>
            </a:pPr>
            <a:r>
              <a:rPr lang="en-US" altLang="vi-VN" sz="3600" dirty="0" smtClean="0"/>
              <a:t> </a:t>
            </a:r>
            <a:r>
              <a:rPr lang="en-US" altLang="vi-VN" sz="3600" dirty="0" smtClean="0">
                <a:latin typeface="Times New Roman" panose="02020603050405020304" pitchFamily="18" charset="0"/>
                <a:cs typeface="Times New Roman" panose="02020603050405020304" pitchFamily="18" charset="0"/>
              </a:rPr>
              <a:t>1. </a:t>
            </a:r>
            <a:r>
              <a:rPr lang="vi-VN" altLang="vi-VN" sz="3600" i="1" dirty="0">
                <a:latin typeface="Times New Roman" panose="02020603050405020304" pitchFamily="18" charset="0"/>
                <a:cs typeface="Times New Roman" panose="02020603050405020304" pitchFamily="18" charset="0"/>
              </a:rPr>
              <a:t>Trần Quốc Tuấn đã vạch ra những hậu quả như thế nào của lối sống hưởng thụ an nhàn  ấy? </a:t>
            </a:r>
          </a:p>
          <a:p>
            <a:pPr>
              <a:buFontTx/>
              <a:buNone/>
            </a:pPr>
            <a:r>
              <a:rPr lang="en-US" altLang="vi-VN" sz="3600" i="1" dirty="0" smtClean="0">
                <a:latin typeface="Times New Roman" panose="02020603050405020304" pitchFamily="18" charset="0"/>
                <a:cs typeface="Times New Roman" panose="02020603050405020304" pitchFamily="18" charset="0"/>
              </a:rPr>
              <a:t>2. </a:t>
            </a:r>
            <a:r>
              <a:rPr lang="vi-VN" altLang="vi-VN" sz="3600" i="1" dirty="0">
                <a:latin typeface="Times New Roman" panose="02020603050405020304" pitchFamily="18" charset="0"/>
                <a:cs typeface="Times New Roman" panose="02020603050405020304" pitchFamily="18" charset="0"/>
              </a:rPr>
              <a:t>Nhận xét từ ngữ, cấu trúc câu, giọng văn?  </a:t>
            </a:r>
            <a:r>
              <a:rPr lang="en-US" altLang="vi-VN" sz="3600" i="1" dirty="0" smtClean="0">
                <a:latin typeface="Times New Roman" panose="02020603050405020304" pitchFamily="18" charset="0"/>
                <a:cs typeface="Times New Roman" panose="02020603050405020304" pitchFamily="18" charset="0"/>
              </a:rPr>
              <a:t>N</a:t>
            </a:r>
            <a:r>
              <a:rPr lang="vi-VN" altLang="vi-VN" sz="3600" i="1" dirty="0" smtClean="0">
                <a:latin typeface="Times New Roman" panose="02020603050405020304" pitchFamily="18" charset="0"/>
                <a:cs typeface="Times New Roman" panose="02020603050405020304" pitchFamily="18" charset="0"/>
              </a:rPr>
              <a:t>êu </a:t>
            </a:r>
            <a:r>
              <a:rPr lang="vi-VN" altLang="vi-VN" sz="3600" i="1" dirty="0">
                <a:latin typeface="Times New Roman" panose="02020603050405020304" pitchFamily="18" charset="0"/>
                <a:cs typeface="Times New Roman" panose="02020603050405020304" pitchFamily="18" charset="0"/>
              </a:rPr>
              <a:t>tác dụng?</a:t>
            </a:r>
            <a:endParaRPr lang="en-US" altLang="vi-VN" sz="3600" b="1" i="1" dirty="0">
              <a:latin typeface="Times New Roman" panose="02020603050405020304" pitchFamily="18" charset="0"/>
              <a:cs typeface="Times New Roman" panose="02020603050405020304" pitchFamily="18" charset="0"/>
            </a:endParaRPr>
          </a:p>
          <a:p>
            <a:pPr>
              <a:buFontTx/>
              <a:buNone/>
            </a:pP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171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533400" y="1679793"/>
            <a:ext cx="41148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3600" dirty="0">
                <a:latin typeface="Times New Roman" panose="02020603050405020304" pitchFamily="18" charset="0"/>
                <a:cs typeface="Times New Roman" panose="02020603050405020304" pitchFamily="18" charset="0"/>
              </a:rPr>
              <a:t>+</a:t>
            </a:r>
            <a:r>
              <a:rPr lang="vi-VN" altLang="vi-VN" sz="3600" dirty="0">
                <a:latin typeface="Times New Roman" panose="02020603050405020304" pitchFamily="18" charset="0"/>
                <a:cs typeface="Times New Roman" panose="02020603050405020304" pitchFamily="18" charset="0"/>
              </a:rPr>
              <a:t> Cựa gà trống không thể đâm thủng áo giáp của giặc...... tiếng hát hay không thể làm cho giặc điếc tai</a:t>
            </a: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chẳng những thái ấp của ta không còn...  các ngươi cũng không khỏi mang tiếng là tướng bại trận.</a:t>
            </a:r>
          </a:p>
        </p:txBody>
      </p:sp>
      <p:sp>
        <p:nvSpPr>
          <p:cNvPr id="5" name="AutoShape 17"/>
          <p:cNvSpPr>
            <a:spLocks/>
          </p:cNvSpPr>
          <p:nvPr/>
        </p:nvSpPr>
        <p:spPr bwMode="auto">
          <a:xfrm>
            <a:off x="4745707" y="1485900"/>
            <a:ext cx="457200" cy="7658100"/>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6" name="AutoShape 17"/>
          <p:cNvSpPr>
            <a:spLocks/>
          </p:cNvSpPr>
          <p:nvPr/>
        </p:nvSpPr>
        <p:spPr bwMode="auto">
          <a:xfrm>
            <a:off x="11201400" y="1485900"/>
            <a:ext cx="457200" cy="7658100"/>
          </a:xfrm>
          <a:prstGeom prst="rightBrace">
            <a:avLst>
              <a:gd name="adj1" fmla="val 139583"/>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700"/>
          </a:p>
        </p:txBody>
      </p:sp>
      <p:sp>
        <p:nvSpPr>
          <p:cNvPr id="21509" name="Rectangle 6"/>
          <p:cNvSpPr>
            <a:spLocks noChangeArrowheads="1"/>
          </p:cNvSpPr>
          <p:nvPr/>
        </p:nvSpPr>
        <p:spPr bwMode="auto">
          <a:xfrm>
            <a:off x="5594747" y="2313972"/>
            <a:ext cx="54864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3600">
                <a:latin typeface="Times New Roman" panose="02020603050405020304" pitchFamily="18" charset="0"/>
                <a:cs typeface="Times New Roman" panose="02020603050405020304" pitchFamily="18" charset="0"/>
              </a:rPr>
              <a:t>- NT: </a:t>
            </a:r>
          </a:p>
          <a:p>
            <a:pPr>
              <a:spcBef>
                <a:spcPct val="0"/>
              </a:spcBef>
              <a:buFontTx/>
              <a:buNone/>
            </a:pPr>
            <a:r>
              <a:rPr lang="vi-VN" altLang="vi-VN" sz="3600" dirty="0">
                <a:latin typeface="Times New Roman" panose="02020603050405020304" pitchFamily="18" charset="0"/>
                <a:cs typeface="Times New Roman" panose="02020603050405020304" pitchFamily="18" charset="0"/>
              </a:rPr>
              <a:t>+ điệp ngữ, điệp cấu trúc : </a:t>
            </a:r>
            <a:r>
              <a:rPr lang="vi-VN" altLang="vi-VN" sz="3600" i="1" dirty="0">
                <a:latin typeface="Times New Roman" panose="02020603050405020304" pitchFamily="18" charset="0"/>
                <a:cs typeface="Times New Roman" panose="02020603050405020304" pitchFamily="18" charset="0"/>
              </a:rPr>
              <a:t>không thể, khôn, chẳng những, mà...</a:t>
            </a:r>
            <a:endParaRPr lang="en-US" altLang="vi-VN" sz="3600" i="1" dirty="0">
              <a:latin typeface="Times New Roman" panose="02020603050405020304" pitchFamily="18" charset="0"/>
              <a:cs typeface="Times New Roman" panose="02020603050405020304" pitchFamily="18" charset="0"/>
            </a:endParaRPr>
          </a:p>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Liệt</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kê</a:t>
            </a:r>
            <a:endParaRPr lang="vi-VN" altLang="vi-VN" sz="3600" dirty="0">
              <a:latin typeface="Times New Roman" panose="02020603050405020304" pitchFamily="18" charset="0"/>
              <a:cs typeface="Times New Roman" panose="02020603050405020304" pitchFamily="18" charset="0"/>
            </a:endParaRP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câu phủ định</a:t>
            </a: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 giọng văn mỉa mai, chế giễu</a:t>
            </a: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Câu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văn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biền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ngẫu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với</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các vế sắp xếp theo mức độ tăng dần</a:t>
            </a:r>
          </a:p>
        </p:txBody>
      </p:sp>
      <p:sp>
        <p:nvSpPr>
          <p:cNvPr id="21510" name="Rectangle 7"/>
          <p:cNvSpPr>
            <a:spLocks noChangeArrowheads="1"/>
          </p:cNvSpPr>
          <p:nvPr/>
        </p:nvSpPr>
        <p:spPr bwMode="auto">
          <a:xfrm>
            <a:off x="12344400" y="2552700"/>
            <a:ext cx="5410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ND: </a:t>
            </a: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Khẳng định, nhấn mạnh tác </a:t>
            </a:r>
            <a:r>
              <a:rPr lang="vi-VN" altLang="vi-VN" sz="3600" dirty="0" smtClean="0">
                <a:latin typeface="Times New Roman" panose="02020603050405020304" pitchFamily="18" charset="0"/>
                <a:cs typeface="Times New Roman" panose="02020603050405020304" pitchFamily="18" charset="0"/>
              </a:rPr>
              <a:t>hại</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nghiêm</a:t>
            </a:r>
            <a:r>
              <a:rPr lang="en-US" altLang="vi-VN" sz="3600" dirty="0" smtClean="0">
                <a:latin typeface="Times New Roman" panose="02020603050405020304" pitchFamily="18" charset="0"/>
                <a:cs typeface="Times New Roman" panose="02020603050405020304" pitchFamily="18" charset="0"/>
              </a:rPr>
              <a:t> </a:t>
            </a:r>
            <a:r>
              <a:rPr lang="en-US" altLang="vi-VN" sz="3600" smtClean="0">
                <a:latin typeface="Times New Roman" panose="02020603050405020304" pitchFamily="18" charset="0"/>
                <a:cs typeface="Times New Roman" panose="02020603050405020304" pitchFamily="18" charset="0"/>
              </a:rPr>
              <a:t>trọng</a:t>
            </a:r>
            <a:r>
              <a:rPr lang="vi-VN" altLang="vi-VN" sz="3600" smtClean="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của việc ăn chơi hưởng lạc đối với vận mệnh của đất nước</a:t>
            </a:r>
          </a:p>
          <a:p>
            <a:pPr>
              <a:spcBef>
                <a:spcPct val="0"/>
              </a:spcBef>
              <a:buFontTx/>
              <a:buNone/>
            </a:pPr>
            <a:r>
              <a:rPr lang="vi-VN" altLang="vi-VN" sz="3600" dirty="0">
                <a:latin typeface="Times New Roman" panose="02020603050405020304" pitchFamily="18" charset="0"/>
                <a:cs typeface="Times New Roman" panose="02020603050405020304" pitchFamily="18" charset="0"/>
              </a:rPr>
              <a:t> </a:t>
            </a:r>
            <a:r>
              <a:rPr lang="en-US" altLang="vi-VN" sz="3600" dirty="0">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Nhấn mạnh những mất mát, tổn thất, một chuỗi những hậu quả khủng khiếp</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nếu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không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giết</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được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giặc</a:t>
            </a:r>
            <a:endParaRPr lang="vi-VN" alt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872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152400" y="1"/>
            <a:ext cx="17907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vi-VN" sz="4000" b="1" dirty="0" smtClean="0">
                <a:latin typeface="Times New Roman" panose="02020603050405020304" pitchFamily="18" charset="0"/>
                <a:cs typeface="Times New Roman" panose="02020603050405020304" pitchFamily="18" charset="0"/>
              </a:rPr>
              <a:t>3</a:t>
            </a:r>
            <a:r>
              <a:rPr lang="vi-VN" altLang="vi-VN" sz="4000" b="1" dirty="0">
                <a:latin typeface="Times New Roman" panose="02020603050405020304" pitchFamily="18" charset="0"/>
                <a:cs typeface="Times New Roman" panose="02020603050405020304" pitchFamily="18" charset="0"/>
              </a:rPr>
              <a:t>.  Phân tích phải trái, làm rõ đúng sai</a:t>
            </a:r>
          </a:p>
          <a:p>
            <a:pPr>
              <a:buFontTx/>
              <a:buNone/>
            </a:pPr>
            <a:r>
              <a:rPr lang="vi-VN" altLang="vi-VN" sz="4000" b="1" i="1" dirty="0">
                <a:latin typeface="Times New Roman" panose="02020603050405020304" pitchFamily="18" charset="0"/>
                <a:cs typeface="Times New Roman" panose="02020603050405020304" pitchFamily="18" charset="0"/>
              </a:rPr>
              <a:t>* Mối ân tình giữa chủ soái và tướng sĩ</a:t>
            </a:r>
            <a:endParaRPr lang="en-US" altLang="vi-VN" sz="4000" b="1" i="1" dirty="0">
              <a:latin typeface="Times New Roman" panose="02020603050405020304" pitchFamily="18" charset="0"/>
              <a:cs typeface="Times New Roman" panose="02020603050405020304" pitchFamily="18" charset="0"/>
            </a:endParaRPr>
          </a:p>
          <a:p>
            <a:pPr>
              <a:buFontTx/>
              <a:buNone/>
            </a:pP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Phê</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phán</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những</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việc</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làm</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sai</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trái</a:t>
            </a:r>
            <a:endParaRPr lang="en-US" altLang="vi-VN" sz="4000" b="1" i="1" dirty="0">
              <a:latin typeface="Times New Roman" panose="02020603050405020304" pitchFamily="18" charset="0"/>
              <a:cs typeface="Times New Roman" panose="02020603050405020304" pitchFamily="18" charset="0"/>
            </a:endParaRPr>
          </a:p>
          <a:p>
            <a:pPr>
              <a:buFontTx/>
              <a:buNone/>
            </a:pP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Vạch</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ra</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hậu</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quả</a:t>
            </a:r>
            <a:r>
              <a:rPr lang="en-US" altLang="vi-VN" sz="4000" b="1" i="1" dirty="0">
                <a:latin typeface="Times New Roman" panose="02020603050405020304" pitchFamily="18" charset="0"/>
                <a:cs typeface="Times New Roman" panose="02020603050405020304" pitchFamily="18" charset="0"/>
              </a:rPr>
              <a:t> </a:t>
            </a:r>
          </a:p>
          <a:p>
            <a:pPr>
              <a:buFontTx/>
              <a:buNone/>
            </a:pP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Chỉ</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ra</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việc</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a:latin typeface="Times New Roman" panose="02020603050405020304" pitchFamily="18" charset="0"/>
                <a:cs typeface="Times New Roman" panose="02020603050405020304" pitchFamily="18" charset="0"/>
              </a:rPr>
              <a:t>nên</a:t>
            </a:r>
            <a:r>
              <a:rPr lang="en-US" altLang="vi-VN" sz="4000" b="1" i="1" dirty="0">
                <a:latin typeface="Times New Roman" panose="02020603050405020304" pitchFamily="18" charset="0"/>
                <a:cs typeface="Times New Roman" panose="02020603050405020304" pitchFamily="18" charset="0"/>
              </a:rPr>
              <a:t> </a:t>
            </a:r>
            <a:r>
              <a:rPr lang="en-US" altLang="vi-VN" sz="4000" b="1" i="1" dirty="0" err="1" smtClean="0">
                <a:latin typeface="Times New Roman" panose="02020603050405020304" pitchFamily="18" charset="0"/>
                <a:cs typeface="Times New Roman" panose="02020603050405020304" pitchFamily="18" charset="0"/>
              </a:rPr>
              <a:t>làm</a:t>
            </a:r>
            <a:endParaRPr lang="en-US" altLang="vi-VN" sz="4000" b="1" i="1" dirty="0">
              <a:latin typeface="Times New Roman" panose="02020603050405020304" pitchFamily="18" charset="0"/>
              <a:cs typeface="Times New Roman" panose="02020603050405020304" pitchFamily="18" charset="0"/>
            </a:endParaRPr>
          </a:p>
        </p:txBody>
      </p:sp>
      <p:sp>
        <p:nvSpPr>
          <p:cNvPr id="3" name="Rectangle 2"/>
          <p:cNvSpPr/>
          <p:nvPr/>
        </p:nvSpPr>
        <p:spPr>
          <a:xfrm>
            <a:off x="914400" y="4076700"/>
            <a:ext cx="17830800" cy="4524315"/>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 </a:t>
            </a:r>
            <a:r>
              <a:rPr lang="en-US" altLang="vi-VN" sz="3600" i="1" dirty="0">
                <a:latin typeface="Times New Roman" panose="02020603050405020304" pitchFamily="18" charset="0"/>
                <a:cs typeface="Times New Roman" panose="02020603050405020304" pitchFamily="18" charset="0"/>
              </a:rPr>
              <a:t>N</a:t>
            </a:r>
            <a:r>
              <a:rPr lang="vi-VN" altLang="vi-VN" sz="3600" i="1" dirty="0">
                <a:latin typeface="Times New Roman" panose="02020603050405020304" pitchFamily="18" charset="0"/>
                <a:cs typeface="Times New Roman" panose="02020603050405020304" pitchFamily="18" charset="0"/>
              </a:rPr>
              <a:t>ay ta bảo... phỏng có được không</a:t>
            </a:r>
            <a:r>
              <a:rPr lang="vi-VN" altLang="vi-VN" sz="3600" i="1" dirty="0" smtClean="0">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buFontTx/>
              <a:buNone/>
            </a:pPr>
            <a:r>
              <a:rPr lang="en-US" altLang="vi-VN" sz="3600" dirty="0" smtClean="0"/>
              <a:t> </a:t>
            </a:r>
            <a:r>
              <a:rPr lang="en-US" altLang="vi-VN" sz="3600" i="1" dirty="0" smtClean="0">
                <a:latin typeface="Times New Roman" panose="02020603050405020304" pitchFamily="18" charset="0"/>
                <a:cs typeface="Times New Roman" panose="02020603050405020304" pitchFamily="18" charset="0"/>
              </a:rPr>
              <a:t>+</a:t>
            </a:r>
            <a:r>
              <a:rPr lang="vi-VN" altLang="vi-VN" sz="3600" i="1" dirty="0" smtClean="0">
                <a:latin typeface="Times New Roman" panose="02020603050405020304" pitchFamily="18" charset="0"/>
                <a:cs typeface="Times New Roman" panose="02020603050405020304" pitchFamily="18" charset="0"/>
              </a:rPr>
              <a:t> Trần Quốc Tuấn đưa ra những việc nên làm? </a:t>
            </a:r>
          </a:p>
          <a:p>
            <a:pPr>
              <a:buFontTx/>
              <a:buNone/>
            </a:pPr>
            <a:r>
              <a:rPr lang="en-US" altLang="vi-VN" sz="3600" i="1" dirty="0" smtClean="0">
                <a:latin typeface="Times New Roman" panose="02020603050405020304" pitchFamily="18" charset="0"/>
                <a:cs typeface="Times New Roman" panose="02020603050405020304" pitchFamily="18" charset="0"/>
              </a:rPr>
              <a:t>+</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Viễn cảnh của những việc làm đó?</a:t>
            </a:r>
            <a:r>
              <a:rPr lang="en-US" altLang="vi-VN" sz="3600" i="1" dirty="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So sánh với cảnh tượng trước đó?</a:t>
            </a:r>
          </a:p>
          <a:p>
            <a:pPr>
              <a:buFontTx/>
              <a:buNone/>
            </a:pPr>
            <a:r>
              <a:rPr lang="en-US" altLang="vi-VN" sz="3600" i="1" dirty="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 Nhận xét biện pháp tu từ? Nêu tác dụng?</a:t>
            </a:r>
            <a:endParaRPr lang="en-US" altLang="vi-VN" sz="3600" i="1" dirty="0">
              <a:latin typeface="Times New Roman" panose="02020603050405020304" pitchFamily="18" charset="0"/>
              <a:cs typeface="Times New Roman" panose="02020603050405020304" pitchFamily="18" charset="0"/>
            </a:endParaRPr>
          </a:p>
          <a:p>
            <a:pPr>
              <a:buFontTx/>
              <a:buNone/>
            </a:pP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28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riding a horse with a sword&#10;&#10;Description automatically generated">
            <a:extLst>
              <a:ext uri="{FF2B5EF4-FFF2-40B4-BE49-F238E27FC236}">
                <a16:creationId xmlns:a16="http://schemas.microsoft.com/office/drawing/2014/main" xmlns=""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p:cNvPicPr>
            <a:picLocks noChangeAspect="1"/>
          </p:cNvPicPr>
          <p:nvPr/>
        </p:nvPicPr>
        <p:blipFill>
          <a:blip r:embed="rId4"/>
          <a:stretch>
            <a:fillRect/>
          </a:stretch>
        </p:blipFill>
        <p:spPr>
          <a:xfrm>
            <a:off x="-125772" y="-1970"/>
            <a:ext cx="18539543" cy="10290940"/>
          </a:xfrm>
          <a:prstGeom prst="rect">
            <a:avLst/>
          </a:prstGeom>
        </p:spPr>
      </p:pic>
      <p:sp>
        <p:nvSpPr>
          <p:cNvPr id="4" name="TextBox 3"/>
          <p:cNvSpPr txBox="1"/>
          <p:nvPr/>
        </p:nvSpPr>
        <p:spPr>
          <a:xfrm>
            <a:off x="533400" y="3771900"/>
            <a:ext cx="5562600" cy="707886"/>
          </a:xfrm>
          <a:prstGeom prst="rect">
            <a:avLst/>
          </a:prstGeom>
          <a:noFill/>
        </p:spPr>
        <p:txBody>
          <a:bodyPr wrap="square" rtlCol="0">
            <a:spAutoFit/>
          </a:bodyPr>
          <a:lstStyle/>
          <a:p>
            <a:r>
              <a:rPr lang="en-US" sz="4000" b="1" smtClean="0">
                <a:latin typeface="Times New Roman" panose="02020603050405020304" pitchFamily="18" charset="0"/>
                <a:cs typeface="Times New Roman" panose="02020603050405020304" pitchFamily="18" charset="0"/>
              </a:rPr>
              <a:t>TIẾT </a:t>
            </a:r>
            <a:r>
              <a:rPr lang="en-US" sz="4000" b="1" smtClean="0">
                <a:latin typeface="Times New Roman" panose="02020603050405020304" pitchFamily="18" charset="0"/>
                <a:cs typeface="Times New Roman" panose="02020603050405020304" pitchFamily="18" charset="0"/>
              </a:rPr>
              <a:t>56,57,58</a:t>
            </a:r>
            <a:r>
              <a:rPr lang="en-US" sz="4000" b="1"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304800" y="571501"/>
            <a:ext cx="17830800" cy="99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000" dirty="0" smtClean="0">
                <a:latin typeface="Times New Roman" panose="02020603050405020304" pitchFamily="18" charset="0"/>
                <a:cs typeface="Times New Roman" panose="02020603050405020304" pitchFamily="18" charset="0"/>
              </a:rPr>
              <a:t>- Câu</a:t>
            </a:r>
            <a:r>
              <a:rPr lang="vi-VN" altLang="vi-VN" sz="4000" dirty="0">
                <a:latin typeface="Times New Roman" panose="02020603050405020304" pitchFamily="18" charset="0"/>
                <a:cs typeface="Times New Roman" panose="02020603050405020304" pitchFamily="18" charset="0"/>
              </a:rPr>
              <a:t>: “đặt mồi lửa...”, “ kiềng canh nóng</a:t>
            </a:r>
            <a:r>
              <a:rPr lang="vi-VN" altLang="vi-VN" sz="4000" dirty="0" smtClean="0">
                <a:latin typeface="Times New Roman" panose="02020603050405020304" pitchFamily="18" charset="0"/>
                <a:cs typeface="Times New Roman" panose="02020603050405020304" pitchFamily="18" charset="0"/>
              </a:rPr>
              <a:t>..”</a:t>
            </a:r>
            <a:endParaRPr lang="en-US" altLang="vi-VN" sz="4000" dirty="0" smtClean="0">
              <a:latin typeface="Times New Roman" panose="02020603050405020304" pitchFamily="18" charset="0"/>
              <a:cs typeface="Times New Roman" panose="02020603050405020304" pitchFamily="18" charset="0"/>
            </a:endParaRPr>
          </a:p>
          <a:p>
            <a:pPr>
              <a:spcBef>
                <a:spcPct val="0"/>
              </a:spcBef>
              <a:buFontTx/>
              <a:buNone/>
            </a:pP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-&gt; </a:t>
            </a:r>
            <a:r>
              <a:rPr lang="vi-VN" altLang="vi-VN" sz="4000" dirty="0">
                <a:latin typeface="Times New Roman" panose="02020603050405020304" pitchFamily="18" charset="0"/>
                <a:cs typeface="Times New Roman" panose="02020603050405020304" pitchFamily="18" charset="0"/>
              </a:rPr>
              <a:t>Muốn tướng sĩ nâng cao tinh thần cảnh giác</a:t>
            </a:r>
          </a:p>
          <a:p>
            <a:pPr>
              <a:spcBef>
                <a:spcPct val="0"/>
              </a:spcBef>
              <a:buFontTx/>
              <a:buNone/>
            </a:pPr>
            <a:r>
              <a:rPr lang="vi-VN" altLang="vi-VN" sz="4000" dirty="0">
                <a:latin typeface="Times New Roman" panose="02020603050405020304" pitchFamily="18" charset="0"/>
                <a:cs typeface="Times New Roman" panose="02020603050405020304" pitchFamily="18" charset="0"/>
              </a:rPr>
              <a:t>-  Việc nên làm: huấn luyện quân sĩ, tập dượt cung tên…</a:t>
            </a:r>
          </a:p>
          <a:p>
            <a:pPr>
              <a:spcBef>
                <a:spcPct val="0"/>
              </a:spcBef>
              <a:buFontTx/>
              <a:buNone/>
            </a:pPr>
            <a:r>
              <a:rPr lang="vi-VN" altLang="vi-VN" sz="4000" dirty="0">
                <a:latin typeface="Times New Roman" panose="02020603050405020304" pitchFamily="18" charset="0"/>
                <a:cs typeface="Times New Roman" panose="02020603050405020304" pitchFamily="18" charset="0"/>
              </a:rPr>
              <a:t>- Viễn cảnh: “ chẳng những... mà….”</a:t>
            </a:r>
            <a:endParaRPr lang="en-US" altLang="vi-VN" sz="4000" dirty="0">
              <a:latin typeface="Times New Roman" panose="02020603050405020304" pitchFamily="18" charset="0"/>
              <a:cs typeface="Times New Roman" panose="02020603050405020304" pitchFamily="18" charset="0"/>
            </a:endParaRP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-&gt;  </a:t>
            </a:r>
            <a:r>
              <a:rPr lang="vi-VN" altLang="vi-VN" sz="4000" dirty="0">
                <a:latin typeface="Times New Roman" panose="02020603050405020304" pitchFamily="18" charset="0"/>
                <a:cs typeface="Times New Roman" panose="02020603050405020304" pitchFamily="18" charset="0"/>
              </a:rPr>
              <a:t>Chỉ ra viễn cảnh tươi sáng huy hoàng hoàn toàn đối lập với cảnh thảm thương ở trên</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r>
              <a:rPr lang="en-US" altLang="vi-VN" sz="4000" dirty="0">
                <a:latin typeface="Times New Roman" panose="02020603050405020304" pitchFamily="18" charset="0"/>
                <a:cs typeface="Times New Roman" panose="02020603050405020304" pitchFamily="18" charset="0"/>
              </a:rPr>
              <a:t>NT: </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r>
              <a:rPr lang="en-US" altLang="vi-VN" sz="4000" dirty="0">
                <a:latin typeface="Times New Roman" panose="02020603050405020304" pitchFamily="18" charset="0"/>
                <a:cs typeface="Times New Roman" panose="02020603050405020304" pitchFamily="18" charset="0"/>
              </a:rPr>
              <a:t>T</a:t>
            </a:r>
            <a:r>
              <a:rPr lang="vi-VN" altLang="vi-VN" sz="4000" dirty="0">
                <a:latin typeface="Times New Roman" panose="02020603050405020304" pitchFamily="18" charset="0"/>
                <a:cs typeface="Times New Roman" panose="02020603050405020304" pitchFamily="18" charset="0"/>
              </a:rPr>
              <a:t>ừ mang tính chất khẳng định </a:t>
            </a:r>
            <a:r>
              <a:rPr lang="vi-VN" altLang="vi-VN" sz="4000" i="1" dirty="0">
                <a:latin typeface="Times New Roman" panose="02020603050405020304" pitchFamily="18" charset="0"/>
                <a:cs typeface="Times New Roman" panose="02020603050405020304" pitchFamily="18" charset="0"/>
              </a:rPr>
              <a:t>“ mãi mãi vững bền”, “ đời đời hưởng thụ”, “ không bị mai một”,  “  sử sách lưu thơm”</a:t>
            </a:r>
          </a:p>
          <a:p>
            <a:pPr>
              <a:spcBef>
                <a:spcPct val="0"/>
              </a:spcBef>
              <a:buFontTx/>
              <a:buNone/>
            </a:pP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Liệt</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kê</a:t>
            </a:r>
            <a:endParaRPr lang="en-US" altLang="vi-VN" sz="4000" dirty="0">
              <a:latin typeface="Times New Roman" panose="02020603050405020304" pitchFamily="18" charset="0"/>
              <a:cs typeface="Times New Roman" panose="02020603050405020304" pitchFamily="18" charset="0"/>
            </a:endParaRPr>
          </a:p>
          <a:p>
            <a:pPr>
              <a:spcBef>
                <a:spcPct val="0"/>
              </a:spcBef>
              <a:buFontTx/>
              <a:buNone/>
            </a:pPr>
            <a:r>
              <a:rPr lang="en-US" altLang="vi-VN" sz="4000" dirty="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Phép tương phản </a:t>
            </a:r>
            <a:endParaRPr lang="en-US" altLang="vi-VN" sz="4000" dirty="0">
              <a:latin typeface="Times New Roman" panose="02020603050405020304" pitchFamily="18" charset="0"/>
              <a:cs typeface="Times New Roman" panose="02020603050405020304" pitchFamily="18" charset="0"/>
            </a:endParaRPr>
          </a:p>
          <a:p>
            <a:pPr>
              <a:spcBef>
                <a:spcPct val="0"/>
              </a:spcBef>
              <a:buFontTx/>
              <a:buNone/>
            </a:pPr>
            <a:r>
              <a:rPr lang="vi-VN" altLang="vi-VN" sz="4000" dirty="0">
                <a:latin typeface="Times New Roman" panose="02020603050405020304" pitchFamily="18" charset="0"/>
                <a:cs typeface="Times New Roman" panose="02020603050405020304" pitchFamily="18" charset="0"/>
              </a:rPr>
              <a:t>+ Điệp ngữ, điệp cấu trúc ( tăng tiến)</a:t>
            </a:r>
          </a:p>
          <a:p>
            <a:pPr>
              <a:spcBef>
                <a:spcPct val="0"/>
              </a:spcBef>
              <a:buFontTx/>
              <a:buNone/>
            </a:pPr>
            <a:r>
              <a:rPr lang="en-US" altLang="vi-VN" sz="4000" dirty="0" smtClean="0">
                <a:latin typeface="Times New Roman" panose="02020603050405020304" pitchFamily="18" charset="0"/>
                <a:cs typeface="Times New Roman" panose="02020603050405020304" pitchFamily="18" charset="0"/>
              </a:rPr>
              <a:t>	-&gt; </a:t>
            </a:r>
            <a:r>
              <a:rPr lang="vi-VN" altLang="vi-VN" sz="4000" dirty="0" smtClean="0">
                <a:latin typeface="Times New Roman" panose="02020603050405020304" pitchFamily="18" charset="0"/>
                <a:cs typeface="Times New Roman" panose="02020603050405020304" pitchFamily="18" charset="0"/>
              </a:rPr>
              <a:t> </a:t>
            </a:r>
            <a:r>
              <a:rPr lang="en-US" altLang="vi-VN" sz="4000" dirty="0">
                <a:latin typeface="Times New Roman" panose="02020603050405020304" pitchFamily="18" charset="0"/>
                <a:cs typeface="Times New Roman" panose="02020603050405020304" pitchFamily="18" charset="0"/>
              </a:rPr>
              <a:t>ND: </a:t>
            </a:r>
            <a:r>
              <a:rPr lang="vi-VN" altLang="vi-VN" sz="4000" dirty="0">
                <a:latin typeface="Times New Roman" panose="02020603050405020304" pitchFamily="18" charset="0"/>
                <a:cs typeface="Times New Roman" panose="02020603050405020304" pitchFamily="18" charset="0"/>
              </a:rPr>
              <a:t>Khẳng định con đường duy nhất để khỏi diệt vong là từ bỏ lối sống cầu an hưởng thụ,</a:t>
            </a:r>
            <a:r>
              <a:rPr lang="en-US" altLang="vi-VN" sz="4000" dirty="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nâng cao cảnh giác</a:t>
            </a:r>
            <a:r>
              <a:rPr lang="en-US" altLang="vi-VN" sz="4000" dirty="0">
                <a:latin typeface="Times New Roman" panose="02020603050405020304" pitchFamily="18" charset="0"/>
                <a:cs typeface="Times New Roman" panose="02020603050405020304" pitchFamily="18" charset="0"/>
              </a:rPr>
              <a:t>,</a:t>
            </a:r>
            <a:r>
              <a:rPr lang="vi-VN" altLang="vi-VN" sz="4000" dirty="0">
                <a:latin typeface="Times New Roman" panose="02020603050405020304" pitchFamily="18" charset="0"/>
                <a:cs typeface="Times New Roman" panose="02020603050405020304" pitchFamily="18" charset="0"/>
              </a:rPr>
              <a:t> chăm chỉ tập luyện -&gt; sẵn sàng chiến đấu và quyết thắng quân giặc. </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06485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2286000" y="0"/>
            <a:ext cx="14173200"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vi-VN" sz="4000" b="1" dirty="0" smtClean="0">
                <a:latin typeface="Times New Roman" panose="02020603050405020304" pitchFamily="18" charset="0"/>
                <a:cs typeface="Times New Roman" panose="02020603050405020304" pitchFamily="18" charset="0"/>
              </a:rPr>
              <a:t>4</a:t>
            </a:r>
            <a:r>
              <a:rPr lang="vi-VN" altLang="vi-VN" sz="4000" b="1" dirty="0">
                <a:latin typeface="Times New Roman" panose="02020603050405020304" pitchFamily="18" charset="0"/>
                <a:cs typeface="Times New Roman" panose="02020603050405020304" pitchFamily="18" charset="0"/>
              </a:rPr>
              <a:t>. Nhiệm vụ cấp bách</a:t>
            </a:r>
          </a:p>
          <a:p>
            <a:pPr>
              <a:buFontTx/>
              <a:buNone/>
            </a:pPr>
            <a:r>
              <a:rPr lang="vi-VN" altLang="vi-VN" sz="4000" dirty="0">
                <a:latin typeface="Times New Roman" panose="02020603050405020304" pitchFamily="18" charset="0"/>
                <a:cs typeface="Times New Roman" panose="02020603050405020304" pitchFamily="18" charset="0"/>
              </a:rPr>
              <a:t>- Đọc đoạn văn cuối</a:t>
            </a:r>
          </a:p>
          <a:p>
            <a:pPr>
              <a:buFontTx/>
              <a:buNone/>
            </a:pPr>
            <a:r>
              <a:rPr lang="vi-VN" altLang="vi-VN" sz="4000" dirty="0">
                <a:latin typeface="Times New Roman" panose="02020603050405020304" pitchFamily="18" charset="0"/>
                <a:cs typeface="Times New Roman" panose="02020603050405020304" pitchFamily="18" charset="0"/>
              </a:rPr>
              <a:t>- Câu hỏi: </a:t>
            </a:r>
          </a:p>
          <a:p>
            <a:pPr>
              <a:buFontTx/>
              <a:buNone/>
            </a:pPr>
            <a:r>
              <a:rPr lang="vi-VN" altLang="vi-VN" sz="4000" i="1" dirty="0">
                <a:latin typeface="Times New Roman" panose="02020603050405020304" pitchFamily="18" charset="0"/>
                <a:cs typeface="Times New Roman" panose="02020603050405020304" pitchFamily="18" charset="0"/>
              </a:rPr>
              <a:t>+ Giọng điệu đoạn cuối như thế nào? Tác giả đưa ra mệnh lệnh gì? Vạch ra mấy con đường?</a:t>
            </a:r>
          </a:p>
          <a:p>
            <a:pPr>
              <a:buFontTx/>
              <a:buNone/>
            </a:pPr>
            <a:r>
              <a:rPr lang="vi-VN" altLang="vi-VN" sz="4000" i="1" dirty="0">
                <a:latin typeface="Times New Roman" panose="02020603050405020304" pitchFamily="18" charset="0"/>
                <a:cs typeface="Times New Roman" panose="02020603050405020304" pitchFamily="18" charset="0"/>
              </a:rPr>
              <a:t>+ Em nhận thấy thái độ của Trần Quốc Tuấn như thế nào? Nêu tác dụng?</a:t>
            </a:r>
          </a:p>
          <a:p>
            <a:pPr>
              <a:buFontTx/>
              <a:buNone/>
            </a:pPr>
            <a:r>
              <a:rPr lang="vi-VN" altLang="vi-VN" sz="4000" i="1" dirty="0">
                <a:latin typeface="Times New Roman" panose="02020603050405020304" pitchFamily="18" charset="0"/>
                <a:cs typeface="Times New Roman" panose="02020603050405020304" pitchFamily="18" charset="0"/>
              </a:rPr>
              <a:t>+  Câu cuối giọng điệu có gì khác?  Cho em hiểu thêm gì về Trần Quốc Tuấn? </a:t>
            </a:r>
          </a:p>
          <a:p>
            <a:pPr>
              <a:buFontTx/>
              <a:buNone/>
            </a:pPr>
            <a:endParaRPr lang="vi-VN" alt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031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457200" y="1028700"/>
            <a:ext cx="155448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4000" b="1" dirty="0">
                <a:latin typeface="Times New Roman" panose="02020603050405020304" pitchFamily="18" charset="0"/>
                <a:cs typeface="Times New Roman" panose="02020603050405020304" pitchFamily="18" charset="0"/>
              </a:rPr>
              <a:t>4. Nhiệm vụ cấp bách</a:t>
            </a:r>
          </a:p>
          <a:p>
            <a:pPr>
              <a:spcBef>
                <a:spcPct val="0"/>
              </a:spcBef>
              <a:buFontTx/>
              <a:buNone/>
            </a:pPr>
            <a:r>
              <a:rPr lang="vi-VN" altLang="vi-VN" sz="4000" dirty="0">
                <a:latin typeface="Times New Roman" panose="02020603050405020304" pitchFamily="18" charset="0"/>
                <a:cs typeface="Times New Roman" panose="02020603050405020304" pitchFamily="18" charset="0"/>
              </a:rPr>
              <a:t>-  Giọng điệu:  dứt khoát , đanh thép</a:t>
            </a:r>
          </a:p>
          <a:p>
            <a:pPr>
              <a:spcBef>
                <a:spcPct val="0"/>
              </a:spcBef>
              <a:buFontTx/>
              <a:buNone/>
            </a:pPr>
            <a:r>
              <a:rPr lang="vi-VN" altLang="vi-VN" sz="4000" dirty="0">
                <a:latin typeface="Times New Roman" panose="02020603050405020304" pitchFamily="18" charset="0"/>
                <a:cs typeface="Times New Roman" panose="02020603050405020304" pitchFamily="18" charset="0"/>
              </a:rPr>
              <a:t>+ Câu cuối : Giọng tâm tình, gần gũi</a:t>
            </a:r>
          </a:p>
          <a:p>
            <a:pPr>
              <a:spcBef>
                <a:spcPct val="0"/>
              </a:spcBef>
              <a:buFontTx/>
              <a:buNone/>
            </a:pPr>
            <a:r>
              <a:rPr lang="vi-VN" altLang="vi-VN" sz="4000" dirty="0">
                <a:latin typeface="Times New Roman" panose="02020603050405020304" pitchFamily="18" charset="0"/>
                <a:cs typeface="Times New Roman" panose="02020603050405020304" pitchFamily="18" charset="0"/>
              </a:rPr>
              <a:t>-  Mệnh lệnh:  Học tập </a:t>
            </a:r>
            <a:r>
              <a:rPr lang="vi-VN" altLang="vi-VN" sz="4000" i="1" dirty="0">
                <a:latin typeface="Times New Roman" panose="02020603050405020304" pitchFamily="18" charset="0"/>
                <a:cs typeface="Times New Roman" panose="02020603050405020304" pitchFamily="18" charset="0"/>
              </a:rPr>
              <a:t>Binh thư yếu lược</a:t>
            </a:r>
          </a:p>
          <a:p>
            <a:pPr>
              <a:spcBef>
                <a:spcPct val="0"/>
              </a:spcBef>
              <a:buFontTx/>
              <a:buNone/>
            </a:pPr>
            <a:r>
              <a:rPr lang="vi-VN" altLang="vi-VN" sz="4000" dirty="0">
                <a:latin typeface="Times New Roman" panose="02020603050405020304" pitchFamily="18" charset="0"/>
                <a:cs typeface="Times New Roman" panose="02020603050405020304" pitchFamily="18" charset="0"/>
              </a:rPr>
              <a:t>-  Vạch ra hai con đường:  sống - chết, vinh - nhục,  đạo thần chủ - kẻ nghịch thù -&gt; tướng sĩ chỉ có thể chọn một trong hai, không có chỗ đứng cho những kẻ bàng quan, thờ ơ</a:t>
            </a:r>
          </a:p>
          <a:p>
            <a:pPr>
              <a:spcBef>
                <a:spcPct val="0"/>
              </a:spcBef>
              <a:buFontTx/>
              <a:buNone/>
            </a:pPr>
            <a:r>
              <a:rPr lang="vi-VN" altLang="vi-VN" sz="4000" dirty="0">
                <a:latin typeface="Times New Roman" panose="02020603050405020304" pitchFamily="18" charset="0"/>
                <a:cs typeface="Times New Roman" panose="02020603050405020304" pitchFamily="18" charset="0"/>
              </a:rPr>
              <a:t>=&gt; Thái độ Trần Quốc Tuấn cương quyết, rõ ràng, có tác dụng thanh toán lối sống cá nhân, do dự trong hàng ngũ tướng sĩ</a:t>
            </a:r>
          </a:p>
          <a:p>
            <a:pPr>
              <a:spcBef>
                <a:spcPct val="0"/>
              </a:spcBef>
              <a:buFontTx/>
              <a:buNone/>
            </a:pPr>
            <a:r>
              <a:rPr lang="vi-VN" altLang="vi-VN" sz="4000" dirty="0">
                <a:latin typeface="Times New Roman" panose="02020603050405020304" pitchFamily="18" charset="0"/>
                <a:cs typeface="Times New Roman" panose="02020603050405020304" pitchFamily="18" charset="0"/>
              </a:rPr>
              <a:t>=&gt; Người chủ tướng hết lòng hết sức vì nước vì dân, có tấm lòng nhân hậu, ấm áp với tướng sĩ dưới quyền</a:t>
            </a:r>
          </a:p>
        </p:txBody>
      </p:sp>
    </p:spTree>
    <p:extLst>
      <p:ext uri="{BB962C8B-B14F-4D97-AF65-F5344CB8AC3E}">
        <p14:creationId xmlns:p14="http://schemas.microsoft.com/office/powerpoint/2010/main" val="224900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xmlns="" id="{FD570A1C-6215-C670-FA4E-10AEB131C114}"/>
              </a:ext>
            </a:extLst>
          </p:cNvPr>
          <p:cNvGrpSpPr/>
          <p:nvPr/>
        </p:nvGrpSpPr>
        <p:grpSpPr>
          <a:xfrm>
            <a:off x="609600" y="2076645"/>
            <a:ext cx="7010400" cy="4436002"/>
            <a:chOff x="0" y="0"/>
            <a:chExt cx="14777713" cy="2254270"/>
          </a:xfrm>
        </p:grpSpPr>
        <p:sp>
          <p:nvSpPr>
            <p:cNvPr id="5" name="Freeform 6">
              <a:extLst>
                <a:ext uri="{FF2B5EF4-FFF2-40B4-BE49-F238E27FC236}">
                  <a16:creationId xmlns:a16="http://schemas.microsoft.com/office/drawing/2014/main" xmlns=""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xmlns=""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marL="0" marR="0" lvl="0" indent="0" algn="l"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uli"/>
                <a:ea typeface="+mn-ea"/>
                <a:cs typeface="+mn-cs"/>
              </a:endParaRPr>
            </a:p>
          </p:txBody>
        </p:sp>
      </p:grpSp>
      <p:sp>
        <p:nvSpPr>
          <p:cNvPr id="2" name="TextBox 1">
            <a:extLst>
              <a:ext uri="{FF2B5EF4-FFF2-40B4-BE49-F238E27FC236}">
                <a16:creationId xmlns:a16="http://schemas.microsoft.com/office/drawing/2014/main" xmlns="" id="{2301F602-AF57-82E6-2ED0-0C6C89E3FFFD}"/>
              </a:ext>
            </a:extLst>
          </p:cNvPr>
          <p:cNvSpPr txBox="1"/>
          <p:nvPr/>
        </p:nvSpPr>
        <p:spPr>
          <a:xfrm>
            <a:off x="838200" y="2626446"/>
            <a:ext cx="64008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Hịch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Subtitle 4">
            <a:extLst>
              <a:ext uri="{FF2B5EF4-FFF2-40B4-BE49-F238E27FC236}">
                <a16:creationId xmlns:a16="http://schemas.microsoft.com/office/drawing/2014/main" xmlns="" id="{61C2C358-5F68-7B9B-C9E8-58ECCAA9BD6D}"/>
              </a:ext>
            </a:extLst>
          </p:cNvPr>
          <p:cNvSpPr txBox="1">
            <a:spLocks/>
          </p:cNvSpPr>
          <p:nvPr/>
        </p:nvSpPr>
        <p:spPr>
          <a:xfrm>
            <a:off x="8192126" y="4076700"/>
            <a:ext cx="9735210"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BPNT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Subtitle 8">
            <a:extLst>
              <a:ext uri="{FF2B5EF4-FFF2-40B4-BE49-F238E27FC236}">
                <a16:creationId xmlns:a16="http://schemas.microsoft.com/office/drawing/2014/main" xmlns="" id="{1C329C84-CFD7-0383-55D1-2AFC113D19CB}"/>
              </a:ext>
            </a:extLst>
          </p:cNvPr>
          <p:cNvSpPr txBox="1">
            <a:spLocks/>
          </p:cNvSpPr>
          <p:nvPr/>
        </p:nvSpPr>
        <p:spPr>
          <a:xfrm>
            <a:off x="8153400" y="647700"/>
            <a:ext cx="967740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Subtitle 12">
            <a:extLst>
              <a:ext uri="{FF2B5EF4-FFF2-40B4-BE49-F238E27FC236}">
                <a16:creationId xmlns:a16="http://schemas.microsoft.com/office/drawing/2014/main" xmlns="" id="{A286BD66-F84A-D910-4D6A-166A9B98831C}"/>
              </a:ext>
            </a:extLst>
          </p:cNvPr>
          <p:cNvSpPr txBox="1">
            <a:spLocks/>
          </p:cNvSpPr>
          <p:nvPr/>
        </p:nvSpPr>
        <p:spPr>
          <a:xfrm>
            <a:off x="8192127" y="1714500"/>
            <a:ext cx="973521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Subtitle 4">
            <a:extLst>
              <a:ext uri="{FF2B5EF4-FFF2-40B4-BE49-F238E27FC236}">
                <a16:creationId xmlns:a16="http://schemas.microsoft.com/office/drawing/2014/main" xmlns="" id="{61C2C358-5F68-7B9B-C9E8-58ECCAA9BD6D}"/>
              </a:ext>
            </a:extLst>
          </p:cNvPr>
          <p:cNvSpPr txBox="1">
            <a:spLocks/>
          </p:cNvSpPr>
          <p:nvPr/>
        </p:nvSpPr>
        <p:spPr>
          <a:xfrm>
            <a:off x="8216935" y="7627557"/>
            <a:ext cx="9735210"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8820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xmlns="" id="{FD570A1C-6215-C670-FA4E-10AEB131C114}"/>
              </a:ext>
            </a:extLst>
          </p:cNvPr>
          <p:cNvGrpSpPr/>
          <p:nvPr/>
        </p:nvGrpSpPr>
        <p:grpSpPr>
          <a:xfrm>
            <a:off x="609600" y="2076645"/>
            <a:ext cx="7010400" cy="4436002"/>
            <a:chOff x="0" y="0"/>
            <a:chExt cx="14777713" cy="2254270"/>
          </a:xfrm>
        </p:grpSpPr>
        <p:sp>
          <p:nvSpPr>
            <p:cNvPr id="3" name="Freeform 6">
              <a:extLst>
                <a:ext uri="{FF2B5EF4-FFF2-40B4-BE49-F238E27FC236}">
                  <a16:creationId xmlns:a16="http://schemas.microsoft.com/office/drawing/2014/main" xmlns=""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4" name="TextBox 7">
              <a:extLst>
                <a:ext uri="{FF2B5EF4-FFF2-40B4-BE49-F238E27FC236}">
                  <a16:creationId xmlns:a16="http://schemas.microsoft.com/office/drawing/2014/main" xmlns=""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marL="0" marR="0" lvl="0" indent="0" algn="l"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uli"/>
                <a:ea typeface="+mn-ea"/>
                <a:cs typeface="+mn-cs"/>
              </a:endParaRPr>
            </a:p>
          </p:txBody>
        </p:sp>
      </p:grpSp>
      <p:sp>
        <p:nvSpPr>
          <p:cNvPr id="5" name="TextBox 4">
            <a:extLst>
              <a:ext uri="{FF2B5EF4-FFF2-40B4-BE49-F238E27FC236}">
                <a16:creationId xmlns:a16="http://schemas.microsoft.com/office/drawing/2014/main" xmlns="" id="{2301F602-AF57-82E6-2ED0-0C6C89E3FFFD}"/>
              </a:ext>
            </a:extLst>
          </p:cNvPr>
          <p:cNvSpPr txBox="1"/>
          <p:nvPr/>
        </p:nvSpPr>
        <p:spPr>
          <a:xfrm>
            <a:off x="838200" y="2400300"/>
            <a:ext cx="64008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a:ea typeface="+mn-ea"/>
                <a:cs typeface="+mn-cs"/>
              </a:rPr>
              <a:t>2.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Ngày</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nay,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bản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có</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mục</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đích</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và</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nội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dung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tương</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tự</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hịch</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Theo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em</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khi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nào</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thì</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ta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viết</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loại</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văn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bản</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thế</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4400" b="0" i="0" u="none" strike="noStrike" kern="1200" cap="none" spc="0" normalizeH="0" baseline="0" noProof="0" dirty="0" err="1">
                <a:ln>
                  <a:noFill/>
                </a:ln>
                <a:solidFill>
                  <a:prstClr val="black"/>
                </a:solidFill>
                <a:effectLst/>
                <a:uLnTx/>
                <a:uFillTx/>
                <a:latin typeface="Times New Roman"/>
                <a:ea typeface="+mn-ea"/>
                <a:cs typeface="+mn-cs"/>
              </a:rPr>
              <a:t>này</a:t>
            </a:r>
            <a:r>
              <a:rPr kumimoji="0" lang="en-US" sz="4400" b="0" i="0" u="none" strike="noStrike" kern="1200" cap="none" spc="0" normalizeH="0" baseline="0" noProof="0" dirty="0">
                <a:ln>
                  <a:noFill/>
                </a:ln>
                <a:solidFill>
                  <a:prstClr val="black"/>
                </a:solidFill>
                <a:effectLst/>
                <a:uLnTx/>
                <a:uFillTx/>
                <a:latin typeface="Times New Roman"/>
                <a:ea typeface="+mn-ea"/>
                <a:cs typeface="+mn-cs"/>
              </a:rPr>
              <a:t>?</a:t>
            </a:r>
            <a:endParaRPr kumimoji="0" lang="en-SG" sz="44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ubtitle 12">
            <a:extLst>
              <a:ext uri="{FF2B5EF4-FFF2-40B4-BE49-F238E27FC236}">
                <a16:creationId xmlns:a16="http://schemas.microsoft.com/office/drawing/2014/main" xmlns="" id="{A286BD66-F84A-D910-4D6A-166A9B98831C}"/>
              </a:ext>
            </a:extLst>
          </p:cNvPr>
          <p:cNvSpPr txBox="1">
            <a:spLocks/>
          </p:cNvSpPr>
          <p:nvPr/>
        </p:nvSpPr>
        <p:spPr>
          <a:xfrm>
            <a:off x="8192127" y="647700"/>
            <a:ext cx="9735210"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đua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hịch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sang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181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D153EDB2-4AAD-43F4-AE78-4D326C813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xmlns="" id="{A3CB7779-72E2-4E92-AE18-6BBC335DD8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xmlns="" id="{175B9DA5-08BD-40EA-B06C-3D3CCD06A8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xmlns="" id="{9EE62D72-11EF-40E9-BF23-0FCAEACDD7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xmlns="" id="{676336F2-6633-4E26-8760-05F94D87D5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xmlns="" id="{39F3102E-7749-422F-8F51-A148252B8E3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xmlns="" id="{871191CD-1211-4C40-9D45-449D9BE65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xmlns="" id="{61C2C358-5F68-7B9B-C9E8-58ECCAA9BD6D}"/>
              </a:ext>
            </a:extLst>
          </p:cNvPr>
          <p:cNvSpPr txBox="1">
            <a:spLocks/>
          </p:cNvSpPr>
          <p:nvPr/>
        </p:nvSpPr>
        <p:spPr>
          <a:xfrm>
            <a:off x="2364638" y="7286459"/>
            <a:ext cx="13215483"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hỏi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ẩn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nhuần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nhuyễn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bén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xmlns="" id="{1C329C84-CFD7-0383-55D1-2AFC113D19CB}"/>
              </a:ext>
            </a:extLst>
          </p:cNvPr>
          <p:cNvSpPr txBox="1">
            <a:spLocks/>
          </p:cNvSpPr>
          <p:nvPr/>
        </p:nvSpPr>
        <p:spPr>
          <a:xfrm>
            <a:off x="2364640" y="2401589"/>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thuyết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xmlns="" id="{A286BD66-F84A-D910-4D6A-166A9B98831C}"/>
              </a:ext>
            </a:extLst>
          </p:cNvPr>
          <p:cNvSpPr txBox="1">
            <a:spLocks/>
          </p:cNvSpPr>
          <p:nvPr/>
        </p:nvSpPr>
        <p:spPr>
          <a:xfrm>
            <a:off x="2364639" y="4229100"/>
            <a:ext cx="13215483"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lúc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trữ</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phẫn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mỉa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qua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đăng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giàu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ảnh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nhạc</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6A5175E-583D-1417-BCDA-C45819E291A8}"/>
              </a:ext>
            </a:extLst>
          </p:cNvPr>
          <p:cNvSpPr txBox="1"/>
          <p:nvPr/>
        </p:nvSpPr>
        <p:spPr>
          <a:xfrm>
            <a:off x="1692218" y="591056"/>
            <a:ext cx="8208753" cy="1523494"/>
          </a:xfrm>
          <a:prstGeom prst="rect">
            <a:avLst/>
          </a:prstGeom>
          <a:noFill/>
        </p:spPr>
        <p:txBody>
          <a:bodyPr wrap="square" rtlCol="0">
            <a:spAutoFit/>
          </a:bodyPr>
          <a:lstStyle/>
          <a:p>
            <a:pPr algn="just" defTabSz="740664">
              <a:spcAft>
                <a:spcPts val="600"/>
              </a:spcAft>
            </a:pPr>
            <a:r>
              <a:rPr lang="en-US" sz="4400" b="1" kern="1200" dirty="0" smtClean="0">
                <a:solidFill>
                  <a:schemeClr val="tx1"/>
                </a:solidFill>
                <a:latin typeface="Times New Roman" pitchFamily="18" charset="0"/>
                <a:cs typeface="Times New Roman" pitchFamily="18" charset="0"/>
              </a:rPr>
              <a:t>III. </a:t>
            </a:r>
            <a:r>
              <a:rPr lang="en-US" sz="4400" b="1" kern="1200" dirty="0" err="1" smtClean="0">
                <a:solidFill>
                  <a:schemeClr val="tx1"/>
                </a:solidFill>
                <a:latin typeface="Times New Roman" pitchFamily="18" charset="0"/>
                <a:cs typeface="Times New Roman" pitchFamily="18" charset="0"/>
              </a:rPr>
              <a:t>Tổng</a:t>
            </a:r>
            <a:r>
              <a:rPr lang="en-US" sz="4400" b="1" kern="1200" dirty="0" smtClean="0">
                <a:solidFill>
                  <a:schemeClr val="tx1"/>
                </a:solidFill>
                <a:latin typeface="Times New Roman" pitchFamily="18" charset="0"/>
                <a:cs typeface="Times New Roman" pitchFamily="18" charset="0"/>
              </a:rPr>
              <a:t> </a:t>
            </a:r>
            <a:r>
              <a:rPr lang="en-US" sz="4400" b="1" kern="1200" dirty="0" err="1" smtClean="0">
                <a:solidFill>
                  <a:schemeClr val="tx1"/>
                </a:solidFill>
                <a:latin typeface="Times New Roman" pitchFamily="18" charset="0"/>
                <a:cs typeface="Times New Roman" pitchFamily="18" charset="0"/>
              </a:rPr>
              <a:t>kết</a:t>
            </a:r>
            <a:endParaRPr lang="en-US" sz="4400" b="1" kern="1200" dirty="0" smtClean="0">
              <a:solidFill>
                <a:schemeClr val="tx1"/>
              </a:solidFill>
              <a:latin typeface="Times New Roman" pitchFamily="18" charset="0"/>
              <a:cs typeface="Times New Roman" pitchFamily="18" charset="0"/>
            </a:endParaRPr>
          </a:p>
          <a:p>
            <a:pPr algn="just" defTabSz="740664">
              <a:spcAft>
                <a:spcPts val="600"/>
              </a:spcAft>
            </a:pPr>
            <a:r>
              <a:rPr lang="en-US" sz="4400" b="1" kern="1200" dirty="0" smtClean="0">
                <a:solidFill>
                  <a:schemeClr val="tx1"/>
                </a:solidFill>
                <a:latin typeface="Times New Roman" pitchFamily="18" charset="0"/>
                <a:cs typeface="Times New Roman" pitchFamily="18" charset="0"/>
              </a:rPr>
              <a:t>1</a:t>
            </a:r>
            <a:r>
              <a:rPr lang="en-US" sz="4400" b="1" kern="1200" dirty="0">
                <a:solidFill>
                  <a:schemeClr val="tx1"/>
                </a:solidFill>
                <a:latin typeface="Times New Roman" pitchFamily="18" charset="0"/>
                <a:cs typeface="Times New Roman" pitchFamily="18" charset="0"/>
              </a:rPr>
              <a:t>. </a:t>
            </a:r>
            <a:r>
              <a:rPr lang="en-US" sz="4400" b="1" kern="1200" dirty="0" err="1">
                <a:solidFill>
                  <a:schemeClr val="tx1"/>
                </a:solidFill>
                <a:latin typeface="Times New Roman" pitchFamily="18" charset="0"/>
                <a:cs typeface="Times New Roman" pitchFamily="18" charset="0"/>
              </a:rPr>
              <a:t>Nghệ</a:t>
            </a:r>
            <a:r>
              <a:rPr lang="en-US" sz="4400" b="1" kern="1200" dirty="0">
                <a:solidFill>
                  <a:schemeClr val="tx1"/>
                </a:solidFill>
                <a:latin typeface="Times New Roman" pitchFamily="18" charset="0"/>
                <a:cs typeface="Times New Roman" pitchFamily="18" charset="0"/>
              </a:rPr>
              <a:t> </a:t>
            </a:r>
            <a:r>
              <a:rPr lang="en-US" sz="4400" b="1" kern="1200" dirty="0" err="1">
                <a:solidFill>
                  <a:schemeClr val="tx1"/>
                </a:solidFill>
                <a:latin typeface="Times New Roman" pitchFamily="18" charset="0"/>
                <a:cs typeface="Times New Roman" pitchFamily="18" charset="0"/>
              </a:rPr>
              <a:t>thuật</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xmlns=""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xmlns=""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ta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qua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D153EDB2-4AAD-43F4-AE78-4D326C813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3" name="Group 12">
            <a:extLst>
              <a:ext uri="{FF2B5EF4-FFF2-40B4-BE49-F238E27FC236}">
                <a16:creationId xmlns:a16="http://schemas.microsoft.com/office/drawing/2014/main" xmlns="" id="{A3CB7779-72E2-4E92-AE18-6BBC335DD8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xmlns="" id="{175B9DA5-08BD-40EA-B06C-3D3CCD06A8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xmlns="" id="{9EE62D72-11EF-40E9-BF23-0FCAEACDD7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xmlns="" id="{676336F2-6633-4E26-8760-05F94D87D5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xmlns="" id="{39F3102E-7749-422F-8F51-A148252B8E3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xmlns="" id="{871191CD-1211-4C40-9D45-449D9BE65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xmlns="" id="{61C2C358-5F68-7B9B-C9E8-58ECCAA9BD6D}"/>
              </a:ext>
            </a:extLst>
          </p:cNvPr>
          <p:cNvSpPr txBox="1">
            <a:spLocks/>
          </p:cNvSpPr>
          <p:nvPr/>
        </p:nvSpPr>
        <p:spPr>
          <a:xfrm>
            <a:off x="1670196" y="5976061"/>
            <a:ext cx="14901066"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nổi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xmlns="" id="{1C329C84-CFD7-0383-55D1-2AFC113D19CB}"/>
              </a:ext>
            </a:extLst>
          </p:cNvPr>
          <p:cNvSpPr txBox="1">
            <a:spLocks/>
          </p:cNvSpPr>
          <p:nvPr/>
        </p:nvSpPr>
        <p:spPr>
          <a:xfrm>
            <a:off x="1670198" y="1880188"/>
            <a:ext cx="14812581"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ubtitle 12">
            <a:extLst>
              <a:ext uri="{FF2B5EF4-FFF2-40B4-BE49-F238E27FC236}">
                <a16:creationId xmlns:a16="http://schemas.microsoft.com/office/drawing/2014/main" xmlns="" id="{A286BD66-F84A-D910-4D6A-166A9B98831C}"/>
              </a:ext>
            </a:extLst>
          </p:cNvPr>
          <p:cNvSpPr txBox="1">
            <a:spLocks/>
          </p:cNvSpPr>
          <p:nvPr/>
        </p:nvSpPr>
        <p:spPr>
          <a:xfrm>
            <a:off x="1670197" y="3613861"/>
            <a:ext cx="14901066"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lẽ</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6A5175E-583D-1417-BCDA-C45819E291A8}"/>
              </a:ext>
            </a:extLst>
          </p:cNvPr>
          <p:cNvSpPr txBox="1"/>
          <p:nvPr/>
        </p:nvSpPr>
        <p:spPr>
          <a:xfrm>
            <a:off x="2403335" y="693582"/>
            <a:ext cx="13637362" cy="769441"/>
          </a:xfrm>
          <a:prstGeom prst="rect">
            <a:avLst/>
          </a:prstGeom>
          <a:noFill/>
        </p:spPr>
        <p:txBody>
          <a:bodyPr wrap="square" rtlCol="0">
            <a:spAutoFit/>
          </a:bodyPr>
          <a:lstStyle/>
          <a:p>
            <a:pPr marL="0" marR="0" lvl="0" indent="0" algn="just" defTabSz="740664"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Kĩ</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đọc</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hiểu</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văn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bản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nghị</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luận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xã</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trung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Subtitle 4">
            <a:extLst>
              <a:ext uri="{FF2B5EF4-FFF2-40B4-BE49-F238E27FC236}">
                <a16:creationId xmlns:a16="http://schemas.microsoft.com/office/drawing/2014/main" xmlns="" id="{61C2C358-5F68-7B9B-C9E8-58ECCAA9BD6D}"/>
              </a:ext>
            </a:extLst>
          </p:cNvPr>
          <p:cNvSpPr txBox="1">
            <a:spLocks/>
          </p:cNvSpPr>
          <p:nvPr/>
        </p:nvSpPr>
        <p:spPr>
          <a:xfrm>
            <a:off x="1708893" y="7716662"/>
            <a:ext cx="14901066"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marR="0" lvl="0" indent="0" algn="just" defTabSz="740664"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qua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điểm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nhằm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thuyết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đọc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363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xmlns=""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DE03FEC8-7235-4329-9FEE-10877E085EE4}"/>
              </a:ext>
            </a:extLst>
          </p:cNvPr>
          <p:cNvSpPr/>
          <p:nvPr/>
        </p:nvSpPr>
        <p:spPr>
          <a:xfrm>
            <a:off x="1248954" y="6084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r>
              <a:rPr lang="vi-VN" sz="6000" b="1" dirty="0">
                <a:solidFill>
                  <a:srgbClr val="FF0000"/>
                </a:solidFill>
                <a:latin typeface="Times New Roman"/>
              </a:rPr>
              <a:t>Trần Quốc Tuấn s</a:t>
            </a:r>
            <a:r>
              <a:rPr lang="en-US" sz="6000" b="1" dirty="0">
                <a:solidFill>
                  <a:srgbClr val="FF0000"/>
                </a:solidFill>
                <a:latin typeface="Times New Roman" panose="02020603050405020304" pitchFamily="18" charset="0"/>
                <a:cs typeface="Times New Roman" panose="02020603050405020304" pitchFamily="18" charset="0"/>
              </a:rPr>
              <a:t>á</a:t>
            </a:r>
            <a:r>
              <a:rPr lang="vi-VN" sz="6000" b="1" dirty="0">
                <a:solidFill>
                  <a:srgbClr val="FF0000"/>
                </a:solidFill>
                <a:latin typeface="Times New Roman"/>
              </a:rPr>
              <a:t>ng tác Hịch tướng sĩ </a:t>
            </a:r>
            <a:endParaRPr lang="en-US" sz="6000" b="1" dirty="0">
              <a:solidFill>
                <a:srgbClr val="FF0000"/>
              </a:solidFill>
              <a:latin typeface="Calibri Light"/>
            </a:endParaRPr>
          </a:p>
          <a:p>
            <a:pPr algn="ctr" defTabSz="1370846"/>
            <a:r>
              <a:rPr lang="vi-VN" sz="6000" b="1" dirty="0">
                <a:solidFill>
                  <a:srgbClr val="FF0000"/>
                </a:solidFill>
                <a:latin typeface="Times New Roman"/>
              </a:rPr>
              <a:t>khi nào?</a:t>
            </a:r>
            <a:endParaRPr lang="en-SG" sz="6000" b="1" dirty="0">
              <a:solidFill>
                <a:srgbClr val="FF0000"/>
              </a:solidFill>
              <a:latin typeface="Calibri Light"/>
            </a:endParaRPr>
          </a:p>
        </p:txBody>
      </p:sp>
      <p:sp>
        <p:nvSpPr>
          <p:cNvPr id="4" name="Rectangle 3">
            <a:extLst>
              <a:ext uri="{FF2B5EF4-FFF2-40B4-BE49-F238E27FC236}">
                <a16:creationId xmlns:a16="http://schemas.microsoft.com/office/drawing/2014/main" xmlns="" id="{85A018DD-CDC3-473E-80FA-CFB7D9D0B854}"/>
              </a:ext>
            </a:extLst>
          </p:cNvPr>
          <p:cNvSpPr/>
          <p:nvPr/>
        </p:nvSpPr>
        <p:spPr>
          <a:xfrm>
            <a:off x="1665375" y="3688848"/>
            <a:ext cx="7360198" cy="24068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en-US" sz="4200" dirty="0">
                <a:solidFill>
                  <a:prstClr val="black"/>
                </a:solidFill>
                <a:latin typeface="Times New Roman" panose="02020603050405020304" pitchFamily="18" charset="0"/>
                <a:cs typeface="Times New Roman" panose="02020603050405020304" pitchFamily="18" charset="0"/>
              </a:rPr>
              <a:t>A. </a:t>
            </a:r>
            <a:r>
              <a:rPr lang="vi-VN" sz="4200" dirty="0">
                <a:solidFill>
                  <a:prstClr val="black"/>
                </a:solidFill>
                <a:latin typeface="Times New Roman"/>
              </a:rPr>
              <a:t>Trước khi quân Mông - Nguyên xâm lược nước ta lần thứ nhất (1257)</a:t>
            </a:r>
            <a:endParaRPr lang="en-US" sz="42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xmlns="" id="{D59C87E8-44F9-42EB-8596-E2DF07B9178E}"/>
              </a:ext>
            </a:extLst>
          </p:cNvPr>
          <p:cNvSpPr/>
          <p:nvPr/>
        </p:nvSpPr>
        <p:spPr>
          <a:xfrm>
            <a:off x="9195967" y="3695130"/>
            <a:ext cx="7360198" cy="24068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en-US" sz="4200" dirty="0">
                <a:solidFill>
                  <a:prstClr val="black"/>
                </a:solidFill>
                <a:latin typeface="Times New Roman" panose="02020603050405020304" pitchFamily="18" charset="0"/>
                <a:cs typeface="Times New Roman" panose="02020603050405020304" pitchFamily="18" charset="0"/>
              </a:rPr>
              <a:t>B. </a:t>
            </a:r>
            <a:r>
              <a:rPr lang="vi-VN" sz="4200" dirty="0">
                <a:solidFill>
                  <a:prstClr val="black"/>
                </a:solidFill>
                <a:latin typeface="Times New Roman"/>
              </a:rPr>
              <a:t>Trước khi quân Mông - Nguyên xâm lược nước ta lần thứ hai (1285).</a:t>
            </a:r>
            <a:endParaRPr lang="en-US" sz="4200" dirty="0">
              <a:solidFill>
                <a:prstClr val="black"/>
              </a:solidFill>
              <a:latin typeface="Calibri Light"/>
              <a:cs typeface="Times New Roman" panose="02020603050405020304" pitchFamily="18" charset="0"/>
            </a:endParaRPr>
          </a:p>
        </p:txBody>
      </p:sp>
      <p:sp>
        <p:nvSpPr>
          <p:cNvPr id="6" name="Rectangle 5">
            <a:extLst>
              <a:ext uri="{FF2B5EF4-FFF2-40B4-BE49-F238E27FC236}">
                <a16:creationId xmlns:a16="http://schemas.microsoft.com/office/drawing/2014/main" xmlns="" id="{6FAAD6B9-2CEA-48C0-966D-12A05A84B255}"/>
              </a:ext>
            </a:extLst>
          </p:cNvPr>
          <p:cNvSpPr/>
          <p:nvPr/>
        </p:nvSpPr>
        <p:spPr>
          <a:xfrm>
            <a:off x="1665375" y="6615050"/>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vi-VN" sz="4200" dirty="0">
                <a:solidFill>
                  <a:prstClr val="black"/>
                </a:solidFill>
                <a:latin typeface="Times New Roman"/>
              </a:rPr>
              <a:t>C. </a:t>
            </a:r>
            <a:r>
              <a:rPr lang="en-US" sz="4200" dirty="0">
                <a:solidFill>
                  <a:prstClr val="black"/>
                </a:solidFill>
                <a:latin typeface="Times New Roman" panose="02020603050405020304" pitchFamily="18" charset="0"/>
                <a:cs typeface="Times New Roman" panose="02020603050405020304" pitchFamily="18" charset="0"/>
              </a:rPr>
              <a:t>Sau</a:t>
            </a:r>
            <a:r>
              <a:rPr lang="vi-VN" sz="4200" dirty="0">
                <a:solidFill>
                  <a:prstClr val="black"/>
                </a:solidFill>
                <a:latin typeface="Times New Roman"/>
              </a:rPr>
              <a:t> khi quân Mông - Nguyên xâm lược nước ta lần thứ</a:t>
            </a:r>
            <a:r>
              <a:rPr lang="en-US" sz="4200" dirty="0">
                <a:solidFill>
                  <a:prstClr val="black"/>
                </a:solidFill>
                <a:latin typeface="Calibri Light"/>
              </a:rPr>
              <a:t> </a:t>
            </a:r>
            <a:r>
              <a:rPr lang="en-US" sz="4200" dirty="0" err="1">
                <a:solidFill>
                  <a:prstClr val="black"/>
                </a:solidFill>
                <a:latin typeface="Times New Roman" panose="02020603050405020304" pitchFamily="18" charset="0"/>
                <a:cs typeface="Times New Roman" panose="02020603050405020304" pitchFamily="18" charset="0"/>
              </a:rPr>
              <a:t>hai</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74C9A71-5DC2-46E6-AC74-9AE793B11936}"/>
              </a:ext>
            </a:extLst>
          </p:cNvPr>
          <p:cNvSpPr/>
          <p:nvPr/>
        </p:nvSpPr>
        <p:spPr>
          <a:xfrm>
            <a:off x="9195967" y="6621332"/>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just" defTabSz="1370852">
              <a:defRPr/>
            </a:pPr>
            <a:r>
              <a:rPr lang="vi-VN" sz="4200" dirty="0">
                <a:solidFill>
                  <a:prstClr val="black"/>
                </a:solidFill>
                <a:latin typeface="Times New Roman"/>
              </a:rPr>
              <a:t>D. Sau chiến thắng quân Mông - Nguyên lần thứ hai.</a:t>
            </a:r>
            <a:endParaRPr lang="en-US" sz="42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xmlns=""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xmlns=""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xmlns=""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51" y="6908400"/>
            <a:ext cx="1207114" cy="1060796"/>
          </a:xfrm>
          <a:prstGeom prst="rect">
            <a:avLst/>
          </a:prstGeom>
        </p:spPr>
      </p:pic>
      <p:pic>
        <p:nvPicPr>
          <p:cNvPr id="11" name="Picture 10">
            <a:extLst>
              <a:ext uri="{FF2B5EF4-FFF2-40B4-BE49-F238E27FC236}">
                <a16:creationId xmlns:a16="http://schemas.microsoft.com/office/drawing/2014/main" xmlns=""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4662845"/>
            <a:ext cx="1207114" cy="965690"/>
          </a:xfrm>
          <a:prstGeom prst="rect">
            <a:avLst/>
          </a:prstGeom>
        </p:spPr>
      </p:pic>
    </p:spTree>
    <p:extLst>
      <p:ext uri="{BB962C8B-B14F-4D97-AF65-F5344CB8AC3E}">
        <p14:creationId xmlns:p14="http://schemas.microsoft.com/office/powerpoint/2010/main" val="8034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33868C97-4E09-F96F-7B17-2A3BAB5A4CC0}"/>
              </a:ext>
            </a:extLst>
          </p:cNvPr>
          <p:cNvSpPr txBox="1"/>
          <p:nvPr/>
        </p:nvSpPr>
        <p:spPr>
          <a:xfrm>
            <a:off x="914400" y="800100"/>
            <a:ext cx="73152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Đọc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tìm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hiểu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xmlns="" id="{2E85FFD6-7D4A-155A-F031-FBA3162E429E}"/>
              </a:ext>
            </a:extLst>
          </p:cNvPr>
          <p:cNvSpPr txBox="1">
            <a:spLocks/>
          </p:cNvSpPr>
          <p:nvPr/>
        </p:nvSpPr>
        <p:spPr>
          <a:xfrm>
            <a:off x="1206781" y="1334697"/>
            <a:ext cx="15785819"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0"/>
              </a:spcBef>
              <a:spcAft>
                <a:spcPts val="1200"/>
              </a:spcAf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1</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khó</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lnSpc>
                <a:spcPct val="150000"/>
              </a:lnSpc>
              <a:spcBef>
                <a:spcPts val="0"/>
              </a:spcBef>
              <a:spcAft>
                <a:spcPts val="1200"/>
              </a:spcAft>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p>
          <a:p>
            <a:pPr marL="0" indent="0" algn="just">
              <a:lnSpc>
                <a:spcPct val="150000"/>
              </a:lnSpc>
              <a:spcBef>
                <a:spcPts val="0"/>
              </a:spcBef>
              <a:spcAft>
                <a:spcPts val="1200"/>
              </a:spcAft>
              <a:buNone/>
            </a:pP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4400" dirty="0" smtClean="0">
                <a:latin typeface="Times New Roman" panose="02020603050405020304" pitchFamily="18" charset="0"/>
                <a:ea typeface="Cambria" panose="02040503050406030204" pitchFamily="18" charset="0"/>
                <a:cs typeface="Times New Roman" panose="02020603050405020304" pitchFamily="18" charset="0"/>
              </a:rPr>
              <a:t>Chú </a:t>
            </a:r>
            <a:r>
              <a:rPr lang="vi-VN" sz="4400" dirty="0">
                <a:latin typeface="Times New Roman" panose="02020603050405020304" pitchFamily="18" charset="0"/>
                <a:ea typeface="Cambria" panose="02040503050406030204" pitchFamily="18" charset="0"/>
                <a:cs typeface="Times New Roman" panose="02020603050405020304" pitchFamily="18" charset="0"/>
              </a:rPr>
              <a:t>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xmlns="" id="{4F50FC35-01AB-44D9-B56D-D5D9247D5363}"/>
              </a:ext>
            </a:extLst>
          </p:cNvPr>
          <p:cNvSpPr/>
          <p:nvPr/>
        </p:nvSpPr>
        <p:spPr>
          <a:xfrm>
            <a:off x="1622349" y="868682"/>
            <a:ext cx="15043394" cy="215227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defRPr/>
            </a:pPr>
            <a:r>
              <a:rPr lang="vi-VN" sz="6000" b="1" dirty="0">
                <a:solidFill>
                  <a:srgbClr val="FF0000"/>
                </a:solidFill>
                <a:latin typeface="Times New Roman"/>
                <a:ea typeface="Tahoma" panose="020B0604030504040204" pitchFamily="34" charset="0"/>
                <a:cs typeface="Tahoma" panose="020B0604030504040204" pitchFamily="34" charset="0"/>
              </a:rPr>
              <a:t>Phần đầu bài Hịch, Trần Quốc Tuấn đã sử dụng kế gì trong </a:t>
            </a: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6000" b="1" dirty="0">
                <a:solidFill>
                  <a:srgbClr val="FF0000"/>
                </a:solidFill>
                <a:latin typeface="Times New Roman"/>
                <a:ea typeface="Tahoma" panose="020B0604030504040204" pitchFamily="34" charset="0"/>
                <a:cs typeface="Tahoma" panose="020B0604030504040204" pitchFamily="34" charset="0"/>
              </a:rPr>
              <a:t>inh pháp</a:t>
            </a: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14A26756-2362-4CD2-AA38-CD31E7A0194A}"/>
              </a:ext>
            </a:extLst>
          </p:cNvPr>
          <p:cNvSpPr/>
          <p:nvPr/>
        </p:nvSpPr>
        <p:spPr>
          <a:xfrm>
            <a:off x="1665375" y="3861282"/>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A. </a:t>
            </a:r>
            <a:r>
              <a:rPr lang="en-US" sz="4800" dirty="0" err="1">
                <a:solidFill>
                  <a:prstClr val="black"/>
                </a:solidFill>
                <a:latin typeface="Times New Roman" panose="02020603050405020304" pitchFamily="18" charset="0"/>
                <a:cs typeface="Times New Roman" panose="02020603050405020304" pitchFamily="18" charset="0"/>
              </a:rPr>
              <a:t>Nêu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gương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khích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tướng</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8E441581-9835-4724-9736-1A541455E81D}"/>
              </a:ext>
            </a:extLst>
          </p:cNvPr>
          <p:cNvSpPr/>
          <p:nvPr/>
        </p:nvSpPr>
        <p:spPr>
          <a:xfrm>
            <a:off x="9195967" y="3867564"/>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B. </a:t>
            </a:r>
            <a:r>
              <a:rPr lang="en-US" sz="4800" dirty="0" err="1">
                <a:solidFill>
                  <a:prstClr val="black"/>
                </a:solidFill>
                <a:latin typeface="Times New Roman" panose="02020603050405020304" pitchFamily="18" charset="0"/>
                <a:cs typeface="Times New Roman" panose="02020603050405020304" pitchFamily="18" charset="0"/>
              </a:rPr>
              <a:t>Mượn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giặc</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526EFB43-979F-4033-AC46-1321A4EBEDA4}"/>
              </a:ext>
            </a:extLst>
          </p:cNvPr>
          <p:cNvSpPr/>
          <p:nvPr/>
        </p:nvSpPr>
        <p:spPr>
          <a:xfrm>
            <a:off x="1665375" y="6269458"/>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C. </a:t>
            </a:r>
            <a:r>
              <a:rPr lang="en-US" sz="4800" dirty="0" err="1">
                <a:solidFill>
                  <a:prstClr val="black"/>
                </a:solidFill>
                <a:latin typeface="Times New Roman" panose="02020603050405020304" pitchFamily="18" charset="0"/>
                <a:cs typeface="Times New Roman" panose="02020603050405020304" pitchFamily="18" charset="0"/>
              </a:rPr>
              <a:t>Thiên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Địa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Nhân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715C44AA-C566-4283-BA0D-C1882099F39F}"/>
              </a:ext>
            </a:extLst>
          </p:cNvPr>
          <p:cNvSpPr/>
          <p:nvPr/>
        </p:nvSpPr>
        <p:spPr>
          <a:xfrm>
            <a:off x="9195967" y="6275742"/>
            <a:ext cx="7360198" cy="1774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r>
              <a:rPr lang="vi-VN" sz="4800" dirty="0">
                <a:solidFill>
                  <a:prstClr val="black"/>
                </a:solidFill>
                <a:latin typeface="Times New Roman"/>
              </a:rPr>
              <a:t>D. </a:t>
            </a:r>
            <a:r>
              <a:rPr lang="en-US" sz="4800" dirty="0" err="1">
                <a:solidFill>
                  <a:prstClr val="black"/>
                </a:solidFill>
                <a:latin typeface="Times New Roman" panose="02020603050405020304" pitchFamily="18" charset="0"/>
                <a:cs typeface="Times New Roman" panose="02020603050405020304" pitchFamily="18" charset="0"/>
              </a:rPr>
              <a:t>Tùy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tạo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thế</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67" y="4081412"/>
            <a:ext cx="1327706" cy="1062088"/>
          </a:xfrm>
          <a:prstGeom prst="rect">
            <a:avLst/>
          </a:prstGeom>
        </p:spPr>
      </p:pic>
      <p:pic>
        <p:nvPicPr>
          <p:cNvPr id="25" name="Picture 24">
            <a:extLst>
              <a:ext uri="{FF2B5EF4-FFF2-40B4-BE49-F238E27FC236}">
                <a16:creationId xmlns:a16="http://schemas.microsoft.com/office/drawing/2014/main" xmlns=""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628582"/>
            <a:ext cx="1206804" cy="1056132"/>
          </a:xfrm>
          <a:prstGeom prst="rect">
            <a:avLst/>
          </a:prstGeom>
        </p:spPr>
      </p:pic>
      <p:pic>
        <p:nvPicPr>
          <p:cNvPr id="26" name="Picture 25">
            <a:extLst>
              <a:ext uri="{FF2B5EF4-FFF2-40B4-BE49-F238E27FC236}">
                <a16:creationId xmlns:a16="http://schemas.microsoft.com/office/drawing/2014/main" xmlns=""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6623922"/>
            <a:ext cx="1207114" cy="1060796"/>
          </a:xfrm>
          <a:prstGeom prst="rect">
            <a:avLst/>
          </a:prstGeom>
        </p:spPr>
      </p:pic>
      <p:pic>
        <p:nvPicPr>
          <p:cNvPr id="27" name="Picture 26">
            <a:extLst>
              <a:ext uri="{FF2B5EF4-FFF2-40B4-BE49-F238E27FC236}">
                <a16:creationId xmlns:a16="http://schemas.microsoft.com/office/drawing/2014/main" xmlns=""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51" y="4317582"/>
            <a:ext cx="1207114" cy="1060796"/>
          </a:xfrm>
          <a:prstGeom prst="rect">
            <a:avLst/>
          </a:prstGeom>
        </p:spPr>
      </p:pic>
    </p:spTree>
    <p:extLst>
      <p:ext uri="{BB962C8B-B14F-4D97-AF65-F5344CB8AC3E}">
        <p14:creationId xmlns:p14="http://schemas.microsoft.com/office/powerpoint/2010/main" val="35169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682FC1AC-AC4F-43D2-8A38-7E600E422567}"/>
              </a:ext>
            </a:extLst>
          </p:cNvPr>
          <p:cNvSpPr/>
          <p:nvPr/>
        </p:nvSpPr>
        <p:spPr>
          <a:xfrm>
            <a:off x="1248954" y="777287"/>
            <a:ext cx="15790092" cy="303817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algn="ctr" defTabSz="1370846"/>
            <a:r>
              <a:rPr lang="vi-VN" sz="5400" b="1" dirty="0">
                <a:solidFill>
                  <a:srgbClr val="FF0000"/>
                </a:solidFill>
                <a:latin typeface="Times New Roman"/>
              </a:rPr>
              <a:t>Dụng ý của tác giả th</a:t>
            </a:r>
            <a:r>
              <a:rPr lang="en-US" sz="5400" b="1" dirty="0">
                <a:solidFill>
                  <a:srgbClr val="FF0000"/>
                </a:solidFill>
                <a:latin typeface="Times New Roman" panose="02020603050405020304" pitchFamily="18" charset="0"/>
                <a:cs typeface="Times New Roman" panose="02020603050405020304" pitchFamily="18" charset="0"/>
              </a:rPr>
              <a:t>ể</a:t>
            </a:r>
            <a:r>
              <a:rPr lang="vi-VN" sz="5400" b="1" dirty="0">
                <a:solidFill>
                  <a:srgbClr val="FF0000"/>
                </a:solidFill>
                <a:latin typeface="Times New Roman"/>
              </a:rPr>
              <a:t> hiện qua câu </a:t>
            </a:r>
            <a:r>
              <a:rPr lang="vi-VN" sz="5400" b="1" i="1" dirty="0">
                <a:solidFill>
                  <a:srgbClr val="FF0000"/>
                </a:solidFill>
                <a:latin typeface="Times New Roman"/>
              </a:rPr>
              <a:t>"Hu</a:t>
            </a:r>
            <a:r>
              <a:rPr lang="en-US" sz="5400" b="1" i="1" dirty="0" err="1">
                <a:solidFill>
                  <a:srgbClr val="FF0000"/>
                </a:solidFill>
                <a:latin typeface="Times New Roman" panose="02020603050405020304" pitchFamily="18" charset="0"/>
                <a:cs typeface="Times New Roman" panose="02020603050405020304" pitchFamily="18" charset="0"/>
              </a:rPr>
              <a:t>ốn</a:t>
            </a:r>
            <a:r>
              <a:rPr lang="vi-VN" sz="5400" b="1" i="1" dirty="0">
                <a:solidFill>
                  <a:srgbClr val="FF0000"/>
                </a:solidFill>
                <a:latin typeface="Times New Roman"/>
              </a:rPr>
              <a:t>g ch</a:t>
            </a:r>
            <a:r>
              <a:rPr lang="en-US" sz="5400" b="1" i="1" dirty="0" err="1">
                <a:solidFill>
                  <a:srgbClr val="FF0000"/>
                </a:solidFill>
                <a:latin typeface="Times New Roman" panose="02020603050405020304" pitchFamily="18" charset="0"/>
                <a:cs typeface="Times New Roman" panose="02020603050405020304" pitchFamily="18" charset="0"/>
              </a:rPr>
              <a:t>i</a:t>
            </a:r>
            <a:r>
              <a:rPr lang="vi-VN" sz="5400" b="1" i="1" dirty="0">
                <a:solidFill>
                  <a:srgbClr val="FF0000"/>
                </a:solidFill>
                <a:latin typeface="Times New Roman" panose="02020603050405020304" pitchFamily="18" charset="0"/>
                <a:cs typeface="Times New Roman" panose="02020603050405020304" pitchFamily="18" charset="0"/>
              </a:rPr>
              <a:t> </a:t>
            </a:r>
            <a:r>
              <a:rPr lang="vi-VN" sz="5400" b="1" i="1" dirty="0">
                <a:solidFill>
                  <a:srgbClr val="FF0000"/>
                </a:solidFill>
                <a:latin typeface="Times New Roman"/>
              </a:rPr>
              <a:t>ta cùng các ngươi sinh</a:t>
            </a:r>
            <a:r>
              <a:rPr lang="en-US" sz="5400" b="1" i="1" dirty="0">
                <a:solidFill>
                  <a:srgbClr val="FF0000"/>
                </a:solidFill>
                <a:latin typeface="Calibri Light"/>
              </a:rPr>
              <a:t> </a:t>
            </a:r>
            <a:r>
              <a:rPr lang="vi-VN" sz="5400" b="1" i="1" dirty="0">
                <a:solidFill>
                  <a:srgbClr val="FF0000"/>
                </a:solidFill>
                <a:latin typeface="Times New Roman"/>
              </a:rPr>
              <a:t>phải thời loạn lạc, lớn gặp buổi gian nan”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vi-VN" sz="5400" b="1" dirty="0">
                <a:solidFill>
                  <a:srgbClr val="FF0000"/>
                </a:solidFill>
                <a:latin typeface="Times New Roman"/>
              </a:rPr>
              <a:t>?</a:t>
            </a:r>
            <a:endParaRPr lang="en-SG" sz="5400" b="1" dirty="0">
              <a:solidFill>
                <a:srgbClr val="FF0000"/>
              </a:solidFill>
              <a:latin typeface="Calibri Light"/>
            </a:endParaRPr>
          </a:p>
        </p:txBody>
      </p:sp>
      <p:sp>
        <p:nvSpPr>
          <p:cNvPr id="4" name="Rectangle 3">
            <a:extLst>
              <a:ext uri="{FF2B5EF4-FFF2-40B4-BE49-F238E27FC236}">
                <a16:creationId xmlns:a16="http://schemas.microsoft.com/office/drawing/2014/main" xmlns="" id="{05F5D264-792A-4E44-B6E5-070BA53C014A}"/>
              </a:ext>
            </a:extLst>
          </p:cNvPr>
          <p:cNvSpPr/>
          <p:nvPr/>
        </p:nvSpPr>
        <p:spPr>
          <a:xfrm>
            <a:off x="1665375" y="4592798"/>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52">
              <a:defRPr/>
            </a:pPr>
            <a:endParaRPr lang="en-US" sz="4200" dirty="0">
              <a:solidFill>
                <a:prstClr val="black"/>
              </a:solidFill>
              <a:latin typeface="Calibri Light"/>
            </a:endParaRPr>
          </a:p>
          <a:p>
            <a:pPr defTabSz="1370852">
              <a:defRPr/>
            </a:pPr>
            <a:r>
              <a:rPr lang="en-US" sz="4200" dirty="0">
                <a:solidFill>
                  <a:prstClr val="black"/>
                </a:solidFill>
                <a:latin typeface="Times New Roman" panose="02020603050405020304" pitchFamily="18" charset="0"/>
                <a:cs typeface="Times New Roman" panose="02020603050405020304" pitchFamily="18" charset="0"/>
              </a:rPr>
              <a:t>A. </a:t>
            </a:r>
            <a:r>
              <a:rPr lang="vi-VN" sz="4200" dirty="0">
                <a:solidFill>
                  <a:prstClr val="black"/>
                </a:solidFill>
                <a:latin typeface="Times New Roman"/>
              </a:rPr>
              <a:t>Thể hiện sự thông cảm với các tướng sĩ</a:t>
            </a:r>
            <a:br>
              <a:rPr lang="vi-VN" sz="4200" dirty="0">
                <a:solidFill>
                  <a:prstClr val="black"/>
                </a:solidFill>
                <a:latin typeface="Times New Roman"/>
              </a:rPr>
            </a:br>
            <a:endParaRPr lang="vi-VN" sz="4200" dirty="0">
              <a:solidFill>
                <a:prstClr val="black"/>
              </a:solidFill>
              <a:latin typeface="Times New Roman"/>
            </a:endParaRPr>
          </a:p>
        </p:txBody>
      </p:sp>
      <p:sp>
        <p:nvSpPr>
          <p:cNvPr id="5" name="Rectangle 4">
            <a:extLst>
              <a:ext uri="{FF2B5EF4-FFF2-40B4-BE49-F238E27FC236}">
                <a16:creationId xmlns:a16="http://schemas.microsoft.com/office/drawing/2014/main" xmlns="" id="{1B4640E6-A05C-4F7B-8E2B-E17318527ED3}"/>
              </a:ext>
            </a:extLst>
          </p:cNvPr>
          <p:cNvSpPr/>
          <p:nvPr/>
        </p:nvSpPr>
        <p:spPr>
          <a:xfrm>
            <a:off x="9195967" y="4530506"/>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52">
              <a:defRPr/>
            </a:pPr>
            <a:r>
              <a:rPr lang="vi-VN" sz="4200" dirty="0">
                <a:solidFill>
                  <a:prstClr val="black"/>
                </a:solidFill>
                <a:latin typeface="Times New Roman"/>
              </a:rPr>
              <a:t>B. Kêu gọi tinh thần đ</a:t>
            </a:r>
            <a:r>
              <a:rPr lang="en-US" sz="4200" dirty="0">
                <a:solidFill>
                  <a:prstClr val="black"/>
                </a:solidFill>
                <a:latin typeface="Times New Roman" panose="02020603050405020304" pitchFamily="18" charset="0"/>
                <a:cs typeface="Times New Roman" panose="02020603050405020304" pitchFamily="18" charset="0"/>
              </a:rPr>
              <a:t>ấ</a:t>
            </a:r>
            <a:r>
              <a:rPr lang="vi-VN" sz="4200" dirty="0">
                <a:solidFill>
                  <a:prstClr val="black"/>
                </a:solidFill>
                <a:latin typeface="Times New Roman"/>
              </a:rPr>
              <a:t>u tranh của các tướng sĩ.</a:t>
            </a:r>
            <a:endParaRPr lang="en-SG" sz="4200" dirty="0">
              <a:solidFill>
                <a:prstClr val="black"/>
              </a:solidFill>
              <a:latin typeface="Calibri Light"/>
            </a:endParaRPr>
          </a:p>
        </p:txBody>
      </p:sp>
      <p:sp>
        <p:nvSpPr>
          <p:cNvPr id="6" name="Rectangle 5">
            <a:extLst>
              <a:ext uri="{FF2B5EF4-FFF2-40B4-BE49-F238E27FC236}">
                <a16:creationId xmlns:a16="http://schemas.microsoft.com/office/drawing/2014/main" xmlns="" id="{9B271D7D-76B6-49C3-92B6-3896B4A8D046}"/>
              </a:ext>
            </a:extLst>
          </p:cNvPr>
          <p:cNvSpPr/>
          <p:nvPr/>
        </p:nvSpPr>
        <p:spPr>
          <a:xfrm>
            <a:off x="1665375" y="677238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defRPr/>
            </a:pPr>
            <a:r>
              <a:rPr lang="vi-VN" sz="4200" dirty="0">
                <a:solidFill>
                  <a:prstClr val="black"/>
                </a:solidFill>
                <a:latin typeface="Times New Roman"/>
              </a:rPr>
              <a:t>C. Miêu tả hoàn cảnh sinh sống của mình cũng như của các tướng sĩ</a:t>
            </a:r>
          </a:p>
        </p:txBody>
      </p:sp>
      <p:sp>
        <p:nvSpPr>
          <p:cNvPr id="7" name="Rectangle 6">
            <a:extLst>
              <a:ext uri="{FF2B5EF4-FFF2-40B4-BE49-F238E27FC236}">
                <a16:creationId xmlns:a16="http://schemas.microsoft.com/office/drawing/2014/main" xmlns="" id="{BF7D330E-51DA-44AC-AFE2-CB840EC1195F}"/>
              </a:ext>
            </a:extLst>
          </p:cNvPr>
          <p:cNvSpPr/>
          <p:nvPr/>
        </p:nvSpPr>
        <p:spPr>
          <a:xfrm>
            <a:off x="9195967" y="677866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94" tIns="68578" rIns="137094" bIns="68578" rtlCol="0" anchor="ctr"/>
          <a:lstStyle/>
          <a:p>
            <a:pPr defTabSz="1370846">
              <a:defRPr/>
            </a:pPr>
            <a:endParaRPr lang="en-US" sz="4200" dirty="0">
              <a:solidFill>
                <a:prstClr val="black"/>
              </a:solidFill>
              <a:latin typeface="Calibri Light"/>
            </a:endParaRPr>
          </a:p>
          <a:p>
            <a:pPr defTabSz="1370846">
              <a:defRPr/>
            </a:pPr>
            <a:r>
              <a:rPr lang="vi-VN" sz="4200" dirty="0">
                <a:solidFill>
                  <a:prstClr val="black"/>
                </a:solidFill>
                <a:latin typeface="Times New Roman"/>
              </a:rPr>
              <a:t>D. Kh</a:t>
            </a:r>
            <a:r>
              <a:rPr lang="en-US" sz="4200" dirty="0">
                <a:solidFill>
                  <a:prstClr val="black"/>
                </a:solidFill>
                <a:latin typeface="Times New Roman" panose="02020603050405020304" pitchFamily="18" charset="0"/>
                <a:cs typeface="Times New Roman" panose="02020603050405020304" pitchFamily="18" charset="0"/>
              </a:rPr>
              <a:t>ẳ</a:t>
            </a:r>
            <a:r>
              <a:rPr lang="vi-VN" sz="4200" dirty="0">
                <a:solidFill>
                  <a:prstClr val="black"/>
                </a:solidFill>
                <a:latin typeface="Times New Roman"/>
              </a:rPr>
              <a:t>ng định mình và các tướng sĩ là những người cùng cảnh ngộ.</a:t>
            </a:r>
            <a:endParaRPr lang="en-SG" sz="4200" dirty="0">
              <a:solidFill>
                <a:prstClr val="black"/>
              </a:solidFill>
              <a:latin typeface="Calibri Light"/>
            </a:endParaRPr>
          </a:p>
          <a:p>
            <a:pPr defTabSz="1370846">
              <a:defRPr/>
            </a:pPr>
            <a:endParaRPr lang="vi-VN" sz="4200" dirty="0">
              <a:solidFill>
                <a:prstClr val="black"/>
              </a:solidFill>
              <a:latin typeface="Times New Roman"/>
            </a:endParaRPr>
          </a:p>
        </p:txBody>
      </p:sp>
      <p:pic>
        <p:nvPicPr>
          <p:cNvPr id="8" name="Picture 7">
            <a:extLst>
              <a:ext uri="{FF2B5EF4-FFF2-40B4-BE49-F238E27FC236}">
                <a16:creationId xmlns:a16="http://schemas.microsoft.com/office/drawing/2014/main" xmlns=""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951052"/>
            <a:ext cx="1208584" cy="1062088"/>
          </a:xfrm>
          <a:prstGeom prst="rect">
            <a:avLst/>
          </a:prstGeom>
        </p:spPr>
      </p:pic>
      <p:pic>
        <p:nvPicPr>
          <p:cNvPr id="9" name="Picture 8">
            <a:extLst>
              <a:ext uri="{FF2B5EF4-FFF2-40B4-BE49-F238E27FC236}">
                <a16:creationId xmlns:a16="http://schemas.microsoft.com/office/drawing/2014/main" xmlns=""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23" y="7256393"/>
            <a:ext cx="1098606" cy="965442"/>
          </a:xfrm>
          <a:prstGeom prst="rect">
            <a:avLst/>
          </a:prstGeom>
        </p:spPr>
      </p:pic>
      <p:pic>
        <p:nvPicPr>
          <p:cNvPr id="10" name="Picture 9">
            <a:extLst>
              <a:ext uri="{FF2B5EF4-FFF2-40B4-BE49-F238E27FC236}">
                <a16:creationId xmlns:a16="http://schemas.microsoft.com/office/drawing/2014/main" xmlns=""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1859" y="7256187"/>
            <a:ext cx="1207114" cy="965690"/>
          </a:xfrm>
          <a:prstGeom prst="rect">
            <a:avLst/>
          </a:prstGeom>
        </p:spPr>
      </p:pic>
      <p:pic>
        <p:nvPicPr>
          <p:cNvPr id="11" name="Picture 10">
            <a:extLst>
              <a:ext uri="{FF2B5EF4-FFF2-40B4-BE49-F238E27FC236}">
                <a16:creationId xmlns:a16="http://schemas.microsoft.com/office/drawing/2014/main" xmlns=""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5926" y="5092913"/>
            <a:ext cx="1098888" cy="965690"/>
          </a:xfrm>
          <a:prstGeom prst="rect">
            <a:avLst/>
          </a:prstGeom>
        </p:spPr>
      </p:pic>
    </p:spTree>
    <p:extLst>
      <p:ext uri="{BB962C8B-B14F-4D97-AF65-F5344CB8AC3E}">
        <p14:creationId xmlns:p14="http://schemas.microsoft.com/office/powerpoint/2010/main" val="842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DE03FEC8-7235-4329-9FEE-10877E085EE4}"/>
              </a:ext>
            </a:extLst>
          </p:cNvPr>
          <p:cNvSpPr/>
          <p:nvPr/>
        </p:nvSpPr>
        <p:spPr>
          <a:xfrm>
            <a:off x="1248954" y="12942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92">
              <a:defRPr/>
            </a:pPr>
            <a:r>
              <a:rPr lang="vi-VN" sz="6000" b="1" dirty="0">
                <a:solidFill>
                  <a:srgbClr val="FF0000"/>
                </a:solidFill>
                <a:latin typeface="Times New Roman"/>
                <a:ea typeface="Tahoma" panose="020B0604030504040204" pitchFamily="34" charset="0"/>
                <a:cs typeface="Tahoma" panose="020B0604030504040204" pitchFamily="34" charset="0"/>
              </a:rPr>
              <a:t>Thành ngữ nói về tình hình đất nước ta cuối năm 1284</a:t>
            </a:r>
            <a:endParaRPr lang="vi-VN" sz="6000" dirty="0">
              <a:solidFill>
                <a:srgbClr val="FF0000"/>
              </a:solidFill>
              <a:latin typeface="Times New Roman"/>
            </a:endParaRPr>
          </a:p>
        </p:txBody>
      </p:sp>
      <p:sp>
        <p:nvSpPr>
          <p:cNvPr id="4" name="Rectangle 3">
            <a:extLst>
              <a:ext uri="{FF2B5EF4-FFF2-40B4-BE49-F238E27FC236}">
                <a16:creationId xmlns:a16="http://schemas.microsoft.com/office/drawing/2014/main" xmlns="" id="{85A018DD-CDC3-473E-80FA-CFB7D9D0B854}"/>
              </a:ext>
            </a:extLst>
          </p:cNvPr>
          <p:cNvSpPr/>
          <p:nvPr/>
        </p:nvSpPr>
        <p:spPr>
          <a:xfrm>
            <a:off x="1665355" y="4341338"/>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defRPr/>
            </a:pPr>
            <a:r>
              <a:rPr lang="vi-VN" sz="5400" dirty="0">
                <a:solidFill>
                  <a:prstClr val="black"/>
                </a:solidFill>
                <a:latin typeface="Times New Roman"/>
              </a:rPr>
              <a:t>A. </a:t>
            </a:r>
            <a:r>
              <a:rPr lang="en-US" sz="5400" dirty="0" err="1">
                <a:solidFill>
                  <a:prstClr val="black"/>
                </a:solidFill>
                <a:latin typeface="Times New Roman" panose="02020603050405020304" pitchFamily="18" charset="0"/>
                <a:cs typeface="Times New Roman" panose="02020603050405020304" pitchFamily="18" charset="0"/>
              </a:rPr>
              <a:t>Rối</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như</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bòng</a:t>
            </a:r>
            <a:r>
              <a:rPr lang="en-US" sz="5400" dirty="0">
                <a:solidFill>
                  <a:prstClr val="black"/>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xmlns="" id="{D59C87E8-44F9-42EB-8596-E2DF07B9178E}"/>
              </a:ext>
            </a:extLst>
          </p:cNvPr>
          <p:cNvSpPr/>
          <p:nvPr/>
        </p:nvSpPr>
        <p:spPr>
          <a:xfrm>
            <a:off x="9195947" y="434762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defRPr/>
            </a:pPr>
            <a:r>
              <a:rPr lang="vi-VN" sz="5400" dirty="0">
                <a:solidFill>
                  <a:prstClr val="black"/>
                </a:solidFill>
                <a:latin typeface="Times New Roman"/>
              </a:rPr>
              <a:t>B. </a:t>
            </a:r>
            <a:r>
              <a:rPr lang="en-US" sz="5400" dirty="0" err="1">
                <a:solidFill>
                  <a:prstClr val="black"/>
                </a:solidFill>
                <a:latin typeface="Times New Roman" panose="02020603050405020304" pitchFamily="18" charset="0"/>
                <a:cs typeface="Times New Roman" panose="02020603050405020304" pitchFamily="18" charset="0"/>
              </a:rPr>
              <a:t>Ngàn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cân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treo</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sợi</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tóc</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FAAD6B9-2CEA-48C0-966D-12A05A84B255}"/>
              </a:ext>
            </a:extLst>
          </p:cNvPr>
          <p:cNvSpPr/>
          <p:nvPr/>
        </p:nvSpPr>
        <p:spPr>
          <a:xfrm>
            <a:off x="1665355" y="663521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92">
              <a:defRPr/>
            </a:pPr>
            <a:r>
              <a:rPr lang="vi-VN" sz="5400" dirty="0">
                <a:solidFill>
                  <a:prstClr val="black"/>
                </a:solidFill>
                <a:latin typeface="Times New Roman"/>
              </a:rPr>
              <a:t>C. </a:t>
            </a:r>
            <a:r>
              <a:rPr lang="en-US" sz="5400" dirty="0" err="1">
                <a:solidFill>
                  <a:prstClr val="black"/>
                </a:solidFill>
                <a:latin typeface="Times New Roman" panose="02020603050405020304" pitchFamily="18" charset="0"/>
                <a:cs typeface="Times New Roman" panose="02020603050405020304" pitchFamily="18" charset="0"/>
              </a:rPr>
              <a:t>Nằm</a:t>
            </a:r>
            <a:r>
              <a:rPr lang="en-US" sz="5400" dirty="0">
                <a:solidFill>
                  <a:prstClr val="black"/>
                </a:solidFill>
                <a:latin typeface="Times New Roman" panose="02020603050405020304" pitchFamily="18" charset="0"/>
                <a:cs typeface="Times New Roman" panose="02020603050405020304" pitchFamily="18" charset="0"/>
              </a:rPr>
              <a:t> gai </a:t>
            </a:r>
            <a:r>
              <a:rPr lang="en-US" sz="5400" dirty="0" err="1">
                <a:solidFill>
                  <a:prstClr val="black"/>
                </a:solidFill>
                <a:latin typeface="Times New Roman" panose="02020603050405020304" pitchFamily="18" charset="0"/>
                <a:cs typeface="Times New Roman" panose="02020603050405020304" pitchFamily="18" charset="0"/>
              </a:rPr>
              <a:t>nếm</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mật</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74C9A71-5DC2-46E6-AC74-9AE793B11936}"/>
              </a:ext>
            </a:extLst>
          </p:cNvPr>
          <p:cNvSpPr/>
          <p:nvPr/>
        </p:nvSpPr>
        <p:spPr>
          <a:xfrm>
            <a:off x="9195947" y="6641504"/>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92">
              <a:defRPr/>
            </a:pPr>
            <a:r>
              <a:rPr lang="vi-VN" sz="5400" dirty="0">
                <a:solidFill>
                  <a:prstClr val="black"/>
                </a:solidFill>
                <a:latin typeface="Times New Roman"/>
              </a:rPr>
              <a:t>D. </a:t>
            </a:r>
            <a:r>
              <a:rPr lang="en-US" sz="5400" dirty="0" err="1">
                <a:solidFill>
                  <a:prstClr val="black"/>
                </a:solidFill>
                <a:latin typeface="Times New Roman" panose="02020603050405020304" pitchFamily="18" charset="0"/>
                <a:cs typeface="Times New Roman" panose="02020603050405020304" pitchFamily="18" charset="0"/>
              </a:rPr>
              <a:t>Đồng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không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mông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quạnh</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xmlns=""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xmlns=""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31" y="6908400"/>
            <a:ext cx="1207114" cy="1060796"/>
          </a:xfrm>
          <a:prstGeom prst="rect">
            <a:avLst/>
          </a:prstGeom>
        </p:spPr>
      </p:pic>
      <p:pic>
        <p:nvPicPr>
          <p:cNvPr id="11" name="Picture 10">
            <a:extLst>
              <a:ext uri="{FF2B5EF4-FFF2-40B4-BE49-F238E27FC236}">
                <a16:creationId xmlns:a16="http://schemas.microsoft.com/office/drawing/2014/main" xmlns=""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31" y="4662825"/>
            <a:ext cx="1207114" cy="965690"/>
          </a:xfrm>
          <a:prstGeom prst="rect">
            <a:avLst/>
          </a:prstGeom>
        </p:spPr>
      </p:pic>
    </p:spTree>
    <p:extLst>
      <p:ext uri="{BB962C8B-B14F-4D97-AF65-F5344CB8AC3E}">
        <p14:creationId xmlns:p14="http://schemas.microsoft.com/office/powerpoint/2010/main" val="29750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DE03FEC8-7235-4329-9FEE-10877E085EE4}"/>
              </a:ext>
            </a:extLst>
          </p:cNvPr>
          <p:cNvSpPr/>
          <p:nvPr/>
        </p:nvSpPr>
        <p:spPr>
          <a:xfrm>
            <a:off x="1248954" y="608439"/>
            <a:ext cx="15790092" cy="305725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86"/>
            <a:r>
              <a:rPr lang="vi-VN" sz="6000" b="1" dirty="0">
                <a:solidFill>
                  <a:srgbClr val="FF0000"/>
                </a:solidFill>
                <a:latin typeface="Times New Roman"/>
              </a:rPr>
              <a:t>Trần Quốc Tụấn sử dụng giọng văn nào để phê phán những hành động</a:t>
            </a:r>
            <a:r>
              <a:rPr lang="en-US" sz="6000" b="1" dirty="0">
                <a:solidFill>
                  <a:srgbClr val="FF0000"/>
                </a:solidFill>
                <a:latin typeface="Calibri Light"/>
              </a:rPr>
              <a:t> </a:t>
            </a:r>
            <a:r>
              <a:rPr lang="vi-VN" sz="6000" b="1" dirty="0">
                <a:solidFill>
                  <a:srgbClr val="FF0000"/>
                </a:solidFill>
                <a:latin typeface="Times New Roman"/>
              </a:rPr>
              <a:t>sai trái của các tướng sĩ dưới quyển?</a:t>
            </a:r>
            <a:endParaRPr lang="en-SG" sz="6000" b="1" dirty="0">
              <a:solidFill>
                <a:srgbClr val="FF0000"/>
              </a:solidFill>
              <a:latin typeface="Calibri Light"/>
            </a:endParaRPr>
          </a:p>
        </p:txBody>
      </p:sp>
      <p:sp>
        <p:nvSpPr>
          <p:cNvPr id="4" name="Rectangle 3">
            <a:extLst>
              <a:ext uri="{FF2B5EF4-FFF2-40B4-BE49-F238E27FC236}">
                <a16:creationId xmlns:a16="http://schemas.microsoft.com/office/drawing/2014/main" xmlns="" id="{85A018DD-CDC3-473E-80FA-CFB7D9D0B854}"/>
              </a:ext>
            </a:extLst>
          </p:cNvPr>
          <p:cNvSpPr/>
          <p:nvPr/>
        </p:nvSpPr>
        <p:spPr>
          <a:xfrm>
            <a:off x="1665355" y="4341338"/>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en-US" sz="4800" dirty="0">
                <a:solidFill>
                  <a:prstClr val="black"/>
                </a:solidFill>
                <a:latin typeface="Calibri Light"/>
                <a:cs typeface="Times New Roman" panose="02020603050405020304" pitchFamily="18" charset="0"/>
              </a:rPr>
              <a:t>A. </a:t>
            </a:r>
            <a:r>
              <a:rPr lang="vi-VN" sz="4800" dirty="0">
                <a:solidFill>
                  <a:prstClr val="black"/>
                </a:solidFill>
                <a:latin typeface="Times New Roman"/>
              </a:rPr>
              <a:t>Nhẹ nhàng, thân tình.</a:t>
            </a:r>
            <a:endParaRPr lang="en-US" sz="48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xmlns="" id="{D59C87E8-44F9-42EB-8596-E2DF07B9178E}"/>
              </a:ext>
            </a:extLst>
          </p:cNvPr>
          <p:cNvSpPr/>
          <p:nvPr/>
        </p:nvSpPr>
        <p:spPr>
          <a:xfrm>
            <a:off x="9195947" y="4347626"/>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en-US" sz="4800" dirty="0">
                <a:solidFill>
                  <a:prstClr val="black"/>
                </a:solidFill>
                <a:latin typeface="Calibri Light"/>
                <a:cs typeface="Times New Roman" panose="02020603050405020304" pitchFamily="18" charset="0"/>
              </a:rPr>
              <a:t>B. </a:t>
            </a:r>
            <a:r>
              <a:rPr lang="vi-VN" sz="4800" dirty="0">
                <a:solidFill>
                  <a:prstClr val="black"/>
                </a:solidFill>
                <a:latin typeface="Times New Roman"/>
              </a:rPr>
              <a:t>Nghiêm khắc, </a:t>
            </a:r>
            <a:r>
              <a:rPr lang="en-US" sz="4800" dirty="0" err="1">
                <a:solidFill>
                  <a:prstClr val="black"/>
                </a:solidFill>
                <a:latin typeface="Times New Roman" panose="02020603050405020304" pitchFamily="18" charset="0"/>
                <a:cs typeface="Times New Roman" panose="02020603050405020304" pitchFamily="18" charset="0"/>
              </a:rPr>
              <a:t>tâm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tình</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FAAD6B9-2CEA-48C0-966D-12A05A84B255}"/>
              </a:ext>
            </a:extLst>
          </p:cNvPr>
          <p:cNvSpPr/>
          <p:nvPr/>
        </p:nvSpPr>
        <p:spPr>
          <a:xfrm>
            <a:off x="1665355" y="6615050"/>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vi-VN" sz="4800" dirty="0">
                <a:solidFill>
                  <a:prstClr val="black"/>
                </a:solidFill>
                <a:latin typeface="Times New Roman"/>
              </a:rPr>
              <a:t>C. Mạt sát thậm tệ.</a:t>
            </a:r>
            <a:endParaRPr lang="en-SG" sz="4800" dirty="0">
              <a:solidFill>
                <a:prstClr val="black"/>
              </a:solidFill>
              <a:latin typeface="Calibri Light"/>
            </a:endParaRPr>
          </a:p>
        </p:txBody>
      </p:sp>
      <p:sp>
        <p:nvSpPr>
          <p:cNvPr id="7" name="Rectangle 6">
            <a:extLst>
              <a:ext uri="{FF2B5EF4-FFF2-40B4-BE49-F238E27FC236}">
                <a16:creationId xmlns:a16="http://schemas.microsoft.com/office/drawing/2014/main" xmlns="" id="{F74C9A71-5DC2-46E6-AC74-9AE793B11936}"/>
              </a:ext>
            </a:extLst>
          </p:cNvPr>
          <p:cNvSpPr/>
          <p:nvPr/>
        </p:nvSpPr>
        <p:spPr>
          <a:xfrm>
            <a:off x="9195947" y="6621332"/>
            <a:ext cx="7360198" cy="17544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just" defTabSz="1371192">
              <a:defRPr/>
            </a:pPr>
            <a:r>
              <a:rPr lang="vi-VN" sz="4800" dirty="0">
                <a:solidFill>
                  <a:prstClr val="black"/>
                </a:solidFill>
                <a:latin typeface="Times New Roman"/>
              </a:rPr>
              <a:t>D. Bông đùa, hóm hỉnh</a:t>
            </a:r>
            <a:endParaRPr lang="en-US" sz="48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xmlns=""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585292"/>
            <a:ext cx="1208584" cy="1062088"/>
          </a:xfrm>
          <a:prstGeom prst="rect">
            <a:avLst/>
          </a:prstGeom>
        </p:spPr>
      </p:pic>
      <p:pic>
        <p:nvPicPr>
          <p:cNvPr id="9" name="Picture 8">
            <a:extLst>
              <a:ext uri="{FF2B5EF4-FFF2-40B4-BE49-F238E27FC236}">
                <a16:creationId xmlns:a16="http://schemas.microsoft.com/office/drawing/2014/main" xmlns=""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6891004"/>
            <a:ext cx="1206804" cy="1056132"/>
          </a:xfrm>
          <a:prstGeom prst="rect">
            <a:avLst/>
          </a:prstGeom>
        </p:spPr>
      </p:pic>
      <p:pic>
        <p:nvPicPr>
          <p:cNvPr id="10" name="Picture 9">
            <a:extLst>
              <a:ext uri="{FF2B5EF4-FFF2-40B4-BE49-F238E27FC236}">
                <a16:creationId xmlns:a16="http://schemas.microsoft.com/office/drawing/2014/main" xmlns=""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31" y="6908400"/>
            <a:ext cx="1207114" cy="1060796"/>
          </a:xfrm>
          <a:prstGeom prst="rect">
            <a:avLst/>
          </a:prstGeom>
        </p:spPr>
      </p:pic>
      <p:pic>
        <p:nvPicPr>
          <p:cNvPr id="11" name="Picture 10">
            <a:extLst>
              <a:ext uri="{FF2B5EF4-FFF2-40B4-BE49-F238E27FC236}">
                <a16:creationId xmlns:a16="http://schemas.microsoft.com/office/drawing/2014/main" xmlns=""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31" y="4662825"/>
            <a:ext cx="1207114" cy="965690"/>
          </a:xfrm>
          <a:prstGeom prst="rect">
            <a:avLst/>
          </a:prstGeom>
        </p:spPr>
      </p:pic>
    </p:spTree>
    <p:extLst>
      <p:ext uri="{BB962C8B-B14F-4D97-AF65-F5344CB8AC3E}">
        <p14:creationId xmlns:p14="http://schemas.microsoft.com/office/powerpoint/2010/main" val="67429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xmlns="" id="{4F50FC35-01AB-44D9-B56D-D5D9247D5363}"/>
              </a:ext>
            </a:extLst>
          </p:cNvPr>
          <p:cNvSpPr/>
          <p:nvPr/>
        </p:nvSpPr>
        <p:spPr>
          <a:xfrm>
            <a:off x="1622329" y="754382"/>
            <a:ext cx="15043394" cy="226657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algn="ctr" defTabSz="1371186"/>
            <a:r>
              <a:rPr lang="vi-VN" sz="6000" b="1" dirty="0">
                <a:solidFill>
                  <a:srgbClr val="FF0000"/>
                </a:solidFill>
                <a:latin typeface="Times New Roman"/>
              </a:rPr>
              <a:t>Đoạn văn nào thể</a:t>
            </a:r>
            <a:r>
              <a:rPr lang="en-US" sz="6000" b="1" dirty="0">
                <a:solidFill>
                  <a:srgbClr val="FF0000"/>
                </a:solidFill>
                <a:latin typeface="Calibri Light"/>
              </a:rPr>
              <a:t> </a:t>
            </a:r>
            <a:r>
              <a:rPr lang="vi-VN" sz="6000" b="1" dirty="0">
                <a:solidFill>
                  <a:srgbClr val="FF0000"/>
                </a:solidFill>
                <a:latin typeface="Times New Roman"/>
              </a:rPr>
              <a:t>hiện rõ nhất lòng yêu nước, căm thù giặc của</a:t>
            </a:r>
            <a:r>
              <a:rPr lang="en-US" sz="6000" b="1" dirty="0">
                <a:solidFill>
                  <a:srgbClr val="FF0000"/>
                </a:solidFill>
                <a:latin typeface="Calibri Light"/>
              </a:rPr>
              <a:t> </a:t>
            </a:r>
            <a:r>
              <a:rPr lang="vi-VN" sz="6000" b="1" dirty="0">
                <a:solidFill>
                  <a:srgbClr val="FF0000"/>
                </a:solidFill>
                <a:latin typeface="Times New Roman"/>
              </a:rPr>
              <a:t>Tr</a:t>
            </a:r>
            <a:r>
              <a:rPr lang="en-US" sz="6000" b="1" dirty="0">
                <a:solidFill>
                  <a:srgbClr val="FF0000"/>
                </a:solidFill>
                <a:latin typeface="Times New Roman" panose="02020603050405020304" pitchFamily="18" charset="0"/>
                <a:cs typeface="Times New Roman" panose="02020603050405020304" pitchFamily="18" charset="0"/>
              </a:rPr>
              <a:t>ầ</a:t>
            </a:r>
            <a:r>
              <a:rPr lang="vi-VN" sz="6000" b="1" dirty="0">
                <a:solidFill>
                  <a:srgbClr val="FF0000"/>
                </a:solidFill>
                <a:latin typeface="Times New Roman"/>
              </a:rPr>
              <a:t>n Quốc Tuấn?</a:t>
            </a:r>
            <a:endParaRPr lang="en-SG" sz="6000" b="1" dirty="0">
              <a:solidFill>
                <a:srgbClr val="FF0000"/>
              </a:solidFill>
              <a:latin typeface="Calibri Light"/>
            </a:endParaRPr>
          </a:p>
        </p:txBody>
      </p:sp>
      <p:sp>
        <p:nvSpPr>
          <p:cNvPr id="20" name="Rectangle 19">
            <a:extLst>
              <a:ext uri="{FF2B5EF4-FFF2-40B4-BE49-F238E27FC236}">
                <a16:creationId xmlns:a16="http://schemas.microsoft.com/office/drawing/2014/main" xmlns="" id="{14A26756-2362-4CD2-AA38-CD31E7A0194A}"/>
              </a:ext>
            </a:extLst>
          </p:cNvPr>
          <p:cNvSpPr/>
          <p:nvPr/>
        </p:nvSpPr>
        <p:spPr>
          <a:xfrm>
            <a:off x="865255" y="3942926"/>
            <a:ext cx="8063378" cy="2266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A. </a:t>
            </a:r>
            <a:r>
              <a:rPr lang="vi-VN" sz="4200" i="1" dirty="0">
                <a:solidFill>
                  <a:prstClr val="black"/>
                </a:solidFill>
                <a:latin typeface="Times New Roman"/>
              </a:rPr>
              <a:t>Ta thường tới bữa quên ăn, nửa đêm vỗ</a:t>
            </a:r>
            <a:r>
              <a:rPr lang="en-US" sz="4200" i="1" dirty="0">
                <a:solidFill>
                  <a:prstClr val="black"/>
                </a:solidFill>
                <a:latin typeface="Calibri Light"/>
              </a:rPr>
              <a:t> </a:t>
            </a:r>
            <a:r>
              <a:rPr lang="vi-VN" sz="4200" i="1" dirty="0">
                <a:solidFill>
                  <a:prstClr val="black"/>
                </a:solidFill>
                <a:latin typeface="Times New Roman"/>
              </a:rPr>
              <a:t>g</a:t>
            </a:r>
            <a:r>
              <a:rPr lang="en-US" sz="4200" i="1" dirty="0">
                <a:solidFill>
                  <a:prstClr val="black"/>
                </a:solidFill>
                <a:latin typeface="Times New Roman" panose="02020603050405020304" pitchFamily="18" charset="0"/>
                <a:cs typeface="Times New Roman" panose="02020603050405020304" pitchFamily="18" charset="0"/>
              </a:rPr>
              <a:t>ố</a:t>
            </a:r>
            <a:r>
              <a:rPr lang="vi-VN" sz="4200" i="1" dirty="0">
                <a:solidFill>
                  <a:prstClr val="black"/>
                </a:solidFill>
                <a:latin typeface="Times New Roman"/>
              </a:rPr>
              <a:t>ỉ ; ruột đau như cắt, nước</a:t>
            </a:r>
            <a:r>
              <a:rPr lang="en-US" sz="4200" i="1" dirty="0">
                <a:solidFill>
                  <a:prstClr val="black"/>
                </a:solidFill>
                <a:latin typeface="Calibri Light"/>
              </a:rPr>
              <a:t> </a:t>
            </a:r>
            <a:r>
              <a:rPr lang="vi-VN" sz="4200" i="1" dirty="0">
                <a:solidFill>
                  <a:prstClr val="black"/>
                </a:solidFill>
                <a:latin typeface="Times New Roman"/>
              </a:rPr>
              <a:t>mắt đầm đìa </a:t>
            </a:r>
            <a:r>
              <a:rPr lang="en-US" sz="4200" i="1" dirty="0">
                <a:solidFill>
                  <a:prstClr val="black"/>
                </a:solidFill>
                <a:latin typeface="Calibri Light"/>
              </a:rPr>
              <a:t>…</a:t>
            </a:r>
            <a:r>
              <a:rPr lang="vi-VN" sz="4200" i="1" dirty="0">
                <a:solidFill>
                  <a:prstClr val="black"/>
                </a:solidFill>
                <a:latin typeface="Times New Roman"/>
              </a:rPr>
              <a:t> ta cũng vui lòng.</a:t>
            </a:r>
            <a:endParaRPr lang="en-SG" sz="4200" dirty="0">
              <a:solidFill>
                <a:prstClr val="black"/>
              </a:solidFill>
              <a:latin typeface="Calibri Light"/>
            </a:endParaRPr>
          </a:p>
        </p:txBody>
      </p:sp>
      <p:sp>
        <p:nvSpPr>
          <p:cNvPr id="21" name="Rectangle 20">
            <a:extLst>
              <a:ext uri="{FF2B5EF4-FFF2-40B4-BE49-F238E27FC236}">
                <a16:creationId xmlns:a16="http://schemas.microsoft.com/office/drawing/2014/main" xmlns="" id="{8E441581-9835-4724-9736-1A541455E81D}"/>
              </a:ext>
            </a:extLst>
          </p:cNvPr>
          <p:cNvSpPr/>
          <p:nvPr/>
        </p:nvSpPr>
        <p:spPr>
          <a:xfrm>
            <a:off x="9424547" y="3867563"/>
            <a:ext cx="8063378" cy="2341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B. </a:t>
            </a:r>
            <a:r>
              <a:rPr lang="vi-VN" sz="4200" i="1" dirty="0">
                <a:solidFill>
                  <a:prstClr val="black"/>
                </a:solidFill>
                <a:latin typeface="Times New Roman"/>
              </a:rPr>
              <a:t>Giặc với ta là kẻ thù không đội ười chung, </a:t>
            </a:r>
            <a:r>
              <a:rPr lang="en-US" sz="4200" i="1" dirty="0">
                <a:solidFill>
                  <a:prstClr val="black"/>
                </a:solidFill>
                <a:latin typeface="Calibri Light"/>
              </a:rPr>
              <a:t>….. </a:t>
            </a:r>
            <a:r>
              <a:rPr lang="vi-VN" sz="4200" i="1" dirty="0">
                <a:solidFill>
                  <a:prstClr val="black"/>
                </a:solidFill>
                <a:latin typeface="Times New Roman"/>
              </a:rPr>
              <a:t>chịu đầu hàng, giơ táy không mà chịu</a:t>
            </a:r>
            <a:r>
              <a:rPr lang="en-US" sz="4200" i="1" dirty="0">
                <a:solidFill>
                  <a:prstClr val="black"/>
                </a:solidFill>
                <a:latin typeface="Calibri Light"/>
              </a:rPr>
              <a:t> </a:t>
            </a:r>
            <a:r>
              <a:rPr lang="vi-VN" sz="4200" i="1" dirty="0">
                <a:solidFill>
                  <a:prstClr val="black"/>
                </a:solidFill>
                <a:latin typeface="Times New Roman"/>
              </a:rPr>
              <a:t>thua giặc...</a:t>
            </a:r>
            <a:endParaRPr lang="en-SG" sz="4200" dirty="0">
              <a:solidFill>
                <a:prstClr val="black"/>
              </a:solidFill>
              <a:latin typeface="Calibri Light"/>
            </a:endParaRPr>
          </a:p>
        </p:txBody>
      </p:sp>
      <p:sp>
        <p:nvSpPr>
          <p:cNvPr id="22" name="Rectangle 21">
            <a:extLst>
              <a:ext uri="{FF2B5EF4-FFF2-40B4-BE49-F238E27FC236}">
                <a16:creationId xmlns:a16="http://schemas.microsoft.com/office/drawing/2014/main" xmlns="" id="{526EFB43-979F-4033-AC46-1321A4EBEDA4}"/>
              </a:ext>
            </a:extLst>
          </p:cNvPr>
          <p:cNvSpPr/>
          <p:nvPr/>
        </p:nvSpPr>
        <p:spPr>
          <a:xfrm>
            <a:off x="865255" y="7069556"/>
            <a:ext cx="8063378" cy="22665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C. </a:t>
            </a:r>
            <a:r>
              <a:rPr lang="vi-VN" sz="4200" i="1" dirty="0">
                <a:solidFill>
                  <a:prstClr val="black"/>
                </a:solidFill>
                <a:latin typeface="Times New Roman"/>
              </a:rPr>
              <a:t>Ch</a:t>
            </a:r>
            <a:r>
              <a:rPr lang="en-US" sz="4200" i="1" dirty="0">
                <a:solidFill>
                  <a:prstClr val="black"/>
                </a:solidFill>
                <a:latin typeface="Times New Roman" panose="02020603050405020304" pitchFamily="18" charset="0"/>
                <a:cs typeface="Times New Roman" panose="02020603050405020304" pitchFamily="18" charset="0"/>
              </a:rPr>
              <a:t>ẳ</a:t>
            </a:r>
            <a:r>
              <a:rPr lang="vi-VN" sz="4200" i="1" dirty="0">
                <a:solidFill>
                  <a:prstClr val="black"/>
                </a:solidFill>
                <a:latin typeface="Times New Roman"/>
              </a:rPr>
              <a:t>ng những thái ấp của ta không còn, mà bông lộc các ngươi cũng</a:t>
            </a:r>
            <a:r>
              <a:rPr lang="en-US" sz="4200" i="1" dirty="0">
                <a:solidFill>
                  <a:prstClr val="black"/>
                </a:solidFill>
                <a:latin typeface="Calibri Light"/>
              </a:rPr>
              <a:t> </a:t>
            </a:r>
            <a:r>
              <a:rPr lang="vi-VN" sz="4200" i="1" dirty="0">
                <a:solidFill>
                  <a:prstClr val="black"/>
                </a:solidFill>
                <a:latin typeface="Times New Roman"/>
              </a:rPr>
              <a:t>mất; </a:t>
            </a:r>
            <a:r>
              <a:rPr lang="en-US" sz="4200" i="1" dirty="0">
                <a:solidFill>
                  <a:prstClr val="black"/>
                </a:solidFill>
                <a:latin typeface="Calibri Light"/>
              </a:rPr>
              <a:t>…. </a:t>
            </a:r>
            <a:r>
              <a:rPr lang="vi-VN" sz="4200" i="1" dirty="0">
                <a:solidFill>
                  <a:prstClr val="black"/>
                </a:solidFill>
                <a:latin typeface="Times New Roman"/>
              </a:rPr>
              <a:t>bị quật lên...</a:t>
            </a:r>
            <a:endParaRPr lang="en-SG" sz="4200" dirty="0">
              <a:solidFill>
                <a:prstClr val="black"/>
              </a:solidFill>
              <a:latin typeface="Calibri Light"/>
            </a:endParaRPr>
          </a:p>
        </p:txBody>
      </p:sp>
      <p:sp>
        <p:nvSpPr>
          <p:cNvPr id="23" name="Rectangle 22">
            <a:extLst>
              <a:ext uri="{FF2B5EF4-FFF2-40B4-BE49-F238E27FC236}">
                <a16:creationId xmlns:a16="http://schemas.microsoft.com/office/drawing/2014/main" xmlns="" id="{715C44AA-C566-4283-BA0D-C1882099F39F}"/>
              </a:ext>
            </a:extLst>
          </p:cNvPr>
          <p:cNvSpPr/>
          <p:nvPr/>
        </p:nvSpPr>
        <p:spPr>
          <a:xfrm>
            <a:off x="9424547" y="7075863"/>
            <a:ext cx="8063378" cy="2260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24" tIns="68578" rIns="137124" bIns="68578" rtlCol="0" anchor="ctr"/>
          <a:lstStyle/>
          <a:p>
            <a:pPr defTabSz="1371186"/>
            <a:r>
              <a:rPr lang="vi-VN" sz="4200" dirty="0">
                <a:solidFill>
                  <a:prstClr val="black"/>
                </a:solidFill>
                <a:latin typeface="Times New Roman"/>
              </a:rPr>
              <a:t>D. </a:t>
            </a:r>
            <a:r>
              <a:rPr lang="vi-VN" sz="4200" i="1" dirty="0">
                <a:solidFill>
                  <a:prstClr val="black"/>
                </a:solidFill>
                <a:latin typeface="Times New Roman"/>
              </a:rPr>
              <a:t>Từ xưa các bậc </a:t>
            </a:r>
            <a:r>
              <a:rPr lang="en-US" sz="4200" i="1" dirty="0">
                <a:solidFill>
                  <a:prstClr val="black"/>
                </a:solidFill>
                <a:latin typeface="Times New Roman" panose="02020603050405020304" pitchFamily="18" charset="0"/>
                <a:cs typeface="Times New Roman" panose="02020603050405020304" pitchFamily="18" charset="0"/>
              </a:rPr>
              <a:t>tr</a:t>
            </a:r>
            <a:r>
              <a:rPr lang="vi-VN" sz="4200" i="1" dirty="0">
                <a:solidFill>
                  <a:prstClr val="black"/>
                </a:solidFill>
                <a:latin typeface="Times New Roman"/>
              </a:rPr>
              <a:t>ung thần nghĩa sĩ bỏ mình vì nước, đời nào không có?</a:t>
            </a:r>
            <a:r>
              <a:rPr lang="en-US" sz="4200" i="1" dirty="0">
                <a:solidFill>
                  <a:prstClr val="black"/>
                </a:solidFill>
                <a:latin typeface="Calibri Light"/>
              </a:rPr>
              <a:t> … </a:t>
            </a:r>
            <a:r>
              <a:rPr lang="vi-VN" sz="4200" i="1" dirty="0">
                <a:solidFill>
                  <a:prstClr val="black"/>
                </a:solidFill>
                <a:latin typeface="Times New Roman"/>
              </a:rPr>
              <a:t>muôn</a:t>
            </a:r>
            <a:r>
              <a:rPr lang="en-US" sz="4200" i="1" dirty="0">
                <a:solidFill>
                  <a:prstClr val="black"/>
                </a:solidFill>
                <a:latin typeface="Calibri Light"/>
              </a:rPr>
              <a:t> </a:t>
            </a:r>
            <a:r>
              <a:rPr lang="vi-VN" sz="4200" i="1" dirty="0">
                <a:solidFill>
                  <a:prstClr val="black"/>
                </a:solidFill>
                <a:latin typeface="Times New Roman"/>
              </a:rPr>
              <a:t>đời bất hủ được.</a:t>
            </a:r>
            <a:endParaRPr lang="en-SG" sz="4200" dirty="0">
              <a:solidFill>
                <a:prstClr val="black"/>
              </a:solidFill>
              <a:latin typeface="Calibri Light"/>
            </a:endParaRPr>
          </a:p>
        </p:txBody>
      </p:sp>
      <p:pic>
        <p:nvPicPr>
          <p:cNvPr id="24" name="Picture 23">
            <a:extLst>
              <a:ext uri="{FF2B5EF4-FFF2-40B4-BE49-F238E27FC236}">
                <a16:creationId xmlns:a16="http://schemas.microsoft.com/office/drawing/2014/main" xmlns=""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00927" y="4564412"/>
            <a:ext cx="1327706" cy="1062088"/>
          </a:xfrm>
          <a:prstGeom prst="rect">
            <a:avLst/>
          </a:prstGeom>
        </p:spPr>
      </p:pic>
      <p:pic>
        <p:nvPicPr>
          <p:cNvPr id="25" name="Picture 24">
            <a:extLst>
              <a:ext uri="{FF2B5EF4-FFF2-40B4-BE49-F238E27FC236}">
                <a16:creationId xmlns:a16="http://schemas.microsoft.com/office/drawing/2014/main" xmlns=""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7428682"/>
            <a:ext cx="1206804" cy="1056132"/>
          </a:xfrm>
          <a:prstGeom prst="rect">
            <a:avLst/>
          </a:prstGeom>
        </p:spPr>
      </p:pic>
      <p:pic>
        <p:nvPicPr>
          <p:cNvPr id="26" name="Picture 25">
            <a:extLst>
              <a:ext uri="{FF2B5EF4-FFF2-40B4-BE49-F238E27FC236}">
                <a16:creationId xmlns:a16="http://schemas.microsoft.com/office/drawing/2014/main" xmlns=""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7305" y="7665492"/>
            <a:ext cx="1207114" cy="1060796"/>
          </a:xfrm>
          <a:prstGeom prst="rect">
            <a:avLst/>
          </a:prstGeom>
        </p:spPr>
      </p:pic>
      <p:pic>
        <p:nvPicPr>
          <p:cNvPr id="27" name="Picture 26">
            <a:extLst>
              <a:ext uri="{FF2B5EF4-FFF2-40B4-BE49-F238E27FC236}">
                <a16:creationId xmlns:a16="http://schemas.microsoft.com/office/drawing/2014/main" xmlns=""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7305" y="4559052"/>
            <a:ext cx="1207114" cy="1060796"/>
          </a:xfrm>
          <a:prstGeom prst="rect">
            <a:avLst/>
          </a:prstGeom>
        </p:spPr>
      </p:pic>
    </p:spTree>
    <p:extLst>
      <p:ext uri="{BB962C8B-B14F-4D97-AF65-F5344CB8AC3E}">
        <p14:creationId xmlns:p14="http://schemas.microsoft.com/office/powerpoint/2010/main" val="105098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xmlns="" id="{682FC1AC-AC4F-43D2-8A38-7E600E422567}"/>
              </a:ext>
            </a:extLst>
          </p:cNvPr>
          <p:cNvSpPr/>
          <p:nvPr/>
        </p:nvSpPr>
        <p:spPr>
          <a:xfrm>
            <a:off x="1248954" y="937265"/>
            <a:ext cx="15790092" cy="253745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defTabSz="1371560"/>
            <a:r>
              <a:rPr lang="vi-VN" sz="6600" b="1" dirty="0">
                <a:solidFill>
                  <a:srgbClr val="FF0000"/>
                </a:solidFill>
                <a:latin typeface="Times New Roman"/>
              </a:rPr>
              <a:t>Trần Quốc Tuấn yêu cầu tướng sĩ</a:t>
            </a:r>
            <a:r>
              <a:rPr lang="en-US" sz="6600" b="1" dirty="0">
                <a:solidFill>
                  <a:srgbClr val="FF0000"/>
                </a:solidFill>
                <a:latin typeface="Calibri Light"/>
              </a:rPr>
              <a:t> </a:t>
            </a:r>
            <a:r>
              <a:rPr lang="vi-VN" sz="6600" b="1" dirty="0">
                <a:solidFill>
                  <a:srgbClr val="FF0000"/>
                </a:solidFill>
                <a:latin typeface="Times New Roman"/>
              </a:rPr>
              <a:t>phải thực hiện điều g</a:t>
            </a:r>
            <a:r>
              <a:rPr lang="en-US" sz="6600" b="1" dirty="0">
                <a:solidFill>
                  <a:srgbClr val="FF0000"/>
                </a:solidFill>
                <a:latin typeface="Times New Roman" panose="02020603050405020304" pitchFamily="18" charset="0"/>
                <a:cs typeface="Times New Roman" panose="02020603050405020304" pitchFamily="18" charset="0"/>
              </a:rPr>
              <a:t>ì</a:t>
            </a:r>
            <a:r>
              <a:rPr lang="vi-VN" sz="6600" b="1" dirty="0">
                <a:solidFill>
                  <a:srgbClr val="FF0000"/>
                </a:solidFill>
                <a:latin typeface="Times New Roman"/>
              </a:rPr>
              <a:t>?</a:t>
            </a:r>
            <a:endParaRPr lang="en-SG" sz="6600" b="1" dirty="0">
              <a:solidFill>
                <a:srgbClr val="FF0000"/>
              </a:solidFill>
              <a:latin typeface="Calibri Light"/>
            </a:endParaRPr>
          </a:p>
        </p:txBody>
      </p:sp>
      <p:sp>
        <p:nvSpPr>
          <p:cNvPr id="4" name="Rectangle 3">
            <a:extLst>
              <a:ext uri="{FF2B5EF4-FFF2-40B4-BE49-F238E27FC236}">
                <a16:creationId xmlns:a16="http://schemas.microsoft.com/office/drawing/2014/main" xmlns="" id="{05F5D264-792A-4E44-B6E5-070BA53C014A}"/>
              </a:ext>
            </a:extLst>
          </p:cNvPr>
          <p:cNvSpPr/>
          <p:nvPr/>
        </p:nvSpPr>
        <p:spPr>
          <a:xfrm>
            <a:off x="1665333" y="4592798"/>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6">
              <a:defRPr/>
            </a:pPr>
            <a:endParaRPr lang="en-US" sz="4800" dirty="0">
              <a:solidFill>
                <a:prstClr val="black"/>
              </a:solidFill>
              <a:latin typeface="Times New Roman" panose="02020603050405020304" pitchFamily="18" charset="0"/>
              <a:cs typeface="Times New Roman" panose="02020603050405020304" pitchFamily="18" charset="0"/>
            </a:endParaRPr>
          </a:p>
          <a:p>
            <a:pPr defTabSz="1371566">
              <a:defRPr/>
            </a:pPr>
            <a:r>
              <a:rPr lang="en-US" sz="4800" dirty="0">
                <a:solidFill>
                  <a:prstClr val="black"/>
                </a:solidFill>
                <a:latin typeface="Times New Roman" panose="02020603050405020304" pitchFamily="18" charset="0"/>
                <a:cs typeface="Times New Roman" panose="02020603050405020304" pitchFamily="18" charset="0"/>
              </a:rPr>
              <a:t>A. </a:t>
            </a:r>
            <a:r>
              <a:rPr lang="vi-VN" sz="4800" dirty="0">
                <a:solidFill>
                  <a:prstClr val="black"/>
                </a:solidFill>
                <a:latin typeface="Times New Roman" panose="02020603050405020304" pitchFamily="18" charset="0"/>
                <a:cs typeface="Times New Roman" panose="02020603050405020304" pitchFamily="18" charset="0"/>
              </a:rPr>
              <a:t>Hành động đề cao bài học cảnh giác</a:t>
            </a:r>
            <a:br>
              <a:rPr lang="vi-VN" sz="4800" dirty="0">
                <a:solidFill>
                  <a:prstClr val="black"/>
                </a:solidFill>
                <a:latin typeface="Times New Roman" panose="02020603050405020304" pitchFamily="18" charset="0"/>
                <a:cs typeface="Times New Roman" panose="02020603050405020304" pitchFamily="18" charset="0"/>
              </a:rPr>
            </a:b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1B4640E6-A05C-4F7B-8E2B-E17318527ED3}"/>
              </a:ext>
            </a:extLst>
          </p:cNvPr>
          <p:cNvSpPr/>
          <p:nvPr/>
        </p:nvSpPr>
        <p:spPr>
          <a:xfrm>
            <a:off x="9195925" y="4576224"/>
            <a:ext cx="7360198" cy="17582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6">
              <a:defRPr/>
            </a:pPr>
            <a:r>
              <a:rPr lang="vi-VN" sz="4800" dirty="0">
                <a:solidFill>
                  <a:prstClr val="black"/>
                </a:solidFill>
                <a:latin typeface="Times New Roman" panose="02020603050405020304" pitchFamily="18" charset="0"/>
                <a:cs typeface="Times New Roman" panose="02020603050405020304" pitchFamily="18" charset="0"/>
              </a:rPr>
              <a:t>B. Chăm chỉ huân luyện cho quân sĩ, tập dượt cung tên.</a:t>
            </a:r>
            <a:endParaRPr lang="en-SG" sz="48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9B271D7D-76B6-49C3-92B6-3896B4A8D046}"/>
              </a:ext>
            </a:extLst>
          </p:cNvPr>
          <p:cNvSpPr/>
          <p:nvPr/>
        </p:nvSpPr>
        <p:spPr>
          <a:xfrm>
            <a:off x="1665333" y="6772378"/>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0">
              <a:defRPr/>
            </a:pPr>
            <a:r>
              <a:rPr lang="vi-VN" sz="4800" dirty="0">
                <a:solidFill>
                  <a:prstClr val="black"/>
                </a:solidFill>
                <a:latin typeface="Times New Roman" panose="02020603050405020304" pitchFamily="18" charset="0"/>
                <a:cs typeface="Times New Roman" panose="02020603050405020304" pitchFamily="18" charset="0"/>
              </a:rPr>
              <a:t>C. Tích cực tìm hiểu cuốn sách </a:t>
            </a:r>
            <a:r>
              <a:rPr lang="vi-VN" sz="4800" i="1" dirty="0">
                <a:solidFill>
                  <a:prstClr val="black"/>
                </a:solidFill>
                <a:latin typeface="Times New Roman" panose="02020603050405020304" pitchFamily="18" charset="0"/>
                <a:cs typeface="Times New Roman" panose="02020603050405020304" pitchFamily="18" charset="0"/>
              </a:rPr>
              <a:t>“Binh thư yếu lược".</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BF7D330E-51DA-44AC-AFE2-CB840EC1195F}"/>
              </a:ext>
            </a:extLst>
          </p:cNvPr>
          <p:cNvSpPr/>
          <p:nvPr/>
        </p:nvSpPr>
        <p:spPr>
          <a:xfrm>
            <a:off x="9195925" y="6778660"/>
            <a:ext cx="7360198" cy="206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defTabSz="1371560">
              <a:defRPr/>
            </a:pPr>
            <a:r>
              <a:rPr lang="vi-VN" sz="4800" dirty="0">
                <a:solidFill>
                  <a:prstClr val="black"/>
                </a:solidFill>
                <a:latin typeface="Times New Roman" panose="02020603050405020304" pitchFamily="18" charset="0"/>
                <a:cs typeface="Times New Roman" panose="02020603050405020304" pitchFamily="18" charset="0"/>
              </a:rPr>
              <a:t>D. Gồm cả </a:t>
            </a:r>
            <a:r>
              <a:rPr lang="en-US" sz="4800" dirty="0">
                <a:solidFill>
                  <a:prstClr val="black"/>
                </a:solidFill>
                <a:latin typeface="Times New Roman" panose="02020603050405020304" pitchFamily="18" charset="0"/>
                <a:cs typeface="Times New Roman" panose="02020603050405020304" pitchFamily="18" charset="0"/>
              </a:rPr>
              <a:t>A, </a:t>
            </a:r>
            <a:r>
              <a:rPr lang="vi-VN" sz="4800" dirty="0">
                <a:solidFill>
                  <a:prstClr val="black"/>
                </a:solidFill>
                <a:latin typeface="Times New Roman" panose="02020603050405020304" pitchFamily="18" charset="0"/>
                <a:cs typeface="Times New Roman" panose="02020603050405020304" pitchFamily="18" charset="0"/>
              </a:rPr>
              <a:t>B và </a:t>
            </a:r>
            <a:r>
              <a:rPr lang="en-US" sz="4800" dirty="0">
                <a:solidFill>
                  <a:prstClr val="black"/>
                </a:solidFill>
                <a:latin typeface="Times New Roman" panose="02020603050405020304" pitchFamily="18" charset="0"/>
                <a:cs typeface="Times New Roman" panose="02020603050405020304" pitchFamily="18" charset="0"/>
              </a:rPr>
              <a:t>C</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946" y="4951052"/>
            <a:ext cx="1208584" cy="1062088"/>
          </a:xfrm>
          <a:prstGeom prst="rect">
            <a:avLst/>
          </a:prstGeom>
        </p:spPr>
      </p:pic>
      <p:pic>
        <p:nvPicPr>
          <p:cNvPr id="9" name="Picture 8">
            <a:extLst>
              <a:ext uri="{FF2B5EF4-FFF2-40B4-BE49-F238E27FC236}">
                <a16:creationId xmlns:a16="http://schemas.microsoft.com/office/drawing/2014/main" xmlns=""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23" y="7256391"/>
            <a:ext cx="1098606" cy="965442"/>
          </a:xfrm>
          <a:prstGeom prst="rect">
            <a:avLst/>
          </a:prstGeom>
        </p:spPr>
      </p:pic>
      <p:pic>
        <p:nvPicPr>
          <p:cNvPr id="10" name="Picture 9">
            <a:extLst>
              <a:ext uri="{FF2B5EF4-FFF2-40B4-BE49-F238E27FC236}">
                <a16:creationId xmlns:a16="http://schemas.microsoft.com/office/drawing/2014/main" xmlns=""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1817" y="7256145"/>
            <a:ext cx="1207114" cy="965690"/>
          </a:xfrm>
          <a:prstGeom prst="rect">
            <a:avLst/>
          </a:prstGeom>
        </p:spPr>
      </p:pic>
      <p:pic>
        <p:nvPicPr>
          <p:cNvPr id="11" name="Picture 10">
            <a:extLst>
              <a:ext uri="{FF2B5EF4-FFF2-40B4-BE49-F238E27FC236}">
                <a16:creationId xmlns:a16="http://schemas.microsoft.com/office/drawing/2014/main" xmlns=""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5926" y="5092893"/>
            <a:ext cx="1098888" cy="965690"/>
          </a:xfrm>
          <a:prstGeom prst="rect">
            <a:avLst/>
          </a:prstGeom>
        </p:spPr>
      </p:pic>
    </p:spTree>
    <p:extLst>
      <p:ext uri="{BB962C8B-B14F-4D97-AF65-F5344CB8AC3E}">
        <p14:creationId xmlns:p14="http://schemas.microsoft.com/office/powerpoint/2010/main" val="38627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a:extLst>
              <a:ext uri="{FF2B5EF4-FFF2-40B4-BE49-F238E27FC236}">
                <a16:creationId xmlns:a16="http://schemas.microsoft.com/office/drawing/2014/main" xmlns="" id="{FEA04753-96CE-8251-6CD1-9F0EF7ED836A}"/>
              </a:ext>
            </a:extLst>
          </p:cNvPr>
          <p:cNvGrpSpPr/>
          <p:nvPr/>
        </p:nvGrpSpPr>
        <p:grpSpPr>
          <a:xfrm>
            <a:off x="1066800" y="2705100"/>
            <a:ext cx="12649200" cy="3162300"/>
            <a:chOff x="0" y="0"/>
            <a:chExt cx="14777713" cy="2254270"/>
          </a:xfrm>
        </p:grpSpPr>
        <p:sp>
          <p:nvSpPr>
            <p:cNvPr id="8" name="Freeform 6">
              <a:extLst>
                <a:ext uri="{FF2B5EF4-FFF2-40B4-BE49-F238E27FC236}">
                  <a16:creationId xmlns:a16="http://schemas.microsoft.com/office/drawing/2014/main" xmlns=""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xmlns=""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xmlns="" id="{912041C1-B3A1-0A03-C592-702001F4B3AC}"/>
              </a:ext>
            </a:extLst>
          </p:cNvPr>
          <p:cNvSpPr txBox="1"/>
          <p:nvPr/>
        </p:nvSpPr>
        <p:spPr>
          <a:xfrm>
            <a:off x="1066800" y="3254901"/>
            <a:ext cx="12649200" cy="1323439"/>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Giả sử em là “vua” của nước 8</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Hãy suy nghĩ và viết 1 bài hịch kêu gọi các bạn chăm chỉ học hành</a:t>
            </a:r>
            <a:endParaRPr lang="en-US" sz="8000" dirty="0">
              <a:latin typeface="Times New Roman" panose="02020603050405020304" pitchFamily="18" charset="0"/>
              <a:cs typeface="Times New Roman" panose="02020603050405020304" pitchFamily="18" charset="0"/>
            </a:endParaRPr>
          </a:p>
        </p:txBody>
      </p:sp>
      <p:pic>
        <p:nvPicPr>
          <p:cNvPr id="3" name="Picture 2" descr="A cartoon of a person in a traditional dress&#10;&#10;Description automatically generated">
            <a:extLst>
              <a:ext uri="{FF2B5EF4-FFF2-40B4-BE49-F238E27FC236}">
                <a16:creationId xmlns:a16="http://schemas.microsoft.com/office/drawing/2014/main" xmlns="" id="{A438F167-372B-6021-6C20-F263229DA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799" y="1028691"/>
            <a:ext cx="7543807" cy="9258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931;p48">
            <a:extLst>
              <a:ext uri="{FF2B5EF4-FFF2-40B4-BE49-F238E27FC236}">
                <a16:creationId xmlns:a16="http://schemas.microsoft.com/office/drawing/2014/main" xmlns="" id="{2E85FFD6-7D4A-155A-F031-FBA3162E429E}"/>
              </a:ext>
            </a:extLst>
          </p:cNvPr>
          <p:cNvSpPr txBox="1">
            <a:spLocks/>
          </p:cNvSpPr>
          <p:nvPr/>
        </p:nvSpPr>
        <p:spPr>
          <a:xfrm>
            <a:off x="838200" y="495300"/>
            <a:ext cx="16764000" cy="9144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xmlns="" id="{208A1BE8-D55B-82CA-E5E0-FD571BCFF406}"/>
              </a:ext>
            </a:extLst>
          </p:cNvPr>
          <p:cNvSpPr txBox="1">
            <a:spLocks/>
          </p:cNvSpPr>
          <p:nvPr/>
        </p:nvSpPr>
        <p:spPr>
          <a:xfrm>
            <a:off x="849086" y="1359517"/>
            <a:ext cx="167640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Tể</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giúp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dip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trọng</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đãi</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ấp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tăm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Cửa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khuyết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cửa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Nhai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chầu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via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An,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mượn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nô</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chúa</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1200"/>
              </a:spcAft>
              <a:buClrTx/>
              <a:buSzTx/>
              <a:buFont typeface="Arial" pitchFamily="34" charset="0"/>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339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06585" y="2332167"/>
            <a:ext cx="1788138" cy="2025894"/>
          </a:xfrm>
          <a:prstGeom prst="rect">
            <a:avLst/>
          </a:prstGeom>
        </p:spPr>
      </p:pic>
      <p:pic>
        <p:nvPicPr>
          <p:cNvPr id="13" name="图片 5"/>
          <p:cNvPicPr>
            <a:picLocks noChangeAspect="1"/>
          </p:cNvPicPr>
          <p:nvPr/>
        </p:nvPicPr>
        <p:blipFill>
          <a:blip r:embed="rId6">
            <a:duotone>
              <a:prstClr val="black"/>
              <a:schemeClr val="accent5">
                <a:tint val="45000"/>
                <a:satMod val="400000"/>
              </a:schemeClr>
            </a:duotone>
          </a:blip>
          <a:stretch>
            <a:fillRect/>
          </a:stretch>
        </p:blipFill>
        <p:spPr>
          <a:xfrm>
            <a:off x="9129320" y="3278203"/>
            <a:ext cx="6165348" cy="5980097"/>
          </a:xfrm>
          <a:prstGeom prst="rect">
            <a:avLst/>
          </a:prstGeom>
        </p:spPr>
      </p:pic>
      <p:pic>
        <p:nvPicPr>
          <p:cNvPr id="24" name="Google Shape;1293;p65"/>
          <p:cNvPicPr preferRelativeResize="0"/>
          <p:nvPr/>
        </p:nvPicPr>
        <p:blipFill>
          <a:blip r:embed="rId7">
            <a:alphaModFix/>
          </a:blip>
          <a:stretch>
            <a:fillRect/>
          </a:stretch>
        </p:blipFill>
        <p:spPr>
          <a:xfrm>
            <a:off x="6790240" y="450756"/>
            <a:ext cx="7058996" cy="1395680"/>
          </a:xfrm>
          <a:prstGeom prst="rect">
            <a:avLst/>
          </a:prstGeom>
          <a:noFill/>
          <a:ln>
            <a:noFill/>
          </a:ln>
        </p:spPr>
      </p:pic>
      <p:pic>
        <p:nvPicPr>
          <p:cNvPr id="21"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13742" y="1616668"/>
            <a:ext cx="1472143" cy="1667883"/>
          </a:xfrm>
          <a:prstGeom prst="rect">
            <a:avLst/>
          </a:prstGeom>
        </p:spPr>
      </p:pic>
      <p:pic>
        <p:nvPicPr>
          <p:cNvPr id="10" name="图片 5"/>
          <p:cNvPicPr>
            <a:picLocks noChangeAspect="1"/>
          </p:cNvPicPr>
          <p:nvPr/>
        </p:nvPicPr>
        <p:blipFill>
          <a:blip r:embed="rId6">
            <a:duotone>
              <a:prstClr val="black"/>
              <a:schemeClr val="accent5">
                <a:tint val="45000"/>
                <a:satMod val="400000"/>
              </a:schemeClr>
            </a:duotone>
          </a:blip>
          <a:stretch>
            <a:fillRect/>
          </a:stretch>
        </p:blipFill>
        <p:spPr>
          <a:xfrm>
            <a:off x="1451940" y="2474638"/>
            <a:ext cx="6165348" cy="6402661"/>
          </a:xfrm>
          <a:prstGeom prst="rect">
            <a:avLst/>
          </a:prstGeom>
        </p:spPr>
      </p:pic>
      <p:sp>
        <p:nvSpPr>
          <p:cNvPr id="11" name="TextBox 10"/>
          <p:cNvSpPr txBox="1"/>
          <p:nvPr/>
        </p:nvSpPr>
        <p:spPr>
          <a:xfrm>
            <a:off x="1676400" y="2653148"/>
            <a:ext cx="5721929" cy="3785652"/>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1:</a:t>
            </a:r>
          </a:p>
          <a:p>
            <a:pPr algn="just">
              <a:buClr>
                <a:srgbClr val="000000"/>
              </a:buClr>
              <a:buFont typeface="Arial"/>
              <a:buNone/>
            </a:pP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Nêu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hiểu</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biết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về</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giả</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Tên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tuổi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quê</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quán</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Cuộc</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đời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sự</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nghiệp</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p:txBody>
      </p:sp>
      <p:sp>
        <p:nvSpPr>
          <p:cNvPr id="14" name="TextBox 13"/>
          <p:cNvSpPr txBox="1"/>
          <p:nvPr/>
        </p:nvSpPr>
        <p:spPr>
          <a:xfrm>
            <a:off x="9512742" y="4152900"/>
            <a:ext cx="5525703" cy="4524315"/>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2:</a:t>
            </a:r>
          </a:p>
          <a:p>
            <a:pPr>
              <a:buClr>
                <a:srgbClr val="000000"/>
              </a:buClr>
              <a:buFont typeface="Arial"/>
              <a:buNone/>
            </a:pP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Nêu</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hoàn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cảnh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ra</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đời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loại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PTBĐ,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mục</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đích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trình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tự</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lập</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luận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bố</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cục</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của</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văn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bản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6426648" y="537912"/>
            <a:ext cx="7746552" cy="708014"/>
          </a:xfrm>
          <a:prstGeom prst="rect">
            <a:avLst/>
          </a:prstGeom>
          <a:noFill/>
        </p:spPr>
        <p:txBody>
          <a:bodyPr wrap="square" rtlCol="0">
            <a:spAutoFit/>
          </a:bodyPr>
          <a:lstStyle/>
          <a:p>
            <a:pPr algn="ctr">
              <a:buClr>
                <a:srgbClr val="000000"/>
              </a:buClr>
              <a:buFont typeface="Arial"/>
              <a:buNone/>
            </a:pP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Chuẩn</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bị</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ở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nhà</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-&gt;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Trình</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bày</a:t>
            </a:r>
            <a:endParaRPr lang="en-US" sz="4001" i="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2" name="Picture 11"/>
          <p:cNvPicPr>
            <a:picLocks noChangeAspect="1"/>
          </p:cNvPicPr>
          <p:nvPr/>
        </p:nvPicPr>
        <p:blipFill>
          <a:blip r:embed="rId8"/>
          <a:stretch>
            <a:fillRect/>
          </a:stretch>
        </p:blipFill>
        <p:spPr>
          <a:xfrm>
            <a:off x="155890" y="28631"/>
            <a:ext cx="5946794" cy="1520588"/>
          </a:xfrm>
          <a:prstGeom prst="rect">
            <a:avLst/>
          </a:prstGeom>
        </p:spPr>
      </p:pic>
    </p:spTree>
    <p:extLst>
      <p:ext uri="{BB962C8B-B14F-4D97-AF65-F5344CB8AC3E}">
        <p14:creationId xmlns:p14="http://schemas.microsoft.com/office/powerpoint/2010/main" val="27753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457200" y="876300"/>
            <a:ext cx="11658600"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4000" b="1" dirty="0" smtClean="0">
                <a:latin typeface="Times New Roman" panose="02020603050405020304" pitchFamily="18" charset="0"/>
                <a:ea typeface="SimSun" panose="02010600030101010101" pitchFamily="2" charset="-122"/>
                <a:cs typeface="Times New Roman" panose="02020603050405020304" pitchFamily="18" charset="0"/>
              </a:rPr>
              <a:t>2</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Tìm</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hiểu</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chung</a:t>
            </a:r>
            <a:endParaRPr lang="en-US" altLang="vi-VN" sz="4000" b="1" dirty="0">
              <a:latin typeface="Times New Roman" panose="02020603050405020304" pitchFamily="18" charset="0"/>
              <a:ea typeface="SimSun" panose="02010600030101010101" pitchFamily="2" charset="-122"/>
              <a:cs typeface="Times New Roman" panose="02020603050405020304" pitchFamily="18" charset="0"/>
            </a:endParaRPr>
          </a:p>
          <a:p>
            <a:pPr>
              <a:spcBef>
                <a:spcPct val="0"/>
              </a:spcBef>
              <a:buFontTx/>
              <a:buNone/>
            </a:pP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a.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Tác</a:t>
            </a:r>
            <a:r>
              <a:rPr lang="en-US" altLang="vi-VN"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vi-VN" sz="4000" b="1" dirty="0" err="1">
                <a:latin typeface="Times New Roman" panose="02020603050405020304" pitchFamily="18" charset="0"/>
                <a:ea typeface="SimSun" panose="02010600030101010101" pitchFamily="2" charset="-122"/>
                <a:cs typeface="Times New Roman" panose="02020603050405020304" pitchFamily="18" charset="0"/>
              </a:rPr>
              <a:t>giả</a:t>
            </a:r>
            <a:endParaRPr lang="en-US" altLang="vi-VN" sz="4000" b="1" dirty="0">
              <a:latin typeface="Times New Roman" panose="02020603050405020304" pitchFamily="18" charset="0"/>
              <a:ea typeface="SimSun" panose="02010600030101010101" pitchFamily="2" charset="-122"/>
              <a:cs typeface="Times New Roman" panose="02020603050405020304" pitchFamily="18" charset="0"/>
            </a:endParaRPr>
          </a:p>
          <a:p>
            <a:pPr>
              <a:spcBef>
                <a:spcPct val="0"/>
              </a:spcBef>
              <a:buFontTx/>
              <a:buNone/>
            </a:pPr>
            <a:r>
              <a:rPr lang="vi-VN" altLang="vi-VN" sz="4000" dirty="0">
                <a:latin typeface="Times New Roman" panose="02020603050405020304" pitchFamily="18" charset="0"/>
                <a:cs typeface="Times New Roman" panose="02020603050405020304" pitchFamily="18" charset="0"/>
              </a:rPr>
              <a:t>- Trần Quốc Tuấn ( 1231 ?- 1300) , tước Hưng Đạo Vương là một danh tướng kiệt xuất của </a:t>
            </a:r>
            <a:endParaRPr lang="en-US" altLang="vi-VN" sz="4000" dirty="0">
              <a:latin typeface="Times New Roman" panose="02020603050405020304" pitchFamily="18" charset="0"/>
              <a:cs typeface="Times New Roman" panose="02020603050405020304" pitchFamily="18" charset="0"/>
            </a:endParaRPr>
          </a:p>
          <a:p>
            <a:pPr>
              <a:spcBef>
                <a:spcPct val="0"/>
              </a:spcBef>
              <a:buFontTx/>
              <a:buNone/>
            </a:pPr>
            <a:r>
              <a:rPr lang="vi-VN" altLang="vi-VN" sz="4000" dirty="0">
                <a:latin typeface="Times New Roman" panose="02020603050405020304" pitchFamily="18" charset="0"/>
                <a:cs typeface="Times New Roman" panose="02020603050405020304" pitchFamily="18" charset="0"/>
              </a:rPr>
              <a:t>dân tộc</a:t>
            </a:r>
          </a:p>
          <a:p>
            <a:pPr>
              <a:spcBef>
                <a:spcPct val="0"/>
              </a:spcBef>
              <a:buFontTx/>
              <a:buNone/>
            </a:pPr>
            <a:r>
              <a:rPr lang="vi-VN" altLang="vi-VN" sz="4000" dirty="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a:t>
            </a: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Là </a:t>
            </a:r>
            <a:r>
              <a:rPr lang="vi-VN" altLang="vi-VN" sz="4000" dirty="0">
                <a:latin typeface="Times New Roman" panose="02020603050405020304" pitchFamily="18" charset="0"/>
                <a:cs typeface="Times New Roman" panose="02020603050405020304" pitchFamily="18" charset="0"/>
              </a:rPr>
              <a:t>người có phẩm chất cao đẹp, văn võ song toàn, nhân cách vĩ đại, có công lớn trong cuộc kháng chiến chống quân Mông- Nguyên lần </a:t>
            </a:r>
            <a:r>
              <a:rPr lang="vi-VN" altLang="vi-VN" sz="4000" dirty="0" smtClean="0">
                <a:latin typeface="Times New Roman" panose="02020603050405020304" pitchFamily="18" charset="0"/>
                <a:cs typeface="Times New Roman" panose="02020603050405020304" pitchFamily="18" charset="0"/>
              </a:rPr>
              <a:t>2,3</a:t>
            </a:r>
          </a:p>
          <a:p>
            <a:pPr>
              <a:spcBef>
                <a:spcPct val="0"/>
              </a:spcBef>
              <a:buFontTx/>
              <a:buNone/>
            </a:pPr>
            <a:r>
              <a:rPr lang="vi-VN" altLang="vi-VN" sz="4000" dirty="0" smtClean="0">
                <a:latin typeface="Times New Roman" panose="02020603050405020304" pitchFamily="18" charset="0"/>
                <a:cs typeface="Times New Roman" panose="02020603050405020304" pitchFamily="18" charset="0"/>
              </a:rPr>
              <a:t> -</a:t>
            </a:r>
            <a:r>
              <a:rPr lang="en-US" altLang="vi-VN" sz="4000" dirty="0" smtClean="0">
                <a:latin typeface="Times New Roman" panose="02020603050405020304" pitchFamily="18" charset="0"/>
                <a:cs typeface="Times New Roman" panose="02020603050405020304" pitchFamily="18" charset="0"/>
              </a:rPr>
              <a:t> </a:t>
            </a:r>
            <a:r>
              <a:rPr lang="vi-VN" altLang="vi-VN" sz="4000" dirty="0" smtClean="0">
                <a:latin typeface="Times New Roman" panose="02020603050405020304" pitchFamily="18" charset="0"/>
                <a:cs typeface="Times New Roman" panose="02020603050405020304" pitchFamily="18" charset="0"/>
              </a:rPr>
              <a:t>Năm 1283  ông được vua Trần Nhân Tông phong làm Quốc công Tiết chế thống lĩnh các các đạo quân, cả hai lần đều thắng lợi vẻ vang</a:t>
            </a:r>
          </a:p>
          <a:p>
            <a:pPr>
              <a:spcBef>
                <a:spcPct val="0"/>
              </a:spcBef>
              <a:buFontTx/>
              <a:buNone/>
            </a:pPr>
            <a:r>
              <a:rPr lang="vi-VN" altLang="vi-VN" sz="4000" dirty="0" smtClean="0">
                <a:latin typeface="Times New Roman" panose="02020603050405020304" pitchFamily="18" charset="0"/>
                <a:cs typeface="Times New Roman" panose="02020603050405020304" pitchFamily="18" charset="0"/>
              </a:rPr>
              <a:t>  </a:t>
            </a:r>
            <a:r>
              <a:rPr lang="vi-VN" altLang="vi-VN" sz="4000" dirty="0">
                <a:latin typeface="Times New Roman" panose="02020603050405020304" pitchFamily="18" charset="0"/>
                <a:cs typeface="Times New Roman" panose="02020603050405020304" pitchFamily="18" charset="0"/>
              </a:rPr>
              <a:t>- Cuối đời ông về trí sĩ ở Vạn Kiếp ( Chí Linh, Hải Dương) và mất ở đó.</a:t>
            </a:r>
            <a:endParaRPr lang="en-US" altLang="vi-VN" sz="4000" b="1" dirty="0">
              <a:latin typeface="Times New Roman" panose="02020603050405020304" pitchFamily="18" charset="0"/>
              <a:cs typeface="Times New Roman" panose="02020603050405020304" pitchFamily="18" charset="0"/>
            </a:endParaRPr>
          </a:p>
        </p:txBody>
      </p:sp>
      <p:pic>
        <p:nvPicPr>
          <p:cNvPr id="3" name="Picture 7" descr="tranhungd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9200" y="2019300"/>
            <a:ext cx="4736306"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
          <p:cNvSpPr txBox="1">
            <a:spLocks noChangeArrowheads="1"/>
          </p:cNvSpPr>
          <p:nvPr/>
        </p:nvSpPr>
        <p:spPr bwMode="auto">
          <a:xfrm>
            <a:off x="13868400" y="7934109"/>
            <a:ext cx="2971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700" dirty="0" err="1">
                <a:latin typeface="Times New Roman" panose="02020603050405020304" pitchFamily="18" charset="0"/>
                <a:cs typeface="Times New Roman" panose="02020603050405020304" pitchFamily="18" charset="0"/>
              </a:rPr>
              <a:t>Hưng</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Đạo</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Vương</a:t>
            </a:r>
            <a:endParaRPr lang="en-US" altLang="vi-VN" sz="2700" dirty="0">
              <a:latin typeface="Times New Roman" panose="02020603050405020304" pitchFamily="18" charset="0"/>
              <a:cs typeface="Times New Roman" panose="02020603050405020304" pitchFamily="18" charset="0"/>
            </a:endParaRPr>
          </a:p>
          <a:p>
            <a:pPr>
              <a:spcBef>
                <a:spcPct val="0"/>
              </a:spcBef>
              <a:buFontTx/>
              <a:buNone/>
            </a:pP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Trần</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Quốc</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Tuấn</a:t>
            </a:r>
            <a:endParaRPr lang="vi-VN" altLang="vi-VN"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63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xmlns=""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xmlns=""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xmlns=""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xmlns=""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xmlns=""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4218</TotalTime>
  <Words>4248</Words>
  <Application>Microsoft Office PowerPoint</Application>
  <PresentationFormat>Custom</PresentationFormat>
  <Paragraphs>393</Paragraphs>
  <Slides>46</Slides>
  <Notes>19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46</vt:i4>
      </vt:variant>
    </vt:vector>
  </HeadingPairs>
  <TitlesOfParts>
    <vt:vector size="62" baseType="lpstr">
      <vt:lpstr>Wingdings</vt:lpstr>
      <vt:lpstr>Calibri Light</vt:lpstr>
      <vt:lpstr>Meiryo</vt:lpstr>
      <vt:lpstr>Calibri</vt:lpstr>
      <vt:lpstr>Cambria</vt:lpstr>
      <vt:lpstr>.VnArial Narrow</vt:lpstr>
      <vt:lpstr>Times New Roman</vt:lpstr>
      <vt:lpstr>Arial</vt:lpstr>
      <vt:lpstr>SimSun</vt:lpstr>
      <vt:lpstr>.VnTime</vt:lpstr>
      <vt:lpstr>Tahoma</vt:lpstr>
      <vt:lpstr>Muli</vt:lpstr>
      <vt:lpstr>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ACER</cp:lastModifiedBy>
  <cp:revision>173</cp:revision>
  <dcterms:created xsi:type="dcterms:W3CDTF">2006-08-16T00:00:00Z</dcterms:created>
  <dcterms:modified xsi:type="dcterms:W3CDTF">2024-12-09T01:34:54Z</dcterms:modified>
  <dc:identifier>DAFqk6T7bAg</dc:identifier>
</cp:coreProperties>
</file>