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69" r:id="rId2"/>
    <p:sldId id="315" r:id="rId3"/>
    <p:sldId id="316" r:id="rId4"/>
    <p:sldId id="317" r:id="rId5"/>
    <p:sldId id="318" r:id="rId6"/>
    <p:sldId id="319" r:id="rId7"/>
    <p:sldId id="320" r:id="rId8"/>
    <p:sldId id="321" r:id="rId9"/>
    <p:sldId id="322" r:id="rId10"/>
    <p:sldId id="335" r:id="rId11"/>
    <p:sldId id="299" r:id="rId12"/>
    <p:sldId id="349" r:id="rId13"/>
    <p:sldId id="350" r:id="rId14"/>
    <p:sldId id="351" r:id="rId15"/>
    <p:sldId id="352" r:id="rId16"/>
    <p:sldId id="354" r:id="rId17"/>
    <p:sldId id="355" r:id="rId18"/>
    <p:sldId id="356" r:id="rId19"/>
    <p:sldId id="358" r:id="rId20"/>
    <p:sldId id="359" r:id="rId21"/>
    <p:sldId id="360" r:id="rId22"/>
    <p:sldId id="371" r:id="rId23"/>
    <p:sldId id="362" r:id="rId24"/>
    <p:sldId id="363" r:id="rId25"/>
    <p:sldId id="364" r:id="rId26"/>
    <p:sldId id="365" r:id="rId27"/>
    <p:sldId id="366" r:id="rId28"/>
    <p:sldId id="367" r:id="rId29"/>
    <p:sldId id="368" r:id="rId30"/>
    <p:sldId id="303" r:id="rId31"/>
    <p:sldId id="279" r:id="rId32"/>
    <p:sldId id="280" r:id="rId33"/>
    <p:sldId id="289" r:id="rId34"/>
    <p:sldId id="373" r:id="rId35"/>
    <p:sldId id="339" r:id="rId36"/>
    <p:sldId id="307" r:id="rId37"/>
    <p:sldId id="309" r:id="rId38"/>
    <p:sldId id="282" r:id="rId39"/>
    <p:sldId id="310" r:id="rId40"/>
    <p:sldId id="313" r:id="rId41"/>
    <p:sldId id="314" r:id="rId42"/>
    <p:sldId id="326" r:id="rId43"/>
    <p:sldId id="327" r:id="rId44"/>
    <p:sldId id="328" r:id="rId45"/>
    <p:sldId id="329" r:id="rId46"/>
    <p:sldId id="330" r:id="rId47"/>
    <p:sldId id="331" r:id="rId48"/>
    <p:sldId id="312" r:id="rId49"/>
    <p:sldId id="325" r:id="rId50"/>
  </p:sldIdLst>
  <p:sldSz cx="18288000" cy="10287000"/>
  <p:notesSz cx="6858000" cy="9144000"/>
  <p:embeddedFontLst>
    <p:embeddedFont>
      <p:font typeface=".VnArial" panose="020B7200000000000000"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9Slide07 SVNAppleberry" panose="02040603050506020204" charset="0"/>
      <p:regular r:id="rId60"/>
    </p:embeddedFont>
    <p:embeddedFont>
      <p:font typeface=".VnCentury Schoolbook" panose="020B7200000000000000" pitchFamily="34" charset="0"/>
      <p:regular r:id="rId61"/>
      <p:bold r:id="rId62"/>
      <p:italic r:id="rId63"/>
      <p:boldItalic r:id="rId64"/>
    </p:embeddedFont>
    <p:embeddedFont>
      <p:font typeface="#9Slide05 Braxton Regular" panose="020B0604020202020204" charset="-93"/>
      <p:regular r:id="rId65"/>
    </p:embeddedFont>
    <p:embeddedFont>
      <p:font typeface="#9Slide06 SVNJonitha Script" panose="020B0604020202020204" charset="0"/>
      <p:regular r:id="rId66"/>
    </p:embeddedFont>
    <p:embeddedFont>
      <p:font typeface="#9Slide05 SVNStandly" panose="020B0604020202020204" charset="0"/>
      <p:regular r:id="rId67"/>
    </p:embeddedFont>
    <p:embeddedFont>
      <p:font typeface="#9Slide03 Arima Madurai Bold" panose="020B0604020202020204" charset="-93"/>
      <p:bold r:id="rId68"/>
    </p:embeddedFont>
    <p:embeddedFont>
      <p:font typeface="#9Slide07 SVNDessert Menu Scrip" panose="020B0604020202020204" charset="0"/>
      <p:regular r:id="rId69"/>
    </p:embeddedFont>
    <p:embeddedFont>
      <p:font typeface="SimSun" panose="02010600030101010101" pitchFamily="2" charset="-122"/>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102" autoAdjust="0"/>
  </p:normalViewPr>
  <p:slideViewPr>
    <p:cSldViewPr>
      <p:cViewPr varScale="1">
        <p:scale>
          <a:sx n="57" d="100"/>
          <a:sy n="57" d="100"/>
        </p:scale>
        <p:origin x="56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C3AF6-A5B4-492C-A983-7E816A237379}"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0F313-ED37-4A46-A4A5-D15AB3BA6BE8}" type="slidenum">
              <a:rPr lang="en-US" smtClean="0"/>
              <a:t>‹#›</a:t>
            </a:fld>
            <a:endParaRPr lang="en-US"/>
          </a:p>
        </p:txBody>
      </p:sp>
    </p:spTree>
    <p:extLst>
      <p:ext uri="{BB962C8B-B14F-4D97-AF65-F5344CB8AC3E}">
        <p14:creationId xmlns:p14="http://schemas.microsoft.com/office/powerpoint/2010/main" val="31542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a:t>
            </a:fld>
            <a:endParaRPr lang="en-US"/>
          </a:p>
        </p:txBody>
      </p:sp>
    </p:spTree>
    <p:extLst>
      <p:ext uri="{BB962C8B-B14F-4D97-AF65-F5344CB8AC3E}">
        <p14:creationId xmlns:p14="http://schemas.microsoft.com/office/powerpoint/2010/main" val="196330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10</a:t>
            </a:fld>
            <a:endParaRPr lang="en-US"/>
          </a:p>
        </p:txBody>
      </p:sp>
    </p:spTree>
    <p:extLst>
      <p:ext uri="{BB962C8B-B14F-4D97-AF65-F5344CB8AC3E}">
        <p14:creationId xmlns:p14="http://schemas.microsoft.com/office/powerpoint/2010/main" val="183661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11</a:t>
            </a:fld>
            <a:endParaRPr lang="en-US"/>
          </a:p>
        </p:txBody>
      </p:sp>
    </p:spTree>
    <p:extLst>
      <p:ext uri="{BB962C8B-B14F-4D97-AF65-F5344CB8AC3E}">
        <p14:creationId xmlns:p14="http://schemas.microsoft.com/office/powerpoint/2010/main" val="182681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30</a:t>
            </a:fld>
            <a:endParaRPr lang="en-US"/>
          </a:p>
        </p:txBody>
      </p:sp>
    </p:spTree>
    <p:extLst>
      <p:ext uri="{BB962C8B-B14F-4D97-AF65-F5344CB8AC3E}">
        <p14:creationId xmlns:p14="http://schemas.microsoft.com/office/powerpoint/2010/main" val="617822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FFE01D8-670B-4A78-936B-73E71A719F7D}" type="slidenum">
              <a:rPr lang="en-US" smtClean="0"/>
              <a:t>31</a:t>
            </a:fld>
            <a:endParaRPr lang="en-US"/>
          </a:p>
        </p:txBody>
      </p:sp>
    </p:spTree>
    <p:extLst>
      <p:ext uri="{BB962C8B-B14F-4D97-AF65-F5344CB8AC3E}">
        <p14:creationId xmlns:p14="http://schemas.microsoft.com/office/powerpoint/2010/main" val="197453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33</a:t>
            </a:fld>
            <a:endParaRPr lang="en-US"/>
          </a:p>
        </p:txBody>
      </p:sp>
    </p:spTree>
    <p:extLst>
      <p:ext uri="{BB962C8B-B14F-4D97-AF65-F5344CB8AC3E}">
        <p14:creationId xmlns:p14="http://schemas.microsoft.com/office/powerpoint/2010/main" val="377087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35</a:t>
            </a:fld>
            <a:endParaRPr lang="en-US"/>
          </a:p>
        </p:txBody>
      </p:sp>
    </p:spTree>
    <p:extLst>
      <p:ext uri="{BB962C8B-B14F-4D97-AF65-F5344CB8AC3E}">
        <p14:creationId xmlns:p14="http://schemas.microsoft.com/office/powerpoint/2010/main" val="350377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36</a:t>
            </a:fld>
            <a:endParaRPr lang="en-US"/>
          </a:p>
        </p:txBody>
      </p:sp>
    </p:spTree>
    <p:extLst>
      <p:ext uri="{BB962C8B-B14F-4D97-AF65-F5344CB8AC3E}">
        <p14:creationId xmlns:p14="http://schemas.microsoft.com/office/powerpoint/2010/main" val="2916249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37</a:t>
            </a:fld>
            <a:endParaRPr lang="en-US"/>
          </a:p>
        </p:txBody>
      </p:sp>
    </p:spTree>
    <p:extLst>
      <p:ext uri="{BB962C8B-B14F-4D97-AF65-F5344CB8AC3E}">
        <p14:creationId xmlns:p14="http://schemas.microsoft.com/office/powerpoint/2010/main" val="237267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38</a:t>
            </a:fld>
            <a:endParaRPr lang="en-US"/>
          </a:p>
        </p:txBody>
      </p:sp>
    </p:spTree>
    <p:extLst>
      <p:ext uri="{BB962C8B-B14F-4D97-AF65-F5344CB8AC3E}">
        <p14:creationId xmlns:p14="http://schemas.microsoft.com/office/powerpoint/2010/main" val="1190110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39</a:t>
            </a:fld>
            <a:endParaRPr lang="en-US"/>
          </a:p>
        </p:txBody>
      </p:sp>
    </p:spTree>
    <p:extLst>
      <p:ext uri="{BB962C8B-B14F-4D97-AF65-F5344CB8AC3E}">
        <p14:creationId xmlns:p14="http://schemas.microsoft.com/office/powerpoint/2010/main" val="322435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 </a:t>
            </a:r>
            <a:r>
              <a:rPr lang="en-US" dirty="0" err="1"/>
              <a:t>Bà</a:t>
            </a:r>
            <a:r>
              <a:rPr lang="en-US" dirty="0"/>
              <a:t> </a:t>
            </a:r>
            <a:r>
              <a:rPr lang="en-US" dirty="0" err="1"/>
              <a:t>Trưng</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a:t>
            </a:fld>
            <a:endParaRPr lang="en-US"/>
          </a:p>
        </p:txBody>
      </p:sp>
    </p:spTree>
    <p:extLst>
      <p:ext uri="{BB962C8B-B14F-4D97-AF65-F5344CB8AC3E}">
        <p14:creationId xmlns:p14="http://schemas.microsoft.com/office/powerpoint/2010/main" val="27497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40</a:t>
            </a:fld>
            <a:endParaRPr lang="en-US"/>
          </a:p>
        </p:txBody>
      </p:sp>
    </p:spTree>
    <p:extLst>
      <p:ext uri="{BB962C8B-B14F-4D97-AF65-F5344CB8AC3E}">
        <p14:creationId xmlns:p14="http://schemas.microsoft.com/office/powerpoint/2010/main" val="1250859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41</a:t>
            </a:fld>
            <a:endParaRPr lang="en-US"/>
          </a:p>
        </p:txBody>
      </p:sp>
    </p:spTree>
    <p:extLst>
      <p:ext uri="{BB962C8B-B14F-4D97-AF65-F5344CB8AC3E}">
        <p14:creationId xmlns:p14="http://schemas.microsoft.com/office/powerpoint/2010/main" val="1074547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42</a:t>
            </a:fld>
            <a:endParaRPr lang="en-US"/>
          </a:p>
        </p:txBody>
      </p:sp>
    </p:spTree>
    <p:extLst>
      <p:ext uri="{BB962C8B-B14F-4D97-AF65-F5344CB8AC3E}">
        <p14:creationId xmlns:p14="http://schemas.microsoft.com/office/powerpoint/2010/main" val="2027625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44</a:t>
            </a:fld>
            <a:endParaRPr lang="en-US"/>
          </a:p>
        </p:txBody>
      </p:sp>
    </p:spTree>
    <p:extLst>
      <p:ext uri="{BB962C8B-B14F-4D97-AF65-F5344CB8AC3E}">
        <p14:creationId xmlns:p14="http://schemas.microsoft.com/office/powerpoint/2010/main" val="619858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48</a:t>
            </a:fld>
            <a:endParaRPr lang="en-US"/>
          </a:p>
        </p:txBody>
      </p:sp>
    </p:spTree>
    <p:extLst>
      <p:ext uri="{BB962C8B-B14F-4D97-AF65-F5344CB8AC3E}">
        <p14:creationId xmlns:p14="http://schemas.microsoft.com/office/powerpoint/2010/main" val="2436384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49</a:t>
            </a:fld>
            <a:endParaRPr lang="en-US"/>
          </a:p>
        </p:txBody>
      </p:sp>
    </p:spTree>
    <p:extLst>
      <p:ext uri="{BB962C8B-B14F-4D97-AF65-F5344CB8AC3E}">
        <p14:creationId xmlns:p14="http://schemas.microsoft.com/office/powerpoint/2010/main" val="238478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Ngô </a:t>
            </a:r>
            <a:r>
              <a:rPr lang="en-US" dirty="0" err="1"/>
              <a:t>Quyền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a:t>
            </a:fld>
            <a:endParaRPr lang="en-US"/>
          </a:p>
        </p:txBody>
      </p:sp>
    </p:spTree>
    <p:extLst>
      <p:ext uri="{BB962C8B-B14F-4D97-AF65-F5344CB8AC3E}">
        <p14:creationId xmlns:p14="http://schemas.microsoft.com/office/powerpoint/2010/main" val="417386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Lý </a:t>
            </a:r>
            <a:r>
              <a:rPr lang="en-US" dirty="0" err="1"/>
              <a:t>Thường</a:t>
            </a:r>
            <a:r>
              <a:rPr lang="en-US" dirty="0"/>
              <a:t> </a:t>
            </a:r>
            <a:r>
              <a:rPr lang="en-US" dirty="0" err="1"/>
              <a:t>Kiệt</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a:t>
            </a:fld>
            <a:endParaRPr lang="en-US"/>
          </a:p>
        </p:txBody>
      </p:sp>
    </p:spTree>
    <p:extLst>
      <p:ext uri="{BB962C8B-B14F-4D97-AF65-F5344CB8AC3E}">
        <p14:creationId xmlns:p14="http://schemas.microsoft.com/office/powerpoint/2010/main" val="101622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Hưng</a:t>
            </a:r>
            <a:r>
              <a:rPr lang="en-US" dirty="0"/>
              <a:t> </a:t>
            </a:r>
            <a:r>
              <a:rPr lang="en-US" dirty="0" err="1"/>
              <a:t>Đạo</a:t>
            </a:r>
            <a:r>
              <a:rPr lang="en-US" dirty="0"/>
              <a:t> </a:t>
            </a:r>
            <a:r>
              <a:rPr lang="en-US" dirty="0" err="1"/>
              <a:t>Đại</a:t>
            </a:r>
            <a:r>
              <a:rPr lang="en-US" dirty="0"/>
              <a:t> </a:t>
            </a:r>
            <a:r>
              <a:rPr lang="en-US" dirty="0" err="1"/>
              <a:t>Vương</a:t>
            </a:r>
            <a:r>
              <a:rPr lang="en-US" dirty="0"/>
              <a:t> </a:t>
            </a:r>
            <a:r>
              <a:rPr lang="en-US" dirty="0" err="1"/>
              <a:t>Trần</a:t>
            </a:r>
            <a:r>
              <a:rPr lang="en-US" dirty="0"/>
              <a:t> </a:t>
            </a:r>
            <a:r>
              <a:rPr lang="en-US" dirty="0" err="1"/>
              <a:t>Quốc</a:t>
            </a:r>
            <a:r>
              <a:rPr lang="en-US" dirty="0"/>
              <a:t> </a:t>
            </a:r>
            <a:r>
              <a:rPr lang="en-US" dirty="0" err="1"/>
              <a:t>Tuấn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5</a:t>
            </a:fld>
            <a:endParaRPr lang="en-US"/>
          </a:p>
        </p:txBody>
      </p:sp>
    </p:spTree>
    <p:extLst>
      <p:ext uri="{BB962C8B-B14F-4D97-AF65-F5344CB8AC3E}">
        <p14:creationId xmlns:p14="http://schemas.microsoft.com/office/powerpoint/2010/main" val="3596203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Lê </a:t>
            </a:r>
            <a:r>
              <a:rPr lang="en-US" dirty="0" err="1"/>
              <a:t>Lợi</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6</a:t>
            </a:fld>
            <a:endParaRPr lang="en-US"/>
          </a:p>
        </p:txBody>
      </p:sp>
    </p:spTree>
    <p:extLst>
      <p:ext uri="{BB962C8B-B14F-4D97-AF65-F5344CB8AC3E}">
        <p14:creationId xmlns:p14="http://schemas.microsoft.com/office/powerpoint/2010/main" val="137435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Quang Trung – </a:t>
            </a:r>
            <a:r>
              <a:rPr lang="en-US" dirty="0" err="1"/>
              <a:t>Nguyễn</a:t>
            </a:r>
            <a:r>
              <a:rPr lang="en-US" dirty="0"/>
              <a:t> </a:t>
            </a:r>
            <a:r>
              <a:rPr lang="en-US" dirty="0" err="1"/>
              <a:t>Huệ</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7</a:t>
            </a:fld>
            <a:endParaRPr lang="en-US"/>
          </a:p>
        </p:txBody>
      </p:sp>
    </p:spTree>
    <p:extLst>
      <p:ext uri="{BB962C8B-B14F-4D97-AF65-F5344CB8AC3E}">
        <p14:creationId xmlns:p14="http://schemas.microsoft.com/office/powerpoint/2010/main" val="128628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Lý </a:t>
            </a:r>
            <a:r>
              <a:rPr lang="en-US" dirty="0" err="1"/>
              <a:t>Công</a:t>
            </a:r>
            <a:r>
              <a:rPr lang="en-US" dirty="0"/>
              <a:t> </a:t>
            </a:r>
            <a:r>
              <a:rPr lang="en-US" dirty="0" err="1"/>
              <a:t>Uẩn</a:t>
            </a:r>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8</a:t>
            </a:fld>
            <a:endParaRPr lang="en-US"/>
          </a:p>
        </p:txBody>
      </p:sp>
    </p:spTree>
    <p:extLst>
      <p:ext uri="{BB962C8B-B14F-4D97-AF65-F5344CB8AC3E}">
        <p14:creationId xmlns:p14="http://schemas.microsoft.com/office/powerpoint/2010/main" val="257890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Vừa</a:t>
            </a:r>
            <a:r>
              <a:rPr lang="en-US" dirty="0"/>
              <a:t> </a:t>
            </a:r>
            <a:r>
              <a:rPr lang="en-US" dirty="0" err="1"/>
              <a:t>rồi</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đoán</a:t>
            </a:r>
            <a:r>
              <a:rPr lang="en-US" dirty="0"/>
              <a:t> </a:t>
            </a:r>
            <a:r>
              <a:rPr lang="en-US" dirty="0" err="1"/>
              <a:t>chính</a:t>
            </a:r>
            <a:r>
              <a:rPr lang="en-US" dirty="0"/>
              <a:t> </a:t>
            </a:r>
            <a:r>
              <a:rPr lang="en-US" dirty="0" err="1"/>
              <a:t>xác</a:t>
            </a:r>
            <a:r>
              <a:rPr lang="en-US" dirty="0"/>
              <a:t> </a:t>
            </a:r>
            <a:r>
              <a:rPr lang="en-US" dirty="0" err="1"/>
              <a:t>được</a:t>
            </a:r>
            <a:r>
              <a:rPr lang="en-US" dirty="0"/>
              <a:t> </a:t>
            </a:r>
            <a:r>
              <a:rPr lang="en-US" dirty="0" err="1"/>
              <a:t>tên</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làm</a:t>
            </a:r>
            <a:r>
              <a:rPr lang="en-US" dirty="0"/>
              <a:t> </a:t>
            </a:r>
            <a:r>
              <a:rPr lang="en-US" dirty="0" err="1"/>
              <a:t>nên</a:t>
            </a:r>
            <a:r>
              <a:rPr lang="en-US" dirty="0"/>
              <a:t> </a:t>
            </a:r>
            <a:r>
              <a:rPr lang="en-US" dirty="0" err="1"/>
              <a:t>dáng</a:t>
            </a:r>
            <a:r>
              <a:rPr lang="en-US" dirty="0"/>
              <a:t> </a:t>
            </a:r>
            <a:r>
              <a:rPr lang="en-US" dirty="0" err="1"/>
              <a:t>hình</a:t>
            </a:r>
            <a:r>
              <a:rPr lang="en-US" dirty="0"/>
              <a:t> non </a:t>
            </a:r>
            <a:r>
              <a:rPr lang="en-US" dirty="0" err="1"/>
              <a:t>sông</a:t>
            </a:r>
            <a:r>
              <a:rPr lang="en-US" dirty="0"/>
              <a:t>, </a:t>
            </a:r>
            <a:r>
              <a:rPr lang="en-US" dirty="0" err="1"/>
              <a:t>đất</a:t>
            </a:r>
            <a:r>
              <a:rPr lang="en-US" dirty="0"/>
              <a:t> </a:t>
            </a:r>
            <a:r>
              <a:rPr lang="en-US" dirty="0" err="1"/>
              <a:t>nước</a:t>
            </a:r>
            <a:r>
              <a:rPr lang="en-US" dirty="0"/>
              <a:t> </a:t>
            </a:r>
            <a:r>
              <a:rPr lang="en-US" dirty="0" err="1"/>
              <a:t>Việt</a:t>
            </a:r>
            <a:r>
              <a:rPr lang="en-US" dirty="0"/>
              <a:t> Nam. Trong </a:t>
            </a:r>
            <a:r>
              <a:rPr lang="en-US" dirty="0" err="1"/>
              <a:t>bài</a:t>
            </a:r>
            <a:r>
              <a:rPr lang="en-US" dirty="0"/>
              <a:t> 5, </a:t>
            </a:r>
            <a:r>
              <a:rPr lang="en-US" dirty="0" err="1"/>
              <a:t>nghị</a:t>
            </a:r>
            <a:r>
              <a:rPr lang="en-US" dirty="0"/>
              <a:t> </a:t>
            </a:r>
            <a:r>
              <a:rPr lang="en-US" dirty="0" err="1"/>
              <a:t>luận</a:t>
            </a:r>
            <a:r>
              <a:rPr lang="en-US" dirty="0"/>
              <a:t> </a:t>
            </a:r>
            <a:r>
              <a:rPr lang="en-US" dirty="0" err="1"/>
              <a:t>xã</a:t>
            </a:r>
            <a:r>
              <a:rPr lang="en-US" dirty="0"/>
              <a:t> </a:t>
            </a:r>
            <a:r>
              <a:rPr lang="en-US" dirty="0" err="1"/>
              <a:t>hội</a:t>
            </a:r>
            <a:r>
              <a:rPr lang="en-US" dirty="0"/>
              <a:t>, ta </a:t>
            </a:r>
            <a:r>
              <a:rPr lang="en-US" dirty="0" err="1"/>
              <a:t>đã</a:t>
            </a:r>
            <a:r>
              <a:rPr lang="en-US" dirty="0"/>
              <a:t> </a:t>
            </a:r>
            <a:r>
              <a:rPr lang="en-US" dirty="0" err="1"/>
              <a:t>được</a:t>
            </a:r>
            <a:r>
              <a:rPr lang="en-US" dirty="0"/>
              <a:t> </a:t>
            </a:r>
            <a:r>
              <a:rPr lang="en-US" dirty="0" err="1"/>
              <a:t>tìm</a:t>
            </a:r>
            <a:r>
              <a:rPr lang="en-US" dirty="0"/>
              <a:t> </a:t>
            </a:r>
            <a:r>
              <a:rPr lang="en-US" dirty="0" err="1"/>
              <a:t>hiểu</a:t>
            </a:r>
            <a:r>
              <a:rPr lang="en-US" dirty="0"/>
              <a:t> </a:t>
            </a:r>
            <a:r>
              <a:rPr lang="en-US" dirty="0" err="1"/>
              <a:t>áng</a:t>
            </a:r>
            <a:r>
              <a:rPr lang="en-US" dirty="0"/>
              <a:t> </a:t>
            </a:r>
            <a:r>
              <a:rPr lang="en-US" dirty="0" err="1"/>
              <a:t>thiên</a:t>
            </a:r>
            <a:r>
              <a:rPr lang="en-US" dirty="0"/>
              <a:t> </a:t>
            </a:r>
            <a:r>
              <a:rPr lang="en-US" dirty="0" err="1"/>
              <a:t>cổ</a:t>
            </a:r>
            <a:r>
              <a:rPr lang="en-US" dirty="0"/>
              <a:t> </a:t>
            </a:r>
            <a:r>
              <a:rPr lang="en-US" dirty="0" err="1"/>
              <a:t>hùng</a:t>
            </a:r>
            <a:r>
              <a:rPr lang="en-US" dirty="0"/>
              <a:t> </a:t>
            </a:r>
            <a:r>
              <a:rPr lang="en-US" dirty="0" err="1"/>
              <a:t>văn</a:t>
            </a:r>
            <a:r>
              <a:rPr lang="en-US" dirty="0"/>
              <a:t> </a:t>
            </a:r>
            <a:r>
              <a:rPr lang="en-US" dirty="0" err="1"/>
              <a:t>Hịch</a:t>
            </a:r>
            <a:r>
              <a:rPr lang="en-US" dirty="0"/>
              <a:t> </a:t>
            </a:r>
            <a:r>
              <a:rPr lang="en-US" dirty="0" err="1"/>
              <a:t>tướng</a:t>
            </a:r>
            <a:r>
              <a:rPr lang="en-US" dirty="0"/>
              <a:t> </a:t>
            </a:r>
            <a:r>
              <a:rPr lang="en-US" dirty="0" err="1"/>
              <a:t>sĩ</a:t>
            </a:r>
            <a:r>
              <a:rPr lang="en-US" dirty="0"/>
              <a:t> </a:t>
            </a:r>
            <a:r>
              <a:rPr lang="en-US" dirty="0" err="1"/>
              <a:t>của</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áng</a:t>
            </a:r>
            <a:r>
              <a:rPr lang="en-US" dirty="0"/>
              <a:t> </a:t>
            </a:r>
            <a:r>
              <a:rPr lang="en-US" dirty="0" err="1"/>
              <a:t>thiên</a:t>
            </a:r>
            <a:r>
              <a:rPr lang="en-US" dirty="0"/>
              <a:t> </a:t>
            </a:r>
            <a:r>
              <a:rPr lang="en-US" dirty="0" err="1"/>
              <a:t>thư</a:t>
            </a:r>
            <a:r>
              <a:rPr lang="en-US" dirty="0"/>
              <a:t> </a:t>
            </a:r>
            <a:r>
              <a:rPr lang="en-US" dirty="0" err="1"/>
              <a:t>Đại</a:t>
            </a:r>
            <a:r>
              <a:rPr lang="en-US" dirty="0"/>
              <a:t> </a:t>
            </a:r>
            <a:r>
              <a:rPr lang="en-US" dirty="0" err="1"/>
              <a:t>cáo</a:t>
            </a:r>
            <a:r>
              <a:rPr lang="en-US" dirty="0"/>
              <a:t> </a:t>
            </a:r>
            <a:r>
              <a:rPr lang="en-US" dirty="0" err="1"/>
              <a:t>bình</a:t>
            </a:r>
            <a:r>
              <a:rPr lang="en-US" dirty="0"/>
              <a:t> Ngô </a:t>
            </a:r>
            <a:r>
              <a:rPr lang="en-US" dirty="0" err="1"/>
              <a:t>của</a:t>
            </a:r>
            <a:r>
              <a:rPr lang="en-US" dirty="0"/>
              <a:t> </a:t>
            </a:r>
            <a:r>
              <a:rPr lang="en-US" dirty="0" err="1"/>
              <a:t>Nguyễn</a:t>
            </a:r>
            <a:r>
              <a:rPr lang="en-US" dirty="0"/>
              <a:t> </a:t>
            </a:r>
            <a:r>
              <a:rPr lang="en-US" dirty="0" err="1"/>
              <a:t>Trãi</a:t>
            </a:r>
            <a:r>
              <a:rPr lang="en-US" dirty="0"/>
              <a:t>. </a:t>
            </a:r>
            <a:r>
              <a:rPr lang="en-US" dirty="0" err="1"/>
              <a:t>Nối</a:t>
            </a:r>
            <a:r>
              <a:rPr lang="en-US" dirty="0"/>
              <a:t> </a:t>
            </a:r>
            <a:r>
              <a:rPr lang="en-US" dirty="0" err="1"/>
              <a:t>tiếp</a:t>
            </a:r>
            <a:r>
              <a:rPr lang="en-US" dirty="0"/>
              <a:t> </a:t>
            </a:r>
            <a:r>
              <a:rPr lang="en-US" dirty="0" err="1"/>
              <a:t>bài</a:t>
            </a:r>
            <a:r>
              <a:rPr lang="en-US" dirty="0"/>
              <a:t> </a:t>
            </a:r>
            <a:r>
              <a:rPr lang="en-US" dirty="0" err="1"/>
              <a:t>học</a:t>
            </a:r>
            <a:r>
              <a:rPr lang="en-US" dirty="0"/>
              <a:t> </a:t>
            </a:r>
            <a:r>
              <a:rPr lang="en-US" dirty="0" err="1"/>
              <a:t>này</a:t>
            </a:r>
            <a:r>
              <a:rPr lang="en-US" dirty="0"/>
              <a:t>, </a:t>
            </a:r>
            <a:r>
              <a:rPr lang="en-US" dirty="0" err="1"/>
              <a:t>trong</a:t>
            </a:r>
            <a:r>
              <a:rPr lang="en-US" dirty="0"/>
              <a:t> </a:t>
            </a:r>
            <a:r>
              <a:rPr lang="en-US" dirty="0" err="1"/>
              <a:t>văn</a:t>
            </a:r>
            <a:r>
              <a:rPr lang="en-US" dirty="0"/>
              <a:t> </a:t>
            </a:r>
            <a:r>
              <a:rPr lang="en-US" dirty="0" err="1"/>
              <a:t>bản</a:t>
            </a:r>
            <a:r>
              <a:rPr lang="en-US" dirty="0"/>
              <a:t> 3, </a:t>
            </a:r>
            <a:r>
              <a:rPr lang="en-US" dirty="0" err="1"/>
              <a:t>chúng</a:t>
            </a:r>
            <a:r>
              <a:rPr lang="en-US" dirty="0"/>
              <a:t> ta </a:t>
            </a:r>
            <a:r>
              <a:rPr lang="en-US" dirty="0" err="1"/>
              <a:t>sẽ</a:t>
            </a:r>
            <a:r>
              <a:rPr lang="en-US" dirty="0"/>
              <a:t> </a:t>
            </a:r>
            <a:r>
              <a:rPr lang="en-US" dirty="0" err="1"/>
              <a:t>cùng</a:t>
            </a:r>
            <a:r>
              <a:rPr lang="en-US" dirty="0"/>
              <a:t> </a:t>
            </a:r>
            <a:r>
              <a:rPr lang="en-US" dirty="0" err="1"/>
              <a:t>tìm</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Chiếu</a:t>
            </a:r>
            <a:r>
              <a:rPr lang="en-US" dirty="0"/>
              <a:t> </a:t>
            </a:r>
            <a:r>
              <a:rPr lang="en-US" dirty="0" err="1"/>
              <a:t>dời</a:t>
            </a:r>
            <a:r>
              <a:rPr lang="en-US" dirty="0"/>
              <a:t> </a:t>
            </a:r>
            <a:r>
              <a:rPr lang="en-US" dirty="0" err="1"/>
              <a:t>đô</a:t>
            </a:r>
            <a:r>
              <a:rPr lang="en-US" dirty="0"/>
              <a:t>” </a:t>
            </a:r>
            <a:r>
              <a:rPr lang="en-US" dirty="0" err="1"/>
              <a:t>của</a:t>
            </a:r>
            <a:r>
              <a:rPr lang="en-US" dirty="0"/>
              <a:t> Lý </a:t>
            </a:r>
            <a:r>
              <a:rPr lang="en-US" dirty="0" err="1"/>
              <a:t>Công</a:t>
            </a:r>
            <a:r>
              <a:rPr lang="en-US" dirty="0"/>
              <a:t> </a:t>
            </a:r>
            <a:r>
              <a:rPr lang="en-US" dirty="0" err="1"/>
              <a:t>Uẩn</a:t>
            </a:r>
            <a:r>
              <a:rPr lang="en-US" dirty="0"/>
              <a:t> – </a:t>
            </a:r>
            <a:r>
              <a:rPr lang="en-US" dirty="0" err="1"/>
              <a:t>một</a:t>
            </a:r>
            <a:r>
              <a:rPr lang="en-US" dirty="0"/>
              <a:t> </a:t>
            </a:r>
            <a:r>
              <a:rPr lang="en-US" dirty="0" err="1"/>
              <a:t>áng</a:t>
            </a:r>
            <a:r>
              <a:rPr lang="en-US" dirty="0"/>
              <a:t> </a:t>
            </a:r>
            <a:r>
              <a:rPr lang="en-US" dirty="0" err="1"/>
              <a:t>thơ</a:t>
            </a:r>
            <a:r>
              <a:rPr lang="en-US" dirty="0"/>
              <a:t> </a:t>
            </a:r>
            <a:r>
              <a:rPr lang="en-US" dirty="0" err="1"/>
              <a:t>bất</a:t>
            </a:r>
            <a:r>
              <a:rPr lang="en-US" dirty="0"/>
              <a:t> </a:t>
            </a:r>
            <a:r>
              <a:rPr lang="en-US" dirty="0" err="1"/>
              <a:t>hủ</a:t>
            </a:r>
            <a:r>
              <a:rPr lang="en-US" dirty="0"/>
              <a:t> </a:t>
            </a:r>
            <a:r>
              <a:rPr lang="en-US" dirty="0" err="1"/>
              <a:t>của</a:t>
            </a:r>
            <a:r>
              <a:rPr lang="en-US" dirty="0"/>
              <a:t> </a:t>
            </a:r>
            <a:r>
              <a:rPr lang="en-US" dirty="0" err="1"/>
              <a:t>dân</a:t>
            </a:r>
            <a:r>
              <a:rPr lang="en-US" dirty="0"/>
              <a:t> </a:t>
            </a:r>
            <a:r>
              <a:rPr lang="en-US" dirty="0" err="1"/>
              <a:t>tộc</a:t>
            </a:r>
            <a:r>
              <a:rPr lang="en-US" dirty="0"/>
              <a:t>.</a:t>
            </a:r>
          </a:p>
        </p:txBody>
      </p:sp>
      <p:sp>
        <p:nvSpPr>
          <p:cNvPr id="4" name="Slide Number Placeholder 3"/>
          <p:cNvSpPr>
            <a:spLocks noGrp="1"/>
          </p:cNvSpPr>
          <p:nvPr>
            <p:ph type="sldNum" sz="quarter" idx="5"/>
          </p:nvPr>
        </p:nvSpPr>
        <p:spPr/>
        <p:txBody>
          <a:bodyPr/>
          <a:lstStyle/>
          <a:p>
            <a:fld id="{A190F313-ED37-4A46-A4A5-D15AB3BA6BE8}" type="slidenum">
              <a:rPr lang="en-US" smtClean="0"/>
              <a:t>9</a:t>
            </a:fld>
            <a:endParaRPr lang="en-US"/>
          </a:p>
        </p:txBody>
      </p:sp>
    </p:spTree>
    <p:extLst>
      <p:ext uri="{BB962C8B-B14F-4D97-AF65-F5344CB8AC3E}">
        <p14:creationId xmlns:p14="http://schemas.microsoft.com/office/powerpoint/2010/main" val="333231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a:defRPr/>
            </a:pPr>
            <a:fld id="{84D06118-B965-4990-BA67-BD0C79163B12}" type="slidenum">
              <a:rPr lang="en-US" altLang="vi-VN"/>
              <a:pPr>
                <a:defRPr/>
              </a:pPr>
              <a:t>‹#›</a:t>
            </a:fld>
            <a:endParaRPr lang="en-US" altLang="vi-VN"/>
          </a:p>
        </p:txBody>
      </p:sp>
    </p:spTree>
    <p:extLst>
      <p:ext uri="{BB962C8B-B14F-4D97-AF65-F5344CB8AC3E}">
        <p14:creationId xmlns:p14="http://schemas.microsoft.com/office/powerpoint/2010/main" val="28382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2.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png"/><Relationship Id="rId10" Type="http://schemas.microsoft.com/office/2007/relationships/hdphoto" Target="../media/hdphoto5.wdp"/><Relationship Id="rId4" Type="http://schemas.openxmlformats.org/officeDocument/2006/relationships/notesSlide" Target="../notesSlides/notesSlide20.xml"/><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13" Type="http://schemas.openxmlformats.org/officeDocument/2006/relationships/image" Target="../media/image45.png"/><Relationship Id="rId18" Type="http://schemas.microsoft.com/office/2007/relationships/hdphoto" Target="../media/hdphoto12.wdp"/><Relationship Id="rId26" Type="http://schemas.openxmlformats.org/officeDocument/2006/relationships/image" Target="../media/image52.png"/><Relationship Id="rId39" Type="http://schemas.openxmlformats.org/officeDocument/2006/relationships/image" Target="../media/image58.png"/><Relationship Id="rId21" Type="http://schemas.openxmlformats.org/officeDocument/2006/relationships/image" Target="../media/image49.png"/><Relationship Id="rId34" Type="http://schemas.microsoft.com/office/2007/relationships/hdphoto" Target="../media/hdphoto19.wdp"/><Relationship Id="rId42" Type="http://schemas.openxmlformats.org/officeDocument/2006/relationships/image" Target="../media/image59.png"/><Relationship Id="rId47" Type="http://schemas.openxmlformats.org/officeDocument/2006/relationships/slide" Target="slide45.xml"/><Relationship Id="rId50" Type="http://schemas.openxmlformats.org/officeDocument/2006/relationships/slide" Target="slide46.xml"/><Relationship Id="rId7" Type="http://schemas.openxmlformats.org/officeDocument/2006/relationships/image" Target="../media/image42.png"/><Relationship Id="rId2" Type="http://schemas.openxmlformats.org/officeDocument/2006/relationships/notesSlide" Target="../notesSlides/notesSlide21.xml"/><Relationship Id="rId16" Type="http://schemas.microsoft.com/office/2007/relationships/hdphoto" Target="../media/hdphoto11.wdp"/><Relationship Id="rId29" Type="http://schemas.microsoft.com/office/2007/relationships/hdphoto" Target="../media/hdphoto17.wdp"/><Relationship Id="rId11" Type="http://schemas.openxmlformats.org/officeDocument/2006/relationships/image" Target="../media/image44.png"/><Relationship Id="rId24" Type="http://schemas.openxmlformats.org/officeDocument/2006/relationships/image" Target="../media/image51.png"/><Relationship Id="rId32" Type="http://schemas.microsoft.com/office/2007/relationships/hdphoto" Target="../media/hdphoto18.wdp"/><Relationship Id="rId37" Type="http://schemas.microsoft.com/office/2007/relationships/hdphoto" Target="../media/hdphoto20.wdp"/><Relationship Id="rId40" Type="http://schemas.microsoft.com/office/2007/relationships/hdphoto" Target="../media/hdphoto21.wdp"/><Relationship Id="rId45"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46.png"/><Relationship Id="rId23" Type="http://schemas.microsoft.com/office/2007/relationships/hdphoto" Target="../media/hdphoto14.wdp"/><Relationship Id="rId28" Type="http://schemas.openxmlformats.org/officeDocument/2006/relationships/image" Target="../media/image53.png"/><Relationship Id="rId36" Type="http://schemas.openxmlformats.org/officeDocument/2006/relationships/image" Target="../media/image57.png"/><Relationship Id="rId49" Type="http://schemas.microsoft.com/office/2007/relationships/hdphoto" Target="../media/hdphoto24.wdp"/><Relationship Id="rId10" Type="http://schemas.microsoft.com/office/2007/relationships/hdphoto" Target="../media/hdphoto8.wdp"/><Relationship Id="rId19" Type="http://schemas.openxmlformats.org/officeDocument/2006/relationships/image" Target="../media/image48.png"/><Relationship Id="rId31" Type="http://schemas.openxmlformats.org/officeDocument/2006/relationships/image" Target="../media/image55.png"/><Relationship Id="rId44" Type="http://schemas.openxmlformats.org/officeDocument/2006/relationships/slide" Target="slide44.xml"/><Relationship Id="rId52" Type="http://schemas.microsoft.com/office/2007/relationships/hdphoto" Target="../media/hdphoto25.wdp"/><Relationship Id="rId4" Type="http://schemas.openxmlformats.org/officeDocument/2006/relationships/slide" Target="slide48.xml"/><Relationship Id="rId9" Type="http://schemas.openxmlformats.org/officeDocument/2006/relationships/image" Target="../media/image43.png"/><Relationship Id="rId14" Type="http://schemas.microsoft.com/office/2007/relationships/hdphoto" Target="../media/hdphoto10.wdp"/><Relationship Id="rId22" Type="http://schemas.openxmlformats.org/officeDocument/2006/relationships/image" Target="../media/image50.png"/><Relationship Id="rId27" Type="http://schemas.microsoft.com/office/2007/relationships/hdphoto" Target="../media/hdphoto16.wdp"/><Relationship Id="rId30" Type="http://schemas.openxmlformats.org/officeDocument/2006/relationships/image" Target="../media/image54.png"/><Relationship Id="rId35" Type="http://schemas.openxmlformats.org/officeDocument/2006/relationships/slide" Target="slide47.xml"/><Relationship Id="rId43" Type="http://schemas.microsoft.com/office/2007/relationships/hdphoto" Target="../media/hdphoto22.wdp"/><Relationship Id="rId48" Type="http://schemas.openxmlformats.org/officeDocument/2006/relationships/image" Target="../media/image61.png"/><Relationship Id="rId8" Type="http://schemas.microsoft.com/office/2007/relationships/hdphoto" Target="../media/hdphoto7.wdp"/><Relationship Id="rId51" Type="http://schemas.openxmlformats.org/officeDocument/2006/relationships/image" Target="../media/image62.png"/><Relationship Id="rId3" Type="http://schemas.openxmlformats.org/officeDocument/2006/relationships/image" Target="../media/image40.png"/><Relationship Id="rId12" Type="http://schemas.microsoft.com/office/2007/relationships/hdphoto" Target="../media/hdphoto9.wdp"/><Relationship Id="rId17" Type="http://schemas.openxmlformats.org/officeDocument/2006/relationships/image" Target="../media/image47.png"/><Relationship Id="rId25" Type="http://schemas.microsoft.com/office/2007/relationships/hdphoto" Target="../media/hdphoto15.wdp"/><Relationship Id="rId33" Type="http://schemas.openxmlformats.org/officeDocument/2006/relationships/image" Target="../media/image56.png"/><Relationship Id="rId38" Type="http://schemas.openxmlformats.org/officeDocument/2006/relationships/slide" Target="slide42.xml"/><Relationship Id="rId46" Type="http://schemas.microsoft.com/office/2007/relationships/hdphoto" Target="../media/hdphoto23.wdp"/><Relationship Id="rId20" Type="http://schemas.microsoft.com/office/2007/relationships/hdphoto" Target="../media/hdphoto13.wdp"/><Relationship Id="rId41" Type="http://schemas.openxmlformats.org/officeDocument/2006/relationships/slide" Target="slide43.xml"/><Relationship Id="rId1" Type="http://schemas.openxmlformats.org/officeDocument/2006/relationships/slideLayout" Target="../slideLayouts/slideLayout1.xml"/><Relationship Id="rId6"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3.png"/><Relationship Id="rId4" Type="http://schemas.openxmlformats.org/officeDocument/2006/relationships/slide" Target="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3.png"/><Relationship Id="rId4" Type="http://schemas.openxmlformats.org/officeDocument/2006/relationships/slide" Target="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26.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slide" Target="slide4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3.png"/><Relationship Id="rId4" Type="http://schemas.openxmlformats.org/officeDocument/2006/relationships/slide" Target="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3.png"/><Relationship Id="rId4" Type="http://schemas.openxmlformats.org/officeDocument/2006/relationships/slide" Target="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3.png"/><Relationship Id="rId4" Type="http://schemas.openxmlformats.org/officeDocument/2006/relationships/slide" Target="slide41.xml"/></Relationships>
</file>

<file path=ppt/slides/_rels/slide4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66.png"/><Relationship Id="rId4" Type="http://schemas.openxmlformats.org/officeDocument/2006/relationships/image" Target="../media/image77.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D4BCE0D7-3D16-C2D1-6749-D8323D5FC5D6}"/>
              </a:ext>
            </a:extLst>
          </p:cNvPr>
          <p:cNvSpPr/>
          <p:nvPr/>
        </p:nvSpPr>
        <p:spPr>
          <a:xfrm>
            <a:off x="8608471" y="965200"/>
            <a:ext cx="7819937" cy="8356599"/>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3">
            <a:extLst>
              <a:ext uri="{FF2B5EF4-FFF2-40B4-BE49-F238E27FC236}">
                <a16:creationId xmlns:a16="http://schemas.microsoft.com/office/drawing/2014/main" id="{471220A6-D6DF-5093-7DE8-245BD1ED51DA}"/>
              </a:ext>
            </a:extLst>
          </p:cNvPr>
          <p:cNvPicPr>
            <a:picLocks noChangeAspect="1"/>
          </p:cNvPicPr>
          <p:nvPr/>
        </p:nvPicPr>
        <p:blipFill>
          <a:blip r:embed="rId5"/>
          <a:stretch>
            <a:fillRect/>
          </a:stretch>
        </p:blipFill>
        <p:spPr>
          <a:xfrm>
            <a:off x="-1524000" y="3695700"/>
            <a:ext cx="12503980" cy="3255546"/>
          </a:xfrm>
          <a:prstGeom prst="rect">
            <a:avLst/>
          </a:prstGeom>
        </p:spPr>
      </p:pic>
    </p:spTree>
    <p:extLst>
      <p:ext uri="{BB962C8B-B14F-4D97-AF65-F5344CB8AC3E}">
        <p14:creationId xmlns:p14="http://schemas.microsoft.com/office/powerpoint/2010/main" val="2586622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5029200" y="279281"/>
            <a:ext cx="7162800" cy="1200329"/>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I</a:t>
            </a:r>
            <a:r>
              <a:rPr lang="en-US" sz="4800" b="1" dirty="0" smtClean="0">
                <a:latin typeface="Times New Roman" pitchFamily="18" charset="0"/>
                <a:cs typeface="Times New Roman" pitchFamily="18" charset="0"/>
              </a:rPr>
              <a:t>. </a:t>
            </a:r>
            <a:r>
              <a:rPr lang="en-US" sz="4800" b="1" dirty="0" err="1">
                <a:latin typeface="Times New Roman" pitchFamily="18" charset="0"/>
                <a:cs typeface="Times New Roman" pitchFamily="18" charset="0"/>
              </a:rPr>
              <a:t>Đọc</a:t>
            </a:r>
            <a:r>
              <a:rPr lang="en-US" sz="4800" b="1" dirty="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tìm</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hiểu</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chung</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1107996"/>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1</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Đọc</a:t>
            </a:r>
            <a:endParaRPr lang="en-US" sz="4400" b="1" dirty="0">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A179FDC2-9F64-0ECD-816C-75757A3A51B9}"/>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13411200" y="-415264"/>
            <a:ext cx="5249111" cy="5182049"/>
          </a:xfrm>
          <a:prstGeom prst="rect">
            <a:avLst/>
          </a:prstGeom>
        </p:spPr>
      </p:pic>
      <p:sp>
        <p:nvSpPr>
          <p:cNvPr id="2" name="Freeform 2">
            <a:extLst>
              <a:ext uri="{FF2B5EF4-FFF2-40B4-BE49-F238E27FC236}">
                <a16:creationId xmlns:a16="http://schemas.microsoft.com/office/drawing/2014/main" id="{EB0B9DF2-74FB-14D2-18E4-8F2C871FAC61}"/>
              </a:ext>
            </a:extLst>
          </p:cNvPr>
          <p:cNvSpPr/>
          <p:nvPr/>
        </p:nvSpPr>
        <p:spPr>
          <a:xfrm>
            <a:off x="2372142" y="2599687"/>
            <a:ext cx="13543715" cy="7032571"/>
          </a:xfrm>
          <a:custGeom>
            <a:avLst/>
            <a:gdLst/>
            <a:ahLst/>
            <a:cxnLst/>
            <a:rect l="l" t="t" r="r" b="b"/>
            <a:pathLst>
              <a:path w="13543715" h="7032571">
                <a:moveTo>
                  <a:pt x="0" y="0"/>
                </a:moveTo>
                <a:lnTo>
                  <a:pt x="13543714" y="0"/>
                </a:lnTo>
                <a:lnTo>
                  <a:pt x="13543714" y="7032570"/>
                </a:lnTo>
                <a:lnTo>
                  <a:pt x="0" y="7032570"/>
                </a:lnTo>
                <a:lnTo>
                  <a:pt x="0" y="0"/>
                </a:lnTo>
                <a:close/>
              </a:path>
            </a:pathLst>
          </a:custGeom>
          <a:blipFill>
            <a:blip r:embed="rId7"/>
            <a:stretch>
              <a:fillRect/>
            </a:stretch>
          </a:blipFill>
        </p:spPr>
      </p:sp>
    </p:spTree>
    <p:extLst>
      <p:ext uri="{BB962C8B-B14F-4D97-AF65-F5344CB8AC3E}">
        <p14:creationId xmlns:p14="http://schemas.microsoft.com/office/powerpoint/2010/main" val="417749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7136" y="1866900"/>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b. </a:t>
            </a:r>
            <a:r>
              <a:rPr lang="en-US" sz="4400" b="1" dirty="0" err="1" smtClean="0">
                <a:latin typeface="Times New Roman" pitchFamily="18" charset="0"/>
                <a:cs typeface="Times New Roman" pitchFamily="18" charset="0"/>
              </a:rPr>
              <a:t>Từ</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khó</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7" name="TextBox 6"/>
          <p:cNvSpPr txBox="1"/>
          <p:nvPr/>
        </p:nvSpPr>
        <p:spPr>
          <a:xfrm>
            <a:off x="1981200" y="2899319"/>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endParaRPr lang="en-US" sz="40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D5ACE768-6B0C-2288-997B-72052015DD8A}"/>
              </a:ext>
            </a:extLst>
          </p:cNvPr>
          <p:cNvSpPr txBox="1"/>
          <p:nvPr/>
        </p:nvSpPr>
        <p:spPr>
          <a:xfrm>
            <a:off x="1981200" y="4282614"/>
            <a:ext cx="15214710" cy="1323439"/>
          </a:xfrm>
          <a:prstGeom prst="rect">
            <a:avLst/>
          </a:prstGeom>
          <a:noFill/>
        </p:spPr>
        <p:txBody>
          <a:bodyPr wrap="square" rtlCol="0">
            <a:spAutoFit/>
          </a:bodyPr>
          <a:lstStyle/>
          <a:p>
            <a:pPr algn="just"/>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cuộn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hổ</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ngồi</a:t>
            </a:r>
            <a:r>
              <a:rPr lang="en-US" sz="4000" b="1"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coi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vượng</a:t>
            </a:r>
            <a:endParaRPr lang="en-US" sz="40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48D38BF-C1B4-E6D1-1DEA-A99784BFED12}"/>
              </a:ext>
            </a:extLst>
          </p:cNvPr>
          <p:cNvSpPr txBox="1"/>
          <p:nvPr/>
        </p:nvSpPr>
        <p:spPr>
          <a:xfrm>
            <a:off x="1981200" y="7323086"/>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Trọng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chốt</a:t>
            </a:r>
            <a:endParaRPr lang="en-US" sz="40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771663E7-5F85-705A-251A-E3ABD462B081}"/>
              </a:ext>
            </a:extLst>
          </p:cNvPr>
          <p:cNvSpPr txBox="1"/>
          <p:nvPr/>
        </p:nvSpPr>
        <p:spPr>
          <a:xfrm>
            <a:off x="1981200" y="5837896"/>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địa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a:t>
            </a:r>
          </a:p>
        </p:txBody>
      </p:sp>
      <p:pic>
        <p:nvPicPr>
          <p:cNvPr id="14" name="Picture 13">
            <a:extLst>
              <a:ext uri="{FF2B5EF4-FFF2-40B4-BE49-F238E27FC236}">
                <a16:creationId xmlns:a16="http://schemas.microsoft.com/office/drawing/2014/main" id="{A179FDC2-9F64-0ECD-816C-75757A3A51B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3411200" y="-415264"/>
            <a:ext cx="5249111" cy="5182049"/>
          </a:xfrm>
          <a:prstGeom prst="rect">
            <a:avLst/>
          </a:prstGeom>
        </p:spPr>
      </p:pic>
    </p:spTree>
    <p:extLst>
      <p:ext uri="{BB962C8B-B14F-4D97-AF65-F5344CB8AC3E}">
        <p14:creationId xmlns:p14="http://schemas.microsoft.com/office/powerpoint/2010/main" val="4304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762000" y="266700"/>
            <a:ext cx="135540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dirty="0" smtClean="0">
                <a:latin typeface="Times New Roman" panose="02020603050405020304" pitchFamily="18" charset="0"/>
                <a:ea typeface="SimSun" panose="02010600030101010101" pitchFamily="2" charset="-122"/>
                <a:cs typeface="Times New Roman" panose="02020603050405020304" pitchFamily="18" charset="0"/>
              </a:rPr>
              <a:t>2</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Tìm</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hiểu</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chung</a:t>
            </a:r>
            <a:endParaRPr lang="en-US" altLang="vi-VN" sz="4000" b="1" dirty="0">
              <a:latin typeface="Times New Roman" panose="02020603050405020304" pitchFamily="18" charset="0"/>
              <a:ea typeface="SimSun" panose="02010600030101010101" pitchFamily="2" charset="-122"/>
              <a:cs typeface="Times New Roman" panose="02020603050405020304" pitchFamily="18" charset="0"/>
            </a:endParaRPr>
          </a:p>
          <a:p>
            <a:pPr>
              <a:spcBef>
                <a:spcPct val="0"/>
              </a:spcBef>
              <a:buFontTx/>
              <a:buNone/>
            </a:pP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a.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Tác</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giả</a:t>
            </a:r>
            <a:endParaRPr lang="en-US" altLang="vi-VN" sz="4000" b="1"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1638300"/>
            <a:ext cx="6588918"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Rectangle 3"/>
          <p:cNvSpPr>
            <a:spLocks noChangeArrowheads="1"/>
          </p:cNvSpPr>
          <p:nvPr/>
        </p:nvSpPr>
        <p:spPr bwMode="auto">
          <a:xfrm>
            <a:off x="990600" y="2095500"/>
            <a:ext cx="10058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dirty="0">
                <a:latin typeface="Times New Roman" panose="02020603050405020304" pitchFamily="18" charset="0"/>
                <a:cs typeface="Times New Roman" panose="02020603050405020304" pitchFamily="18" charset="0"/>
              </a:rPr>
              <a:t>- Lý Công Uẩn ( 974 - 1028) tức Lý Thái Tổ,   người châu Cổ Pháp, lộ Bắc Giang ( Từ Sơn, Bắc Ninh) </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en-US" altLang="vi-VN" sz="4000" dirty="0">
                <a:latin typeface="Times New Roman" panose="02020603050405020304" pitchFamily="18" charset="0"/>
                <a:cs typeface="Times New Roman" panose="02020603050405020304" pitchFamily="18" charset="0"/>
              </a:rPr>
              <a:t>Ô</a:t>
            </a:r>
            <a:r>
              <a:rPr lang="vi-VN" altLang="vi-VN" sz="4000" dirty="0">
                <a:latin typeface="Times New Roman" panose="02020603050405020304" pitchFamily="18" charset="0"/>
                <a:cs typeface="Times New Roman" panose="02020603050405020304" pitchFamily="18" charset="0"/>
              </a:rPr>
              <a:t>ng là người thông minh,  nhân ái,  có ý chí, có công lớn sáng lập vương triều nhà Lý</a:t>
            </a:r>
          </a:p>
        </p:txBody>
      </p:sp>
    </p:spTree>
    <p:extLst>
      <p:ext uri="{BB962C8B-B14F-4D97-AF65-F5344CB8AC3E}">
        <p14:creationId xmlns:p14="http://schemas.microsoft.com/office/powerpoint/2010/main" val="2747782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g_hanvan"/>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0" y="26195"/>
            <a:ext cx="5124450" cy="5143500"/>
          </a:xfrm>
        </p:spPr>
      </p:pic>
      <p:pic>
        <p:nvPicPr>
          <p:cNvPr id="4099" name="Picture 3" descr="bg_han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143500"/>
            <a:ext cx="5124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ly cong uan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8115300" cy="10287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101" name="Text Box 5"/>
          <p:cNvSpPr txBox="1">
            <a:spLocks noChangeArrowheads="1"/>
          </p:cNvSpPr>
          <p:nvPr/>
        </p:nvSpPr>
        <p:spPr bwMode="auto">
          <a:xfrm>
            <a:off x="10668000" y="1333500"/>
            <a:ext cx="7734300" cy="4687886"/>
          </a:xfrm>
          <a:prstGeom prst="rect">
            <a:avLst/>
          </a:prstGeom>
          <a:solidFill>
            <a:srgbClr val="FFFFCC"/>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0"/>
              </a:spcBef>
              <a:buFontTx/>
              <a:buNone/>
            </a:pP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Khi</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mới</a:t>
            </a:r>
            <a:r>
              <a:rPr lang="en-US" altLang="vi-VN" sz="3600" i="1" dirty="0">
                <a:solidFill>
                  <a:srgbClr val="0000FF"/>
                </a:solidFill>
                <a:latin typeface="Times New Roman" panose="02020603050405020304" pitchFamily="18" charset="0"/>
                <a:cs typeface="Times New Roman" panose="02020603050405020304" pitchFamily="18" charset="0"/>
              </a:rPr>
              <a:t> 20 </a:t>
            </a:r>
            <a:r>
              <a:rPr lang="en-US" altLang="vi-VN" sz="3600" i="1" dirty="0" err="1">
                <a:solidFill>
                  <a:srgbClr val="0000FF"/>
                </a:solidFill>
                <a:latin typeface="Times New Roman" panose="02020603050405020304" pitchFamily="18" charset="0"/>
                <a:cs typeface="Times New Roman" panose="02020603050405020304" pitchFamily="18" charset="0"/>
              </a:rPr>
              <a:t>tuổi</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smtClean="0">
                <a:solidFill>
                  <a:srgbClr val="0000FF"/>
                </a:solidFill>
                <a:latin typeface="Times New Roman" panose="02020603050405020304" pitchFamily="18" charset="0"/>
                <a:cs typeface="Times New Roman" panose="02020603050405020304" pitchFamily="18" charset="0"/>
              </a:rPr>
              <a:t>Lý</a:t>
            </a:r>
            <a:r>
              <a:rPr lang="en-US" altLang="vi-VN" sz="3600" i="1" dirty="0" smtClean="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Công</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Uẩn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được</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đưa</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vào</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triều</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làm</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một</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chức</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quan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võ</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Vốn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là</a:t>
            </a:r>
            <a:r>
              <a:rPr lang="en-US" altLang="vi-VN" sz="3600" i="1" dirty="0">
                <a:solidFill>
                  <a:srgbClr val="0000FF"/>
                </a:solidFill>
                <a:latin typeface="Times New Roman" panose="02020603050405020304" pitchFamily="18" charset="0"/>
                <a:cs typeface="Times New Roman" panose="02020603050405020304" pitchFamily="18" charset="0"/>
              </a:rPr>
              <a:t> người </a:t>
            </a:r>
            <a:r>
              <a:rPr lang="en-US" altLang="vi-VN" sz="3600" i="1" dirty="0" err="1">
                <a:solidFill>
                  <a:srgbClr val="0000FF"/>
                </a:solidFill>
                <a:latin typeface="Times New Roman" panose="02020603050405020304" pitchFamily="18" charset="0"/>
                <a:cs typeface="Times New Roman" panose="02020603050405020304" pitchFamily="18" charset="0"/>
              </a:rPr>
              <a:t>thông</a:t>
            </a:r>
            <a:r>
              <a:rPr lang="en-US" altLang="vi-VN" sz="3600" i="1" dirty="0">
                <a:solidFill>
                  <a:srgbClr val="0000FF"/>
                </a:solidFill>
                <a:latin typeface="Times New Roman" panose="02020603050405020304" pitchFamily="18" charset="0"/>
                <a:cs typeface="Times New Roman" panose="02020603050405020304" pitchFamily="18" charset="0"/>
              </a:rPr>
              <a:t> minh, </a:t>
            </a:r>
            <a:r>
              <a:rPr lang="en-US" altLang="vi-VN" sz="3600" i="1" dirty="0" err="1">
                <a:solidFill>
                  <a:srgbClr val="0000FF"/>
                </a:solidFill>
                <a:latin typeface="Times New Roman" panose="02020603050405020304" pitchFamily="18" charset="0"/>
                <a:cs typeface="Times New Roman" panose="02020603050405020304" pitchFamily="18" charset="0"/>
              </a:rPr>
              <a:t>có</a:t>
            </a:r>
            <a:r>
              <a:rPr lang="en-US" altLang="vi-VN" sz="3600" i="1" dirty="0">
                <a:solidFill>
                  <a:srgbClr val="0000FF"/>
                </a:solidFill>
                <a:latin typeface="Times New Roman" panose="02020603050405020304" pitchFamily="18" charset="0"/>
                <a:cs typeface="Times New Roman" panose="02020603050405020304" pitchFamily="18" charset="0"/>
              </a:rPr>
              <a:t> sức </a:t>
            </a:r>
            <a:r>
              <a:rPr lang="en-US" altLang="vi-VN" sz="3600" i="1" dirty="0" err="1">
                <a:solidFill>
                  <a:srgbClr val="0000FF"/>
                </a:solidFill>
                <a:latin typeface="Times New Roman" panose="02020603050405020304" pitchFamily="18" charset="0"/>
                <a:cs typeface="Times New Roman" panose="02020603050405020304" pitchFamily="18" charset="0"/>
              </a:rPr>
              <a:t>khoẻ</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và</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chí</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lớn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Công</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Uẩn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từ</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đó</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ngày</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càng</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được</a:t>
            </a:r>
            <a:r>
              <a:rPr lang="en-US" altLang="vi-VN" sz="3600" i="1" dirty="0">
                <a:solidFill>
                  <a:srgbClr val="0000FF"/>
                </a:solidFill>
                <a:latin typeface="Times New Roman" panose="02020603050405020304" pitchFamily="18" charset="0"/>
                <a:cs typeface="Times New Roman" panose="02020603050405020304" pitchFamily="18" charset="0"/>
              </a:rPr>
              <a:t> tin </a:t>
            </a:r>
            <a:r>
              <a:rPr lang="en-US" altLang="vi-VN" sz="3600" i="1" dirty="0" err="1">
                <a:solidFill>
                  <a:srgbClr val="0000FF"/>
                </a:solidFill>
                <a:latin typeface="Times New Roman" panose="02020603050405020304" pitchFamily="18" charset="0"/>
                <a:cs typeface="Times New Roman" panose="02020603050405020304" pitchFamily="18" charset="0"/>
              </a:rPr>
              <a:t>cậy</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trong</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triều</a:t>
            </a:r>
            <a:r>
              <a:rPr lang="en-US" altLang="vi-VN" sz="3600" i="1" dirty="0">
                <a:solidFill>
                  <a:srgbClr val="0000FF"/>
                </a:solidFill>
                <a:latin typeface="Times New Roman" panose="02020603050405020304" pitchFamily="18" charset="0"/>
                <a:cs typeface="Times New Roman" panose="02020603050405020304" pitchFamily="18" charset="0"/>
              </a:rPr>
              <a:t>, về </a:t>
            </a:r>
            <a:r>
              <a:rPr lang="en-US" altLang="vi-VN" sz="3600" i="1" dirty="0" err="1">
                <a:solidFill>
                  <a:srgbClr val="0000FF"/>
                </a:solidFill>
                <a:latin typeface="Times New Roman" panose="02020603050405020304" pitchFamily="18" charset="0"/>
                <a:cs typeface="Times New Roman" panose="02020603050405020304" pitchFamily="18" charset="0"/>
              </a:rPr>
              <a:t>sau</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làm</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tới</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Tả</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thân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vệ</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Điện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tiền</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chỉ</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huy</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sứ</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và</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trở</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thành</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trụ</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cột</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của</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nhà</a:t>
            </a:r>
            <a:r>
              <a:rPr lang="en-US" altLang="vi-VN" sz="3600" i="1" dirty="0">
                <a:solidFill>
                  <a:srgbClr val="0000FF"/>
                </a:solidFill>
                <a:latin typeface="Times New Roman" panose="02020603050405020304" pitchFamily="18" charset="0"/>
                <a:cs typeface="Times New Roman" panose="02020603050405020304" pitchFamily="18" charset="0"/>
              </a:rPr>
              <a:t> </a:t>
            </a:r>
            <a:r>
              <a:rPr lang="en-US" altLang="vi-VN" sz="3600" i="1" dirty="0" err="1" smtClean="0">
                <a:solidFill>
                  <a:srgbClr val="0000FF"/>
                </a:solidFill>
                <a:latin typeface="Times New Roman" panose="02020603050405020304" pitchFamily="18" charset="0"/>
                <a:cs typeface="Times New Roman" panose="02020603050405020304" pitchFamily="18" charset="0"/>
              </a:rPr>
              <a:t>tiền</a:t>
            </a:r>
            <a:r>
              <a:rPr lang="en-US" altLang="vi-VN" sz="3600" i="1" dirty="0" smtClean="0">
                <a:solidFill>
                  <a:srgbClr val="0000FF"/>
                </a:solidFill>
                <a:latin typeface="Times New Roman" panose="02020603050405020304" pitchFamily="18" charset="0"/>
                <a:cs typeface="Times New Roman" panose="02020603050405020304" pitchFamily="18" charset="0"/>
              </a:rPr>
              <a:t> </a:t>
            </a:r>
            <a:r>
              <a:rPr lang="en-US" altLang="vi-VN" sz="3600" i="1" dirty="0" err="1">
                <a:solidFill>
                  <a:srgbClr val="0000FF"/>
                </a:solidFill>
                <a:latin typeface="Times New Roman" panose="02020603050405020304" pitchFamily="18" charset="0"/>
                <a:cs typeface="Times New Roman" panose="02020603050405020304" pitchFamily="18" charset="0"/>
              </a:rPr>
              <a:t>Lê</a:t>
            </a:r>
            <a:r>
              <a:rPr lang="en-US" altLang="vi-VN" sz="3600" i="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31524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vi-VN" altLang="vi-VN" smtClean="0"/>
          </a:p>
        </p:txBody>
      </p:sp>
      <p:pic>
        <p:nvPicPr>
          <p:cNvPr id="5123" name="Picture 3" descr="bg_hanvan"/>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0" y="26195"/>
            <a:ext cx="5124450" cy="5143500"/>
          </a:xfrm>
        </p:spPr>
      </p:pic>
      <p:pic>
        <p:nvPicPr>
          <p:cNvPr id="5124" name="Picture 4" descr="bg_han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26195"/>
            <a:ext cx="5124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bg_han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7550" y="26195"/>
            <a:ext cx="5124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bg_han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143500"/>
            <a:ext cx="5124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bg_han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5143500"/>
            <a:ext cx="5124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bg_han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7550" y="5143500"/>
            <a:ext cx="5124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ly cong uan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00" y="28436"/>
            <a:ext cx="7697258" cy="989647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0" y="390525"/>
            <a:ext cx="10210800" cy="5016758"/>
          </a:xfrm>
          <a:prstGeom prst="rect">
            <a:avLst/>
          </a:prstGeom>
          <a:solidFill>
            <a:srgbClr val="FFFFCC"/>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4000" i="1" dirty="0" smtClean="0">
                <a:latin typeface="Times New Roman" panose="02020603050405020304" pitchFamily="18" charset="0"/>
                <a:cs typeface="Times New Roman" panose="02020603050405020304" pitchFamily="18" charset="0"/>
              </a:rPr>
              <a:t>	</a:t>
            </a:r>
            <a:r>
              <a:rPr lang="en-US" altLang="vi-VN" sz="4000" i="1" dirty="0" err="1" smtClean="0">
                <a:latin typeface="Times New Roman" panose="02020603050405020304" pitchFamily="18" charset="0"/>
                <a:cs typeface="Times New Roman" panose="02020603050405020304" pitchFamily="18" charset="0"/>
              </a:rPr>
              <a:t>Vì</a:t>
            </a:r>
            <a:r>
              <a:rPr lang="en-US" altLang="vi-VN" sz="4000" i="1" dirty="0" smtClean="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vậy</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ngay</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sau</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khi</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Lê</a:t>
            </a:r>
            <a:r>
              <a:rPr lang="en-US" altLang="vi-VN" sz="4000" i="1" dirty="0">
                <a:latin typeface="Times New Roman" panose="02020603050405020304" pitchFamily="18" charset="0"/>
                <a:cs typeface="Times New Roman" panose="02020603050405020304" pitchFamily="18" charset="0"/>
              </a:rPr>
              <a:t> Long </a:t>
            </a:r>
            <a:r>
              <a:rPr lang="en-US" altLang="vi-VN" sz="4000" i="1" dirty="0" err="1">
                <a:latin typeface="Times New Roman" panose="02020603050405020304" pitchFamily="18" charset="0"/>
                <a:cs typeface="Times New Roman" panose="02020603050405020304" pitchFamily="18" charset="0"/>
              </a:rPr>
              <a:t>Đĩnh</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mất</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mọi</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triều</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thần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mà</a:t>
            </a:r>
            <a:r>
              <a:rPr lang="en-US" altLang="vi-VN" sz="4000" i="1" dirty="0">
                <a:latin typeface="Times New Roman" panose="02020603050405020304" pitchFamily="18" charset="0"/>
                <a:cs typeface="Times New Roman" panose="02020603050405020304" pitchFamily="18" charset="0"/>
              </a:rPr>
              <a:t> người </a:t>
            </a:r>
            <a:r>
              <a:rPr lang="en-US" altLang="vi-VN" sz="4000" i="1" dirty="0" err="1">
                <a:latin typeface="Times New Roman" panose="02020603050405020304" pitchFamily="18" charset="0"/>
                <a:cs typeface="Times New Roman" panose="02020603050405020304" pitchFamily="18" charset="0"/>
              </a:rPr>
              <a:t>chủ</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xướng</a:t>
            </a:r>
            <a:r>
              <a:rPr lang="en-US" altLang="vi-VN" sz="4000" i="1" dirty="0">
                <a:latin typeface="Times New Roman" panose="02020603050405020304" pitchFamily="18" charset="0"/>
                <a:cs typeface="Times New Roman" panose="02020603050405020304" pitchFamily="18" charset="0"/>
              </a:rPr>
              <a:t> </a:t>
            </a:r>
            <a:r>
              <a:rPr lang="en-US" altLang="vi-VN" sz="4000" i="1" dirty="0" err="1" smtClean="0">
                <a:latin typeface="Times New Roman" panose="02020603050405020304" pitchFamily="18" charset="0"/>
                <a:cs typeface="Times New Roman" panose="02020603050405020304" pitchFamily="18" charset="0"/>
              </a:rPr>
              <a:t>là</a:t>
            </a:r>
            <a:r>
              <a:rPr lang="en-US" altLang="vi-VN" sz="4000" i="1" dirty="0" smtClean="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Đào</a:t>
            </a:r>
            <a:r>
              <a:rPr lang="en-US" altLang="vi-VN" sz="4000" i="1" dirty="0">
                <a:latin typeface="Times New Roman" panose="02020603050405020304" pitchFamily="18" charset="0"/>
                <a:cs typeface="Times New Roman" panose="02020603050405020304" pitchFamily="18" charset="0"/>
              </a:rPr>
              <a:t> Cam </a:t>
            </a:r>
            <a:r>
              <a:rPr lang="en-US" altLang="vi-VN" sz="4000" i="1" dirty="0" err="1">
                <a:latin typeface="Times New Roman" panose="02020603050405020304" pitchFamily="18" charset="0"/>
                <a:cs typeface="Times New Roman" panose="02020603050405020304" pitchFamily="18" charset="0"/>
              </a:rPr>
              <a:t>Mộc</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nhận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thấy</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Lý</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Công</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Uẩn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là</a:t>
            </a:r>
            <a:r>
              <a:rPr lang="en-US" altLang="vi-VN" sz="4000" i="1" dirty="0">
                <a:latin typeface="Times New Roman" panose="02020603050405020304" pitchFamily="18" charset="0"/>
                <a:cs typeface="Times New Roman" panose="02020603050405020304" pitchFamily="18" charset="0"/>
              </a:rPr>
              <a:t> người </a:t>
            </a:r>
            <a:r>
              <a:rPr lang="en-US" altLang="vi-VN" sz="4000" i="1" dirty="0" err="1">
                <a:latin typeface="Times New Roman" panose="02020603050405020304" pitchFamily="18" charset="0"/>
                <a:cs typeface="Times New Roman" panose="02020603050405020304" pitchFamily="18" charset="0"/>
              </a:rPr>
              <a:t>khoan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hòa</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nhân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thứ</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và</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được</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lòng</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muôn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dân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nên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đã</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tôn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ông</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lên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làm</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vua</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Lý</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Công</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Uẩn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lên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ngôi</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vua</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lấy</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niên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hiệu</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là</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Thuận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Thiên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triều</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Lý</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được</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thành</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lập</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Cuộc</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chuyển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giao</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triều</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đại</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từ</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họ</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Lê</a:t>
            </a:r>
            <a:r>
              <a:rPr lang="en-US" altLang="vi-VN" sz="4000" i="1" dirty="0">
                <a:latin typeface="Times New Roman" panose="02020603050405020304" pitchFamily="18" charset="0"/>
                <a:cs typeface="Times New Roman" panose="02020603050405020304" pitchFamily="18" charset="0"/>
              </a:rPr>
              <a:t> sang </a:t>
            </a:r>
            <a:r>
              <a:rPr lang="en-US" altLang="vi-VN" sz="4000" i="1" dirty="0" err="1">
                <a:latin typeface="Times New Roman" panose="02020603050405020304" pitchFamily="18" charset="0"/>
                <a:cs typeface="Times New Roman" panose="02020603050405020304" pitchFamily="18" charset="0"/>
              </a:rPr>
              <a:t>họ</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Lý</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đã</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diễn</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ra</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một</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cách</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hoà</a:t>
            </a:r>
            <a:r>
              <a:rPr lang="en-US" altLang="vi-VN" sz="4000" i="1" dirty="0">
                <a:latin typeface="Times New Roman" panose="02020603050405020304" pitchFamily="18" charset="0"/>
                <a:cs typeface="Times New Roman" panose="02020603050405020304" pitchFamily="18" charset="0"/>
              </a:rPr>
              <a:t> </a:t>
            </a:r>
            <a:r>
              <a:rPr lang="en-US" altLang="vi-VN" sz="4000" i="1" dirty="0" err="1">
                <a:latin typeface="Times New Roman" panose="02020603050405020304" pitchFamily="18" charset="0"/>
                <a:cs typeface="Times New Roman" panose="02020603050405020304" pitchFamily="18" charset="0"/>
              </a:rPr>
              <a:t>bình</a:t>
            </a:r>
            <a:r>
              <a:rPr lang="en-US" altLang="vi-VN" sz="40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39745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029200" y="9258301"/>
            <a:ext cx="8458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D6410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3600" b="1">
                <a:solidFill>
                  <a:srgbClr val="F3C623"/>
                </a:solidFill>
                <a:latin typeface=".VnCentury Schoolbook" panose="020B7200000000000000" pitchFamily="34" charset="0"/>
              </a:rPr>
              <a:t>§Òn §«</a:t>
            </a:r>
          </a:p>
        </p:txBody>
      </p:sp>
      <p:pic>
        <p:nvPicPr>
          <p:cNvPr id="6147" name="Picture 3" descr="DenD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914400"/>
            <a:ext cx="12230100" cy="81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719409"/>
      </p:ext>
    </p:extLst>
  </p:cSld>
  <p:clrMapOvr>
    <a:masterClrMapping/>
  </p:clrMapOvr>
  <p:transition>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609600" y="1333500"/>
            <a:ext cx="17678400" cy="84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vi-VN" sz="3600" dirty="0">
                <a:latin typeface="Times New Roman" panose="02020603050405020304" pitchFamily="18" charset="0"/>
                <a:cs typeface="Times New Roman" panose="02020603050405020304" pitchFamily="18" charset="0"/>
              </a:rPr>
              <a:t>- H</a:t>
            </a:r>
            <a:r>
              <a:rPr lang="vi-VN" altLang="vi-VN" sz="3600" dirty="0">
                <a:latin typeface="Times New Roman" panose="02020603050405020304" pitchFamily="18" charset="0"/>
                <a:cs typeface="Times New Roman" panose="02020603050405020304" pitchFamily="18" charset="0"/>
              </a:rPr>
              <a:t>oàn cảnh ra đời:  sau khi lên ngôi, Lý Công Uẩn nhận thấy Hoa Lư không còn thích hợp</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cho việc định đô nên năm 1010</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(năm Canh Tuất niên hiệu Thuận Thiên thứ nhất)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ông</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viết bài </a:t>
            </a:r>
            <a:r>
              <a:rPr lang="en-US" altLang="vi-VN" sz="3600" dirty="0">
                <a:latin typeface="Times New Roman" panose="02020603050405020304" pitchFamily="18" charset="0"/>
                <a:cs typeface="Times New Roman" panose="02020603050405020304" pitchFamily="18" charset="0"/>
              </a:rPr>
              <a:t>c</a:t>
            </a:r>
            <a:r>
              <a:rPr lang="vi-VN" altLang="vi-VN" sz="3600" dirty="0">
                <a:latin typeface="Times New Roman" panose="02020603050405020304" pitchFamily="18" charset="0"/>
                <a:cs typeface="Times New Roman" panose="02020603050405020304" pitchFamily="18" charset="0"/>
              </a:rPr>
              <a:t>hiếu này bày tỏ ý định </a:t>
            </a:r>
            <a:r>
              <a:rPr lang="en-US" altLang="vi-VN" sz="3600" dirty="0">
                <a:latin typeface="Times New Roman" panose="02020603050405020304" pitchFamily="18" charset="0"/>
                <a:cs typeface="Times New Roman" panose="02020603050405020304" pitchFamily="18" charset="0"/>
              </a:rPr>
              <a:t>d</a:t>
            </a:r>
            <a:r>
              <a:rPr lang="vi-VN" altLang="vi-VN" sz="3600" dirty="0">
                <a:latin typeface="Times New Roman" panose="02020603050405020304" pitchFamily="18" charset="0"/>
                <a:cs typeface="Times New Roman" panose="02020603050405020304" pitchFamily="18" charset="0"/>
              </a:rPr>
              <a:t>ời </a:t>
            </a:r>
            <a:r>
              <a:rPr lang="en-US" altLang="vi-VN" sz="3600" dirty="0">
                <a:latin typeface="Times New Roman" panose="02020603050405020304" pitchFamily="18" charset="0"/>
                <a:cs typeface="Times New Roman" panose="02020603050405020304" pitchFamily="18" charset="0"/>
              </a:rPr>
              <a:t>đ</a:t>
            </a:r>
            <a:r>
              <a:rPr lang="vi-VN" altLang="vi-VN" sz="3600" dirty="0">
                <a:latin typeface="Times New Roman" panose="02020603050405020304" pitchFamily="18" charset="0"/>
                <a:cs typeface="Times New Roman" panose="02020603050405020304" pitchFamily="18" charset="0"/>
              </a:rPr>
              <a:t>ô từ Hoa Lư</a:t>
            </a:r>
            <a:r>
              <a:rPr lang="en-US" altLang="vi-VN" sz="3600" dirty="0">
                <a:latin typeface="Times New Roman" panose="02020603050405020304" pitchFamily="18" charset="0"/>
                <a:cs typeface="Times New Roman" panose="02020603050405020304" pitchFamily="18" charset="0"/>
              </a:rPr>
              <a:t> ( </a:t>
            </a:r>
            <a:r>
              <a:rPr lang="en-US" altLang="vi-VN" sz="3600" dirty="0" err="1">
                <a:latin typeface="Times New Roman" panose="02020603050405020304" pitchFamily="18" charset="0"/>
                <a:cs typeface="Times New Roman" panose="02020603050405020304" pitchFamily="18" charset="0"/>
              </a:rPr>
              <a:t>Ninh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Bình</a:t>
            </a:r>
            <a:r>
              <a:rPr lang="en-US" altLang="vi-VN" sz="3600" dirty="0">
                <a:latin typeface="Times New Roman" panose="02020603050405020304" pitchFamily="18" charset="0"/>
                <a:cs typeface="Times New Roman" panose="02020603050405020304" pitchFamily="18" charset="0"/>
              </a:rPr>
              <a:t>)</a:t>
            </a:r>
            <a:r>
              <a:rPr lang="vi-VN" altLang="vi-VN" sz="3600" dirty="0">
                <a:latin typeface="Times New Roman" panose="02020603050405020304" pitchFamily="18" charset="0"/>
                <a:cs typeface="Times New Roman" panose="02020603050405020304" pitchFamily="18" charset="0"/>
              </a:rPr>
              <a:t> đến thành Đại La </a:t>
            </a:r>
            <a:r>
              <a:rPr lang="en-US" altLang="vi-VN" sz="3600" dirty="0">
                <a:latin typeface="Times New Roman" panose="02020603050405020304" pitchFamily="18" charset="0"/>
                <a:cs typeface="Times New Roman" panose="02020603050405020304" pitchFamily="18" charset="0"/>
              </a:rPr>
              <a:t>( HN)</a:t>
            </a:r>
          </a:p>
          <a:p>
            <a:pPr>
              <a:spcBef>
                <a:spcPct val="0"/>
              </a:spcBef>
              <a:buFontTx/>
              <a:buNone/>
            </a:pPr>
            <a:r>
              <a:rPr lang="vi-VN"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Thể</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loại</a:t>
            </a:r>
            <a:r>
              <a:rPr lang="en-US" altLang="vi-VN" sz="3600" dirty="0" smtClean="0">
                <a:latin typeface="Times New Roman" panose="02020603050405020304" pitchFamily="18" charset="0"/>
                <a:cs typeface="Times New Roman" panose="02020603050405020304" pitchFamily="18" charset="0"/>
              </a:rPr>
              <a:t>: C</a:t>
            </a:r>
            <a:r>
              <a:rPr lang="vi-VN" altLang="vi-VN" sz="3600" dirty="0">
                <a:latin typeface="Times New Roman" panose="02020603050405020304" pitchFamily="18" charset="0"/>
                <a:cs typeface="Times New Roman" panose="02020603050405020304" pitchFamily="18" charset="0"/>
              </a:rPr>
              <a:t>hiếu</a:t>
            </a:r>
            <a:r>
              <a:rPr lang="en-US" altLang="vi-VN" sz="3600" dirty="0">
                <a:latin typeface="Times New Roman" panose="02020603050405020304" pitchFamily="18" charset="0"/>
                <a:cs typeface="Times New Roman" panose="02020603050405020304" pitchFamily="18" charset="0"/>
              </a:rPr>
              <a:t>: </a:t>
            </a:r>
            <a:endParaRPr lang="en-US" altLang="vi-VN" sz="3600" dirty="0" smtClean="0">
              <a:latin typeface="Times New Roman" panose="02020603050405020304" pitchFamily="18" charset="0"/>
              <a:cs typeface="Times New Roman" panose="02020603050405020304" pitchFamily="18" charset="0"/>
            </a:endParaRPr>
          </a:p>
          <a:p>
            <a:pPr>
              <a:spcBef>
                <a:spcPct val="0"/>
              </a:spcBef>
              <a:buFontTx/>
              <a:buNone/>
            </a:pPr>
            <a:r>
              <a:rPr lang="en-US" altLang="vi-VN" sz="3600" dirty="0" smtClean="0">
                <a:latin typeface="Times New Roman" panose="02020603050405020304" pitchFamily="18" charset="0"/>
                <a:cs typeface="Times New Roman" panose="02020603050405020304" pitchFamily="18" charset="0"/>
              </a:rPr>
              <a:t>	+ </a:t>
            </a:r>
            <a:r>
              <a:rPr lang="vi-VN" altLang="vi-VN" sz="3600" dirty="0">
                <a:latin typeface="Times New Roman" panose="02020603050405020304" pitchFamily="18" charset="0"/>
                <a:cs typeface="Times New Roman" panose="02020603050405020304" pitchFamily="18" charset="0"/>
              </a:rPr>
              <a:t>là thể văn </a:t>
            </a:r>
            <a:r>
              <a:rPr lang="en-US" altLang="vi-VN" sz="3600" dirty="0" err="1">
                <a:latin typeface="Times New Roman" panose="02020603050405020304" pitchFamily="18" charset="0"/>
                <a:cs typeface="Times New Roman" panose="02020603050405020304" pitchFamily="18" charset="0"/>
              </a:rPr>
              <a:t>nghị</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luận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cổ</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do vua dùng để ban bố mệnh lệnh</a:t>
            </a:r>
          </a:p>
          <a:p>
            <a:pPr>
              <a:spcBef>
                <a:spcPct val="0"/>
              </a:spcBef>
              <a:buFontTx/>
              <a:buNone/>
            </a:pPr>
            <a:r>
              <a:rPr lang="en-US" altLang="vi-VN" sz="3600" dirty="0" smtClean="0">
                <a:latin typeface="Times New Roman" panose="02020603050405020304" pitchFamily="18" charset="0"/>
                <a:cs typeface="Times New Roman" panose="02020603050405020304" pitchFamily="18" charset="0"/>
              </a:rPr>
              <a:t>	</a:t>
            </a:r>
            <a:r>
              <a:rPr lang="vi-VN" altLang="vi-VN" sz="3600" dirty="0" smtClean="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có thể viết bằng văn vần, văn xuôi, văn biền ngẫu</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(biền: hai con ngựa kéo xe </a:t>
            </a:r>
            <a:r>
              <a:rPr lang="en-US" altLang="vi-VN" sz="3600" dirty="0" err="1">
                <a:latin typeface="Times New Roman" panose="02020603050405020304" pitchFamily="18" charset="0"/>
                <a:cs typeface="Times New Roman" panose="02020603050405020304" pitchFamily="18" charset="0"/>
              </a:rPr>
              <a:t>só</a:t>
            </a:r>
            <a:r>
              <a:rPr lang="vi-VN" altLang="vi-VN" sz="3600" dirty="0">
                <a:latin typeface="Times New Roman" panose="02020603050405020304" pitchFamily="18" charset="0"/>
                <a:cs typeface="Times New Roman" panose="02020603050405020304" pitchFamily="18" charset="0"/>
              </a:rPr>
              <a:t>ng nhau, </a:t>
            </a:r>
            <a:r>
              <a:rPr lang="en-US" altLang="vi-VN" sz="3600" dirty="0">
                <a:latin typeface="Times New Roman" panose="02020603050405020304" pitchFamily="18" charset="0"/>
                <a:cs typeface="Times New Roman" panose="02020603050405020304" pitchFamily="18" charset="0"/>
              </a:rPr>
              <a:t>ng</a:t>
            </a:r>
            <a:r>
              <a:rPr lang="vi-VN" altLang="vi-VN" sz="3600" dirty="0">
                <a:latin typeface="Times New Roman" panose="02020603050405020304" pitchFamily="18" charset="0"/>
                <a:cs typeface="Times New Roman" panose="02020603050405020304" pitchFamily="18" charset="0"/>
              </a:rPr>
              <a:t>ẫu:</a:t>
            </a:r>
            <a:r>
              <a:rPr lang="en-US" altLang="vi-VN" sz="3600" dirty="0">
                <a:latin typeface="Times New Roman" panose="02020603050405020304" pitchFamily="18" charset="0"/>
                <a:cs typeface="Times New Roman" panose="02020603050405020304" pitchFamily="18" charset="0"/>
              </a:rPr>
              <a:t> t</a:t>
            </a:r>
            <a:r>
              <a:rPr lang="vi-VN" altLang="vi-VN" sz="3600" dirty="0">
                <a:latin typeface="Times New Roman" panose="02020603050405020304" pitchFamily="18" charset="0"/>
                <a:cs typeface="Times New Roman" panose="02020603050405020304" pitchFamily="18" charset="0"/>
              </a:rPr>
              <a:t>ừng cặp)</a:t>
            </a:r>
          </a:p>
          <a:p>
            <a:pPr>
              <a:spcBef>
                <a:spcPct val="0"/>
              </a:spcBef>
              <a:buFontTx/>
              <a:buNone/>
            </a:pPr>
            <a:r>
              <a:rPr lang="en-US" altLang="vi-VN" sz="3600" dirty="0" smtClean="0">
                <a:latin typeface="Times New Roman" panose="02020603050405020304" pitchFamily="18" charset="0"/>
                <a:cs typeface="Times New Roman" panose="02020603050405020304" pitchFamily="18" charset="0"/>
              </a:rPr>
              <a:t>	</a:t>
            </a:r>
            <a:r>
              <a:rPr lang="vi-VN" altLang="vi-VN" sz="3600" dirty="0" smtClean="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được công bố và đón nhận một cách trang trọng	</a:t>
            </a:r>
          </a:p>
          <a:p>
            <a:pPr>
              <a:spcBef>
                <a:spcPct val="0"/>
              </a:spcBef>
              <a:buFontTx/>
              <a:buNone/>
            </a:pPr>
            <a:r>
              <a:rPr lang="en-US" altLang="vi-VN" sz="3600" dirty="0" smtClean="0">
                <a:latin typeface="Times New Roman" panose="02020603050405020304" pitchFamily="18" charset="0"/>
                <a:cs typeface="Times New Roman" panose="02020603050405020304" pitchFamily="18" charset="0"/>
              </a:rPr>
              <a:t>	+</a:t>
            </a:r>
            <a:r>
              <a:rPr lang="vi-VN" altLang="vi-VN" sz="3600" dirty="0" smtClean="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v</a:t>
            </a:r>
            <a:r>
              <a:rPr lang="vi-VN" altLang="vi-VN" sz="3600" dirty="0">
                <a:latin typeface="Times New Roman" panose="02020603050405020304" pitchFamily="18" charset="0"/>
                <a:cs typeface="Times New Roman" panose="02020603050405020304" pitchFamily="18" charset="0"/>
              </a:rPr>
              <a:t>ăn tự : chữ </a:t>
            </a:r>
            <a:r>
              <a:rPr lang="vi-VN" altLang="vi-VN" sz="3600" dirty="0" smtClean="0">
                <a:latin typeface="Times New Roman" panose="02020603050405020304" pitchFamily="18" charset="0"/>
                <a:cs typeface="Times New Roman" panose="02020603050405020304" pitchFamily="18" charset="0"/>
              </a:rPr>
              <a:t>Hán</a:t>
            </a:r>
            <a:endParaRPr lang="en-US" altLang="vi-VN" sz="3600" dirty="0" smtClean="0">
              <a:latin typeface="Times New Roman" panose="02020603050405020304" pitchFamily="18" charset="0"/>
              <a:cs typeface="Times New Roman" panose="02020603050405020304" pitchFamily="18" charset="0"/>
            </a:endParaRPr>
          </a:p>
          <a:p>
            <a:pPr>
              <a:spcBef>
                <a:spcPct val="0"/>
              </a:spcBef>
              <a:buFontTx/>
              <a:buNone/>
            </a:pPr>
            <a:r>
              <a:rPr lang="en-US" altLang="vi-VN" sz="3600" dirty="0" smtClean="0">
                <a:latin typeface="Times New Roman" panose="02020603050405020304" pitchFamily="18" charset="0"/>
                <a:cs typeface="Times New Roman" panose="02020603050405020304" pitchFamily="18" charset="0"/>
              </a:rPr>
              <a:t>-</a:t>
            </a:r>
            <a:r>
              <a:rPr lang="vi-VN" altLang="vi-VN" sz="3600" dirty="0" smtClean="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P</a:t>
            </a:r>
            <a:r>
              <a:rPr lang="vi-VN" altLang="vi-VN" sz="3600" dirty="0">
                <a:latin typeface="Times New Roman" panose="02020603050405020304" pitchFamily="18" charset="0"/>
                <a:cs typeface="Times New Roman" panose="02020603050405020304" pitchFamily="18" charset="0"/>
              </a:rPr>
              <a:t>hương thức biểu đạt: nghị luận, biểu cảm</a:t>
            </a:r>
          </a:p>
          <a:p>
            <a:pPr>
              <a:spcBef>
                <a:spcPct val="0"/>
              </a:spcBef>
              <a:buFontTx/>
              <a:buNone/>
            </a:pPr>
            <a:r>
              <a:rPr lang="en-US" altLang="vi-VN" sz="3600" dirty="0" smtClean="0">
                <a:latin typeface="Times New Roman" panose="02020603050405020304" pitchFamily="18" charset="0"/>
                <a:cs typeface="Times New Roman" panose="02020603050405020304" pitchFamily="18" charset="0"/>
              </a:rPr>
              <a:t>-</a:t>
            </a:r>
            <a:r>
              <a:rPr lang="vi-VN" altLang="vi-VN" sz="3600" dirty="0" smtClean="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B</a:t>
            </a:r>
            <a:r>
              <a:rPr lang="vi-VN" altLang="vi-VN" sz="3600" dirty="0">
                <a:latin typeface="Times New Roman" panose="02020603050405020304" pitchFamily="18" charset="0"/>
                <a:cs typeface="Times New Roman" panose="02020603050405020304" pitchFamily="18" charset="0"/>
              </a:rPr>
              <a:t>ố cục: 3 phần</a:t>
            </a:r>
          </a:p>
          <a:p>
            <a:pPr>
              <a:spcBef>
                <a:spcPct val="0"/>
              </a:spcBef>
              <a:buFontTx/>
              <a:buNone/>
            </a:pPr>
            <a:r>
              <a:rPr lang="vi-VN" altLang="vi-VN" sz="3600" dirty="0">
                <a:latin typeface="Times New Roman" panose="02020603050405020304" pitchFamily="18" charset="0"/>
                <a:cs typeface="Times New Roman" panose="02020603050405020304" pitchFamily="18" charset="0"/>
              </a:rPr>
              <a:t>    -&gt;  phần 1: đoạn 1: </a:t>
            </a:r>
            <a:r>
              <a:rPr lang="en-US" altLang="vi-VN" sz="3600" dirty="0">
                <a:latin typeface="Times New Roman" panose="02020603050405020304" pitchFamily="18" charset="0"/>
                <a:cs typeface="Times New Roman" panose="02020603050405020304" pitchFamily="18" charset="0"/>
              </a:rPr>
              <a:t>C</a:t>
            </a:r>
            <a:r>
              <a:rPr lang="vi-VN" altLang="vi-VN" sz="3600" dirty="0">
                <a:latin typeface="Times New Roman" panose="02020603050405020304" pitchFamily="18" charset="0"/>
                <a:cs typeface="Times New Roman" panose="02020603050405020304" pitchFamily="18" charset="0"/>
              </a:rPr>
              <a:t>ơ sở lịch sử và thực tiễn của việc dời đô</a:t>
            </a:r>
          </a:p>
          <a:p>
            <a:pPr>
              <a:spcBef>
                <a:spcPct val="0"/>
              </a:spcBef>
              <a:buFontTx/>
              <a:buNone/>
            </a:pPr>
            <a:r>
              <a:rPr lang="vi-VN" altLang="vi-VN" sz="3600" dirty="0">
                <a:latin typeface="Times New Roman" panose="02020603050405020304" pitchFamily="18" charset="0"/>
                <a:cs typeface="Times New Roman" panose="02020603050405020304" pitchFamily="18" charset="0"/>
              </a:rPr>
              <a:t>    -&gt; phần 2 :đoạn 2 :</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Lí</a:t>
            </a:r>
            <a:r>
              <a:rPr lang="en-US" altLang="vi-VN" sz="3600" dirty="0">
                <a:latin typeface="Times New Roman" panose="02020603050405020304" pitchFamily="18" charset="0"/>
                <a:cs typeface="Times New Roman" panose="02020603050405020304" pitchFamily="18" charset="0"/>
              </a:rPr>
              <a:t> do </a:t>
            </a:r>
            <a:r>
              <a:rPr lang="en-US" altLang="vi-VN" sz="3600" dirty="0" err="1">
                <a:latin typeface="Times New Roman" panose="02020603050405020304" pitchFamily="18" charset="0"/>
                <a:cs typeface="Times New Roman" panose="02020603050405020304" pitchFamily="18" charset="0"/>
              </a:rPr>
              <a:t>chọn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Đại</a:t>
            </a:r>
            <a:r>
              <a:rPr lang="en-US" altLang="vi-VN" sz="3600" dirty="0">
                <a:latin typeface="Times New Roman" panose="02020603050405020304" pitchFamily="18" charset="0"/>
                <a:cs typeface="Times New Roman" panose="02020603050405020304" pitchFamily="18" charset="0"/>
              </a:rPr>
              <a:t> La </a:t>
            </a:r>
            <a:r>
              <a:rPr lang="en-US" altLang="vi-VN" sz="3600" dirty="0" err="1">
                <a:latin typeface="Times New Roman" panose="02020603050405020304" pitchFamily="18" charset="0"/>
                <a:cs typeface="Times New Roman" panose="02020603050405020304" pitchFamily="18" charset="0"/>
              </a:rPr>
              <a:t>là</a:t>
            </a:r>
            <a:r>
              <a:rPr lang="en-US" altLang="vi-VN" sz="3600" dirty="0">
                <a:latin typeface="Times New Roman" panose="02020603050405020304" pitchFamily="18" charset="0"/>
                <a:cs typeface="Times New Roman" panose="02020603050405020304" pitchFamily="18" charset="0"/>
              </a:rPr>
              <a:t> n</a:t>
            </a:r>
            <a:r>
              <a:rPr lang="vi-VN" altLang="vi-VN" sz="3600" dirty="0">
                <a:latin typeface="Times New Roman" panose="02020603050405020304" pitchFamily="18" charset="0"/>
                <a:cs typeface="Times New Roman" panose="02020603050405020304" pitchFamily="18" charset="0"/>
              </a:rPr>
              <a:t>ơi đóng đô</a:t>
            </a:r>
          </a:p>
          <a:p>
            <a:pPr>
              <a:spcBef>
                <a:spcPct val="0"/>
              </a:spcBef>
              <a:buFontTx/>
              <a:buNone/>
            </a:pPr>
            <a:r>
              <a:rPr lang="vi-VN" altLang="vi-VN" sz="3600" dirty="0">
                <a:latin typeface="Times New Roman" panose="02020603050405020304" pitchFamily="18" charset="0"/>
                <a:cs typeface="Times New Roman" panose="02020603050405020304" pitchFamily="18" charset="0"/>
              </a:rPr>
              <a:t>    -&gt; phần 3: đoạn 3: </a:t>
            </a:r>
            <a:r>
              <a:rPr lang="en-US" altLang="vi-VN" sz="3600" dirty="0">
                <a:latin typeface="Times New Roman" panose="02020603050405020304" pitchFamily="18" charset="0"/>
                <a:cs typeface="Times New Roman" panose="02020603050405020304" pitchFamily="18" charset="0"/>
              </a:rPr>
              <a:t>H</a:t>
            </a:r>
            <a:r>
              <a:rPr lang="vi-VN" altLang="vi-VN" sz="3600" dirty="0">
                <a:latin typeface="Times New Roman" panose="02020603050405020304" pitchFamily="18" charset="0"/>
                <a:cs typeface="Times New Roman" panose="02020603050405020304" pitchFamily="18" charset="0"/>
              </a:rPr>
              <a:t>ỏi ý kiến quần thần </a:t>
            </a:r>
          </a:p>
          <a:p>
            <a:pPr>
              <a:spcBef>
                <a:spcPct val="0"/>
              </a:spcBef>
              <a:buFontTx/>
              <a:buNone/>
            </a:pPr>
            <a:endParaRPr lang="vi-VN" altLang="vi-VN" sz="3600" dirty="0">
              <a:latin typeface="Times New Roman" panose="02020603050405020304" pitchFamily="18" charset="0"/>
              <a:cs typeface="Times New Roman" panose="02020603050405020304" pitchFamily="18" charset="0"/>
            </a:endParaRPr>
          </a:p>
        </p:txBody>
      </p:sp>
      <p:sp>
        <p:nvSpPr>
          <p:cNvPr id="8195" name="Rectangle 2"/>
          <p:cNvSpPr>
            <a:spLocks noChangeArrowheads="1"/>
          </p:cNvSpPr>
          <p:nvPr/>
        </p:nvSpPr>
        <p:spPr bwMode="auto">
          <a:xfrm>
            <a:off x="762000" y="495300"/>
            <a:ext cx="135540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600" b="1" dirty="0" smtClean="0">
                <a:latin typeface="Times New Roman" panose="02020603050405020304" pitchFamily="18" charset="0"/>
                <a:ea typeface="SimSun" panose="02010600030101010101" pitchFamily="2" charset="-122"/>
                <a:cs typeface="Times New Roman" panose="02020603050405020304" pitchFamily="18" charset="0"/>
              </a:rPr>
              <a:t>b</a:t>
            </a:r>
            <a:r>
              <a:rPr lang="en-US" altLang="vi-VN" sz="3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b="1" dirty="0" err="1">
                <a:latin typeface="Times New Roman" panose="02020603050405020304" pitchFamily="18" charset="0"/>
                <a:ea typeface="SimSun" panose="02010600030101010101" pitchFamily="2" charset="-122"/>
                <a:cs typeface="Times New Roman" panose="02020603050405020304" pitchFamily="18" charset="0"/>
              </a:rPr>
              <a:t>Tác</a:t>
            </a:r>
            <a:r>
              <a:rPr lang="en-US" altLang="vi-VN" sz="3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b="1" dirty="0" err="1">
                <a:latin typeface="Times New Roman" panose="02020603050405020304" pitchFamily="18" charset="0"/>
                <a:ea typeface="SimSun" panose="02010600030101010101" pitchFamily="2" charset="-122"/>
                <a:cs typeface="Times New Roman" panose="02020603050405020304" pitchFamily="18" charset="0"/>
              </a:rPr>
              <a:t>phẩm</a:t>
            </a:r>
            <a:endParaRPr lang="en-US" altLang="vi-VN" sz="3600" b="1" dirty="0">
              <a:latin typeface="Times New Roman" panose="02020603050405020304" pitchFamily="18" charset="0"/>
              <a:ea typeface="SimSun" panose="02010600030101010101" pitchFamily="2" charset="-122"/>
              <a:cs typeface="Times New Roman" panose="02020603050405020304" pitchFamily="18" charset="0"/>
            </a:endParaRPr>
          </a:p>
          <a:p>
            <a:pPr>
              <a:spcBef>
                <a:spcPct val="0"/>
              </a:spcBef>
              <a:buFontTx/>
              <a:buNone/>
            </a:pPr>
            <a:endParaRPr lang="en-US" altLang="vi-VN" sz="3600" b="1"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3323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2286000" y="1"/>
            <a:ext cx="14287500" cy="10287000"/>
            <a:chOff x="0" y="0"/>
            <a:chExt cx="5760" cy="4320"/>
          </a:xfrm>
        </p:grpSpPr>
        <p:pic>
          <p:nvPicPr>
            <p:cNvPr id="9219" name="Picture 3" descr="UNTITL~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4"/>
            <p:cNvSpPr>
              <a:spLocks noChangeArrowheads="1"/>
            </p:cNvSpPr>
            <p:nvPr/>
          </p:nvSpPr>
          <p:spPr bwMode="auto">
            <a:xfrm>
              <a:off x="0" y="1918"/>
              <a:ext cx="7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2700"/>
            </a:p>
          </p:txBody>
        </p:sp>
        <p:sp>
          <p:nvSpPr>
            <p:cNvPr id="9221" name="Text Box 5"/>
            <p:cNvSpPr txBox="1">
              <a:spLocks noChangeArrowheads="1"/>
            </p:cNvSpPr>
            <p:nvPr/>
          </p:nvSpPr>
          <p:spPr bwMode="auto">
            <a:xfrm>
              <a:off x="336" y="1296"/>
              <a:ext cx="48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vi-VN" sz="2700"/>
            </a:p>
          </p:txBody>
        </p:sp>
        <p:sp>
          <p:nvSpPr>
            <p:cNvPr id="9222" name="Text Box 6"/>
            <p:cNvSpPr txBox="1">
              <a:spLocks noChangeArrowheads="1"/>
            </p:cNvSpPr>
            <p:nvPr/>
          </p:nvSpPr>
          <p:spPr bwMode="auto">
            <a:xfrm>
              <a:off x="144" y="3456"/>
              <a:ext cx="3168" cy="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vi-VN" sz="5400">
                  <a:latin typeface="Times New Roman" panose="02020603050405020304" pitchFamily="18" charset="0"/>
                </a:rPr>
                <a:t>Nhà vua ban chiếu</a:t>
              </a:r>
            </a:p>
          </p:txBody>
        </p:sp>
      </p:grpSp>
    </p:spTree>
    <p:extLst>
      <p:ext uri="{BB962C8B-B14F-4D97-AF65-F5344CB8AC3E}">
        <p14:creationId xmlns:p14="http://schemas.microsoft.com/office/powerpoint/2010/main" val="1845946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2000" fill="hold"/>
                                        <p:tgtEl>
                                          <p:spTgt spid="12290"/>
                                        </p:tgtEl>
                                        <p:attrNameLst>
                                          <p:attrName>ppt_w</p:attrName>
                                        </p:attrNameLst>
                                      </p:cBhvr>
                                      <p:tavLst>
                                        <p:tav tm="0">
                                          <p:val>
                                            <p:fltVal val="0"/>
                                          </p:val>
                                        </p:tav>
                                        <p:tav tm="100000">
                                          <p:val>
                                            <p:strVal val="#ppt_w"/>
                                          </p:val>
                                        </p:tav>
                                      </p:tavLst>
                                    </p:anim>
                                    <p:anim calcmode="lin" valueType="num">
                                      <p:cBhvr>
                                        <p:cTn id="8" dur="2000" fill="hold"/>
                                        <p:tgtEl>
                                          <p:spTgt spid="12290"/>
                                        </p:tgtEl>
                                        <p:attrNameLst>
                                          <p:attrName>ppt_h</p:attrName>
                                        </p:attrNameLst>
                                      </p:cBhvr>
                                      <p:tavLst>
                                        <p:tav tm="0">
                                          <p:val>
                                            <p:fltVal val="0"/>
                                          </p:val>
                                        </p:tav>
                                        <p:tav tm="100000">
                                          <p:val>
                                            <p:strVal val="#ppt_h"/>
                                          </p:val>
                                        </p:tav>
                                      </p:tavLst>
                                    </p:anim>
                                    <p:animEffect transition="in" filter="fade">
                                      <p:cBhvr>
                                        <p:cTn id="9"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ìm thấy mộc bản khắc Chiếu dời đô cổ nhất"/>
          <p:cNvPicPr>
            <a:picLocks noChangeAspect="1" noChangeArrowheads="1"/>
          </p:cNvPicPr>
          <p:nvPr/>
        </p:nvPicPr>
        <p:blipFill>
          <a:blip r:embed="rId2">
            <a:extLst>
              <a:ext uri="{28A0092B-C50C-407E-A947-70E740481C1C}">
                <a14:useLocalDpi xmlns:a14="http://schemas.microsoft.com/office/drawing/2010/main" val="0"/>
              </a:ext>
            </a:extLst>
          </a:blip>
          <a:srcRect b="2762"/>
          <a:stretch>
            <a:fillRect/>
          </a:stretch>
        </p:blipFill>
        <p:spPr bwMode="auto">
          <a:xfrm>
            <a:off x="914400" y="969169"/>
            <a:ext cx="6769895" cy="476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628900" y="6057901"/>
            <a:ext cx="646033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400" b="1" dirty="0" err="1">
                <a:solidFill>
                  <a:schemeClr val="bg1"/>
                </a:solidFill>
              </a:rPr>
              <a:t>Bản</a:t>
            </a:r>
            <a:r>
              <a:rPr lang="en-US" altLang="vi-VN" sz="2400" b="1" dirty="0">
                <a:solidFill>
                  <a:schemeClr val="bg1"/>
                </a:solidFill>
              </a:rPr>
              <a:t> </a:t>
            </a:r>
            <a:r>
              <a:rPr lang="en-US" altLang="vi-VN" sz="2400" b="1" dirty="0" err="1">
                <a:solidFill>
                  <a:schemeClr val="bg1"/>
                </a:solidFill>
              </a:rPr>
              <a:t>gốc</a:t>
            </a:r>
            <a:r>
              <a:rPr lang="en-US" altLang="vi-VN" sz="2400" b="1" dirty="0">
                <a:solidFill>
                  <a:schemeClr val="bg1"/>
                </a:solidFill>
              </a:rPr>
              <a:t> </a:t>
            </a:r>
            <a:r>
              <a:rPr lang="en-US" altLang="vi-VN" sz="2400" b="1" i="1" dirty="0" err="1">
                <a:solidFill>
                  <a:schemeClr val="bg1"/>
                </a:solidFill>
              </a:rPr>
              <a:t>Chiếu</a:t>
            </a:r>
            <a:r>
              <a:rPr lang="en-US" altLang="vi-VN" sz="2400" b="1" i="1" dirty="0">
                <a:solidFill>
                  <a:schemeClr val="bg1"/>
                </a:solidFill>
              </a:rPr>
              <a:t> </a:t>
            </a:r>
            <a:r>
              <a:rPr lang="en-US" altLang="vi-VN" sz="2400" b="1" i="1" dirty="0" err="1">
                <a:solidFill>
                  <a:schemeClr val="bg1"/>
                </a:solidFill>
              </a:rPr>
              <a:t>dời</a:t>
            </a:r>
            <a:r>
              <a:rPr lang="en-US" altLang="vi-VN" sz="2400" b="1" i="1" dirty="0">
                <a:solidFill>
                  <a:schemeClr val="bg1"/>
                </a:solidFill>
              </a:rPr>
              <a:t> </a:t>
            </a:r>
            <a:r>
              <a:rPr lang="en-US" altLang="vi-VN" sz="2400" b="1" i="1" dirty="0" err="1">
                <a:solidFill>
                  <a:schemeClr val="bg1"/>
                </a:solidFill>
              </a:rPr>
              <a:t>đô</a:t>
            </a:r>
            <a:r>
              <a:rPr lang="en-US" altLang="vi-VN" sz="2400" b="1" dirty="0">
                <a:solidFill>
                  <a:schemeClr val="bg1"/>
                </a:solidFill>
              </a:rPr>
              <a:t> </a:t>
            </a:r>
            <a:r>
              <a:rPr lang="en-US" altLang="vi-VN" sz="2400" b="1" dirty="0" err="1">
                <a:solidFill>
                  <a:schemeClr val="bg1"/>
                </a:solidFill>
              </a:rPr>
              <a:t>của</a:t>
            </a:r>
            <a:r>
              <a:rPr lang="en-US" altLang="vi-VN" sz="2400" b="1" dirty="0">
                <a:solidFill>
                  <a:schemeClr val="bg1"/>
                </a:solidFill>
              </a:rPr>
              <a:t> </a:t>
            </a:r>
            <a:r>
              <a:rPr lang="en-US" altLang="vi-VN" sz="2400" b="1" dirty="0" err="1">
                <a:solidFill>
                  <a:schemeClr val="bg1"/>
                </a:solidFill>
              </a:rPr>
              <a:t>vua</a:t>
            </a:r>
            <a:r>
              <a:rPr lang="en-US" altLang="vi-VN" sz="2400" b="1" dirty="0">
                <a:solidFill>
                  <a:schemeClr val="bg1"/>
                </a:solidFill>
              </a:rPr>
              <a:t> </a:t>
            </a:r>
            <a:r>
              <a:rPr lang="en-US" altLang="vi-VN" sz="2400" b="1" dirty="0" err="1">
                <a:solidFill>
                  <a:schemeClr val="bg1"/>
                </a:solidFill>
              </a:rPr>
              <a:t>Lý</a:t>
            </a:r>
            <a:r>
              <a:rPr lang="en-US" altLang="vi-VN" sz="2400" b="1" dirty="0">
                <a:solidFill>
                  <a:schemeClr val="bg1"/>
                </a:solidFill>
              </a:rPr>
              <a:t> </a:t>
            </a:r>
            <a:r>
              <a:rPr lang="en-US" altLang="vi-VN" sz="2400" b="1" dirty="0" err="1">
                <a:solidFill>
                  <a:schemeClr val="bg1"/>
                </a:solidFill>
              </a:rPr>
              <a:t>Thái</a:t>
            </a:r>
            <a:r>
              <a:rPr lang="en-US" altLang="vi-VN" sz="2400" b="1" dirty="0">
                <a:solidFill>
                  <a:schemeClr val="bg1"/>
                </a:solidFill>
              </a:rPr>
              <a:t> </a:t>
            </a:r>
            <a:r>
              <a:rPr lang="en-US" altLang="vi-VN" sz="2400" b="1" dirty="0" err="1">
                <a:solidFill>
                  <a:schemeClr val="bg1"/>
                </a:solidFill>
              </a:rPr>
              <a:t>Tổ</a:t>
            </a:r>
            <a:r>
              <a:rPr lang="en-US" altLang="vi-VN" sz="2400" b="1" dirty="0">
                <a:solidFill>
                  <a:schemeClr val="bg1"/>
                </a:solidFill>
              </a:rPr>
              <a:t>  </a:t>
            </a:r>
            <a:r>
              <a:rPr lang="en-US" altLang="vi-VN" sz="2400" dirty="0" err="1">
                <a:solidFill>
                  <a:schemeClr val="bg1"/>
                </a:solidFill>
              </a:rPr>
              <a:t>trong</a:t>
            </a:r>
            <a:r>
              <a:rPr lang="en-US" altLang="vi-VN" sz="2400" dirty="0">
                <a:solidFill>
                  <a:schemeClr val="bg1"/>
                </a:solidFill>
              </a:rPr>
              <a:t> </a:t>
            </a:r>
            <a:r>
              <a:rPr lang="en-US" altLang="vi-VN" sz="2400" dirty="0" err="1">
                <a:solidFill>
                  <a:schemeClr val="bg1"/>
                </a:solidFill>
              </a:rPr>
              <a:t>khối</a:t>
            </a:r>
            <a:r>
              <a:rPr lang="en-US" altLang="vi-VN" sz="2400" dirty="0">
                <a:solidFill>
                  <a:schemeClr val="bg1"/>
                </a:solidFill>
              </a:rPr>
              <a:t> </a:t>
            </a:r>
            <a:r>
              <a:rPr lang="en-US" altLang="vi-VN" sz="2400" dirty="0" err="1">
                <a:solidFill>
                  <a:schemeClr val="bg1"/>
                </a:solidFill>
              </a:rPr>
              <a:t>mộc</a:t>
            </a:r>
            <a:r>
              <a:rPr lang="en-US" altLang="vi-VN" sz="2400" dirty="0">
                <a:solidFill>
                  <a:schemeClr val="bg1"/>
                </a:solidFill>
              </a:rPr>
              <a:t> </a:t>
            </a:r>
            <a:r>
              <a:rPr lang="en-US" altLang="vi-VN" sz="2400" dirty="0" err="1">
                <a:solidFill>
                  <a:schemeClr val="bg1"/>
                </a:solidFill>
              </a:rPr>
              <a:t>bản</a:t>
            </a:r>
            <a:r>
              <a:rPr lang="en-US" altLang="vi-VN" sz="2400" dirty="0">
                <a:solidFill>
                  <a:schemeClr val="bg1"/>
                </a:solidFill>
              </a:rPr>
              <a:t> </a:t>
            </a:r>
            <a:r>
              <a:rPr lang="en-US" altLang="vi-VN" sz="2400" dirty="0" err="1">
                <a:solidFill>
                  <a:schemeClr val="bg1"/>
                </a:solidFill>
              </a:rPr>
              <a:t>triều</a:t>
            </a:r>
            <a:r>
              <a:rPr lang="en-US" altLang="vi-VN" sz="2400" dirty="0">
                <a:solidFill>
                  <a:schemeClr val="bg1"/>
                </a:solidFill>
              </a:rPr>
              <a:t> </a:t>
            </a:r>
            <a:r>
              <a:rPr lang="en-US" altLang="vi-VN" sz="2400" dirty="0" err="1">
                <a:solidFill>
                  <a:schemeClr val="bg1"/>
                </a:solidFill>
              </a:rPr>
              <a:t>Nguyễn</a:t>
            </a:r>
            <a:r>
              <a:rPr lang="en-US" altLang="vi-VN" sz="2400" dirty="0">
                <a:solidFill>
                  <a:schemeClr val="bg1"/>
                </a:solidFill>
              </a:rPr>
              <a:t> </a:t>
            </a:r>
            <a:r>
              <a:rPr lang="en-US" altLang="vi-VN" sz="2400" dirty="0" err="1">
                <a:solidFill>
                  <a:schemeClr val="bg1"/>
                </a:solidFill>
              </a:rPr>
              <a:t>tại</a:t>
            </a:r>
            <a:r>
              <a:rPr lang="en-US" altLang="vi-VN" sz="2400" dirty="0">
                <a:solidFill>
                  <a:schemeClr val="bg1"/>
                </a:solidFill>
              </a:rPr>
              <a:t> </a:t>
            </a:r>
            <a:r>
              <a:rPr lang="en-US" altLang="vi-VN" sz="2400" dirty="0" err="1">
                <a:solidFill>
                  <a:schemeClr val="bg1"/>
                </a:solidFill>
              </a:rPr>
              <a:t>Trung</a:t>
            </a:r>
            <a:r>
              <a:rPr lang="en-US" altLang="vi-VN" sz="2400" dirty="0">
                <a:solidFill>
                  <a:schemeClr val="bg1"/>
                </a:solidFill>
              </a:rPr>
              <a:t> </a:t>
            </a:r>
            <a:r>
              <a:rPr lang="en-US" altLang="vi-VN" sz="2400" dirty="0" err="1">
                <a:solidFill>
                  <a:schemeClr val="bg1"/>
                </a:solidFill>
              </a:rPr>
              <a:t>tâm</a:t>
            </a:r>
            <a:r>
              <a:rPr lang="en-US" altLang="vi-VN" sz="2400" dirty="0">
                <a:solidFill>
                  <a:schemeClr val="bg1"/>
                </a:solidFill>
              </a:rPr>
              <a:t> </a:t>
            </a:r>
            <a:r>
              <a:rPr lang="en-US" altLang="vi-VN" sz="2400" dirty="0" err="1">
                <a:solidFill>
                  <a:schemeClr val="bg1"/>
                </a:solidFill>
              </a:rPr>
              <a:t>lưu</a:t>
            </a:r>
            <a:r>
              <a:rPr lang="en-US" altLang="vi-VN" sz="2400" dirty="0">
                <a:solidFill>
                  <a:schemeClr val="bg1"/>
                </a:solidFill>
              </a:rPr>
              <a:t> </a:t>
            </a:r>
            <a:r>
              <a:rPr lang="en-US" altLang="vi-VN" sz="2400" dirty="0" err="1">
                <a:solidFill>
                  <a:schemeClr val="bg1"/>
                </a:solidFill>
              </a:rPr>
              <a:t>trữ</a:t>
            </a:r>
            <a:r>
              <a:rPr lang="en-US" altLang="vi-VN" sz="2400" dirty="0">
                <a:solidFill>
                  <a:schemeClr val="bg1"/>
                </a:solidFill>
              </a:rPr>
              <a:t> </a:t>
            </a:r>
            <a:r>
              <a:rPr lang="en-US" altLang="vi-VN" sz="2400" dirty="0" err="1">
                <a:solidFill>
                  <a:schemeClr val="bg1"/>
                </a:solidFill>
              </a:rPr>
              <a:t>quốc</a:t>
            </a:r>
            <a:r>
              <a:rPr lang="en-US" altLang="vi-VN" sz="2400" dirty="0">
                <a:solidFill>
                  <a:schemeClr val="bg1"/>
                </a:solidFill>
              </a:rPr>
              <a:t> </a:t>
            </a:r>
            <a:r>
              <a:rPr lang="en-US" altLang="vi-VN" sz="2400" dirty="0" err="1">
                <a:solidFill>
                  <a:schemeClr val="bg1"/>
                </a:solidFill>
              </a:rPr>
              <a:t>gia</a:t>
            </a:r>
            <a:r>
              <a:rPr lang="en-US" altLang="vi-VN" sz="2400" dirty="0">
                <a:solidFill>
                  <a:schemeClr val="bg1"/>
                </a:solidFill>
              </a:rPr>
              <a:t> IV</a:t>
            </a:r>
            <a:r>
              <a:rPr lang="en-US" altLang="vi-VN" sz="2700" dirty="0">
                <a:latin typeface=".VnArial" panose="020B7200000000000000" pitchFamily="34" charset="0"/>
              </a:rPr>
              <a:t> </a:t>
            </a:r>
          </a:p>
        </p:txBody>
      </p:sp>
      <p:sp>
        <p:nvSpPr>
          <p:cNvPr id="19460" name="Text Box 4"/>
          <p:cNvSpPr txBox="1">
            <a:spLocks noChangeArrowheads="1"/>
          </p:cNvSpPr>
          <p:nvPr/>
        </p:nvSpPr>
        <p:spPr bwMode="auto">
          <a:xfrm>
            <a:off x="9658350" y="6103145"/>
            <a:ext cx="63436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3600" b="1" i="1" dirty="0" err="1">
                <a:solidFill>
                  <a:srgbClr val="FF0066"/>
                </a:solidFill>
                <a:latin typeface="Times New Roman" panose="02020603050405020304" pitchFamily="18" charset="0"/>
              </a:rPr>
              <a:t>Chiếu</a:t>
            </a:r>
            <a:r>
              <a:rPr lang="en-US" altLang="vi-VN" sz="3600" b="1" i="1" dirty="0">
                <a:solidFill>
                  <a:srgbClr val="FF0066"/>
                </a:solidFill>
                <a:latin typeface="Times New Roman" panose="02020603050405020304" pitchFamily="18" charset="0"/>
              </a:rPr>
              <a:t> </a:t>
            </a:r>
            <a:r>
              <a:rPr lang="en-US" altLang="vi-VN" sz="3600" b="1" i="1" dirty="0" err="1">
                <a:solidFill>
                  <a:srgbClr val="FF0066"/>
                </a:solidFill>
                <a:latin typeface="Times New Roman" panose="02020603050405020304" pitchFamily="18" charset="0"/>
              </a:rPr>
              <a:t>dời</a:t>
            </a:r>
            <a:r>
              <a:rPr lang="en-US" altLang="vi-VN" sz="3600" b="1" i="1" dirty="0">
                <a:solidFill>
                  <a:srgbClr val="FF0066"/>
                </a:solidFill>
                <a:latin typeface="Times New Roman" panose="02020603050405020304" pitchFamily="18" charset="0"/>
              </a:rPr>
              <a:t> </a:t>
            </a:r>
            <a:r>
              <a:rPr lang="en-US" altLang="vi-VN" sz="3600" b="1" i="1" dirty="0" err="1">
                <a:solidFill>
                  <a:srgbClr val="FF0066"/>
                </a:solidFill>
                <a:latin typeface="Times New Roman" panose="02020603050405020304" pitchFamily="18" charset="0"/>
              </a:rPr>
              <a:t>đô</a:t>
            </a:r>
            <a:r>
              <a:rPr lang="en-US" altLang="vi-VN" sz="3600" dirty="0">
                <a:solidFill>
                  <a:srgbClr val="FF0066"/>
                </a:solidFill>
                <a:latin typeface="Times New Roman" panose="02020603050405020304" pitchFamily="18" charset="0"/>
              </a:rPr>
              <a:t> </a:t>
            </a:r>
          </a:p>
          <a:p>
            <a:pPr algn="ctr">
              <a:spcBef>
                <a:spcPct val="0"/>
              </a:spcBef>
              <a:buFontTx/>
              <a:buNone/>
            </a:pP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được</a:t>
            </a: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dịch</a:t>
            </a: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ra</a:t>
            </a: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nhiều</a:t>
            </a: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thứ</a:t>
            </a: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tiếng</a:t>
            </a: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khác</a:t>
            </a:r>
            <a:r>
              <a:rPr lang="en-US" altLang="vi-VN" sz="3600" dirty="0">
                <a:solidFill>
                  <a:srgbClr val="FF0066"/>
                </a:solidFill>
                <a:latin typeface="Times New Roman" panose="02020603050405020304" pitchFamily="18" charset="0"/>
              </a:rPr>
              <a:t> </a:t>
            </a:r>
            <a:r>
              <a:rPr lang="en-US" altLang="vi-VN" sz="3600" dirty="0" err="1">
                <a:solidFill>
                  <a:srgbClr val="FF0066"/>
                </a:solidFill>
                <a:latin typeface="Times New Roman" panose="02020603050405020304" pitchFamily="18" charset="0"/>
              </a:rPr>
              <a:t>nhau</a:t>
            </a:r>
            <a:r>
              <a:rPr lang="en-US" altLang="vi-VN" sz="3600" dirty="0">
                <a:solidFill>
                  <a:srgbClr val="FF0066"/>
                </a:solidFill>
                <a:latin typeface="Times New Roman" panose="02020603050405020304" pitchFamily="18" charset="0"/>
              </a:rPr>
              <a:t>.</a:t>
            </a:r>
          </a:p>
        </p:txBody>
      </p:sp>
      <p:pic>
        <p:nvPicPr>
          <p:cNvPr id="19461" name="Picture 5" descr="62946_444602859658_129140204658_5079041_5942316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0275" y="1035843"/>
            <a:ext cx="6181725" cy="463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241697" y="6042073"/>
            <a:ext cx="81153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3000" b="1" dirty="0" err="1">
                <a:solidFill>
                  <a:srgbClr val="FF0066"/>
                </a:solidFill>
              </a:rPr>
              <a:t>Bản</a:t>
            </a:r>
            <a:r>
              <a:rPr lang="en-US" altLang="vi-VN" sz="3000" b="1" dirty="0">
                <a:solidFill>
                  <a:srgbClr val="FF0066"/>
                </a:solidFill>
              </a:rPr>
              <a:t> </a:t>
            </a:r>
            <a:r>
              <a:rPr lang="en-US" altLang="vi-VN" sz="3000" b="1" dirty="0" err="1">
                <a:solidFill>
                  <a:srgbClr val="FF0066"/>
                </a:solidFill>
              </a:rPr>
              <a:t>gốc</a:t>
            </a:r>
            <a:r>
              <a:rPr lang="en-US" altLang="vi-VN" sz="3000" b="1" dirty="0">
                <a:solidFill>
                  <a:srgbClr val="FF0066"/>
                </a:solidFill>
              </a:rPr>
              <a:t> </a:t>
            </a:r>
            <a:r>
              <a:rPr lang="en-US" altLang="vi-VN" sz="3000" b="1" i="1" dirty="0" err="1">
                <a:solidFill>
                  <a:srgbClr val="FF0066"/>
                </a:solidFill>
              </a:rPr>
              <a:t>Chiếu</a:t>
            </a:r>
            <a:r>
              <a:rPr lang="en-US" altLang="vi-VN" sz="3000" b="1" i="1" dirty="0">
                <a:solidFill>
                  <a:srgbClr val="FF0066"/>
                </a:solidFill>
              </a:rPr>
              <a:t> </a:t>
            </a:r>
            <a:r>
              <a:rPr lang="en-US" altLang="vi-VN" sz="3000" b="1" i="1" dirty="0" err="1">
                <a:solidFill>
                  <a:srgbClr val="FF0066"/>
                </a:solidFill>
              </a:rPr>
              <a:t>dời</a:t>
            </a:r>
            <a:r>
              <a:rPr lang="en-US" altLang="vi-VN" sz="3000" b="1" i="1" dirty="0">
                <a:solidFill>
                  <a:srgbClr val="FF0066"/>
                </a:solidFill>
              </a:rPr>
              <a:t> </a:t>
            </a:r>
            <a:r>
              <a:rPr lang="en-US" altLang="vi-VN" sz="3000" b="1" i="1" dirty="0" err="1">
                <a:solidFill>
                  <a:srgbClr val="FF0066"/>
                </a:solidFill>
              </a:rPr>
              <a:t>đô</a:t>
            </a:r>
            <a:r>
              <a:rPr lang="en-US" altLang="vi-VN" sz="3000" b="1" dirty="0">
                <a:solidFill>
                  <a:srgbClr val="FF0066"/>
                </a:solidFill>
              </a:rPr>
              <a:t> </a:t>
            </a:r>
          </a:p>
          <a:p>
            <a:pPr algn="ctr" eaLnBrk="1" hangingPunct="1">
              <a:spcBef>
                <a:spcPct val="50000"/>
              </a:spcBef>
              <a:buFontTx/>
              <a:buNone/>
            </a:pPr>
            <a:r>
              <a:rPr lang="en-US" altLang="vi-VN" sz="3000" b="1" dirty="0" err="1">
                <a:solidFill>
                  <a:srgbClr val="FF0066"/>
                </a:solidFill>
              </a:rPr>
              <a:t>của</a:t>
            </a:r>
            <a:r>
              <a:rPr lang="en-US" altLang="vi-VN" sz="3000" b="1" dirty="0">
                <a:solidFill>
                  <a:srgbClr val="FF0066"/>
                </a:solidFill>
              </a:rPr>
              <a:t> </a:t>
            </a:r>
            <a:r>
              <a:rPr lang="en-US" altLang="vi-VN" sz="3000" b="1" dirty="0" err="1">
                <a:solidFill>
                  <a:srgbClr val="FF0066"/>
                </a:solidFill>
              </a:rPr>
              <a:t>vua</a:t>
            </a:r>
            <a:r>
              <a:rPr lang="en-US" altLang="vi-VN" sz="3000" b="1" dirty="0">
                <a:solidFill>
                  <a:srgbClr val="FF0066"/>
                </a:solidFill>
              </a:rPr>
              <a:t> </a:t>
            </a:r>
            <a:r>
              <a:rPr lang="en-US" altLang="vi-VN" sz="3000" b="1" dirty="0" err="1">
                <a:solidFill>
                  <a:srgbClr val="FF0066"/>
                </a:solidFill>
              </a:rPr>
              <a:t>Lý</a:t>
            </a:r>
            <a:r>
              <a:rPr lang="en-US" altLang="vi-VN" sz="3000" b="1" dirty="0">
                <a:solidFill>
                  <a:srgbClr val="FF0066"/>
                </a:solidFill>
              </a:rPr>
              <a:t> </a:t>
            </a:r>
            <a:r>
              <a:rPr lang="en-US" altLang="vi-VN" sz="3000" b="1" dirty="0" err="1">
                <a:solidFill>
                  <a:srgbClr val="FF0066"/>
                </a:solidFill>
              </a:rPr>
              <a:t>Thái</a:t>
            </a:r>
            <a:r>
              <a:rPr lang="en-US" altLang="vi-VN" sz="3000" b="1" dirty="0">
                <a:solidFill>
                  <a:srgbClr val="FF0066"/>
                </a:solidFill>
              </a:rPr>
              <a:t> </a:t>
            </a:r>
            <a:r>
              <a:rPr lang="en-US" altLang="vi-VN" sz="3000" b="1" dirty="0" err="1">
                <a:solidFill>
                  <a:srgbClr val="FF0066"/>
                </a:solidFill>
              </a:rPr>
              <a:t>Tổ</a:t>
            </a:r>
            <a:r>
              <a:rPr lang="en-US" altLang="vi-VN" sz="3000" b="1" dirty="0">
                <a:solidFill>
                  <a:srgbClr val="FF0066"/>
                </a:solidFill>
              </a:rPr>
              <a:t>  </a:t>
            </a:r>
            <a:r>
              <a:rPr lang="en-US" altLang="vi-VN" sz="3000" dirty="0" err="1">
                <a:solidFill>
                  <a:srgbClr val="FF0066"/>
                </a:solidFill>
              </a:rPr>
              <a:t>trong</a:t>
            </a:r>
            <a:r>
              <a:rPr lang="en-US" altLang="vi-VN" sz="3000" dirty="0">
                <a:solidFill>
                  <a:srgbClr val="FF0066"/>
                </a:solidFill>
              </a:rPr>
              <a:t> </a:t>
            </a:r>
            <a:r>
              <a:rPr lang="en-US" altLang="vi-VN" sz="3000" dirty="0" err="1">
                <a:solidFill>
                  <a:srgbClr val="FF0066"/>
                </a:solidFill>
              </a:rPr>
              <a:t>khối</a:t>
            </a:r>
            <a:r>
              <a:rPr lang="en-US" altLang="vi-VN" sz="3000" dirty="0">
                <a:solidFill>
                  <a:srgbClr val="FF0066"/>
                </a:solidFill>
              </a:rPr>
              <a:t> </a:t>
            </a:r>
            <a:r>
              <a:rPr lang="en-US" altLang="vi-VN" sz="3000" dirty="0" err="1">
                <a:solidFill>
                  <a:srgbClr val="FF0066"/>
                </a:solidFill>
              </a:rPr>
              <a:t>mộc</a:t>
            </a:r>
            <a:r>
              <a:rPr lang="en-US" altLang="vi-VN" sz="3000" dirty="0">
                <a:solidFill>
                  <a:srgbClr val="FF0066"/>
                </a:solidFill>
              </a:rPr>
              <a:t> </a:t>
            </a:r>
            <a:r>
              <a:rPr lang="en-US" altLang="vi-VN" sz="3000" dirty="0" err="1">
                <a:solidFill>
                  <a:srgbClr val="FF0066"/>
                </a:solidFill>
              </a:rPr>
              <a:t>bản</a:t>
            </a:r>
            <a:r>
              <a:rPr lang="en-US" altLang="vi-VN" sz="3000" dirty="0">
                <a:solidFill>
                  <a:srgbClr val="FF0066"/>
                </a:solidFill>
              </a:rPr>
              <a:t> </a:t>
            </a:r>
            <a:r>
              <a:rPr lang="en-US" altLang="vi-VN" sz="3000" dirty="0" err="1">
                <a:solidFill>
                  <a:srgbClr val="FF0066"/>
                </a:solidFill>
              </a:rPr>
              <a:t>triều</a:t>
            </a:r>
            <a:r>
              <a:rPr lang="en-US" altLang="vi-VN" sz="3000" dirty="0">
                <a:solidFill>
                  <a:srgbClr val="FF0066"/>
                </a:solidFill>
              </a:rPr>
              <a:t> </a:t>
            </a:r>
            <a:r>
              <a:rPr lang="en-US" altLang="vi-VN" sz="3000" dirty="0" err="1">
                <a:solidFill>
                  <a:srgbClr val="FF0066"/>
                </a:solidFill>
              </a:rPr>
              <a:t>Nguyễn</a:t>
            </a:r>
            <a:r>
              <a:rPr lang="en-US" altLang="vi-VN" sz="3000" dirty="0">
                <a:solidFill>
                  <a:srgbClr val="FF0066"/>
                </a:solidFill>
              </a:rPr>
              <a:t> </a:t>
            </a:r>
            <a:r>
              <a:rPr lang="en-US" altLang="vi-VN" sz="3000" dirty="0" err="1">
                <a:solidFill>
                  <a:srgbClr val="FF0066"/>
                </a:solidFill>
              </a:rPr>
              <a:t>tại</a:t>
            </a:r>
            <a:r>
              <a:rPr lang="en-US" altLang="vi-VN" sz="3000" dirty="0">
                <a:solidFill>
                  <a:srgbClr val="FF0066"/>
                </a:solidFill>
              </a:rPr>
              <a:t> </a:t>
            </a:r>
            <a:r>
              <a:rPr lang="en-US" altLang="vi-VN" sz="3000" dirty="0" err="1">
                <a:solidFill>
                  <a:srgbClr val="FF0066"/>
                </a:solidFill>
              </a:rPr>
              <a:t>Trung</a:t>
            </a:r>
            <a:r>
              <a:rPr lang="en-US" altLang="vi-VN" sz="3000" dirty="0">
                <a:solidFill>
                  <a:srgbClr val="FF0066"/>
                </a:solidFill>
              </a:rPr>
              <a:t> </a:t>
            </a:r>
            <a:r>
              <a:rPr lang="en-US" altLang="vi-VN" sz="3000" dirty="0" err="1">
                <a:solidFill>
                  <a:srgbClr val="FF0066"/>
                </a:solidFill>
              </a:rPr>
              <a:t>tâm</a:t>
            </a:r>
            <a:r>
              <a:rPr lang="en-US" altLang="vi-VN" sz="3000" dirty="0">
                <a:solidFill>
                  <a:srgbClr val="FF0066"/>
                </a:solidFill>
              </a:rPr>
              <a:t> </a:t>
            </a:r>
            <a:r>
              <a:rPr lang="en-US" altLang="vi-VN" sz="3000" dirty="0" err="1">
                <a:solidFill>
                  <a:srgbClr val="FF0066"/>
                </a:solidFill>
              </a:rPr>
              <a:t>lưu</a:t>
            </a:r>
            <a:r>
              <a:rPr lang="en-US" altLang="vi-VN" sz="3000" dirty="0">
                <a:solidFill>
                  <a:srgbClr val="FF0066"/>
                </a:solidFill>
              </a:rPr>
              <a:t> </a:t>
            </a:r>
            <a:r>
              <a:rPr lang="en-US" altLang="vi-VN" sz="3000" dirty="0" err="1">
                <a:solidFill>
                  <a:srgbClr val="FF0066"/>
                </a:solidFill>
              </a:rPr>
              <a:t>trữ</a:t>
            </a:r>
            <a:r>
              <a:rPr lang="en-US" altLang="vi-VN" sz="3000" dirty="0">
                <a:solidFill>
                  <a:srgbClr val="FF0066"/>
                </a:solidFill>
              </a:rPr>
              <a:t> </a:t>
            </a:r>
            <a:r>
              <a:rPr lang="en-US" altLang="vi-VN" sz="3000" dirty="0" err="1">
                <a:solidFill>
                  <a:srgbClr val="FF0066"/>
                </a:solidFill>
              </a:rPr>
              <a:t>quốc</a:t>
            </a:r>
            <a:r>
              <a:rPr lang="en-US" altLang="vi-VN" sz="3000" dirty="0">
                <a:solidFill>
                  <a:srgbClr val="FF0066"/>
                </a:solidFill>
              </a:rPr>
              <a:t> </a:t>
            </a:r>
            <a:r>
              <a:rPr lang="en-US" altLang="vi-VN" sz="3000" dirty="0" err="1">
                <a:solidFill>
                  <a:srgbClr val="FF0066"/>
                </a:solidFill>
              </a:rPr>
              <a:t>gia</a:t>
            </a:r>
            <a:r>
              <a:rPr lang="en-US" altLang="vi-VN" sz="3000" dirty="0">
                <a:solidFill>
                  <a:srgbClr val="FF0066"/>
                </a:solidFill>
              </a:rPr>
              <a:t> IV</a:t>
            </a:r>
            <a:r>
              <a:rPr lang="en-US" altLang="vi-VN" sz="3000" dirty="0">
                <a:solidFill>
                  <a:srgbClr val="FF0066"/>
                </a:solidFill>
                <a:latin typeface=".VnArial" panose="020B7200000000000000" pitchFamily="34" charset="0"/>
              </a:rPr>
              <a:t> </a:t>
            </a:r>
          </a:p>
        </p:txBody>
      </p:sp>
    </p:spTree>
    <p:extLst>
      <p:ext uri="{BB962C8B-B14F-4D97-AF65-F5344CB8AC3E}">
        <p14:creationId xmlns:p14="http://schemas.microsoft.com/office/powerpoint/2010/main" val="2710154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8"/>
                                        </p:tgtEl>
                                        <p:attrNameLst>
                                          <p:attrName>style.visibility</p:attrName>
                                        </p:attrNameLst>
                                      </p:cBhvr>
                                      <p:to>
                                        <p:strVal val="visible"/>
                                      </p:to>
                                    </p:set>
                                    <p:anim calcmode="lin" valueType="num">
                                      <p:cBhvr>
                                        <p:cTn id="7" dur="2000" fill="hold"/>
                                        <p:tgtEl>
                                          <p:spTgt spid="19458"/>
                                        </p:tgtEl>
                                        <p:attrNameLst>
                                          <p:attrName>ppt_w</p:attrName>
                                        </p:attrNameLst>
                                      </p:cBhvr>
                                      <p:tavLst>
                                        <p:tav tm="0">
                                          <p:val>
                                            <p:fltVal val="0"/>
                                          </p:val>
                                        </p:tav>
                                        <p:tav tm="100000">
                                          <p:val>
                                            <p:strVal val="#ppt_w"/>
                                          </p:val>
                                        </p:tav>
                                      </p:tavLst>
                                    </p:anim>
                                    <p:anim calcmode="lin" valueType="num">
                                      <p:cBhvr>
                                        <p:cTn id="8" dur="2000" fill="hold"/>
                                        <p:tgtEl>
                                          <p:spTgt spid="19458"/>
                                        </p:tgtEl>
                                        <p:attrNameLst>
                                          <p:attrName>ppt_h</p:attrName>
                                        </p:attrNameLst>
                                      </p:cBhvr>
                                      <p:tavLst>
                                        <p:tav tm="0">
                                          <p:val>
                                            <p:fltVal val="0"/>
                                          </p:val>
                                        </p:tav>
                                        <p:tav tm="100000">
                                          <p:val>
                                            <p:strVal val="#ppt_h"/>
                                          </p:val>
                                        </p:tav>
                                      </p:tavLst>
                                    </p:anim>
                                    <p:anim calcmode="lin" valueType="num">
                                      <p:cBhvr>
                                        <p:cTn id="9" dur="2000" fill="hold"/>
                                        <p:tgtEl>
                                          <p:spTgt spid="19458"/>
                                        </p:tgtEl>
                                        <p:attrNameLst>
                                          <p:attrName>style.rotation</p:attrName>
                                        </p:attrNameLst>
                                      </p:cBhvr>
                                      <p:tavLst>
                                        <p:tav tm="0">
                                          <p:val>
                                            <p:fltVal val="90"/>
                                          </p:val>
                                        </p:tav>
                                        <p:tav tm="100000">
                                          <p:val>
                                            <p:fltVal val="0"/>
                                          </p:val>
                                        </p:tav>
                                      </p:tavLst>
                                    </p:anim>
                                    <p:animEffect transition="in" filter="fade">
                                      <p:cBhvr>
                                        <p:cTn id="10" dur="2000"/>
                                        <p:tgtEl>
                                          <p:spTgt spid="1945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459"/>
                                        </p:tgtEl>
                                        <p:attrNameLst>
                                          <p:attrName>style.visibility</p:attrName>
                                        </p:attrNameLst>
                                      </p:cBhvr>
                                      <p:to>
                                        <p:strVal val="visible"/>
                                      </p:to>
                                    </p:set>
                                    <p:animEffect transition="in" filter="dissolve">
                                      <p:cBhvr>
                                        <p:cTn id="13" dur="500"/>
                                        <p:tgtEl>
                                          <p:spTgt spid="194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5" fill="hold" nodeType="clickEffect">
                                  <p:stCondLst>
                                    <p:cond delay="0"/>
                                  </p:stCondLst>
                                  <p:childTnLst>
                                    <p:set>
                                      <p:cBhvr>
                                        <p:cTn id="17" dur="1" fill="hold">
                                          <p:stCondLst>
                                            <p:cond delay="0"/>
                                          </p:stCondLst>
                                        </p:cTn>
                                        <p:tgtEl>
                                          <p:spTgt spid="19461"/>
                                        </p:tgtEl>
                                        <p:attrNameLst>
                                          <p:attrName>style.visibility</p:attrName>
                                        </p:attrNameLst>
                                      </p:cBhvr>
                                      <p:to>
                                        <p:strVal val="visible"/>
                                      </p:to>
                                    </p:set>
                                    <p:animEffect transition="in" filter="checkerboard(down)">
                                      <p:cBhvr>
                                        <p:cTn id="18" dur="2000"/>
                                        <p:tgtEl>
                                          <p:spTgt spid="19461"/>
                                        </p:tgtEl>
                                      </p:cBhvr>
                                    </p:animEffect>
                                  </p:childTnLst>
                                </p:cTn>
                              </p:par>
                              <p:par>
                                <p:cTn id="19" presetID="15" presetClass="entr" presetSubtype="0" fill="hold" grpId="0" nodeType="withEffect">
                                  <p:stCondLst>
                                    <p:cond delay="0"/>
                                  </p:stCondLst>
                                  <p:childTnLst>
                                    <p:set>
                                      <p:cBhvr>
                                        <p:cTn id="20" dur="1" fill="hold">
                                          <p:stCondLst>
                                            <p:cond delay="0"/>
                                          </p:stCondLst>
                                        </p:cTn>
                                        <p:tgtEl>
                                          <p:spTgt spid="19460"/>
                                        </p:tgtEl>
                                        <p:attrNameLst>
                                          <p:attrName>style.visibility</p:attrName>
                                        </p:attrNameLst>
                                      </p:cBhvr>
                                      <p:to>
                                        <p:strVal val="visible"/>
                                      </p:to>
                                    </p:set>
                                    <p:anim calcmode="lin" valueType="num">
                                      <p:cBhvr>
                                        <p:cTn id="21" dur="3000" fill="hold"/>
                                        <p:tgtEl>
                                          <p:spTgt spid="19460"/>
                                        </p:tgtEl>
                                        <p:attrNameLst>
                                          <p:attrName>ppt_w</p:attrName>
                                        </p:attrNameLst>
                                      </p:cBhvr>
                                      <p:tavLst>
                                        <p:tav tm="0">
                                          <p:val>
                                            <p:fltVal val="0"/>
                                          </p:val>
                                        </p:tav>
                                        <p:tav tm="100000">
                                          <p:val>
                                            <p:strVal val="#ppt_w"/>
                                          </p:val>
                                        </p:tav>
                                      </p:tavLst>
                                    </p:anim>
                                    <p:anim calcmode="lin" valueType="num">
                                      <p:cBhvr>
                                        <p:cTn id="22" dur="3000" fill="hold"/>
                                        <p:tgtEl>
                                          <p:spTgt spid="19460"/>
                                        </p:tgtEl>
                                        <p:attrNameLst>
                                          <p:attrName>ppt_h</p:attrName>
                                        </p:attrNameLst>
                                      </p:cBhvr>
                                      <p:tavLst>
                                        <p:tav tm="0">
                                          <p:val>
                                            <p:fltVal val="0"/>
                                          </p:val>
                                        </p:tav>
                                        <p:tav tm="100000">
                                          <p:val>
                                            <p:strVal val="#ppt_h"/>
                                          </p:val>
                                        </p:tav>
                                      </p:tavLst>
                                    </p:anim>
                                    <p:anim calcmode="lin" valueType="num">
                                      <p:cBhvr>
                                        <p:cTn id="23" dur="3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24" dur="3000" fill="hold"/>
                                        <p:tgtEl>
                                          <p:spTgt spid="19460"/>
                                        </p:tgtEl>
                                        <p:attrNameLst>
                                          <p:attrName>ppt_y</p:attrName>
                                        </p:attrNameLst>
                                      </p:cBhvr>
                                      <p:tavLst>
                                        <p:tav tm="0" fmla="#ppt_y+(sin(-2*pi*(1-$))*-#ppt_x+cos(-2*pi*(1-$))*(1-#ppt_y))*(1-$)">
                                          <p:val>
                                            <p:fltVal val="0"/>
                                          </p:val>
                                        </p:tav>
                                        <p:tav tm="100000">
                                          <p:val>
                                            <p:fltVal val="1"/>
                                          </p:val>
                                        </p:tav>
                                      </p:tavLst>
                                    </p:anim>
                                  </p:childTnLst>
                                </p:cTn>
                              </p:par>
                              <p:par>
                                <p:cTn id="25" presetID="9" presetClass="entr" presetSubtype="0" fill="hold" grpId="0" nodeType="withEffect">
                                  <p:stCondLst>
                                    <p:cond delay="0"/>
                                  </p:stCondLst>
                                  <p:childTnLst>
                                    <p:set>
                                      <p:cBhvr>
                                        <p:cTn id="26" dur="1" fill="hold">
                                          <p:stCondLst>
                                            <p:cond delay="0"/>
                                          </p:stCondLst>
                                        </p:cTn>
                                        <p:tgtEl>
                                          <p:spTgt spid="19462"/>
                                        </p:tgtEl>
                                        <p:attrNameLst>
                                          <p:attrName>style.visibility</p:attrName>
                                        </p:attrNameLst>
                                      </p:cBhvr>
                                      <p:to>
                                        <p:strVal val="visible"/>
                                      </p:to>
                                    </p:set>
                                    <p:animEffect transition="in" filter="dissolve">
                                      <p:cBhvr>
                                        <p:cTn id="2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p:bldP spid="194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hững ngọn núi đá tự nhiên được các triều vua nối lại bằng tường thành nhân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42900"/>
            <a:ext cx="10898982" cy="817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4702970" y="8846345"/>
            <a:ext cx="107156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3000" b="1">
                <a:solidFill>
                  <a:srgbClr val="FF0066"/>
                </a:solidFill>
                <a:latin typeface="Times New Roman" panose="02020603050405020304" pitchFamily="18" charset="0"/>
              </a:rPr>
              <a:t>Phong cảnh cố đô Hoa Lư­ nhìn từ núi Mã Yên - XXI</a:t>
            </a:r>
          </a:p>
        </p:txBody>
      </p:sp>
    </p:spTree>
    <p:extLst>
      <p:ext uri="{BB962C8B-B14F-4D97-AF65-F5344CB8AC3E}">
        <p14:creationId xmlns:p14="http://schemas.microsoft.com/office/powerpoint/2010/main" val="1438547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2000" fill="hold"/>
                                        <p:tgtEl>
                                          <p:spTgt spid="20482"/>
                                        </p:tgtEl>
                                        <p:attrNameLst>
                                          <p:attrName>ppt_x</p:attrName>
                                        </p:attrNameLst>
                                      </p:cBhvr>
                                      <p:tavLst>
                                        <p:tav tm="0">
                                          <p:val>
                                            <p:strVal val="#ppt_x-.2"/>
                                          </p:val>
                                        </p:tav>
                                        <p:tav tm="100000">
                                          <p:val>
                                            <p:strVal val="#ppt_x"/>
                                          </p:val>
                                        </p:tav>
                                      </p:tavLst>
                                    </p:anim>
                                    <p:anim calcmode="lin" valueType="num">
                                      <p:cBhvr>
                                        <p:cTn id="8" dur="2000" fill="hold"/>
                                        <p:tgtEl>
                                          <p:spTgt spid="2048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0482"/>
                                        </p:tgtEl>
                                      </p:cBhvr>
                                    </p:animEffect>
                                  </p:childTnLst>
                                </p:cTn>
                              </p:par>
                            </p:childTnLst>
                          </p:cTn>
                        </p:par>
                        <p:par>
                          <p:cTn id="10" fill="hold" nodeType="afterGroup">
                            <p:stCondLst>
                              <p:cond delay="2000"/>
                            </p:stCondLst>
                            <p:childTnLst>
                              <p:par>
                                <p:cTn id="11" presetID="29" presetClass="entr" presetSubtype="0" fill="hold" grpId="0" nodeType="after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p:cTn id="13" dur="2000" fill="hold"/>
                                        <p:tgtEl>
                                          <p:spTgt spid="20483"/>
                                        </p:tgtEl>
                                        <p:attrNameLst>
                                          <p:attrName>ppt_x</p:attrName>
                                        </p:attrNameLst>
                                      </p:cBhvr>
                                      <p:tavLst>
                                        <p:tav tm="0">
                                          <p:val>
                                            <p:strVal val="#ppt_x-.2"/>
                                          </p:val>
                                        </p:tav>
                                        <p:tav tm="100000">
                                          <p:val>
                                            <p:strVal val="#ppt_x"/>
                                          </p:val>
                                        </p:tav>
                                      </p:tavLst>
                                    </p:anim>
                                    <p:anim calcmode="lin" valueType="num">
                                      <p:cBhvr>
                                        <p:cTn id="14" dur="2000" fill="hold"/>
                                        <p:tgtEl>
                                          <p:spTgt spid="20483"/>
                                        </p:tgtEl>
                                        <p:attrNameLst>
                                          <p:attrName>ppt_y</p:attrName>
                                        </p:attrNameLst>
                                      </p:cBhvr>
                                      <p:tavLst>
                                        <p:tav tm="0">
                                          <p:val>
                                            <p:strVal val="#ppt_y"/>
                                          </p:val>
                                        </p:tav>
                                        <p:tav tm="100000">
                                          <p:val>
                                            <p:strVal val="#ppt_y"/>
                                          </p:val>
                                        </p:tav>
                                      </p:tavLst>
                                    </p:anim>
                                    <p:animEffect transition="in" filter="wipe(right)" prLst="gradientSize: 0.1">
                                      <p:cBhvr>
                                        <p:cTn id="15"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vẽ Hai Bà Trưng của họa sĩ 'tây' trên đồng hồ Thụy Sĩ 'đạo' tranh  Xuân Lam? - Tuổi Trẻ Online">
            <a:extLst>
              <a:ext uri="{FF2B5EF4-FFF2-40B4-BE49-F238E27FC236}">
                <a16:creationId xmlns:a16="http://schemas.microsoft.com/office/drawing/2014/main" id="{7FB886D5-F69A-EEF0-A9C1-D1674E430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54"/>
          <a:stretch/>
        </p:blipFill>
        <p:spPr bwMode="auto">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B0FE2C-0D3D-35A7-E17A-963D26059C6B}"/>
              </a:ext>
            </a:extLst>
          </p:cNvPr>
          <p:cNvSpPr txBox="1"/>
          <p:nvPr/>
        </p:nvSpPr>
        <p:spPr>
          <a:xfrm>
            <a:off x="9067800" y="3921918"/>
            <a:ext cx="8496295" cy="5629273"/>
          </a:xfrm>
          <a:prstGeom prst="rect">
            <a:avLst/>
          </a:prstGeom>
        </p:spPr>
        <p:txBody>
          <a:bodyPr vert="horz" lIns="91440" tIns="45720" rIns="91440" bIns="45720" rtlCol="0">
            <a:normAutofit/>
          </a:bodyPr>
          <a:lstStyle/>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Thù</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chồng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nợ</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nước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hỏi</a:t>
            </a:r>
            <a:r>
              <a:rPr lang="en-US" sz="3600" b="0" i="0" dirty="0">
                <a:effectLst/>
                <a:latin typeface="#9Slide03 Arima Madurai Bold" panose="00000800000000000000" pitchFamily="2" charset="0"/>
                <a:cs typeface="#9Slide03 Arima Madurai Bold" panose="00000800000000000000" pitchFamily="2" charset="0"/>
              </a:rPr>
              <a:t> ai,</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Đuôi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quân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tham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bạo</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diệt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loài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xâm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lăng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Mê</a:t>
            </a:r>
            <a:r>
              <a:rPr lang="en-US" sz="3600" b="0" i="0" dirty="0">
                <a:effectLst/>
                <a:latin typeface="#9Slide03 Arima Madurai Bold" panose="00000800000000000000" pitchFamily="2" charset="0"/>
                <a:cs typeface="#9Slide03 Arima Madurai Bold" panose="00000800000000000000" pitchFamily="2" charset="0"/>
              </a:rPr>
              <a:t> Linh </a:t>
            </a:r>
            <a:r>
              <a:rPr lang="en-US" sz="3600" b="0" i="0" dirty="0" err="1">
                <a:effectLst/>
                <a:latin typeface="#9Slide03 Arima Madurai Bold" panose="00000800000000000000" pitchFamily="2" charset="0"/>
                <a:cs typeface="#9Slide03 Arima Madurai Bold" panose="00000800000000000000" pitchFamily="2" charset="0"/>
              </a:rPr>
              <a:t>nổi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sóng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đất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bằng</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Hát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giang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ghi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dấu</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hơn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căm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đến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giờ</a:t>
            </a:r>
            <a:r>
              <a:rPr lang="en-US" sz="3600" b="0" i="0" dirty="0">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Là</a:t>
            </a:r>
            <a:r>
              <a:rPr lang="en-US" sz="3600" b="0" i="0" dirty="0">
                <a:effectLst/>
                <a:latin typeface="#9Slide03 Arima Madurai Bold" panose="00000800000000000000" pitchFamily="2" charset="0"/>
                <a:cs typeface="#9Slide03 Arima Madurai Bold" panose="00000800000000000000" pitchFamily="2" charset="0"/>
              </a:rPr>
              <a:t> ai?</a:t>
            </a:r>
          </a:p>
        </p:txBody>
      </p:sp>
    </p:spTree>
    <p:extLst>
      <p:ext uri="{BB962C8B-B14F-4D97-AF65-F5344CB8AC3E}">
        <p14:creationId xmlns:p14="http://schemas.microsoft.com/office/powerpoint/2010/main" val="144907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a L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23900"/>
            <a:ext cx="113157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3771900" y="8774668"/>
            <a:ext cx="10058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D6410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4200" b="1" dirty="0" err="1">
                <a:solidFill>
                  <a:srgbClr val="F3C623"/>
                </a:solidFill>
                <a:latin typeface=".VnCentury Schoolbook" panose="020B7200000000000000" pitchFamily="34" charset="0"/>
              </a:rPr>
              <a:t>Vïng</a:t>
            </a:r>
            <a:r>
              <a:rPr lang="en-US" altLang="vi-VN" sz="4200" b="1" dirty="0">
                <a:solidFill>
                  <a:srgbClr val="F3C623"/>
                </a:solidFill>
                <a:latin typeface=".VnCentury Schoolbook" panose="020B7200000000000000" pitchFamily="34" charset="0"/>
              </a:rPr>
              <a:t> </a:t>
            </a:r>
            <a:r>
              <a:rPr lang="en-US" altLang="vi-VN" sz="4200" b="1" dirty="0" err="1">
                <a:solidFill>
                  <a:srgbClr val="F3C623"/>
                </a:solidFill>
                <a:latin typeface=".VnCentury Schoolbook" panose="020B7200000000000000" pitchFamily="34" charset="0"/>
              </a:rPr>
              <a:t>nói</a:t>
            </a:r>
            <a:r>
              <a:rPr lang="en-US" altLang="vi-VN" sz="4200" b="1" dirty="0">
                <a:solidFill>
                  <a:srgbClr val="F3C623"/>
                </a:solidFill>
                <a:latin typeface=".VnCentury Schoolbook" panose="020B7200000000000000" pitchFamily="34" charset="0"/>
              </a:rPr>
              <a:t> </a:t>
            </a:r>
            <a:r>
              <a:rPr lang="en-US" altLang="vi-VN" sz="4200" b="1" dirty="0" err="1">
                <a:solidFill>
                  <a:srgbClr val="F3C623"/>
                </a:solidFill>
                <a:latin typeface=".VnCentury Schoolbook" panose="020B7200000000000000" pitchFamily="34" charset="0"/>
              </a:rPr>
              <a:t>Hoa</a:t>
            </a:r>
            <a:r>
              <a:rPr lang="en-US" altLang="vi-VN" sz="4200" b="1" dirty="0">
                <a:solidFill>
                  <a:srgbClr val="F3C623"/>
                </a:solidFill>
                <a:latin typeface=".VnCentury Schoolbook" panose="020B7200000000000000" pitchFamily="34" charset="0"/>
              </a:rPr>
              <a:t> </a:t>
            </a:r>
            <a:r>
              <a:rPr lang="en-US" altLang="vi-VN" sz="4200" b="1" dirty="0" err="1">
                <a:solidFill>
                  <a:srgbClr val="F3C623"/>
                </a:solidFill>
                <a:latin typeface=".VnCentury Schoolbook" panose="020B7200000000000000" pitchFamily="34" charset="0"/>
              </a:rPr>
              <a:t>Lư</a:t>
            </a:r>
            <a:r>
              <a:rPr lang="en-US" altLang="vi-VN" sz="4200" b="1" dirty="0">
                <a:solidFill>
                  <a:srgbClr val="F3C623"/>
                </a:solidFill>
                <a:latin typeface=".VnCentury Schoolbook" panose="020B7200000000000000" pitchFamily="34" charset="0"/>
              </a:rPr>
              <a:t>­</a:t>
            </a:r>
          </a:p>
        </p:txBody>
      </p:sp>
      <p:sp>
        <p:nvSpPr>
          <p:cNvPr id="13316" name="Line 4"/>
          <p:cNvSpPr>
            <a:spLocks noChangeShapeType="1"/>
          </p:cNvSpPr>
          <p:nvPr/>
        </p:nvSpPr>
        <p:spPr bwMode="auto">
          <a:xfrm>
            <a:off x="15430500" y="571500"/>
            <a:ext cx="0" cy="8572500"/>
          </a:xfrm>
          <a:prstGeom prst="line">
            <a:avLst/>
          </a:prstGeom>
          <a:noFill/>
          <a:ln w="9525">
            <a:solidFill>
              <a:srgbClr val="F3C6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700"/>
          </a:p>
        </p:txBody>
      </p:sp>
      <p:sp>
        <p:nvSpPr>
          <p:cNvPr id="13317" name="Line 5"/>
          <p:cNvSpPr>
            <a:spLocks noChangeShapeType="1"/>
          </p:cNvSpPr>
          <p:nvPr/>
        </p:nvSpPr>
        <p:spPr bwMode="auto">
          <a:xfrm flipH="1">
            <a:off x="8801100" y="1371600"/>
            <a:ext cx="7086600" cy="0"/>
          </a:xfrm>
          <a:prstGeom prst="line">
            <a:avLst/>
          </a:prstGeom>
          <a:noFill/>
          <a:ln w="9525">
            <a:solidFill>
              <a:srgbClr val="F3C6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700"/>
          </a:p>
        </p:txBody>
      </p:sp>
    </p:spTree>
    <p:extLst>
      <p:ext uri="{BB962C8B-B14F-4D97-AF65-F5344CB8AC3E}">
        <p14:creationId xmlns:p14="http://schemas.microsoft.com/office/powerpoint/2010/main" val="636665778"/>
      </p:ext>
    </p:extLst>
  </p:cSld>
  <p:clrMapOvr>
    <a:masterClrMapping/>
  </p:clrMapOvr>
  <p:transition>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
            <a:ext cx="15011400" cy="906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7965283" y="9224963"/>
            <a:ext cx="384095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3000">
                <a:solidFill>
                  <a:srgbClr val="FF0066"/>
                </a:solidFill>
                <a:latin typeface="Times New Roman" panose="02020603050405020304" pitchFamily="18" charset="0"/>
              </a:rPr>
              <a:t>Thành Đại La </a:t>
            </a:r>
          </a:p>
        </p:txBody>
      </p:sp>
    </p:spTree>
    <p:extLst>
      <p:ext uri="{BB962C8B-B14F-4D97-AF65-F5344CB8AC3E}">
        <p14:creationId xmlns:p14="http://schemas.microsoft.com/office/powerpoint/2010/main" val="587657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plus(in)">
                                      <p:cBhvr>
                                        <p:cTn id="7" dur="2000"/>
                                        <p:tgtEl>
                                          <p:spTgt spid="22530"/>
                                        </p:tgtEl>
                                      </p:cBhvr>
                                    </p:animEffect>
                                  </p:childTnLst>
                                </p:cTn>
                              </p:par>
                            </p:childTnLst>
                          </p:cTn>
                        </p:par>
                        <p:par>
                          <p:cTn id="8" fill="hold" nodeType="afterGroup">
                            <p:stCondLst>
                              <p:cond delay="2000"/>
                            </p:stCondLst>
                            <p:childTnLst>
                              <p:par>
                                <p:cTn id="9" presetID="13" presetClass="entr" presetSubtype="16" fill="hold" grpId="0" nodeType="afterEffect">
                                  <p:stCondLst>
                                    <p:cond delay="0"/>
                                  </p:stCondLst>
                                  <p:childTnLst>
                                    <p:set>
                                      <p:cBhvr>
                                        <p:cTn id="10" dur="1" fill="hold">
                                          <p:stCondLst>
                                            <p:cond delay="0"/>
                                          </p:stCondLst>
                                        </p:cTn>
                                        <p:tgtEl>
                                          <p:spTgt spid="22531"/>
                                        </p:tgtEl>
                                        <p:attrNameLst>
                                          <p:attrName>style.visibility</p:attrName>
                                        </p:attrNameLst>
                                      </p:cBhvr>
                                      <p:to>
                                        <p:strVal val="visible"/>
                                      </p:to>
                                    </p:set>
                                    <p:animEffect transition="in" filter="plus(in)">
                                      <p:cBhvr>
                                        <p:cTn id="11" dur="2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857500"/>
            <a:ext cx="16992600" cy="5632311"/>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3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thầm</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ea typeface="SimSun" panose="02010600030101010101" pitchFamily="2" charset="-122"/>
                <a:cs typeface="Times New Roman" panose="02020603050405020304" pitchFamily="18" charset="0"/>
              </a:rPr>
              <a:t>đoạn</a:t>
            </a:r>
            <a:r>
              <a:rPr lang="en-US" altLang="vi-VN" sz="3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err="1">
                <a:latin typeface="Times New Roman" panose="02020603050405020304" pitchFamily="18" charset="0"/>
                <a:ea typeface="SimSun" panose="02010600030101010101" pitchFamily="2" charset="-122"/>
                <a:cs typeface="Times New Roman" panose="02020603050405020304" pitchFamily="18" charset="0"/>
              </a:rPr>
              <a:t>Xưa</a:t>
            </a: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err="1">
                <a:latin typeface="Times New Roman" panose="02020603050405020304" pitchFamily="18" charset="0"/>
                <a:ea typeface="SimSun" panose="02010600030101010101" pitchFamily="2" charset="-122"/>
                <a:cs typeface="Times New Roman" panose="02020603050405020304" pitchFamily="18" charset="0"/>
              </a:rPr>
              <a:t>nhà</a:t>
            </a: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err="1">
                <a:latin typeface="Times New Roman" panose="02020603050405020304" pitchFamily="18" charset="0"/>
                <a:ea typeface="SimSun" panose="02010600030101010101" pitchFamily="2" charset="-122"/>
                <a:cs typeface="Times New Roman" panose="02020603050405020304" pitchFamily="18" charset="0"/>
              </a:rPr>
              <a:t>Thương</a:t>
            </a: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a:t>
            </a:r>
            <a:r>
              <a:rPr lang="en-US" altLang="vi-VN" sz="3600" i="1" dirty="0" err="1">
                <a:latin typeface="Times New Roman" panose="02020603050405020304" pitchFamily="18" charset="0"/>
                <a:ea typeface="SimSun" panose="02010600030101010101" pitchFamily="2" charset="-122"/>
                <a:cs typeface="Times New Roman" panose="02020603050405020304" pitchFamily="18" charset="0"/>
              </a:rPr>
              <a:t>phong</a:t>
            </a: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err="1">
                <a:latin typeface="Times New Roman" panose="02020603050405020304" pitchFamily="18" charset="0"/>
                <a:ea typeface="SimSun" panose="02010600030101010101" pitchFamily="2" charset="-122"/>
                <a:cs typeface="Times New Roman" panose="02020603050405020304" pitchFamily="18" charset="0"/>
              </a:rPr>
              <a:t>tục</a:t>
            </a: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err="1">
                <a:latin typeface="Times New Roman" panose="02020603050405020304" pitchFamily="18" charset="0"/>
                <a:ea typeface="SimSun" panose="02010600030101010101" pitchFamily="2" charset="-122"/>
                <a:cs typeface="Times New Roman" panose="02020603050405020304" pitchFamily="18" charset="0"/>
              </a:rPr>
              <a:t>phồn</a:t>
            </a: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err="1">
                <a:latin typeface="Times New Roman" panose="02020603050405020304" pitchFamily="18" charset="0"/>
                <a:ea typeface="SimSun" panose="02010600030101010101" pitchFamily="2" charset="-122"/>
                <a:cs typeface="Times New Roman" panose="02020603050405020304" pitchFamily="18" charset="0"/>
              </a:rPr>
              <a:t>thịnh</a:t>
            </a:r>
            <a:r>
              <a:rPr lang="en-US" altLang="vi-VN"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spcBef>
                <a:spcPct val="0"/>
              </a:spcBef>
              <a:buFontTx/>
              <a:buNone/>
            </a:pP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1.</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Tác giả dựa vào những cơ sở lịch sử nào?</a:t>
            </a:r>
          </a:p>
          <a:p>
            <a:pPr>
              <a:spcBef>
                <a:spcPct val="0"/>
              </a:spcBef>
              <a:buFontTx/>
              <a:buNone/>
            </a:pP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2.</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Mục đích của việc dời đô của nhà Thương,Chu?</a:t>
            </a:r>
          </a:p>
          <a:p>
            <a:pPr>
              <a:spcBef>
                <a:spcPct val="0"/>
              </a:spcBef>
              <a:buFontTx/>
              <a:buNone/>
            </a:pP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3.</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Kết quả của những lần dời đô đó?</a:t>
            </a:r>
          </a:p>
          <a:p>
            <a:pPr>
              <a:spcBef>
                <a:spcPct val="0"/>
              </a:spcBef>
              <a:buFontTx/>
              <a:buNone/>
            </a:pP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4.</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Tác giả đưa những dẫn chứng đó để làm gì?	</a:t>
            </a:r>
          </a:p>
          <a:p>
            <a:pPr algn="just"/>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21340" y="571500"/>
            <a:ext cx="11084859" cy="1323439"/>
          </a:xfrm>
          <a:prstGeom prst="rect">
            <a:avLst/>
          </a:prstGeom>
        </p:spPr>
        <p:txBody>
          <a:bodyPr wrap="square">
            <a:spAutoFit/>
          </a:bodyPr>
          <a:lstStyle/>
          <a:p>
            <a:pPr>
              <a:spcBef>
                <a:spcPct val="0"/>
              </a:spcBef>
              <a:buFontTx/>
              <a:buNone/>
            </a:pP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II.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Đọc</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tìm</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hiểu</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chi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tiết</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văn</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bản</a:t>
            </a:r>
            <a:endParaRPr lang="en-US" altLang="vi-VN" sz="4000" b="1" dirty="0">
              <a:latin typeface="Times New Roman" panose="02020603050405020304" pitchFamily="18" charset="0"/>
              <a:ea typeface="SimSun" panose="02010600030101010101" pitchFamily="2" charset="-122"/>
              <a:cs typeface="Times New Roman" panose="02020603050405020304" pitchFamily="18" charset="0"/>
            </a:endParaRPr>
          </a:p>
          <a:p>
            <a:pPr>
              <a:spcBef>
                <a:spcPct val="0"/>
              </a:spcBef>
              <a:buFontTx/>
              <a:buNone/>
            </a:pPr>
            <a:r>
              <a:rPr lang="vi-VN" altLang="vi-VN" sz="40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1.  Cơ sở lịch sử và thực tiễn của việc dời đô</a:t>
            </a:r>
            <a:endParaRPr lang="vi-VN" altLang="vi-VN" sz="40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62763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81000" y="1028700"/>
            <a:ext cx="176022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b="1" dirty="0">
                <a:latin typeface="Times New Roman" panose="02020603050405020304" pitchFamily="18" charset="0"/>
                <a:cs typeface="Times New Roman" panose="02020603050405020304" pitchFamily="18" charset="0"/>
              </a:rPr>
              <a:t> *  Cơ sở lịch sử</a:t>
            </a:r>
          </a:p>
          <a:p>
            <a:pPr>
              <a:spcBef>
                <a:spcPct val="0"/>
              </a:spcBef>
              <a:buFontTx/>
              <a:buNone/>
            </a:pPr>
            <a:r>
              <a:rPr lang="vi-VN" altLang="vi-VN" sz="4000" dirty="0">
                <a:latin typeface="Times New Roman" panose="02020603050405020304" pitchFamily="18" charset="0"/>
                <a:cs typeface="Times New Roman" panose="02020603050405020304" pitchFamily="18" charset="0"/>
              </a:rPr>
              <a:t>-  Lý Công Uẩn viện dẫn sử sách Trung Quốc:  nhà Thương năm lần Dời Đô,  nhà Chu 3 lần</a:t>
            </a:r>
          </a:p>
          <a:p>
            <a:pPr>
              <a:spcBef>
                <a:spcPct val="0"/>
              </a:spcBef>
              <a:buFontTx/>
              <a:buNone/>
            </a:pPr>
            <a:r>
              <a:rPr lang="vi-VN" altLang="vi-VN" sz="4000" dirty="0">
                <a:latin typeface="Times New Roman" panose="02020603050405020304" pitchFamily="18" charset="0"/>
                <a:cs typeface="Times New Roman" panose="02020603050405020304" pitchFamily="18" charset="0"/>
              </a:rPr>
              <a:t>+ Mục đích:   mưu toan nghiệp lớn,  xây dựng vương triều phồn thịnh, tính kế lâu dài cho con cháu. việc làm thuận theo mệnh trời thuận theo ý dân.</a:t>
            </a:r>
          </a:p>
          <a:p>
            <a:pPr>
              <a:spcBef>
                <a:spcPct val="0"/>
              </a:spcBef>
              <a:buFontTx/>
              <a:buNone/>
            </a:pPr>
            <a:r>
              <a:rPr lang="vi-VN" altLang="vi-VN" sz="4000" dirty="0">
                <a:latin typeface="Times New Roman" panose="02020603050405020304" pitchFamily="18" charset="0"/>
                <a:cs typeface="Times New Roman" panose="02020603050405020304" pitchFamily="18" charset="0"/>
              </a:rPr>
              <a:t>+ Kết quả:  khiến đất nước vững bền, phát triển thịnh vượng</a:t>
            </a:r>
          </a:p>
          <a:p>
            <a:pPr>
              <a:spcBef>
                <a:spcPct val="0"/>
              </a:spcBef>
              <a:buFontTx/>
              <a:buNone/>
            </a:pPr>
            <a:endParaRPr lang="en-US" altLang="vi-VN" sz="4000" dirty="0">
              <a:latin typeface="Times New Roman" panose="02020603050405020304" pitchFamily="18" charset="0"/>
              <a:cs typeface="Times New Roman" panose="02020603050405020304" pitchFamily="18" charset="0"/>
            </a:endParaRPr>
          </a:p>
          <a:p>
            <a:pPr>
              <a:spcBef>
                <a:spcPct val="0"/>
              </a:spcBef>
              <a:buFontTx/>
              <a:buNone/>
            </a:pPr>
            <a:r>
              <a:rPr lang="vi-VN" altLang="vi-VN" sz="4000" b="1" dirty="0">
                <a:latin typeface="Times New Roman" panose="02020603050405020304" pitchFamily="18" charset="0"/>
                <a:cs typeface="Times New Roman" panose="02020603050405020304" pitchFamily="18" charset="0"/>
              </a:rPr>
              <a:t>=&gt;</a:t>
            </a:r>
            <a:r>
              <a:rPr lang="vi-VN" altLang="vi-VN" sz="4000" dirty="0">
                <a:latin typeface="Times New Roman" panose="02020603050405020304" pitchFamily="18" charset="0"/>
                <a:cs typeface="Times New Roman" panose="02020603050405020304" pitchFamily="18" charset="0"/>
              </a:rPr>
              <a:t>  </a:t>
            </a:r>
            <a:r>
              <a:rPr lang="vi-VN" altLang="vi-VN" sz="4000" i="1" dirty="0">
                <a:latin typeface="Times New Roman" panose="02020603050405020304" pitchFamily="18" charset="0"/>
                <a:cs typeface="Times New Roman" panose="02020603050405020304" pitchFamily="18" charset="0"/>
              </a:rPr>
              <a:t>Lý Công Uẩn dẫn những số liệu cụ thể về các lần dời đô của những triều đại rất xưa trong lịch sử Trung Quốc để làm tiền đề, chỗ dựa cho lý lẽ: Trong lịch sử đã từng có việc dời đô và đem lại kết quả tốt đẹp vì vậy Việc Lý Công Uẩn dời đô không có gì là khác thường, trái quy luật</a:t>
            </a:r>
          </a:p>
        </p:txBody>
      </p:sp>
    </p:spTree>
    <p:extLst>
      <p:ext uri="{BB962C8B-B14F-4D97-AF65-F5344CB8AC3E}">
        <p14:creationId xmlns:p14="http://schemas.microsoft.com/office/powerpoint/2010/main" val="2553470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247900"/>
            <a:ext cx="16992600" cy="5078313"/>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3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thầm</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ea typeface="SimSun" panose="02010600030101010101" pitchFamily="2" charset="-122"/>
                <a:cs typeface="Times New Roman" panose="02020603050405020304" pitchFamily="18" charset="0"/>
              </a:rPr>
              <a:t>đoạn</a:t>
            </a:r>
            <a:r>
              <a:rPr lang="en-US" altLang="vi-VN" sz="3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a:t>
            </a:r>
            <a:r>
              <a:rPr lang="en-US" altLang="vi-VN" sz="36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1.</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Tác giả dựa vào cơ sở thực tế nào?</a:t>
            </a:r>
          </a:p>
          <a:p>
            <a:pPr>
              <a:spcBef>
                <a:spcPct val="0"/>
              </a:spcBef>
              <a:buFontTx/>
              <a:buNone/>
            </a:pP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2. </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Dựa vào những hiểu biết về lịch sử,  chúng ta nên hiểu việc hai nhà Đinh, Tiền Lê không dời đô như thế nào? </a:t>
            </a:r>
          </a:p>
          <a:p>
            <a:pPr>
              <a:spcBef>
                <a:spcPct val="0"/>
              </a:spcBef>
              <a:buFontTx/>
              <a:buNone/>
            </a:pPr>
            <a:r>
              <a:rPr lang="en-US"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3. </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Cảm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xúc tâm trạng của Lý Công Uẩn khi nói về điều này?</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158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381000" y="1485901"/>
            <a:ext cx="17678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Cơ</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sở</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thực</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tiễn</a:t>
            </a:r>
            <a:r>
              <a:rPr lang="en-US" altLang="vi-VN" sz="4000" b="1" i="1" dirty="0">
                <a:latin typeface="Times New Roman" panose="02020603050405020304" pitchFamily="18" charset="0"/>
                <a:cs typeface="Times New Roman" panose="02020603050405020304" pitchFamily="18" charset="0"/>
              </a:rPr>
              <a:t>: </a:t>
            </a:r>
          </a:p>
          <a:p>
            <a:pPr>
              <a:spcBef>
                <a:spcPct val="0"/>
              </a:spcBef>
              <a:buFontTx/>
              <a:buNone/>
            </a:pPr>
            <a:r>
              <a:rPr lang="vi-VN" altLang="vi-VN" sz="4000" dirty="0">
                <a:latin typeface="Times New Roman" panose="02020603050405020304" pitchFamily="18" charset="0"/>
                <a:cs typeface="Times New Roman" panose="02020603050405020304" pitchFamily="18" charset="0"/>
              </a:rPr>
              <a:t>-  Dẫn chứng : nhà  Đinh,</a:t>
            </a:r>
            <a:r>
              <a:rPr lang="en-US" altLang="vi-VN" sz="4000" dirty="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Lê không theo mệnh trời, làm theo ý mình không chịu dời đô </a:t>
            </a:r>
            <a:r>
              <a:rPr lang="en-US" altLang="vi-VN" sz="4000" dirty="0" err="1">
                <a:latin typeface="Times New Roman" panose="02020603050405020304" pitchFamily="18" charset="0"/>
                <a:cs typeface="Times New Roman" panose="02020603050405020304" pitchFamily="18" charset="0"/>
              </a:rPr>
              <a:t>dẫn</a:t>
            </a:r>
            <a:r>
              <a:rPr lang="vi-VN" altLang="vi-VN" sz="4000" dirty="0">
                <a:latin typeface="Times New Roman" panose="02020603050405020304" pitchFamily="18" charset="0"/>
                <a:cs typeface="Times New Roman" panose="02020603050405020304" pitchFamily="18" charset="0"/>
              </a:rPr>
              <a:t> đến triều đại không được lâu bền, số phận ngắn ngủi,  trăm họ hao tốn, muôn vật không được thích nghi</a:t>
            </a:r>
          </a:p>
          <a:p>
            <a:pPr>
              <a:spcBef>
                <a:spcPct val="0"/>
              </a:spcBef>
              <a:buFontTx/>
              <a:buNone/>
            </a:pP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Thực</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ra</a:t>
            </a:r>
            <a:r>
              <a:rPr lang="en-US" altLang="vi-VN" sz="4000" dirty="0">
                <a:latin typeface="Times New Roman" panose="02020603050405020304" pitchFamily="18" charset="0"/>
                <a:cs typeface="Times New Roman" panose="02020603050405020304" pitchFamily="18" charset="0"/>
              </a:rPr>
              <a:t> v</a:t>
            </a:r>
            <a:r>
              <a:rPr lang="vi-VN" altLang="vi-VN" sz="4000" dirty="0">
                <a:latin typeface="Times New Roman" panose="02020603050405020304" pitchFamily="18" charset="0"/>
                <a:cs typeface="Times New Roman" panose="02020603050405020304" pitchFamily="18" charset="0"/>
              </a:rPr>
              <a:t>iệc nhà Đinh, Lê không dời đô vì thế và lực chưa đủ mạnh, còn non yếu  nên phải dựa vào thế hiểm trở của Hoa Lư, không thể ra nơi đồng bằng bằng phẳng</a:t>
            </a:r>
            <a:r>
              <a:rPr lang="en-US" altLang="vi-VN" sz="4000" dirty="0">
                <a:latin typeface="Times New Roman" panose="02020603050405020304" pitchFamily="18" charset="0"/>
                <a:cs typeface="Times New Roman" panose="02020603050405020304" pitchFamily="18" charset="0"/>
              </a:rPr>
              <a:t> )</a:t>
            </a:r>
            <a:endParaRPr lang="vi-VN" altLang="vi-VN" sz="4000" dirty="0">
              <a:latin typeface="Times New Roman" panose="02020603050405020304" pitchFamily="18" charset="0"/>
              <a:cs typeface="Times New Roman" panose="02020603050405020304" pitchFamily="18" charset="0"/>
            </a:endParaRPr>
          </a:p>
          <a:p>
            <a:pPr>
              <a:spcBef>
                <a:spcPct val="0"/>
              </a:spcBef>
              <a:buFontTx/>
              <a:buNone/>
            </a:pPr>
            <a:r>
              <a:rPr lang="vi-VN" altLang="vi-VN" sz="4000" dirty="0" smtClean="0">
                <a:latin typeface="Times New Roman" panose="02020603050405020304" pitchFamily="18" charset="0"/>
                <a:cs typeface="Times New Roman" panose="02020603050405020304" pitchFamily="18" charset="0"/>
              </a:rPr>
              <a:t>-</a:t>
            </a:r>
            <a:r>
              <a:rPr lang="en-US" altLang="vi-VN" sz="4000" dirty="0" smtClean="0">
                <a:latin typeface="Times New Roman" panose="02020603050405020304" pitchFamily="18" charset="0"/>
                <a:cs typeface="Times New Roman" panose="02020603050405020304" pitchFamily="18" charset="0"/>
              </a:rPr>
              <a:t>&gt;</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Câu cuối thể hiện tâm trạng đau xót chân thành, thể hiện khát vọng cháy bỏng muốn thay đổi để đưa đất nước phát triển hùng mạnh</a:t>
            </a:r>
          </a:p>
        </p:txBody>
      </p:sp>
    </p:spTree>
    <p:extLst>
      <p:ext uri="{BB962C8B-B14F-4D97-AF65-F5344CB8AC3E}">
        <p14:creationId xmlns:p14="http://schemas.microsoft.com/office/powerpoint/2010/main" val="25224366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247900"/>
            <a:ext cx="16992600" cy="5632311"/>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3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thầm</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ea typeface="SimSun" panose="02010600030101010101" pitchFamily="2" charset="-122"/>
                <a:cs typeface="Times New Roman" panose="02020603050405020304" pitchFamily="18" charset="0"/>
              </a:rPr>
              <a:t>đoạn</a:t>
            </a:r>
            <a:r>
              <a:rPr lang="en-US" altLang="vi-VN" sz="3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a:t>
            </a:r>
            <a:r>
              <a:rPr lang="en-US" altLang="vi-VN" sz="36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1. </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Theo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Lý Công Uẩn, địa thế thành Đại La có những thuận lợi gì để có thể chọn làm nơi đóng đô? ( vị thế địa lý, vị thế chính trị văn hóa )</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2. </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Hiểu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như thế nào về thế “rồng cuộn, hổ ngồi”, “thắng địa” ?</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3.</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Nhận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xét gì về lời văn và cách đưa các lý lẽ của tác giả?</a:t>
            </a:r>
          </a:p>
          <a:p>
            <a:pPr>
              <a:spcBef>
                <a:spcPct val="0"/>
              </a:spcBef>
              <a:buFontTx/>
              <a:buNone/>
            </a:pP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4.</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Từ đó em hiểu như thế nào về Lý Công Uẩn?	</a:t>
            </a:r>
          </a:p>
          <a:p>
            <a:pPr>
              <a:spcBef>
                <a:spcPct val="0"/>
              </a:spcBef>
              <a:buFontTx/>
              <a:buNone/>
            </a:pP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400" y="723900"/>
            <a:ext cx="8749511" cy="769441"/>
          </a:xfrm>
          <a:prstGeom prst="rect">
            <a:avLst/>
          </a:prstGeom>
        </p:spPr>
        <p:txBody>
          <a:bodyPr wrap="none">
            <a:spAutoFit/>
          </a:bodyPr>
          <a:lstStyle/>
          <a:p>
            <a:pPr>
              <a:spcBef>
                <a:spcPct val="0"/>
              </a:spcBef>
              <a:buFontTx/>
              <a:buNone/>
            </a:pPr>
            <a:r>
              <a:rPr lang="en-US" altLang="vi-VN" sz="44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 </a:t>
            </a:r>
            <a:r>
              <a:rPr lang="vi-VN" altLang="vi-VN" sz="44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Lý do chọn Đại La là nơi đóng đô</a:t>
            </a:r>
            <a:endParaRPr lang="vi-VN" altLang="vi-VN" sz="44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87246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0" y="114301"/>
            <a:ext cx="18288000" cy="932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dirty="0">
                <a:latin typeface="Times New Roman" panose="02020603050405020304" pitchFamily="18" charset="0"/>
                <a:cs typeface="Times New Roman" panose="02020603050405020304" pitchFamily="18" charset="0"/>
              </a:rPr>
              <a:t> </a:t>
            </a:r>
            <a:endParaRPr lang="vi-VN" altLang="vi-VN" sz="4000" b="1" i="1" dirty="0">
              <a:solidFill>
                <a:srgbClr val="FF0000"/>
              </a:solidFill>
              <a:latin typeface="Times New Roman" panose="02020603050405020304" pitchFamily="18" charset="0"/>
              <a:cs typeface="Times New Roman" panose="02020603050405020304" pitchFamily="18" charset="0"/>
            </a:endParaRPr>
          </a:p>
          <a:p>
            <a:pPr>
              <a:spcBef>
                <a:spcPct val="0"/>
              </a:spcBef>
              <a:buFontTx/>
              <a:buNone/>
            </a:pPr>
            <a:r>
              <a:rPr lang="en-US" altLang="vi-VN" sz="4000" dirty="0">
                <a:latin typeface="Times New Roman" panose="02020603050405020304" pitchFamily="18" charset="0"/>
                <a:cs typeface="Times New Roman" panose="02020603050405020304" pitchFamily="18" charset="0"/>
              </a:rPr>
              <a:t>-</a:t>
            </a:r>
            <a:r>
              <a:rPr lang="vi-VN" altLang="vi-VN" sz="4000" dirty="0">
                <a:latin typeface="Times New Roman" panose="02020603050405020304" pitchFamily="18" charset="0"/>
                <a:cs typeface="Times New Roman" panose="02020603050405020304" pitchFamily="18" charset="0"/>
              </a:rPr>
              <a:t>  Vị thế địa lý : </a:t>
            </a: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ở nơi trung tâm  trời đất, đúng ngôi nam bắc đông tây</a:t>
            </a: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Thế rồng cuộn hổ ngồi, nhìn sông dựa núi</a:t>
            </a: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Đất rộng mà bằng, cao mà thoáng</a:t>
            </a: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Dân cư tránh được lụt lội, muôn vật phong phú tốt tươi</a:t>
            </a:r>
          </a:p>
          <a:p>
            <a:pPr>
              <a:spcBef>
                <a:spcPct val="0"/>
              </a:spcBef>
              <a:buFontTx/>
              <a:buNone/>
            </a:pPr>
            <a:r>
              <a:rPr lang="vi-VN" altLang="vi-VN" sz="4000" dirty="0">
                <a:latin typeface="Times New Roman" panose="02020603050405020304" pitchFamily="18" charset="0"/>
                <a:cs typeface="Times New Roman" panose="02020603050405020304" pitchFamily="18" charset="0"/>
              </a:rPr>
              <a:t>-  Vị thế chính trị, văn hóa:</a:t>
            </a: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Là chốn  tụ hội trọng yếu của bốn phương</a:t>
            </a: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Là nơi kinh đô bậc nhất của đế vương muôn đời</a:t>
            </a:r>
          </a:p>
          <a:p>
            <a:pPr>
              <a:spcBef>
                <a:spcPct val="0"/>
              </a:spcBef>
              <a:buFontTx/>
              <a:buNone/>
            </a:pPr>
            <a:r>
              <a:rPr lang="vi-VN" altLang="vi-VN" sz="4000" dirty="0">
                <a:latin typeface="Times New Roman" panose="02020603050405020304" pitchFamily="18" charset="0"/>
                <a:cs typeface="Times New Roman" panose="02020603050405020304" pitchFamily="18" charset="0"/>
              </a:rPr>
              <a:t>-&gt; </a:t>
            </a:r>
            <a:r>
              <a:rPr lang="vi-VN" altLang="vi-VN" sz="4000" b="1" dirty="0">
                <a:latin typeface="Times New Roman" panose="02020603050405020304" pitchFamily="18" charset="0"/>
                <a:cs typeface="Times New Roman" panose="02020603050405020304" pitchFamily="18" charset="0"/>
              </a:rPr>
              <a:t>NT:</a:t>
            </a:r>
            <a:r>
              <a:rPr lang="vi-VN" altLang="vi-VN" sz="4000" dirty="0">
                <a:latin typeface="Times New Roman" panose="02020603050405020304" pitchFamily="18" charset="0"/>
                <a:cs typeface="Times New Roman" panose="02020603050405020304" pitchFamily="18" charset="0"/>
              </a:rPr>
              <a:t>  </a:t>
            </a: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Những câu văn biền ngẫu, mỗi câu hai vế bổ sung cho nhau </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en-US" altLang="vi-VN" sz="4000" dirty="0" smtClean="0">
                <a:latin typeface="Times New Roman" panose="02020603050405020304" pitchFamily="18" charset="0"/>
                <a:cs typeface="Times New Roman" panose="02020603050405020304" pitchFamily="18" charset="0"/>
              </a:rPr>
              <a:t>		+ </a:t>
            </a:r>
            <a:r>
              <a:rPr lang="vi-VN" altLang="vi-VN" sz="4000" dirty="0" smtClean="0">
                <a:latin typeface="Times New Roman" panose="02020603050405020304" pitchFamily="18" charset="0"/>
                <a:cs typeface="Times New Roman" panose="02020603050405020304" pitchFamily="18" charset="0"/>
              </a:rPr>
              <a:t>Phép </a:t>
            </a:r>
            <a:r>
              <a:rPr lang="vi-VN" altLang="vi-VN" sz="4000" dirty="0">
                <a:latin typeface="Times New Roman" panose="02020603050405020304" pitchFamily="18" charset="0"/>
                <a:cs typeface="Times New Roman" panose="02020603050405020304" pitchFamily="18" charset="0"/>
              </a:rPr>
              <a:t>đối</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en-US" altLang="vi-VN" sz="4000" dirty="0" smtClean="0">
                <a:latin typeface="Times New Roman" panose="02020603050405020304" pitchFamily="18" charset="0"/>
                <a:cs typeface="Times New Roman" panose="02020603050405020304" pitchFamily="18" charset="0"/>
              </a:rPr>
              <a:t>		+ </a:t>
            </a:r>
            <a:r>
              <a:rPr lang="vi-VN" altLang="vi-VN" sz="4000" dirty="0" smtClean="0">
                <a:latin typeface="Times New Roman" panose="02020603050405020304" pitchFamily="18" charset="0"/>
                <a:cs typeface="Times New Roman" panose="02020603050405020304" pitchFamily="18" charset="0"/>
              </a:rPr>
              <a:t>Lý </a:t>
            </a:r>
            <a:r>
              <a:rPr lang="vi-VN" altLang="vi-VN" sz="4000" dirty="0">
                <a:latin typeface="Times New Roman" panose="02020603050405020304" pitchFamily="18" charset="0"/>
                <a:cs typeface="Times New Roman" panose="02020603050405020304" pitchFamily="18" charset="0"/>
              </a:rPr>
              <a:t>lẽ toàn diện, chặt chẽ, rõ ràng, xác đáng</a:t>
            </a:r>
          </a:p>
          <a:p>
            <a:pPr>
              <a:spcBef>
                <a:spcPct val="0"/>
              </a:spcBef>
              <a:buFontTx/>
              <a:buNone/>
            </a:pPr>
            <a:r>
              <a:rPr lang="vi-VN" altLang="vi-VN" sz="4000" b="1" dirty="0">
                <a:latin typeface="Times New Roman" panose="02020603050405020304" pitchFamily="18" charset="0"/>
                <a:cs typeface="Times New Roman" panose="02020603050405020304" pitchFamily="18" charset="0"/>
              </a:rPr>
              <a:t>-&gt; ND</a:t>
            </a:r>
            <a:r>
              <a:rPr lang="vi-VN" altLang="vi-VN" sz="4000" dirty="0">
                <a:latin typeface="Times New Roman" panose="02020603050405020304" pitchFamily="18" charset="0"/>
                <a:cs typeface="Times New Roman" panose="02020603050405020304" pitchFamily="18" charset="0"/>
              </a:rPr>
              <a:t>:  thành Đại La có đủ mọi điều kiện để trở thành kinh đô của đất nước	</a:t>
            </a:r>
            <a:endParaRPr lang="en-US" altLang="vi-VN" sz="4000" dirty="0" smtClean="0">
              <a:latin typeface="Times New Roman" panose="02020603050405020304" pitchFamily="18" charset="0"/>
              <a:cs typeface="Times New Roman" panose="02020603050405020304" pitchFamily="18" charset="0"/>
            </a:endParaRPr>
          </a:p>
          <a:p>
            <a:pPr>
              <a:spcBef>
                <a:spcPct val="0"/>
              </a:spcBef>
              <a:buFontTx/>
              <a:buNone/>
            </a:pPr>
            <a:r>
              <a:rPr lang="vi-VN" altLang="vi-VN" sz="4000" dirty="0" smtClean="0">
                <a:latin typeface="Times New Roman" panose="02020603050405020304" pitchFamily="18" charset="0"/>
                <a:cs typeface="Times New Roman" panose="02020603050405020304" pitchFamily="18" charset="0"/>
              </a:rPr>
              <a:t>=&gt;  </a:t>
            </a:r>
            <a:r>
              <a:rPr lang="vi-VN" altLang="vi-VN" sz="4000" b="1" i="1" dirty="0">
                <a:latin typeface="Times New Roman" panose="02020603050405020304" pitchFamily="18" charset="0"/>
                <a:cs typeface="Times New Roman" panose="02020603050405020304" pitchFamily="18" charset="0"/>
              </a:rPr>
              <a:t>Cho thấy Lý Công Uẩn là người có con mắt tinh đời, thông minh hơn người, có tầm nhìn xa trông rộng, có hoài bão lớn, có ý thức về vận mệnh của đất nước, dân tộc</a:t>
            </a:r>
          </a:p>
        </p:txBody>
      </p:sp>
    </p:spTree>
    <p:extLst>
      <p:ext uri="{BB962C8B-B14F-4D97-AF65-F5344CB8AC3E}">
        <p14:creationId xmlns:p14="http://schemas.microsoft.com/office/powerpoint/2010/main" val="8295805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995082" y="800100"/>
            <a:ext cx="13554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b="1" i="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a:t>
            </a:r>
            <a:r>
              <a:rPr lang="vi-VN" altLang="vi-VN" sz="40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Kết thúc vấn </a:t>
            </a:r>
            <a:r>
              <a:rPr lang="vi-VN" altLang="vi-VN" sz="4000" b="1" i="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đề</a:t>
            </a:r>
            <a:endParaRPr lang="vi-VN" altLang="vi-VN" sz="40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762000" y="2171700"/>
            <a:ext cx="16992600" cy="5632311"/>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3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thầm</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ea typeface="SimSun" panose="02010600030101010101" pitchFamily="2" charset="-122"/>
                <a:cs typeface="Times New Roman" panose="02020603050405020304" pitchFamily="18" charset="0"/>
              </a:rPr>
              <a:t>đoạn</a:t>
            </a:r>
            <a:r>
              <a:rPr lang="en-US" altLang="vi-VN" sz="3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a:t>
            </a:r>
            <a:r>
              <a:rPr lang="en-US" altLang="vi-VN" sz="36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1.</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Kết thúc bài chiếu gồm mấy câu? Hình thức, giọng điệu  của câu kết có gì thay đổi? Tác dụng?</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2.</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Tại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sao kết thúc bài chiếu,  Lý Công Uẩn không ra mệnh lệnh mà lại đặt câu hỏi?</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3.</a:t>
            </a:r>
            <a:r>
              <a:rPr lang="vi-VN" altLang="vi-VN" sz="3600" i="1" dirty="0" smtClean="0">
                <a:latin typeface="Times New Roman" panose="02020603050405020304" pitchFamily="18" charset="0"/>
                <a:ea typeface="SimSun" panose="02010600030101010101" pitchFamily="2" charset="-122"/>
                <a:cs typeface="Times New Roman" panose="02020603050405020304" pitchFamily="18" charset="0"/>
              </a:rPr>
              <a:t> Vì </a:t>
            </a:r>
            <a:r>
              <a:rPr lang="vi-VN" altLang="vi-VN" sz="3600" i="1" dirty="0">
                <a:latin typeface="Times New Roman" panose="02020603050405020304" pitchFamily="18" charset="0"/>
                <a:ea typeface="SimSun" panose="02010600030101010101" pitchFamily="2" charset="-122"/>
                <a:cs typeface="Times New Roman" panose="02020603050405020304" pitchFamily="18" charset="0"/>
              </a:rPr>
              <a:t>sao nói văn bản này phản ánh ý chí độc lập, tự cường và sự phát triển lớn mạnh của dân tộc Đại Việt? </a:t>
            </a:r>
          </a:p>
          <a:p>
            <a:pPr>
              <a:spcBef>
                <a:spcPct val="0"/>
              </a:spcBef>
              <a:buFontTx/>
              <a:buNone/>
            </a:pPr>
            <a:r>
              <a:rPr lang="en-US" altLang="vi-VN" sz="3600" i="1" dirty="0" smtClean="0">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002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381000" y="88108"/>
            <a:ext cx="17678400"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vi-VN" sz="3600" dirty="0" smtClean="0">
              <a:latin typeface="Times New Roman" panose="02020603050405020304" pitchFamily="18" charset="0"/>
              <a:cs typeface="Times New Roman" panose="02020603050405020304" pitchFamily="18" charset="0"/>
            </a:endParaRPr>
          </a:p>
          <a:p>
            <a:pPr>
              <a:spcBef>
                <a:spcPct val="0"/>
              </a:spcBef>
              <a:buFontTx/>
              <a:buNone/>
            </a:pPr>
            <a:r>
              <a:rPr lang="vi-VN" altLang="vi-VN" sz="3600" dirty="0" smtClean="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Từ độc thoại chuyển sang câu hỏi có tính chất đối thoại </a:t>
            </a:r>
          </a:p>
          <a:p>
            <a:pPr>
              <a:spcBef>
                <a:spcPct val="0"/>
              </a:spcBef>
              <a:buFontTx/>
              <a:buNone/>
            </a:pPr>
            <a:r>
              <a:rPr lang="vi-VN" altLang="vi-VN" sz="3600" dirty="0">
                <a:latin typeface="Times New Roman" panose="02020603050405020304" pitchFamily="18" charset="0"/>
                <a:cs typeface="Times New Roman" panose="02020603050405020304" pitchFamily="18" charset="0"/>
              </a:rPr>
              <a:t>- Giọng điệu chân </a:t>
            </a:r>
            <a:r>
              <a:rPr lang="vi-VN" altLang="vi-VN" sz="3600" dirty="0" smtClean="0">
                <a:latin typeface="Times New Roman" panose="02020603050405020304" pitchFamily="18" charset="0"/>
                <a:cs typeface="Times New Roman" panose="02020603050405020304" pitchFamily="18" charset="0"/>
              </a:rPr>
              <a:t>tình,</a:t>
            </a:r>
            <a:r>
              <a:rPr lang="en-US" altLang="vi-VN" sz="3600" dirty="0" smtClean="0">
                <a:latin typeface="Times New Roman" panose="02020603050405020304" pitchFamily="18" charset="0"/>
                <a:cs typeface="Times New Roman" panose="02020603050405020304" pitchFamily="18" charset="0"/>
              </a:rPr>
              <a:t> </a:t>
            </a:r>
            <a:r>
              <a:rPr lang="vi-VN" altLang="vi-VN" sz="3600" dirty="0" smtClean="0">
                <a:latin typeface="Times New Roman" panose="02020603050405020304" pitchFamily="18" charset="0"/>
                <a:cs typeface="Times New Roman" panose="02020603050405020304" pitchFamily="18" charset="0"/>
              </a:rPr>
              <a:t>cởi </a:t>
            </a:r>
            <a:r>
              <a:rPr lang="vi-VN" altLang="vi-VN" sz="3600" dirty="0">
                <a:latin typeface="Times New Roman" panose="02020603050405020304" pitchFamily="18" charset="0"/>
                <a:cs typeface="Times New Roman" panose="02020603050405020304" pitchFamily="18" charset="0"/>
              </a:rPr>
              <a:t>mở tạo ra mối quan hệ gần gũi, sự đồng cảm giữa vua với quần thần, với nhân dân</a:t>
            </a:r>
          </a:p>
          <a:p>
            <a:pPr>
              <a:spcBef>
                <a:spcPct val="0"/>
              </a:spcBef>
              <a:buFontTx/>
              <a:buNone/>
            </a:pPr>
            <a:r>
              <a:rPr lang="vi-VN" altLang="vi-VN" sz="3600" dirty="0">
                <a:latin typeface="Times New Roman" panose="02020603050405020304" pitchFamily="18" charset="0"/>
                <a:cs typeface="Times New Roman" panose="02020603050405020304" pitchFamily="18" charset="0"/>
              </a:rPr>
              <a:t>-</a:t>
            </a:r>
            <a:r>
              <a:rPr lang="en-US" altLang="vi-VN" sz="3600" dirty="0">
                <a:latin typeface="Times New Roman" panose="02020603050405020304" pitchFamily="18" charset="0"/>
                <a:cs typeface="Times New Roman" panose="02020603050405020304" pitchFamily="18" charset="0"/>
              </a:rPr>
              <a:t>&gt;</a:t>
            </a:r>
            <a:r>
              <a:rPr lang="vi-VN" altLang="vi-VN" sz="3600" dirty="0">
                <a:latin typeface="Times New Roman" panose="02020603050405020304" pitchFamily="18" charset="0"/>
                <a:cs typeface="Times New Roman" panose="02020603050405020304" pitchFamily="18" charset="0"/>
              </a:rPr>
              <a:t>  Lý Công Uẩn đặt câu hỏi cho thấy tinh thần dân chủ rất đáng quý  ở ông, nguyện vọng dời đô của Lý Công Uẩn phù hợp với nguyện vọng của nhân dân.  Việc dời đô hội tụ đủ 3 yếu tố: thiên thời, địa lợi, nhân hòa</a:t>
            </a:r>
          </a:p>
          <a:p>
            <a:pPr>
              <a:spcBef>
                <a:spcPct val="0"/>
              </a:spcBef>
              <a:buFontTx/>
              <a:buNone/>
            </a:pPr>
            <a:r>
              <a:rPr lang="vi-VN" altLang="vi-VN" sz="3600" dirty="0">
                <a:latin typeface="Times New Roman" panose="02020603050405020304" pitchFamily="18" charset="0"/>
                <a:cs typeface="Times New Roman" panose="02020603050405020304" pitchFamily="18" charset="0"/>
              </a:rPr>
              <a:t>-  Văn bản phản ánh ý chí độc lập tự cường và sự phát triển lớn mạnh của dân tộc Đại Việt vì: </a:t>
            </a:r>
          </a:p>
          <a:p>
            <a:pPr>
              <a:spcBef>
                <a:spcPct val="0"/>
              </a:spcBef>
              <a:buFontTx/>
              <a:buNone/>
            </a:pPr>
            <a:r>
              <a:rPr lang="vi-VN" altLang="vi-VN" sz="3600" dirty="0">
                <a:latin typeface="Times New Roman" panose="02020603050405020304" pitchFamily="18" charset="0"/>
                <a:cs typeface="Times New Roman" panose="02020603050405020304" pitchFamily="18" charset="0"/>
              </a:rPr>
              <a:t>+  Dời đô từ vùng núi ra vùng đồng bằng cho thấy triều đình nhà Lý đủ sức chấm dứt sự xâm chiếm của phong kiến phương Bắc</a:t>
            </a:r>
          </a:p>
          <a:p>
            <a:pPr>
              <a:spcBef>
                <a:spcPct val="0"/>
              </a:spcBef>
              <a:buFontTx/>
              <a:buNone/>
            </a:pPr>
            <a:r>
              <a:rPr lang="vi-VN" altLang="vi-VN" sz="3600" dirty="0">
                <a:latin typeface="Times New Roman" panose="02020603050405020304" pitchFamily="18" charset="0"/>
                <a:cs typeface="Times New Roman" panose="02020603050405020304" pitchFamily="18" charset="0"/>
              </a:rPr>
              <a:t>+ Cho thấy thế và lực của dân tộc ta ngang hàng với phong kiến phương Bắc</a:t>
            </a:r>
          </a:p>
          <a:p>
            <a:pPr>
              <a:spcBef>
                <a:spcPct val="0"/>
              </a:spcBef>
              <a:buFontTx/>
              <a:buNone/>
            </a:pPr>
            <a:r>
              <a:rPr lang="vi-VN" altLang="vi-VN" sz="3600" dirty="0">
                <a:latin typeface="Times New Roman" panose="02020603050405020304" pitchFamily="18" charset="0"/>
                <a:cs typeface="Times New Roman" panose="02020603050405020304" pitchFamily="18" charset="0"/>
              </a:rPr>
              <a:t>+  Việc định đô ở Đại La là nguyện vọng của nhân dân thu giang sơn về một mối, thể hiện khát vọng xây dựng đất nước độc lập tự cường. </a:t>
            </a:r>
          </a:p>
        </p:txBody>
      </p:sp>
    </p:spTree>
    <p:extLst>
      <p:ext uri="{BB962C8B-B14F-4D97-AF65-F5344CB8AC3E}">
        <p14:creationId xmlns:p14="http://schemas.microsoft.com/office/powerpoint/2010/main" val="95000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F4AA7E-69B8-F82E-163A-48B1CBCF5551}"/>
              </a:ext>
            </a:extLst>
          </p:cNvPr>
          <p:cNvSpPr txBox="1"/>
          <p:nvPr/>
        </p:nvSpPr>
        <p:spPr>
          <a:xfrm>
            <a:off x="309550" y="3390900"/>
            <a:ext cx="9029700" cy="5765499"/>
          </a:xfrm>
          <a:prstGeom prst="rect">
            <a:avLst/>
          </a:prstGeom>
        </p:spPr>
        <p:txBody>
          <a:bodyPr vert="horz" lIns="91440" tIns="45720" rIns="91440" bIns="45720" rtlCol="0">
            <a:normAutofit/>
          </a:bodyPr>
          <a:lstStyle/>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Đố</a:t>
            </a:r>
            <a:r>
              <a:rPr lang="en-US" sz="3600" b="0" i="0" dirty="0">
                <a:effectLst/>
                <a:latin typeface="#9Slide03 Arima Madurai Bold" panose="00000800000000000000" pitchFamily="2" charset="0"/>
                <a:cs typeface="#9Slide03 Arima Madurai Bold" panose="00000800000000000000" pitchFamily="2" charset="0"/>
              </a:rPr>
              <a:t> ai </a:t>
            </a:r>
            <a:r>
              <a:rPr lang="en-US" sz="3600" b="0" i="0" dirty="0" err="1">
                <a:effectLst/>
                <a:latin typeface="#9Slide03 Arima Madurai Bold" panose="00000800000000000000" pitchFamily="2" charset="0"/>
                <a:cs typeface="#9Slide03 Arima Madurai Bold" panose="00000800000000000000" pitchFamily="2" charset="0"/>
              </a:rPr>
              <a:t>trên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Bạch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Đằng</a:t>
            </a:r>
            <a:r>
              <a:rPr lang="en-US" sz="3600" b="0" i="0" dirty="0">
                <a:effectLst/>
                <a:latin typeface="#9Slide03 Arima Madurai Bold" panose="00000800000000000000" pitchFamily="2" charset="0"/>
                <a:cs typeface="#9Slide03 Arima Madurai Bold" panose="00000800000000000000" pitchFamily="2" charset="0"/>
              </a:rPr>
              <a:t> Giang,</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Làm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cho</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cọc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nhọn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dọc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ngang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ngời</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Phá</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quân</a:t>
            </a:r>
            <a:r>
              <a:rPr lang="en-US" sz="3600" b="0" i="0" dirty="0">
                <a:effectLst/>
                <a:latin typeface="#9Slide03 Arima Madurai Bold" panose="00000800000000000000" pitchFamily="2" charset="0"/>
                <a:cs typeface="#9Slide03 Arima Madurai Bold" panose="00000800000000000000" pitchFamily="2" charset="0"/>
              </a:rPr>
              <a:t> Nam </a:t>
            </a:r>
            <a:r>
              <a:rPr lang="en-US" sz="3600" b="0" i="0" dirty="0" err="1">
                <a:effectLst/>
                <a:latin typeface="#9Slide03 Arima Madurai Bold" panose="00000800000000000000" pitchFamily="2" charset="0"/>
                <a:cs typeface="#9Slide03 Arima Madurai Bold" panose="00000800000000000000" pitchFamily="2" charset="0"/>
              </a:rPr>
              <a:t>Hán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tơi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bời</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Gươm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thần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độc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lập</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giữa</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trời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vung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lên</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a:effectLst/>
                <a:latin typeface="#9Slide03 Arima Madurai Bold" panose="00000800000000000000" pitchFamily="2" charset="0"/>
                <a:cs typeface="#9Slide03 Arima Madurai Bold" panose="00000800000000000000" pitchFamily="2" charset="0"/>
              </a:rPr>
              <a:t> - </a:t>
            </a:r>
            <a:r>
              <a:rPr lang="en-US" sz="3600" b="0" i="0" dirty="0" err="1">
                <a:effectLst/>
                <a:latin typeface="#9Slide03 Arima Madurai Bold" panose="00000800000000000000" pitchFamily="2" charset="0"/>
                <a:cs typeface="#9Slide03 Arima Madurai Bold" panose="00000800000000000000" pitchFamily="2" charset="0"/>
              </a:rPr>
              <a:t>Là</a:t>
            </a:r>
            <a:r>
              <a:rPr lang="en-US" sz="3600" b="0" i="0" dirty="0">
                <a:effectLst/>
                <a:latin typeface="#9Slide03 Arima Madurai Bold" panose="00000800000000000000" pitchFamily="2" charset="0"/>
                <a:cs typeface="#9Slide03 Arima Madurai Bold" panose="00000800000000000000" pitchFamily="2" charset="0"/>
              </a:rPr>
              <a:t> ai?</a:t>
            </a:r>
          </a:p>
        </p:txBody>
      </p:sp>
      <p:pic>
        <p:nvPicPr>
          <p:cNvPr id="2050" name="Picture 2" descr="Ngô Quyền nằm trong danh sách 14 anh hùng dân tộc tiêu biểu của Việt Nam,  là vị &quot;vua đứng đầu các vua&quot;, là vị Tổ trung hưng của Việt Nam |">
            <a:extLst>
              <a:ext uri="{FF2B5EF4-FFF2-40B4-BE49-F238E27FC236}">
                <a16:creationId xmlns:a16="http://schemas.microsoft.com/office/drawing/2014/main" id="{5387E232-23B1-A216-80D5-70B06444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 r="5684" b="-2"/>
          <a:stretch/>
        </p:blipFill>
        <p:spPr bwMode="auto">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2895600" y="4076699"/>
            <a:ext cx="5285690" cy="6109447"/>
          </a:xfrm>
          <a:prstGeom prst="rect">
            <a:avLst/>
          </a:prstGeom>
        </p:spPr>
      </p:pic>
      <p:sp>
        <p:nvSpPr>
          <p:cNvPr id="17" name="TextBox 16"/>
          <p:cNvSpPr txBox="1"/>
          <p:nvPr/>
        </p:nvSpPr>
        <p:spPr>
          <a:xfrm>
            <a:off x="3976345" y="5943450"/>
            <a:ext cx="3124200" cy="1828386"/>
          </a:xfrm>
          <a:prstGeom prst="rect">
            <a:avLst/>
          </a:prstGeom>
          <a:noFill/>
        </p:spPr>
        <p:txBody>
          <a:bodyPr wrap="square" rtlCol="0">
            <a:spAutoFit/>
          </a:bodyPr>
          <a:lstStyle/>
          <a:p>
            <a:pPr algn="ctr" defTabSz="1828800">
              <a:lnSpc>
                <a:spcPct val="150000"/>
              </a:lnSpc>
              <a:defRPr/>
            </a:pPr>
            <a:r>
              <a:rPr lang="en-US" sz="4000" b="1" dirty="0" err="1">
                <a:solidFill>
                  <a:srgbClr val="FF0000"/>
                </a:solidFill>
                <a:latin typeface="Times New Roman" pitchFamily="18" charset="0"/>
                <a:cs typeface="Times New Roman" pitchFamily="18" charset="0"/>
              </a:rPr>
              <a:t>Luận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điểm</a:t>
            </a:r>
            <a:r>
              <a:rPr lang="en-US" sz="4000" b="1" dirty="0">
                <a:solidFill>
                  <a:srgbClr val="FF0000"/>
                </a:solidFill>
                <a:latin typeface="Times New Roman" pitchFamily="18" charset="0"/>
                <a:cs typeface="Times New Roman" pitchFamily="18" charset="0"/>
              </a:rPr>
              <a:t> 1: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dời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8354110" y="4063252"/>
            <a:ext cx="5285690" cy="6109447"/>
          </a:xfrm>
          <a:prstGeom prst="rect">
            <a:avLst/>
          </a:prstGeom>
        </p:spPr>
      </p:pic>
      <p:sp>
        <p:nvSpPr>
          <p:cNvPr id="7" name="TextBox 6"/>
          <p:cNvSpPr txBox="1"/>
          <p:nvPr/>
        </p:nvSpPr>
        <p:spPr>
          <a:xfrm>
            <a:off x="9434855" y="5472648"/>
            <a:ext cx="3124200" cy="3785652"/>
          </a:xfrm>
          <a:prstGeom prst="rect">
            <a:avLst/>
          </a:prstGeom>
          <a:noFill/>
        </p:spPr>
        <p:txBody>
          <a:bodyPr wrap="square" rtlCol="0">
            <a:spAutoFit/>
          </a:bodyPr>
          <a:lstStyle/>
          <a:p>
            <a:pPr algn="ctr" defTabSz="1828800">
              <a:lnSpc>
                <a:spcPct val="150000"/>
              </a:lnSpc>
              <a:defRPr/>
            </a:pPr>
            <a:r>
              <a:rPr lang="en-US" sz="4000" b="1" dirty="0" err="1">
                <a:solidFill>
                  <a:srgbClr val="FF0000"/>
                </a:solidFill>
                <a:latin typeface="Times New Roman" pitchFamily="18" charset="0"/>
                <a:cs typeface="Times New Roman" pitchFamily="18" charset="0"/>
              </a:rPr>
              <a:t>Luận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điểm</a:t>
            </a:r>
            <a:r>
              <a:rPr lang="en-US" sz="4000" b="1" dirty="0">
                <a:solidFill>
                  <a:srgbClr val="FF0000"/>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chọn</a:t>
            </a:r>
            <a:r>
              <a:rPr lang="en-US" sz="4000" b="1" dirty="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Đại</a:t>
            </a:r>
            <a:r>
              <a:rPr lang="en-US" sz="4000" b="1" dirty="0">
                <a:solidFill>
                  <a:prstClr val="black"/>
                </a:solidFill>
                <a:latin typeface="Times New Roman" pitchFamily="18" charset="0"/>
                <a:cs typeface="Times New Roman" pitchFamily="18" charset="0"/>
              </a:rPr>
              <a:t> La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nơi</a:t>
            </a:r>
            <a:endParaRPr lang="en-US" sz="4000" b="1" dirty="0" smtClean="0">
              <a:solidFill>
                <a:prstClr val="black"/>
              </a:solidFill>
              <a:latin typeface="Times New Roman" pitchFamily="18" charset="0"/>
              <a:cs typeface="Times New Roman" pitchFamily="18" charset="0"/>
            </a:endParaRPr>
          </a:p>
          <a:p>
            <a:pPr algn="ctr" defTabSz="1828800">
              <a:lnSpc>
                <a:spcPct val="150000"/>
              </a:lnSpc>
              <a:defRPr/>
            </a:pP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đóng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rot="16200000">
            <a:off x="7334250" y="-7181851"/>
            <a:ext cx="3695699" cy="18059402"/>
          </a:xfrm>
          <a:prstGeom prst="rect">
            <a:avLst/>
          </a:prstGeom>
        </p:spPr>
      </p:pic>
      <p:sp>
        <p:nvSpPr>
          <p:cNvPr id="2" name="Rectangle 1"/>
          <p:cNvSpPr/>
          <p:nvPr/>
        </p:nvSpPr>
        <p:spPr>
          <a:xfrm>
            <a:off x="4940802" y="876506"/>
            <a:ext cx="7954421" cy="1938992"/>
          </a:xfrm>
          <a:prstGeom prst="rect">
            <a:avLst/>
          </a:prstGeom>
        </p:spPr>
        <p:txBody>
          <a:bodyPr wrap="none">
            <a:spAutoFit/>
          </a:bodyPr>
          <a:lstStyle/>
          <a:p>
            <a:pPr algn="ctr">
              <a:lnSpc>
                <a:spcPct val="150000"/>
              </a:lnSpc>
            </a:pPr>
            <a:r>
              <a:rPr lang="en-US" sz="4000" b="1" dirty="0">
                <a:latin typeface="Times New Roman" pitchFamily="18" charset="0"/>
                <a:cs typeface="Times New Roman" pitchFamily="18" charset="0"/>
              </a:rPr>
              <a:t>Ban </a:t>
            </a:r>
            <a:r>
              <a:rPr lang="en-US" sz="4000" b="1" dirty="0" err="1">
                <a:latin typeface="Times New Roman" pitchFamily="18" charset="0"/>
                <a:cs typeface="Times New Roman" pitchFamily="18" charset="0"/>
              </a:rPr>
              <a:t>bố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thuyết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phục</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triều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thần</a:t>
            </a:r>
            <a:r>
              <a:rPr lang="en-US" sz="4000" b="1" dirty="0" smtClean="0">
                <a:latin typeface="Times New Roman" pitchFamily="18" charset="0"/>
                <a:cs typeface="Times New Roman" pitchFamily="18" charset="0"/>
              </a:rPr>
              <a:t> </a:t>
            </a:r>
          </a:p>
          <a:p>
            <a:pPr algn="ctr">
              <a:lnSpc>
                <a:spcPct val="150000"/>
              </a:lnSpc>
            </a:pPr>
            <a:r>
              <a:rPr lang="en-US" sz="4000" b="1" dirty="0" smtClean="0">
                <a:latin typeface="Times New Roman" pitchFamily="18" charset="0"/>
                <a:cs typeface="Times New Roman" pitchFamily="18" charset="0"/>
              </a:rPr>
              <a:t>về </a:t>
            </a:r>
            <a:r>
              <a:rPr lang="en-US" sz="4000" b="1" dirty="0" err="1">
                <a:latin typeface="Times New Roman" pitchFamily="18" charset="0"/>
                <a:cs typeface="Times New Roman" pitchFamily="18" charset="0"/>
              </a:rPr>
              <a:t>việc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đô</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Hoa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Lư</a:t>
            </a:r>
            <a:r>
              <a:rPr lang="en-US" sz="4000" b="1" dirty="0">
                <a:latin typeface="Times New Roman" pitchFamily="18" charset="0"/>
                <a:cs typeface="Times New Roman" pitchFamily="18" charset="0"/>
              </a:rPr>
              <a:t> về </a:t>
            </a:r>
            <a:r>
              <a:rPr lang="en-US" sz="4000" b="1" dirty="0" err="1">
                <a:latin typeface="Times New Roman" pitchFamily="18" charset="0"/>
                <a:cs typeface="Times New Roman" pitchFamily="18" charset="0"/>
              </a:rPr>
              <a:t>Đại</a:t>
            </a:r>
            <a:r>
              <a:rPr lang="en-US" sz="4000" b="1" dirty="0">
                <a:latin typeface="Times New Roman" pitchFamily="18" charset="0"/>
                <a:cs typeface="Times New Roman" pitchFamily="18" charset="0"/>
              </a:rPr>
              <a:t> La</a:t>
            </a:r>
            <a:endParaRPr lang="en-US" sz="4000" b="1" dirty="0">
              <a:latin typeface="Times New Roman" pitchFamily="18" charset="0"/>
              <a:cs typeface="Times New Roman" pitchFamily="18" charset="0"/>
            </a:endParaRPr>
          </a:p>
        </p:txBody>
      </p:sp>
      <p:cxnSp>
        <p:nvCxnSpPr>
          <p:cNvPr id="11" name="Straight Arrow Connector 10"/>
          <p:cNvCxnSpPr>
            <a:endCxn id="3" idx="0"/>
          </p:cNvCxnSpPr>
          <p:nvPr/>
        </p:nvCxnSpPr>
        <p:spPr>
          <a:xfrm flipH="1">
            <a:off x="5538445" y="3162298"/>
            <a:ext cx="2815666" cy="9144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0"/>
          </p:cNvCxnSpPr>
          <p:nvPr/>
        </p:nvCxnSpPr>
        <p:spPr>
          <a:xfrm>
            <a:off x="8354110" y="3164539"/>
            <a:ext cx="2642845" cy="8987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44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39800" y="2974433"/>
            <a:ext cx="3744416" cy="3416320"/>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23" y="571034"/>
            <a:ext cx="12134794" cy="8887916"/>
          </a:xfrm>
          <a:custGeom>
            <a:avLst/>
            <a:gdLst>
              <a:gd name="connsiteX0" fmla="*/ 0 w 12134794"/>
              <a:gd name="connsiteY0" fmla="*/ 0 h 8887916"/>
              <a:gd name="connsiteX1" fmla="*/ 12134794 w 12134794"/>
              <a:gd name="connsiteY1" fmla="*/ 0 h 8887916"/>
              <a:gd name="connsiteX2" fmla="*/ 12134794 w 12134794"/>
              <a:gd name="connsiteY2" fmla="*/ 8887916 h 8887916"/>
              <a:gd name="connsiteX3" fmla="*/ 0 w 12134794"/>
              <a:gd name="connsiteY3" fmla="*/ 8887916 h 8887916"/>
              <a:gd name="connsiteX4" fmla="*/ 0 w 12134794"/>
              <a:gd name="connsiteY4" fmla="*/ 0 h 888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4794" h="8887916" fill="none" extrusionOk="0">
                <a:moveTo>
                  <a:pt x="0" y="0"/>
                </a:moveTo>
                <a:cubicBezTo>
                  <a:pt x="1242297" y="32681"/>
                  <a:pt x="9370907" y="150373"/>
                  <a:pt x="12134794" y="0"/>
                </a:cubicBezTo>
                <a:cubicBezTo>
                  <a:pt x="12038382" y="2352881"/>
                  <a:pt x="12047758" y="7534757"/>
                  <a:pt x="12134794" y="8887916"/>
                </a:cubicBezTo>
                <a:cubicBezTo>
                  <a:pt x="9440503" y="8964692"/>
                  <a:pt x="3548672" y="8748750"/>
                  <a:pt x="0" y="8887916"/>
                </a:cubicBezTo>
                <a:cubicBezTo>
                  <a:pt x="-45174" y="5575738"/>
                  <a:pt x="-18648" y="1282845"/>
                  <a:pt x="0" y="0"/>
                </a:cubicBezTo>
                <a:close/>
              </a:path>
              <a:path w="12134794" h="8887916" stroke="0" extrusionOk="0">
                <a:moveTo>
                  <a:pt x="0" y="0"/>
                </a:moveTo>
                <a:cubicBezTo>
                  <a:pt x="3945173" y="164708"/>
                  <a:pt x="6789209" y="34693"/>
                  <a:pt x="12134794" y="0"/>
                </a:cubicBezTo>
                <a:cubicBezTo>
                  <a:pt x="12095716" y="1532071"/>
                  <a:pt x="12078106" y="5751810"/>
                  <a:pt x="12134794" y="8887916"/>
                </a:cubicBezTo>
                <a:cubicBezTo>
                  <a:pt x="10716020" y="8725534"/>
                  <a:pt x="3987247" y="8821176"/>
                  <a:pt x="0" y="8887916"/>
                </a:cubicBezTo>
                <a:cubicBezTo>
                  <a:pt x="137808" y="6025122"/>
                  <a:pt x="-142186" y="3403653"/>
                  <a:pt x="0" y="0"/>
                </a:cubicBezTo>
                <a:close/>
              </a:path>
            </a:pathLst>
          </a:custGeom>
          <a:ln>
            <a:solidFill>
              <a:schemeClr val="tx1"/>
            </a:solidFill>
            <a:extLst>
              <a:ext uri="{C807C97D-BFC1-408E-A445-0C87EB9F89A2}">
                <ask:lineSketchStyleProps xmlns:ask="http://schemas.microsoft.com/office/drawing/2018/sketchyshapes" xmlns="" sd="1869058817">
                  <a:prstGeom prst="rect">
                    <a:avLst/>
                  </a:prstGeom>
                  <ask:type>
                    <ask:lineSketchCurved/>
                  </ask:type>
                </ask:lineSketchStyleProps>
              </a:ext>
            </a:extLst>
          </a:ln>
        </p:spPr>
      </p:pic>
    </p:spTree>
    <p:extLst>
      <p:ext uri="{BB962C8B-B14F-4D97-AF65-F5344CB8AC3E}">
        <p14:creationId xmlns:p14="http://schemas.microsoft.com/office/powerpoint/2010/main" val="13008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1232" y="679004"/>
            <a:ext cx="13537504" cy="1200329"/>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104" y="2407196"/>
            <a:ext cx="16273808" cy="7462660"/>
          </a:xfrm>
          <a:custGeom>
            <a:avLst/>
            <a:gdLst>
              <a:gd name="connsiteX0" fmla="*/ 0 w 16273808"/>
              <a:gd name="connsiteY0" fmla="*/ 0 h 7462660"/>
              <a:gd name="connsiteX1" fmla="*/ 16273808 w 16273808"/>
              <a:gd name="connsiteY1" fmla="*/ 0 h 7462660"/>
              <a:gd name="connsiteX2" fmla="*/ 16273808 w 16273808"/>
              <a:gd name="connsiteY2" fmla="*/ 7462660 h 7462660"/>
              <a:gd name="connsiteX3" fmla="*/ 0 w 16273808"/>
              <a:gd name="connsiteY3" fmla="*/ 7462660 h 7462660"/>
              <a:gd name="connsiteX4" fmla="*/ 0 w 16273808"/>
              <a:gd name="connsiteY4" fmla="*/ 0 h 746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808" h="7462660" fill="none" extrusionOk="0">
                <a:moveTo>
                  <a:pt x="0" y="0"/>
                </a:moveTo>
                <a:cubicBezTo>
                  <a:pt x="3870925" y="-102452"/>
                  <a:pt x="11107330" y="-75569"/>
                  <a:pt x="16273808" y="0"/>
                </a:cubicBezTo>
                <a:cubicBezTo>
                  <a:pt x="16240666" y="2143642"/>
                  <a:pt x="16192294" y="4813355"/>
                  <a:pt x="16273808" y="7462660"/>
                </a:cubicBezTo>
                <a:cubicBezTo>
                  <a:pt x="9550091" y="7608840"/>
                  <a:pt x="3174772" y="7442359"/>
                  <a:pt x="0" y="7462660"/>
                </a:cubicBezTo>
                <a:cubicBezTo>
                  <a:pt x="-25788" y="4628646"/>
                  <a:pt x="85458" y="884609"/>
                  <a:pt x="0" y="0"/>
                </a:cubicBezTo>
                <a:close/>
              </a:path>
              <a:path w="16273808" h="7462660" stroke="0" extrusionOk="0">
                <a:moveTo>
                  <a:pt x="0" y="0"/>
                </a:moveTo>
                <a:cubicBezTo>
                  <a:pt x="7408000" y="158739"/>
                  <a:pt x="12756954" y="-5084"/>
                  <a:pt x="16273808" y="0"/>
                </a:cubicBezTo>
                <a:cubicBezTo>
                  <a:pt x="16116685" y="2617299"/>
                  <a:pt x="16177108" y="6383654"/>
                  <a:pt x="16273808" y="7462660"/>
                </a:cubicBezTo>
                <a:cubicBezTo>
                  <a:pt x="9829917" y="7473314"/>
                  <a:pt x="7848219" y="7450119"/>
                  <a:pt x="0" y="7462660"/>
                </a:cubicBezTo>
                <a:cubicBezTo>
                  <a:pt x="-160941" y="6561647"/>
                  <a:pt x="45046" y="1625043"/>
                  <a:pt x="0" y="0"/>
                </a:cubicBezTo>
                <a:close/>
              </a:path>
            </a:pathLst>
          </a:custGeom>
          <a:ln>
            <a:solidFill>
              <a:schemeClr val="tx1"/>
            </a:solidFill>
            <a:extLst>
              <a:ext uri="{C807C97D-BFC1-408E-A445-0C87EB9F89A2}">
                <ask:lineSketchStyleProps xmlns:ask="http://schemas.microsoft.com/office/drawing/2018/sketchyshapes" xmlns="" sd="3571210295">
                  <a:prstGeom prst="rect">
                    <a:avLst/>
                  </a:prstGeom>
                  <ask:type>
                    <ask:lineSketchCurved/>
                  </ask:type>
                </ask:lineSketchStyleProps>
              </a:ext>
            </a:extLst>
          </a:ln>
        </p:spPr>
      </p:pic>
    </p:spTree>
    <p:extLst>
      <p:ext uri="{BB962C8B-B14F-4D97-AF65-F5344CB8AC3E}">
        <p14:creationId xmlns:p14="http://schemas.microsoft.com/office/powerpoint/2010/main" val="41088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55" y="2400300"/>
            <a:ext cx="17872490" cy="6624736"/>
          </a:xfrm>
          <a:custGeom>
            <a:avLst/>
            <a:gdLst>
              <a:gd name="connsiteX0" fmla="*/ 0 w 17872490"/>
              <a:gd name="connsiteY0" fmla="*/ 0 h 6624736"/>
              <a:gd name="connsiteX1" fmla="*/ 17872490 w 17872490"/>
              <a:gd name="connsiteY1" fmla="*/ 0 h 6624736"/>
              <a:gd name="connsiteX2" fmla="*/ 17872490 w 17872490"/>
              <a:gd name="connsiteY2" fmla="*/ 6624736 h 6624736"/>
              <a:gd name="connsiteX3" fmla="*/ 0 w 17872490"/>
              <a:gd name="connsiteY3" fmla="*/ 6624736 h 6624736"/>
              <a:gd name="connsiteX4" fmla="*/ 0 w 17872490"/>
              <a:gd name="connsiteY4" fmla="*/ 0 h 662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2490" h="6624736" fill="none" extrusionOk="0">
                <a:moveTo>
                  <a:pt x="0" y="0"/>
                </a:moveTo>
                <a:cubicBezTo>
                  <a:pt x="2297567" y="134332"/>
                  <a:pt x="16005129" y="-158990"/>
                  <a:pt x="17872490" y="0"/>
                </a:cubicBezTo>
                <a:cubicBezTo>
                  <a:pt x="17811997" y="1080036"/>
                  <a:pt x="17820707" y="5399111"/>
                  <a:pt x="17872490" y="6624736"/>
                </a:cubicBezTo>
                <a:cubicBezTo>
                  <a:pt x="10912515" y="6788606"/>
                  <a:pt x="5916383" y="6478943"/>
                  <a:pt x="0" y="6624736"/>
                </a:cubicBezTo>
                <a:cubicBezTo>
                  <a:pt x="-168916" y="4708202"/>
                  <a:pt x="134483" y="844723"/>
                  <a:pt x="0" y="0"/>
                </a:cubicBezTo>
                <a:close/>
              </a:path>
              <a:path w="17872490" h="6624736" stroke="0" extrusionOk="0">
                <a:moveTo>
                  <a:pt x="0" y="0"/>
                </a:moveTo>
                <a:cubicBezTo>
                  <a:pt x="6415296" y="91136"/>
                  <a:pt x="13067039" y="-122489"/>
                  <a:pt x="17872490" y="0"/>
                </a:cubicBezTo>
                <a:cubicBezTo>
                  <a:pt x="17819058" y="1581721"/>
                  <a:pt x="18028506" y="5121227"/>
                  <a:pt x="17872490" y="6624736"/>
                </a:cubicBezTo>
                <a:cubicBezTo>
                  <a:pt x="15700802" y="6497689"/>
                  <a:pt x="2012561" y="6511682"/>
                  <a:pt x="0" y="6624736"/>
                </a:cubicBezTo>
                <a:cubicBezTo>
                  <a:pt x="-58849" y="4857778"/>
                  <a:pt x="-26981" y="1702780"/>
                  <a:pt x="0" y="0"/>
                </a:cubicBezTo>
                <a:close/>
              </a:path>
            </a:pathLst>
          </a:custGeom>
          <a:ln>
            <a:solidFill>
              <a:schemeClr val="tx1"/>
            </a:solidFill>
            <a:extLst>
              <a:ext uri="{C807C97D-BFC1-408E-A445-0C87EB9F89A2}">
                <ask:lineSketchStyleProps xmlns:ask="http://schemas.microsoft.com/office/drawing/2018/sketchyshapes" xmlns="" sd="2755735568">
                  <a:prstGeom prst="rect">
                    <a:avLst/>
                  </a:prstGeom>
                  <ask:type>
                    <ask:lineSketchCurved/>
                  </ask:type>
                </ask:lineSketchStyleProps>
              </a:ext>
            </a:extLst>
          </a:ln>
        </p:spPr>
      </p:pic>
      <p:sp>
        <p:nvSpPr>
          <p:cNvPr id="6" name="TextBox 5"/>
          <p:cNvSpPr txBox="1"/>
          <p:nvPr/>
        </p:nvSpPr>
        <p:spPr>
          <a:xfrm>
            <a:off x="2231232" y="679004"/>
            <a:ext cx="13537504" cy="1200329"/>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spTree>
    <p:extLst>
      <p:ext uri="{BB962C8B-B14F-4D97-AF65-F5344CB8AC3E}">
        <p14:creationId xmlns:p14="http://schemas.microsoft.com/office/powerpoint/2010/main" val="280254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381000" y="800100"/>
            <a:ext cx="176022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b="1" dirty="0">
                <a:latin typeface="Times New Roman" panose="02020603050405020304" pitchFamily="18" charset="0"/>
                <a:cs typeface="Times New Roman" panose="02020603050405020304" pitchFamily="18" charset="0"/>
              </a:rPr>
              <a:t>III. Tổng kết</a:t>
            </a:r>
          </a:p>
          <a:p>
            <a:pPr>
              <a:spcBef>
                <a:spcPct val="0"/>
              </a:spcBef>
              <a:buFontTx/>
              <a:buNone/>
            </a:pPr>
            <a:r>
              <a:rPr lang="en-US" altLang="vi-VN" sz="4000" b="1" dirty="0">
                <a:latin typeface="Times New Roman" panose="02020603050405020304" pitchFamily="18" charset="0"/>
                <a:cs typeface="Times New Roman" panose="02020603050405020304" pitchFamily="18" charset="0"/>
              </a:rPr>
              <a:t>1. </a:t>
            </a:r>
            <a:r>
              <a:rPr lang="vi-VN" altLang="vi-VN" sz="4000" b="1" dirty="0">
                <a:latin typeface="Times New Roman" panose="02020603050405020304" pitchFamily="18" charset="0"/>
                <a:cs typeface="Times New Roman" panose="02020603050405020304" pitchFamily="18" charset="0"/>
              </a:rPr>
              <a:t>Nghệ thuật</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Trình tự lập luận chặt chẽ,  lý lẽ và dẫn chứng xác thực</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Kết hợp giữa lí lẽ chặt chẽ với tình cảm chân thành</a:t>
            </a:r>
          </a:p>
          <a:p>
            <a:pPr>
              <a:spcBef>
                <a:spcPct val="0"/>
              </a:spcBef>
              <a:buFontTx/>
              <a:buNone/>
            </a:pPr>
            <a:r>
              <a:rPr lang="en-US" altLang="vi-VN" sz="4000" b="1" dirty="0">
                <a:latin typeface="Times New Roman" panose="02020603050405020304" pitchFamily="18" charset="0"/>
                <a:cs typeface="Times New Roman" panose="02020603050405020304" pitchFamily="18" charset="0"/>
              </a:rPr>
              <a:t>2.</a:t>
            </a:r>
            <a:r>
              <a:rPr lang="vi-VN" altLang="vi-VN" sz="4000" b="1" dirty="0">
                <a:latin typeface="Times New Roman" panose="02020603050405020304" pitchFamily="18" charset="0"/>
                <a:cs typeface="Times New Roman" panose="02020603050405020304" pitchFamily="18" charset="0"/>
              </a:rPr>
              <a:t> Nội dung</a:t>
            </a:r>
          </a:p>
          <a:p>
            <a:pPr>
              <a:spcBef>
                <a:spcPct val="0"/>
              </a:spcBef>
              <a:buFontTx/>
              <a:buNone/>
            </a:pPr>
            <a:r>
              <a:rPr lang="vi-VN" altLang="vi-VN" sz="4000" dirty="0">
                <a:latin typeface="Times New Roman" panose="02020603050405020304" pitchFamily="18" charset="0"/>
                <a:cs typeface="Times New Roman" panose="02020603050405020304" pitchFamily="18" charset="0"/>
              </a:rPr>
              <a:t>-  Phản ánh khát vọng của nhân dân về một đất nước độc lập thống nhất, tự lực tự cường</a:t>
            </a:r>
          </a:p>
          <a:p>
            <a:pPr>
              <a:spcBef>
                <a:spcPct val="0"/>
              </a:spcBef>
              <a:buFontTx/>
              <a:buNone/>
            </a:pPr>
            <a:r>
              <a:rPr lang="vi-VN" altLang="vi-VN" sz="4000" dirty="0">
                <a:latin typeface="Times New Roman" panose="02020603050405020304" pitchFamily="18" charset="0"/>
                <a:cs typeface="Times New Roman" panose="02020603050405020304" pitchFamily="18" charset="0"/>
              </a:rPr>
              <a:t>-  Cho thấy Lý Công Uẩn là một người có lòng yêu nước sâu sắc, tầm nhìn xa trông rộng, có niềm tin mãnh liệt về tương lai của dân tộc. </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513815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A6C04B-DDB8-F477-E634-3AA09A247228}"/>
              </a:ext>
            </a:extLst>
          </p:cNvPr>
          <p:cNvPicPr>
            <a:picLocks noChangeAspect="1"/>
          </p:cNvPicPr>
          <p:nvPr/>
        </p:nvPicPr>
        <p:blipFill rotWithShape="1">
          <a:blip r:embed="rId3"/>
          <a:srcRect t="2668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 name="TextBox 1">
            <a:extLst>
              <a:ext uri="{FF2B5EF4-FFF2-40B4-BE49-F238E27FC236}">
                <a16:creationId xmlns:a16="http://schemas.microsoft.com/office/drawing/2014/main" id="{8094CEBB-F21F-F53E-77FC-C56EA79E991A}"/>
              </a:ext>
            </a:extLst>
          </p:cNvPr>
          <p:cNvSpPr txBox="1"/>
          <p:nvPr/>
        </p:nvSpPr>
        <p:spPr>
          <a:xfrm>
            <a:off x="533400" y="7048500"/>
            <a:ext cx="17221200" cy="2308324"/>
          </a:xfrm>
          <a:prstGeom prst="rect">
            <a:avLst/>
          </a:prstGeom>
          <a:noFill/>
        </p:spPr>
        <p:txBody>
          <a:bodyPr wrap="square" rtlCol="0">
            <a:spAutoFit/>
          </a:bodyPr>
          <a:lstStyle/>
          <a:p>
            <a:pPr algn="ctr" defTabSz="1828800">
              <a:defRPr/>
            </a:pPr>
            <a:r>
              <a:rPr lang="en-US" sz="7200" b="1" dirty="0">
                <a:solidFill>
                  <a:prstClr val="black"/>
                </a:solidFill>
                <a:latin typeface="#9Slide05 Braxton Regular" panose="03060000000000000000" pitchFamily="66" charset="0"/>
                <a:cs typeface="Times New Roman" pitchFamily="18" charset="0"/>
              </a:rPr>
              <a:t>3. </a:t>
            </a:r>
          </a:p>
          <a:p>
            <a:pPr algn="ctr" defTabSz="1828800">
              <a:defRPr/>
            </a:pPr>
            <a:r>
              <a:rPr lang="en-US" sz="7200" b="1" dirty="0" err="1">
                <a:solidFill>
                  <a:prstClr val="black"/>
                </a:solidFill>
                <a:latin typeface="#9Slide05 Braxton Regular" panose="03060000000000000000" pitchFamily="66" charset="0"/>
                <a:cs typeface="Times New Roman" pitchFamily="18" charset="0"/>
              </a:rPr>
              <a:t>Sự</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kết</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hợp</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hài</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hoà</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giữa</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lí</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và</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tình</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của</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bài</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chiếu</a:t>
            </a:r>
            <a:endParaRPr lang="en-US" sz="7200" b="1" dirty="0">
              <a:solidFill>
                <a:prstClr val="black"/>
              </a:solidFill>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228559851"/>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376D1-58BF-2A8F-258E-B3289D6B2BD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33400" y="71769"/>
            <a:ext cx="16991025" cy="4590686"/>
          </a:xfrm>
          <a:prstGeom prst="rect">
            <a:avLst/>
          </a:prstGeom>
        </p:spPr>
      </p:pic>
      <p:sp>
        <p:nvSpPr>
          <p:cNvPr id="4" name="TextBox 3"/>
          <p:cNvSpPr txBox="1"/>
          <p:nvPr/>
        </p:nvSpPr>
        <p:spPr>
          <a:xfrm>
            <a:off x="2551913" y="991254"/>
            <a:ext cx="12877800" cy="2554545"/>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bài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chiếu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nhặn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cùng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thảo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a:t>
            </a:r>
            <a:r>
              <a:rPr lang="en-US" sz="4000" dirty="0">
                <a:solidFill>
                  <a:prstClr val="black"/>
                </a:solidFill>
                <a:latin typeface="Times New Roman" pitchFamily="18" charset="0"/>
                <a:cs typeface="Times New Roman" pitchFamily="18" charset="0"/>
              </a:rPr>
              <a:t>n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mục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đích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cao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triển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phồn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thịnh</a:t>
            </a:r>
            <a:r>
              <a:rPr lang="en-US" sz="4000" dirty="0">
                <a:solidFill>
                  <a:prstClr val="black"/>
                </a:solidFill>
                <a:latin typeface="Times New Roman" pitchFamily="18" charset="0"/>
                <a:cs typeface="Times New Roman" pitchFamily="18" charset="0"/>
              </a:rPr>
              <a:t>.</a:t>
            </a:r>
          </a:p>
        </p:txBody>
      </p:sp>
      <p:sp>
        <p:nvSpPr>
          <p:cNvPr id="3" name="Right Arrow 2"/>
          <p:cNvSpPr/>
          <p:nvPr/>
        </p:nvSpPr>
        <p:spPr>
          <a:xfrm>
            <a:off x="8813163" y="6808306"/>
            <a:ext cx="812676" cy="72008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Freeform 3">
            <a:extLst>
              <a:ext uri="{FF2B5EF4-FFF2-40B4-BE49-F238E27FC236}">
                <a16:creationId xmlns:a16="http://schemas.microsoft.com/office/drawing/2014/main" id="{DAEDF08C-29A9-969C-09D3-0EBCE4F7329E}"/>
              </a:ext>
            </a:extLst>
          </p:cNvPr>
          <p:cNvSpPr/>
          <p:nvPr/>
        </p:nvSpPr>
        <p:spPr>
          <a:xfrm>
            <a:off x="731752" y="4704986"/>
            <a:ext cx="7861448" cy="492672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9">
            <a:extLst>
              <a:ext uri="{FF2B5EF4-FFF2-40B4-BE49-F238E27FC236}">
                <a16:creationId xmlns:a16="http://schemas.microsoft.com/office/drawing/2014/main" id="{5A5F977F-11FD-4AFD-7815-6560C720F159}"/>
              </a:ext>
            </a:extLst>
          </p:cNvPr>
          <p:cNvSpPr txBox="1"/>
          <p:nvPr/>
        </p:nvSpPr>
        <p:spPr>
          <a:xfrm>
            <a:off x="973200" y="4948070"/>
            <a:ext cx="7391400" cy="3970318"/>
          </a:xfrm>
          <a:prstGeom prst="rect">
            <a:avLst/>
          </a:prstGeom>
          <a:noFill/>
        </p:spPr>
        <p:txBody>
          <a:bodyPr wrap="square">
            <a:spAutoFit/>
          </a:bodyPr>
          <a:lstStyle/>
          <a:p>
            <a:pPr lvl="0" algn="just">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đã</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phân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mọi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lí</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lẽ</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thiệt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hơn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việc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đô</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từ</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Hoa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Lư</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Đại</a:t>
            </a:r>
            <a:r>
              <a:rPr lang="en-US" sz="4200" dirty="0">
                <a:solidFill>
                  <a:prstClr val="black"/>
                </a:solidFill>
                <a:latin typeface="Times New Roman" pitchFamily="18" charset="0"/>
                <a:cs typeface="Times New Roman" pitchFamily="18" charset="0"/>
              </a:rPr>
              <a:t> La </a:t>
            </a:r>
            <a:r>
              <a:rPr lang="en-US" sz="4200" dirty="0" err="1">
                <a:solidFill>
                  <a:prstClr val="black"/>
                </a:solidFill>
                <a:latin typeface="Times New Roman" pitchFamily="18" charset="0"/>
                <a:cs typeface="Times New Roman" pitchFamily="18" charset="0"/>
              </a:rPr>
              <a:t>và</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thể</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hiện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điểm</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dứt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khoát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mình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Trẫm</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rất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đau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việc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đó</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thể</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đổi</a:t>
            </a:r>
            <a:r>
              <a:rPr lang="en-US" sz="4200" dirty="0">
                <a:solidFill>
                  <a:prstClr val="black"/>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7427EBEB-805F-6573-1F4F-865C323B5B01}"/>
              </a:ext>
            </a:extLst>
          </p:cNvPr>
          <p:cNvSpPr txBox="1"/>
          <p:nvPr/>
        </p:nvSpPr>
        <p:spPr>
          <a:xfrm>
            <a:off x="9852990" y="4948070"/>
            <a:ext cx="7473084" cy="2677656"/>
          </a:xfrm>
          <a:prstGeom prst="rect">
            <a:avLst/>
          </a:prstGeom>
          <a:noFill/>
        </p:spPr>
        <p:txBody>
          <a:bodyPr wrap="square">
            <a:spAutoFit/>
          </a:bodyPr>
          <a:lstStyle/>
          <a:p>
            <a:pPr lvl="0" algn="just">
              <a:defRPr/>
            </a:pPr>
            <a:r>
              <a:rPr lang="en-US" sz="4200" dirty="0">
                <a:solidFill>
                  <a:prstClr val="black"/>
                </a:solidFill>
                <a:latin typeface="Times New Roman" pitchFamily="18" charset="0"/>
                <a:cs typeface="Times New Roman" pitchFamily="18" charset="0"/>
              </a:rPr>
              <a:t>+ Sau </a:t>
            </a:r>
            <a:r>
              <a:rPr lang="en-US" sz="4200" dirty="0" err="1">
                <a:solidFill>
                  <a:prstClr val="black"/>
                </a:solidFill>
                <a:latin typeface="Times New Roman" pitchFamily="18" charset="0"/>
                <a:cs typeface="Times New Roman" pitchFamily="18" charset="0"/>
              </a:rPr>
              <a:t>khi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phân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Lý </a:t>
            </a:r>
            <a:r>
              <a:rPr lang="en-US" sz="4200" dirty="0" err="1">
                <a:solidFill>
                  <a:prstClr val="black"/>
                </a:solidFill>
                <a:latin typeface="Times New Roman" pitchFamily="18" charset="0"/>
                <a:cs typeface="Times New Roman" pitchFamily="18" charset="0"/>
              </a:rPr>
              <a:t>Công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Uẩn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hỏi</a:t>
            </a:r>
            <a:r>
              <a:rPr lang="en-US" sz="4200" dirty="0">
                <a:solidFill>
                  <a:prstClr val="black"/>
                </a:solidFill>
                <a:latin typeface="Times New Roman" pitchFamily="18" charset="0"/>
                <a:cs typeface="Times New Roman" pitchFamily="18" charset="0"/>
              </a:rPr>
              <a:t> ý </a:t>
            </a:r>
            <a:r>
              <a:rPr lang="en-US" sz="4200" dirty="0" err="1">
                <a:solidFill>
                  <a:prstClr val="black"/>
                </a:solidFill>
                <a:latin typeface="Times New Roman" pitchFamily="18" charset="0"/>
                <a:cs typeface="Times New Roman" pitchFamily="18" charset="0"/>
              </a:rPr>
              <a:t>kiến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quần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thần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Các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khanh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nghĩ</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thế</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nào</a:t>
            </a:r>
            <a:r>
              <a:rPr lang="en-US" sz="4200" dirty="0">
                <a:solidFill>
                  <a:prstClr val="black"/>
                </a:solidFill>
                <a:latin typeface="Times New Roman" pitchFamily="18" charset="0"/>
                <a:cs typeface="Times New Roman" pitchFamily="18" charset="0"/>
              </a:rPr>
              <a:t>” </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thái</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độ</a:t>
            </a:r>
            <a:r>
              <a:rPr lang="en-US" sz="4200" dirty="0">
                <a:solidFill>
                  <a:prstClr val="black"/>
                </a:solidFill>
                <a:latin typeface="Times New Roman" pitchFamily="18" charset="0"/>
                <a:cs typeface="Times New Roman" pitchFamily="18" charset="0"/>
                <a:sym typeface="Wingdings" panose="05000000000000000000" pitchFamily="2" charset="2"/>
              </a:rPr>
              <a:t> tin </a:t>
            </a:r>
            <a:r>
              <a:rPr lang="en-US" sz="4200" dirty="0" err="1">
                <a:solidFill>
                  <a:prstClr val="black"/>
                </a:solidFill>
                <a:latin typeface="Times New Roman" pitchFamily="18" charset="0"/>
                <a:cs typeface="Times New Roman" pitchFamily="18" charset="0"/>
                <a:sym typeface="Wingdings" panose="05000000000000000000" pitchFamily="2" charset="2"/>
              </a:rPr>
              <a:t>tưởng</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vào</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sự</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sáng</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suốt</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của</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họ</a:t>
            </a:r>
            <a:r>
              <a:rPr lang="en-US" sz="4200" dirty="0">
                <a:solidFill>
                  <a:prstClr val="black"/>
                </a:solidFill>
                <a:latin typeface="Times New Roman" pitchFamily="18" charset="0"/>
                <a:cs typeface="Times New Roman" pitchFamily="18" charset="0"/>
                <a:sym typeface="Wingdings" panose="05000000000000000000" pitchFamily="2" charset="2"/>
              </a:rPr>
              <a:t>.</a:t>
            </a:r>
            <a:endParaRPr lang="en-US" sz="4200" dirty="0">
              <a:solidFill>
                <a:prstClr val="black"/>
              </a:solidFill>
              <a:latin typeface="Times New Roman" pitchFamily="18" charset="0"/>
              <a:cs typeface="Times New Roman" pitchFamily="18" charset="0"/>
            </a:endParaRPr>
          </a:p>
        </p:txBody>
      </p:sp>
      <p:sp>
        <p:nvSpPr>
          <p:cNvPr id="13" name="Freeform 3">
            <a:extLst>
              <a:ext uri="{FF2B5EF4-FFF2-40B4-BE49-F238E27FC236}">
                <a16:creationId xmlns:a16="http://schemas.microsoft.com/office/drawing/2014/main" id="{B8A8D76B-7223-70B6-1ED6-B71C178ED346}"/>
              </a:ext>
            </a:extLst>
          </p:cNvPr>
          <p:cNvSpPr/>
          <p:nvPr/>
        </p:nvSpPr>
        <p:spPr>
          <a:xfrm>
            <a:off x="9670189" y="4704986"/>
            <a:ext cx="7861448" cy="492672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0174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1638300"/>
            <a:ext cx="11734800" cy="5521704"/>
          </a:xfrm>
          <a:prstGeom prst="rect">
            <a:avLst/>
          </a:prstGeom>
          <a:noFill/>
        </p:spPr>
        <p:txBody>
          <a:bodyPr wrap="square" rtlCol="0">
            <a:spAutoFit/>
          </a:bodyPr>
          <a:lstStyle/>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bậc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phục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mọi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kẻ</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ông</a:t>
            </a:r>
            <a:r>
              <a:rPr lang="en-US" sz="4000" dirty="0">
                <a:solidFill>
                  <a:prstClr val="black"/>
                </a:solidFill>
                <a:latin typeface="Times New Roman" pitchFamily="18" charset="0"/>
                <a:cs typeface="Times New Roman" pitchFamily="18" charset="0"/>
              </a:rPr>
              <a:t>.</a:t>
            </a: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Mọi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suy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cuộc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ủng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hộ</a:t>
            </a:r>
            <a:r>
              <a:rPr lang="en-US" sz="4000" dirty="0">
                <a:solidFill>
                  <a:prstClr val="black"/>
                </a:solidFill>
                <a:latin typeface="Times New Roman" pitchFamily="18" charset="0"/>
                <a:cs typeface="Times New Roman" pitchFamily="18" charset="0"/>
              </a:rPr>
              <a:t>.</a:t>
            </a:r>
          </a:p>
        </p:txBody>
      </p:sp>
      <p:sp>
        <p:nvSpPr>
          <p:cNvPr id="2" name="Freeform 7">
            <a:extLst>
              <a:ext uri="{FF2B5EF4-FFF2-40B4-BE49-F238E27FC236}">
                <a16:creationId xmlns:a16="http://schemas.microsoft.com/office/drawing/2014/main" id="{46EABC27-A9A6-E478-EF8E-7F84ADA388ED}"/>
              </a:ext>
            </a:extLst>
          </p:cNvPr>
          <p:cNvSpPr/>
          <p:nvPr/>
        </p:nvSpPr>
        <p:spPr>
          <a:xfrm>
            <a:off x="304800" y="1147430"/>
            <a:ext cx="5867400" cy="9182100"/>
          </a:xfrm>
          <a:custGeom>
            <a:avLst/>
            <a:gdLst/>
            <a:ahLst/>
            <a:cxnLst/>
            <a:rect l="l" t="t" r="r" b="b"/>
            <a:pathLst>
              <a:path w="3927692" h="6639507">
                <a:moveTo>
                  <a:pt x="0" y="0"/>
                </a:moveTo>
                <a:lnTo>
                  <a:pt x="3927692" y="0"/>
                </a:lnTo>
                <a:lnTo>
                  <a:pt x="3927692" y="6639508"/>
                </a:lnTo>
                <a:lnTo>
                  <a:pt x="0" y="6639508"/>
                </a:lnTo>
                <a:lnTo>
                  <a:pt x="0" y="0"/>
                </a:lnTo>
                <a:close/>
              </a:path>
            </a:pathLst>
          </a:custGeom>
          <a:blipFill>
            <a:blip r:embed="rId3"/>
            <a:stretch>
              <a:fillRect/>
            </a:stretch>
          </a:blipFill>
        </p:spPr>
      </p:sp>
    </p:spTree>
    <p:extLst>
      <p:ext uri="{BB962C8B-B14F-4D97-AF65-F5344CB8AC3E}">
        <p14:creationId xmlns:p14="http://schemas.microsoft.com/office/powerpoint/2010/main" val="41681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4718E91D-6659-F51F-7A35-0F3DEB56E05F}"/>
              </a:ext>
            </a:extLst>
          </p:cNvPr>
          <p:cNvSpPr/>
          <p:nvPr/>
        </p:nvSpPr>
        <p:spPr>
          <a:xfrm>
            <a:off x="1524000" y="2400300"/>
            <a:ext cx="6781800" cy="8313774"/>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6">
            <a:extLst>
              <a:ext uri="{FF2B5EF4-FFF2-40B4-BE49-F238E27FC236}">
                <a16:creationId xmlns:a16="http://schemas.microsoft.com/office/drawing/2014/main" id="{57F48F20-1C7C-BCC6-6DA2-2224566FF85B}"/>
              </a:ext>
            </a:extLst>
          </p:cNvPr>
          <p:cNvSpPr/>
          <p:nvPr/>
        </p:nvSpPr>
        <p:spPr>
          <a:xfrm>
            <a:off x="10210800" y="2400300"/>
            <a:ext cx="6781800" cy="8313774"/>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Rectangle 22"/>
          <p:cNvSpPr/>
          <p:nvPr/>
        </p:nvSpPr>
        <p:spPr>
          <a:xfrm>
            <a:off x="10744200" y="4326241"/>
            <a:ext cx="5715000" cy="4377887"/>
          </a:xfrm>
          <a:prstGeom prst="rect">
            <a:avLst/>
          </a:prstGeom>
        </p:spPr>
        <p:txBody>
          <a:bodyPr wrap="square" lIns="68334" tIns="34174" rIns="68334" bIns="34174">
            <a:spAutoFit/>
          </a:bodyPr>
          <a:lstStyle/>
          <a:p>
            <a:pPr algn="just"/>
            <a:r>
              <a:rPr lang="en-US" altLang="en-US" sz="4000" dirty="0" err="1">
                <a:latin typeface="Times New Roman" pitchFamily="18" charset="0"/>
              </a:rPr>
              <a:t>Bài</a:t>
            </a:r>
            <a:r>
              <a:rPr lang="en-US" altLang="en-US" sz="4000" dirty="0">
                <a:latin typeface="Times New Roman" pitchFamily="18" charset="0"/>
              </a:rPr>
              <a:t> </a:t>
            </a:r>
            <a:r>
              <a:rPr lang="en-US" altLang="en-US" sz="4000" dirty="0" err="1">
                <a:latin typeface="Times New Roman" pitchFamily="18" charset="0"/>
              </a:rPr>
              <a:t>chiếu</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a:t>
            </a:r>
            <a:r>
              <a:rPr lang="en-US" altLang="en-US" sz="4000" dirty="0" err="1">
                <a:latin typeface="Times New Roman" pitchFamily="18" charset="0"/>
              </a:rPr>
              <a:t>khát</a:t>
            </a:r>
            <a:r>
              <a:rPr lang="en-US" altLang="en-US" sz="4000" dirty="0">
                <a:latin typeface="Times New Roman" pitchFamily="18" charset="0"/>
              </a:rPr>
              <a:t> </a:t>
            </a:r>
            <a:r>
              <a:rPr lang="en-US" altLang="en-US" sz="4000" dirty="0" err="1">
                <a:latin typeface="Times New Roman" pitchFamily="18" charset="0"/>
              </a:rPr>
              <a:t>vọng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nhân</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về</a:t>
            </a:r>
            <a:r>
              <a:rPr lang="en-US" altLang="en-US" sz="4000" dirty="0">
                <a:latin typeface="Times New Roman" pitchFamily="18" charset="0"/>
              </a:rPr>
              <a:t> </a:t>
            </a:r>
            <a:r>
              <a:rPr lang="en-US" altLang="en-US" sz="4000" dirty="0" err="1">
                <a:latin typeface="Times New Roman" pitchFamily="18" charset="0"/>
              </a:rPr>
              <a:t>một</a:t>
            </a:r>
            <a:r>
              <a:rPr lang="en-US" altLang="en-US" sz="4000" dirty="0">
                <a:latin typeface="Times New Roman" pitchFamily="18" charset="0"/>
              </a:rPr>
              <a:t> </a:t>
            </a:r>
            <a:r>
              <a:rPr lang="en-US" altLang="en-US" sz="4000" dirty="0" err="1">
                <a:latin typeface="Times New Roman" pitchFamily="18" charset="0"/>
              </a:rPr>
              <a:t>đất</a:t>
            </a:r>
            <a:r>
              <a:rPr lang="en-US" altLang="en-US" sz="4000" dirty="0">
                <a:latin typeface="Times New Roman" pitchFamily="18" charset="0"/>
              </a:rPr>
              <a:t> </a:t>
            </a:r>
            <a:r>
              <a:rPr lang="en-US" altLang="en-US" sz="4000" dirty="0" err="1">
                <a:latin typeface="Times New Roman" pitchFamily="18" charset="0"/>
              </a:rPr>
              <a:t>nước</a:t>
            </a:r>
            <a:r>
              <a:rPr lang="en-US" altLang="en-US" sz="4000" dirty="0">
                <a:latin typeface="Times New Roman" pitchFamily="18" charset="0"/>
              </a:rPr>
              <a:t> </a:t>
            </a:r>
            <a:r>
              <a:rPr lang="en-US" altLang="en-US" sz="4000" dirty="0" err="1">
                <a:latin typeface="Times New Roman" pitchFamily="18" charset="0"/>
              </a:rPr>
              <a:t>độc</a:t>
            </a:r>
            <a:r>
              <a:rPr lang="en-US" altLang="en-US" sz="4000" dirty="0">
                <a:latin typeface="Times New Roman" pitchFamily="18" charset="0"/>
              </a:rPr>
              <a:t> </a:t>
            </a:r>
            <a:r>
              <a:rPr lang="en-US" altLang="en-US" sz="4000" dirty="0" err="1">
                <a:latin typeface="Times New Roman" pitchFamily="18" charset="0"/>
              </a:rPr>
              <a:t>lập</a:t>
            </a:r>
            <a:r>
              <a:rPr lang="en-US" altLang="en-US" sz="4000" dirty="0">
                <a:latin typeface="Times New Roman" pitchFamily="18" charset="0"/>
              </a:rPr>
              <a:t>, </a:t>
            </a:r>
            <a:r>
              <a:rPr lang="en-US" altLang="en-US" sz="4000" dirty="0" err="1">
                <a:latin typeface="Times New Roman" pitchFamily="18" charset="0"/>
              </a:rPr>
              <a:t>thống</a:t>
            </a:r>
            <a:r>
              <a:rPr lang="en-US" altLang="en-US" sz="4000" dirty="0">
                <a:latin typeface="Times New Roman" pitchFamily="18" charset="0"/>
              </a:rPr>
              <a:t> </a:t>
            </a:r>
            <a:r>
              <a:rPr lang="en-US" altLang="en-US" sz="4000" dirty="0" err="1">
                <a:latin typeface="Times New Roman" pitchFamily="18" charset="0"/>
              </a:rPr>
              <a:t>nhất</a:t>
            </a:r>
            <a:r>
              <a:rPr lang="en-US" altLang="en-US" sz="4000" dirty="0">
                <a:latin typeface="Times New Roman" pitchFamily="18" charset="0"/>
              </a:rPr>
              <a:t>, </a:t>
            </a:r>
            <a:r>
              <a:rPr lang="en-US" altLang="en-US" sz="4000" dirty="0" err="1">
                <a:latin typeface="Times New Roman" pitchFamily="18" charset="0"/>
              </a:rPr>
              <a:t>đồng</a:t>
            </a:r>
            <a:r>
              <a:rPr lang="en-US" altLang="en-US" sz="4000" dirty="0">
                <a:latin typeface="Times New Roman" pitchFamily="18" charset="0"/>
              </a:rPr>
              <a:t> </a:t>
            </a:r>
            <a:r>
              <a:rPr lang="en-US" altLang="en-US" sz="4000" dirty="0" err="1">
                <a:latin typeface="Times New Roman" pitchFamily="18" charset="0"/>
              </a:rPr>
              <a:t>thời</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ý </a:t>
            </a:r>
            <a:r>
              <a:rPr lang="en-US" altLang="en-US" sz="4000" dirty="0" err="1">
                <a:latin typeface="Times New Roman" pitchFamily="18" charset="0"/>
              </a:rPr>
              <a:t>chí</a:t>
            </a:r>
            <a:r>
              <a:rPr lang="en-US" altLang="en-US" sz="4000" dirty="0">
                <a:latin typeface="Times New Roman" pitchFamily="18" charset="0"/>
              </a:rPr>
              <a:t> </a:t>
            </a:r>
            <a:r>
              <a:rPr lang="en-US" altLang="en-US" sz="4000" dirty="0" err="1">
                <a:latin typeface="Times New Roman" pitchFamily="18" charset="0"/>
              </a:rPr>
              <a:t>tự</a:t>
            </a:r>
            <a:r>
              <a:rPr lang="en-US" altLang="en-US" sz="4000" dirty="0">
                <a:latin typeface="Times New Roman" pitchFamily="18" charset="0"/>
              </a:rPr>
              <a:t> </a:t>
            </a:r>
            <a:r>
              <a:rPr lang="en-US" altLang="en-US" sz="4000" dirty="0" err="1">
                <a:latin typeface="Times New Roman" pitchFamily="18" charset="0"/>
              </a:rPr>
              <a:t>cường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tộc</a:t>
            </a:r>
            <a:r>
              <a:rPr lang="en-US" altLang="en-US" sz="4000" dirty="0">
                <a:latin typeface="Times New Roman" pitchFamily="18" charset="0"/>
              </a:rPr>
              <a:t> </a:t>
            </a:r>
            <a:r>
              <a:rPr lang="en-US" altLang="en-US" sz="4000" dirty="0" err="1">
                <a:latin typeface="Times New Roman" pitchFamily="18" charset="0"/>
              </a:rPr>
              <a:t>Đại</a:t>
            </a:r>
            <a:r>
              <a:rPr lang="en-US" altLang="en-US" sz="4000" dirty="0">
                <a:latin typeface="Times New Roman" pitchFamily="18" charset="0"/>
              </a:rPr>
              <a:t> </a:t>
            </a:r>
            <a:r>
              <a:rPr lang="en-US" altLang="en-US" sz="4000" dirty="0" err="1">
                <a:latin typeface="Times New Roman" pitchFamily="18" charset="0"/>
              </a:rPr>
              <a:t>Việt</a:t>
            </a:r>
            <a:r>
              <a:rPr lang="en-US" altLang="en-US" sz="4000" dirty="0">
                <a:latin typeface="Times New Roman" pitchFamily="18" charset="0"/>
              </a:rPr>
              <a:t> </a:t>
            </a:r>
            <a:r>
              <a:rPr lang="en-US" altLang="en-US" sz="4000" dirty="0" err="1">
                <a:latin typeface="Times New Roman" pitchFamily="18" charset="0"/>
              </a:rPr>
              <a:t>đang</a:t>
            </a:r>
            <a:r>
              <a:rPr lang="en-US" altLang="en-US" sz="4000" dirty="0">
                <a:latin typeface="Times New Roman" pitchFamily="18" charset="0"/>
              </a:rPr>
              <a:t> </a:t>
            </a:r>
            <a:r>
              <a:rPr lang="en-US" altLang="en-US" sz="4000" dirty="0" err="1">
                <a:latin typeface="Times New Roman" pitchFamily="18" charset="0"/>
              </a:rPr>
              <a:t>trên</a:t>
            </a:r>
            <a:r>
              <a:rPr lang="en-US" altLang="en-US" sz="4000" dirty="0">
                <a:latin typeface="Times New Roman" pitchFamily="18" charset="0"/>
              </a:rPr>
              <a:t> </a:t>
            </a:r>
            <a:r>
              <a:rPr lang="en-US" altLang="en-US" sz="4000" dirty="0" err="1">
                <a:latin typeface="Times New Roman" pitchFamily="18" charset="0"/>
              </a:rPr>
              <a:t>đà</a:t>
            </a:r>
            <a:r>
              <a:rPr lang="en-US" altLang="en-US" sz="4000" dirty="0">
                <a:latin typeface="Times New Roman" pitchFamily="18" charset="0"/>
              </a:rPr>
              <a:t> </a:t>
            </a:r>
            <a:r>
              <a:rPr lang="en-US" altLang="en-US" sz="4000" dirty="0" err="1">
                <a:latin typeface="Times New Roman" pitchFamily="18" charset="0"/>
              </a:rPr>
              <a:t>lớn</a:t>
            </a:r>
            <a:r>
              <a:rPr lang="en-US" altLang="en-US" sz="4000" dirty="0">
                <a:latin typeface="Times New Roman" pitchFamily="18" charset="0"/>
              </a:rPr>
              <a:t> </a:t>
            </a:r>
            <a:r>
              <a:rPr lang="en-US" altLang="en-US" sz="4000" dirty="0" err="1">
                <a:latin typeface="Times New Roman" pitchFamily="18" charset="0"/>
              </a:rPr>
              <a:t>mạnh</a:t>
            </a:r>
            <a:r>
              <a:rPr lang="en-US" altLang="en-US" sz="4000" dirty="0">
                <a:latin typeface="Times New Roman" pitchFamily="18" charset="0"/>
              </a:rPr>
              <a:t>.</a:t>
            </a:r>
          </a:p>
        </p:txBody>
      </p:sp>
      <p:sp>
        <p:nvSpPr>
          <p:cNvPr id="2" name="Rectangle 1"/>
          <p:cNvSpPr/>
          <p:nvPr/>
        </p:nvSpPr>
        <p:spPr>
          <a:xfrm>
            <a:off x="1993033" y="4321982"/>
            <a:ext cx="5703167" cy="5016758"/>
          </a:xfrm>
          <a:prstGeom prst="rect">
            <a:avLst/>
          </a:prstGeom>
        </p:spPr>
        <p:txBody>
          <a:bodyPr wrap="square">
            <a:spAutoFit/>
          </a:bodyPr>
          <a:lstStyle/>
          <a:p>
            <a:pPr marL="571500" indent="-571500" algn="just">
              <a:buFont typeface="Wingdings" pitchFamily="2" charset="2"/>
              <a:buChar char="§"/>
            </a:pPr>
            <a:r>
              <a:rPr lang="vi-VN" sz="4000" dirty="0">
                <a:latin typeface="+mj-lt"/>
              </a:rPr>
              <a:t>Lập luận chặt chẽ, logic, chứng cứ xác thực tạo ra sức thuyết phục mạnh mẽ</a:t>
            </a:r>
          </a:p>
          <a:p>
            <a:pPr marL="571500" indent="-571500" algn="just">
              <a:buFont typeface="Wingdings" pitchFamily="2" charset="2"/>
              <a:buChar char="§"/>
            </a:pPr>
            <a:r>
              <a:rPr lang="vi-VN" sz="4000" dirty="0">
                <a:latin typeface="+mj-lt"/>
              </a:rPr>
              <a:t>Câu văn biền ngẫu tạo nhịp điệu</a:t>
            </a:r>
          </a:p>
          <a:p>
            <a:pPr marL="571500" indent="-571500" algn="just">
              <a:buFont typeface="Wingdings" pitchFamily="2" charset="2"/>
              <a:buChar char="§"/>
            </a:pPr>
            <a:r>
              <a:rPr lang="vi-VN" sz="4000" dirty="0">
                <a:latin typeface="+mj-lt"/>
              </a:rPr>
              <a:t> Sự kết hợp hài hòa giữa lí và tình</a:t>
            </a:r>
          </a:p>
        </p:txBody>
      </p:sp>
      <p:sp>
        <p:nvSpPr>
          <p:cNvPr id="17" name="TextBox 16"/>
          <p:cNvSpPr txBox="1"/>
          <p:nvPr/>
        </p:nvSpPr>
        <p:spPr>
          <a:xfrm>
            <a:off x="3088432" y="2827341"/>
            <a:ext cx="705678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1. </a:t>
            </a:r>
            <a:r>
              <a:rPr lang="en-US" sz="4800" b="1" dirty="0" err="1">
                <a:solidFill>
                  <a:prstClr val="black"/>
                </a:solidFill>
                <a:latin typeface="Times New Roman" pitchFamily="18" charset="0"/>
                <a:cs typeface="Times New Roman" pitchFamily="18" charset="0"/>
              </a:rPr>
              <a:t>Nghệ</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thuật</a:t>
            </a:r>
            <a:endParaRPr lang="en-US" sz="4800" b="1" dirty="0">
              <a:solidFill>
                <a:prstClr val="black"/>
              </a:solidFill>
              <a:latin typeface="Times New Roman" pitchFamily="18" charset="0"/>
              <a:cs typeface="Times New Roman" pitchFamily="18" charset="0"/>
            </a:endParaRPr>
          </a:p>
        </p:txBody>
      </p:sp>
      <p:sp>
        <p:nvSpPr>
          <p:cNvPr id="18" name="TextBox 17"/>
          <p:cNvSpPr txBox="1"/>
          <p:nvPr/>
        </p:nvSpPr>
        <p:spPr>
          <a:xfrm>
            <a:off x="12064393" y="2827341"/>
            <a:ext cx="705678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2. </a:t>
            </a:r>
            <a:r>
              <a:rPr lang="en-US" sz="4800" b="1" dirty="0" err="1">
                <a:solidFill>
                  <a:prstClr val="black"/>
                </a:solidFill>
                <a:latin typeface="Times New Roman" pitchFamily="18" charset="0"/>
                <a:cs typeface="Times New Roman" pitchFamily="18" charset="0"/>
              </a:rPr>
              <a:t>Nội</a:t>
            </a:r>
            <a:r>
              <a:rPr lang="en-US" sz="4800" b="1" dirty="0">
                <a:solidFill>
                  <a:prstClr val="black"/>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342833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87216" y="390972"/>
            <a:ext cx="1497766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3. </a:t>
            </a:r>
            <a:r>
              <a:rPr lang="en-US" sz="4800" b="1" dirty="0" err="1">
                <a:solidFill>
                  <a:prstClr val="black"/>
                </a:solidFill>
                <a:latin typeface="Times New Roman" pitchFamily="18" charset="0"/>
                <a:cs typeface="Times New Roman" pitchFamily="18" charset="0"/>
              </a:rPr>
              <a:t>Kĩ</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năng</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đọc</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hiểu</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thể</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loại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nghị</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luận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xã</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hội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trung</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đại</a:t>
            </a:r>
            <a:r>
              <a:rPr lang="en-US" sz="4800" b="1" dirty="0">
                <a:solidFill>
                  <a:prstClr val="black"/>
                </a:solidFill>
                <a:latin typeface="Times New Roman" pitchFamily="18" charset="0"/>
                <a:cs typeface="Times New Roman" pitchFamily="18" charset="0"/>
              </a:rPr>
              <a:t>)</a:t>
            </a:r>
          </a:p>
        </p:txBody>
      </p:sp>
      <p:sp>
        <p:nvSpPr>
          <p:cNvPr id="4" name="TextBox 3"/>
          <p:cNvSpPr txBox="1"/>
          <p:nvPr/>
        </p:nvSpPr>
        <p:spPr>
          <a:xfrm>
            <a:off x="2895600" y="3924300"/>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hệ</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bằng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chứng</a:t>
            </a:r>
            <a:r>
              <a:rPr lang="en-US" sz="4000" dirty="0">
                <a:solidFill>
                  <a:prstClr val="black"/>
                </a:solidFill>
                <a:latin typeface="Times New Roman" pitchFamily="18" charset="0"/>
                <a:cs typeface="Times New Roman" pitchFamily="18" charset="0"/>
              </a:rPr>
              <a:t>, ý </a:t>
            </a:r>
            <a:r>
              <a:rPr lang="en-US" sz="4000" dirty="0" err="1">
                <a:solidFill>
                  <a:prstClr val="black"/>
                </a:solidFill>
                <a:latin typeface="Times New Roman" pitchFamily="18" charset="0"/>
                <a:cs typeface="Times New Roman" pitchFamily="18" charset="0"/>
              </a:rPr>
              <a:t>kiến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bằng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bài</a:t>
            </a:r>
            <a:r>
              <a:rPr lang="en-US" sz="4000" dirty="0">
                <a:solidFill>
                  <a:prstClr val="black"/>
                </a:solidFill>
                <a:latin typeface="Times New Roman" pitchFamily="18" charset="0"/>
                <a:cs typeface="Times New Roman" pitchFamily="18" charset="0"/>
              </a:rPr>
              <a:t>.</a:t>
            </a:r>
          </a:p>
        </p:txBody>
      </p:sp>
      <p:sp>
        <p:nvSpPr>
          <p:cNvPr id="2" name="Freeform 5">
            <a:extLst>
              <a:ext uri="{FF2B5EF4-FFF2-40B4-BE49-F238E27FC236}">
                <a16:creationId xmlns:a16="http://schemas.microsoft.com/office/drawing/2014/main" id="{D6D224C9-1976-F5F2-83BC-2197ACA7DB54}"/>
              </a:ext>
            </a:extLst>
          </p:cNvPr>
          <p:cNvSpPr/>
          <p:nvPr/>
        </p:nvSpPr>
        <p:spPr>
          <a:xfrm rot="16200000">
            <a:off x="-2410082" y="4315968"/>
            <a:ext cx="7315200" cy="2569464"/>
          </a:xfrm>
          <a:custGeom>
            <a:avLst/>
            <a:gdLst/>
            <a:ahLst/>
            <a:cxnLst/>
            <a:rect l="l" t="t" r="r" b="b"/>
            <a:pathLst>
              <a:path w="7315200" h="2569464">
                <a:moveTo>
                  <a:pt x="0" y="0"/>
                </a:moveTo>
                <a:lnTo>
                  <a:pt x="7315200" y="0"/>
                </a:lnTo>
                <a:lnTo>
                  <a:pt x="7315200" y="2569464"/>
                </a:lnTo>
                <a:lnTo>
                  <a:pt x="0" y="25694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F4A6490C-019F-BB4F-ED36-F3E179A41860}"/>
              </a:ext>
            </a:extLst>
          </p:cNvPr>
          <p:cNvSpPr txBox="1"/>
          <p:nvPr/>
        </p:nvSpPr>
        <p:spPr>
          <a:xfrm>
            <a:off x="2895600" y="2247900"/>
            <a:ext cx="16417824" cy="707886"/>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qua </a:t>
            </a:r>
            <a:r>
              <a:rPr lang="en-US" sz="4000" dirty="0" err="1">
                <a:solidFill>
                  <a:prstClr val="black"/>
                </a:solidFill>
                <a:latin typeface="Times New Roman" pitchFamily="18" charset="0"/>
                <a:cs typeface="Times New Roman" pitchFamily="18" charset="0"/>
              </a:rPr>
              <a:t>nhan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hoặc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endParaRPr lang="en-US" sz="4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B39C511-74A4-2C38-B858-3C47DC94A4A7}"/>
              </a:ext>
            </a:extLst>
          </p:cNvPr>
          <p:cNvSpPr txBox="1"/>
          <p:nvPr/>
        </p:nvSpPr>
        <p:spPr>
          <a:xfrm>
            <a:off x="2895600" y="6053942"/>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trò</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biểu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r>
              <a:rPr lang="en-US" sz="4000" dirty="0">
                <a:solidFill>
                  <a:prstClr val="black"/>
                </a:solidFill>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FD694446-63B6-F1D8-EB9E-E807B80CE1BD}"/>
              </a:ext>
            </a:extLst>
          </p:cNvPr>
          <p:cNvSpPr txBox="1"/>
          <p:nvPr/>
        </p:nvSpPr>
        <p:spPr>
          <a:xfrm>
            <a:off x="2895600" y="7964101"/>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suy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hoặc</a:t>
            </a:r>
            <a:r>
              <a:rPr lang="en-US" sz="4000" dirty="0">
                <a:solidFill>
                  <a:prstClr val="black"/>
                </a:solidFill>
                <a:latin typeface="Times New Roman" pitchFamily="18" charset="0"/>
                <a:cs typeface="Times New Roman" pitchFamily="18" charset="0"/>
              </a:rPr>
              <a:t> ý </a:t>
            </a:r>
            <a:r>
              <a:rPr lang="en-US" sz="4000" dirty="0" err="1">
                <a:solidFill>
                  <a:prstClr val="black"/>
                </a:solidFill>
                <a:latin typeface="Times New Roman" pitchFamily="18" charset="0"/>
                <a:cs typeface="Times New Roman" pitchFamily="18" charset="0"/>
              </a:rPr>
              <a:t>kiến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a:t>
            </a:r>
            <a:r>
              <a:rPr lang="en-US" sz="40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5469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ượng Lý Thường Kiệt bằng đồng - Tôn vinh người anh hùng dân tộc">
            <a:extLst>
              <a:ext uri="{FF2B5EF4-FFF2-40B4-BE49-F238E27FC236}">
                <a16:creationId xmlns:a16="http://schemas.microsoft.com/office/drawing/2014/main" id="{275F93C7-E13D-09F2-41C8-8FF929691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00" r="-1" b="-1"/>
          <a:stretch/>
        </p:blipFill>
        <p:spPr bwMode="auto">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DD4103-83F1-BD72-25B4-D061B32392A3}"/>
              </a:ext>
            </a:extLst>
          </p:cNvPr>
          <p:cNvSpPr txBox="1"/>
          <p:nvPr/>
        </p:nvSpPr>
        <p:spPr>
          <a:xfrm>
            <a:off x="9545735" y="3162300"/>
            <a:ext cx="8153396" cy="4370808"/>
          </a:xfrm>
          <a:prstGeom prst="rect">
            <a:avLst/>
          </a:prstGeom>
        </p:spPr>
        <p:txBody>
          <a:bodyPr vert="horz" lIns="91440" tIns="45720" rIns="91440" bIns="45720" rtlCol="0" anchor="t">
            <a:normAutofit/>
          </a:bodyPr>
          <a:lstStyle/>
          <a:p>
            <a:pPr algn="ctr">
              <a:lnSpc>
                <a:spcPct val="90000"/>
              </a:lnSpc>
              <a:spcAft>
                <a:spcPts val="600"/>
              </a:spcAft>
            </a:pP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Đố</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ai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đánh</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Tống</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Bình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Chiêm</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Ba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ngày</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phá</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vỡ</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Khâm</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Liêm</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hai</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thành</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Ung Châu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đổ</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nát</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tan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tành</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Mở</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đầu</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Bắc</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phạt</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uy</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danh</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vang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lừng</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Là</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ai?</a:t>
            </a:r>
          </a:p>
        </p:txBody>
      </p:sp>
    </p:spTree>
    <p:extLst>
      <p:ext uri="{BB962C8B-B14F-4D97-AF65-F5344CB8AC3E}">
        <p14:creationId xmlns:p14="http://schemas.microsoft.com/office/powerpoint/2010/main" val="17257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barn(inVertical)">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1430000" y="4309728"/>
            <a:ext cx="6400800" cy="5881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87201" y="6018192"/>
            <a:ext cx="4873170" cy="1815882"/>
          </a:xfrm>
          <a:prstGeom prst="rect">
            <a:avLst/>
          </a:prstGeom>
          <a:noFill/>
        </p:spPr>
        <p:txBody>
          <a:bodyPr wrap="square" rtlCol="0">
            <a:spAutoFit/>
          </a:bodyPr>
          <a:lstStyle/>
          <a:p>
            <a:pPr algn="ctr" defTabSz="1828800">
              <a:defRPr/>
            </a:pPr>
            <a:r>
              <a:rPr lang="en-US" sz="5600" dirty="0">
                <a:solidFill>
                  <a:srgbClr val="FF0000"/>
                </a:solidFill>
                <a:latin typeface="#9Slide06 SVNJonitha Script" panose="02000000000000000000" pitchFamily="2" charset="0"/>
              </a:rPr>
              <a:t>NÔNG TRẠI CỦA TÔI</a:t>
            </a:r>
          </a:p>
        </p:txBody>
      </p:sp>
      <p:pic>
        <p:nvPicPr>
          <p:cNvPr id="3076" name="Picture 4" descr="C:\Users\ADMIN\Desktop\Tai nguyen thiet ke tro choi\Bảng gỗ\bat dau.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15501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7560129" y="4580575"/>
            <a:ext cx="1923818" cy="202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45371" y="5233440"/>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7132773"/>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2084182" y="8057533"/>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415" y="512047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87608" y="5904592"/>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12324" y="6362700"/>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320340" y="6569325"/>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2719" y="8265154"/>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673121" y="5179398"/>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0">
            <a:extLst>
              <a:ext uri="{BEBA8EAE-BF5A-486C-A8C5-ECC9F3942E4B}">
                <a14:imgProps xmlns:a14="http://schemas.microsoft.com/office/drawing/2010/main">
                  <a14:imgLayer r:embed="rId27">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959745" y="5445952"/>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332202" y="660524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5" action="ppaction://hlinksldjump"/>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8" action="ppaction://hlinksldjump"/>
          </p:cNvPr>
          <p:cNvPicPr>
            <a:picLocks noChangeAspect="1" noChangeArrowheads="1"/>
          </p:cNvPicPr>
          <p:nvPr/>
        </p:nvPicPr>
        <p:blipFill>
          <a:blip r:embed="rId39">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1" action="ppaction://hlinksldjump"/>
          </p:cNvPr>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4" action="ppaction://hlinksldjump"/>
          </p:cNvPr>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7" action="ppaction://hlinksldjump"/>
          </p:cNvPr>
          <p:cNvPicPr>
            <a:picLocks noChangeAspect="1" noChangeArrowheads="1"/>
          </p:cNvPicPr>
          <p:nvPr/>
        </p:nvPicPr>
        <p:blipFill>
          <a:blip r:embed="rId48">
            <a:extLst>
              <a:ext uri="{BEBA8EAE-BF5A-486C-A8C5-ECC9F3942E4B}">
                <a14:imgProps xmlns:a14="http://schemas.microsoft.com/office/drawing/2010/main">
                  <a14:imgLayer r:embed="rId49">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0" action="ppaction://hlinksldjump"/>
          </p:cNvPr>
          <p:cNvPicPr>
            <a:picLocks noChangeAspect="1" noChangeArrowheads="1"/>
          </p:cNvPicPr>
          <p:nvPr/>
        </p:nvPicPr>
        <p:blipFill>
          <a:blip r:embed="rId51">
            <a:extLst>
              <a:ext uri="{BEBA8EAE-BF5A-486C-A8C5-ECC9F3942E4B}">
                <a14:imgProps xmlns:a14="http://schemas.microsoft.com/office/drawing/2010/main">
                  <a14:imgLayer r:embed="rId52">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4" action="ppaction://hlinksldjump"/>
          </p:cNvPr>
          <p:cNvSpPr/>
          <p:nvPr/>
        </p:nvSpPr>
        <p:spPr>
          <a:xfrm>
            <a:off x="14688152" y="29575"/>
            <a:ext cx="2819400" cy="1143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t>TIẾP TỤC BÀI HỌC</a:t>
            </a:r>
            <a:endParaRPr lang="en-US" sz="2400" dirty="0"/>
          </a:p>
        </p:txBody>
      </p:sp>
    </p:spTree>
    <p:extLst>
      <p:ext uri="{BB962C8B-B14F-4D97-AF65-F5344CB8AC3E}">
        <p14:creationId xmlns:p14="http://schemas.microsoft.com/office/powerpoint/2010/main" val="1376219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3"/>
            <a:ext cx="11099802" cy="1631216"/>
          </a:xfrm>
          <a:prstGeom prst="rect">
            <a:avLst/>
          </a:prstGeom>
          <a:noFill/>
        </p:spPr>
        <p:txBody>
          <a:bodyPr wrap="square" rtlCol="0">
            <a:spAutoFit/>
          </a:bodyPr>
          <a:lstStyle/>
          <a:p>
            <a:pPr defTabSz="1828800">
              <a:defRPr/>
            </a:pPr>
            <a:r>
              <a:rPr lang="en-US" sz="6400" dirty="0" err="1">
                <a:solidFill>
                  <a:prstClr val="black"/>
                </a:solidFill>
                <a:latin typeface="Times New Roman" pitchFamily="18" charset="0"/>
                <a:cs typeface="Times New Roman" pitchFamily="18" charset="0"/>
              </a:rPr>
              <a:t>Thể</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chiếu</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được</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dùng</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để</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làm</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gì</a:t>
            </a:r>
            <a:r>
              <a:rPr lang="en-US" sz="6400" dirty="0">
                <a:solidFill>
                  <a:prstClr val="black"/>
                </a:solidFill>
                <a:latin typeface="Times New Roman" pitchFamily="18" charset="0"/>
                <a:cs typeface="Times New Roman" pitchFamily="18" charset="0"/>
              </a:rPr>
              <a:t>?</a:t>
            </a:r>
          </a:p>
          <a:p>
            <a:pPr defTabSz="1828800">
              <a:defRPr/>
            </a:pPr>
            <a:endParaRPr lang="en-US" sz="3600" dirty="0">
              <a:solidFill>
                <a:prstClr val="black"/>
              </a:solidFill>
              <a:latin typeface="Calibri"/>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714384" cy="954107"/>
          </a:xfrm>
          <a:prstGeom prst="rect">
            <a:avLst/>
          </a:prstGeom>
          <a:noFill/>
        </p:spPr>
        <p:txBody>
          <a:bodyPr wrap="square" rtlCol="0">
            <a:spAutoFit/>
          </a:bodyPr>
          <a:lstStyle/>
          <a:p>
            <a:pPr lvl="0" algn="ctr"/>
            <a:r>
              <a:rPr lang="en-US" sz="5600" dirty="0">
                <a:latin typeface="Times New Roman" panose="02020603050405020304" pitchFamily="18" charset="0"/>
                <a:cs typeface="Times New Roman" panose="02020603050405020304" pitchFamily="18" charset="0"/>
              </a:rPr>
              <a:t>Ban </a:t>
            </a:r>
            <a:r>
              <a:rPr lang="en-US" sz="5600" dirty="0" err="1">
                <a:latin typeface="Times New Roman" panose="02020603050405020304" pitchFamily="18" charset="0"/>
                <a:cs typeface="Times New Roman" panose="02020603050405020304" pitchFamily="18" charset="0"/>
              </a:rPr>
              <a:t>bố</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mệnh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lệnh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của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nhà</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vua</a:t>
            </a:r>
            <a:r>
              <a:rPr lang="en-US" sz="5600" dirty="0">
                <a:latin typeface="Times New Roman" panose="02020603050405020304" pitchFamily="18" charset="0"/>
                <a:cs typeface="Times New Roman" panose="02020603050405020304" pitchFamily="18" charset="0"/>
              </a:rPr>
              <a:t>.</a:t>
            </a:r>
            <a:endParaRPr lang="en-US" sz="56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Tree>
    <p:extLst>
      <p:ext uri="{BB962C8B-B14F-4D97-AF65-F5344CB8AC3E}">
        <p14:creationId xmlns:p14="http://schemas.microsoft.com/office/powerpoint/2010/main" val="23794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367136" y="534988"/>
            <a:ext cx="12958464" cy="40780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1655170" y="745728"/>
            <a:ext cx="12617896" cy="4401205"/>
          </a:xfrm>
          <a:prstGeom prst="rect">
            <a:avLst/>
          </a:prstGeom>
          <a:noFill/>
        </p:spPr>
        <p:txBody>
          <a:bodyPr wrap="square" rtlCol="0">
            <a:spAutoFit/>
          </a:bodyPr>
          <a:lstStyle/>
          <a:p>
            <a:pPr algn="just"/>
            <a:r>
              <a:rPr lang="vi-VN" sz="4000" dirty="0">
                <a:latin typeface="+mj-lt"/>
              </a:rPr>
              <a:t>L</a:t>
            </a:r>
            <a:r>
              <a:rPr lang="en-US" sz="4000" dirty="0">
                <a:latin typeface="Times New Roman" panose="02020603050405020304" pitchFamily="18" charset="0"/>
                <a:cs typeface="Times New Roman" panose="02020603050405020304" pitchFamily="18" charset="0"/>
              </a:rPr>
              <a:t>ý</a:t>
            </a:r>
            <a:r>
              <a:rPr lang="vi-VN" sz="4000" dirty="0">
                <a:latin typeface="+mj-lt"/>
              </a:rPr>
              <a:t> Công Uẩn viện dẫn sử sách Trung Quốc nói về việc các vua nhà Thương, nhà Chu đã nhiều lần dời đô nhằm chứng tỏ việc dời đô xưa nay không phải là việc làm tuỳ tiện mà luôn gắn liền với yêu cầu xây dựng kinh đô ở nơi trung tâm, tạo nền móng cho sự phát triển lâu dài của đất nước và phù hợp với ‘ý dân’, ‘mệnh trời’. Đúng hay sai ?</a:t>
            </a:r>
          </a:p>
          <a:p>
            <a:pPr algn="just" defTabSz="1828800">
              <a:defRPr/>
            </a:pPr>
            <a:endParaRPr lang="en-US" sz="4000" dirty="0">
              <a:solidFill>
                <a:prstClr val="black"/>
              </a:solidFill>
              <a:latin typeface="+mj-lt"/>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570368" cy="1631216"/>
          </a:xfrm>
          <a:prstGeom prst="rect">
            <a:avLst/>
          </a:prstGeom>
          <a:noFill/>
        </p:spPr>
        <p:txBody>
          <a:bodyPr wrap="square" rtlCol="0">
            <a:spAutoFit/>
          </a:bodyPr>
          <a:lstStyle/>
          <a:p>
            <a:pPr algn="ctr" defTabSz="1828800">
              <a:defRPr/>
            </a:pPr>
            <a:r>
              <a:rPr lang="en-US" sz="6400" dirty="0" err="1">
                <a:solidFill>
                  <a:prstClr val="black"/>
                </a:solidFill>
                <a:latin typeface="Times New Roman" pitchFamily="18" charset="0"/>
                <a:cs typeface="Times New Roman" pitchFamily="18" charset="0"/>
              </a:rPr>
              <a:t>Đúng</a:t>
            </a:r>
            <a:r>
              <a:rPr lang="en-US" sz="6400" dirty="0">
                <a:solidFill>
                  <a:prstClr val="black"/>
                </a:solidFill>
                <a:latin typeface="Times New Roman" pitchFamily="18" charset="0"/>
                <a:cs typeface="Times New Roman" pitchFamily="18" charset="0"/>
              </a:rPr>
              <a:t> </a:t>
            </a:r>
          </a:p>
          <a:p>
            <a:pPr algn="ctr" defTabSz="1828800">
              <a:defRPr/>
            </a:pPr>
            <a:endParaRPr lang="en-US" sz="3600" dirty="0">
              <a:solidFill>
                <a:prstClr val="black"/>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416208"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0" y="2048353"/>
            <a:ext cx="11416208" cy="1508105"/>
          </a:xfrm>
          <a:prstGeom prst="rect">
            <a:avLst/>
          </a:prstGeom>
          <a:noFill/>
        </p:spPr>
        <p:txBody>
          <a:bodyPr wrap="square" rtlCol="0">
            <a:spAutoFit/>
          </a:bodyPr>
          <a:lstStyle/>
          <a:p>
            <a:pPr lvl="0"/>
            <a:r>
              <a:rPr lang="en-US" sz="4600" dirty="0" err="1">
                <a:latin typeface="Times New Roman" panose="02020603050405020304" pitchFamily="18" charset="0"/>
                <a:cs typeface="Times New Roman" panose="02020603050405020304" pitchFamily="18" charset="0"/>
              </a:rPr>
              <a:t>Câu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Trẫm</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rất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xót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về</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việc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đó</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không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thể</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không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dời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đổi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là</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phủ</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định</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Đúng</a:t>
            </a:r>
            <a:r>
              <a:rPr lang="en-US" sz="4600" dirty="0">
                <a:latin typeface="Times New Roman" panose="02020603050405020304" pitchFamily="18" charset="0"/>
                <a:cs typeface="Times New Roman" panose="02020603050405020304" pitchFamily="18" charset="0"/>
              </a:rPr>
              <a:t> hay </a:t>
            </a:r>
            <a:r>
              <a:rPr lang="en-US" sz="4600" dirty="0" err="1">
                <a:latin typeface="Times New Roman" panose="02020603050405020304" pitchFamily="18" charset="0"/>
                <a:cs typeface="Times New Roman" panose="02020603050405020304" pitchFamily="18" charset="0"/>
              </a:rPr>
              <a:t>sai</a:t>
            </a:r>
            <a:r>
              <a:rPr lang="en-US" sz="4600" dirty="0">
                <a:latin typeface="Times New Roman" panose="02020603050405020304" pitchFamily="18" charset="0"/>
                <a:cs typeface="Times New Roman" panose="02020603050405020304" pitchFamily="18" charset="0"/>
              </a:rPr>
              <a:t>?</a:t>
            </a:r>
            <a:endParaRPr lang="en-US" sz="46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138320" cy="1631216"/>
          </a:xfrm>
          <a:prstGeom prst="rect">
            <a:avLst/>
          </a:prstGeom>
          <a:noFill/>
        </p:spPr>
        <p:txBody>
          <a:bodyPr wrap="square" rtlCol="0">
            <a:spAutoFit/>
          </a:bodyPr>
          <a:lstStyle/>
          <a:p>
            <a:pPr algn="ctr" defTabSz="1828800">
              <a:defRPr/>
            </a:pPr>
            <a:r>
              <a:rPr lang="en-US" sz="6400" dirty="0">
                <a:solidFill>
                  <a:prstClr val="black"/>
                </a:solidFill>
                <a:latin typeface="Times New Roman" pitchFamily="18" charset="0"/>
                <a:cs typeface="Times New Roman" pitchFamily="18" charset="0"/>
              </a:rPr>
              <a:t>Sai </a:t>
            </a:r>
          </a:p>
          <a:p>
            <a:pPr defTabSz="1828800">
              <a:defRPr/>
            </a:pPr>
            <a:endParaRPr lang="en-US" sz="3600" dirty="0">
              <a:solidFill>
                <a:prstClr val="black"/>
              </a:solidFill>
              <a:latin typeface="Calibri"/>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6475102"/>
            <a:ext cx="5588000" cy="3850000"/>
          </a:xfrm>
          <a:prstGeom prst="rect">
            <a:avLst/>
          </a:prstGeom>
        </p:spPr>
      </p:pic>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Trẫm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xót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đổi</a:t>
            </a:r>
            <a:r>
              <a:rPr lang="en-US" sz="4800" dirty="0">
                <a:latin typeface="Times New Roman" panose="02020603050405020304" pitchFamily="18" charset="0"/>
                <a:cs typeface="Times New Roman" panose="02020603050405020304" pitchFamily="18" charset="0"/>
              </a:rPr>
              <a:t>’.</a:t>
            </a: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683424" y="5303102"/>
            <a:ext cx="10426352" cy="1569660"/>
          </a:xfrm>
          <a:prstGeom prst="rect">
            <a:avLst/>
          </a:prstGeom>
          <a:noFill/>
        </p:spPr>
        <p:txBody>
          <a:bodyPr wrap="square" rtlCol="0">
            <a:spAutoFit/>
          </a:bodyPr>
          <a:lstStyle/>
          <a:p>
            <a:pPr lvl="0" algn="ct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đô</a:t>
            </a:r>
            <a:r>
              <a:rPr lang="en-US" sz="4800" dirty="0">
                <a:latin typeface="Times New Roman" panose="02020603050405020304" pitchFamily="18" charset="0"/>
                <a:cs typeface="Times New Roman" panose="02020603050405020304" pitchFamily="18" charset="0"/>
              </a:rPr>
              <a:t>.</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580102"/>
            <a:ext cx="5435600" cy="3745000"/>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0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pPr lvl="0"/>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nói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Đại</a:t>
            </a:r>
            <a:r>
              <a:rPr lang="en-US" sz="4800" dirty="0">
                <a:latin typeface="Times New Roman" panose="02020603050405020304" pitchFamily="18" charset="0"/>
                <a:cs typeface="Times New Roman" panose="02020603050405020304" pitchFamily="18" charset="0"/>
              </a:rPr>
              <a:t> La.</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423420"/>
            <a:ext cx="10820400" cy="30060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629175" y="4567437"/>
            <a:ext cx="10677626" cy="3170099"/>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Ở vào nơi trung tâm của trời đất, được cái thế rồng cuộn, hổ ngồi.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Đúng ngôi nam bắc đông tây, lại tiện hướng nhìn sông, dựa núi.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Địa thế rộng mà bằng, đất đai cao mà lại thoáng…</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pPr algn="just" defTabSz="1828800">
              <a:defRPr/>
            </a:pP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1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pPr lvl="0"/>
            <a:r>
              <a:rPr lang="vi-VN" sz="4800" dirty="0">
                <a:latin typeface="Times New Roman" panose="02020603050405020304" pitchFamily="18" charset="0"/>
                <a:cs typeface="Times New Roman" panose="02020603050405020304" pitchFamily="18" charset="0"/>
              </a:rPr>
              <a:t>Chiếu dời đô được viết theo phương thức biểu đạt chính nào ?</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1"/>
            <a:ext cx="10426352" cy="954107"/>
          </a:xfrm>
          <a:prstGeom prst="rect">
            <a:avLst/>
          </a:prstGeom>
          <a:noFill/>
        </p:spPr>
        <p:txBody>
          <a:bodyPr wrap="square" rtlCol="0">
            <a:spAutoFit/>
          </a:bodyPr>
          <a:lstStyle/>
          <a:p>
            <a:pPr algn="ctr" defTabSz="1828800">
              <a:defRPr/>
            </a:pPr>
            <a:r>
              <a:rPr lang="en-US" sz="5600" dirty="0" err="1">
                <a:solidFill>
                  <a:prstClr val="black"/>
                </a:solidFill>
                <a:latin typeface="Times New Roman" pitchFamily="18" charset="0"/>
                <a:cs typeface="Times New Roman" pitchFamily="18" charset="0"/>
              </a:rPr>
              <a:t>Nghị</a:t>
            </a:r>
            <a:r>
              <a:rPr lang="en-US" sz="5600" dirty="0">
                <a:solidFill>
                  <a:prstClr val="black"/>
                </a:solidFill>
                <a:latin typeface="Times New Roman" pitchFamily="18" charset="0"/>
                <a:cs typeface="Times New Roman" pitchFamily="18" charset="0"/>
              </a:rPr>
              <a:t> </a:t>
            </a:r>
            <a:r>
              <a:rPr lang="en-US" sz="5600" dirty="0" err="1">
                <a:solidFill>
                  <a:prstClr val="black"/>
                </a:solidFill>
                <a:latin typeface="Times New Roman" pitchFamily="18" charset="0"/>
                <a:cs typeface="Times New Roman" pitchFamily="18" charset="0"/>
              </a:rPr>
              <a:t>luận</a:t>
            </a:r>
            <a:endParaRPr lang="en-US" sz="3200" dirty="0">
              <a:solidFill>
                <a:prstClr val="black"/>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91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D1ACEDB-4C1B-5F51-6860-32B5BD951345}"/>
              </a:ext>
            </a:extLst>
          </p:cNvPr>
          <p:cNvSpPr/>
          <p:nvPr/>
        </p:nvSpPr>
        <p:spPr>
          <a:xfrm>
            <a:off x="2362200" y="3086100"/>
            <a:ext cx="12954000" cy="4114800"/>
          </a:xfrm>
          <a:custGeom>
            <a:avLst/>
            <a:gdLst/>
            <a:ahLst/>
            <a:cxnLst/>
            <a:rect l="l" t="t" r="r" b="b"/>
            <a:pathLst>
              <a:path w="4744528" h="4114800">
                <a:moveTo>
                  <a:pt x="0" y="0"/>
                </a:moveTo>
                <a:lnTo>
                  <a:pt x="4744528" y="0"/>
                </a:lnTo>
                <a:lnTo>
                  <a:pt x="474452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p:cNvSpPr/>
          <p:nvPr/>
        </p:nvSpPr>
        <p:spPr>
          <a:xfrm>
            <a:off x="2374605" y="4152900"/>
            <a:ext cx="13030200" cy="1546343"/>
          </a:xfrm>
          <a:prstGeom prst="rect">
            <a:avLst/>
          </a:prstGeom>
        </p:spPr>
        <p:txBody>
          <a:bodyPr wrap="square" lIns="68334" tIns="34174" rIns="68334" bIns="34174">
            <a:spAutoFit/>
          </a:bodyPr>
          <a:lstStyle/>
          <a:p>
            <a:pPr algn="just"/>
            <a:r>
              <a:rPr lang="en-US" altLang="en-US" sz="4800" dirty="0" err="1">
                <a:latin typeface="Times New Roman" pitchFamily="18" charset="0"/>
              </a:rPr>
              <a:t>Hãy</a:t>
            </a:r>
            <a:r>
              <a:rPr lang="en-US" altLang="en-US" sz="4800" dirty="0">
                <a:latin typeface="Times New Roman" pitchFamily="18" charset="0"/>
              </a:rPr>
              <a:t> </a:t>
            </a:r>
            <a:r>
              <a:rPr lang="en-US" altLang="en-US" sz="4800" dirty="0" err="1">
                <a:latin typeface="Times New Roman" pitchFamily="18" charset="0"/>
              </a:rPr>
              <a:t>viết</a:t>
            </a:r>
            <a:r>
              <a:rPr lang="en-US" altLang="en-US" sz="4800" dirty="0">
                <a:latin typeface="Times New Roman" pitchFamily="18" charset="0"/>
              </a:rPr>
              <a:t> </a:t>
            </a:r>
            <a:r>
              <a:rPr lang="en-US" altLang="en-US" sz="4800" dirty="0" err="1">
                <a:latin typeface="Times New Roman" pitchFamily="18" charset="0"/>
              </a:rPr>
              <a:t>một</a:t>
            </a:r>
            <a:r>
              <a:rPr lang="en-US" altLang="en-US" sz="4800" dirty="0">
                <a:latin typeface="Times New Roman" pitchFamily="18" charset="0"/>
              </a:rPr>
              <a:t> </a:t>
            </a:r>
            <a:r>
              <a:rPr lang="en-US" altLang="en-US" sz="4800" dirty="0" err="1">
                <a:latin typeface="Times New Roman" pitchFamily="18" charset="0"/>
              </a:rPr>
              <a:t>đoạn</a:t>
            </a:r>
            <a:r>
              <a:rPr lang="en-US" altLang="en-US" sz="4800" dirty="0">
                <a:latin typeface="Times New Roman" pitchFamily="18" charset="0"/>
              </a:rPr>
              <a:t> </a:t>
            </a:r>
            <a:r>
              <a:rPr lang="en-US" altLang="en-US" sz="4800" dirty="0" err="1">
                <a:latin typeface="Times New Roman" pitchFamily="18" charset="0"/>
              </a:rPr>
              <a:t>văn</a:t>
            </a:r>
            <a:r>
              <a:rPr lang="en-US" altLang="en-US" sz="4800" dirty="0">
                <a:latin typeface="Times New Roman" pitchFamily="18" charset="0"/>
              </a:rPr>
              <a:t> (8- 10 </a:t>
            </a:r>
            <a:r>
              <a:rPr lang="en-US" altLang="en-US" sz="4800" dirty="0" err="1">
                <a:latin typeface="Times New Roman" pitchFamily="18" charset="0"/>
              </a:rPr>
              <a:t>dòng</a:t>
            </a:r>
            <a:r>
              <a:rPr lang="en-US" altLang="en-US" sz="4800" dirty="0">
                <a:latin typeface="Times New Roman" pitchFamily="18" charset="0"/>
              </a:rPr>
              <a:t>) </a:t>
            </a:r>
            <a:r>
              <a:rPr lang="en-US" altLang="en-US" sz="4800" dirty="0" err="1">
                <a:latin typeface="Times New Roman" pitchFamily="18" charset="0"/>
              </a:rPr>
              <a:t>nêu</a:t>
            </a:r>
            <a:r>
              <a:rPr lang="en-US" altLang="en-US" sz="4800" dirty="0">
                <a:latin typeface="Times New Roman" pitchFamily="18" charset="0"/>
              </a:rPr>
              <a:t> ý </a:t>
            </a:r>
            <a:r>
              <a:rPr lang="en-US" altLang="en-US" sz="4800" dirty="0" err="1">
                <a:latin typeface="Times New Roman" pitchFamily="18" charset="0"/>
              </a:rPr>
              <a:t>nghĩa</a:t>
            </a:r>
            <a:r>
              <a:rPr lang="en-US" altLang="en-US" sz="4800" dirty="0">
                <a:latin typeface="Times New Roman" pitchFamily="18" charset="0"/>
              </a:rPr>
              <a:t> </a:t>
            </a:r>
            <a:r>
              <a:rPr lang="en-US" altLang="en-US" sz="4800" dirty="0" err="1">
                <a:latin typeface="Times New Roman" pitchFamily="18" charset="0"/>
              </a:rPr>
              <a:t>lịch</a:t>
            </a:r>
            <a:r>
              <a:rPr lang="en-US" altLang="en-US" sz="4800" dirty="0">
                <a:latin typeface="Times New Roman" pitchFamily="18" charset="0"/>
              </a:rPr>
              <a:t> </a:t>
            </a:r>
            <a:r>
              <a:rPr lang="en-US" altLang="en-US" sz="4800" dirty="0" err="1">
                <a:latin typeface="Times New Roman" pitchFamily="18" charset="0"/>
              </a:rPr>
              <a:t>sử</a:t>
            </a:r>
            <a:r>
              <a:rPr lang="en-US" altLang="en-US" sz="4800" dirty="0">
                <a:latin typeface="Times New Roman" pitchFamily="18" charset="0"/>
              </a:rPr>
              <a:t> </a:t>
            </a:r>
            <a:r>
              <a:rPr lang="en-US" altLang="en-US" sz="4800" dirty="0" err="1">
                <a:latin typeface="Times New Roman" pitchFamily="18" charset="0"/>
              </a:rPr>
              <a:t>của</a:t>
            </a:r>
            <a:r>
              <a:rPr lang="en-US" altLang="en-US" sz="4800" dirty="0">
                <a:latin typeface="Times New Roman" pitchFamily="18" charset="0"/>
              </a:rPr>
              <a:t> </a:t>
            </a:r>
            <a:r>
              <a:rPr lang="en-US" altLang="en-US" sz="4800" dirty="0" err="1">
                <a:latin typeface="Times New Roman" pitchFamily="18" charset="0"/>
              </a:rPr>
              <a:t>việc</a:t>
            </a:r>
            <a:r>
              <a:rPr lang="en-US" altLang="en-US" sz="4800" dirty="0">
                <a:latin typeface="Times New Roman" pitchFamily="18" charset="0"/>
              </a:rPr>
              <a:t> </a:t>
            </a:r>
            <a:r>
              <a:rPr lang="en-US" altLang="en-US" sz="4800" dirty="0" err="1">
                <a:latin typeface="Times New Roman" pitchFamily="18" charset="0"/>
              </a:rPr>
              <a:t>Lý</a:t>
            </a:r>
            <a:r>
              <a:rPr lang="en-US" altLang="en-US" sz="4800" dirty="0">
                <a:latin typeface="Times New Roman" pitchFamily="18" charset="0"/>
              </a:rPr>
              <a:t> </a:t>
            </a:r>
            <a:r>
              <a:rPr lang="en-US" altLang="en-US" sz="4800" dirty="0" err="1">
                <a:latin typeface="Times New Roman" pitchFamily="18" charset="0"/>
              </a:rPr>
              <a:t>Công</a:t>
            </a:r>
            <a:r>
              <a:rPr lang="en-US" altLang="en-US" sz="4800" dirty="0">
                <a:latin typeface="Times New Roman" pitchFamily="18" charset="0"/>
              </a:rPr>
              <a:t> </a:t>
            </a:r>
            <a:r>
              <a:rPr lang="en-US" altLang="en-US" sz="4800" dirty="0" err="1">
                <a:latin typeface="Times New Roman" pitchFamily="18" charset="0"/>
              </a:rPr>
              <a:t>Uẩn</a:t>
            </a:r>
            <a:r>
              <a:rPr lang="en-US" altLang="en-US" sz="4800" dirty="0">
                <a:latin typeface="Times New Roman" pitchFamily="18" charset="0"/>
              </a:rPr>
              <a:t> </a:t>
            </a:r>
            <a:r>
              <a:rPr lang="en-US" altLang="en-US" sz="4800" dirty="0" err="1">
                <a:latin typeface="Times New Roman" pitchFamily="18" charset="0"/>
              </a:rPr>
              <a:t>dời</a:t>
            </a:r>
            <a:r>
              <a:rPr lang="en-US" altLang="en-US" sz="4800" dirty="0">
                <a:latin typeface="Times New Roman" pitchFamily="18" charset="0"/>
              </a:rPr>
              <a:t> </a:t>
            </a:r>
            <a:r>
              <a:rPr lang="en-US" altLang="en-US" sz="4800" dirty="0" err="1">
                <a:latin typeface="Times New Roman" pitchFamily="18" charset="0"/>
              </a:rPr>
              <a:t>đô</a:t>
            </a:r>
            <a:endParaRPr lang="en-US" altLang="en-US" sz="4800" dirty="0">
              <a:latin typeface="Times New Roman" pitchFamily="18" charset="0"/>
            </a:endParaRPr>
          </a:p>
        </p:txBody>
      </p:sp>
      <p:sp>
        <p:nvSpPr>
          <p:cNvPr id="6" name="Freeform 6">
            <a:extLst>
              <a:ext uri="{FF2B5EF4-FFF2-40B4-BE49-F238E27FC236}">
                <a16:creationId xmlns:a16="http://schemas.microsoft.com/office/drawing/2014/main" id="{795374FC-186D-DBC3-94B9-761B1BE17FEB}"/>
              </a:ext>
            </a:extLst>
          </p:cNvPr>
          <p:cNvSpPr/>
          <p:nvPr/>
        </p:nvSpPr>
        <p:spPr>
          <a:xfrm>
            <a:off x="13030200" y="-576063"/>
            <a:ext cx="6411161" cy="4114800"/>
          </a:xfrm>
          <a:custGeom>
            <a:avLst/>
            <a:gdLst/>
            <a:ahLst/>
            <a:cxnLst/>
            <a:rect l="l" t="t" r="r" b="b"/>
            <a:pathLst>
              <a:path w="6411161" h="4114800">
                <a:moveTo>
                  <a:pt x="0" y="0"/>
                </a:moveTo>
                <a:lnTo>
                  <a:pt x="6411161" y="0"/>
                </a:lnTo>
                <a:lnTo>
                  <a:pt x="641116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4">
            <a:extLst>
              <a:ext uri="{FF2B5EF4-FFF2-40B4-BE49-F238E27FC236}">
                <a16:creationId xmlns:a16="http://schemas.microsoft.com/office/drawing/2014/main" id="{FF7F9CA8-C63A-F193-7D3F-98236552B7FD}"/>
              </a:ext>
            </a:extLst>
          </p:cNvPr>
          <p:cNvSpPr/>
          <p:nvPr/>
        </p:nvSpPr>
        <p:spPr>
          <a:xfrm>
            <a:off x="-152400" y="6210300"/>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501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57574"/>
            <a:ext cx="17068800" cy="9571851"/>
          </a:xfrm>
          <a:prstGeom prst="rect">
            <a:avLst/>
          </a:prstGeom>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Việc dời đô của Lý Công Uẩn có ý nghĩa vô cùng quan trọng, với những tác dụng nhất định. Năm Canh Tuất niên hiệu Thuận Thiên thứ nhất (năm 1010), vua Lý Thái Tổ đã viết bài chiếu bày tỏ ý định dời đô từ Hoa Lư (nay thuộc tỉnh Ninh Bình) về thành Đại La (nay thuộc Hà Nội). Điều này thể hiện khát vọng của nhà vua về một đất nước thái bình, thịnh trị và ý thức dân tộc, tự chủ, tự lập, tự cường của một quốc gia. Có thể thấy rằng, trong hoàn cảnh đất nước lúc bấy giờ, việc dời đô là điều tất yếu, hợp tình. Bởi lúc này, đất nước Đại Việt đã được độc lập, cần chú trọng phát triển kinh tế. Hơn nữa, thành Đại La là nơi trung tâm, có mọi điều kiện thuận lợi để trở thành kinh đô của tất nước. Qua đó, chúng ta thấy được khát vọng của nhà vua về một đất nước thái bình, thịnh trị và ý thức dân tộc, tự chủ, tự lập, tự cường của một quốc gia. Ngoài ra, việc dời đô cũng thể hiện được tầm nhìn chiến lược, sự hiểu biết sâu rộng của người đứng đầu đất nước.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64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id="{B65C6059-5897-C74B-D619-B392CBC3C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33" r="33733"/>
          <a:stretch/>
        </p:blipFill>
        <p:spPr bwMode="auto">
          <a:xfrm>
            <a:off x="20" y="10"/>
            <a:ext cx="9174833" cy="10286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CC4FB4-8ED0-78EC-C492-CAE520A02FD9}"/>
              </a:ext>
            </a:extLst>
          </p:cNvPr>
          <p:cNvSpPr txBox="1"/>
          <p:nvPr/>
        </p:nvSpPr>
        <p:spPr>
          <a:xfrm>
            <a:off x="8763000" y="3499945"/>
            <a:ext cx="8991600" cy="5765499"/>
          </a:xfrm>
          <a:prstGeom prst="rect">
            <a:avLst/>
          </a:prstGeom>
        </p:spPr>
        <p:txBody>
          <a:bodyPr vert="horz" lIns="91440" tIns="45720" rIns="91440" bIns="45720" rtlCol="0">
            <a:normAutofit/>
          </a:bodyPr>
          <a:lstStyle/>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Đố</a:t>
            </a:r>
            <a:r>
              <a:rPr lang="en-US" sz="3600" b="0" i="0" dirty="0">
                <a:effectLst/>
                <a:latin typeface="#9Slide03 Arima Madurai Bold" panose="00000800000000000000" pitchFamily="2" charset="0"/>
                <a:cs typeface="#9Slide03 Arima Madurai Bold" panose="00000800000000000000" pitchFamily="2" charset="0"/>
              </a:rPr>
              <a:t> ai </a:t>
            </a:r>
            <a:r>
              <a:rPr lang="en-US" sz="3600" b="0" i="0" dirty="0" err="1">
                <a:effectLst/>
                <a:latin typeface="#9Slide03 Arima Madurai Bold" panose="00000800000000000000" pitchFamily="2" charset="0"/>
                <a:cs typeface="#9Slide03 Arima Madurai Bold" panose="00000800000000000000" pitchFamily="2" charset="0"/>
              </a:rPr>
              <a:t>nổi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sông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rừng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Đã</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vui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Hàm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Tử</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lại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mừng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Chương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Dương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a:effectLst/>
                <a:latin typeface="#9Slide03 Arima Madurai Bold" panose="00000800000000000000" pitchFamily="2" charset="0"/>
                <a:cs typeface="#9Slide03 Arima Madurai Bold" panose="00000800000000000000" pitchFamily="2" charset="0"/>
              </a:rPr>
              <a:t>Vân </a:t>
            </a:r>
            <a:r>
              <a:rPr lang="en-US" sz="3600" b="0" i="0" dirty="0" err="1">
                <a:effectLst/>
                <a:latin typeface="#9Slide03 Arima Madurai Bold" panose="00000800000000000000" pitchFamily="2" charset="0"/>
                <a:cs typeface="#9Slide03 Arima Madurai Bold" panose="00000800000000000000" pitchFamily="2" charset="0"/>
              </a:rPr>
              <a:t>Đồn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cướp</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sạch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binh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cường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Nồi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bàng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mai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phục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chặn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đường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giặc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lui</a:t>
            </a:r>
            <a:r>
              <a:rPr lang="en-US" sz="3600" b="0" i="0" dirty="0">
                <a:effectLst/>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128636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28EFE-7E21-0A8C-09A6-17D43EC80688}"/>
              </a:ext>
            </a:extLst>
          </p:cNvPr>
          <p:cNvSpPr txBox="1"/>
          <p:nvPr/>
        </p:nvSpPr>
        <p:spPr>
          <a:xfrm>
            <a:off x="684821" y="4305300"/>
            <a:ext cx="7269480" cy="4981002"/>
          </a:xfrm>
          <a:prstGeom prst="rect">
            <a:avLst/>
          </a:prstGeom>
        </p:spPr>
        <p:txBody>
          <a:bodyPr vert="horz" lIns="91440" tIns="45720" rIns="91440" bIns="45720" rtlCol="0">
            <a:normAutofit/>
          </a:bodyPr>
          <a:lstStyle/>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Can </a:t>
            </a:r>
            <a:r>
              <a:rPr lang="en-US" sz="3300" b="0" i="0" dirty="0" err="1">
                <a:effectLst/>
                <a:latin typeface="#9Slide03 Arima Madurai Bold" panose="00000800000000000000" pitchFamily="2" charset="0"/>
                <a:cs typeface="#9Slide03 Arima Madurai Bold" panose="00000800000000000000" pitchFamily="2" charset="0"/>
              </a:rPr>
              <a:t>trường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kháng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chiến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mười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năm</a:t>
            </a:r>
            <a:endParaRPr lang="en-US" sz="33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Anh </a:t>
            </a:r>
            <a:r>
              <a:rPr lang="en-US" sz="3300" b="0" i="0" dirty="0" err="1">
                <a:effectLst/>
                <a:latin typeface="#9Slide03 Arima Madurai Bold" panose="00000800000000000000" pitchFamily="2" charset="0"/>
                <a:cs typeface="#9Slide03 Arima Madurai Bold" panose="00000800000000000000" pitchFamily="2" charset="0"/>
              </a:rPr>
              <a:t>hùng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áo</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vải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nhiều</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lần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khốn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nguy</a:t>
            </a:r>
            <a:r>
              <a:rPr lang="en-US" sz="33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Gian </a:t>
            </a:r>
            <a:r>
              <a:rPr lang="en-US" sz="3300" b="0" i="0" dirty="0" err="1">
                <a:effectLst/>
                <a:latin typeface="#9Slide03 Arima Madurai Bold" panose="00000800000000000000" pitchFamily="2" charset="0"/>
                <a:cs typeface="#9Slide03 Arima Madurai Bold" panose="00000800000000000000" pitchFamily="2" charset="0"/>
              </a:rPr>
              <a:t>lao</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có</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quản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ngại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gì</a:t>
            </a:r>
            <a:r>
              <a:rPr lang="en-US" sz="33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300" b="0" i="0" dirty="0" err="1">
                <a:effectLst/>
                <a:latin typeface="#9Slide03 Arima Madurai Bold" panose="00000800000000000000" pitchFamily="2" charset="0"/>
                <a:cs typeface="#9Slide03 Arima Madurai Bold" panose="00000800000000000000" pitchFamily="2" charset="0"/>
              </a:rPr>
              <a:t>Gươm</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thần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trả</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lại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chính</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vì</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quốc</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dân</a:t>
            </a:r>
            <a:r>
              <a:rPr lang="en-US" sz="3300" b="0" i="0" dirty="0">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Là</a:t>
            </a:r>
            <a:r>
              <a:rPr lang="en-US" sz="3300" b="0" i="0" dirty="0">
                <a:effectLst/>
                <a:latin typeface="#9Slide03 Arima Madurai Bold" panose="00000800000000000000" pitchFamily="2" charset="0"/>
                <a:cs typeface="#9Slide03 Arima Madurai Bold" panose="00000800000000000000" pitchFamily="2" charset="0"/>
              </a:rPr>
              <a:t> ai?</a:t>
            </a:r>
          </a:p>
        </p:txBody>
      </p:sp>
      <p:pic>
        <p:nvPicPr>
          <p:cNvPr id="5122" name="Picture 2" descr="Lê Lợi dựng cờ khởi nghĩa | SGK Lịch sử lớp 7">
            <a:extLst>
              <a:ext uri="{FF2B5EF4-FFF2-40B4-BE49-F238E27FC236}">
                <a16:creationId xmlns:a16="http://schemas.microsoft.com/office/drawing/2014/main" id="{E38828B6-D19B-709F-E3B5-6BC59F00D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212"/>
          <a:stretch/>
        </p:blipFill>
        <p:spPr bwMode="auto">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1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F5908F-E709-CD92-6660-C35714AE77A0}"/>
              </a:ext>
            </a:extLst>
          </p:cNvPr>
          <p:cNvSpPr txBox="1"/>
          <p:nvPr/>
        </p:nvSpPr>
        <p:spPr>
          <a:xfrm>
            <a:off x="248421" y="3619500"/>
            <a:ext cx="9118798" cy="6527007"/>
          </a:xfrm>
          <a:prstGeom prst="rect">
            <a:avLst/>
          </a:prstGeom>
        </p:spPr>
        <p:txBody>
          <a:bodyPr vert="horz" lIns="91440" tIns="45720" rIns="91440" bIns="45720" rtlCol="0">
            <a:normAutofit/>
          </a:bodyPr>
          <a:lstStyle/>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Đố</a:t>
            </a:r>
            <a:r>
              <a:rPr lang="en-US" sz="3600" dirty="0">
                <a:latin typeface="#9Slide03 Arima Madurai Bold" panose="00000800000000000000" pitchFamily="2" charset="0"/>
                <a:cs typeface="#9Slide03 Arima Madurai Bold" panose="00000800000000000000" pitchFamily="2" charset="0"/>
              </a:rPr>
              <a:t> ai </a:t>
            </a:r>
            <a:r>
              <a:rPr lang="en-US" sz="3600" dirty="0" err="1">
                <a:latin typeface="#9Slide03 Arima Madurai Bold" panose="00000800000000000000" pitchFamily="2" charset="0"/>
                <a:cs typeface="#9Slide03 Arima Madurai Bold" panose="00000800000000000000" pitchFamily="2" charset="0"/>
              </a:rPr>
              <a:t>giải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phóng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Thăng</a:t>
            </a:r>
            <a:r>
              <a:rPr lang="en-US" sz="3600" dirty="0">
                <a:latin typeface="#9Slide03 Arima Madurai Bold" panose="00000800000000000000" pitchFamily="2" charset="0"/>
                <a:cs typeface="#9Slide03 Arima Madurai Bold" panose="00000800000000000000" pitchFamily="2" charset="0"/>
              </a:rPr>
              <a:t> Long,</a:t>
            </a: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Nửa</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đêm</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trừ</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tịch</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quyết</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lòng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tiến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binh</a:t>
            </a:r>
            <a:r>
              <a:rPr lang="en-US" sz="3600" dirty="0">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Đống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Đa</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sông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Nhĩ</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vươn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mình</a:t>
            </a:r>
            <a:endParaRPr lang="en-US" sz="3600" dirty="0">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Giặc</a:t>
            </a:r>
            <a:r>
              <a:rPr lang="en-US" sz="3600" dirty="0">
                <a:latin typeface="#9Slide03 Arima Madurai Bold" panose="00000800000000000000" pitchFamily="2" charset="0"/>
                <a:cs typeface="#9Slide03 Arima Madurai Bold" panose="00000800000000000000" pitchFamily="2" charset="0"/>
              </a:rPr>
              <a:t> Thanh </a:t>
            </a:r>
            <a:r>
              <a:rPr lang="en-US" sz="3600" dirty="0" err="1">
                <a:latin typeface="#9Slide03 Arima Madurai Bold" panose="00000800000000000000" pitchFamily="2" charset="0"/>
                <a:cs typeface="#9Slide03 Arima Madurai Bold" panose="00000800000000000000" pitchFamily="2" charset="0"/>
              </a:rPr>
              <a:t>vỡ</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mộng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cường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chinh</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tơi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bời</a:t>
            </a:r>
            <a:r>
              <a:rPr lang="en-US" sz="3600" dirty="0">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Là</a:t>
            </a:r>
            <a:r>
              <a:rPr lang="en-US" sz="3600" dirty="0">
                <a:latin typeface="#9Slide03 Arima Madurai Bold" panose="00000800000000000000" pitchFamily="2" charset="0"/>
                <a:cs typeface="#9Slide03 Arima Madurai Bold" panose="00000800000000000000" pitchFamily="2" charset="0"/>
              </a:rPr>
              <a:t> ai?</a:t>
            </a:r>
            <a:endParaRPr lang="en-US" sz="3600" b="0" i="0" dirty="0">
              <a:effectLst/>
              <a:latin typeface="#9Slide03 Arima Madurai Bold" panose="00000800000000000000" pitchFamily="2" charset="0"/>
              <a:cs typeface="#9Slide03 Arima Madurai Bold" panose="00000800000000000000" pitchFamily="2" charset="0"/>
            </a:endParaRPr>
          </a:p>
        </p:txBody>
      </p:sp>
      <p:pic>
        <p:nvPicPr>
          <p:cNvPr id="6148" name="Picture 4" descr="Cần cái nhìn khoa học về chân dung Vua Quang Trung | Báo Nghệ An điện tử">
            <a:extLst>
              <a:ext uri="{FF2B5EF4-FFF2-40B4-BE49-F238E27FC236}">
                <a16:creationId xmlns:a16="http://schemas.microsoft.com/office/drawing/2014/main" id="{2C0B36E0-B487-F692-69A6-765871DFCB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00"/>
          <a:stretch/>
        </p:blipFill>
        <p:spPr bwMode="auto">
          <a:xfrm>
            <a:off x="9562380" y="1137771"/>
            <a:ext cx="7683357" cy="768335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9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telescope&#10;&#10;Description automatically generated">
            <a:extLst>
              <a:ext uri="{FF2B5EF4-FFF2-40B4-BE49-F238E27FC236}">
                <a16:creationId xmlns:a16="http://schemas.microsoft.com/office/drawing/2014/main" id="{EF2CC214-9275-8308-700C-7167E32B9A18}"/>
              </a:ext>
            </a:extLst>
          </p:cNvPr>
          <p:cNvPicPr>
            <a:picLocks noChangeAspect="1"/>
          </p:cNvPicPr>
          <p:nvPr/>
        </p:nvPicPr>
        <p:blipFill rotWithShape="1">
          <a:blip r:embed="rId3">
            <a:extLst>
              <a:ext uri="{28A0092B-C50C-407E-A947-70E740481C1C}">
                <a14:useLocalDpi xmlns:a14="http://schemas.microsoft.com/office/drawing/2010/main" val="0"/>
              </a:ext>
            </a:extLst>
          </a:blip>
          <a:srcRect l="15401" r="-1" b="-1"/>
          <a:stretch/>
        </p:blipFill>
        <p:spPr>
          <a:xfrm rot="21600000">
            <a:off x="3783534" y="10"/>
            <a:ext cx="14504463" cy="10286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7FFC12F-784E-08FD-EDD8-3DE615B915C8}"/>
              </a:ext>
            </a:extLst>
          </p:cNvPr>
          <p:cNvSpPr txBox="1"/>
          <p:nvPr/>
        </p:nvSpPr>
        <p:spPr>
          <a:xfrm>
            <a:off x="304800" y="4381500"/>
            <a:ext cx="8343900" cy="5614143"/>
          </a:xfrm>
          <a:prstGeom prst="rect">
            <a:avLst/>
          </a:prstGeom>
        </p:spPr>
        <p:txBody>
          <a:bodyPr vert="horz" lIns="91440" tIns="45720" rIns="91440" bIns="45720" rtlCol="0">
            <a:normAutofit/>
          </a:bodyPr>
          <a:lstStyle/>
          <a:p>
            <a:pPr algn="ctr">
              <a:lnSpc>
                <a:spcPct val="90000"/>
              </a:lnSpc>
              <a:spcAft>
                <a:spcPts val="600"/>
              </a:spcAft>
            </a:pPr>
            <a:r>
              <a:rPr lang="vi-VN" sz="3300" dirty="0">
                <a:latin typeface="#9Slide03 Arima Madurai Bold" panose="00000800000000000000" pitchFamily="2" charset="0"/>
                <a:cs typeface="#9Slide03 Arima Madurai Bold" panose="00000800000000000000" pitchFamily="2" charset="0"/>
              </a:rPr>
              <a:t>Vua nào sau buổi đăng quang</a:t>
            </a:r>
            <a:br>
              <a:rPr lang="vi-VN" sz="3300" dirty="0">
                <a:latin typeface="#9Slide03 Arima Madurai Bold" panose="00000800000000000000" pitchFamily="2" charset="0"/>
                <a:cs typeface="#9Slide03 Arima Madurai Bold" panose="00000800000000000000" pitchFamily="2" charset="0"/>
              </a:rPr>
            </a:br>
            <a:r>
              <a:rPr lang="vi-VN" sz="3300" dirty="0">
                <a:latin typeface="#9Slide03 Arima Madurai Bold" panose="00000800000000000000" pitchFamily="2" charset="0"/>
                <a:cs typeface="#9Slide03 Arima Madurai Bold" panose="00000800000000000000" pitchFamily="2" charset="0"/>
              </a:rPr>
              <a:t>Dời Hoa Lư chuyển đô sang La Thành?</a:t>
            </a:r>
            <a:endParaRPr lang="en-US" sz="3300" b="0" i="0" dirty="0">
              <a:effectLst/>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1539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77FC2EB-7C08-834E-16C1-4E5BDCAD7EF9}"/>
              </a:ext>
            </a:extLst>
          </p:cNvPr>
          <p:cNvSpPr/>
          <p:nvPr/>
        </p:nvSpPr>
        <p:spPr>
          <a:xfrm>
            <a:off x="7620" y="0"/>
            <a:ext cx="18296423" cy="10629900"/>
          </a:xfrm>
          <a:custGeom>
            <a:avLst/>
            <a:gdLst/>
            <a:ahLst/>
            <a:cxnLst/>
            <a:rect l="l" t="t" r="r" b="b"/>
            <a:pathLst>
              <a:path w="13708378" h="6991273">
                <a:moveTo>
                  <a:pt x="0" y="0"/>
                </a:moveTo>
                <a:lnTo>
                  <a:pt x="13708378" y="0"/>
                </a:lnTo>
                <a:lnTo>
                  <a:pt x="13708378" y="6991272"/>
                </a:lnTo>
                <a:lnTo>
                  <a:pt x="0" y="6991272"/>
                </a:lnTo>
                <a:lnTo>
                  <a:pt x="0" y="0"/>
                </a:lnTo>
                <a:close/>
              </a:path>
            </a:pathLst>
          </a:custGeom>
          <a:blipFill>
            <a:blip r:embed="rId3">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a:blipFill>
        </p:spPr>
      </p:sp>
      <p:sp>
        <p:nvSpPr>
          <p:cNvPr id="2" name="Freeform 3">
            <a:extLst>
              <a:ext uri="{FF2B5EF4-FFF2-40B4-BE49-F238E27FC236}">
                <a16:creationId xmlns:a16="http://schemas.microsoft.com/office/drawing/2014/main" id="{4F5BF320-B976-FA2D-BF54-0FC6CF25DFC9}"/>
              </a:ext>
            </a:extLst>
          </p:cNvPr>
          <p:cNvSpPr/>
          <p:nvPr/>
        </p:nvSpPr>
        <p:spPr>
          <a:xfrm>
            <a:off x="10820400" y="2426236"/>
            <a:ext cx="8001000" cy="7861650"/>
          </a:xfrm>
          <a:custGeom>
            <a:avLst/>
            <a:gdLst/>
            <a:ahLst/>
            <a:cxnLst/>
            <a:rect l="l" t="t" r="r" b="b"/>
            <a:pathLst>
              <a:path w="6858536" h="7210772">
                <a:moveTo>
                  <a:pt x="0" y="0"/>
                </a:moveTo>
                <a:lnTo>
                  <a:pt x="6858537" y="0"/>
                </a:lnTo>
                <a:lnTo>
                  <a:pt x="6858537" y="7210771"/>
                </a:lnTo>
                <a:lnTo>
                  <a:pt x="0" y="7210771"/>
                </a:lnTo>
                <a:lnTo>
                  <a:pt x="0" y="0"/>
                </a:lnTo>
                <a:close/>
              </a:path>
            </a:pathLst>
          </a:custGeom>
          <a:blipFill>
            <a:blip r:embed="rId5"/>
            <a:stretch>
              <a:fillRect/>
            </a:stretch>
          </a:blipFill>
        </p:spPr>
      </p:sp>
      <p:sp>
        <p:nvSpPr>
          <p:cNvPr id="3" name="TextBox 17">
            <a:extLst>
              <a:ext uri="{FF2B5EF4-FFF2-40B4-BE49-F238E27FC236}">
                <a16:creationId xmlns:a16="http://schemas.microsoft.com/office/drawing/2014/main" id="{D980B6AC-8E26-8196-00DE-57400D8DA98E}"/>
              </a:ext>
            </a:extLst>
          </p:cNvPr>
          <p:cNvSpPr txBox="1"/>
          <p:nvPr/>
        </p:nvSpPr>
        <p:spPr>
          <a:xfrm>
            <a:off x="2133600" y="861958"/>
            <a:ext cx="9576732" cy="795089"/>
          </a:xfrm>
          <a:prstGeom prst="rect">
            <a:avLst/>
          </a:prstGeom>
        </p:spPr>
        <p:txBody>
          <a:bodyPr wrap="square" lIns="0" tIns="0" rIns="0" bIns="0" rtlCol="0" anchor="t">
            <a:spAutoFit/>
          </a:bodyPr>
          <a:lstStyle/>
          <a:p>
            <a:pPr algn="ctr">
              <a:lnSpc>
                <a:spcPts val="6159"/>
              </a:lnSpc>
              <a:spcBef>
                <a:spcPct val="0"/>
              </a:spcBef>
            </a:pPr>
            <a:r>
              <a:rPr lang="en-US" sz="6600" spc="250" dirty="0" err="1" smtClean="0">
                <a:latin typeface="#9Slide07 SVNAppleberry" panose="02040603050506020204" pitchFamily="18" charset="0"/>
              </a:rPr>
              <a:t>Bài</a:t>
            </a:r>
            <a:r>
              <a:rPr lang="en-US" sz="6600" spc="250" dirty="0" smtClean="0">
                <a:latin typeface="#9Slide07 SVNAppleberry" panose="02040603050506020204" pitchFamily="18" charset="0"/>
              </a:rPr>
              <a:t> </a:t>
            </a:r>
            <a:r>
              <a:rPr lang="en-US" sz="6600" spc="250" dirty="0">
                <a:latin typeface="#9Slide07 SVNAppleberry" panose="02040603050506020204" pitchFamily="18" charset="0"/>
              </a:rPr>
              <a:t>5: </a:t>
            </a:r>
            <a:r>
              <a:rPr lang="en-US" sz="6600" spc="250" dirty="0" err="1">
                <a:latin typeface="#9Slide07 SVNAppleberry" panose="02040603050506020204" pitchFamily="18" charset="0"/>
              </a:rPr>
              <a:t>Nghị</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luận</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xã</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hội</a:t>
            </a:r>
            <a:endParaRPr lang="en-US" sz="6600" spc="250" dirty="0">
              <a:latin typeface="#9Slide07 SVNAppleberry" panose="02040603050506020204" pitchFamily="18" charset="0"/>
            </a:endParaRPr>
          </a:p>
        </p:txBody>
      </p:sp>
      <p:sp>
        <p:nvSpPr>
          <p:cNvPr id="4" name="TextBox 18">
            <a:extLst>
              <a:ext uri="{FF2B5EF4-FFF2-40B4-BE49-F238E27FC236}">
                <a16:creationId xmlns:a16="http://schemas.microsoft.com/office/drawing/2014/main" id="{84334948-C4F6-BED3-6527-912729119E4E}"/>
              </a:ext>
            </a:extLst>
          </p:cNvPr>
          <p:cNvSpPr txBox="1"/>
          <p:nvPr/>
        </p:nvSpPr>
        <p:spPr>
          <a:xfrm>
            <a:off x="685800" y="1301319"/>
            <a:ext cx="12857830" cy="1966820"/>
          </a:xfrm>
          <a:prstGeom prst="rect">
            <a:avLst/>
          </a:prstGeom>
        </p:spPr>
        <p:txBody>
          <a:bodyPr lIns="0" tIns="0" rIns="0" bIns="0" rtlCol="0" anchor="t">
            <a:spAutoFit/>
          </a:bodyPr>
          <a:lstStyle/>
          <a:p>
            <a:pPr algn="ctr">
              <a:lnSpc>
                <a:spcPts val="17362"/>
              </a:lnSpc>
              <a:spcBef>
                <a:spcPct val="0"/>
              </a:spcBef>
            </a:pPr>
            <a:r>
              <a:rPr lang="en-US" sz="6000" dirty="0">
                <a:solidFill>
                  <a:srgbClr val="F05441"/>
                </a:solidFill>
                <a:latin typeface="#9Slide07 SVNDessert Menu Scrip" panose="00000500000000000000" pitchFamily="2" charset="0"/>
              </a:rPr>
              <a:t>Văn </a:t>
            </a:r>
            <a:r>
              <a:rPr lang="en-US" sz="6000" dirty="0" err="1">
                <a:solidFill>
                  <a:srgbClr val="F05441"/>
                </a:solidFill>
                <a:latin typeface="#9Slide07 SVNDessert Menu Scrip" panose="00000500000000000000" pitchFamily="2" charset="0"/>
              </a:rPr>
              <a:t>bản</a:t>
            </a:r>
            <a:endParaRPr lang="en-US" sz="6000" dirty="0">
              <a:solidFill>
                <a:srgbClr val="F05441"/>
              </a:solidFill>
              <a:latin typeface="#9Slide07 SVNDessert Menu Scrip" panose="00000500000000000000" pitchFamily="2" charset="0"/>
            </a:endParaRPr>
          </a:p>
        </p:txBody>
      </p:sp>
      <p:sp>
        <p:nvSpPr>
          <p:cNvPr id="5" name="TextBox 19">
            <a:extLst>
              <a:ext uri="{FF2B5EF4-FFF2-40B4-BE49-F238E27FC236}">
                <a16:creationId xmlns:a16="http://schemas.microsoft.com/office/drawing/2014/main" id="{9025306C-3C28-953D-1C4D-87FD830C6150}"/>
              </a:ext>
            </a:extLst>
          </p:cNvPr>
          <p:cNvSpPr txBox="1"/>
          <p:nvPr/>
        </p:nvSpPr>
        <p:spPr>
          <a:xfrm>
            <a:off x="-509737" y="3507629"/>
            <a:ext cx="13812520" cy="2123658"/>
          </a:xfrm>
          <a:prstGeom prst="rect">
            <a:avLst/>
          </a:prstGeom>
        </p:spPr>
        <p:txBody>
          <a:bodyPr wrap="square" lIns="0" tIns="0" rIns="0" bIns="0" rtlCol="0" anchor="t">
            <a:spAutoFit/>
          </a:bodyPr>
          <a:lstStyle/>
          <a:p>
            <a:pPr algn="ctr">
              <a:spcBef>
                <a:spcPct val="0"/>
              </a:spcBef>
            </a:pPr>
            <a:r>
              <a:rPr lang="en-US" sz="13800" dirty="0" err="1" smtClean="0">
                <a:solidFill>
                  <a:srgbClr val="C00000"/>
                </a:solidFill>
                <a:latin typeface="#9Slide05 SVNStandly" pitchFamily="2" charset="0"/>
              </a:rPr>
              <a:t>Tiết</a:t>
            </a:r>
            <a:r>
              <a:rPr lang="en-US" sz="13800" dirty="0" smtClean="0">
                <a:solidFill>
                  <a:srgbClr val="C00000"/>
                </a:solidFill>
                <a:latin typeface="#9Slide05 SVNStandly" pitchFamily="2" charset="0"/>
              </a:rPr>
              <a:t> 63 - </a:t>
            </a:r>
            <a:r>
              <a:rPr lang="en-US" sz="13800" dirty="0" err="1" smtClean="0">
                <a:solidFill>
                  <a:srgbClr val="C00000"/>
                </a:solidFill>
                <a:latin typeface="#9Slide05 SVNStandly" pitchFamily="2" charset="0"/>
              </a:rPr>
              <a:t>Chiếu</a:t>
            </a:r>
            <a:r>
              <a:rPr lang="en-US" sz="13800" dirty="0" smtClean="0">
                <a:solidFill>
                  <a:srgbClr val="C00000"/>
                </a:solidFill>
                <a:latin typeface="#9Slide05 SVNStandly" pitchFamily="2" charset="0"/>
              </a:rPr>
              <a:t> </a:t>
            </a:r>
            <a:r>
              <a:rPr lang="en-US" sz="13800" dirty="0" err="1">
                <a:solidFill>
                  <a:srgbClr val="C00000"/>
                </a:solidFill>
                <a:latin typeface="#9Slide05 SVNStandly" pitchFamily="2" charset="0"/>
              </a:rPr>
              <a:t>dời</a:t>
            </a:r>
            <a:r>
              <a:rPr lang="en-US" sz="13800" dirty="0">
                <a:solidFill>
                  <a:srgbClr val="C00000"/>
                </a:solidFill>
                <a:latin typeface="#9Slide05 SVNStandly" pitchFamily="2" charset="0"/>
              </a:rPr>
              <a:t> </a:t>
            </a:r>
            <a:r>
              <a:rPr lang="en-US" sz="13800" dirty="0" err="1">
                <a:solidFill>
                  <a:srgbClr val="C00000"/>
                </a:solidFill>
                <a:latin typeface="#9Slide05 SVNStandly" pitchFamily="2" charset="0"/>
              </a:rPr>
              <a:t>đô</a:t>
            </a:r>
            <a:endParaRPr lang="en-US" sz="9600" dirty="0">
              <a:solidFill>
                <a:srgbClr val="C00000"/>
              </a:solidFill>
              <a:latin typeface="#9Slide05 SVNStandly" pitchFamily="2" charset="0"/>
            </a:endParaRPr>
          </a:p>
        </p:txBody>
      </p:sp>
      <p:sp>
        <p:nvSpPr>
          <p:cNvPr id="6" name="TextBox 5">
            <a:extLst>
              <a:ext uri="{FF2B5EF4-FFF2-40B4-BE49-F238E27FC236}">
                <a16:creationId xmlns:a16="http://schemas.microsoft.com/office/drawing/2014/main" id="{B382A7F5-5AC9-DB5E-17CE-B222C87002A5}"/>
              </a:ext>
            </a:extLst>
          </p:cNvPr>
          <p:cNvSpPr txBox="1">
            <a:spLocks noChangeArrowheads="1"/>
          </p:cNvSpPr>
          <p:nvPr/>
        </p:nvSpPr>
        <p:spPr bwMode="auto">
          <a:xfrm>
            <a:off x="8763000" y="5314950"/>
            <a:ext cx="434340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300" tIns="57150" rIns="114300" bIns="57150">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fontAlgn="base">
              <a:spcBef>
                <a:spcPct val="0"/>
              </a:spcBef>
              <a:spcAft>
                <a:spcPct val="0"/>
              </a:spcAft>
            </a:pPr>
            <a:r>
              <a:rPr lang="en-US" altLang="en-US" sz="4800" dirty="0">
                <a:latin typeface="#9Slide05 SVNStandly" pitchFamily="2" charset="0"/>
              </a:rPr>
              <a:t>- Lý </a:t>
            </a:r>
            <a:r>
              <a:rPr lang="en-US" altLang="en-US" sz="4800" dirty="0" err="1">
                <a:latin typeface="#9Slide05 SVNStandly" pitchFamily="2" charset="0"/>
              </a:rPr>
              <a:t>Công</a:t>
            </a:r>
            <a:r>
              <a:rPr lang="en-US" altLang="en-US" sz="4800" dirty="0">
                <a:latin typeface="#9Slide05 SVNStandly" pitchFamily="2" charset="0"/>
              </a:rPr>
              <a:t> </a:t>
            </a:r>
            <a:r>
              <a:rPr lang="en-US" altLang="en-US" sz="4800" dirty="0" err="1">
                <a:latin typeface="#9Slide05 SVNStandly" pitchFamily="2" charset="0"/>
              </a:rPr>
              <a:t>Uẩn</a:t>
            </a:r>
            <a:r>
              <a:rPr lang="en-US" altLang="en-US" sz="4800" dirty="0">
                <a:latin typeface="#9Slide05 SVNStandly" pitchFamily="2" charset="0"/>
              </a:rPr>
              <a:t>- </a:t>
            </a:r>
          </a:p>
        </p:txBody>
      </p:sp>
    </p:spTree>
    <p:extLst>
      <p:ext uri="{BB962C8B-B14F-4D97-AF65-F5344CB8AC3E}">
        <p14:creationId xmlns:p14="http://schemas.microsoft.com/office/powerpoint/2010/main" val="267482538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3299</Words>
  <Application>Microsoft Office PowerPoint</Application>
  <PresentationFormat>Custom</PresentationFormat>
  <Paragraphs>236</Paragraphs>
  <Slides>49</Slides>
  <Notes>25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.VnArial</vt:lpstr>
      <vt:lpstr>Wingdings</vt:lpstr>
      <vt:lpstr>Arial</vt:lpstr>
      <vt:lpstr>Calibri</vt:lpstr>
      <vt:lpstr>#9Slide07 SVNAppleberry</vt:lpstr>
      <vt:lpstr>Times New Roman</vt:lpstr>
      <vt:lpstr>.VnCentury Schoolbook</vt:lpstr>
      <vt:lpstr>#9Slide05 Braxton Regular</vt:lpstr>
      <vt:lpstr>#9Slide06 SVNJonitha Script</vt:lpstr>
      <vt:lpstr>#9Slide05 SVNStandly</vt:lpstr>
      <vt:lpstr>#9Slide03 Arima Madurai Bold</vt:lpstr>
      <vt:lpstr>#9Slide07 SVNDessert Menu Scrip</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Hồng Duyên</cp:lastModifiedBy>
  <cp:revision>23</cp:revision>
  <dcterms:created xsi:type="dcterms:W3CDTF">2006-08-16T00:00:00Z</dcterms:created>
  <dcterms:modified xsi:type="dcterms:W3CDTF">2024-01-05T15:08:26Z</dcterms:modified>
  <dc:identifier>DAFym5C4Av0</dc:identifier>
</cp:coreProperties>
</file>