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377" r:id="rId2"/>
    <p:sldId id="358" r:id="rId3"/>
    <p:sldId id="256" r:id="rId4"/>
    <p:sldId id="316" r:id="rId5"/>
    <p:sldId id="347" r:id="rId6"/>
    <p:sldId id="363" r:id="rId7"/>
    <p:sldId id="364" r:id="rId8"/>
    <p:sldId id="366" r:id="rId9"/>
    <p:sldId id="368" r:id="rId10"/>
    <p:sldId id="369" r:id="rId11"/>
    <p:sldId id="380" r:id="rId12"/>
    <p:sldId id="378" r:id="rId13"/>
    <p:sldId id="379" r:id="rId14"/>
    <p:sldId id="276" r:id="rId15"/>
    <p:sldId id="388" r:id="rId16"/>
    <p:sldId id="383" r:id="rId17"/>
    <p:sldId id="384" r:id="rId18"/>
    <p:sldId id="386" r:id="rId19"/>
    <p:sldId id="385" r:id="rId20"/>
    <p:sldId id="389" r:id="rId21"/>
    <p:sldId id="387" r:id="rId22"/>
    <p:sldId id="375" r:id="rId23"/>
    <p:sldId id="327" r:id="rId24"/>
    <p:sldId id="325" r:id="rId25"/>
    <p:sldId id="370" r:id="rId26"/>
    <p:sldId id="313" r:id="rId27"/>
    <p:sldId id="381" r:id="rId28"/>
    <p:sldId id="3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D4F0F"/>
    <a:srgbClr val="0099CC"/>
    <a:srgbClr val="FFCC99"/>
    <a:srgbClr val="FF9933"/>
    <a:srgbClr val="3B87CD"/>
    <a:srgbClr val="FBD2D2"/>
    <a:srgbClr val="E0702A"/>
    <a:srgbClr val="EF4B66"/>
    <a:srgbClr val="0000FF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800" autoAdjust="0"/>
    <p:restoredTop sz="96404" autoAdjust="0"/>
  </p:normalViewPr>
  <p:slideViewPr>
    <p:cSldViewPr snapToGrid="0" showGuides="1">
      <p:cViewPr varScale="1">
        <p:scale>
          <a:sx n="55" d="100"/>
          <a:sy n="55" d="100"/>
        </p:scale>
        <p:origin x="-8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91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132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88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169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80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9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651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* Teacher</a:t>
            </a:r>
            <a:r>
              <a:rPr lang="en-US" baseline="0" smtClean="0"/>
              <a:t> should prepare these words to stick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28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xmlns="" val="332164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62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03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5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58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25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422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46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435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93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104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34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4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52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93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57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1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228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12" Type="http://schemas.microsoft.com/office/2007/relationships/media" Target="../media/media5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microsoft.com/office/2007/relationships/media" Target="../media/media4.mp3"/><Relationship Id="rId4" Type="http://schemas.microsoft.com/office/2007/relationships/media" Target="../media/media1.mp3"/><Relationship Id="rId9" Type="http://schemas.openxmlformats.org/officeDocument/2006/relationships/image" Target="../media/image18.png"/><Relationship Id="rId14" Type="http://schemas.microsoft.com/office/2007/relationships/media" Target="../media/media6.mp3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12" Type="http://schemas.microsoft.com/office/2007/relationships/media" Target="../media/media5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microsoft.com/office/2007/relationships/media" Target="../media/media4.mp3"/><Relationship Id="rId4" Type="http://schemas.microsoft.com/office/2007/relationships/media" Target="../media/media1.mp3"/><Relationship Id="rId9" Type="http://schemas.openxmlformats.org/officeDocument/2006/relationships/image" Target="../media/image18.png"/><Relationship Id="rId14" Type="http://schemas.microsoft.com/office/2007/relationships/media" Target="../media/media6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microsoft.com/office/2007/relationships/media" Target="../media/media7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media" Target="../media/media8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microsoft.com/office/2007/relationships/media" Target="../media/media7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media" Target="../media/media8.mp3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microsoft.com/office/2007/relationships/media" Target="../media/media7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media" Target="../media/media8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microsoft.com/office/2007/relationships/media" Target="../media/media7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media" Target="../media/media8.mp3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microsoft.com/office/2007/relationships/media" Target="../media/media7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media" Target="../media/media8.mp3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microsoft.com/office/2007/relationships/media" Target="../media/media9.mp3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microsoft.com/office/2007/relationships/media" Target="../media/media10.mp3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media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media" Target="../media/media3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media" Target="../media/media4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media" Target="../media/media5.mp3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media" Target="../media/media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311400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Good morning class !!!</a:t>
            </a:r>
          </a:p>
        </p:txBody>
      </p:sp>
    </p:spTree>
    <p:extLst>
      <p:ext uri="{BB962C8B-B14F-4D97-AF65-F5344CB8AC3E}">
        <p14:creationId xmlns:p14="http://schemas.microsoft.com/office/powerpoint/2010/main" xmlns="" val="17009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0491474"/>
              </p:ext>
            </p:extLst>
          </p:nvPr>
        </p:nvGraphicFramePr>
        <p:xfrm>
          <a:off x="880340" y="1003822"/>
          <a:ext cx="10644080" cy="46045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83859">
                  <a:extLst>
                    <a:ext uri="{9D8B030D-6E8A-4147-A177-3AD203B41FA5}">
                      <a16:colId xmlns:a16="http://schemas.microsoft.com/office/drawing/2014/main" xmlns="" val="2635401996"/>
                    </a:ext>
                  </a:extLst>
                </a:gridCol>
                <a:gridCol w="2972903">
                  <a:extLst>
                    <a:ext uri="{9D8B030D-6E8A-4147-A177-3AD203B41FA5}">
                      <a16:colId xmlns:a16="http://schemas.microsoft.com/office/drawing/2014/main" xmlns="" val="843587419"/>
                    </a:ext>
                  </a:extLst>
                </a:gridCol>
                <a:gridCol w="4487318">
                  <a:extLst>
                    <a:ext uri="{9D8B030D-6E8A-4147-A177-3AD203B41FA5}">
                      <a16:colId xmlns:a16="http://schemas.microsoft.com/office/drawing/2014/main" xmlns="" val="2223378672"/>
                    </a:ext>
                  </a:extLst>
                </a:gridCol>
              </a:tblGrid>
              <a:tr h="5343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466335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upload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ʌpˈləʊd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lên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367591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browse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braʊz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đọc lướt,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tìm (trên mạng)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51522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notification (n)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nəʊtɪfɪˈkeɪʃn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084697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 on to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lɒɡ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ɒn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nhập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1667749"/>
                  </a:ext>
                </a:extLst>
              </a:tr>
              <a:tr h="698686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check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tʃek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kiểm tra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028529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account (n)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əˈkaʊnt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tài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khoản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3610189"/>
                  </a:ext>
                </a:extLst>
              </a:tr>
            </a:tbl>
          </a:graphicData>
        </a:graphic>
      </p:graphicFrame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7757" y="1667102"/>
            <a:ext cx="487363" cy="487363"/>
          </a:xfrm>
          <a:prstGeom prst="rect">
            <a:avLst/>
          </a:prstGeom>
        </p:spPr>
      </p:pic>
      <p:pic>
        <p:nvPicPr>
          <p:cNvPr id="12" name="brow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57757" y="2356837"/>
            <a:ext cx="522583" cy="522583"/>
          </a:xfrm>
          <a:prstGeom prst="rect">
            <a:avLst/>
          </a:prstGeom>
        </p:spPr>
      </p:pic>
      <p:pic>
        <p:nvPicPr>
          <p:cNvPr id="13" name="notifica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57757" y="2986132"/>
            <a:ext cx="548005" cy="548005"/>
          </a:xfrm>
          <a:prstGeom prst="rect">
            <a:avLst/>
          </a:prstGeom>
        </p:spPr>
      </p:pic>
      <p:pic>
        <p:nvPicPr>
          <p:cNvPr id="14" name="log on t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26121" y="3628995"/>
            <a:ext cx="554219" cy="554219"/>
          </a:xfrm>
          <a:prstGeom prst="rect">
            <a:avLst/>
          </a:prstGeom>
        </p:spPr>
      </p:pic>
      <p:pic>
        <p:nvPicPr>
          <p:cNvPr id="17" name="check__gb_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322970" y="4317071"/>
            <a:ext cx="592158" cy="592158"/>
          </a:xfrm>
          <a:prstGeom prst="rect">
            <a:avLst/>
          </a:prstGeom>
        </p:spPr>
      </p:pic>
      <p:pic>
        <p:nvPicPr>
          <p:cNvPr id="18" name="accoun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22970" y="5045406"/>
            <a:ext cx="582792" cy="5827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677" y="92363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8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80340" y="1003822"/>
          <a:ext cx="10644080" cy="46045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83859">
                  <a:extLst>
                    <a:ext uri="{9D8B030D-6E8A-4147-A177-3AD203B41FA5}">
                      <a16:colId xmlns:a16="http://schemas.microsoft.com/office/drawing/2014/main" xmlns="" val="2635401996"/>
                    </a:ext>
                  </a:extLst>
                </a:gridCol>
                <a:gridCol w="2972903">
                  <a:extLst>
                    <a:ext uri="{9D8B030D-6E8A-4147-A177-3AD203B41FA5}">
                      <a16:colId xmlns:a16="http://schemas.microsoft.com/office/drawing/2014/main" xmlns="" val="843587419"/>
                    </a:ext>
                  </a:extLst>
                </a:gridCol>
                <a:gridCol w="4487318">
                  <a:extLst>
                    <a:ext uri="{9D8B030D-6E8A-4147-A177-3AD203B41FA5}">
                      <a16:colId xmlns:a16="http://schemas.microsoft.com/office/drawing/2014/main" xmlns="" val="2223378672"/>
                    </a:ext>
                  </a:extLst>
                </a:gridCol>
              </a:tblGrid>
              <a:tr h="5343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466335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ʌpˈləʊd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lên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367591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braʊz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đọc lướt,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tìm (trên mạng)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51522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nəʊtɪfɪˈkeɪʃn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084697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lɒɡ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ɒn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nhập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1667749"/>
                  </a:ext>
                </a:extLst>
              </a:tr>
              <a:tr h="698686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tʃek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kiểm tra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028529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əˈkaʊnt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tài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khoản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3610189"/>
                  </a:ext>
                </a:extLst>
              </a:tr>
            </a:tbl>
          </a:graphicData>
        </a:graphic>
      </p:graphicFrame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7757" y="1667102"/>
            <a:ext cx="487363" cy="487363"/>
          </a:xfrm>
          <a:prstGeom prst="rect">
            <a:avLst/>
          </a:prstGeom>
        </p:spPr>
      </p:pic>
      <p:pic>
        <p:nvPicPr>
          <p:cNvPr id="12" name="brow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57757" y="2356837"/>
            <a:ext cx="522583" cy="522583"/>
          </a:xfrm>
          <a:prstGeom prst="rect">
            <a:avLst/>
          </a:prstGeom>
        </p:spPr>
      </p:pic>
      <p:pic>
        <p:nvPicPr>
          <p:cNvPr id="13" name="notifica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57757" y="2986132"/>
            <a:ext cx="548005" cy="548005"/>
          </a:xfrm>
          <a:prstGeom prst="rect">
            <a:avLst/>
          </a:prstGeom>
        </p:spPr>
      </p:pic>
      <p:pic>
        <p:nvPicPr>
          <p:cNvPr id="14" name="log on t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26121" y="3628995"/>
            <a:ext cx="554219" cy="554219"/>
          </a:xfrm>
          <a:prstGeom prst="rect">
            <a:avLst/>
          </a:prstGeom>
        </p:spPr>
      </p:pic>
      <p:pic>
        <p:nvPicPr>
          <p:cNvPr id="17" name="check__gb_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322970" y="4317071"/>
            <a:ext cx="592158" cy="592158"/>
          </a:xfrm>
          <a:prstGeom prst="rect">
            <a:avLst/>
          </a:prstGeom>
        </p:spPr>
      </p:pic>
      <p:pic>
        <p:nvPicPr>
          <p:cNvPr id="18" name="accoun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22970" y="5045406"/>
            <a:ext cx="582792" cy="5827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677" y="92363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7703" y="1569690"/>
            <a:ext cx="2004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upload (v)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4235" y="2260148"/>
            <a:ext cx="207576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browse (v)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7210" y="2948293"/>
            <a:ext cx="281378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notification (n)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9367" y="3596468"/>
            <a:ext cx="232384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log on to (v)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9367" y="4281124"/>
            <a:ext cx="1787669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check (v)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9367" y="4933088"/>
            <a:ext cx="209608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account (n)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2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2" t="6304" r="3242"/>
          <a:stretch/>
        </p:blipFill>
        <p:spPr>
          <a:xfrm>
            <a:off x="1200839" y="1630673"/>
            <a:ext cx="8724900" cy="14725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13" y="3494627"/>
            <a:ext cx="8963025" cy="1543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4692" y="757126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4454" y="829410"/>
            <a:ext cx="683655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options to complete the phrases.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6445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5653353" y="1769528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52792" y="3634270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8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16" y="739120"/>
            <a:ext cx="88582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367" r="2337" b="4616"/>
          <a:stretch/>
        </p:blipFill>
        <p:spPr>
          <a:xfrm>
            <a:off x="1239254" y="2649105"/>
            <a:ext cx="8762862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116" y="4368677"/>
            <a:ext cx="8982075" cy="159067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5668241" y="1553056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11103" y="3410242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711102" y="5164014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1650" y="406414"/>
            <a:ext cx="8637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verbs in </a:t>
            </a:r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0427" y="335126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212" y="2208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82288" y="1171833"/>
            <a:ext cx="121957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0702A"/>
                </a:solidFill>
                <a:effectLst/>
              </a:rPr>
              <a:t>1. </a:t>
            </a:r>
            <a:r>
              <a:rPr lang="en-US" sz="3200" dirty="0" smtClean="0">
                <a:solidFill>
                  <a:srgbClr val="242021"/>
                </a:solidFill>
                <a:effectLst/>
              </a:rPr>
              <a:t>I________ the school website and found pictures of school activities.</a:t>
            </a:r>
          </a:p>
          <a:p>
            <a:endParaRPr lang="en-US" sz="1500" dirty="0" smtClean="0">
              <a:solidFill>
                <a:srgbClr val="242021"/>
              </a:solidFill>
              <a:effectLst/>
            </a:endParaRPr>
          </a:p>
          <a:p>
            <a:r>
              <a:rPr lang="en-US" sz="3200" b="1" dirty="0" smtClean="0">
                <a:solidFill>
                  <a:srgbClr val="E0702A"/>
                </a:solidFill>
              </a:rPr>
              <a:t>2. </a:t>
            </a:r>
            <a:r>
              <a:rPr lang="en-US" sz="3200" dirty="0" smtClean="0">
                <a:solidFill>
                  <a:srgbClr val="242021"/>
                </a:solidFill>
              </a:rPr>
              <a:t>Our teacher </a:t>
            </a:r>
            <a:r>
              <a:rPr lang="en-US" sz="3200" dirty="0">
                <a:solidFill>
                  <a:srgbClr val="242021"/>
                </a:solidFill>
              </a:rPr>
              <a:t>________</a:t>
            </a:r>
            <a:r>
              <a:rPr lang="en-US" sz="3200" dirty="0" smtClean="0">
                <a:solidFill>
                  <a:srgbClr val="242021"/>
                </a:solidFill>
              </a:rPr>
              <a:t> a video of our last meeting in our forum for everyone to see.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dirty="0" smtClean="0">
                <a:solidFill>
                  <a:srgbClr val="E0702A"/>
                </a:solidFill>
              </a:rPr>
              <a:t>3. </a:t>
            </a:r>
            <a:r>
              <a:rPr lang="en-US" sz="3200" dirty="0" smtClean="0">
                <a:solidFill>
                  <a:srgbClr val="242021"/>
                </a:solidFill>
              </a:rPr>
              <a:t>She </a:t>
            </a:r>
            <a:r>
              <a:rPr lang="en-US" sz="3200" dirty="0">
                <a:solidFill>
                  <a:srgbClr val="242021"/>
                </a:solidFill>
              </a:rPr>
              <a:t>________</a:t>
            </a:r>
            <a:r>
              <a:rPr lang="en-US" sz="3200" dirty="0" smtClean="0">
                <a:solidFill>
                  <a:srgbClr val="242021"/>
                </a:solidFill>
              </a:rPr>
              <a:t> with some old friends at the English club.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 smtClean="0">
                <a:solidFill>
                  <a:srgbClr val="242021"/>
                </a:solidFill>
              </a:rPr>
              <a:t>Tom ________ </a:t>
            </a:r>
            <a:r>
              <a:rPr lang="en-US" sz="3200" dirty="0">
                <a:solidFill>
                  <a:srgbClr val="242021"/>
                </a:solidFill>
              </a:rPr>
              <a:t>the </a:t>
            </a:r>
            <a:r>
              <a:rPr lang="en-US" sz="3200" dirty="0" smtClean="0">
                <a:solidFill>
                  <a:srgbClr val="242021"/>
                </a:solidFill>
              </a:rPr>
              <a:t>notifications and saw some new posts.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 err="1" smtClean="0">
                <a:solidFill>
                  <a:srgbClr val="242021"/>
                </a:solidFill>
              </a:rPr>
              <a:t>Mi</a:t>
            </a:r>
            <a:r>
              <a:rPr lang="en-US" sz="3200" dirty="0" smtClean="0">
                <a:solidFill>
                  <a:srgbClr val="242021"/>
                </a:solidFill>
              </a:rPr>
              <a:t> often </a:t>
            </a:r>
            <a:r>
              <a:rPr lang="en-US" sz="3200" dirty="0">
                <a:solidFill>
                  <a:srgbClr val="242021"/>
                </a:solidFill>
              </a:rPr>
              <a:t>________ </a:t>
            </a:r>
            <a:r>
              <a:rPr lang="en-US" sz="3200" dirty="0" smtClean="0">
                <a:solidFill>
                  <a:srgbClr val="242021"/>
                </a:solidFill>
              </a:rPr>
              <a:t>to her Instagram account to chat with her friends.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79438" y="1191121"/>
            <a:ext cx="166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browsed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4179" y="1905636"/>
            <a:ext cx="181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uploaded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9918" y="3110956"/>
            <a:ext cx="1689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connects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25166" y="3812978"/>
            <a:ext cx="167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checked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24873" y="4541391"/>
            <a:ext cx="144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</a:t>
            </a:r>
            <a:r>
              <a:rPr lang="en-US" sz="3200" b="1" dirty="0" smtClean="0">
                <a:solidFill>
                  <a:srgbClr val="EF4B66"/>
                </a:solidFill>
              </a:rPr>
              <a:t>ogs on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67746" y="202966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871" y="223436"/>
            <a:ext cx="65806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532" y="1003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0532" y="910852"/>
            <a:ext cx="11176000" cy="23355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Our class has a(n)______, and we often post questions there to discuss.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	A. office		B. forum			C. club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We try to meet our parents’ ______, but it is hard.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A. dreams		B. interests		C. expectations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He is a big ______ and scares his weaker classmates.</a:t>
            </a:r>
          </a:p>
          <a:p>
            <a:pPr marL="0" indent="0">
              <a:buNone/>
            </a:pPr>
            <a:r>
              <a:rPr lang="en-US" sz="2400" dirty="0"/>
              <a:t>	A. bully			B. forum			C. </a:t>
            </a:r>
            <a:r>
              <a:rPr lang="en-US" sz="2400" dirty="0" smtClean="0"/>
              <a:t>pressure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4.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She was chatting with her friends, so she couldn’t ______ on the lesson.</a:t>
            </a:r>
          </a:p>
          <a:p>
            <a:pPr marL="0" indent="0">
              <a:buNone/>
            </a:pPr>
            <a:r>
              <a:rPr lang="en-US" sz="2400" dirty="0"/>
              <a:t>	A. concentrate		B. coach			C. </a:t>
            </a:r>
            <a:r>
              <a:rPr lang="en-US" sz="2400" dirty="0" smtClean="0"/>
              <a:t>advise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5. </a:t>
            </a:r>
            <a:r>
              <a:rPr lang="en-US" sz="2400" dirty="0"/>
              <a:t>We have ______ from our exams, peers, and parents. This makes us feel very stressed.</a:t>
            </a:r>
          </a:p>
          <a:p>
            <a:pPr marL="0" indent="0">
              <a:buNone/>
            </a:pPr>
            <a:r>
              <a:rPr lang="en-US" sz="2400" dirty="0"/>
              <a:t>	A. interests		B. pressure		C. friends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610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1275541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0270DFCC-6EED-4155-B976-9926132E952F}"/>
              </a:ext>
            </a:extLst>
          </p:cNvPr>
          <p:cNvSpPr txBox="1"/>
          <p:nvPr/>
        </p:nvSpPr>
        <p:spPr>
          <a:xfrm>
            <a:off x="394048" y="2477434"/>
            <a:ext cx="103624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80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Choose the best  answer</a:t>
            </a:r>
          </a:p>
        </p:txBody>
      </p:sp>
    </p:spTree>
    <p:extLst>
      <p:ext uri="{BB962C8B-B14F-4D97-AF65-F5344CB8AC3E}">
        <p14:creationId xmlns:p14="http://schemas.microsoft.com/office/powerpoint/2010/main" xmlns="" val="4797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364" y="17929"/>
            <a:ext cx="1283231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วงรี 5">
            <a:extLst>
              <a:ext uri="{FF2B5EF4-FFF2-40B4-BE49-F238E27FC236}">
                <a16:creationId xmlns:a16="http://schemas.microsoft.com/office/drawing/2014/main" xmlns="" id="{B3C0FBCF-690C-4AD1-B426-EA44C48A395A}"/>
              </a:ext>
            </a:extLst>
          </p:cNvPr>
          <p:cNvSpPr/>
          <p:nvPr/>
        </p:nvSpPr>
        <p:spPr>
          <a:xfrm>
            <a:off x="2647605" y="5123175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xmlns="" id="{ABBC749F-9E48-4250-9AA2-DC3E1C8E7555}"/>
              </a:ext>
            </a:extLst>
          </p:cNvPr>
          <p:cNvSpPr/>
          <p:nvPr/>
        </p:nvSpPr>
        <p:spPr>
          <a:xfrm>
            <a:off x="2535489" y="2430910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xmlns="" id="{2A5ECF2F-A4D3-4920-B733-C5208692906D}"/>
              </a:ext>
            </a:extLst>
          </p:cNvPr>
          <p:cNvSpPr/>
          <p:nvPr/>
        </p:nvSpPr>
        <p:spPr>
          <a:xfrm>
            <a:off x="2453138" y="3776330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xmlns="" id="{F803C83A-E4B8-40AF-9030-E62B71477C05}"/>
              </a:ext>
            </a:extLst>
          </p:cNvPr>
          <p:cNvSpPr txBox="1"/>
          <p:nvPr/>
        </p:nvSpPr>
        <p:spPr>
          <a:xfrm>
            <a:off x="3209737" y="5266553"/>
            <a:ext cx="480652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267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4267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4267" b="1" dirty="0" smtClean="0"/>
              <a:t>club</a:t>
            </a:r>
            <a:endParaRPr lang="en-GB" sz="4267" b="1" dirty="0"/>
          </a:p>
          <a:p>
            <a:pPr defTabSz="1219170">
              <a:defRPr/>
            </a:pPr>
            <a:endParaRPr lang="th-TH" sz="4267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xmlns="" id="{B6CB0B9D-2E77-4D08-9E59-5ADCFF4EFA55}"/>
              </a:ext>
            </a:extLst>
          </p:cNvPr>
          <p:cNvSpPr txBox="1"/>
          <p:nvPr/>
        </p:nvSpPr>
        <p:spPr>
          <a:xfrm>
            <a:off x="3097621" y="2589439"/>
            <a:ext cx="41351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267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4267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4267" b="1" dirty="0" smtClean="0"/>
              <a:t>office</a:t>
            </a:r>
            <a:r>
              <a:rPr lang="en-GB" sz="4267" b="1" dirty="0"/>
              <a:t>  </a:t>
            </a:r>
            <a:endParaRPr lang="th-TH" sz="4267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xmlns="" id="{C5BF58E0-BA96-4C8E-BD6F-31343ABF4934}"/>
              </a:ext>
            </a:extLst>
          </p:cNvPr>
          <p:cNvSpPr txBox="1"/>
          <p:nvPr/>
        </p:nvSpPr>
        <p:spPr>
          <a:xfrm>
            <a:off x="3029199" y="3883391"/>
            <a:ext cx="41351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267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n-US" sz="4267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4267" b="1" dirty="0" smtClean="0"/>
              <a:t>forum</a:t>
            </a:r>
            <a:r>
              <a:rPr lang="en-GB" sz="4267" b="1" dirty="0"/>
              <a:t>   </a:t>
            </a:r>
            <a:endParaRPr lang="th-TH" sz="4267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xmlns="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7074336" y="3824793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xmlns="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85" r="510"/>
          <a:stretch/>
        </p:blipFill>
        <p:spPr>
          <a:xfrm>
            <a:off x="7052203" y="2508185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xmlns="" id="{2169A93F-C4DB-4B1A-9A2B-5D1CCD74E00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xmlns="" id="{0534463A-6DB1-416C-9F0F-DA49F5A274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end="2788.18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xmlns="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85" r="510"/>
          <a:stretch/>
        </p:blipFill>
        <p:spPr>
          <a:xfrm>
            <a:off x="7203236" y="5212303"/>
            <a:ext cx="851941" cy="882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4012" y="736017"/>
            <a:ext cx="84500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1. Our </a:t>
            </a:r>
            <a:r>
              <a:rPr lang="en-US" sz="2600" b="1" dirty="0"/>
              <a:t>class has a(n)______, and we often post questions there to discuss</a:t>
            </a:r>
            <a:r>
              <a:rPr lang="en-US" sz="2600" b="1" dirty="0" smtClean="0"/>
              <a:t>.</a:t>
            </a:r>
            <a:endParaRPr lang="en-US" sz="2600" b="1" dirty="0"/>
          </a:p>
        </p:txBody>
      </p:sp>
      <p:sp>
        <p:nvSpPr>
          <p:cNvPr id="31" name="Google Shape;242;p12"/>
          <p:cNvSpPr/>
          <p:nvPr/>
        </p:nvSpPr>
        <p:spPr>
          <a:xfrm>
            <a:off x="1450238" y="223011"/>
            <a:ext cx="502607" cy="502607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43;p12"/>
          <p:cNvSpPr txBox="1"/>
          <p:nvPr/>
        </p:nvSpPr>
        <p:spPr>
          <a:xfrm>
            <a:off x="1477947" y="148866"/>
            <a:ext cx="3970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600" dirty="0"/>
          </a:p>
        </p:txBody>
      </p:sp>
      <p:grpSp>
        <p:nvGrpSpPr>
          <p:cNvPr id="33" name="กลุ่ม 12">
            <a:extLst>
              <a:ext uri="{FF2B5EF4-FFF2-40B4-BE49-F238E27FC236}">
                <a16:creationId xmlns:a16="http://schemas.microsoft.com/office/drawing/2014/main" xmlns="" id="{67654437-D6ED-4895-AD04-A2F764A3F5E5}"/>
              </a:ext>
            </a:extLst>
          </p:cNvPr>
          <p:cNvGrpSpPr/>
          <p:nvPr/>
        </p:nvGrpSpPr>
        <p:grpSpPr>
          <a:xfrm>
            <a:off x="321753" y="332009"/>
            <a:ext cx="1447658" cy="1331212"/>
            <a:chOff x="3628809" y="1987293"/>
            <a:chExt cx="2766625" cy="2534268"/>
          </a:xfrm>
        </p:grpSpPr>
        <p:sp>
          <p:nvSpPr>
            <p:cNvPr id="34" name="วงรี 13">
              <a:extLst>
                <a:ext uri="{FF2B5EF4-FFF2-40B4-BE49-F238E27FC236}">
                  <a16:creationId xmlns:a16="http://schemas.microsoft.com/office/drawing/2014/main" xmlns="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5" name="วงรี 14">
              <a:extLst>
                <a:ext uri="{FF2B5EF4-FFF2-40B4-BE49-F238E27FC236}">
                  <a16:creationId xmlns:a16="http://schemas.microsoft.com/office/drawing/2014/main" xmlns="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6" name="สี่เหลี่ยมผืนผ้า 15">
              <a:extLst>
                <a:ext uri="{FF2B5EF4-FFF2-40B4-BE49-F238E27FC236}">
                  <a16:creationId xmlns:a16="http://schemas.microsoft.com/office/drawing/2014/main" xmlns="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7" name="สี่เหลี่ยมผืนผ้า 16">
              <a:extLst>
                <a:ext uri="{FF2B5EF4-FFF2-40B4-BE49-F238E27FC236}">
                  <a16:creationId xmlns:a16="http://schemas.microsoft.com/office/drawing/2014/main" xmlns="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8" name="สี่เหลี่ยมผืนผ้า 17">
              <a:extLst>
                <a:ext uri="{FF2B5EF4-FFF2-40B4-BE49-F238E27FC236}">
                  <a16:creationId xmlns:a16="http://schemas.microsoft.com/office/drawing/2014/main" xmlns="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9" name="สี่เหลี่ยมผืนผ้า 18">
              <a:extLst>
                <a:ext uri="{FF2B5EF4-FFF2-40B4-BE49-F238E27FC236}">
                  <a16:creationId xmlns:a16="http://schemas.microsoft.com/office/drawing/2014/main" xmlns="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0" name="สี่เหลี่ยมผืนผ้า 19">
              <a:extLst>
                <a:ext uri="{FF2B5EF4-FFF2-40B4-BE49-F238E27FC236}">
                  <a16:creationId xmlns:a16="http://schemas.microsoft.com/office/drawing/2014/main" xmlns="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1" name="ลูกศร: รูปห้าเหลี่ยม 20">
              <a:extLst>
                <a:ext uri="{FF2B5EF4-FFF2-40B4-BE49-F238E27FC236}">
                  <a16:creationId xmlns:a16="http://schemas.microsoft.com/office/drawing/2014/main" xmlns="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42" name="กลุ่ม 21">
            <a:extLst>
              <a:ext uri="{FF2B5EF4-FFF2-40B4-BE49-F238E27FC236}">
                <a16:creationId xmlns:a16="http://schemas.microsoft.com/office/drawing/2014/main" xmlns="" id="{FE1A25AC-E1B1-4A97-A3CC-612FC7188357}"/>
              </a:ext>
            </a:extLst>
          </p:cNvPr>
          <p:cNvGrpSpPr/>
          <p:nvPr/>
        </p:nvGrpSpPr>
        <p:grpSpPr>
          <a:xfrm>
            <a:off x="361649" y="332009"/>
            <a:ext cx="1282009" cy="1304221"/>
            <a:chOff x="3842018" y="1909696"/>
            <a:chExt cx="2527233" cy="2527233"/>
          </a:xfrm>
        </p:grpSpPr>
        <p:sp>
          <p:nvSpPr>
            <p:cNvPr id="43" name="วงรี 22">
              <a:extLst>
                <a:ext uri="{FF2B5EF4-FFF2-40B4-BE49-F238E27FC236}">
                  <a16:creationId xmlns:a16="http://schemas.microsoft.com/office/drawing/2014/main" xmlns="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4" name="ลูกศร: รูปห้าเหลี่ยม 23">
              <a:extLst>
                <a:ext uri="{FF2B5EF4-FFF2-40B4-BE49-F238E27FC236}">
                  <a16:creationId xmlns:a16="http://schemas.microsoft.com/office/drawing/2014/main" xmlns="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45" name="วงรี 24">
            <a:extLst>
              <a:ext uri="{FF2B5EF4-FFF2-40B4-BE49-F238E27FC236}">
                <a16:creationId xmlns:a16="http://schemas.microsoft.com/office/drawing/2014/main" xmlns="" id="{12356E96-4AA6-4089-B0E1-57D8069AAB2A}"/>
              </a:ext>
            </a:extLst>
          </p:cNvPr>
          <p:cNvSpPr/>
          <p:nvPr/>
        </p:nvSpPr>
        <p:spPr>
          <a:xfrm>
            <a:off x="911568" y="461312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92" y="17929"/>
            <a:ext cx="1276204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xmlns="" id="{21501217-C02E-4EB5-A550-B5A8FC278C5B}"/>
              </a:ext>
            </a:extLst>
          </p:cNvPr>
          <p:cNvSpPr/>
          <p:nvPr/>
        </p:nvSpPr>
        <p:spPr>
          <a:xfrm>
            <a:off x="1709517" y="274474"/>
            <a:ext cx="8873951" cy="95740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xmlns="" id="{F803C83A-E4B8-40AF-9030-E62B71477C05}"/>
              </a:ext>
            </a:extLst>
          </p:cNvPr>
          <p:cNvSpPr txBox="1"/>
          <p:nvPr/>
        </p:nvSpPr>
        <p:spPr>
          <a:xfrm>
            <a:off x="3091855" y="3706090"/>
            <a:ext cx="432294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</a:t>
            </a:r>
            <a:r>
              <a:rPr lang="en-GB" sz="3200" b="1" dirty="0"/>
              <a:t>interesting</a:t>
            </a: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xmlns="" id="{B6CB0B9D-2E77-4D08-9E59-5ADCFF4EFA55}"/>
              </a:ext>
            </a:extLst>
          </p:cNvPr>
          <p:cNvSpPr txBox="1"/>
          <p:nvPr/>
        </p:nvSpPr>
        <p:spPr>
          <a:xfrm>
            <a:off x="3106857" y="2515549"/>
            <a:ext cx="413512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lang="en-GB" sz="3200" b="1" dirty="0"/>
              <a:t>moving  </a:t>
            </a:r>
            <a:endParaRPr lang="th-TH" sz="3200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xmlns="" id="{C5BF58E0-BA96-4C8E-BD6F-31343ABF4934}"/>
              </a:ext>
            </a:extLst>
          </p:cNvPr>
          <p:cNvSpPr txBox="1"/>
          <p:nvPr/>
        </p:nvSpPr>
        <p:spPr>
          <a:xfrm>
            <a:off x="3091855" y="4846662"/>
            <a:ext cx="420354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</a:t>
            </a:r>
            <a:r>
              <a:rPr lang="en-GB" sz="3200" b="1" dirty="0"/>
              <a:t>frightening   </a:t>
            </a:r>
            <a:endParaRPr lang="th-TH" sz="3200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pic>
        <p:nvPicPr>
          <p:cNvPr id="29" name="รูปภาพ 25">
            <a:extLst>
              <a:ext uri="{FF2B5EF4-FFF2-40B4-BE49-F238E27FC236}">
                <a16:creationId xmlns:a16="http://schemas.microsoft.com/office/drawing/2014/main" xmlns="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6853567" y="4721932"/>
            <a:ext cx="883659" cy="882475"/>
          </a:xfrm>
          <a:prstGeom prst="rect">
            <a:avLst/>
          </a:prstGeom>
        </p:spPr>
      </p:pic>
      <p:pic>
        <p:nvPicPr>
          <p:cNvPr id="30" name="รูปภาพ 26">
            <a:extLst>
              <a:ext uri="{FF2B5EF4-FFF2-40B4-BE49-F238E27FC236}">
                <a16:creationId xmlns:a16="http://schemas.microsoft.com/office/drawing/2014/main" xmlns="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85" r="510"/>
          <a:stretch/>
        </p:blipFill>
        <p:spPr>
          <a:xfrm>
            <a:off x="6869427" y="2382649"/>
            <a:ext cx="851941" cy="882475"/>
          </a:xfrm>
          <a:prstGeom prst="rect">
            <a:avLst/>
          </a:prstGeom>
        </p:spPr>
      </p:pic>
      <p:pic>
        <p:nvPicPr>
          <p:cNvPr id="31" name="paw">
            <a:hlinkClick r:id="" action="ppaction://media"/>
            <a:extLst>
              <a:ext uri="{FF2B5EF4-FFF2-40B4-BE49-F238E27FC236}">
                <a16:creationId xmlns:a16="http://schemas.microsoft.com/office/drawing/2014/main" xmlns="" id="{2169A93F-C4DB-4B1A-9A2B-5D1CCD74E00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911286" y="42675"/>
            <a:ext cx="406400" cy="406400"/>
          </a:xfrm>
          <a:prstGeom prst="rect">
            <a:avLst/>
          </a:prstGeom>
        </p:spPr>
      </p:pic>
      <p:pic>
        <p:nvPicPr>
          <p:cNvPr id="32" name="HISCALE">
            <a:hlinkClick r:id="" action="ppaction://media"/>
            <a:extLst>
              <a:ext uri="{FF2B5EF4-FFF2-40B4-BE49-F238E27FC236}">
                <a16:creationId xmlns:a16="http://schemas.microsoft.com/office/drawing/2014/main" xmlns="" id="{0534463A-6DB1-416C-9F0F-DA49F5A274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end="2788.18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982572" y="485177"/>
            <a:ext cx="406400" cy="406400"/>
          </a:xfrm>
          <a:prstGeom prst="rect">
            <a:avLst/>
          </a:prstGeom>
        </p:spPr>
      </p:pic>
      <p:pic>
        <p:nvPicPr>
          <p:cNvPr id="33" name="รูปภาพ 29">
            <a:extLst>
              <a:ext uri="{FF2B5EF4-FFF2-40B4-BE49-F238E27FC236}">
                <a16:creationId xmlns:a16="http://schemas.microsoft.com/office/drawing/2014/main" xmlns="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85" r="510"/>
          <a:stretch/>
        </p:blipFill>
        <p:spPr>
          <a:xfrm>
            <a:off x="6869427" y="3552291"/>
            <a:ext cx="851941" cy="8824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033908" y="507708"/>
            <a:ext cx="822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3.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A ______ story often makes us feel afraid. </a:t>
            </a:r>
            <a:endParaRPr lang="th-TH" sz="2800" dirty="0">
              <a:solidFill>
                <a:prstClr val="white"/>
              </a:solidFill>
              <a:latin typeface="Mongolian Baiti" panose="03000500000000000000" pitchFamily="66" charset="0"/>
              <a:cs typeface="Cordia New" panose="020B0304020202020204" pitchFamily="34" charset="-34"/>
            </a:endParaRPr>
          </a:p>
        </p:txBody>
      </p:sp>
      <p:grpSp>
        <p:nvGrpSpPr>
          <p:cNvPr id="37" name="กลุ่ม 12">
            <a:extLst>
              <a:ext uri="{FF2B5EF4-FFF2-40B4-BE49-F238E27FC236}">
                <a16:creationId xmlns:a16="http://schemas.microsoft.com/office/drawing/2014/main" xmlns="" id="{67654437-D6ED-4895-AD04-A2F764A3F5E5}"/>
              </a:ext>
            </a:extLst>
          </p:cNvPr>
          <p:cNvGrpSpPr/>
          <p:nvPr/>
        </p:nvGrpSpPr>
        <p:grpSpPr>
          <a:xfrm>
            <a:off x="74782" y="66175"/>
            <a:ext cx="1447658" cy="1331212"/>
            <a:chOff x="3628809" y="1987293"/>
            <a:chExt cx="2766625" cy="2534268"/>
          </a:xfrm>
        </p:grpSpPr>
        <p:sp>
          <p:nvSpPr>
            <p:cNvPr id="38" name="วงรี 13">
              <a:extLst>
                <a:ext uri="{FF2B5EF4-FFF2-40B4-BE49-F238E27FC236}">
                  <a16:creationId xmlns:a16="http://schemas.microsoft.com/office/drawing/2014/main" xmlns="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9" name="วงรี 14">
              <a:extLst>
                <a:ext uri="{FF2B5EF4-FFF2-40B4-BE49-F238E27FC236}">
                  <a16:creationId xmlns:a16="http://schemas.microsoft.com/office/drawing/2014/main" xmlns="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0" name="สี่เหลี่ยมผืนผ้า 15">
              <a:extLst>
                <a:ext uri="{FF2B5EF4-FFF2-40B4-BE49-F238E27FC236}">
                  <a16:creationId xmlns:a16="http://schemas.microsoft.com/office/drawing/2014/main" xmlns="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1" name="สี่เหลี่ยมผืนผ้า 16">
              <a:extLst>
                <a:ext uri="{FF2B5EF4-FFF2-40B4-BE49-F238E27FC236}">
                  <a16:creationId xmlns:a16="http://schemas.microsoft.com/office/drawing/2014/main" xmlns="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2" name="สี่เหลี่ยมผืนผ้า 17">
              <a:extLst>
                <a:ext uri="{FF2B5EF4-FFF2-40B4-BE49-F238E27FC236}">
                  <a16:creationId xmlns:a16="http://schemas.microsoft.com/office/drawing/2014/main" xmlns="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3" name="สี่เหลี่ยมผืนผ้า 18">
              <a:extLst>
                <a:ext uri="{FF2B5EF4-FFF2-40B4-BE49-F238E27FC236}">
                  <a16:creationId xmlns:a16="http://schemas.microsoft.com/office/drawing/2014/main" xmlns="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4" name="สี่เหลี่ยมผืนผ้า 19">
              <a:extLst>
                <a:ext uri="{FF2B5EF4-FFF2-40B4-BE49-F238E27FC236}">
                  <a16:creationId xmlns:a16="http://schemas.microsoft.com/office/drawing/2014/main" xmlns="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5" name="ลูกศร: รูปห้าเหลี่ยม 20">
              <a:extLst>
                <a:ext uri="{FF2B5EF4-FFF2-40B4-BE49-F238E27FC236}">
                  <a16:creationId xmlns:a16="http://schemas.microsoft.com/office/drawing/2014/main" xmlns="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46" name="กลุ่ม 21">
            <a:extLst>
              <a:ext uri="{FF2B5EF4-FFF2-40B4-BE49-F238E27FC236}">
                <a16:creationId xmlns:a16="http://schemas.microsoft.com/office/drawing/2014/main" xmlns="" id="{FE1A25AC-E1B1-4A97-A3CC-612FC7188357}"/>
              </a:ext>
            </a:extLst>
          </p:cNvPr>
          <p:cNvGrpSpPr/>
          <p:nvPr/>
        </p:nvGrpSpPr>
        <p:grpSpPr>
          <a:xfrm>
            <a:off x="114678" y="66175"/>
            <a:ext cx="1282009" cy="1304221"/>
            <a:chOff x="3842018" y="1909696"/>
            <a:chExt cx="2527233" cy="2527233"/>
          </a:xfrm>
        </p:grpSpPr>
        <p:sp>
          <p:nvSpPr>
            <p:cNvPr id="47" name="วงรี 22">
              <a:extLst>
                <a:ext uri="{FF2B5EF4-FFF2-40B4-BE49-F238E27FC236}">
                  <a16:creationId xmlns:a16="http://schemas.microsoft.com/office/drawing/2014/main" xmlns="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8" name="ลูกศร: รูปห้าเหลี่ยม 23">
              <a:extLst>
                <a:ext uri="{FF2B5EF4-FFF2-40B4-BE49-F238E27FC236}">
                  <a16:creationId xmlns:a16="http://schemas.microsoft.com/office/drawing/2014/main" xmlns="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49" name="วงรี 24">
            <a:extLst>
              <a:ext uri="{FF2B5EF4-FFF2-40B4-BE49-F238E27FC236}">
                <a16:creationId xmlns:a16="http://schemas.microsoft.com/office/drawing/2014/main" xmlns="" id="{12356E96-4AA6-4089-B0E1-57D8069AAB2A}"/>
              </a:ext>
            </a:extLst>
          </p:cNvPr>
          <p:cNvSpPr/>
          <p:nvPr/>
        </p:nvSpPr>
        <p:spPr>
          <a:xfrm>
            <a:off x="664597" y="195478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6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92" y="17929"/>
            <a:ext cx="1276204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xmlns="" id="{21501217-C02E-4EB5-A550-B5A8FC278C5B}"/>
              </a:ext>
            </a:extLst>
          </p:cNvPr>
          <p:cNvSpPr/>
          <p:nvPr/>
        </p:nvSpPr>
        <p:spPr>
          <a:xfrm>
            <a:off x="1605381" y="298475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xmlns="" id="{B3C0FBCF-690C-4AD1-B426-EA44C48A395A}"/>
              </a:ext>
            </a:extLst>
          </p:cNvPr>
          <p:cNvSpPr/>
          <p:nvPr/>
        </p:nvSpPr>
        <p:spPr>
          <a:xfrm>
            <a:off x="1884313" y="4856010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xmlns="" id="{ABBC749F-9E48-4250-9AA2-DC3E1C8E7555}"/>
              </a:ext>
            </a:extLst>
          </p:cNvPr>
          <p:cNvSpPr/>
          <p:nvPr/>
        </p:nvSpPr>
        <p:spPr>
          <a:xfrm>
            <a:off x="1884313" y="3544021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xmlns="" id="{2A5ECF2F-A4D3-4920-B733-C5208692906D}"/>
              </a:ext>
            </a:extLst>
          </p:cNvPr>
          <p:cNvSpPr/>
          <p:nvPr/>
        </p:nvSpPr>
        <p:spPr>
          <a:xfrm>
            <a:off x="1801961" y="2240805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xmlns="" id="{F803C83A-E4B8-40AF-9030-E62B71477C05}"/>
              </a:ext>
            </a:extLst>
          </p:cNvPr>
          <p:cNvSpPr txBox="1"/>
          <p:nvPr/>
        </p:nvSpPr>
        <p:spPr>
          <a:xfrm>
            <a:off x="2446445" y="4999387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xmlns="" id="{B6CB0B9D-2E77-4D08-9E59-5ADCFF4EFA55}"/>
              </a:ext>
            </a:extLst>
          </p:cNvPr>
          <p:cNvSpPr txBox="1"/>
          <p:nvPr/>
        </p:nvSpPr>
        <p:spPr>
          <a:xfrm>
            <a:off x="2446445" y="3702550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xmlns="" id="{C5BF58E0-BA96-4C8E-BD6F-31343ABF4934}"/>
              </a:ext>
            </a:extLst>
          </p:cNvPr>
          <p:cNvSpPr txBox="1"/>
          <p:nvPr/>
        </p:nvSpPr>
        <p:spPr>
          <a:xfrm>
            <a:off x="2378021" y="2347864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xmlns="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6423159" y="2289267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xmlns="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85" r="510"/>
          <a:stretch/>
        </p:blipFill>
        <p:spPr>
          <a:xfrm>
            <a:off x="6401027" y="3621296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xmlns="" id="{2169A93F-C4DB-4B1A-9A2B-5D1CCD74E00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xmlns="" id="{0534463A-6DB1-416C-9F0F-DA49F5A274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end="2788.18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xmlns="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85" r="510"/>
          <a:stretch/>
        </p:blipFill>
        <p:spPr>
          <a:xfrm>
            <a:off x="6439944" y="4945138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561289" y="658210"/>
            <a:ext cx="8225168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0033CC"/>
                </a:solidFill>
              </a:rPr>
              <a:t>1. I want ______ cup of tea.</a:t>
            </a:r>
          </a:p>
        </p:txBody>
      </p:sp>
      <p:grpSp>
        <p:nvGrpSpPr>
          <p:cNvPr id="33" name="กลุ่ม 12">
            <a:extLst>
              <a:ext uri="{FF2B5EF4-FFF2-40B4-BE49-F238E27FC236}">
                <a16:creationId xmlns:a16="http://schemas.microsoft.com/office/drawing/2014/main" xmlns="" id="{67654437-D6ED-4895-AD04-A2F764A3F5E5}"/>
              </a:ext>
            </a:extLst>
          </p:cNvPr>
          <p:cNvGrpSpPr/>
          <p:nvPr/>
        </p:nvGrpSpPr>
        <p:grpSpPr>
          <a:xfrm>
            <a:off x="-22092" y="61399"/>
            <a:ext cx="1447658" cy="1331212"/>
            <a:chOff x="3628809" y="1987293"/>
            <a:chExt cx="2766625" cy="2534268"/>
          </a:xfrm>
        </p:grpSpPr>
        <p:sp>
          <p:nvSpPr>
            <p:cNvPr id="34" name="วงรี 13">
              <a:extLst>
                <a:ext uri="{FF2B5EF4-FFF2-40B4-BE49-F238E27FC236}">
                  <a16:creationId xmlns:a16="http://schemas.microsoft.com/office/drawing/2014/main" xmlns="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5" name="วงรี 14">
              <a:extLst>
                <a:ext uri="{FF2B5EF4-FFF2-40B4-BE49-F238E27FC236}">
                  <a16:creationId xmlns:a16="http://schemas.microsoft.com/office/drawing/2014/main" xmlns="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6" name="สี่เหลี่ยมผืนผ้า 15">
              <a:extLst>
                <a:ext uri="{FF2B5EF4-FFF2-40B4-BE49-F238E27FC236}">
                  <a16:creationId xmlns:a16="http://schemas.microsoft.com/office/drawing/2014/main" xmlns="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7" name="สี่เหลี่ยมผืนผ้า 16">
              <a:extLst>
                <a:ext uri="{FF2B5EF4-FFF2-40B4-BE49-F238E27FC236}">
                  <a16:creationId xmlns:a16="http://schemas.microsoft.com/office/drawing/2014/main" xmlns="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8" name="สี่เหลี่ยมผืนผ้า 17">
              <a:extLst>
                <a:ext uri="{FF2B5EF4-FFF2-40B4-BE49-F238E27FC236}">
                  <a16:creationId xmlns:a16="http://schemas.microsoft.com/office/drawing/2014/main" xmlns="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9" name="สี่เหลี่ยมผืนผ้า 18">
              <a:extLst>
                <a:ext uri="{FF2B5EF4-FFF2-40B4-BE49-F238E27FC236}">
                  <a16:creationId xmlns:a16="http://schemas.microsoft.com/office/drawing/2014/main" xmlns="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0" name="สี่เหลี่ยมผืนผ้า 19">
              <a:extLst>
                <a:ext uri="{FF2B5EF4-FFF2-40B4-BE49-F238E27FC236}">
                  <a16:creationId xmlns:a16="http://schemas.microsoft.com/office/drawing/2014/main" xmlns="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1" name="ลูกศร: รูปห้าเหลี่ยม 20">
              <a:extLst>
                <a:ext uri="{FF2B5EF4-FFF2-40B4-BE49-F238E27FC236}">
                  <a16:creationId xmlns:a16="http://schemas.microsoft.com/office/drawing/2014/main" xmlns="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42" name="กลุ่ม 21">
            <a:extLst>
              <a:ext uri="{FF2B5EF4-FFF2-40B4-BE49-F238E27FC236}">
                <a16:creationId xmlns:a16="http://schemas.microsoft.com/office/drawing/2014/main" xmlns="" id="{FE1A25AC-E1B1-4A97-A3CC-612FC7188357}"/>
              </a:ext>
            </a:extLst>
          </p:cNvPr>
          <p:cNvGrpSpPr/>
          <p:nvPr/>
        </p:nvGrpSpPr>
        <p:grpSpPr>
          <a:xfrm>
            <a:off x="17804" y="61399"/>
            <a:ext cx="1282009" cy="1304221"/>
            <a:chOff x="3842018" y="1909696"/>
            <a:chExt cx="2527233" cy="2527233"/>
          </a:xfrm>
        </p:grpSpPr>
        <p:sp>
          <p:nvSpPr>
            <p:cNvPr id="43" name="วงรี 22">
              <a:extLst>
                <a:ext uri="{FF2B5EF4-FFF2-40B4-BE49-F238E27FC236}">
                  <a16:creationId xmlns:a16="http://schemas.microsoft.com/office/drawing/2014/main" xmlns="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4" name="ลูกศร: รูปห้าเหลี่ยม 23">
              <a:extLst>
                <a:ext uri="{FF2B5EF4-FFF2-40B4-BE49-F238E27FC236}">
                  <a16:creationId xmlns:a16="http://schemas.microsoft.com/office/drawing/2014/main" xmlns="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45" name="วงรี 24">
            <a:extLst>
              <a:ext uri="{FF2B5EF4-FFF2-40B4-BE49-F238E27FC236}">
                <a16:creationId xmlns:a16="http://schemas.microsoft.com/office/drawing/2014/main" xmlns="" id="{12356E96-4AA6-4089-B0E1-57D8069AAB2A}"/>
              </a:ext>
            </a:extLst>
          </p:cNvPr>
          <p:cNvSpPr/>
          <p:nvPr/>
        </p:nvSpPr>
        <p:spPr>
          <a:xfrm>
            <a:off x="567723" y="190702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1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222954" y="69458"/>
            <a:ext cx="2962927" cy="646331"/>
          </a:xfrm>
          <a:prstGeom prst="rect">
            <a:avLst/>
          </a:prstGeom>
          <a:solidFill>
            <a:srgbClr val="FF9933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9473964"/>
              </p:ext>
            </p:extLst>
          </p:nvPr>
        </p:nvGraphicFramePr>
        <p:xfrm>
          <a:off x="1355876" y="1577466"/>
          <a:ext cx="7172980" cy="43750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6542">
                  <a:extLst>
                    <a:ext uri="{9D8B030D-6E8A-4147-A177-3AD203B41FA5}">
                      <a16:colId xmlns:a16="http://schemas.microsoft.com/office/drawing/2014/main" xmlns="" val="2525335565"/>
                    </a:ext>
                  </a:extLst>
                </a:gridCol>
                <a:gridCol w="893049">
                  <a:extLst>
                    <a:ext uri="{9D8B030D-6E8A-4147-A177-3AD203B41FA5}">
                      <a16:colId xmlns:a16="http://schemas.microsoft.com/office/drawing/2014/main" xmlns="" val="1902848179"/>
                    </a:ext>
                  </a:extLst>
                </a:gridCol>
                <a:gridCol w="935001">
                  <a:extLst>
                    <a:ext uri="{9D8B030D-6E8A-4147-A177-3AD203B41FA5}">
                      <a16:colId xmlns:a16="http://schemas.microsoft.com/office/drawing/2014/main" xmlns="" val="2651037698"/>
                    </a:ext>
                  </a:extLst>
                </a:gridCol>
                <a:gridCol w="825061">
                  <a:extLst>
                    <a:ext uri="{9D8B030D-6E8A-4147-A177-3AD203B41FA5}">
                      <a16:colId xmlns:a16="http://schemas.microsoft.com/office/drawing/2014/main" xmlns="" val="179396023"/>
                    </a:ext>
                  </a:extLst>
                </a:gridCol>
                <a:gridCol w="858737">
                  <a:extLst>
                    <a:ext uri="{9D8B030D-6E8A-4147-A177-3AD203B41FA5}">
                      <a16:colId xmlns:a16="http://schemas.microsoft.com/office/drawing/2014/main" xmlns="" val="4209790164"/>
                    </a:ext>
                  </a:extLst>
                </a:gridCol>
                <a:gridCol w="942926">
                  <a:extLst>
                    <a:ext uri="{9D8B030D-6E8A-4147-A177-3AD203B41FA5}">
                      <a16:colId xmlns:a16="http://schemas.microsoft.com/office/drawing/2014/main" xmlns="" val="1267996903"/>
                    </a:ext>
                  </a:extLst>
                </a:gridCol>
                <a:gridCol w="909250">
                  <a:extLst>
                    <a:ext uri="{9D8B030D-6E8A-4147-A177-3AD203B41FA5}">
                      <a16:colId xmlns:a16="http://schemas.microsoft.com/office/drawing/2014/main" xmlns="" val="2838298003"/>
                    </a:ext>
                  </a:extLst>
                </a:gridCol>
                <a:gridCol w="892414">
                  <a:extLst>
                    <a:ext uri="{9D8B030D-6E8A-4147-A177-3AD203B41FA5}">
                      <a16:colId xmlns:a16="http://schemas.microsoft.com/office/drawing/2014/main" xmlns="" val="1611376028"/>
                    </a:ext>
                  </a:extLst>
                </a:gridCol>
              </a:tblGrid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H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2921222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9676357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2802976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M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2472110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W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6849530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L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6143399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R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Y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F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L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3107038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R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Q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V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6186755"/>
                  </a:ext>
                </a:extLst>
              </a:tr>
            </a:tbl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14091" y="85432"/>
            <a:ext cx="8677909" cy="6637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Find 6 meaningful words in the puzzle.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43821" y="1577466"/>
            <a:ext cx="4195821" cy="459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354607" y="2039746"/>
            <a:ext cx="3264795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269342" y="3719255"/>
            <a:ext cx="6259514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250244" y="4270427"/>
            <a:ext cx="3408249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434832" y="2133511"/>
            <a:ext cx="755555" cy="3722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267336" y="1577466"/>
            <a:ext cx="755555" cy="372266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052774" y="2590918"/>
            <a:ext cx="2775083" cy="1384995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i="1" dirty="0" smtClean="0"/>
              <a:t>- </a:t>
            </a:r>
            <a:r>
              <a:rPr lang="en-US" sz="2800" i="1" dirty="0"/>
              <a:t>The team with the more correct answers wins.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303" y="420387"/>
            <a:ext cx="2528787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28" y="17929"/>
            <a:ext cx="1245362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xmlns="" id="{21501217-C02E-4EB5-A550-B5A8FC278C5B}"/>
              </a:ext>
            </a:extLst>
          </p:cNvPr>
          <p:cNvSpPr/>
          <p:nvPr/>
        </p:nvSpPr>
        <p:spPr>
          <a:xfrm>
            <a:off x="1925271" y="455009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xmlns="" id="{B3C0FBCF-690C-4AD1-B426-EA44C48A395A}"/>
              </a:ext>
            </a:extLst>
          </p:cNvPr>
          <p:cNvSpPr/>
          <p:nvPr/>
        </p:nvSpPr>
        <p:spPr>
          <a:xfrm>
            <a:off x="2647605" y="5123175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xmlns="" id="{ABBC749F-9E48-4250-9AA2-DC3E1C8E7555}"/>
              </a:ext>
            </a:extLst>
          </p:cNvPr>
          <p:cNvSpPr/>
          <p:nvPr/>
        </p:nvSpPr>
        <p:spPr>
          <a:xfrm>
            <a:off x="2647605" y="3811186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xmlns="" id="{2A5ECF2F-A4D3-4920-B733-C5208692906D}"/>
              </a:ext>
            </a:extLst>
          </p:cNvPr>
          <p:cNvSpPr/>
          <p:nvPr/>
        </p:nvSpPr>
        <p:spPr>
          <a:xfrm>
            <a:off x="2565253" y="2507970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xmlns="" id="{F803C83A-E4B8-40AF-9030-E62B71477C05}"/>
              </a:ext>
            </a:extLst>
          </p:cNvPr>
          <p:cNvSpPr txBox="1"/>
          <p:nvPr/>
        </p:nvSpPr>
        <p:spPr>
          <a:xfrm>
            <a:off x="3209737" y="5266552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xmlns="" id="{B6CB0B9D-2E77-4D08-9E59-5ADCFF4EFA55}"/>
              </a:ext>
            </a:extLst>
          </p:cNvPr>
          <p:cNvSpPr txBox="1"/>
          <p:nvPr/>
        </p:nvSpPr>
        <p:spPr>
          <a:xfrm>
            <a:off x="3209737" y="3969715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xmlns="" id="{C5BF58E0-BA96-4C8E-BD6F-31343ABF4934}"/>
              </a:ext>
            </a:extLst>
          </p:cNvPr>
          <p:cNvSpPr txBox="1"/>
          <p:nvPr/>
        </p:nvSpPr>
        <p:spPr>
          <a:xfrm>
            <a:off x="3141313" y="2615029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xmlns="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7186451" y="2556432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xmlns="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85" r="510"/>
          <a:stretch/>
        </p:blipFill>
        <p:spPr>
          <a:xfrm>
            <a:off x="7164319" y="3888461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xmlns="" id="{2169A93F-C4DB-4B1A-9A2B-5D1CCD74E00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xmlns="" id="{0534463A-6DB1-416C-9F0F-DA49F5A274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end="2788.18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xmlns="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85" r="510"/>
          <a:stretch/>
        </p:blipFill>
        <p:spPr>
          <a:xfrm>
            <a:off x="7203236" y="5212303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561289" y="658210"/>
            <a:ext cx="8225168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0033CC"/>
                </a:solidFill>
              </a:rPr>
              <a:t>1. I want ______ cup of tea.</a:t>
            </a:r>
          </a:p>
        </p:txBody>
      </p:sp>
      <p:sp>
        <p:nvSpPr>
          <p:cNvPr id="31" name="Google Shape;242;p12"/>
          <p:cNvSpPr/>
          <p:nvPr/>
        </p:nvSpPr>
        <p:spPr>
          <a:xfrm>
            <a:off x="1450238" y="223011"/>
            <a:ext cx="502607" cy="502607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43;p12"/>
          <p:cNvSpPr txBox="1"/>
          <p:nvPr/>
        </p:nvSpPr>
        <p:spPr>
          <a:xfrm>
            <a:off x="1477947" y="148866"/>
            <a:ext cx="3970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600" dirty="0"/>
          </a:p>
        </p:txBody>
      </p:sp>
      <p:grpSp>
        <p:nvGrpSpPr>
          <p:cNvPr id="33" name="กลุ่ม 12">
            <a:extLst>
              <a:ext uri="{FF2B5EF4-FFF2-40B4-BE49-F238E27FC236}">
                <a16:creationId xmlns:a16="http://schemas.microsoft.com/office/drawing/2014/main" xmlns="" id="{67654437-D6ED-4895-AD04-A2F764A3F5E5}"/>
              </a:ext>
            </a:extLst>
          </p:cNvPr>
          <p:cNvGrpSpPr/>
          <p:nvPr/>
        </p:nvGrpSpPr>
        <p:grpSpPr>
          <a:xfrm>
            <a:off x="321753" y="332009"/>
            <a:ext cx="1447658" cy="1331212"/>
            <a:chOff x="3628809" y="1987293"/>
            <a:chExt cx="2766625" cy="2534268"/>
          </a:xfrm>
        </p:grpSpPr>
        <p:sp>
          <p:nvSpPr>
            <p:cNvPr id="34" name="วงรี 13">
              <a:extLst>
                <a:ext uri="{FF2B5EF4-FFF2-40B4-BE49-F238E27FC236}">
                  <a16:creationId xmlns:a16="http://schemas.microsoft.com/office/drawing/2014/main" xmlns="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5" name="วงรี 14">
              <a:extLst>
                <a:ext uri="{FF2B5EF4-FFF2-40B4-BE49-F238E27FC236}">
                  <a16:creationId xmlns:a16="http://schemas.microsoft.com/office/drawing/2014/main" xmlns="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6" name="สี่เหลี่ยมผืนผ้า 15">
              <a:extLst>
                <a:ext uri="{FF2B5EF4-FFF2-40B4-BE49-F238E27FC236}">
                  <a16:creationId xmlns:a16="http://schemas.microsoft.com/office/drawing/2014/main" xmlns="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7" name="สี่เหลี่ยมผืนผ้า 16">
              <a:extLst>
                <a:ext uri="{FF2B5EF4-FFF2-40B4-BE49-F238E27FC236}">
                  <a16:creationId xmlns:a16="http://schemas.microsoft.com/office/drawing/2014/main" xmlns="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8" name="สี่เหลี่ยมผืนผ้า 17">
              <a:extLst>
                <a:ext uri="{FF2B5EF4-FFF2-40B4-BE49-F238E27FC236}">
                  <a16:creationId xmlns:a16="http://schemas.microsoft.com/office/drawing/2014/main" xmlns="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9" name="สี่เหลี่ยมผืนผ้า 18">
              <a:extLst>
                <a:ext uri="{FF2B5EF4-FFF2-40B4-BE49-F238E27FC236}">
                  <a16:creationId xmlns:a16="http://schemas.microsoft.com/office/drawing/2014/main" xmlns="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0" name="สี่เหลี่ยมผืนผ้า 19">
              <a:extLst>
                <a:ext uri="{FF2B5EF4-FFF2-40B4-BE49-F238E27FC236}">
                  <a16:creationId xmlns:a16="http://schemas.microsoft.com/office/drawing/2014/main" xmlns="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1" name="ลูกศร: รูปห้าเหลี่ยม 20">
              <a:extLst>
                <a:ext uri="{FF2B5EF4-FFF2-40B4-BE49-F238E27FC236}">
                  <a16:creationId xmlns:a16="http://schemas.microsoft.com/office/drawing/2014/main" xmlns="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42" name="กลุ่ม 21">
            <a:extLst>
              <a:ext uri="{FF2B5EF4-FFF2-40B4-BE49-F238E27FC236}">
                <a16:creationId xmlns:a16="http://schemas.microsoft.com/office/drawing/2014/main" xmlns="" id="{FE1A25AC-E1B1-4A97-A3CC-612FC7188357}"/>
              </a:ext>
            </a:extLst>
          </p:cNvPr>
          <p:cNvGrpSpPr/>
          <p:nvPr/>
        </p:nvGrpSpPr>
        <p:grpSpPr>
          <a:xfrm>
            <a:off x="361649" y="332009"/>
            <a:ext cx="1282009" cy="1304221"/>
            <a:chOff x="3842018" y="1909696"/>
            <a:chExt cx="2527233" cy="2527233"/>
          </a:xfrm>
        </p:grpSpPr>
        <p:sp>
          <p:nvSpPr>
            <p:cNvPr id="43" name="วงรี 22">
              <a:extLst>
                <a:ext uri="{FF2B5EF4-FFF2-40B4-BE49-F238E27FC236}">
                  <a16:creationId xmlns:a16="http://schemas.microsoft.com/office/drawing/2014/main" xmlns="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4" name="ลูกศร: รูปห้าเหลี่ยม 23">
              <a:extLst>
                <a:ext uri="{FF2B5EF4-FFF2-40B4-BE49-F238E27FC236}">
                  <a16:creationId xmlns:a16="http://schemas.microsoft.com/office/drawing/2014/main" xmlns="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45" name="วงรี 24">
            <a:extLst>
              <a:ext uri="{FF2B5EF4-FFF2-40B4-BE49-F238E27FC236}">
                <a16:creationId xmlns:a16="http://schemas.microsoft.com/office/drawing/2014/main" xmlns="" id="{12356E96-4AA6-4089-B0E1-57D8069AAB2A}"/>
              </a:ext>
            </a:extLst>
          </p:cNvPr>
          <p:cNvSpPr/>
          <p:nvPr/>
        </p:nvSpPr>
        <p:spPr>
          <a:xfrm>
            <a:off x="911568" y="461312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99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92" y="17929"/>
            <a:ext cx="1276204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xmlns="" id="{21501217-C02E-4EB5-A550-B5A8FC278C5B}"/>
              </a:ext>
            </a:extLst>
          </p:cNvPr>
          <p:cNvSpPr/>
          <p:nvPr/>
        </p:nvSpPr>
        <p:spPr>
          <a:xfrm>
            <a:off x="2009208" y="599675"/>
            <a:ext cx="8873951" cy="894423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40">
              <a:defRPr/>
            </a:pPr>
            <a:r>
              <a:rPr lang="en-US" sz="2800" b="1" dirty="0">
                <a:solidFill>
                  <a:srgbClr val="000000"/>
                </a:solidFill>
                <a:latin typeface="OpenSansBold"/>
              </a:rPr>
              <a:t> </a:t>
            </a: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xmlns="" id="{F803C83A-E4B8-40AF-9030-E62B71477C05}"/>
              </a:ext>
            </a:extLst>
          </p:cNvPr>
          <p:cNvSpPr txBox="1"/>
          <p:nvPr/>
        </p:nvSpPr>
        <p:spPr>
          <a:xfrm>
            <a:off x="1963298" y="4593494"/>
            <a:ext cx="432294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</a:t>
            </a:r>
            <a:r>
              <a:rPr lang="en-GB" sz="3200" b="1" dirty="0"/>
              <a:t>Funny</a:t>
            </a: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xmlns="" id="{B6CB0B9D-2E77-4D08-9E59-5ADCFF4EFA55}"/>
              </a:ext>
            </a:extLst>
          </p:cNvPr>
          <p:cNvSpPr txBox="1"/>
          <p:nvPr/>
        </p:nvSpPr>
        <p:spPr>
          <a:xfrm>
            <a:off x="1994158" y="2500737"/>
            <a:ext cx="413512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lang="en-GB" sz="3200" b="1" dirty="0"/>
              <a:t>Amusing  </a:t>
            </a:r>
            <a:endParaRPr lang="th-TH" sz="3200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xmlns="" id="{C5BF58E0-BA96-4C8E-BD6F-31343ABF4934}"/>
              </a:ext>
            </a:extLst>
          </p:cNvPr>
          <p:cNvSpPr txBox="1"/>
          <p:nvPr/>
        </p:nvSpPr>
        <p:spPr>
          <a:xfrm>
            <a:off x="1963299" y="3552710"/>
            <a:ext cx="420354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Moving</a:t>
            </a:r>
            <a:r>
              <a:rPr lang="en-GB" sz="3200" b="1" dirty="0"/>
              <a:t>  </a:t>
            </a:r>
            <a:endParaRPr lang="th-TH" sz="3200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6" name="กลุ่ม 12">
            <a:extLst>
              <a:ext uri="{FF2B5EF4-FFF2-40B4-BE49-F238E27FC236}">
                <a16:creationId xmlns:a16="http://schemas.microsoft.com/office/drawing/2014/main" xmlns="" id="{67654437-D6ED-4895-AD04-A2F764A3F5E5}"/>
              </a:ext>
            </a:extLst>
          </p:cNvPr>
          <p:cNvGrpSpPr/>
          <p:nvPr/>
        </p:nvGrpSpPr>
        <p:grpSpPr>
          <a:xfrm>
            <a:off x="60960" y="51363"/>
            <a:ext cx="1447658" cy="1331212"/>
            <a:chOff x="3628809" y="1987293"/>
            <a:chExt cx="2766625" cy="2534268"/>
          </a:xfrm>
        </p:grpSpPr>
        <p:sp>
          <p:nvSpPr>
            <p:cNvPr id="17" name="วงรี 13">
              <a:extLst>
                <a:ext uri="{FF2B5EF4-FFF2-40B4-BE49-F238E27FC236}">
                  <a16:creationId xmlns:a16="http://schemas.microsoft.com/office/drawing/2014/main" xmlns="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8" name="วงรี 14">
              <a:extLst>
                <a:ext uri="{FF2B5EF4-FFF2-40B4-BE49-F238E27FC236}">
                  <a16:creationId xmlns:a16="http://schemas.microsoft.com/office/drawing/2014/main" xmlns="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9" name="สี่เหลี่ยมผืนผ้า 15">
              <a:extLst>
                <a:ext uri="{FF2B5EF4-FFF2-40B4-BE49-F238E27FC236}">
                  <a16:creationId xmlns:a16="http://schemas.microsoft.com/office/drawing/2014/main" xmlns="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สี่เหลี่ยมผืนผ้า 16">
              <a:extLst>
                <a:ext uri="{FF2B5EF4-FFF2-40B4-BE49-F238E27FC236}">
                  <a16:creationId xmlns:a16="http://schemas.microsoft.com/office/drawing/2014/main" xmlns="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1" name="สี่เหลี่ยมผืนผ้า 17">
              <a:extLst>
                <a:ext uri="{FF2B5EF4-FFF2-40B4-BE49-F238E27FC236}">
                  <a16:creationId xmlns:a16="http://schemas.microsoft.com/office/drawing/2014/main" xmlns="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2" name="สี่เหลี่ยมผืนผ้า 18">
              <a:extLst>
                <a:ext uri="{FF2B5EF4-FFF2-40B4-BE49-F238E27FC236}">
                  <a16:creationId xmlns:a16="http://schemas.microsoft.com/office/drawing/2014/main" xmlns="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3" name="สี่เหลี่ยมผืนผ้า 19">
              <a:extLst>
                <a:ext uri="{FF2B5EF4-FFF2-40B4-BE49-F238E27FC236}">
                  <a16:creationId xmlns:a16="http://schemas.microsoft.com/office/drawing/2014/main" xmlns="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4" name="ลูกศร: รูปห้าเหลี่ยม 20">
              <a:extLst>
                <a:ext uri="{FF2B5EF4-FFF2-40B4-BE49-F238E27FC236}">
                  <a16:creationId xmlns:a16="http://schemas.microsoft.com/office/drawing/2014/main" xmlns="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5" name="กลุ่ม 21">
            <a:extLst>
              <a:ext uri="{FF2B5EF4-FFF2-40B4-BE49-F238E27FC236}">
                <a16:creationId xmlns:a16="http://schemas.microsoft.com/office/drawing/2014/main" xmlns="" id="{FE1A25AC-E1B1-4A97-A3CC-612FC7188357}"/>
              </a:ext>
            </a:extLst>
          </p:cNvPr>
          <p:cNvGrpSpPr/>
          <p:nvPr/>
        </p:nvGrpSpPr>
        <p:grpSpPr>
          <a:xfrm>
            <a:off x="100856" y="51363"/>
            <a:ext cx="1282009" cy="1304221"/>
            <a:chOff x="3842018" y="1909696"/>
            <a:chExt cx="2527233" cy="2527233"/>
          </a:xfrm>
        </p:grpSpPr>
        <p:sp>
          <p:nvSpPr>
            <p:cNvPr id="26" name="วงรี 22">
              <a:extLst>
                <a:ext uri="{FF2B5EF4-FFF2-40B4-BE49-F238E27FC236}">
                  <a16:creationId xmlns:a16="http://schemas.microsoft.com/office/drawing/2014/main" xmlns="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7" name="ลูกศร: รูปห้าเหลี่ยม 23">
              <a:extLst>
                <a:ext uri="{FF2B5EF4-FFF2-40B4-BE49-F238E27FC236}">
                  <a16:creationId xmlns:a16="http://schemas.microsoft.com/office/drawing/2014/main" xmlns="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8" name="วงรี 24">
            <a:extLst>
              <a:ext uri="{FF2B5EF4-FFF2-40B4-BE49-F238E27FC236}">
                <a16:creationId xmlns:a16="http://schemas.microsoft.com/office/drawing/2014/main" xmlns="" id="{12356E96-4AA6-4089-B0E1-57D8069AAB2A}"/>
              </a:ext>
            </a:extLst>
          </p:cNvPr>
          <p:cNvSpPr/>
          <p:nvPr/>
        </p:nvSpPr>
        <p:spPr>
          <a:xfrm>
            <a:off x="650775" y="18066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9" name="รูปภาพ 25">
            <a:extLst>
              <a:ext uri="{FF2B5EF4-FFF2-40B4-BE49-F238E27FC236}">
                <a16:creationId xmlns:a16="http://schemas.microsoft.com/office/drawing/2014/main" xmlns="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5725010" y="3427980"/>
            <a:ext cx="883659" cy="882475"/>
          </a:xfrm>
          <a:prstGeom prst="rect">
            <a:avLst/>
          </a:prstGeom>
        </p:spPr>
      </p:pic>
      <p:pic>
        <p:nvPicPr>
          <p:cNvPr id="30" name="รูปภาพ 26">
            <a:extLst>
              <a:ext uri="{FF2B5EF4-FFF2-40B4-BE49-F238E27FC236}">
                <a16:creationId xmlns:a16="http://schemas.microsoft.com/office/drawing/2014/main" xmlns="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85" r="510"/>
          <a:stretch/>
        </p:blipFill>
        <p:spPr>
          <a:xfrm>
            <a:off x="5756728" y="2367837"/>
            <a:ext cx="851941" cy="882475"/>
          </a:xfrm>
          <a:prstGeom prst="rect">
            <a:avLst/>
          </a:prstGeom>
        </p:spPr>
      </p:pic>
      <p:pic>
        <p:nvPicPr>
          <p:cNvPr id="31" name="paw">
            <a:hlinkClick r:id="" action="ppaction://media"/>
            <a:extLst>
              <a:ext uri="{FF2B5EF4-FFF2-40B4-BE49-F238E27FC236}">
                <a16:creationId xmlns:a16="http://schemas.microsoft.com/office/drawing/2014/main" xmlns="" id="{2169A93F-C4DB-4B1A-9A2B-5D1CCD74E00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32" name="HISCALE">
            <a:hlinkClick r:id="" action="ppaction://media"/>
            <a:extLst>
              <a:ext uri="{FF2B5EF4-FFF2-40B4-BE49-F238E27FC236}">
                <a16:creationId xmlns:a16="http://schemas.microsoft.com/office/drawing/2014/main" xmlns="" id="{0534463A-6DB1-416C-9F0F-DA49F5A274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end="2788.18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33" name="รูปภาพ 29">
            <a:extLst>
              <a:ext uri="{FF2B5EF4-FFF2-40B4-BE49-F238E27FC236}">
                <a16:creationId xmlns:a16="http://schemas.microsoft.com/office/drawing/2014/main" xmlns="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85" r="510"/>
          <a:stretch/>
        </p:blipFill>
        <p:spPr>
          <a:xfrm>
            <a:off x="5740869" y="4439695"/>
            <a:ext cx="851941" cy="8824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216442" y="817800"/>
            <a:ext cx="822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5.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______ films often make us cry.</a:t>
            </a:r>
            <a:endParaRPr lang="th-TH" sz="2800" dirty="0">
              <a:solidFill>
                <a:prstClr val="white"/>
              </a:solidFill>
              <a:latin typeface="Mongolian Baiti" panose="03000500000000000000" pitchFamily="66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3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20097" y="702996"/>
            <a:ext cx="11664778" cy="503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3.</a:t>
            </a:r>
            <a:r>
              <a:rPr lang="en-US" sz="3200" dirty="0" smtClean="0"/>
              <a:t> He is a big ______ and scares his weaker classmates.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bully			B. forum			C. pressure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4.</a:t>
            </a:r>
            <a:r>
              <a:rPr lang="en-US" sz="3200" dirty="0" smtClean="0"/>
              <a:t> She was chatting with her friends, so she couldn’t ______ on the lesson.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concentrate		B. coach			C. advise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5. </a:t>
            </a:r>
            <a:r>
              <a:rPr lang="en-US" sz="3200" dirty="0" smtClean="0"/>
              <a:t>We have ______ from our exams, peers, and parents. This makes us feel very stressed.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interests		B. pressure		C. friends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1215386" y="1228799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23022" y="2890638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75169" y="4861159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38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227573"/>
              </p:ext>
            </p:extLst>
          </p:nvPr>
        </p:nvGraphicFramePr>
        <p:xfrm>
          <a:off x="1759223" y="2646666"/>
          <a:ext cx="8686802" cy="323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1">
                  <a:extLst>
                    <a:ext uri="{9D8B030D-6E8A-4147-A177-3AD203B41FA5}">
                      <a16:colId xmlns:a16="http://schemas.microsoft.com/office/drawing/2014/main" xmlns="" val="3452337236"/>
                    </a:ext>
                  </a:extLst>
                </a:gridCol>
                <a:gridCol w="4343401">
                  <a:extLst>
                    <a:ext uri="{9D8B030D-6E8A-4147-A177-3AD203B41FA5}">
                      <a16:colId xmlns:a16="http://schemas.microsoft.com/office/drawing/2014/main" xmlns="" val="503398494"/>
                    </a:ext>
                  </a:extLst>
                </a:gridCol>
              </a:tblGrid>
              <a:tr h="51178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ʊə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ɔɪ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0921558"/>
                  </a:ext>
                </a:extLst>
              </a:tr>
              <a:tr h="2656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91223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8803" y="498979"/>
            <a:ext cx="915104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words into the correct columns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4183" y="601619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968" y="4989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2405851" y="3373506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tourist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1295" y="1354623"/>
            <a:ext cx="8808555" cy="954107"/>
          </a:xfrm>
          <a:prstGeom prst="rect">
            <a:avLst/>
          </a:prstGeom>
          <a:solidFill>
            <a:srgbClr val="FBD2D2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oy		tourist		toy		ensure</a:t>
            </a:r>
          </a:p>
          <a:p>
            <a:r>
              <a:rPr lang="en-US" sz="2800" b="1" dirty="0"/>
              <a:t>a</a:t>
            </a:r>
            <a:r>
              <a:rPr lang="en-US" sz="2800" b="1" dirty="0" smtClean="0"/>
              <a:t>void		choice		sure		tournament</a:t>
            </a:r>
            <a:endParaRPr lang="en-US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2405851" y="391354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ensure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2405851" y="446688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2405851" y="499010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tournament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6699555" y="336827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6699555" y="389149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6699555" y="446688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avoid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6699555" y="499298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choice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Track 1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534650" y="637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510373" y="1232728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She </a:t>
            </a:r>
            <a:r>
              <a:rPr lang="en-US" sz="3200" dirty="0"/>
              <a:t>is a  noisy and curious girl.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They </a:t>
            </a:r>
            <a:r>
              <a:rPr lang="en-US" sz="3200" dirty="0"/>
              <a:t>joined a full-day city tour.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I </a:t>
            </a:r>
            <a:r>
              <a:rPr lang="en-US" sz="3200" dirty="0"/>
              <a:t>found it enjoyable to watch the tournament.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She’ll </a:t>
            </a:r>
            <a:r>
              <a:rPr lang="en-US" sz="3200" dirty="0"/>
              <a:t>record our voices during the interview.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He </a:t>
            </a:r>
            <a:r>
              <a:rPr lang="en-US" sz="3200" dirty="0"/>
              <a:t>is not acting very </a:t>
            </a:r>
            <a:r>
              <a:rPr lang="en-US" sz="3200" dirty="0" smtClean="0"/>
              <a:t>mature </a:t>
            </a:r>
            <a:r>
              <a:rPr lang="en-US" sz="3200" dirty="0"/>
              <a:t>and is starting to annoy me. </a:t>
            </a:r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85407" y="39419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practice the sentences. Underline the words with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circle the words 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88" y="437551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373" y="3349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2400181" y="1516282"/>
            <a:ext cx="947431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66713" y="2367302"/>
            <a:ext cx="1132953" cy="4452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588586" y="3641446"/>
            <a:ext cx="19602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33241" y="4631465"/>
            <a:ext cx="1047750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445264" y="3306053"/>
            <a:ext cx="180469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74021" y="4218897"/>
            <a:ext cx="1176093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48832" y="5117676"/>
            <a:ext cx="113813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478612" y="2701059"/>
            <a:ext cx="602379" cy="190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rack 1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220489" y="902299"/>
            <a:ext cx="609600" cy="6096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4218555" y="1870958"/>
            <a:ext cx="1171192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09366" y="5530244"/>
            <a:ext cx="1270435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5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3" grpId="0" animBg="1"/>
      <p:bldP spid="25" grpId="0" animBg="1"/>
      <p:bldP spid="33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99503" y="88385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Work in 2 teams.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T </a:t>
            </a:r>
            <a:r>
              <a:rPr lang="en-US" sz="3200" dirty="0"/>
              <a:t>reads out word by word, one student will run to the board and slap on the correct word with the correct sound.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The </a:t>
            </a:r>
            <a:r>
              <a:rPr lang="en-US" sz="3200" dirty="0"/>
              <a:t>team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067" y="116326"/>
            <a:ext cx="1848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7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57358" y="2812567"/>
            <a:ext cx="18741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tourist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0159" y="760062"/>
            <a:ext cx="1523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noisy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95894" y="2438828"/>
            <a:ext cx="1271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4182" y="5343574"/>
            <a:ext cx="15776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avoid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575632" y="884853"/>
            <a:ext cx="1282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sure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14447" y="940771"/>
            <a:ext cx="11332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1091" y="2304736"/>
            <a:ext cx="1061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soil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2633" y="5035175"/>
            <a:ext cx="20491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mature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21581" y="783727"/>
            <a:ext cx="17680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annoy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21609" y="2005403"/>
            <a:ext cx="1519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voice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33975" y="3266859"/>
            <a:ext cx="15997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enjoy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82802" y="4117594"/>
            <a:ext cx="32539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tournament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98008" y="3737002"/>
            <a:ext cx="19218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ensure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73647" y="4822045"/>
            <a:ext cx="18213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choice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41860" y="27885"/>
            <a:ext cx="402027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1277" y="523073"/>
            <a:ext cx="10102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toy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9928" y="549483"/>
            <a:ext cx="415656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3440546" y="293645"/>
            <a:ext cx="5370945" cy="1066222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4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1016000" y="2471801"/>
            <a:ext cx="7333673" cy="13542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Do </a:t>
            </a:r>
            <a:r>
              <a:rPr lang="en-US" altLang="zh-CN" sz="32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the exercises again.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Be </a:t>
            </a:r>
            <a:r>
              <a:rPr lang="en-US" altLang="zh-CN" sz="32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ready for A closer Look </a:t>
            </a:r>
            <a:r>
              <a:rPr lang="en-US" altLang="zh-CN" sz="32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2 </a:t>
            </a:r>
            <a:endParaRPr lang="en-US" altLang="zh-CN" sz="3200" dirty="0">
              <a:solidFill>
                <a:srgbClr val="3333FF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577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618538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chemeClr val="accent5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48" y="2487204"/>
            <a:ext cx="5356514" cy="340559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849344" y="146862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AD4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2248" y="1300230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16700" y="1581391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xmlns="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826326" y="442825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AD4F0F"/>
                </a:solidFill>
              </a:rPr>
              <a:t>upload </a:t>
            </a:r>
            <a:r>
              <a:rPr lang="en-US" sz="4000" b="1" dirty="0">
                <a:solidFill>
                  <a:srgbClr val="AD4F0F"/>
                </a:solidFill>
              </a:rPr>
              <a:t>(v</a:t>
            </a:r>
            <a:r>
              <a:rPr lang="en-US" sz="4000" b="1" dirty="0" smtClean="0">
                <a:solidFill>
                  <a:srgbClr val="AD4F0F"/>
                </a:solidFill>
              </a:rPr>
              <a:t>): 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1187" y="45760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latin typeface="Arial Narrow" panose="020B0606020202030204" pitchFamily="34" charset="0"/>
              </a:rPr>
              <a:t>tải</a:t>
            </a:r>
            <a:r>
              <a:rPr lang="en-US" sz="3600" b="1" dirty="0" smtClean="0">
                <a:latin typeface="Arial Narrow" panose="020B0606020202030204" pitchFamily="34" charset="0"/>
              </a:rPr>
              <a:t> </a:t>
            </a:r>
            <a:r>
              <a:rPr lang="en-US" sz="3600" b="1" dirty="0" err="1" smtClean="0">
                <a:latin typeface="Arial Narrow" panose="020B0606020202030204" pitchFamily="34" charset="0"/>
              </a:rPr>
              <a:t>lên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6326" y="5091400"/>
            <a:ext cx="2048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99CC"/>
                </a:solidFill>
              </a:rPr>
              <a:t>/</a:t>
            </a:r>
            <a:r>
              <a:rPr lang="en-US" sz="3200" b="1" dirty="0">
                <a:solidFill>
                  <a:srgbClr val="0099CC"/>
                </a:solidFill>
              </a:rPr>
              <a:t>ˌ</a:t>
            </a:r>
            <a:r>
              <a:rPr lang="en-US" sz="3200" b="1" dirty="0" err="1">
                <a:solidFill>
                  <a:srgbClr val="0099CC"/>
                </a:solidFill>
              </a:rPr>
              <a:t>ʌpˈləʊd</a:t>
            </a:r>
            <a:r>
              <a:rPr lang="en-US" sz="3200" b="1" dirty="0">
                <a:solidFill>
                  <a:srgbClr val="0099CC"/>
                </a:solidFill>
              </a:rPr>
              <a:t>/ </a:t>
            </a:r>
          </a:p>
        </p:txBody>
      </p:sp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91532" y="4655522"/>
            <a:ext cx="487363" cy="487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7494" r="2672"/>
          <a:stretch/>
        </p:blipFill>
        <p:spPr>
          <a:xfrm>
            <a:off x="4495561" y="378341"/>
            <a:ext cx="5313458" cy="37964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97320" y="455471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browse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AD4F0F"/>
                </a:solidFill>
              </a:rPr>
              <a:t>(v):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1097" y="4723367"/>
            <a:ext cx="7740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/>
              <a:t>đ</a:t>
            </a:r>
            <a:r>
              <a:rPr lang="en-US" sz="4000" dirty="0" err="1" smtClean="0"/>
              <a:t>ọc</a:t>
            </a:r>
            <a:r>
              <a:rPr lang="en-US" sz="4000" dirty="0" smtClean="0"/>
              <a:t> </a:t>
            </a:r>
            <a:r>
              <a:rPr lang="en-US" sz="4000" dirty="0" err="1" smtClean="0"/>
              <a:t>lướt</a:t>
            </a:r>
            <a:r>
              <a:rPr lang="en-US" sz="4000" dirty="0" smtClean="0"/>
              <a:t>, </a:t>
            </a:r>
            <a:r>
              <a:rPr lang="en-US" sz="4000" dirty="0" err="1" smtClean="0"/>
              <a:t>tìm</a:t>
            </a:r>
            <a:r>
              <a:rPr lang="en-US" sz="4000" dirty="0" smtClean="0"/>
              <a:t> (</a:t>
            </a:r>
            <a:r>
              <a:rPr lang="en-US" sz="4000" dirty="0" err="1" smtClean="0"/>
              <a:t>trên</a:t>
            </a:r>
            <a:r>
              <a:rPr lang="en-US" sz="4000" dirty="0" smtClean="0"/>
              <a:t> </a:t>
            </a:r>
            <a:r>
              <a:rPr lang="en-US" sz="4000" dirty="0" err="1" smtClean="0"/>
              <a:t>mạng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602086" y="5293007"/>
            <a:ext cx="1499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/</a:t>
            </a:r>
            <a:r>
              <a:rPr lang="en-US" sz="3200" b="1" dirty="0" err="1">
                <a:solidFill>
                  <a:schemeClr val="accent1"/>
                </a:solidFill>
              </a:rPr>
              <a:t>braʊz</a:t>
            </a:r>
            <a:r>
              <a:rPr lang="en-US" sz="32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4" name="brow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2123" y="4637638"/>
            <a:ext cx="590389" cy="590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209965"/>
            <a:ext cx="5153891" cy="32451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78637" y="4550661"/>
            <a:ext cx="420849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notification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AD4F0F"/>
                </a:solidFill>
              </a:rPr>
              <a:t>(n):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4461" y="4704219"/>
            <a:ext cx="514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 smtClean="0"/>
              <a:t>thông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báo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558754" y="5298122"/>
            <a:ext cx="3156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/ˌ</a:t>
            </a:r>
            <a:r>
              <a:rPr lang="en-US" sz="3600" b="1" dirty="0" err="1">
                <a:solidFill>
                  <a:schemeClr val="accent1"/>
                </a:solidFill>
              </a:rPr>
              <a:t>nəʊtɪfɪˈkeɪʃn</a:t>
            </a:r>
            <a:r>
              <a:rPr lang="en-US" sz="36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5" name="notifica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51028" y="4903778"/>
            <a:ext cx="608648" cy="608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4544" y="871660"/>
            <a:ext cx="5839456" cy="35889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5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992863" y="4529879"/>
            <a:ext cx="364808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l</a:t>
            </a:r>
            <a:r>
              <a:rPr lang="en-US" sz="4400" b="1" dirty="0" smtClean="0">
                <a:solidFill>
                  <a:srgbClr val="AD4F0F"/>
                </a:solidFill>
              </a:rPr>
              <a:t>og on to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AD4F0F"/>
                </a:solidFill>
              </a:rPr>
              <a:t>(</a:t>
            </a:r>
            <a:r>
              <a:rPr lang="en-US" sz="4400" b="1" dirty="0">
                <a:solidFill>
                  <a:srgbClr val="AD4F0F"/>
                </a:solidFill>
              </a:rPr>
              <a:t>v</a:t>
            </a:r>
            <a:r>
              <a:rPr lang="en-US" sz="4400" b="1" dirty="0" smtClean="0">
                <a:solidFill>
                  <a:srgbClr val="AD4F0F"/>
                </a:solidFill>
              </a:rPr>
              <a:t>):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1543" y="4715587"/>
            <a:ext cx="514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/>
              <a:t>đ</a:t>
            </a:r>
            <a:r>
              <a:rPr lang="en-US" sz="4000" b="1" dirty="0" err="1" smtClean="0"/>
              <a:t>ăng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nhập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317413" y="5223356"/>
            <a:ext cx="2289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/</a:t>
            </a:r>
            <a:r>
              <a:rPr lang="en-US" sz="3600" b="1" dirty="0" err="1">
                <a:solidFill>
                  <a:schemeClr val="accent1"/>
                </a:solidFill>
              </a:rPr>
              <a:t>lɒɡ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ɒn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tə</a:t>
            </a:r>
            <a:r>
              <a:rPr lang="en-US" sz="36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3" name="log on t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685593" y="4792420"/>
            <a:ext cx="554219" cy="554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7272"/>
          <a:stretch/>
        </p:blipFill>
        <p:spPr>
          <a:xfrm>
            <a:off x="3969405" y="584775"/>
            <a:ext cx="5811903" cy="3822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8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682083" y="454817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check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AD4F0F"/>
                </a:solidFill>
              </a:rPr>
              <a:t>(v):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8275" y="4692233"/>
            <a:ext cx="514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 smtClean="0"/>
              <a:t>kiểm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tra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772745" y="5319296"/>
            <a:ext cx="13692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b="1" dirty="0">
                <a:solidFill>
                  <a:schemeClr val="accent1"/>
                </a:solidFill>
              </a:rPr>
              <a:t>/</a:t>
            </a:r>
            <a:r>
              <a:rPr lang="en-US" sz="3800" b="1" dirty="0" err="1">
                <a:solidFill>
                  <a:schemeClr val="accent1"/>
                </a:solidFill>
              </a:rPr>
              <a:t>tʃek</a:t>
            </a:r>
            <a:r>
              <a:rPr lang="en-US" sz="38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4890"/>
          <a:stretch/>
        </p:blipFill>
        <p:spPr>
          <a:xfrm>
            <a:off x="4457388" y="341746"/>
            <a:ext cx="4516582" cy="4350488"/>
          </a:xfrm>
          <a:prstGeom prst="rect">
            <a:avLst/>
          </a:prstGeom>
        </p:spPr>
      </p:pic>
      <p:pic>
        <p:nvPicPr>
          <p:cNvPr id="5" name="check__gb_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29387" y="4876899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1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645673" y="466632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account </a:t>
            </a:r>
            <a:r>
              <a:rPr lang="en-US" sz="4400" b="1" dirty="0" smtClean="0">
                <a:solidFill>
                  <a:srgbClr val="AD4F0F"/>
                </a:solidFill>
              </a:rPr>
              <a:t>(n):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4004" y="4839508"/>
            <a:ext cx="514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 smtClean="0"/>
              <a:t>tài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khoản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093476" y="5375521"/>
            <a:ext cx="2064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/</a:t>
            </a:r>
            <a:r>
              <a:rPr lang="en-US" sz="3600" b="1" dirty="0" err="1">
                <a:solidFill>
                  <a:schemeClr val="accent1"/>
                </a:solidFill>
              </a:rPr>
              <a:t>əˈkaʊnt</a:t>
            </a:r>
            <a:r>
              <a:rPr lang="en-US" sz="36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5" name="accoun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36013" y="4907435"/>
            <a:ext cx="633827" cy="633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12638"/>
          <a:stretch/>
        </p:blipFill>
        <p:spPr>
          <a:xfrm>
            <a:off x="5563603" y="292387"/>
            <a:ext cx="4254652" cy="41503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48039" y="1112076"/>
            <a:ext cx="1888435" cy="4472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V="1">
            <a:off x="3971637" y="1335707"/>
            <a:ext cx="1676402" cy="993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1677" y="92363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1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5259</TotalTime>
  <Words>845</Words>
  <Application>Microsoft Office PowerPoint</Application>
  <PresentationFormat>Custom</PresentationFormat>
  <Paragraphs>302</Paragraphs>
  <Slides>28</Slides>
  <Notes>19</Notes>
  <HiddenSlides>0</HiddenSlides>
  <MMClips>31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Retrospect</vt:lpstr>
      <vt:lpstr>Slide 1</vt:lpstr>
      <vt:lpstr>Find 6 meaningful words in the puzzle.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mshuong594@gmail.com</cp:lastModifiedBy>
  <cp:revision>282</cp:revision>
  <dcterms:created xsi:type="dcterms:W3CDTF">2020-12-09T02:04:09Z</dcterms:created>
  <dcterms:modified xsi:type="dcterms:W3CDTF">2023-09-21T05:23:28Z</dcterms:modified>
</cp:coreProperties>
</file>