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5" r:id="rId3"/>
    <p:sldId id="277" r:id="rId4"/>
    <p:sldId id="285" r:id="rId5"/>
    <p:sldId id="306" r:id="rId6"/>
    <p:sldId id="290" r:id="rId7"/>
    <p:sldId id="344" r:id="rId8"/>
    <p:sldId id="345" r:id="rId9"/>
    <p:sldId id="295" r:id="rId10"/>
    <p:sldId id="296" r:id="rId11"/>
    <p:sldId id="297" r:id="rId12"/>
    <p:sldId id="298" r:id="rId13"/>
    <p:sldId id="299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D44A79-D00E-4539-9E2D-5ECBF489421F}">
          <p14:sldIdLst>
            <p14:sldId id="275"/>
            <p14:sldId id="277"/>
            <p14:sldId id="285"/>
            <p14:sldId id="306"/>
            <p14:sldId id="290"/>
            <p14:sldId id="344"/>
            <p14:sldId id="345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1EC"/>
    <a:srgbClr val="FFCC00"/>
    <a:srgbClr val="FFE699"/>
    <a:srgbClr val="DAE3F3"/>
    <a:srgbClr val="F1EE73"/>
    <a:srgbClr val="FDD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3CAA-218F-44F6-89F7-54A6E72BCCB1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E10F-4946-4EF0-9DCD-7D9EA71D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58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94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90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09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79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vi-VN" kern="0" smtClean="0"/>
              <a:pPr defTabSz="1371600">
                <a:buClr>
                  <a:srgbClr val="000000"/>
                </a:buClr>
              </a:pPr>
              <a:t>‹#›</a:t>
            </a:fld>
            <a:endParaRPr lang="vi-VN" kern="0"/>
          </a:p>
        </p:txBody>
      </p:sp>
    </p:spTree>
    <p:extLst>
      <p:ext uri="{BB962C8B-B14F-4D97-AF65-F5344CB8AC3E}">
        <p14:creationId xmlns:p14="http://schemas.microsoft.com/office/powerpoint/2010/main" val="459426026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vi-VN" kern="0" smtClean="0"/>
              <a:pPr defTabSz="1371600">
                <a:buClr>
                  <a:srgbClr val="000000"/>
                </a:buClr>
              </a:pPr>
              <a:t>‹#›</a:t>
            </a:fld>
            <a:endParaRPr lang="vi-VN" kern="0"/>
          </a:p>
        </p:txBody>
      </p:sp>
    </p:spTree>
    <p:extLst>
      <p:ext uri="{BB962C8B-B14F-4D97-AF65-F5344CB8AC3E}">
        <p14:creationId xmlns:p14="http://schemas.microsoft.com/office/powerpoint/2010/main" val="81592460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45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circl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B&#224;i%20m&#7851;u%20TH%20-%20Ch&#7911;%20&#273;&#7873;%20E.xlsx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B&#224;i%20m&#7851;u%20TH%20-%20Ch&#7911;%20&#273;&#7873;%20E.xls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B&#224;i%20m&#7851;u%20TH%20-%20Ch&#7911;%20&#273;&#7873;%20E.xlsx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B&#224;i%20m&#7851;u%20TH%20-%20Ch&#7911;%20&#273;&#7873;%20E.xlsx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B&#224;i%20m&#7851;u%20TH%20-%20Ch&#7911;%20&#273;&#7873;%20E.xls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image" Target="../media/image17.png"/><Relationship Id="rId4" Type="http://schemas.openxmlformats.org/officeDocument/2006/relationships/slide" Target="slide10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7FA5E9E-186F-1E83-C48E-CA42C6D8EA01}"/>
              </a:ext>
            </a:extLst>
          </p:cNvPr>
          <p:cNvSpPr txBox="1"/>
          <p:nvPr/>
        </p:nvSpPr>
        <p:spPr>
          <a:xfrm>
            <a:off x="2349253" y="7919218"/>
            <a:ext cx="15392400" cy="80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60"/>
              </a:lnSpc>
            </a:pPr>
            <a:r>
              <a:rPr lang="vi-VN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Hộp tên có tác dụng gì?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CC81822-BFE6-7559-DA5D-8D9966554B81}"/>
              </a:ext>
            </a:extLst>
          </p:cNvPr>
          <p:cNvSpPr/>
          <p:nvPr/>
        </p:nvSpPr>
        <p:spPr>
          <a:xfrm>
            <a:off x="372115" y="7505700"/>
            <a:ext cx="1839607" cy="183960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7864FC-DA4D-52F8-DE17-F560977FD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584" y="1296608"/>
            <a:ext cx="12062421" cy="61481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A507DB-CF8C-7396-CEE8-5C6615A7812B}"/>
              </a:ext>
            </a:extLst>
          </p:cNvPr>
          <p:cNvSpPr/>
          <p:nvPr/>
        </p:nvSpPr>
        <p:spPr>
          <a:xfrm>
            <a:off x="2681824" y="2095500"/>
            <a:ext cx="914401" cy="3048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256A77-B267-5D75-C071-1BE6EFC6FE0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689768" y="1469641"/>
            <a:ext cx="992056" cy="77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00C114C-F79D-D12A-ECAB-DF5B68F035B3}"/>
              </a:ext>
            </a:extLst>
          </p:cNvPr>
          <p:cNvSpPr txBox="1"/>
          <p:nvPr/>
        </p:nvSpPr>
        <p:spPr>
          <a:xfrm>
            <a:off x="126022" y="823310"/>
            <a:ext cx="2100940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tên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6F68C0-7BF7-50E2-2DFC-0B25993B3268}"/>
              </a:ext>
            </a:extLst>
          </p:cNvPr>
          <p:cNvSpPr txBox="1"/>
          <p:nvPr/>
        </p:nvSpPr>
        <p:spPr>
          <a:xfrm>
            <a:off x="2349253" y="7655895"/>
            <a:ext cx="15392400" cy="1334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vì sao trong công thức/hàm, Excel thường sử dụng địa chỉ các ô tính chứa số liệu thay cho số liệu trực tiếp?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17518-9D6B-B328-B2FD-0EE1EA7BFBB3}"/>
              </a:ext>
            </a:extLst>
          </p:cNvPr>
          <p:cNvSpPr txBox="1"/>
          <p:nvPr/>
        </p:nvSpPr>
        <p:spPr>
          <a:xfrm>
            <a:off x="2185796" y="11542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31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313284" y="713792"/>
            <a:ext cx="15661433" cy="2967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 1. </a:t>
            </a:r>
            <a:r>
              <a:rPr lang="en-US" sz="5400" b="1" kern="0">
                <a:solidFill>
                  <a:srgbClr val="000000"/>
                </a:solidFill>
                <a:latin typeface="Arial"/>
                <a:cs typeface="Arial"/>
              </a:rPr>
              <a:t>Khi sao chép công thức/hàm từ ô này sang ô khác cái gì đã thay đổi</a:t>
            </a:r>
            <a:r>
              <a:rPr lang="vi-VN" sz="5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  <a:endParaRPr sz="5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Thay đổi địa chỉ các hang.</a:t>
            </a:r>
            <a:endParaRPr sz="4400" b="1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C.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Thay đổi đồng thời cả ô và hang.</a:t>
            </a:r>
            <a:endParaRPr sz="44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</a:t>
            </a:r>
            <a:r>
              <a:rPr lang="en-US" sz="4400" b="1" kern="0">
                <a:solidFill>
                  <a:srgbClr val="000000"/>
                </a:solidFill>
                <a:cs typeface="Arial" panose="020B0604020202020204" pitchFamily="34" charset="0"/>
              </a:rPr>
              <a:t>Thay đổi địa chỉ các ô.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D.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ất cả đáp án đều đúng.</a:t>
            </a:r>
          </a:p>
        </p:txBody>
      </p:sp>
      <p:pic>
        <p:nvPicPr>
          <p:cNvPr id="117" name="Google Shape;117;p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9358603" y="4007499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đổi địa chỉ các ô.</a:t>
            </a:r>
          </a:p>
        </p:txBody>
      </p:sp>
    </p:spTree>
    <p:extLst>
      <p:ext uri="{BB962C8B-B14F-4D97-AF65-F5344CB8AC3E}">
        <p14:creationId xmlns:p14="http://schemas.microsoft.com/office/powerpoint/2010/main" val="116500410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1313284" y="0"/>
            <a:ext cx="15661433" cy="36809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ts val="576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Điền từ thích hợp vào chỗ trống</a:t>
            </a: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371600">
              <a:lnSpc>
                <a:spcPts val="5760"/>
              </a:lnSpc>
              <a:buClr>
                <a:srgbClr val="000000"/>
              </a:buClr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… dạng địa chỉ mà tên hàng và tên cột không bị thay đổi khi sao chép ô chứa công thức sang một ô khác.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tương đối và tuyệt đối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Địa chỉ tuyệt đối</a:t>
            </a:r>
            <a:endParaRPr lang="vi-VN"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hỗn hợp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tương đối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309560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tuyệt đối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id="{AD6F8992-4AD8-A741-FD3A-01D3B841FA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441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313284" y="0"/>
            <a:ext cx="15661433" cy="36809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ts val="58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3.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Điền từ thích hợp vào chỗ trống</a:t>
            </a: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371600">
              <a:lnSpc>
                <a:spcPts val="5800"/>
              </a:lnSpc>
              <a:buClr>
                <a:srgbClr val="000000"/>
              </a:buClr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… dạng địa chỉ có tên hàng hoặc tên cột thay đổi khi sao chép ô chứa công thức công thức sang một ô khác, phần còn lại giữ nguyên.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tương đối và hỗn hợp.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tuyệt đối.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</a:t>
            </a:r>
            <a:r>
              <a:rPr lang="vi-VN" sz="4800" b="1">
                <a:cs typeface="Arial" panose="020B0604020202020204" pitchFamily="34" charset="0"/>
              </a:rPr>
              <a:t>Địa chỉ hỗn hợp.</a:t>
            </a:r>
            <a:endParaRPr lang="vi-VN" sz="4800" b="1" kern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Điạ chỉ tương đối.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hỗn hợp.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id="{949E9F8F-9C26-5FFF-3319-C37FD7F0B3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792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917FD56-7C91-BFCC-FC23-8875288DF6A5}"/>
              </a:ext>
            </a:extLst>
          </p:cNvPr>
          <p:cNvSpPr txBox="1"/>
          <p:nvPr/>
        </p:nvSpPr>
        <p:spPr>
          <a:xfrm>
            <a:off x="990600" y="2783947"/>
            <a:ext cx="156972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CÁC KIỂU ĐỊA CHỈ TRONG EXCEL </a:t>
            </a:r>
          </a:p>
        </p:txBody>
      </p:sp>
    </p:spTree>
    <p:extLst>
      <p:ext uri="{BB962C8B-B14F-4D97-AF65-F5344CB8AC3E}">
        <p14:creationId xmlns:p14="http://schemas.microsoft.com/office/powerpoint/2010/main" val="6831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822960" y="6015696"/>
            <a:ext cx="16779240" cy="14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>
              <a:lnSpc>
                <a:spcPts val="57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Địa chỉ ô là g</a:t>
            </a: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iao nhau giữa mỗi cột và mỗi dòng sẽ tạo thành mỗi ô. Địa chỉ ô có dạng như sau: A1, A2, B2, C3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,.</a:t>
            </a: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3900" y="6172200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2442653" y="6210300"/>
            <a:ext cx="1461482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cho biết địa chỉ ô là gì? 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ô có dạng như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10CE79-AC8B-1C4C-CA4E-8A215DBF8E2A}"/>
              </a:ext>
            </a:extLst>
          </p:cNvPr>
          <p:cNvSpPr txBox="1"/>
          <p:nvPr/>
        </p:nvSpPr>
        <p:spPr>
          <a:xfrm>
            <a:off x="762000" y="26645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Địa chỉ ô tính trong công thức: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66D8F9-2E77-38AC-8C3C-0B9ED665B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955" r="56460" b="34949"/>
          <a:stretch/>
        </p:blipFill>
        <p:spPr>
          <a:xfrm>
            <a:off x="8915400" y="1205505"/>
            <a:ext cx="8857532" cy="4585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00100" y="1178305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Địa chỉ ô:</a:t>
            </a:r>
          </a:p>
        </p:txBody>
      </p:sp>
      <p:sp>
        <p:nvSpPr>
          <p:cNvPr id="17" name="Arrow: Right 16">
            <a:hlinkClick r:id="rId5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C6C184-B376-E08F-DEA0-F317F26014F0}"/>
              </a:ext>
            </a:extLst>
          </p:cNvPr>
          <p:cNvSpPr txBox="1"/>
          <p:nvPr/>
        </p:nvSpPr>
        <p:spPr>
          <a:xfrm>
            <a:off x="838201" y="7459583"/>
            <a:ext cx="16916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 fontAlgn="base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Nếu sử dụng địa chỉ để tính toán, khi thay đổi giá trị trong ô, kết quả phép tính cũng tự động thay đổi.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ED941-304C-6BD9-9B3E-91ECD03D0430}"/>
              </a:ext>
            </a:extLst>
          </p:cNvPr>
          <p:cNvSpPr txBox="1"/>
          <p:nvPr/>
        </p:nvSpPr>
        <p:spPr>
          <a:xfrm>
            <a:off x="838201" y="8655966"/>
            <a:ext cx="1691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 fontAlgn="base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Khi sao chép công thức, kết quả tự động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35675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731520" y="6203279"/>
            <a:ext cx="16779240" cy="2207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>
              <a:lnSpc>
                <a:spcPts val="57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Địa chỉ vùng là t</a:t>
            </a: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ập hợp nhiều ô gần nhau gộp lại, tạo thành địa chỉ vùng. Địa chỉ vùng bao gồm địa chỉ của ô bắt đầu và địa chỉ của ô kết thúc và được ngăn cách bởi dấu hai chấm.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5821" y="6299955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2548858" y="6399905"/>
            <a:ext cx="1461482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 là địa chỉ vùng? 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viết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45821" y="376803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Địa chỉ vùng:</a:t>
            </a:r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ED941-304C-6BD9-9B3E-91ECD03D0430}"/>
              </a:ext>
            </a:extLst>
          </p:cNvPr>
          <p:cNvSpPr txBox="1"/>
          <p:nvPr/>
        </p:nvSpPr>
        <p:spPr>
          <a:xfrm>
            <a:off x="815341" y="8672962"/>
            <a:ext cx="1691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 fontAlgn="base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Ví dụ: B2:C5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34610-1281-5829-5012-FBE6A660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" t="25000" r="56441" b="35416"/>
          <a:stretch/>
        </p:blipFill>
        <p:spPr>
          <a:xfrm>
            <a:off x="7696200" y="916833"/>
            <a:ext cx="9906000" cy="50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0984B70-F2CD-0B36-F5B6-9781FF7FDBC9}"/>
              </a:ext>
            </a:extLst>
          </p:cNvPr>
          <p:cNvSpPr txBox="1"/>
          <p:nvPr/>
        </p:nvSpPr>
        <p:spPr>
          <a:xfrm>
            <a:off x="457200" y="4191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kiểu địa chỉ trong Excel: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17A0D-6B44-8D30-C6D4-325D01B1F3A6}"/>
              </a:ext>
            </a:extLst>
          </p:cNvPr>
          <p:cNvSpPr txBox="1"/>
          <p:nvPr/>
        </p:nvSpPr>
        <p:spPr>
          <a:xfrm>
            <a:off x="800100" y="1610441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Địa chỉ tương đối: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E9819B4-A873-C2EA-20B4-640F0BD8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9766" y="3260174"/>
            <a:ext cx="1470257" cy="149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D82FB-74B9-4D41-DFE6-9FF3EA68ADAC}"/>
              </a:ext>
            </a:extLst>
          </p:cNvPr>
          <p:cNvSpPr txBox="1"/>
          <p:nvPr/>
        </p:nvSpPr>
        <p:spPr>
          <a:xfrm>
            <a:off x="1920023" y="3144280"/>
            <a:ext cx="87733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tương đối là gì? 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đối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viết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4441E-146E-CA17-04ED-F1BC0862D604}"/>
              </a:ext>
            </a:extLst>
          </p:cNvPr>
          <p:cNvSpPr txBox="1"/>
          <p:nvPr/>
        </p:nvSpPr>
        <p:spPr>
          <a:xfrm>
            <a:off x="990600" y="3144280"/>
            <a:ext cx="10096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Là loại địa chỉ sử dụng trong công thức hoặc hàm mà khi sao chép công thức hoặc hàm đó thì địa chỉ này tự động thay đổi</a:t>
            </a:r>
          </a:p>
          <a:p>
            <a:pPr marL="0" lvl="1" algn="just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Ví dụ: </a:t>
            </a:r>
          </a:p>
          <a:p>
            <a:pPr marL="0" lvl="2" indent="714375" algn="just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 Tại ô A3 có Công thức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=C1+D1</a:t>
            </a:r>
          </a:p>
          <a:p>
            <a:pPr marL="0" lvl="2" indent="714375" algn="just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 Copy công thức ô A3 xuống A4 thì công thức thay đổi thành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=C2+D2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B8ECE10-4B0E-E377-DBD1-B4E42FC2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2692924"/>
            <a:ext cx="6129657" cy="29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B8B126D-1C94-4BCA-EAA7-6AD87C2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255" y="6134100"/>
            <a:ext cx="5893661" cy="29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rrow: Right 13">
            <a:hlinkClick r:id="rId6" action="ppaction://hlinkfile"/>
            <a:extLst>
              <a:ext uri="{FF2B5EF4-FFF2-40B4-BE49-F238E27FC236}">
                <a16:creationId xmlns:a16="http://schemas.microsoft.com/office/drawing/2014/main" id="{63FBE861-3D25-139F-896E-70D37AE4F0C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9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17A0D-6B44-8D30-C6D4-325D01B1F3A6}"/>
              </a:ext>
            </a:extLst>
          </p:cNvPr>
          <p:cNvSpPr txBox="1"/>
          <p:nvPr/>
        </p:nvSpPr>
        <p:spPr>
          <a:xfrm>
            <a:off x="970156" y="603981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Địa chỉ tuyệt đối: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E9819B4-A873-C2EA-20B4-640F0BD8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9766" y="3260174"/>
            <a:ext cx="1470257" cy="149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D82FB-74B9-4D41-DFE6-9FF3EA68ADAC}"/>
              </a:ext>
            </a:extLst>
          </p:cNvPr>
          <p:cNvSpPr txBox="1"/>
          <p:nvPr/>
        </p:nvSpPr>
        <p:spPr>
          <a:xfrm>
            <a:off x="1920023" y="3144280"/>
            <a:ext cx="8773377" cy="234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tuyệt đối là gì? 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đối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viết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4441E-146E-CA17-04ED-F1BC0862D604}"/>
              </a:ext>
            </a:extLst>
          </p:cNvPr>
          <p:cNvSpPr txBox="1"/>
          <p:nvPr/>
        </p:nvSpPr>
        <p:spPr>
          <a:xfrm>
            <a:off x="596900" y="2259217"/>
            <a:ext cx="10279256" cy="3408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ts val="5000"/>
              </a:lnSpc>
              <a:spcBef>
                <a:spcPts val="600"/>
              </a:spcBef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Không thay đổi khi sao chép công thức.</a:t>
            </a:r>
          </a:p>
          <a:p>
            <a:pPr lvl="1" algn="just">
              <a:lnSpc>
                <a:spcPts val="5000"/>
              </a:lnSpc>
              <a:spcBef>
                <a:spcPts val="600"/>
              </a:spcBef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Có thêm ký tự $ trước phần địa chỉ cột và hàng.</a:t>
            </a:r>
          </a:p>
          <a:p>
            <a:pPr lvl="1" algn="just">
              <a:lnSpc>
                <a:spcPts val="5000"/>
              </a:lnSpc>
              <a:spcBef>
                <a:spcPts val="600"/>
              </a:spcBef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- Ví dụ: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$A$1, $A$1:$B$5,…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98D889-6EA8-AB43-92D4-769B16DD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2796051"/>
            <a:ext cx="6096000" cy="234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D9B4F5E-3121-C8E3-A077-07C5283E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964632"/>
            <a:ext cx="6096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20302-5DB4-BFF1-E242-9111EDEC4D58}"/>
              </a:ext>
            </a:extLst>
          </p:cNvPr>
          <p:cNvSpPr txBox="1"/>
          <p:nvPr/>
        </p:nvSpPr>
        <p:spPr>
          <a:xfrm>
            <a:off x="1380308" y="5899612"/>
            <a:ext cx="910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ô A3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công thức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=$C$1+$D$1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14A9E-E512-6EA0-D4B9-15A6C6F36923}"/>
              </a:ext>
            </a:extLst>
          </p:cNvPr>
          <p:cNvSpPr txBox="1"/>
          <p:nvPr/>
        </p:nvSpPr>
        <p:spPr>
          <a:xfrm>
            <a:off x="1387742" y="6836296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copy sang ô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A4 công thức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là: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=$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C$1+$D$1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1F1E40E-745F-51F3-2B2C-98FB8D254825}"/>
              </a:ext>
            </a:extLst>
          </p:cNvPr>
          <p:cNvSpPr/>
          <p:nvPr/>
        </p:nvSpPr>
        <p:spPr>
          <a:xfrm>
            <a:off x="14935200" y="5143500"/>
            <a:ext cx="457200" cy="821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hlinkClick r:id="rId6" action="ppaction://hlinkfile"/>
            <a:extLst>
              <a:ext uri="{FF2B5EF4-FFF2-40B4-BE49-F238E27FC236}">
                <a16:creationId xmlns:a16="http://schemas.microsoft.com/office/drawing/2014/main" id="{0BF7D10A-B89F-A94A-1823-8ED9C77047FC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17A0D-6B44-8D30-C6D4-325D01B1F3A6}"/>
              </a:ext>
            </a:extLst>
          </p:cNvPr>
          <p:cNvSpPr txBox="1"/>
          <p:nvPr/>
        </p:nvSpPr>
        <p:spPr>
          <a:xfrm>
            <a:off x="970156" y="603981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Địa chỉ hỗn hợp: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E9819B4-A873-C2EA-20B4-640F0BD8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9766" y="3260174"/>
            <a:ext cx="1470257" cy="149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D82FB-74B9-4D41-DFE6-9FF3EA68ADAC}"/>
              </a:ext>
            </a:extLst>
          </p:cNvPr>
          <p:cNvSpPr txBox="1"/>
          <p:nvPr/>
        </p:nvSpPr>
        <p:spPr>
          <a:xfrm>
            <a:off x="1920023" y="3144280"/>
            <a:ext cx="8773377" cy="234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 là địa hỗn hợp? 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viết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4441E-146E-CA17-04ED-F1BC0862D604}"/>
              </a:ext>
            </a:extLst>
          </p:cNvPr>
          <p:cNvSpPr txBox="1"/>
          <p:nvPr/>
        </p:nvSpPr>
        <p:spPr>
          <a:xfrm>
            <a:off x="639646" y="1920835"/>
            <a:ext cx="10485554" cy="646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Đây là loại địa chỉ kết hợp cả tương đối và tuyệt đối, khi sao chép công thức chỉ 1 phần bị thay đổi.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- Ví dụ: 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 Tại ô A3 có công thức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=C$1+$D1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+ Copy công thức sang ô A3 sang ô A4 công thức này là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=C$1+$D2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Để sử dụng địa chỉ hỗn hợp ta thêm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$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vào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cột hoặc hàng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1F1E40E-745F-51F3-2B2C-98FB8D254825}"/>
              </a:ext>
            </a:extLst>
          </p:cNvPr>
          <p:cNvSpPr/>
          <p:nvPr/>
        </p:nvSpPr>
        <p:spPr>
          <a:xfrm>
            <a:off x="14935200" y="5619919"/>
            <a:ext cx="457200" cy="821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hlinkClick r:id="rId4" action="ppaction://hlinkfile"/>
            <a:extLst>
              <a:ext uri="{FF2B5EF4-FFF2-40B4-BE49-F238E27FC236}">
                <a16:creationId xmlns:a16="http://schemas.microsoft.com/office/drawing/2014/main" id="{0BF7D10A-B89F-A94A-1823-8ED9C77047FC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94C6C96-9380-AEDA-52E2-5A72E6C8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93" y="2348430"/>
            <a:ext cx="6102014" cy="31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6AD5094-9183-4B8F-2FB6-5FF902E0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759" y="6573868"/>
            <a:ext cx="6102014" cy="276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45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757178" y="1220366"/>
            <a:ext cx="1477364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 defTabSz="1371600">
              <a:lnSpc>
                <a:spcPct val="90000"/>
              </a:lnSpc>
              <a:buClr>
                <a:srgbClr val="FFFF66"/>
              </a:buClr>
              <a:buSzPts val="7200"/>
            </a:pPr>
            <a:r>
              <a:rPr lang="vi-VN" sz="10800" b="1" kern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NGÔI SAO MAY MẮN</a:t>
            </a:r>
            <a:endParaRPr sz="10800" b="1" kern="0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84481" y="3885095"/>
            <a:ext cx="5719038" cy="5181540"/>
          </a:xfrm>
          <a:custGeom>
            <a:avLst/>
            <a:gdLst/>
            <a:ahLst/>
            <a:cxnLst/>
            <a:rect l="l" t="t" r="r" b="b"/>
            <a:pathLst>
              <a:path w="2344441" h="2238941" extrusionOk="0">
                <a:moveTo>
                  <a:pt x="0" y="0"/>
                </a:moveTo>
                <a:lnTo>
                  <a:pt x="2344441" y="0"/>
                </a:lnTo>
                <a:lnTo>
                  <a:pt x="2344441" y="2238942"/>
                </a:lnTo>
                <a:lnTo>
                  <a:pt x="0" y="2238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1371600">
              <a:buClr>
                <a:srgbClr val="000000"/>
              </a:buClr>
            </a:pPr>
            <a:endParaRPr lang="en-US"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121821"/>
      </p:ext>
    </p:extLst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2697836" y="4114800"/>
            <a:ext cx="12892325" cy="12344400"/>
          </a:xfrm>
          <a:custGeom>
            <a:avLst/>
            <a:gdLst/>
            <a:ahLst/>
            <a:cxnLst/>
            <a:rect l="l" t="t" r="r" b="b"/>
            <a:pathLst>
              <a:path w="8594883" h="8229600" extrusionOk="0">
                <a:moveTo>
                  <a:pt x="0" y="0"/>
                </a:moveTo>
                <a:lnTo>
                  <a:pt x="8594882" y="0"/>
                </a:lnTo>
                <a:lnTo>
                  <a:pt x="85948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1371600">
              <a:buClr>
                <a:srgbClr val="000000"/>
              </a:buClr>
            </a:pPr>
            <a:endParaRPr lang="en-US"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" name="Google Shape;91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491" y="1152800"/>
            <a:ext cx="2798307" cy="291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9059" y="2767946"/>
            <a:ext cx="2798307" cy="29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06914" y="3747767"/>
            <a:ext cx="2798307" cy="28623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>
            <a:hlinkClick r:id="" action="ppaction://noaction"/>
          </p:cNvPr>
          <p:cNvSpPr/>
          <p:nvPr/>
        </p:nvSpPr>
        <p:spPr>
          <a:xfrm>
            <a:off x="16916400" y="89154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buClr>
                <a:srgbClr val="000000"/>
              </a:buClr>
            </a:pPr>
            <a:endParaRPr sz="27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9339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764</Words>
  <Application>Microsoft Office PowerPoint</Application>
  <PresentationFormat>Custom</PresentationFormat>
  <Paragraphs>58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informational texts</dc:title>
  <cp:lastModifiedBy>Admin</cp:lastModifiedBy>
  <cp:revision>58</cp:revision>
  <dcterms:created xsi:type="dcterms:W3CDTF">2006-08-16T00:00:00Z</dcterms:created>
  <dcterms:modified xsi:type="dcterms:W3CDTF">2025-01-13T08:23:35Z</dcterms:modified>
  <dc:identifier>DAFl36ymF6c</dc:identifier>
</cp:coreProperties>
</file>