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Lst>
  <p:notesMasterIdLst>
    <p:notesMasterId r:id="rId34"/>
  </p:notesMasterIdLst>
  <p:sldIdLst>
    <p:sldId id="269" r:id="rId5"/>
    <p:sldId id="268" r:id="rId6"/>
    <p:sldId id="270" r:id="rId7"/>
    <p:sldId id="271" r:id="rId8"/>
    <p:sldId id="272" r:id="rId9"/>
    <p:sldId id="274" r:id="rId10"/>
    <p:sldId id="275" r:id="rId11"/>
    <p:sldId id="276" r:id="rId12"/>
    <p:sldId id="277" r:id="rId13"/>
    <p:sldId id="278" r:id="rId14"/>
    <p:sldId id="279" r:id="rId15"/>
    <p:sldId id="280" r:id="rId16"/>
    <p:sldId id="281" r:id="rId17"/>
    <p:sldId id="282" r:id="rId18"/>
    <p:sldId id="283" r:id="rId19"/>
    <p:sldId id="285" r:id="rId20"/>
    <p:sldId id="284" r:id="rId21"/>
    <p:sldId id="286" r:id="rId22"/>
    <p:sldId id="287" r:id="rId23"/>
    <p:sldId id="288" r:id="rId24"/>
    <p:sldId id="289" r:id="rId25"/>
    <p:sldId id="290" r:id="rId26"/>
    <p:sldId id="291" r:id="rId27"/>
    <p:sldId id="292" r:id="rId28"/>
    <p:sldId id="293" r:id="rId29"/>
    <p:sldId id="294" r:id="rId30"/>
    <p:sldId id="295" r:id="rId31"/>
    <p:sldId id="296" r:id="rId32"/>
    <p:sldId id="310" r:id="rId33"/>
  </p:sldIdLst>
  <p:sldSz cx="12192000" cy="6858000"/>
  <p:notesSz cx="6858000" cy="9144000"/>
  <p:embeddedFontLst>
    <p:embeddedFont>
      <p:font typeface="Tahoma" panose="020B0604030504040204" pitchFamily="34" charset="0"/>
      <p:regular r:id="rId35"/>
      <p:bold r:id="rId36"/>
    </p:embeddedFont>
    <p:embeddedFont>
      <p:font typeface="Cambria Math" panose="02040503050406030204" pitchFamily="18"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69" d="100"/>
          <a:sy n="69" d="100"/>
        </p:scale>
        <p:origin x="4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9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27008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045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353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92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8249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479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314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775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5558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0251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884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20/1/2025</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20/1/2025</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4327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4.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20.gif"/><Relationship Id="rId25" Type="http://schemas.openxmlformats.org/officeDocument/2006/relationships/image" Target="../media/image4.png"/><Relationship Id="rId2" Type="http://schemas.microsoft.com/office/2007/relationships/media" Target="../media/media2.mp3"/><Relationship Id="rId16" Type="http://schemas.openxmlformats.org/officeDocument/2006/relationships/image" Target="../media/image19.gif"/><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3.png"/><Relationship Id="rId5" Type="http://schemas.openxmlformats.org/officeDocument/2006/relationships/audio" Target="../media/audio2.wav"/><Relationship Id="rId15" Type="http://schemas.openxmlformats.org/officeDocument/2006/relationships/image" Target="../media/image18.gif"/><Relationship Id="rId23" Type="http://schemas.openxmlformats.org/officeDocument/2006/relationships/image" Target="../media/image27.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png"/><Relationship Id="rId22" Type="http://schemas.openxmlformats.org/officeDocument/2006/relationships/image" Target="../media/image25.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9.png"/><Relationship Id="rId22" Type="http://schemas.openxmlformats.org/officeDocument/2006/relationships/image" Target="../media/image21.png"/><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smtClean="0">
                <a:latin typeface="Times New Roman" panose="02020603050405020304" pitchFamily="18" charset="0"/>
                <a:cs typeface="Times New Roman" panose="02020603050405020304" pitchFamily="18" charset="0"/>
              </a:rPr>
              <a:t>Luyện tập 1: </a:t>
            </a:r>
            <a:r>
              <a:rPr lang="en-US" sz="2600" smtClean="0">
                <a:latin typeface="Times New Roman" panose="02020603050405020304" pitchFamily="18" charset="0"/>
                <a:cs typeface="Times New Roman" panose="02020603050405020304" pitchFamily="18" charset="0"/>
              </a:rPr>
              <a:t>Cho hàm số y = 4x+3.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smtClean="0">
                <a:latin typeface="Times New Roman" panose="02020603050405020304" pitchFamily="18" charset="0"/>
                <a:cs typeface="Times New Roman" panose="02020603050405020304" pitchFamily="18" charset="0"/>
              </a:rPr>
              <a:t>Giải</a:t>
            </a:r>
          </a:p>
          <a:p>
            <a:pPr marL="0" indent="0">
              <a:buNone/>
            </a:pPr>
            <a:r>
              <a:rPr lang="en-US" sz="2600" smtClean="0">
                <a:latin typeface="Times New Roman" panose="02020603050405020304" pitchFamily="18" charset="0"/>
                <a:cs typeface="Times New Roman" panose="02020603050405020304" pitchFamily="18" charset="0"/>
              </a:rPr>
              <a:t>Với x = 0 thì y = 3.0-4=-4</a:t>
            </a:r>
          </a:p>
          <a:p>
            <a:pPr marL="0" indent="0">
              <a:buNone/>
            </a:pPr>
            <a:r>
              <a:rPr lang="en-US" sz="2600" smtClean="0">
                <a:latin typeface="Times New Roman" panose="02020603050405020304" pitchFamily="18" charset="0"/>
                <a:cs typeface="Times New Roman" panose="02020603050405020304" pitchFamily="18" charset="0"/>
              </a:rPr>
              <a:t>Vậy điểm có hoành độ bằng 0 thuộc đồ thị hàm số y=3x-4 là (0;4)</a:t>
            </a:r>
            <a:endParaRPr lang="en-US" sz="260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smtClean="0">
                <a:latin typeface="Times New Roman" panose="02020603050405020304" pitchFamily="18" charset="0"/>
                <a:cs typeface="Times New Roman" panose="02020603050405020304" pitchFamily="18" charset="0"/>
              </a:rPr>
              <a:t>Ví dụ 2: </a:t>
            </a:r>
            <a:r>
              <a:rPr lang="en-US" sz="2600" smtClean="0">
                <a:latin typeface="Times New Roman" panose="02020603050405020304" pitchFamily="18" charset="0"/>
                <a:cs typeface="Times New Roman" panose="02020603050405020304" pitchFamily="18" charset="0"/>
              </a:rPr>
              <a:t>Cho hàm số y = 3x-4.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a:t>
            </a:r>
            <a:r>
              <a:rPr lang="en-US" sz="2600" smtClean="0">
                <a:latin typeface="Times New Roman" panose="02020603050405020304" pitchFamily="18" charset="0"/>
                <a:ea typeface="Calibri" panose="020F0502020204030204" pitchFamily="34" charset="0"/>
              </a:rPr>
              <a:t>được y=3</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smtClean="0">
                <a:latin typeface="Times New Roman" panose="02020603050405020304" pitchFamily="18" charset="0"/>
                <a:ea typeface="Calibri" panose="020F0502020204030204" pitchFamily="34" charset="0"/>
              </a:rPr>
              <a:t>là </a:t>
            </a:r>
            <a:r>
              <a:rPr lang="en-US" sz="2600">
                <a:latin typeface="Times New Roman" panose="02020603050405020304" pitchFamily="18" charset="0"/>
                <a:ea typeface="Calibri" panose="020F0502020204030204" pitchFamily="34" charset="0"/>
              </a:rPr>
              <a:t>(0;3)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smtClean="0">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a:blip r:embed="rId2"/>
                <a:stretch>
                  <a:fillRect l="-973" t="-12346" r="-487" b="-29630"/>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a:latin typeface="Times New Roman" panose="02020603050405020304" pitchFamily="18" charset="0"/>
                <a:cs typeface="Times New Roman" panose="02020603050405020304" pitchFamily="18" charset="0"/>
              </a:rPr>
              <a:t>II - VẼ ĐỒ THỊ CỦA HÀM SỐ BẬC NHẤT</a:t>
            </a:r>
            <a:r>
              <a:rPr lang="en-US" sz="2600">
                <a:latin typeface="Times New Roman" panose="02020603050405020304" pitchFamily="18" charset="0"/>
                <a:cs typeface="Times New Roman" panose="02020603050405020304" pitchFamily="18" charset="0"/>
              </a:rPr>
              <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Trường hợp 1: </a:t>
                </a:r>
                <a:r>
                  <a:rPr lang="en-US" sz="2600" b="1" i="1">
                    <a:solidFill>
                      <a:srgbClr val="C00000"/>
                    </a:solidFill>
                    <a:latin typeface="Times New Roman" panose="02020603050405020304" pitchFamily="18" charset="0"/>
                    <a:ea typeface="Calibri" panose="020F0502020204030204" pitchFamily="34" charset="0"/>
                  </a:rPr>
                  <a:t>Đ</a:t>
                </a:r>
                <a:r>
                  <a:rPr lang="en-US" sz="2600" b="1" i="1" smtClean="0">
                    <a:solidFill>
                      <a:srgbClr val="C00000"/>
                    </a:solidFill>
                    <a:latin typeface="Times New Roman" panose="02020603050405020304" pitchFamily="18" charset="0"/>
                    <a:ea typeface="Calibri" panose="020F0502020204030204" pitchFamily="34" charset="0"/>
                  </a:rPr>
                  <a:t>ồ </a:t>
                </a:r>
                <a:r>
                  <a:rPr lang="en-US" sz="2600" b="1" i="1">
                    <a:solidFill>
                      <a:srgbClr val="C00000"/>
                    </a:solidFill>
                    <a:latin typeface="Times New Roman" panose="02020603050405020304" pitchFamily="18" charset="0"/>
                    <a:ea typeface="Calibri" panose="020F0502020204030204" pitchFamily="34" charset="0"/>
                  </a:rPr>
                  <a:t>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a:blip r:embed="rId2"/>
                <a:stretch>
                  <a:fillRect l="-1679" r="-653" b="-1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53293"/>
          </a:xfrm>
          <a:prstGeom prst="rect">
            <a:avLst/>
          </a:prstGeom>
        </p:spPr>
        <p:txBody>
          <a:bodyPr wrap="none">
            <a:spAutoFit/>
          </a:bodyPr>
          <a:lstStyle/>
          <a:p>
            <a:pPr marL="457200" algn="just">
              <a:lnSpc>
                <a:spcPct val="125000"/>
              </a:lnSpc>
              <a:spcAft>
                <a:spcPts val="0"/>
              </a:spcAft>
            </a:pPr>
            <a:r>
              <a:rPr lang="vi-VN" sz="2600" b="1" i="1">
                <a:latin typeface="Times New Roman" panose="02020603050405020304" pitchFamily="18" charset="0"/>
                <a:ea typeface="Calibri" panose="020F0502020204030204" pitchFamily="34" charset="0"/>
                <a:cs typeface="Times New Roman" panose="02020603050405020304" pitchFamily="18" charset="0"/>
              </a:rPr>
              <a:t>Ví dụ 3: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318222" y="2811237"/>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542251" y="3534347"/>
            <a:ext cx="4765279"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là đường </a:t>
            </a:r>
            <a:r>
              <a:rPr lang="en-US" sz="2600" smtClean="0">
                <a:latin typeface="Times New Roman" panose="02020603050405020304" pitchFamily="18" charset="0"/>
                <a:ea typeface="Calibri" panose="020F0502020204030204" pitchFamily="34" charset="0"/>
              </a:rPr>
              <a:t>thẳng</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388737" cy="492443"/>
              </a:xfrm>
              <a:prstGeom prst="rect">
                <a:avLst/>
              </a:prstGeom>
            </p:spPr>
            <p:txBody>
              <a:bodyPr wrap="none">
                <a:spAutoFit/>
              </a:bodyPr>
              <a:lstStyle/>
              <a:p>
                <a:r>
                  <a:rPr lang="en-US" sz="2600" b="1" i="1" smtClean="0">
                    <a:solidFill>
                      <a:srgbClr val="C00000"/>
                    </a:solidFill>
                    <a:latin typeface="Times New Roman" panose="02020603050405020304" pitchFamily="18" charset="0"/>
                    <a:ea typeface="Calibri" panose="020F0502020204030204" pitchFamily="34" charset="0"/>
                  </a:rPr>
                  <a:t>Trường hợp 2: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smtClean="0">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388737" cy="492443"/>
              </a:xfrm>
              <a:prstGeom prst="rect">
                <a:avLst/>
              </a:prstGeom>
              <a:blipFill>
                <a:blip r:embed="rId2"/>
                <a:stretch>
                  <a:fillRect l="-1718" t="-12346" r="-668"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322478"/>
              </a:xfrm>
              <a:prstGeom prst="rect">
                <a:avLst/>
              </a:prstGeom>
            </p:spPr>
            <p:txBody>
              <a:bodyPr wrap="square">
                <a:spAutoFit/>
              </a:bodyPr>
              <a:lstStyle/>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2600" b="1" i="1">
                            <a:solidFill>
                              <a:srgbClr val="C00000"/>
                            </a:solidFill>
                            <a:latin typeface="Cambria Math" panose="02040503050406030204" pitchFamily="18" charset="0"/>
                            <a:ea typeface="Times New Roman" panose="02020603050405020304" pitchFamily="18" charset="0"/>
                          </a:rPr>
                        </m:ctrlPr>
                      </m:fPr>
                      <m:num>
                        <m:r>
                          <a:rPr lang="en-US" sz="2600" b="1" i="1">
                            <a:solidFill>
                              <a:srgbClr val="C00000"/>
                            </a:solidFill>
                            <a:latin typeface="Cambria Math" panose="02040503050406030204" pitchFamily="18" charset="0"/>
                            <a:ea typeface="Calibri" panose="020F0502020204030204" pitchFamily="34" charset="0"/>
                          </a:rPr>
                          <m:t>𝒃</m:t>
                        </m:r>
                      </m:num>
                      <m:den>
                        <m:r>
                          <a:rPr lang="en-US" sz="26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322478"/>
              </a:xfrm>
              <a:prstGeom prst="rect">
                <a:avLst/>
              </a:prstGeom>
              <a:blipFill>
                <a:blip r:embed="rId3"/>
                <a:stretch>
                  <a:fillRect l="-984" r="-984" b="-7834"/>
                </a:stretch>
              </a:blipFill>
            </p:spPr>
            <p:txBody>
              <a:bodyPr/>
              <a:lstStyle/>
              <a:p>
                <a:r>
                  <a:rPr lang="en-US">
                    <a:noFill/>
                  </a:rPr>
                  <a:t> </a:t>
                </a:r>
              </a:p>
            </p:txBody>
          </p:sp>
        </mc:Fallback>
      </mc:AlternateContent>
      <p:sp>
        <p:nvSpPr>
          <p:cNvPr id="6" name="Rectangle 5"/>
          <p:cNvSpPr/>
          <p:nvPr/>
        </p:nvSpPr>
        <p:spPr>
          <a:xfrm>
            <a:off x="747054" y="2289025"/>
            <a:ext cx="509787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4: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smtClean="0">
                <a:latin typeface="Times New Roman" panose="02020603050405020304" pitchFamily="18" charset="0"/>
                <a:cs typeface="Times New Roman" panose="02020603050405020304" pitchFamily="18" charset="0"/>
              </a:rPr>
              <a:t>Giải</a:t>
            </a:r>
            <a:endParaRPr lang="en-US" sz="2600" b="1" i="1">
              <a:latin typeface="Times New Roman" panose="02020603050405020304" pitchFamily="18" charset="0"/>
              <a:cs typeface="Times New Roman" panose="02020603050405020304" pitchFamily="18" charset="0"/>
            </a:endParaRPr>
          </a:p>
        </p:txBody>
      </p:sp>
      <p:sp>
        <p:nvSpPr>
          <p:cNvPr id="8" name="Rectangle 7"/>
          <p:cNvSpPr/>
          <p:nvPr/>
        </p:nvSpPr>
        <p:spPr>
          <a:xfrm>
            <a:off x="666903" y="3611503"/>
            <a:ext cx="525817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đi 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1890261"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2</a:t>
            </a:r>
            <a:endParaRPr lang="en-US" sz="2600">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a:t>
            </a:r>
            <a:r>
              <a:rPr lang="en-US" sz="2600" smtClean="0">
                <a:latin typeface="Times New Roman" panose="02020603050405020304" pitchFamily="18" charset="0"/>
                <a:ea typeface="Calibri" panose="020F0502020204030204" pitchFamily="34" charset="0"/>
              </a:rPr>
              <a:t>qua điểm  </a:t>
            </a:r>
            <a:r>
              <a:rPr lang="en-US" sz="2600">
                <a:latin typeface="Times New Roman" panose="02020603050405020304" pitchFamily="18" charset="0"/>
                <a:ea typeface="Calibri" panose="020F0502020204030204" pitchFamily="34" charset="0"/>
              </a:rPr>
              <a:t>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a:t>
            </a:r>
            <a:r>
              <a:rPr lang="en-US" sz="2600" smtClean="0">
                <a:latin typeface="Times New Roman" panose="02020603050405020304" pitchFamily="18" charset="0"/>
                <a:ea typeface="Calibri" panose="020F0502020204030204" pitchFamily="34" charset="0"/>
              </a:rPr>
              <a:t>điểm P(0;2</a:t>
            </a:r>
            <a:r>
              <a:rPr lang="en-US" sz="2600">
                <a:latin typeface="Times New Roman" panose="02020603050405020304" pitchFamily="18" charset="0"/>
                <a:ea typeface="Calibri" panose="020F0502020204030204" pitchFamily="34" charset="0"/>
              </a:rPr>
              <a:t>)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và </a:t>
            </a:r>
            <a:r>
              <a:rPr lang="en-US" sz="2600">
                <a:latin typeface="Times New Roman" panose="02020603050405020304" pitchFamily="18" charset="0"/>
                <a:ea typeface="Calibri" panose="020F0502020204030204" pitchFamily="34" charset="0"/>
              </a:rPr>
              <a:t>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a:latin typeface="Times New Roman" panose="02020603050405020304" pitchFamily="18" charset="0"/>
                    <a:ea typeface="Calibri" panose="020F0502020204030204" pitchFamily="34" charset="0"/>
                  </a:rPr>
                  <a:t>0) và trục Ox</a:t>
                </a:r>
                <a:endParaRPr lang="en-US" sz="2600">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pic>
        <p:nvPicPr>
          <p:cNvPr id="6" name="Picture 5"/>
          <p:cNvPicPr/>
          <p:nvPr/>
        </p:nvPicPr>
        <p:blipFill>
          <a:blip r:embed="rId4"/>
          <a:stretch>
            <a:fillRect/>
          </a:stretch>
        </p:blipFill>
        <p:spPr>
          <a:xfrm>
            <a:off x="576496" y="1226411"/>
            <a:ext cx="795103" cy="545599"/>
          </a:xfrm>
          <a:prstGeom prst="rect">
            <a:avLst/>
          </a:prstGeom>
        </p:spPr>
      </p:pic>
      <p:sp>
        <p:nvSpPr>
          <p:cNvPr id="7" name="Rectangle 6"/>
          <p:cNvSpPr/>
          <p:nvPr/>
        </p:nvSpPr>
        <p:spPr>
          <a:xfrm>
            <a:off x="1371599" y="1279633"/>
            <a:ext cx="649889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Quan sát các đường thẳng y = x+1 và y = -x-1. </a:t>
            </a:r>
          </a:p>
        </p:txBody>
      </p:sp>
      <p:pic>
        <p:nvPicPr>
          <p:cNvPr id="8" name="Picture 7"/>
          <p:cNvPicPr/>
          <p:nvPr/>
        </p:nvPicPr>
        <p:blipFill>
          <a:blip r:embed="rId5"/>
          <a:stretch>
            <a:fillRect/>
          </a:stretch>
        </p:blipFill>
        <p:spPr>
          <a:xfrm>
            <a:off x="5251269" y="1878453"/>
            <a:ext cx="6794863" cy="4300277"/>
          </a:xfrm>
          <a:prstGeom prst="rect">
            <a:avLst/>
          </a:prstGeom>
        </p:spPr>
      </p:pic>
      <p:sp>
        <p:nvSpPr>
          <p:cNvPr id="9" name="Rectangle 8"/>
          <p:cNvSpPr/>
          <p:nvPr/>
        </p:nvSpPr>
        <p:spPr>
          <a:xfrm>
            <a:off x="576496" y="1878453"/>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Có </a:t>
            </a:r>
            <a:r>
              <a:rPr lang="en-US" sz="2600">
                <a:latin typeface="Times New Roman" panose="02020603050405020304" pitchFamily="18" charset="0"/>
                <a:ea typeface="Calibri" panose="020F0502020204030204" pitchFamily="34" charset="0"/>
              </a:rPr>
              <a:t>nhận xét gì về dấu của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các điểm M; N?</a:t>
            </a:r>
          </a:p>
          <a:p>
            <a:pPr algn="just">
              <a:lnSpc>
                <a:spcPct val="125000"/>
              </a:lnSpc>
              <a:spcAft>
                <a:spcPts val="1000"/>
              </a:spcAft>
            </a:pPr>
            <a:r>
              <a:rPr lang="en-US" sz="2600">
                <a:latin typeface="Times New Roman" panose="02020603050405020304" pitchFamily="18" charset="0"/>
                <a:ea typeface="Calibri" panose="020F0502020204030204" pitchFamily="34" charset="0"/>
              </a:rPr>
              <a:t>b) Tìm góc tạo bởi tia Ax và AM</a:t>
            </a:r>
          </a:p>
          <a:p>
            <a:pPr algn="just">
              <a:lnSpc>
                <a:spcPct val="125000"/>
              </a:lnSpc>
              <a:spcAft>
                <a:spcPts val="1000"/>
              </a:spcAft>
            </a:pPr>
            <a:r>
              <a:rPr lang="en-US" sz="2600">
                <a:latin typeface="Times New Roman" panose="02020603050405020304" pitchFamily="18" charset="0"/>
                <a:ea typeface="Calibri" panose="020F0502020204030204" pitchFamily="34" charset="0"/>
              </a:rPr>
              <a:t>c)  Tìm góc tạo bởi tia Bx và BN</a:t>
            </a:r>
          </a:p>
        </p:txBody>
      </p:sp>
      <p:sp>
        <p:nvSpPr>
          <p:cNvPr id="10" name="Rectangle 9"/>
          <p:cNvSpPr/>
          <p:nvPr/>
        </p:nvSpPr>
        <p:spPr>
          <a:xfrm>
            <a:off x="2524994" y="4243206"/>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1" name="Rectangle 10"/>
          <p:cNvSpPr/>
          <p:nvPr/>
        </p:nvSpPr>
        <p:spPr>
          <a:xfrm>
            <a:off x="392455" y="4656968"/>
            <a:ext cx="5042855" cy="1220847"/>
          </a:xfrm>
          <a:prstGeom prst="rect">
            <a:avLst/>
          </a:prstGeom>
        </p:spPr>
        <p:txBody>
          <a:bodyPr wrap="none">
            <a:spAutoFit/>
          </a:bodyPr>
          <a:lstStyle/>
          <a:p>
            <a:pPr marL="514350" indent="-514350" algn="just">
              <a:lnSpc>
                <a:spcPct val="125000"/>
              </a:lnSpc>
              <a:spcAft>
                <a:spcPts val="1000"/>
              </a:spcAft>
              <a:buAutoNum type="alphaLcParenR"/>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của điểm M và điểm N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đều </a:t>
            </a:r>
            <a:r>
              <a:rPr lang="en-US" sz="2600">
                <a:latin typeface="Times New Roman" panose="02020603050405020304" pitchFamily="18" charset="0"/>
                <a:ea typeface="Calibri" panose="020F0502020204030204" pitchFamily="34" charset="0"/>
              </a:rPr>
              <a:t>mang dấu dương (+)</a:t>
            </a:r>
          </a:p>
        </p:txBody>
      </p:sp>
      <mc:AlternateContent xmlns:mc="http://schemas.openxmlformats.org/markup-compatibility/2006" xmlns:a14="http://schemas.microsoft.com/office/drawing/2010/main">
        <mc:Choice Requires="a14">
          <p:sp>
            <p:nvSpPr>
              <p:cNvPr id="12" name="Rectangle 11"/>
              <p:cNvSpPr/>
              <p:nvPr/>
            </p:nvSpPr>
            <p:spPr>
              <a:xfrm>
                <a:off x="327309" y="5771790"/>
                <a:ext cx="5108001" cy="55739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góc tạo bởi tia Ax và AM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𝑀𝐴𝑥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7309" y="5771790"/>
                <a:ext cx="5108001" cy="557397"/>
              </a:xfrm>
              <a:prstGeom prst="rect">
                <a:avLst/>
              </a:prstGeom>
              <a:blipFill>
                <a:blip r:embed="rId6"/>
                <a:stretch>
                  <a:fillRect l="-214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1473" y="6308672"/>
                <a:ext cx="5002139" cy="60600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 góc tạo bởi tia Bx và BN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𝑁𝐵𝑥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1473" y="6308672"/>
                <a:ext cx="5002139" cy="606000"/>
              </a:xfrm>
              <a:prstGeom prst="rect">
                <a:avLst/>
              </a:prstGeom>
              <a:blipFill>
                <a:blip r:embed="rId7"/>
                <a:stretch>
                  <a:fillRect l="-2195" b="-17172"/>
                </a:stretch>
              </a:blipFill>
            </p:spPr>
            <p:txBody>
              <a:bodyPr/>
              <a:lstStyle/>
              <a:p>
                <a:r>
                  <a:rPr lang="en-US">
                    <a:noFill/>
                  </a:rPr>
                  <a:t> </a:t>
                </a:r>
              </a:p>
            </p:txBody>
          </p:sp>
        </mc:Fallback>
      </mc:AlternateContent>
    </p:spTree>
    <p:extLst>
      <p:ext uri="{BB962C8B-B14F-4D97-AF65-F5344CB8AC3E}">
        <p14:creationId xmlns:p14="http://schemas.microsoft.com/office/powerpoint/2010/main" val="2695248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sp>
        <p:nvSpPr>
          <p:cNvPr id="6" name="Rectangle 5"/>
          <p:cNvSpPr/>
          <p:nvPr/>
        </p:nvSpPr>
        <p:spPr>
          <a:xfrm>
            <a:off x="576495" y="1286157"/>
            <a:ext cx="177003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76493" y="1762940"/>
                <a:ext cx="11193139" cy="3734356"/>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Trong mptđ Oxy, cho đường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thẳng </a:t>
                </a:r>
                <a:r>
                  <a:rPr lang="en-US" sz="2600" b="1" i="1">
                    <a:latin typeface="Times New Roman" panose="02020603050405020304" pitchFamily="18" charset="0"/>
                    <a:ea typeface="Calibri" panose="020F0502020204030204" pitchFamily="34" charset="0"/>
                  </a:rPr>
                  <a:t>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Gọi A là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giao </a:t>
                </a:r>
                <a:r>
                  <a:rPr lang="en-US" sz="2600" b="1" i="1">
                    <a:latin typeface="Times New Roman" panose="02020603050405020304" pitchFamily="18" charset="0"/>
                    <a:ea typeface="Calibri" panose="020F0502020204030204" pitchFamily="34" charset="0"/>
                  </a:rPr>
                  <a:t>điểm của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a:t>
                </a:r>
                <a:r>
                  <a:rPr lang="en-US" sz="2600" b="1" i="1" smtClean="0">
                    <a:latin typeface="Times New Roman" panose="02020603050405020304" pitchFamily="18" charset="0"/>
                    <a:ea typeface="Calibri" panose="020F0502020204030204" pitchFamily="34" charset="0"/>
                  </a:rPr>
                  <a:t>và</a:t>
                </a: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 </a:t>
                </a:r>
                <a:r>
                  <a:rPr lang="en-US" sz="2600" b="1" i="1">
                    <a:latin typeface="Times New Roman" panose="02020603050405020304" pitchFamily="18" charset="0"/>
                    <a:ea typeface="Calibri" panose="020F0502020204030204" pitchFamily="34" charset="0"/>
                  </a:rPr>
                  <a:t>trục Ox, T là một điểm thuộc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đường </a:t>
                </a:r>
                <a:r>
                  <a:rPr lang="en-US" sz="2600" b="1" i="1">
                    <a:latin typeface="Times New Roman" panose="02020603050405020304" pitchFamily="18" charset="0"/>
                    <a:ea typeface="Calibri" panose="020F0502020204030204" pitchFamily="34" charset="0"/>
                  </a:rPr>
                  <a:t>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có </a:t>
                </a:r>
                <a:r>
                  <a:rPr lang="en-US" sz="2600" b="1" i="1">
                    <a:latin typeface="Times New Roman" panose="02020603050405020304" pitchFamily="18" charset="0"/>
                    <a:ea typeface="Calibri" panose="020F0502020204030204" pitchFamily="34" charset="0"/>
                  </a:rPr>
                  <a:t>tung độ dương. </a:t>
                </a:r>
                <a:endParaRPr lang="en-US" sz="2600">
                  <a:latin typeface="Times New Roman" panose="02020603050405020304" pitchFamily="18" charset="0"/>
                  <a:ea typeface="Calibri" panose="020F050202020403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93" y="1762940"/>
                <a:ext cx="11193139" cy="3734356"/>
              </a:xfrm>
              <a:prstGeom prst="rect">
                <a:avLst/>
              </a:prstGeom>
              <a:blipFill>
                <a:blip r:embed="rId4"/>
                <a:stretch>
                  <a:fillRect l="-980" b="-1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802" y="5497296"/>
                <a:ext cx="11193140" cy="1092607"/>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Góc α là góc tạo bởi hai </a:t>
                </a:r>
                <a:r>
                  <a:rPr lang="en-US" sz="2600" b="1" i="1" smtClean="0">
                    <a:latin typeface="Times New Roman" panose="02020603050405020304" pitchFamily="18" charset="0"/>
                    <a:ea typeface="Calibri" panose="020F0502020204030204" pitchFamily="34" charset="0"/>
                  </a:rPr>
                  <a:t>tia </a:t>
                </a:r>
                <a:r>
                  <a:rPr lang="en-US" sz="2600" b="1" i="1">
                    <a:latin typeface="Times New Roman" panose="02020603050405020304" pitchFamily="18" charset="0"/>
                    <a:ea typeface="Calibri" panose="020F0502020204030204" pitchFamily="34" charset="0"/>
                  </a:rPr>
                  <a:t>Ax và AT gọi là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với trục Ox.</a:t>
                </a:r>
                <a:endParaRPr lang="en-US" sz="2600">
                  <a:latin typeface="Times New Roman" panose="020206030504050203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2802" y="5497296"/>
                <a:ext cx="11193140" cy="1092607"/>
              </a:xfrm>
              <a:prstGeom prst="rect">
                <a:avLst/>
              </a:prstGeom>
              <a:blipFill>
                <a:blip r:embed="rId5"/>
                <a:stretch>
                  <a:fillRect l="-980" r="-980" b="-8939"/>
                </a:stretch>
              </a:blipFill>
            </p:spPr>
            <p:txBody>
              <a:bodyPr/>
              <a:lstStyle/>
              <a:p>
                <a:r>
                  <a:rPr lang="en-US">
                    <a:noFill/>
                  </a:rPr>
                  <a:t> </a:t>
                </a:r>
              </a:p>
            </p:txBody>
          </p:sp>
        </mc:Fallback>
      </mc:AlternateContent>
      <p:pic>
        <p:nvPicPr>
          <p:cNvPr id="9" name="Picture 8"/>
          <p:cNvPicPr/>
          <p:nvPr/>
        </p:nvPicPr>
        <p:blipFill>
          <a:blip r:embed="rId6"/>
          <a:stretch>
            <a:fillRect/>
          </a:stretch>
        </p:blipFill>
        <p:spPr>
          <a:xfrm>
            <a:off x="5421086" y="1226140"/>
            <a:ext cx="6770914" cy="4247197"/>
          </a:xfrm>
          <a:prstGeom prst="rect">
            <a:avLst/>
          </a:prstGeom>
        </p:spPr>
      </p:pic>
    </p:spTree>
    <p:extLst>
      <p:ext uri="{BB962C8B-B14F-4D97-AF65-F5344CB8AC3E}">
        <p14:creationId xmlns:p14="http://schemas.microsoft.com/office/powerpoint/2010/main" val="24125080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664" y="192189"/>
            <a:ext cx="1896673"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2) Hệ số góc</a:t>
            </a:r>
            <a:endParaRPr lang="en-US" sz="2600">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575664" y="737787"/>
            <a:ext cx="560805" cy="463995"/>
          </a:xfrm>
          <a:prstGeom prst="rect">
            <a:avLst/>
          </a:prstGeom>
        </p:spPr>
      </p:pic>
      <p:sp>
        <p:nvSpPr>
          <p:cNvPr id="6" name="Rectangle 5"/>
          <p:cNvSpPr/>
          <p:nvPr/>
        </p:nvSpPr>
        <p:spPr>
          <a:xfrm>
            <a:off x="1136469" y="655478"/>
            <a:ext cx="11402976" cy="1173976"/>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Hình 22a biểu diễn đồ thị các hàm số y = 0,5x+2; y = 2x+2.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Hình </a:t>
            </a:r>
            <a:r>
              <a:rPr lang="en-US" sz="2600">
                <a:latin typeface="Times New Roman" panose="02020603050405020304" pitchFamily="18" charset="0"/>
                <a:ea typeface="Calibri" panose="020F0502020204030204" pitchFamily="34" charset="0"/>
              </a:rPr>
              <a:t>22b biểu diễn đồ thị các hàm số y = -0,5x+2; y = -2x+2</a:t>
            </a:r>
          </a:p>
        </p:txBody>
      </p:sp>
      <p:pic>
        <p:nvPicPr>
          <p:cNvPr id="7" name="Picture 6"/>
          <p:cNvPicPr/>
          <p:nvPr/>
        </p:nvPicPr>
        <p:blipFill>
          <a:blip r:embed="rId3"/>
          <a:stretch>
            <a:fillRect/>
          </a:stretch>
        </p:blipFill>
        <p:spPr>
          <a:xfrm>
            <a:off x="6126480" y="1829453"/>
            <a:ext cx="5826033" cy="4519095"/>
          </a:xfrm>
          <a:prstGeom prst="rect">
            <a:avLst/>
          </a:prstGeom>
        </p:spPr>
      </p:pic>
      <p:sp>
        <p:nvSpPr>
          <p:cNvPr id="8" name="Rectangle 7"/>
          <p:cNvSpPr/>
          <p:nvPr/>
        </p:nvSpPr>
        <p:spPr>
          <a:xfrm>
            <a:off x="368384" y="1737441"/>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Quan </a:t>
            </a:r>
            <a:r>
              <a:rPr lang="en-US" sz="2600">
                <a:latin typeface="Times New Roman" panose="02020603050405020304" pitchFamily="18" charset="0"/>
                <a:ea typeface="Calibri" panose="020F0502020204030204" pitchFamily="34" charset="0"/>
              </a:rPr>
              <a:t>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 ,</a:t>
            </a:r>
            <a:r>
              <a:rPr lang="en-US" sz="2600" smtClean="0">
                <a:latin typeface="Times New Roman" panose="02020603050405020304" pitchFamily="18" charset="0"/>
                <a:ea typeface="Calibri" panose="020F0502020204030204" pitchFamily="34" charset="0"/>
              </a:rPr>
              <a:t>β</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a:t>
            </a:r>
            <a:r>
              <a:rPr lang="en-US" sz="2600" smtClean="0">
                <a:latin typeface="Times New Roman" panose="02020603050405020304" pitchFamily="18" charset="0"/>
                <a:ea typeface="Calibri" panose="020F0502020204030204" pitchFamily="34" charset="0"/>
              </a:rPr>
              <a:t>hệ</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số của x trong các </a:t>
            </a:r>
            <a:r>
              <a:rPr lang="en-US" sz="2600" smtClean="0">
                <a:latin typeface="Times New Roman" panose="02020603050405020304" pitchFamily="18" charset="0"/>
                <a:ea typeface="Calibri" panose="020F0502020204030204" pitchFamily="34" charset="0"/>
              </a:rPr>
              <a:t>hàm </a:t>
            </a:r>
            <a:r>
              <a:rPr lang="en-US" sz="2600">
                <a:latin typeface="Times New Roman" panose="02020603050405020304" pitchFamily="18" charset="0"/>
                <a:ea typeface="Calibri" panose="020F0502020204030204" pitchFamily="34" charset="0"/>
              </a:rPr>
              <a:t>số bậc nhất </a:t>
            </a:r>
            <a:r>
              <a:rPr lang="en-US" sz="2600" smtClean="0">
                <a:latin typeface="Times New Roman" panose="02020603050405020304" pitchFamily="18" charset="0"/>
                <a:ea typeface="Calibri" panose="020F0502020204030204" pitchFamily="34" charset="0"/>
              </a:rPr>
              <a:t>rồi</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rút ra nhận xét.</a:t>
            </a:r>
          </a:p>
        </p:txBody>
      </p:sp>
      <p:sp>
        <p:nvSpPr>
          <p:cNvPr id="9" name="Rectangle 8"/>
          <p:cNvSpPr/>
          <p:nvPr/>
        </p:nvSpPr>
        <p:spPr>
          <a:xfrm>
            <a:off x="199432" y="4215042"/>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a:t>
            </a:r>
            <a:r>
              <a:rPr lang="en-US" sz="2600" smtClean="0">
                <a:latin typeface="Times New Roman" panose="02020603050405020304" pitchFamily="18" charset="0"/>
                <a:ea typeface="Calibri" panose="020F0502020204030204" pitchFamily="34" charset="0"/>
              </a:rPr>
              <a:t>’, </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β</a:t>
            </a:r>
            <a:r>
              <a:rPr lang="en-US" sz="2600">
                <a:latin typeface="Times New Roman" panose="02020603050405020304" pitchFamily="18" charset="0"/>
                <a:ea typeface="Calibri" panose="020F0502020204030204" pitchFamily="34" charset="0"/>
              </a:rPr>
              <a:t>’ 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hệ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số </a:t>
            </a:r>
            <a:r>
              <a:rPr lang="en-US" sz="2600">
                <a:latin typeface="Times New Roman" panose="02020603050405020304" pitchFamily="18" charset="0"/>
                <a:ea typeface="Calibri" panose="020F0502020204030204" pitchFamily="34" charset="0"/>
              </a:rPr>
              <a:t>của x trong </a:t>
            </a:r>
            <a:r>
              <a:rPr lang="en-US" sz="2600" smtClean="0">
                <a:latin typeface="Times New Roman" panose="02020603050405020304" pitchFamily="18" charset="0"/>
                <a:ea typeface="Calibri" panose="020F0502020204030204" pitchFamily="34" charset="0"/>
              </a:rPr>
              <a:t>các </a:t>
            </a:r>
            <a:r>
              <a:rPr lang="en-US" sz="2600">
                <a:latin typeface="Times New Roman" panose="02020603050405020304" pitchFamily="18" charset="0"/>
                <a:ea typeface="Calibri" panose="020F0502020204030204" pitchFamily="34" charset="0"/>
              </a:rPr>
              <a:t>hàm số bậc nhất rồi </a:t>
            </a:r>
            <a:r>
              <a:rPr lang="en-US" sz="2600" smtClean="0">
                <a:latin typeface="Times New Roman" panose="02020603050405020304" pitchFamily="18" charset="0"/>
                <a:ea typeface="Calibri" panose="020F0502020204030204" pitchFamily="34" charset="0"/>
              </a:rPr>
              <a:t>rút</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ra nhận xét.</a:t>
            </a:r>
          </a:p>
        </p:txBody>
      </p:sp>
      <p:sp>
        <p:nvSpPr>
          <p:cNvPr id="10" name="Rectangle 9"/>
          <p:cNvSpPr/>
          <p:nvPr/>
        </p:nvSpPr>
        <p:spPr>
          <a:xfrm>
            <a:off x="368384" y="1737440"/>
            <a:ext cx="6096000" cy="1220847"/>
          </a:xfrm>
          <a:prstGeom prst="rect">
            <a:avLst/>
          </a:prstGeom>
        </p:spPr>
        <p:txBody>
          <a:bodyPr>
            <a:spAutoFit/>
          </a:bodyPr>
          <a:lstStyle/>
          <a:p>
            <a:pPr marL="514350" indent="-514350" algn="just">
              <a:lnSpc>
                <a:spcPct val="125000"/>
              </a:lnSpc>
              <a:spcAft>
                <a:spcPts val="1000"/>
              </a:spcAft>
              <a:buAutoNum type="alphaLcParenR"/>
            </a:pPr>
            <a:r>
              <a:rPr lang="en-US" sz="2600" smtClean="0">
                <a:solidFill>
                  <a:srgbClr val="C00000"/>
                </a:solidFill>
                <a:latin typeface="Times New Roman" panose="02020603050405020304" pitchFamily="18" charset="0"/>
                <a:ea typeface="Calibri" panose="020F0502020204030204" pitchFamily="34" charset="0"/>
              </a:rPr>
              <a:t>Góc</a:t>
            </a:r>
            <a:r>
              <a:rPr lang="en-US" sz="2600">
                <a:solidFill>
                  <a:srgbClr val="C00000"/>
                </a:solidFill>
                <a:latin typeface="Times New Roman" panose="02020603050405020304" pitchFamily="18" charset="0"/>
                <a:ea typeface="Calibri" panose="020F0502020204030204" pitchFamily="34" charset="0"/>
              </a:rPr>
              <a:t>: α &lt; </a:t>
            </a:r>
            <a:r>
              <a:rPr lang="en-US" sz="2600" smtClean="0">
                <a:solidFill>
                  <a:srgbClr val="C00000"/>
                </a:solidFill>
                <a:latin typeface="Times New Roman" panose="02020603050405020304" pitchFamily="18" charset="0"/>
                <a:ea typeface="Calibri" panose="020F0502020204030204" pitchFamily="34" charset="0"/>
              </a:rPr>
              <a:t>β&lt;0. </a:t>
            </a:r>
          </a:p>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Hệ </a:t>
            </a:r>
            <a:r>
              <a:rPr lang="en-US" sz="2600">
                <a:solidFill>
                  <a:srgbClr val="C00000"/>
                </a:solidFill>
                <a:latin typeface="Times New Roman" panose="02020603050405020304" pitchFamily="18" charset="0"/>
                <a:ea typeface="Calibri" panose="020F0502020204030204" pitchFamily="34" charset="0"/>
              </a:rPr>
              <a:t>số a tương ứng với góc: 0,5 &lt;</a:t>
            </a:r>
            <a:r>
              <a:rPr lang="en-US" sz="2600" smtClean="0">
                <a:solidFill>
                  <a:srgbClr val="C00000"/>
                </a:solidFill>
                <a:latin typeface="Times New Roman" panose="02020603050405020304" pitchFamily="18" charset="0"/>
                <a:ea typeface="Calibri" panose="020F0502020204030204" pitchFamily="34" charset="0"/>
              </a:rPr>
              <a:t>2</a:t>
            </a:r>
            <a:endParaRPr lang="en-US" sz="2600">
              <a:solidFill>
                <a:srgbClr val="C0000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71009" y="2958287"/>
                <a:ext cx="6386841" cy="1420902"/>
              </a:xfrm>
              <a:prstGeom prst="rect">
                <a:avLst/>
              </a:prstGeom>
            </p:spPr>
            <p:txBody>
              <a:bodyPr wrap="square">
                <a:spAutoFit/>
              </a:bodyPr>
              <a:lstStyle/>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&gt;0. Góc tạo bởiđường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a:t>
                </a:r>
                <a:r>
                  <a:rPr lang="en-US" sz="2600" b="1" i="1" smtClean="0">
                    <a:solidFill>
                      <a:srgbClr val="C00000"/>
                    </a:solidFill>
                    <a:latin typeface="Times New Roman" panose="02020603050405020304" pitchFamily="18" charset="0"/>
                    <a:ea typeface="Calibri" panose="020F0502020204030204" pitchFamily="34" charset="0"/>
                  </a:rPr>
                  <a:t>Ox là góc </a:t>
                </a:r>
                <a:r>
                  <a:rPr lang="en-US" sz="2600" b="1" i="1">
                    <a:solidFill>
                      <a:srgbClr val="C00000"/>
                    </a:solidFill>
                    <a:latin typeface="Times New Roman" panose="02020603050405020304" pitchFamily="18" charset="0"/>
                    <a:ea typeface="Calibri" panose="020F0502020204030204" pitchFamily="34" charset="0"/>
                  </a:rPr>
                  <a:t>nhọn. </a:t>
                </a:r>
                <a:endParaRPr lang="en-US" sz="2600" b="1" i="1" smtClean="0">
                  <a:solidFill>
                    <a:srgbClr val="C00000"/>
                  </a:solidFill>
                  <a:latin typeface="Times New Roman" panose="02020603050405020304" pitchFamily="18" charset="0"/>
                  <a:ea typeface="Calibri" panose="020F0502020204030204" pitchFamily="34" charset="0"/>
                </a:endParaRPr>
              </a:p>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a:t>
                </a:r>
                <a:r>
                  <a:rPr lang="en-US" sz="2600" b="1" i="1" smtClean="0">
                    <a:solidFill>
                      <a:srgbClr val="C00000"/>
                    </a:solidFill>
                    <a:latin typeface="Times New Roman" panose="02020603050405020304" pitchFamily="18" charset="0"/>
                    <a:ea typeface="Calibri" panose="020F0502020204030204" pitchFamily="34" charset="0"/>
                  </a:rPr>
                  <a:t>thì </a:t>
                </a:r>
                <a:r>
                  <a:rPr lang="en-US" sz="2600" b="1" i="1">
                    <a:solidFill>
                      <a:srgbClr val="C00000"/>
                    </a:solidFill>
                    <a:latin typeface="Times New Roman" panose="02020603050405020304" pitchFamily="18" charset="0"/>
                    <a:ea typeface="Calibri" panose="020F0502020204030204" pitchFamily="34" charset="0"/>
                  </a:rPr>
                  <a:t>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1009" y="2958287"/>
                <a:ext cx="6386841" cy="1420902"/>
              </a:xfrm>
              <a:prstGeom prst="rect">
                <a:avLst/>
              </a:prstGeom>
              <a:blipFill>
                <a:blip r:embed="rId4"/>
                <a:stretch>
                  <a:fillRect l="-1718" t="-3863" b="-10300"/>
                </a:stretch>
              </a:blipFill>
            </p:spPr>
            <p:txBody>
              <a:bodyPr/>
              <a:lstStyle/>
              <a:p>
                <a:r>
                  <a:rPr lang="en-US">
                    <a:noFill/>
                  </a:rPr>
                  <a:t> </a:t>
                </a:r>
              </a:p>
            </p:txBody>
          </p:sp>
        </mc:Fallback>
      </mc:AlternateContent>
      <p:sp>
        <p:nvSpPr>
          <p:cNvPr id="12" name="Rectangle 11"/>
          <p:cNvSpPr/>
          <p:nvPr/>
        </p:nvSpPr>
        <p:spPr>
          <a:xfrm>
            <a:off x="195638" y="4222287"/>
            <a:ext cx="6096000" cy="1220847"/>
          </a:xfrm>
          <a:prstGeom prst="rect">
            <a:avLst/>
          </a:prstGeom>
        </p:spPr>
        <p:txBody>
          <a:bodyPr>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b) Góc: 90</a:t>
            </a:r>
            <a:r>
              <a:rPr lang="en-US" sz="2600" baseline="30000">
                <a:solidFill>
                  <a:srgbClr val="C00000"/>
                </a:solidFill>
                <a:latin typeface="Times New Roman" panose="02020603050405020304" pitchFamily="18" charset="0"/>
                <a:ea typeface="Calibri" panose="020F0502020204030204" pitchFamily="34" charset="0"/>
              </a:rPr>
              <a:t>0</a:t>
            </a:r>
            <a:r>
              <a:rPr lang="en-US" sz="2600">
                <a:solidFill>
                  <a:srgbClr val="C00000"/>
                </a:solidFill>
                <a:latin typeface="Times New Roman" panose="02020603050405020304" pitchFamily="18" charset="0"/>
                <a:ea typeface="Calibri" panose="020F0502020204030204" pitchFamily="34" charset="0"/>
              </a:rPr>
              <a:t>&lt;α’&lt;β’&lt;180</a:t>
            </a:r>
            <a:r>
              <a:rPr lang="en-US" sz="2600" baseline="30000">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-2&lt;-0,5</a:t>
            </a:r>
          </a:p>
        </p:txBody>
      </p:sp>
      <mc:AlternateContent xmlns:mc="http://schemas.openxmlformats.org/markup-compatibility/2006" xmlns:a14="http://schemas.microsoft.com/office/drawing/2010/main">
        <mc:Choice Requires="a14">
          <p:sp>
            <p:nvSpPr>
              <p:cNvPr id="13" name="Rectangle 12"/>
              <p:cNvSpPr/>
              <p:nvPr/>
            </p:nvSpPr>
            <p:spPr>
              <a:xfrm>
                <a:off x="151567" y="5427988"/>
                <a:ext cx="10775962" cy="1220847"/>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&lt;0. Góc tạo bởi đường </a:t>
                </a:r>
              </a:p>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tù. </a:t>
                </a: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1567" y="5427988"/>
                <a:ext cx="10775962" cy="1220847"/>
              </a:xfrm>
              <a:prstGeom prst="rect">
                <a:avLst/>
              </a:prstGeom>
              <a:blipFill>
                <a:blip r:embed="rId5"/>
                <a:stretch>
                  <a:fillRect l="-1018" b="-7960"/>
                </a:stretch>
              </a:blipFill>
            </p:spPr>
            <p:txBody>
              <a:bodyPr/>
              <a:lstStyle/>
              <a:p>
                <a:r>
                  <a:rPr lang="en-US">
                    <a:noFill/>
                  </a:rPr>
                  <a:t> </a:t>
                </a:r>
              </a:p>
            </p:txBody>
          </p:sp>
        </mc:Fallback>
      </mc:AlternateContent>
    </p:spTree>
    <p:extLst>
      <p:ext uri="{BB962C8B-B14F-4D97-AF65-F5344CB8AC3E}">
        <p14:creationId xmlns:p14="http://schemas.microsoft.com/office/powerpoint/2010/main" val="410910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8" grpId="1"/>
      <p:bldP spid="9" grpId="0"/>
      <p:bldP spid="9" grpId="1"/>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576494" y="1930808"/>
                <a:ext cx="10033235" cy="492443"/>
              </a:xfrm>
              <a:prstGeom prst="rect">
                <a:avLst/>
              </a:prstGeom>
            </p:spPr>
            <p:txBody>
              <a:bodyPr wrap="square">
                <a:spAutoFit/>
              </a:bodyPr>
              <a:lstStyle/>
              <a:p>
                <a:r>
                  <a:rPr lang="en-US" sz="2600" b="1">
                    <a:latin typeface="Times New Roman" panose="02020603050405020304" pitchFamily="18" charset="0"/>
                    <a:ea typeface="Calibri" panose="020F0502020204030204" pitchFamily="34" charset="0"/>
                  </a:rPr>
                  <a:t>Tổng quát: Hệ số a là hệ số góc của đường thẳng y</a:t>
                </a:r>
                <a:r>
                  <a:rPr lang="en-US" sz="2600" b="1" smtClean="0">
                    <a:latin typeface="Times New Roman" panose="02020603050405020304" pitchFamily="18" charset="0"/>
                    <a:ea typeface="Calibri" panose="020F0502020204030204" pitchFamily="34" charset="0"/>
                  </a:rPr>
                  <a:t>= ax +b </a:t>
                </a:r>
                <a:r>
                  <a:rPr lang="en-US" sz="2600" b="1">
                    <a:latin typeface="Times New Roman" panose="02020603050405020304" pitchFamily="18" charset="0"/>
                    <a:ea typeface="Calibri" panose="020F0502020204030204" pitchFamily="34" charset="0"/>
                  </a:rPr>
                  <a:t>(a</a:t>
                </a:r>
                <a14:m>
                  <m:oMath xmlns:m="http://schemas.openxmlformats.org/officeDocument/2006/math">
                    <m:r>
                      <a:rPr lang="en-US" sz="2600" b="1">
                        <a:latin typeface="Cambria Math" panose="02040503050406030204" pitchFamily="18" charset="0"/>
                        <a:ea typeface="Calibri" panose="020F0502020204030204" pitchFamily="34" charset="0"/>
                        <a:cs typeface="Times New Roman" panose="02020603050405020304" pitchFamily="18" charset="0"/>
                      </a:rPr>
                      <m:t>≠</m:t>
                    </m:r>
                  </m:oMath>
                </a14:m>
                <a:r>
                  <a:rPr lang="en-US" sz="2600" b="1">
                    <a:latin typeface="Times New Roman" panose="02020603050405020304" pitchFamily="18" charset="0"/>
                    <a:ea typeface="Calibri" panose="020F0502020204030204" pitchFamily="34" charset="0"/>
                  </a:rPr>
                  <a:t>0)</a:t>
                </a:r>
                <a:endParaRPr lang="en-US" sz="2600"/>
              </a:p>
            </p:txBody>
          </p:sp>
        </mc:Choice>
        <mc:Fallback xmlns="">
          <p:sp>
            <p:nvSpPr>
              <p:cNvPr id="14" name="Rectangle 13"/>
              <p:cNvSpPr>
                <a:spLocks noRot="1" noChangeAspect="1" noMove="1" noResize="1" noEditPoints="1" noAdjustHandles="1" noChangeArrowheads="1" noChangeShapeType="1" noTextEdit="1"/>
              </p:cNvSpPr>
              <p:nvPr/>
            </p:nvSpPr>
            <p:spPr>
              <a:xfrm>
                <a:off x="576494" y="1930808"/>
                <a:ext cx="10033235" cy="492443"/>
              </a:xfrm>
              <a:prstGeom prst="rect">
                <a:avLst/>
              </a:prstGeom>
              <a:blipFill>
                <a:blip r:embed="rId2"/>
                <a:stretch>
                  <a:fillRect l="-1094" t="-13580"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3"/>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4"/>
                <a:stretch>
                  <a:fillRect l="-1418" r="-315" b="-27778"/>
                </a:stretch>
              </a:blipFill>
            </p:spPr>
            <p:txBody>
              <a:bodyPr/>
              <a:lstStyle/>
              <a:p>
                <a:r>
                  <a:rPr lang="en-US">
                    <a:noFill/>
                  </a:rPr>
                  <a:t> </a:t>
                </a:r>
              </a:p>
            </p:txBody>
          </p:sp>
        </mc:Fallback>
      </mc:AlternateContent>
      <p:sp>
        <p:nvSpPr>
          <p:cNvPr id="17" name="Rectangle 16"/>
          <p:cNvSpPr/>
          <p:nvPr/>
        </p:nvSpPr>
        <p:spPr>
          <a:xfrm>
            <a:off x="576495" y="1286157"/>
            <a:ext cx="1896673"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2) Hệ số góc</a:t>
            </a:r>
            <a:endParaRPr lang="en-US" sz="2600">
              <a:solidFill>
                <a:srgbClr val="C00000"/>
              </a:solidFill>
              <a:latin typeface="Times New Roman" panose="02020603050405020304" pitchFamily="18" charset="0"/>
              <a:ea typeface="Calibri" panose="020F0502020204030204" pitchFamily="34" charset="0"/>
            </a:endParaRPr>
          </a:p>
        </p:txBody>
      </p:sp>
      <p:sp>
        <p:nvSpPr>
          <p:cNvPr id="18" name="Rectangle 17"/>
          <p:cNvSpPr/>
          <p:nvPr/>
        </p:nvSpPr>
        <p:spPr>
          <a:xfrm>
            <a:off x="576494" y="2423251"/>
            <a:ext cx="122341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5</a:t>
            </a:r>
            <a:endParaRPr lang="en-US" sz="2600">
              <a:latin typeface="Times New Roman" panose="02020603050405020304" pitchFamily="18" charset="0"/>
              <a:ea typeface="Calibri" panose="020F0502020204030204" pitchFamily="34" charset="0"/>
            </a:endParaRPr>
          </a:p>
        </p:txBody>
      </p:sp>
      <p:sp>
        <p:nvSpPr>
          <p:cNvPr id="19" name="Rectangle 18"/>
          <p:cNvSpPr/>
          <p:nvPr/>
        </p:nvSpPr>
        <p:spPr>
          <a:xfrm>
            <a:off x="576494" y="2794525"/>
            <a:ext cx="1890261"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3</a:t>
            </a:r>
            <a:endParaRPr lang="en-US" sz="2600">
              <a:latin typeface="Times New Roman" panose="02020603050405020304" pitchFamily="18" charset="0"/>
              <a:ea typeface="Calibri" panose="020F0502020204030204" pitchFamily="34" charset="0"/>
            </a:endParaRPr>
          </a:p>
        </p:txBody>
      </p:sp>
      <p:sp>
        <p:nvSpPr>
          <p:cNvPr id="20" name="Rectangle 19"/>
          <p:cNvSpPr/>
          <p:nvPr/>
        </p:nvSpPr>
        <p:spPr>
          <a:xfrm>
            <a:off x="2473168" y="2886519"/>
            <a:ext cx="615149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-5x +11 là -5</a:t>
            </a:r>
            <a:endParaRPr lang="en-US" sz="2600"/>
          </a:p>
        </p:txBody>
      </p:sp>
      <p:sp>
        <p:nvSpPr>
          <p:cNvPr id="21" name="Rectangle 20"/>
          <p:cNvSpPr/>
          <p:nvPr/>
        </p:nvSpPr>
        <p:spPr>
          <a:xfrm>
            <a:off x="1799906" y="2498545"/>
            <a:ext cx="594265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a:t>
            </a:r>
            <a:r>
              <a:rPr lang="en-US" sz="2600" smtClean="0">
                <a:latin typeface="Times New Roman" panose="02020603050405020304" pitchFamily="18" charset="0"/>
                <a:ea typeface="Calibri" panose="020F0502020204030204" pitchFamily="34" charset="0"/>
              </a:rPr>
              <a:t>6x +21 </a:t>
            </a:r>
            <a:r>
              <a:rPr lang="en-US" sz="2600">
                <a:latin typeface="Times New Roman" panose="02020603050405020304" pitchFamily="18" charset="0"/>
                <a:ea typeface="Calibri" panose="020F0502020204030204" pitchFamily="34" charset="0"/>
              </a:rPr>
              <a:t>là 6</a:t>
            </a:r>
            <a:endParaRPr lang="en-US" sz="2600"/>
          </a:p>
        </p:txBody>
      </p:sp>
    </p:spTree>
    <p:extLst>
      <p:ext uri="{BB962C8B-B14F-4D97-AF65-F5344CB8AC3E}">
        <p14:creationId xmlns:p14="http://schemas.microsoft.com/office/powerpoint/2010/main" val="815973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796577" y="692109"/>
            <a:ext cx="875469" cy="469991"/>
          </a:xfrm>
          <a:prstGeom prst="rect">
            <a:avLst/>
          </a:prstGeom>
        </p:spPr>
      </p:pic>
      <p:sp>
        <p:nvSpPr>
          <p:cNvPr id="6" name="Rectangle 5"/>
          <p:cNvSpPr/>
          <p:nvPr/>
        </p:nvSpPr>
        <p:spPr>
          <a:xfrm>
            <a:off x="796577" y="1001005"/>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23a, tìm hệ số góc của hai đường thẳng y=x và y=x+1 và nêu vị trí tương đối của hai đường thẳng đó.</a:t>
            </a:r>
          </a:p>
        </p:txBody>
      </p:sp>
      <p:sp>
        <p:nvSpPr>
          <p:cNvPr id="7" name="Rectangle 6"/>
          <p:cNvSpPr/>
          <p:nvPr/>
        </p:nvSpPr>
        <p:spPr>
          <a:xfrm>
            <a:off x="796576" y="1850579"/>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23b, tìm hệ số góc của hai đường thẳng y=x và y= -x+1 và nêu vị trí tương đối của hai đường thẳng đó.</a:t>
            </a:r>
          </a:p>
        </p:txBody>
      </p:sp>
      <p:pic>
        <p:nvPicPr>
          <p:cNvPr id="8" name="Picture 7"/>
          <p:cNvPicPr/>
          <p:nvPr/>
        </p:nvPicPr>
        <p:blipFill>
          <a:blip r:embed="rId3"/>
          <a:stretch>
            <a:fillRect/>
          </a:stretch>
        </p:blipFill>
        <p:spPr>
          <a:xfrm>
            <a:off x="2168435" y="2943186"/>
            <a:ext cx="8582296" cy="3509865"/>
          </a:xfrm>
          <a:prstGeom prst="rect">
            <a:avLst/>
          </a:prstGeom>
        </p:spPr>
      </p:pic>
    </p:spTree>
    <p:extLst>
      <p:ext uri="{BB962C8B-B14F-4D97-AF65-F5344CB8AC3E}">
        <p14:creationId xmlns:p14="http://schemas.microsoft.com/office/powerpoint/2010/main" val="36526396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1998617" y="697735"/>
            <a:ext cx="7981406" cy="2985992"/>
          </a:xfrm>
          <a:prstGeom prst="rect">
            <a:avLst/>
          </a:prstGeom>
        </p:spPr>
      </p:pic>
      <p:sp>
        <p:nvSpPr>
          <p:cNvPr id="6" name="Rectangle 5"/>
          <p:cNvSpPr/>
          <p:nvPr/>
        </p:nvSpPr>
        <p:spPr>
          <a:xfrm>
            <a:off x="357052" y="3858626"/>
            <a:ext cx="6096000" cy="2302490"/>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x+1 song song với nhau.</a:t>
            </a:r>
          </a:p>
        </p:txBody>
      </p:sp>
      <p:sp>
        <p:nvSpPr>
          <p:cNvPr id="7" name="Rectangle 6"/>
          <p:cNvSpPr/>
          <p:nvPr/>
        </p:nvSpPr>
        <p:spPr>
          <a:xfrm>
            <a:off x="6453052" y="3858626"/>
            <a:ext cx="6096000" cy="1802353"/>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 x+1 cắt nhau.</a:t>
            </a:r>
          </a:p>
        </p:txBody>
      </p:sp>
      <p:cxnSp>
        <p:nvCxnSpPr>
          <p:cNvPr id="9" name="Straight Connector 8"/>
          <p:cNvCxnSpPr/>
          <p:nvPr/>
        </p:nvCxnSpPr>
        <p:spPr>
          <a:xfrm>
            <a:off x="6426927" y="3683727"/>
            <a:ext cx="0" cy="2965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9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smtClean="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endParaRPr lang="en-US" sz="16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16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điểm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biểu diễn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cặp giá trị tương ứng (x;f(x)) 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(f(x);x)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(y;f(x</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92290" y="854490"/>
            <a:ext cx="185339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 </a:t>
            </a:r>
            <a:endParaRPr lang="en-US" sz="2600">
              <a:latin typeface="Times New Roman" panose="02020603050405020304" pitchFamily="18" charset="0"/>
              <a:ea typeface="Calibri" panose="020F0502020204030204" pitchFamily="34" charset="0"/>
            </a:endParaRPr>
          </a:p>
        </p:txBody>
      </p:sp>
      <p:pic>
        <p:nvPicPr>
          <p:cNvPr id="6" name="Picture 5"/>
          <p:cNvPicPr/>
          <p:nvPr/>
        </p:nvPicPr>
        <p:blipFill>
          <a:blip r:embed="rId2"/>
          <a:stretch>
            <a:fillRect/>
          </a:stretch>
        </p:blipFill>
        <p:spPr>
          <a:xfrm>
            <a:off x="2651759" y="1340071"/>
            <a:ext cx="8673737" cy="4133265"/>
          </a:xfrm>
          <a:prstGeom prst="rect">
            <a:avLst/>
          </a:prstGeom>
        </p:spPr>
      </p:pic>
    </p:spTree>
    <p:extLst>
      <p:ext uri="{BB962C8B-B14F-4D97-AF65-F5344CB8AC3E}">
        <p14:creationId xmlns:p14="http://schemas.microsoft.com/office/powerpoint/2010/main" val="1564386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01079" y="727766"/>
            <a:ext cx="133402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6:</a:t>
            </a:r>
            <a:endParaRPr lang="en-US" sz="2600">
              <a:latin typeface="Times New Roman" panose="02020603050405020304" pitchFamily="18" charset="0"/>
              <a:ea typeface="Calibri" panose="020F0502020204030204" pitchFamily="34" charset="0"/>
            </a:endParaRPr>
          </a:p>
        </p:txBody>
      </p:sp>
      <p:sp>
        <p:nvSpPr>
          <p:cNvPr id="6" name="Rectangle 5"/>
          <p:cNvSpPr/>
          <p:nvPr/>
        </p:nvSpPr>
        <p:spPr>
          <a:xfrm>
            <a:off x="901078" y="1213348"/>
            <a:ext cx="10777115"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Chỉ ra các cặp đường thẳng cắt nhau và các cặp đường thẳng song song trong ba đường thẳng </a:t>
            </a:r>
            <a:r>
              <a:rPr lang="en-US" sz="2600" smtClean="0">
                <a:latin typeface="Times New Roman" panose="02020603050405020304" pitchFamily="18" charset="0"/>
                <a:ea typeface="Calibri" panose="020F0502020204030204" pitchFamily="34" charset="0"/>
              </a:rPr>
              <a:t>sau:</a:t>
            </a:r>
            <a:r>
              <a:rPr lang="vi-VN" sz="2600" smtClean="0">
                <a:latin typeface="Times New Roman" panose="02020603050405020304" pitchFamily="18" charset="0"/>
                <a:ea typeface="Calibri" panose="020F0502020204030204" pitchFamily="34" charset="0"/>
              </a:rPr>
              <a:t> </a:t>
            </a:r>
            <a:r>
              <a:rPr lang="en-US" sz="2600" smtClean="0">
                <a:latin typeface="Times New Roman" panose="02020603050405020304" pitchFamily="18" charset="0"/>
                <a:ea typeface="Calibri" panose="020F0502020204030204" pitchFamily="34" charset="0"/>
              </a:rPr>
              <a:t>y </a:t>
            </a:r>
            <a:r>
              <a:rPr lang="en-US" sz="2600">
                <a:latin typeface="Times New Roman" panose="02020603050405020304" pitchFamily="18" charset="0"/>
                <a:ea typeface="Calibri" panose="020F0502020204030204" pitchFamily="34" charset="0"/>
              </a:rPr>
              <a:t>= 2x+1; y = 2x +3; y = 3x - 1</a:t>
            </a:r>
          </a:p>
        </p:txBody>
      </p:sp>
      <p:sp>
        <p:nvSpPr>
          <p:cNvPr id="7" name="Rectangle 6"/>
          <p:cNvSpPr/>
          <p:nvPr/>
        </p:nvSpPr>
        <p:spPr>
          <a:xfrm>
            <a:off x="5292544" y="2119214"/>
            <a:ext cx="797014" cy="545599"/>
          </a:xfrm>
          <a:prstGeom prst="rect">
            <a:avLst/>
          </a:prstGeom>
        </p:spPr>
        <p:txBody>
          <a:bodyPr wrap="none">
            <a:spAutoFit/>
          </a:bodyPr>
          <a:lstStyle/>
          <a:p>
            <a:pPr algn="ctr">
              <a:lnSpc>
                <a:spcPct val="125000"/>
              </a:lnSpc>
              <a:spcAft>
                <a:spcPts val="1000"/>
              </a:spcAft>
            </a:pPr>
            <a:r>
              <a:rPr lang="en-US" sz="2600" b="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901077" y="2688953"/>
            <a:ext cx="10267665"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 +1 song song với y = 2x+3 vì có hệ số góc bằng nhau.</a:t>
            </a:r>
          </a:p>
        </p:txBody>
      </p:sp>
      <p:sp>
        <p:nvSpPr>
          <p:cNvPr id="9" name="Rectangle 8"/>
          <p:cNvSpPr/>
          <p:nvPr/>
        </p:nvSpPr>
        <p:spPr>
          <a:xfrm>
            <a:off x="901077" y="3211821"/>
            <a:ext cx="11404134"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2x+1 và  y = 3x - 1 cắt nhau vì có hệ số góc khác nhau</a:t>
            </a:r>
          </a:p>
        </p:txBody>
      </p:sp>
      <p:sp>
        <p:nvSpPr>
          <p:cNvPr id="10" name="Rectangle 9"/>
          <p:cNvSpPr/>
          <p:nvPr/>
        </p:nvSpPr>
        <p:spPr>
          <a:xfrm>
            <a:off x="901076" y="3651276"/>
            <a:ext cx="11077563"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2x+3 và  y = 3x - 1 cắt nhau vì có hệ số góc khác nhau</a:t>
            </a:r>
          </a:p>
        </p:txBody>
      </p:sp>
      <p:sp>
        <p:nvSpPr>
          <p:cNvPr id="11" name="Rectangle 10"/>
          <p:cNvSpPr/>
          <p:nvPr/>
        </p:nvSpPr>
        <p:spPr>
          <a:xfrm>
            <a:off x="901075" y="4579174"/>
            <a:ext cx="2084225"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4: </a:t>
            </a:r>
            <a:endParaRPr lang="en-US" sz="2600">
              <a:latin typeface="Times New Roman" panose="02020603050405020304" pitchFamily="18" charset="0"/>
              <a:ea typeface="Calibri" panose="020F0502020204030204" pitchFamily="34" charset="0"/>
            </a:endParaRPr>
          </a:p>
        </p:txBody>
      </p:sp>
      <p:sp>
        <p:nvSpPr>
          <p:cNvPr id="12" name="Rectangle 11"/>
          <p:cNvSpPr/>
          <p:nvPr/>
        </p:nvSpPr>
        <p:spPr>
          <a:xfrm>
            <a:off x="2985300" y="4620466"/>
            <a:ext cx="8414483" cy="59247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Xét vị trí tương đối của hai đường thẳng y = -5x và y = -5x+2</a:t>
            </a:r>
          </a:p>
        </p:txBody>
      </p:sp>
      <p:sp>
        <p:nvSpPr>
          <p:cNvPr id="13" name="Rectangle 12"/>
          <p:cNvSpPr/>
          <p:nvPr/>
        </p:nvSpPr>
        <p:spPr>
          <a:xfrm>
            <a:off x="5302162" y="5110817"/>
            <a:ext cx="777778" cy="592470"/>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4" name="Rectangle 13"/>
          <p:cNvSpPr/>
          <p:nvPr/>
        </p:nvSpPr>
        <p:spPr>
          <a:xfrm>
            <a:off x="1005839" y="5628851"/>
            <a:ext cx="10393944" cy="892552"/>
          </a:xfrm>
          <a:prstGeom prst="rect">
            <a:avLst/>
          </a:prstGeom>
        </p:spPr>
        <p:txBody>
          <a:bodyPr wrap="square">
            <a:spAutoFit/>
          </a:bodyPr>
          <a:lstStyle/>
          <a:p>
            <a:r>
              <a:rPr lang="en-US" sz="2600">
                <a:latin typeface="Times New Roman" panose="02020603050405020304" pitchFamily="18" charset="0"/>
                <a:ea typeface="Calibri" panose="020F0502020204030204" pitchFamily="34" charset="0"/>
              </a:rPr>
              <a:t>Hai đường thẳng y = -5x và y = -5x+2 song song với nhau vì có hệ số góc bằng nhau.</a:t>
            </a:r>
            <a:endParaRPr lang="en-US" sz="2600"/>
          </a:p>
        </p:txBody>
      </p:sp>
    </p:spTree>
    <p:extLst>
      <p:ext uri="{BB962C8B-B14F-4D97-AF65-F5344CB8AC3E}">
        <p14:creationId xmlns:p14="http://schemas.microsoft.com/office/powerpoint/2010/main" val="764028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smtClean="0">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252540"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1 SGK</a:t>
            </a:r>
            <a:endParaRPr lang="en-US" sz="2600">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smtClean="0">
                <a:latin typeface="+mj-lt"/>
              </a:rPr>
              <a:t>Đáp án: Phát biểu đúng: c,d</a:t>
            </a:r>
          </a:p>
          <a:p>
            <a:r>
              <a:rPr lang="vi-VN" sz="2600">
                <a:latin typeface="+mj-lt"/>
              </a:rPr>
              <a:t>	 </a:t>
            </a:r>
            <a:r>
              <a:rPr lang="vi-VN" sz="2600" smtClean="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3 SGK:</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155" y="594547"/>
            <a:ext cx="2167581" cy="592470"/>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2 </a:t>
            </a:r>
            <a:r>
              <a:rPr lang="en-US" sz="2600" b="1" smtClean="0">
                <a:latin typeface="Times New Roman" panose="02020603050405020304" pitchFamily="18" charset="0"/>
                <a:ea typeface="Calibri" panose="020F0502020204030204" pitchFamily="34" charset="0"/>
                <a:cs typeface="Times New Roman" panose="02020603050405020304" pitchFamily="18" charset="0"/>
              </a:rPr>
              <a:t>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3894" y="1187017"/>
            <a:ext cx="10149457" cy="876914"/>
          </a:xfrm>
          <a:prstGeom prst="rect">
            <a:avLst/>
          </a:prstGeom>
        </p:spPr>
      </p:pic>
      <p:sp>
        <p:nvSpPr>
          <p:cNvPr id="6" name="TextBox 5"/>
          <p:cNvSpPr txBox="1"/>
          <p:nvPr/>
        </p:nvSpPr>
        <p:spPr>
          <a:xfrm>
            <a:off x="4180114" y="2246811"/>
            <a:ext cx="151529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sp>
        <p:nvSpPr>
          <p:cNvPr id="7" name="Rectangle 6"/>
          <p:cNvSpPr/>
          <p:nvPr/>
        </p:nvSpPr>
        <p:spPr>
          <a:xfrm>
            <a:off x="845155" y="2690336"/>
            <a:ext cx="10793851"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cắt nhau là y = -2x+5 và y = 4x-1 và cặp y = -2x và y = 4x-1 vì có hệ số góc khác nhau.</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song song</a:t>
            </a:r>
            <a:r>
              <a:rPr lang="en-US" sz="2600" b="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y = -2x+5 và y = -2x vì có hệ số góc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49" y="597137"/>
            <a:ext cx="2714205" cy="553293"/>
          </a:xfrm>
          <a:prstGeom prst="rect">
            <a:avLst/>
          </a:prstGeom>
        </p:spPr>
        <p:txBody>
          <a:bodyPr wrap="none">
            <a:spAutoFit/>
          </a:bodyPr>
          <a:lstStyle/>
          <a:p>
            <a:pPr marL="457200">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4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1455" y="1150430"/>
            <a:ext cx="10751207" cy="913501"/>
          </a:xfrm>
          <a:prstGeom prst="rect">
            <a:avLst/>
          </a:prstGeom>
        </p:spPr>
      </p:pic>
      <p:sp>
        <p:nvSpPr>
          <p:cNvPr id="6" name="TextBox 5"/>
          <p:cNvSpPr txBox="1"/>
          <p:nvPr/>
        </p:nvSpPr>
        <p:spPr>
          <a:xfrm>
            <a:off x="4794069" y="2272937"/>
            <a:ext cx="138466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780422" y="2604748"/>
                <a:ext cx="9153882"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 </a:t>
                </a:r>
                <a:r>
                  <a:rPr lang="en-US" sz="2600">
                    <a:latin typeface="Times New Roman" panose="02020603050405020304" pitchFamily="18" charset="0"/>
                    <a:ea typeface="Calibri" panose="020F0502020204030204" pitchFamily="34" charset="0"/>
                    <a:cs typeface="Times New Roman" panose="02020603050405020304" pitchFamily="18" charset="0"/>
                  </a:rPr>
                  <a:t>có hệ </a:t>
                </a:r>
                <a:r>
                  <a:rPr lang="en-US" sz="2600" smtClean="0">
                    <a:latin typeface="Times New Roman" panose="02020603050405020304" pitchFamily="18" charset="0"/>
                    <a:ea typeface="Calibri" panose="020F0502020204030204" pitchFamily="34" charset="0"/>
                    <a:cs typeface="Times New Roman" panose="02020603050405020304" pitchFamily="18" charset="0"/>
                  </a:rPr>
                  <a:t>số</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góc bằng -1 suy ra a = -1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0422" y="2604748"/>
                <a:ext cx="9153882" cy="1053430"/>
              </a:xfrm>
              <a:prstGeom prst="rect">
                <a:avLst/>
              </a:prstGeom>
              <a:blipFill>
                <a:blip r:embed="rId3"/>
                <a:stretch>
                  <a:fillRect b="-13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6141" y="3626657"/>
                <a:ext cx="9741710"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điểm </a:t>
                </a:r>
                <a:r>
                  <a:rPr lang="en-US" sz="2600">
                    <a:latin typeface="Times New Roman" panose="02020603050405020304" pitchFamily="18" charset="0"/>
                    <a:ea typeface="Calibri" panose="020F0502020204030204" pitchFamily="34" charset="0"/>
                    <a:cs typeface="Times New Roman" panose="02020603050405020304" pitchFamily="18" charset="0"/>
                  </a:rPr>
                  <a:t>M(1,2) suy ra x = 1; y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26141" y="3626657"/>
                <a:ext cx="9741710" cy="1053430"/>
              </a:xfrm>
              <a:prstGeom prst="rect">
                <a:avLst/>
              </a:prstGeom>
              <a:blipFill>
                <a:blip r:embed="rId4"/>
                <a:stretch>
                  <a:fillRect b="-12717"/>
                </a:stretch>
              </a:blipFill>
            </p:spPr>
            <p:txBody>
              <a:bodyPr/>
              <a:lstStyle/>
              <a:p>
                <a:r>
                  <a:rPr lang="en-US">
                    <a:noFill/>
                  </a:rPr>
                  <a:t> </a:t>
                </a:r>
              </a:p>
            </p:txBody>
          </p:sp>
        </mc:Fallback>
      </mc:AlternateContent>
      <p:sp>
        <p:nvSpPr>
          <p:cNvPr id="9" name="Rectangle 8"/>
          <p:cNvSpPr/>
          <p:nvPr/>
        </p:nvSpPr>
        <p:spPr>
          <a:xfrm>
            <a:off x="891455" y="4721442"/>
            <a:ext cx="8335276"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vậy ta có:</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2=(-1). 1 +b =&gt; b = 3</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-x+3</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stretch>
            <a:fillRect/>
          </a:stretch>
        </p:blipFill>
        <p:spPr>
          <a:xfrm>
            <a:off x="7367451" y="2159695"/>
            <a:ext cx="3879669" cy="4384796"/>
          </a:xfrm>
          <a:prstGeom prst="rect">
            <a:avLst/>
          </a:prstGeom>
        </p:spPr>
      </p:pic>
    </p:spTree>
    <p:extLst>
      <p:ext uri="{BB962C8B-B14F-4D97-AF65-F5344CB8AC3E}">
        <p14:creationId xmlns:p14="http://schemas.microsoft.com/office/powerpoint/2010/main" val="1329626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423" y="335877"/>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5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9411" y="849982"/>
            <a:ext cx="11084577" cy="1879347"/>
          </a:xfrm>
          <a:prstGeom prst="rect">
            <a:avLst/>
          </a:prstGeom>
        </p:spPr>
      </p:pic>
      <p:sp>
        <p:nvSpPr>
          <p:cNvPr id="6" name="TextBox 5"/>
          <p:cNvSpPr txBox="1"/>
          <p:nvPr/>
        </p:nvSpPr>
        <p:spPr>
          <a:xfrm>
            <a:off x="4023360" y="3029777"/>
            <a:ext cx="1463040" cy="492443"/>
          </a:xfrm>
          <a:prstGeom prst="rect">
            <a:avLst/>
          </a:prstGeom>
          <a:noFill/>
        </p:spPr>
        <p:txBody>
          <a:bodyPr wrap="square" rtlCol="0">
            <a:spAutoFit/>
          </a:bodyPr>
          <a:lstStyle/>
          <a:p>
            <a:pPr algn="ctr"/>
            <a:r>
              <a:rPr lang="vi-VN" sz="2600" b="1" i="1" smtClean="0">
                <a:latin typeface="+mj-lt"/>
              </a:rPr>
              <a:t>Giải</a:t>
            </a:r>
            <a:endParaRPr lang="en-US" sz="2600" b="1" i="1">
              <a:latin typeface="+mj-lt"/>
            </a:endParaRPr>
          </a:p>
        </p:txBody>
      </p:sp>
      <p:sp>
        <p:nvSpPr>
          <p:cNvPr id="7" name="Rectangle 6"/>
          <p:cNvSpPr/>
          <p:nvPr/>
        </p:nvSpPr>
        <p:spPr>
          <a:xfrm>
            <a:off x="100804" y="3583070"/>
            <a:ext cx="5720220" cy="553293"/>
          </a:xfrm>
          <a:prstGeom prst="rect">
            <a:avLst/>
          </a:prstGeom>
        </p:spPr>
        <p:txBody>
          <a:bodyPr wrap="non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Vẽ đường thẳng y = 2x-1 trên mptđ</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0" y="4196407"/>
                <a:ext cx="11721735" cy="1553567"/>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b) 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M(1;3</a:t>
                </a:r>
                <a:r>
                  <a:rPr lang="en-US" sz="2600">
                    <a:latin typeface="Times New Roman" panose="02020603050405020304" pitchFamily="18" charset="0"/>
                    <a:ea typeface="Calibri" panose="020F0502020204030204" pitchFamily="34" charset="0"/>
                    <a:cs typeface="Times New Roman" panose="02020603050405020304" pitchFamily="18" charset="0"/>
                  </a:rPr>
                  <a:t>) ta có: x = 1, y=3</a:t>
                </a:r>
                <a:r>
                  <a:rPr lang="en-US" sz="2600" smtClean="0">
                    <a:latin typeface="Times New Roman" panose="02020603050405020304" pitchFamily="18" charset="0"/>
                    <a:ea typeface="Calibri" panose="020F0502020204030204" pitchFamily="34" charset="0"/>
                    <a:cs typeface="Times New Roman" panose="02020603050405020304" pitchFamily="18" charset="0"/>
                  </a:rPr>
                  <a:t>;</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song song với y = 2x-1 nên a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0" y="4196407"/>
                <a:ext cx="11721735" cy="1553567"/>
              </a:xfrm>
              <a:prstGeom prst="rect">
                <a:avLst/>
              </a:prstGeom>
              <a:blipFill>
                <a:blip r:embed="rId3"/>
                <a:stretch>
                  <a:fillRect b="-8627"/>
                </a:stretch>
              </a:blipFill>
            </p:spPr>
            <p:txBody>
              <a:bodyPr/>
              <a:lstStyle/>
              <a:p>
                <a:r>
                  <a:rPr lang="en-US">
                    <a:noFill/>
                  </a:rPr>
                  <a:t> </a:t>
                </a:r>
              </a:p>
            </p:txBody>
          </p:sp>
        </mc:Fallback>
      </mc:AlternateContent>
      <p:sp>
        <p:nvSpPr>
          <p:cNvPr id="9" name="Rectangle 8"/>
          <p:cNvSpPr/>
          <p:nvPr/>
        </p:nvSpPr>
        <p:spPr>
          <a:xfrm>
            <a:off x="0" y="5636094"/>
            <a:ext cx="6096000" cy="1092607"/>
          </a:xfrm>
          <a:prstGeom prst="rect">
            <a:avLst/>
          </a:prstGeom>
        </p:spPr>
        <p:txBody>
          <a:bodyPr wrap="squar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đó ta có: 3=2.1+b =&gt; b = 1</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2x+1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a:stretch>
            <a:fillRect/>
          </a:stretch>
        </p:blipFill>
        <p:spPr>
          <a:xfrm>
            <a:off x="6740433" y="2755454"/>
            <a:ext cx="3727269" cy="3743739"/>
          </a:xfrm>
          <a:prstGeom prst="rect">
            <a:avLst/>
          </a:prstGeom>
        </p:spPr>
      </p:pic>
    </p:spTree>
    <p:extLst>
      <p:ext uri="{BB962C8B-B14F-4D97-AF65-F5344CB8AC3E}">
        <p14:creationId xmlns:p14="http://schemas.microsoft.com/office/powerpoint/2010/main" val="20358485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pic>
        <p:nvPicPr>
          <p:cNvPr id="5" name="Picture 4"/>
          <p:cNvPicPr>
            <a:picLocks noChangeAspect="1"/>
          </p:cNvPicPr>
          <p:nvPr/>
        </p:nvPicPr>
        <p:blipFill>
          <a:blip r:embed="rId2"/>
          <a:stretch>
            <a:fillRect/>
          </a:stretch>
        </p:blipFill>
        <p:spPr>
          <a:xfrm>
            <a:off x="891464" y="1440945"/>
            <a:ext cx="10853696" cy="4776976"/>
          </a:xfrm>
          <a:prstGeom prst="rect">
            <a:avLst/>
          </a:prstGeom>
        </p:spPr>
      </p:pic>
      <p:sp>
        <p:nvSpPr>
          <p:cNvPr id="6" name="Rectangle 5"/>
          <p:cNvSpPr/>
          <p:nvPr/>
        </p:nvSpPr>
        <p:spPr>
          <a:xfrm>
            <a:off x="676349"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2911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sp>
        <p:nvSpPr>
          <p:cNvPr id="5" name="Rectangle 4"/>
          <p:cNvSpPr/>
          <p:nvPr/>
        </p:nvSpPr>
        <p:spPr>
          <a:xfrm>
            <a:off x="0"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80488" y="1000835"/>
            <a:ext cx="5267077" cy="5857165"/>
          </a:xfrm>
          <a:prstGeom prst="rect">
            <a:avLst/>
          </a:prstGeom>
        </p:spPr>
      </p:pic>
      <p:sp>
        <p:nvSpPr>
          <p:cNvPr id="7" name="Rectangle 6"/>
          <p:cNvSpPr/>
          <p:nvPr/>
        </p:nvSpPr>
        <p:spPr>
          <a:xfrm>
            <a:off x="0" y="1440945"/>
            <a:ext cx="6096000" cy="2553841"/>
          </a:xfrm>
          <a:prstGeom prst="rect">
            <a:avLst/>
          </a:prstGeom>
        </p:spPr>
        <p:txBody>
          <a:bodyPr>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Tung độ giao điểm của hai đường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1</a:t>
            </a:r>
            <a:r>
              <a:rPr lang="en-US" sz="2600">
                <a:latin typeface="Times New Roman" panose="02020603050405020304" pitchFamily="18" charset="0"/>
                <a:ea typeface="Calibri" panose="020F0502020204030204" pitchFamily="34" charset="0"/>
                <a:cs typeface="Times New Roman" panose="02020603050405020304" pitchFamily="18" charset="0"/>
              </a:rPr>
              <a:t>,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600">
                <a:latin typeface="Times New Roman" panose="02020603050405020304" pitchFamily="18" charset="0"/>
                <a:ea typeface="Calibri" panose="020F0502020204030204" pitchFamily="34" charset="0"/>
                <a:cs typeface="Times New Roman" panose="02020603050405020304"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hay hai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1</a:t>
            </a:r>
            <a:r>
              <a:rPr lang="vi-VN" sz="2600">
                <a:latin typeface="Times New Roman" panose="02020603050405020304" pitchFamily="18" charset="0"/>
                <a:ea typeface="Calibri" panose="020F0502020204030204" pitchFamily="34" charset="0"/>
                <a:cs typeface="Times New Roman" panose="02020603050405020304" pitchFamily="18" charset="0"/>
              </a:rPr>
              <a:t>,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đều cắt trục tung tại điểm có tung độ bằng 2. Do đó, tốc độ ban đầu của hai chuyển động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929417"/>
            <a:ext cx="6058069" cy="553293"/>
          </a:xfrm>
          <a:prstGeom prst="rect">
            <a:avLst/>
          </a:prstGeom>
        </p:spPr>
        <p:txBody>
          <a:bodyPr wrap="none">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b)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7931" y="4542005"/>
            <a:ext cx="6096000" cy="1553567"/>
          </a:xfrm>
          <a:prstGeom prst="rect">
            <a:avLst/>
          </a:prstGeom>
        </p:spPr>
        <p:txBody>
          <a:bodyPr>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c) Từ giây thứ nhất trở đi vật 2 có vận tốc lớp hơn vì đồ thị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29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893100"/>
          </a:xfrm>
          <a:prstGeom prst="rect">
            <a:avLst/>
          </a:prstGeom>
        </p:spPr>
        <p:txBody>
          <a:bodyPr wrap="square">
            <a:spAutoFit/>
          </a:bodyPr>
          <a:lstStyle/>
          <a:p>
            <a:r>
              <a:rPr lang="vi-VN" sz="2600">
                <a:latin typeface="+mj-lt"/>
              </a:rPr>
              <a:t>- </a:t>
            </a:r>
            <a:r>
              <a:rPr lang="vi-VN" sz="2600" smtClean="0">
                <a:latin typeface="+mj-lt"/>
              </a:rPr>
              <a:t>Ghi nhớ các </a:t>
            </a:r>
            <a:r>
              <a:rPr lang="vi-VN" sz="2600">
                <a:latin typeface="+mj-lt"/>
              </a:rPr>
              <a:t>kiến </a:t>
            </a:r>
            <a:r>
              <a:rPr lang="vi-VN" sz="2600" smtClean="0">
                <a:latin typeface="+mj-lt"/>
              </a:rPr>
              <a:t>thức,khái niệm, tính chất cách </a:t>
            </a:r>
            <a:r>
              <a:rPr lang="vi-VN" sz="2600">
                <a:latin typeface="+mj-lt"/>
              </a:rPr>
              <a:t>vẽ đồ thị hàm số bậc nhất; hệ số góc, vị trí tương đối của hai đường thẳng</a:t>
            </a:r>
            <a:r>
              <a:rPr lang="en-US" sz="2600">
                <a:latin typeface="+mj-lt"/>
              </a:rPr>
              <a:t>.</a:t>
            </a:r>
          </a:p>
          <a:p>
            <a:r>
              <a:rPr lang="en-US" sz="2600">
                <a:latin typeface="+mj-lt"/>
              </a:rPr>
              <a:t>- </a:t>
            </a:r>
            <a:r>
              <a:rPr lang="vi-VN" sz="2600">
                <a:latin typeface="+mj-lt"/>
              </a:rPr>
              <a:t>Xem lại các bài tập đã làm trong tiết học.</a:t>
            </a:r>
            <a:endParaRPr lang="en-US" sz="2600">
              <a:latin typeface="+mj-lt"/>
            </a:endParaRPr>
          </a:p>
          <a:p>
            <a:r>
              <a:rPr lang="vi-VN" sz="2600">
                <a:latin typeface="+mj-lt"/>
              </a:rPr>
              <a:t>- Làm </a:t>
            </a:r>
            <a:r>
              <a:rPr lang="vi-VN" sz="2600" smtClean="0">
                <a:latin typeface="+mj-lt"/>
              </a:rPr>
              <a:t>bài tập 3SGK</a:t>
            </a:r>
            <a:r>
              <a:rPr lang="vi-VN" sz="2600">
                <a:latin typeface="+mj-lt"/>
              </a:rPr>
              <a:t>: Vẽ đồ thị 2 đường thẳng còn lại vào trong mặt phẳng tọa độ đã vẽ.</a:t>
            </a:r>
            <a:endParaRPr lang="en-US" sz="2600">
              <a:latin typeface="+mj-lt"/>
            </a:endParaRPr>
          </a:p>
          <a:p>
            <a:r>
              <a:rPr lang="vi-VN" sz="2600">
                <a:latin typeface="+mj-lt"/>
              </a:rPr>
              <a:t>- Chuẩn bị giờ sau: Ôn tâp chương 3: Ôn tập kiến thức đã học trong chương 3, làm bài tập 1,2,3 - Bài tập chương 3.</a:t>
            </a:r>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endPar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 = 0x -3</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2">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smtClean="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smtClean="0">
                <a:latin typeface="Times New Roman" panose="02020603050405020304" pitchFamily="18" charset="0"/>
                <a:cs typeface="Times New Roman" panose="02020603050405020304" pitchFamily="18" charset="0"/>
              </a:rPr>
              <a:t>0</a:t>
            </a:r>
            <a:r>
              <a:rPr lang="en-US" sz="2400">
                <a:latin typeface="Times New Roman" panose="02020603050405020304" pitchFamily="18" charset="0"/>
                <a:cs typeface="Times New Roman" panose="02020603050405020304" pitchFamily="18" charset="0"/>
              </a:rPr>
              <a:t>;-3		b) 1,-3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c) -3;-1		d)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a:t>
              </a: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3" name="Cloud 2"/>
          <p:cNvSpPr/>
          <p:nvPr/>
        </p:nvSpPr>
        <p:spPr>
          <a:xfrm>
            <a:off x="783772" y="522514"/>
            <a:ext cx="10554788" cy="27562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endParaRPr lang="en-US" sz="2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4374" y="4081394"/>
            <a:ext cx="12167626" cy="1934052"/>
          </a:xfrm>
          <a:prstGeom prst="rect">
            <a:avLst/>
          </a:prstGeom>
        </p:spPr>
      </p:pic>
    </p:spTree>
    <p:extLst>
      <p:ext uri="{BB962C8B-B14F-4D97-AF65-F5344CB8AC3E}">
        <p14:creationId xmlns:p14="http://schemas.microsoft.com/office/powerpoint/2010/main" val="10179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12" y="281067"/>
            <a:ext cx="7576457" cy="167836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Y=AX+B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a:blip r:embed="rId4"/>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a:solidFill>
                  <a:srgbClr val="C00000"/>
                </a:solidFill>
                <a:latin typeface="Times New Roman" panose="02020603050405020304" pitchFamily="18" charset="0"/>
                <a:ea typeface="Calibri" panose="020F0502020204030204" pitchFamily="34" charset="0"/>
              </a:rPr>
              <a:t>I - ĐỒ THỊ CỦA HÀM SỐ BẬC NHẤT</a:t>
            </a:r>
            <a:endParaRPr lang="en-US" sz="2400">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a:t>
            </a:r>
            <a:r>
              <a:rPr lang="en-US" sz="2400" smtClean="0">
                <a:latin typeface="Times New Roman" panose="02020603050405020304" pitchFamily="18" charset="0"/>
                <a:ea typeface="Calibri" panose="020F0502020204030204" pitchFamily="34" charset="0"/>
              </a:rPr>
              <a:t>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828676"/>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smtClean="0">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a:solidFill>
                      <a:srgbClr val="7030A0"/>
                    </a:solidFill>
                    <a:latin typeface="Times New Roman" panose="02020603050405020304" pitchFamily="18" charset="0"/>
                    <a:ea typeface="Calibri" panose="020F0502020204030204" pitchFamily="34" charset="0"/>
                  </a:rPr>
                  <a:t>y=ax+b</a:t>
                </a:r>
                <a:r>
                  <a:rPr lang="en-US" sz="2400" b="1" i="1">
                    <a:solidFill>
                      <a:srgbClr val="FF0000"/>
                    </a:solidFill>
                    <a:latin typeface="Times New Roman" panose="02020603050405020304" pitchFamily="18" charset="0"/>
                    <a:ea typeface="Calibri" panose="020F0502020204030204" pitchFamily="34" charset="0"/>
                  </a:rPr>
                  <a:t> (</a:t>
                </a:r>
                <a:r>
                  <a:rPr lang="en-US" sz="2400" b="1" i="1" smtClean="0">
                    <a:solidFill>
                      <a:srgbClr val="FF0000"/>
                    </a:solidFill>
                    <a:latin typeface="Times New Roman" panose="02020603050405020304" pitchFamily="18" charset="0"/>
                    <a:ea typeface="Calibri" panose="020F0502020204030204" pitchFamily="34" charset="0"/>
                  </a:rPr>
                  <a:t>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smtClean="0">
                <a:solidFill>
                  <a:srgbClr val="C00000"/>
                </a:solidFill>
                <a:latin typeface="Times New Roman" panose="02020603050405020304" pitchFamily="18" charset="0"/>
                <a:cs typeface="Times New Roman" panose="02020603050405020304" pitchFamily="18" charset="0"/>
              </a:rPr>
              <a:t>Ví dụ 1: </a:t>
            </a:r>
            <a:endParaRPr lang="en-US" sz="2400" b="1">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2023</Words>
  <Application>Microsoft Office PowerPoint</Application>
  <PresentationFormat>Widescreen</PresentationFormat>
  <Paragraphs>199</Paragraphs>
  <Slides>29</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DK Crayon Crumble</vt:lpstr>
      <vt:lpstr>Arial</vt:lpstr>
      <vt:lpstr>Tahoma</vt:lpstr>
      <vt:lpstr>Cambria Math</vt:lpstr>
      <vt:lpstr>Calibri</vt:lpstr>
      <vt:lpstr>Calibri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2019-03-13T16:43:13Z</dcterms:created>
  <dcterms:modified xsi:type="dcterms:W3CDTF">2025-01-20T02:17:19Z</dcterms:modified>
</cp:coreProperties>
</file>