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2" r:id="rId2"/>
    <p:sldId id="340" r:id="rId3"/>
    <p:sldId id="341" r:id="rId4"/>
    <p:sldId id="343" r:id="rId5"/>
    <p:sldId id="344" r:id="rId6"/>
    <p:sldId id="345" r:id="rId7"/>
    <p:sldId id="346" r:id="rId8"/>
    <p:sldId id="347" r:id="rId9"/>
    <p:sldId id="312" r:id="rId10"/>
    <p:sldId id="348" r:id="rId11"/>
    <p:sldId id="349" r:id="rId12"/>
    <p:sldId id="350" r:id="rId13"/>
    <p:sldId id="351" r:id="rId14"/>
    <p:sldId id="320" r:id="rId15"/>
    <p:sldId id="330" r:id="rId16"/>
    <p:sldId id="352" r:id="rId17"/>
    <p:sldId id="331" r:id="rId18"/>
    <p:sldId id="322" r:id="rId19"/>
  </p:sldIdLst>
  <p:sldSz cx="18288000" cy="10287000"/>
  <p:notesSz cx="6858000" cy="9144000"/>
  <p:embeddedFontLst>
    <p:embeddedFont>
      <p:font typeface="#9Slide07 SVNGuerrilla" panose="00000500000000000000" charset="0"/>
      <p:regular r:id="rId21"/>
    </p:embeddedFont>
    <p:embeddedFont>
      <p:font typeface="Just Another Hand" panose="020B0604020202020204" charset="0"/>
      <p:regular r:id="rId22"/>
    </p:embeddedFont>
    <p:embeddedFont>
      <p:font typeface="#9Slide05 IcielSanelma" panose="020B0604020202020204" charset="-93"/>
      <p:regular r:id="rId23"/>
    </p:embeddedFont>
    <p:embeddedFont>
      <p:font typeface="#9Slide07 SVNMomento" panose="00000500000000000000" charset="0"/>
      <p:regular r:id="rId24"/>
    </p:embeddedFon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27" autoAdjust="0"/>
  </p:normalViewPr>
  <p:slideViewPr>
    <p:cSldViewPr>
      <p:cViewPr varScale="1">
        <p:scale>
          <a:sx n="60" d="100"/>
          <a:sy n="60" d="100"/>
        </p:scale>
        <p:origin x="370"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7AF16-8854-4D8B-8264-4BF575182C95}"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5F046-A8EA-4A32-A880-414B3F462E10}" type="slidenum">
              <a:rPr lang="en-US" smtClean="0"/>
              <a:t>‹#›</a:t>
            </a:fld>
            <a:endParaRPr lang="en-US"/>
          </a:p>
        </p:txBody>
      </p:sp>
    </p:spTree>
    <p:extLst>
      <p:ext uri="{BB962C8B-B14F-4D97-AF65-F5344CB8AC3E}">
        <p14:creationId xmlns:p14="http://schemas.microsoft.com/office/powerpoint/2010/main" val="27880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10</a:t>
            </a:fld>
            <a:endParaRPr lang="en-US"/>
          </a:p>
        </p:txBody>
      </p:sp>
    </p:spTree>
    <p:extLst>
      <p:ext uri="{BB962C8B-B14F-4D97-AF65-F5344CB8AC3E}">
        <p14:creationId xmlns:p14="http://schemas.microsoft.com/office/powerpoint/2010/main" val="327834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11</a:t>
            </a:fld>
            <a:endParaRPr lang="en-US"/>
          </a:p>
        </p:txBody>
      </p:sp>
    </p:spTree>
    <p:extLst>
      <p:ext uri="{BB962C8B-B14F-4D97-AF65-F5344CB8AC3E}">
        <p14:creationId xmlns:p14="http://schemas.microsoft.com/office/powerpoint/2010/main" val="322759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12</a:t>
            </a:fld>
            <a:endParaRPr lang="en-US"/>
          </a:p>
        </p:txBody>
      </p:sp>
    </p:spTree>
    <p:extLst>
      <p:ext uri="{BB962C8B-B14F-4D97-AF65-F5344CB8AC3E}">
        <p14:creationId xmlns:p14="http://schemas.microsoft.com/office/powerpoint/2010/main" val="173097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13</a:t>
            </a:fld>
            <a:endParaRPr lang="en-US"/>
          </a:p>
        </p:txBody>
      </p:sp>
    </p:spTree>
    <p:extLst>
      <p:ext uri="{BB962C8B-B14F-4D97-AF65-F5344CB8AC3E}">
        <p14:creationId xmlns:p14="http://schemas.microsoft.com/office/powerpoint/2010/main" val="384664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1725C59-0D5E-424B-AA2C-BA3D770DECE5}" type="slidenum">
              <a:rPr lang="en-US" smtClean="0"/>
              <a:t>14</a:t>
            </a:fld>
            <a:endParaRPr lang="en-US"/>
          </a:p>
        </p:txBody>
      </p:sp>
    </p:spTree>
    <p:extLst>
      <p:ext uri="{BB962C8B-B14F-4D97-AF65-F5344CB8AC3E}">
        <p14:creationId xmlns:p14="http://schemas.microsoft.com/office/powerpoint/2010/main" val="5154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5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16</a:t>
            </a:fld>
            <a:endParaRPr lang="en-US"/>
          </a:p>
        </p:txBody>
      </p:sp>
    </p:spTree>
    <p:extLst>
      <p:ext uri="{BB962C8B-B14F-4D97-AF65-F5344CB8AC3E}">
        <p14:creationId xmlns:p14="http://schemas.microsoft.com/office/powerpoint/2010/main" val="799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8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18</a:t>
            </a:fld>
            <a:endParaRPr lang="en-US"/>
          </a:p>
        </p:txBody>
      </p:sp>
    </p:spTree>
    <p:extLst>
      <p:ext uri="{BB962C8B-B14F-4D97-AF65-F5344CB8AC3E}">
        <p14:creationId xmlns:p14="http://schemas.microsoft.com/office/powerpoint/2010/main" val="15314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a:t>
            </a:fld>
            <a:endParaRPr lang="en-US"/>
          </a:p>
        </p:txBody>
      </p:sp>
    </p:spTree>
    <p:extLst>
      <p:ext uri="{BB962C8B-B14F-4D97-AF65-F5344CB8AC3E}">
        <p14:creationId xmlns:p14="http://schemas.microsoft.com/office/powerpoint/2010/main" val="129514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3</a:t>
            </a:fld>
            <a:endParaRPr lang="en-US"/>
          </a:p>
        </p:txBody>
      </p:sp>
    </p:spTree>
    <p:extLst>
      <p:ext uri="{BB962C8B-B14F-4D97-AF65-F5344CB8AC3E}">
        <p14:creationId xmlns:p14="http://schemas.microsoft.com/office/powerpoint/2010/main" val="21261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4</a:t>
            </a:fld>
            <a:endParaRPr lang="en-US"/>
          </a:p>
        </p:txBody>
      </p:sp>
    </p:spTree>
    <p:extLst>
      <p:ext uri="{BB962C8B-B14F-4D97-AF65-F5344CB8AC3E}">
        <p14:creationId xmlns:p14="http://schemas.microsoft.com/office/powerpoint/2010/main" val="336267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5</a:t>
            </a:fld>
            <a:endParaRPr lang="en-US"/>
          </a:p>
        </p:txBody>
      </p:sp>
    </p:spTree>
    <p:extLst>
      <p:ext uri="{BB962C8B-B14F-4D97-AF65-F5344CB8AC3E}">
        <p14:creationId xmlns:p14="http://schemas.microsoft.com/office/powerpoint/2010/main" val="12419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6</a:t>
            </a:fld>
            <a:endParaRPr lang="en-US"/>
          </a:p>
        </p:txBody>
      </p:sp>
    </p:spTree>
    <p:extLst>
      <p:ext uri="{BB962C8B-B14F-4D97-AF65-F5344CB8AC3E}">
        <p14:creationId xmlns:p14="http://schemas.microsoft.com/office/powerpoint/2010/main" val="348067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7</a:t>
            </a:fld>
            <a:endParaRPr lang="en-US"/>
          </a:p>
        </p:txBody>
      </p:sp>
    </p:spTree>
    <p:extLst>
      <p:ext uri="{BB962C8B-B14F-4D97-AF65-F5344CB8AC3E}">
        <p14:creationId xmlns:p14="http://schemas.microsoft.com/office/powerpoint/2010/main" val="332184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8</a:t>
            </a:fld>
            <a:endParaRPr lang="en-US"/>
          </a:p>
        </p:txBody>
      </p:sp>
    </p:spTree>
    <p:extLst>
      <p:ext uri="{BB962C8B-B14F-4D97-AF65-F5344CB8AC3E}">
        <p14:creationId xmlns:p14="http://schemas.microsoft.com/office/powerpoint/2010/main" val="1154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9</a:t>
            </a:fld>
            <a:endParaRPr lang="en-US"/>
          </a:p>
        </p:txBody>
      </p:sp>
    </p:spTree>
    <p:extLst>
      <p:ext uri="{BB962C8B-B14F-4D97-AF65-F5344CB8AC3E}">
        <p14:creationId xmlns:p14="http://schemas.microsoft.com/office/powerpoint/2010/main" val="399237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DD9">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CD40BB-9814-3DC5-7F87-BD40B24A1494}"/>
              </a:ext>
            </a:extLst>
          </p:cNvPr>
          <p:cNvSpPr/>
          <p:nvPr/>
        </p:nvSpPr>
        <p:spPr>
          <a:xfrm>
            <a:off x="2362200" y="1409699"/>
            <a:ext cx="11734800" cy="6850189"/>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Rounded Corners 12">
            <a:extLst>
              <a:ext uri="{FF2B5EF4-FFF2-40B4-BE49-F238E27FC236}">
                <a16:creationId xmlns:a16="http://schemas.microsoft.com/office/drawing/2014/main" id="{6F56FDDD-C448-FA2F-9673-68FF1A6E8DC5}"/>
              </a:ext>
            </a:extLst>
          </p:cNvPr>
          <p:cNvSpPr/>
          <p:nvPr/>
        </p:nvSpPr>
        <p:spPr>
          <a:xfrm>
            <a:off x="2743200" y="1951670"/>
            <a:ext cx="109728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6600" dirty="0" err="1">
                <a:solidFill>
                  <a:srgbClr val="FF0000"/>
                </a:solidFill>
                <a:latin typeface="#9Slide07 SVNMomento" panose="00000500000000000000" pitchFamily="2" charset="0"/>
              </a:rPr>
              <a:t>Trò</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chơi</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tiếp</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nối</a:t>
            </a:r>
            <a:endParaRPr lang="en-US" sz="6600" dirty="0">
              <a:solidFill>
                <a:srgbClr val="FF0000"/>
              </a:solidFill>
              <a:latin typeface="#9Slide07 SVNMomento" panose="00000500000000000000" pitchFamily="2" charset="0"/>
            </a:endParaRPr>
          </a:p>
          <a:p>
            <a:pPr lvl="0" algn="ctr">
              <a:lnSpc>
                <a:spcPct val="150000"/>
              </a:lnSpc>
            </a:pPr>
            <a:r>
              <a:rPr lang="en-US" sz="6600" dirty="0" err="1">
                <a:solidFill>
                  <a:schemeClr val="tx1"/>
                </a:solidFill>
                <a:latin typeface="#9Slide07 SVNMomento" panose="00000500000000000000" pitchFamily="2" charset="0"/>
              </a:rPr>
              <a:t>Kể</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tên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những</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tác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phẩm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truyện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em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học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đọc</a:t>
            </a:r>
            <a:endParaRPr kumimoji="0" lang="en-US" sz="16600" b="0" i="1" u="none" strike="noStrike" kern="1200" cap="none" spc="0" normalizeH="0" baseline="0" noProof="0" dirty="0">
              <a:ln>
                <a:noFill/>
              </a:ln>
              <a:solidFill>
                <a:schemeClr val="tx1"/>
              </a:solidFill>
              <a:effectLst/>
              <a:uLnTx/>
              <a:uFillTx/>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DEB478B-2654-42A8-91B9-2CA1333E13F3}"/>
              </a:ext>
            </a:extLst>
          </p:cNvPr>
          <p:cNvSpPr/>
          <p:nvPr/>
        </p:nvSpPr>
        <p:spPr>
          <a:xfrm>
            <a:off x="12420600" y="3771900"/>
            <a:ext cx="5318223" cy="6378679"/>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4D05E750-A584-2D42-9999-2224A0DAA4DE}"/>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3F06F9A-C161-DD46-D816-86EE7B3975D4}"/>
              </a:ext>
            </a:extLst>
          </p:cNvPr>
          <p:cNvSpPr/>
          <p:nvPr/>
        </p:nvSpPr>
        <p:spPr>
          <a:xfrm>
            <a:off x="1319928" y="2829304"/>
            <a:ext cx="16535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Tìm ý cho bài viết bằng cách đặt và trả lời các câu hỏi:</a:t>
            </a:r>
          </a:p>
        </p:txBody>
      </p:sp>
      <p:sp>
        <p:nvSpPr>
          <p:cNvPr id="4" name="Rectangle 3">
            <a:extLst>
              <a:ext uri="{FF2B5EF4-FFF2-40B4-BE49-F238E27FC236}">
                <a16:creationId xmlns:a16="http://schemas.microsoft.com/office/drawing/2014/main" id="{131583FF-AF09-D047-5D6C-008D582D466A}"/>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B6A532-5ABE-6F06-D924-FD6E4A7E14AE}"/>
              </a:ext>
            </a:extLst>
          </p:cNvPr>
          <p:cNvSpPr/>
          <p:nvPr/>
        </p:nvSpPr>
        <p:spPr>
          <a:xfrm>
            <a:off x="1752600" y="3850352"/>
            <a:ext cx="14949928"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Cốt truyện tác phẩm Lão Hạc của Nam Cao có gì đặc sắc?</a:t>
            </a:r>
          </a:p>
          <a:p>
            <a:pPr algn="just"/>
            <a:r>
              <a:rPr lang="vi-VN" sz="4000" dirty="0">
                <a:latin typeface="Times New Roman" panose="02020603050405020304" pitchFamily="18" charset="0"/>
                <a:cs typeface="Times New Roman" panose="02020603050405020304" pitchFamily="18" charset="0"/>
              </a:rPr>
              <a:t>+ Chủ đề của truyện là gì? Ấn tượng chung của em sau khi đọc văn bản như thế nào?</a:t>
            </a:r>
          </a:p>
          <a:p>
            <a:pPr algn="just"/>
            <a:r>
              <a:rPr lang="vi-VN" sz="4000" dirty="0">
                <a:latin typeface="Times New Roman" panose="02020603050405020304" pitchFamily="18" charset="0"/>
                <a:cs typeface="Times New Roman" panose="02020603050405020304" pitchFamily="18" charset="0"/>
              </a:rPr>
              <a:t>+ Nhân vật nào cần chú ý phân tích?</a:t>
            </a:r>
          </a:p>
          <a:p>
            <a:pPr algn="just"/>
            <a:r>
              <a:rPr lang="vi-VN" sz="4000" dirty="0">
                <a:latin typeface="Times New Roman" panose="02020603050405020304" pitchFamily="18" charset="0"/>
                <a:cs typeface="Times New Roman" panose="02020603050405020304" pitchFamily="18" charset="0"/>
              </a:rPr>
              <a:t>+ Nét đặc sắc và tác dụng của một số yếu tố hình thức trong truyện là gì?</a:t>
            </a:r>
          </a:p>
          <a:p>
            <a:pPr algn="just"/>
            <a:r>
              <a:rPr lang="vi-VN" sz="4000" dirty="0">
                <a:latin typeface="Times New Roman" panose="02020603050405020304" pitchFamily="18" charset="0"/>
                <a:cs typeface="Times New Roman" panose="02020603050405020304" pitchFamily="18" charset="0"/>
              </a:rPr>
              <a:t>+ Có thể rút ra những bài học nào từ văn bản truyện?</a:t>
            </a:r>
          </a:p>
          <a:p>
            <a:pPr algn="just"/>
            <a:r>
              <a:rPr lang="vi-VN" sz="4000" dirty="0">
                <a:latin typeface="Times New Roman" panose="02020603050405020304" pitchFamily="18" charset="0"/>
                <a:cs typeface="Times New Roman" panose="02020603050405020304" pitchFamily="18" charset="0"/>
              </a:rPr>
              <a:t>+ Với em, điều gì sâu sắc và đáng nhớ nhất sau khi đọc truyện?</a:t>
            </a:r>
          </a:p>
        </p:txBody>
      </p:sp>
      <p:sp>
        <p:nvSpPr>
          <p:cNvPr id="6" name="Freeform 4">
            <a:extLst>
              <a:ext uri="{FF2B5EF4-FFF2-40B4-BE49-F238E27FC236}">
                <a16:creationId xmlns:a16="http://schemas.microsoft.com/office/drawing/2014/main" id="{9F1340F2-06BC-CF0E-8BAB-0AA5AD5D46AD}"/>
              </a:ext>
            </a:extLst>
          </p:cNvPr>
          <p:cNvSpPr/>
          <p:nvPr/>
        </p:nvSpPr>
        <p:spPr>
          <a:xfrm>
            <a:off x="14807657" y="247024"/>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3"/>
            <a:stretch>
              <a:fillRect/>
            </a:stretch>
          </a:blipFill>
        </p:spPr>
      </p:sp>
    </p:spTree>
    <p:extLst>
      <p:ext uri="{BB962C8B-B14F-4D97-AF65-F5344CB8AC3E}">
        <p14:creationId xmlns:p14="http://schemas.microsoft.com/office/powerpoint/2010/main" val="320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E46F8-5158-86AD-F7E9-8AEE1410C595}"/>
              </a:ext>
            </a:extLst>
          </p:cNvPr>
          <p:cNvSpPr/>
          <p:nvPr/>
        </p:nvSpPr>
        <p:spPr>
          <a:xfrm>
            <a:off x="342900" y="647700"/>
            <a:ext cx="17602200" cy="9233297"/>
          </a:xfrm>
          <a:prstGeom prst="rect">
            <a:avLst/>
          </a:prstGeom>
        </p:spPr>
        <p:txBody>
          <a:bodyPr wrap="square">
            <a:spAutoFit/>
          </a:bodyPr>
          <a:lstStyle/>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Mở bài: </a:t>
            </a:r>
            <a:r>
              <a:rPr lang="en-US" sz="4400" dirty="0">
                <a:latin typeface="Times New Roman" panose="02020603050405020304" pitchFamily="18" charset="0"/>
                <a:cs typeface="Times New Roman" panose="02020603050405020304" pitchFamily="18" charset="0"/>
              </a:rPr>
              <a:t>G</a:t>
            </a:r>
            <a:r>
              <a:rPr lang="vi-VN" sz="4400" dirty="0">
                <a:solidFill>
                  <a:srgbClr val="000000"/>
                </a:solidFill>
                <a:latin typeface="Times New Roman" panose="02020603050405020304" pitchFamily="18" charset="0"/>
                <a:cs typeface="Times New Roman" panose="02020603050405020304" pitchFamily="18" charset="0"/>
              </a:rPr>
              <a:t>iới thiệu nhan đề, tác giả, thể loại và nhận xét chung về tác phẩm</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Thân bài</a:t>
            </a:r>
            <a:r>
              <a:rPr lang="en-US" sz="4400" b="1"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Nêu chủ đề và phân tích các biểu hiện làm rõ chủ đề của tác phẩm:</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nhan đề và đặc sắc của cốt truyện trong việc làm sáng tỏ chủ đề</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các nhân vật nhằm làm rõ chủ đề của truyện</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lão Hạc (các chi tiết về hoàn cảnh, hành động, việc làm, cử chỉ, lời nói…) trong mối quan hệ với các nhân vật khác: con trai, ông giáo, “cậu Vàng”,…</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ông giáo (Ông giáo là người thế nào, những chi tiết nào thể hiện điều đó?...)</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tác dụng của các nét đặc sắc nghệ thuật trong truyện: nghệ thuật khắc họa đặc điểm tính cách nhân vật, bút pháp miêu tả (ngoại hình và nội tâm), lựa chọn chi tiết giàu ý nghĩa, lời văn giản dị, tự nhiên,…</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cs typeface="Times New Roman" panose="02020603050405020304" pitchFamily="18" charset="0"/>
              </a:rPr>
              <a:t> Kết bài: </a:t>
            </a:r>
            <a:r>
              <a:rPr lang="vi-VN" sz="4400" dirty="0">
                <a:solidFill>
                  <a:srgbClr val="000000"/>
                </a:solidFill>
                <a:latin typeface="Times New Roman" panose="02020603050405020304" pitchFamily="18" charset="0"/>
                <a:cs typeface="Times New Roman" panose="02020603050405020304" pitchFamily="18" charset="0"/>
              </a:rPr>
              <a:t>Nhận xét khái quát về giá trị nội dung và nghệ thuật của truyện. Nêu tác động của truyện đối với cá nhân người viết bài.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809B28-50F2-FB1A-46B7-D81D50328827}"/>
              </a:ext>
            </a:extLst>
          </p:cNvPr>
          <p:cNvSpPr/>
          <p:nvPr/>
        </p:nvSpPr>
        <p:spPr>
          <a:xfrm>
            <a:off x="2962095" y="3439956"/>
            <a:ext cx="12887505" cy="769441"/>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Dựa vào dàn ý đã làm để luyện tập kĩ năng viết bài.</a:t>
            </a:r>
            <a:endParaRPr lang="vi-VN" sz="4400" b="0" i="0" dirty="0">
              <a:solidFill>
                <a:srgbClr val="000000"/>
              </a:solidFill>
              <a:effectLst/>
              <a:latin typeface="+mj-lt"/>
            </a:endParaRPr>
          </a:p>
        </p:txBody>
      </p:sp>
      <p:sp>
        <p:nvSpPr>
          <p:cNvPr id="5" name="Freeform 6">
            <a:extLst>
              <a:ext uri="{FF2B5EF4-FFF2-40B4-BE49-F238E27FC236}">
                <a16:creationId xmlns:a16="http://schemas.microsoft.com/office/drawing/2014/main" id="{6D61E75D-33B2-4ED3-73CC-05BFAE3936AE}"/>
              </a:ext>
            </a:extLst>
          </p:cNvPr>
          <p:cNvSpPr/>
          <p:nvPr/>
        </p:nvSpPr>
        <p:spPr>
          <a:xfrm rot="5400000">
            <a:off x="-844385" y="4868579"/>
            <a:ext cx="5498769" cy="1629010"/>
          </a:xfrm>
          <a:custGeom>
            <a:avLst/>
            <a:gdLst/>
            <a:ahLst/>
            <a:cxnLst/>
            <a:rect l="l" t="t" r="r" b="b"/>
            <a:pathLst>
              <a:path w="7315200" h="2167128">
                <a:moveTo>
                  <a:pt x="0" y="0"/>
                </a:moveTo>
                <a:lnTo>
                  <a:pt x="7315200" y="0"/>
                </a:lnTo>
                <a:lnTo>
                  <a:pt x="7315200" y="2167128"/>
                </a:lnTo>
                <a:lnTo>
                  <a:pt x="0" y="21671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Rectangle 5">
            <a:extLst>
              <a:ext uri="{FF2B5EF4-FFF2-40B4-BE49-F238E27FC236}">
                <a16:creationId xmlns:a16="http://schemas.microsoft.com/office/drawing/2014/main" id="{931A5DE6-C758-95B6-37E8-3EDCE83B2893}"/>
              </a:ext>
            </a:extLst>
          </p:cNvPr>
          <p:cNvSpPr/>
          <p:nvPr/>
        </p:nvSpPr>
        <p:spPr>
          <a:xfrm>
            <a:off x="2962095" y="4621255"/>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Lần lượt phân tích các yếu tố đặc sắc của truyện theo trình tự hợp lí. Với mỗi yếu tố, cần chú ý điểm nổi bật, bằng chứng kèm theo và tác dụng của chúng.</a:t>
            </a:r>
            <a:endParaRPr lang="vi-VN" sz="4400" b="0" i="0" dirty="0">
              <a:solidFill>
                <a:srgbClr val="000000"/>
              </a:solidFill>
              <a:effectLst/>
              <a:latin typeface="+mj-lt"/>
            </a:endParaRPr>
          </a:p>
        </p:txBody>
      </p:sp>
      <p:sp>
        <p:nvSpPr>
          <p:cNvPr id="7" name="Rectangle 6">
            <a:extLst>
              <a:ext uri="{FF2B5EF4-FFF2-40B4-BE49-F238E27FC236}">
                <a16:creationId xmlns:a16="http://schemas.microsoft.com/office/drawing/2014/main" id="{35F071D6-3261-825E-6942-9709063F0EB6}"/>
              </a:ext>
            </a:extLst>
          </p:cNvPr>
          <p:cNvSpPr/>
          <p:nvPr/>
        </p:nvSpPr>
        <p:spPr>
          <a:xfrm>
            <a:off x="2962095" y="6972300"/>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Trong khi phân tích, chú ý tạo điểm nhấn cho yếu tố hình thức được phân tích bằng những đánh giá, nhận xét xác đáng, tinh tế.</a:t>
            </a:r>
            <a:endParaRPr lang="vi-VN" sz="4400" b="0" i="0" dirty="0">
              <a:solidFill>
                <a:srgbClr val="000000"/>
              </a:solidFill>
              <a:effectLst/>
              <a:latin typeface="+mj-lt"/>
            </a:endParaRPr>
          </a:p>
        </p:txBody>
      </p:sp>
    </p:spTree>
    <p:extLst>
      <p:ext uri="{BB962C8B-B14F-4D97-AF65-F5344CB8AC3E}">
        <p14:creationId xmlns:p14="http://schemas.microsoft.com/office/powerpoint/2010/main" val="34385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CF2E87-AB69-75C6-E527-364F26C8FA1D}"/>
              </a:ext>
            </a:extLst>
          </p:cNvPr>
          <p:cNvPicPr>
            <a:picLocks noChangeAspect="1"/>
          </p:cNvPicPr>
          <p:nvPr/>
        </p:nvPicPr>
        <p:blipFill>
          <a:blip r:embed="rId3"/>
          <a:stretch>
            <a:fillRect/>
          </a:stretch>
        </p:blipFill>
        <p:spPr>
          <a:xfrm>
            <a:off x="4267200" y="2645584"/>
            <a:ext cx="5105400" cy="7315749"/>
          </a:xfrm>
          <a:prstGeom prst="rect">
            <a:avLst/>
          </a:prstGeom>
        </p:spPr>
      </p:pic>
      <p:pic>
        <p:nvPicPr>
          <p:cNvPr id="11" name="Picture 10">
            <a:extLst>
              <a:ext uri="{FF2B5EF4-FFF2-40B4-BE49-F238E27FC236}">
                <a16:creationId xmlns:a16="http://schemas.microsoft.com/office/drawing/2014/main" id="{DEDB0AEF-C73A-6CBD-2043-54A7B2D6C46B}"/>
              </a:ext>
            </a:extLst>
          </p:cNvPr>
          <p:cNvPicPr>
            <a:picLocks noChangeAspect="1"/>
          </p:cNvPicPr>
          <p:nvPr/>
        </p:nvPicPr>
        <p:blipFill>
          <a:blip r:embed="rId4"/>
          <a:stretch>
            <a:fillRect/>
          </a:stretch>
        </p:blipFill>
        <p:spPr>
          <a:xfrm>
            <a:off x="10410768" y="2619719"/>
            <a:ext cx="5105401" cy="7341613"/>
          </a:xfrm>
          <a:prstGeom prst="rect">
            <a:avLst/>
          </a:prstGeom>
        </p:spPr>
      </p:pic>
      <p:sp>
        <p:nvSpPr>
          <p:cNvPr id="12"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4817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838200" y="266700"/>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80EA2E-BABC-E230-6364-377C2A1244C5}"/>
              </a:ext>
            </a:extLst>
          </p:cNvPr>
          <p:cNvSpPr/>
          <p:nvPr/>
        </p:nvSpPr>
        <p:spPr>
          <a:xfrm>
            <a:off x="1793575" y="1746358"/>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638800" y="3029355"/>
            <a:ext cx="11353800" cy="5632311"/>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Hiểu một tác phẩm truyện không phải chỉ hiểu nội dung như chủ đề, tình cảm, thái độ của nhà văn... mà cần nhận biết và hiểu được các yếu tố hình thức và tác dụng của chúng trong việc biểu đạt nội dung. Các yếu tố hình thức của truyện thường được chú ý phân tích là nghệ thuật xây dựng nhân vật, cốt truyện, ngôi kể, tình tiết, lời văn,...</a:t>
            </a:r>
          </a:p>
          <a:p>
            <a:pPr algn="just"/>
            <a:r>
              <a:rPr lang="vi-VN" sz="4000" dirty="0">
                <a:latin typeface="Times New Roman" panose="02020603050405020304" pitchFamily="18" charset="0"/>
                <a:cs typeface="Times New Roman" panose="02020603050405020304" pitchFamily="18" charset="0"/>
              </a:rPr>
              <a:t/>
            </a:r>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id="{980B7B2F-D73E-ECC8-2594-57E43CB650A9}"/>
              </a:ext>
            </a:extLst>
          </p:cNvPr>
          <p:cNvSpPr/>
          <p:nvPr/>
        </p:nvSpPr>
        <p:spPr>
          <a:xfrm>
            <a:off x="304800" y="5620155"/>
            <a:ext cx="5236090" cy="4686300"/>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7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 y="-33020"/>
            <a:ext cx="5962650" cy="10972800"/>
          </a:xfrm>
          <a:prstGeom prst="rect">
            <a:avLst/>
          </a:prstGeom>
        </p:spPr>
      </p:pic>
      <p:sp>
        <p:nvSpPr>
          <p:cNvPr id="7" name="Rectangle 6"/>
          <p:cNvSpPr/>
          <p:nvPr/>
        </p:nvSpPr>
        <p:spPr>
          <a:xfrm>
            <a:off x="6918960" y="2476500"/>
            <a:ext cx="10591800" cy="6524863"/>
          </a:xfrm>
          <a:prstGeom prst="rect">
            <a:avLst/>
          </a:prstGeom>
        </p:spPr>
        <p:txBody>
          <a:bodyPr wrap="square">
            <a:spAutoFit/>
          </a:bodyPr>
          <a:lstStyle/>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chuyển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nghệ</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thuật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xây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định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ngữ</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tiêu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để</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rõ</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cho</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Nhận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xét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vừa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tìm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Diễn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thêm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80EA2E-BABC-E230-6364-377C2A1244C5}"/>
              </a:ext>
            </a:extLst>
          </p:cNvPr>
          <p:cNvSpPr/>
          <p:nvPr/>
        </p:nvSpPr>
        <p:spPr>
          <a:xfrm>
            <a:off x="7048500" y="619661"/>
            <a:ext cx="10363200" cy="1323439"/>
          </a:xfrm>
          <a:prstGeom prst="rect">
            <a:avLst/>
          </a:prstGeom>
        </p:spPr>
        <p:txBody>
          <a:bodyPr wrap="square">
            <a:spAutoFit/>
          </a:bodyPr>
          <a:lstStyle/>
          <a:p>
            <a:pPr algn="just" defTabSz="1828800">
              <a:buClr>
                <a:srgbClr val="3A2C74"/>
              </a:buClr>
              <a:defRPr/>
            </a:pP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yếu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tố</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D0BE7D-B6AE-C13C-E4D3-C8E27F060EBD}"/>
              </a:ext>
            </a:extLst>
          </p:cNvPr>
          <p:cNvSpPr/>
          <p:nvPr/>
        </p:nvSpPr>
        <p:spPr>
          <a:xfrm>
            <a:off x="1600200" y="2400300"/>
            <a:ext cx="16535400"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tập</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59;p42">
            <a:extLst>
              <a:ext uri="{FF2B5EF4-FFF2-40B4-BE49-F238E27FC236}">
                <a16:creationId xmlns:a16="http://schemas.microsoft.com/office/drawing/2014/main" id="{D3A6BD19-09B9-29A3-7F2A-CB9410639D69}"/>
              </a:ext>
            </a:extLst>
          </p:cNvPr>
          <p:cNvSpPr txBox="1">
            <a:spLocks/>
          </p:cNvSpPr>
          <p:nvPr/>
        </p:nvSpPr>
        <p:spPr>
          <a:xfrm>
            <a:off x="1294528" y="347554"/>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6A55D50-995C-9442-4E68-A2BDFB969E52}"/>
              </a:ext>
            </a:extLst>
          </p:cNvPr>
          <p:cNvPicPr>
            <a:picLocks noChangeAspect="1"/>
          </p:cNvPicPr>
          <p:nvPr/>
        </p:nvPicPr>
        <p:blipFill>
          <a:blip r:embed="rId3"/>
          <a:stretch>
            <a:fillRect/>
          </a:stretch>
        </p:blipFill>
        <p:spPr>
          <a:xfrm>
            <a:off x="6476980" y="2552700"/>
            <a:ext cx="5334039" cy="7553380"/>
          </a:xfrm>
          <a:prstGeom prst="rect">
            <a:avLst/>
          </a:prstGeom>
        </p:spPr>
      </p:pic>
      <p:sp>
        <p:nvSpPr>
          <p:cNvPr id="8" name="Freeform 6">
            <a:extLst>
              <a:ext uri="{FF2B5EF4-FFF2-40B4-BE49-F238E27FC236}">
                <a16:creationId xmlns:a16="http://schemas.microsoft.com/office/drawing/2014/main" id="{AC8E4071-DCF8-2A01-689A-F7CE63F772BD}"/>
              </a:ext>
            </a:extLst>
          </p:cNvPr>
          <p:cNvSpPr/>
          <p:nvPr/>
        </p:nvSpPr>
        <p:spPr>
          <a:xfrm>
            <a:off x="1262102" y="6053389"/>
            <a:ext cx="3731931" cy="3666622"/>
          </a:xfrm>
          <a:custGeom>
            <a:avLst/>
            <a:gdLst/>
            <a:ahLst/>
            <a:cxnLst/>
            <a:rect l="l" t="t" r="r" b="b"/>
            <a:pathLst>
              <a:path w="3731931" h="3666622">
                <a:moveTo>
                  <a:pt x="0" y="0"/>
                </a:moveTo>
                <a:lnTo>
                  <a:pt x="3731931" y="0"/>
                </a:lnTo>
                <a:lnTo>
                  <a:pt x="3731931" y="3666622"/>
                </a:lnTo>
                <a:lnTo>
                  <a:pt x="0" y="3666622"/>
                </a:lnTo>
                <a:lnTo>
                  <a:pt x="0" y="0"/>
                </a:lnTo>
                <a:close/>
              </a:path>
            </a:pathLst>
          </a:custGeom>
          <a:blipFill>
            <a:blip r:embed="rId4"/>
            <a:stretch>
              <a:fillRect/>
            </a:stretch>
          </a:blipFill>
        </p:spPr>
      </p:sp>
      <p:sp>
        <p:nvSpPr>
          <p:cNvPr id="9" name="Freeform 13">
            <a:extLst>
              <a:ext uri="{FF2B5EF4-FFF2-40B4-BE49-F238E27FC236}">
                <a16:creationId xmlns:a16="http://schemas.microsoft.com/office/drawing/2014/main" id="{3E2A8636-9D1C-2A48-40BB-F455215CFC00}"/>
              </a:ext>
            </a:extLst>
          </p:cNvPr>
          <p:cNvSpPr/>
          <p:nvPr/>
        </p:nvSpPr>
        <p:spPr>
          <a:xfrm rot="696389">
            <a:off x="15138658" y="8515793"/>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5"/>
            <a:stretch>
              <a:fillRect/>
            </a:stretch>
          </a:blipFill>
        </p:spPr>
      </p:sp>
      <p:sp>
        <p:nvSpPr>
          <p:cNvPr id="10" name="Freeform 14">
            <a:extLst>
              <a:ext uri="{FF2B5EF4-FFF2-40B4-BE49-F238E27FC236}">
                <a16:creationId xmlns:a16="http://schemas.microsoft.com/office/drawing/2014/main" id="{55EE4411-329B-5D56-FDFB-6B52624ACD92}"/>
              </a:ext>
            </a:extLst>
          </p:cNvPr>
          <p:cNvSpPr/>
          <p:nvPr/>
        </p:nvSpPr>
        <p:spPr>
          <a:xfrm rot="-1013125">
            <a:off x="16699363" y="7649702"/>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6"/>
            <a:stretch>
              <a:fillRect/>
            </a:stretch>
          </a:blipFill>
        </p:spPr>
      </p:sp>
    </p:spTree>
    <p:extLst>
      <p:ext uri="{BB962C8B-B14F-4D97-AF65-F5344CB8AC3E}">
        <p14:creationId xmlns:p14="http://schemas.microsoft.com/office/powerpoint/2010/main" val="8440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0EA2E-BABC-E230-6364-377C2A1244C5}"/>
              </a:ext>
            </a:extLst>
          </p:cNvPr>
          <p:cNvSpPr/>
          <p:nvPr/>
        </p:nvSpPr>
        <p:spPr>
          <a:xfrm>
            <a:off x="1847850" y="0"/>
            <a:ext cx="14592300"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highlight>
                <a:srgbClr val="D9D3FF"/>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2371407" y="2214146"/>
            <a:ext cx="13020993"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3574159" y="3571459"/>
            <a:ext cx="14240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976810" y="5422205"/>
            <a:ext cx="13859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563998" y="7349579"/>
            <a:ext cx="13581001"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2286000" y="8633234"/>
            <a:ext cx="15040294"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D96CE54A-FE25-0BE6-C851-4995838F28C8}"/>
              </a:ext>
            </a:extLst>
          </p:cNvPr>
          <p:cNvSpPr/>
          <p:nvPr/>
        </p:nvSpPr>
        <p:spPr>
          <a:xfrm rot="5400000">
            <a:off x="-1669195" y="3883342"/>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062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14300"/>
            <a:ext cx="17678400" cy="10033516"/>
          </a:xfrm>
          <a:prstGeom prst="rect">
            <a:avLst/>
          </a:prstGeom>
        </p:spPr>
        <p:txBody>
          <a:bodyPr wrap="square">
            <a:spAutoFit/>
          </a:bodyPr>
          <a:lstStyle/>
          <a:p>
            <a:pPr algn="just"/>
            <a:r>
              <a:rPr lang="en-US" sz="3400" dirty="0">
                <a:solidFill>
                  <a:srgbClr val="000000"/>
                </a:solidFill>
                <a:latin typeface="Times New Roman" panose="02020603050405020304" pitchFamily="18" charset="0"/>
                <a:cs typeface="Times New Roman" panose="02020603050405020304" pitchFamily="18" charset="0"/>
              </a:rPr>
              <a:t>       </a:t>
            </a:r>
            <a:r>
              <a:rPr lang="vi-VN" sz="3400" dirty="0">
                <a:solidFill>
                  <a:srgbClr val="000000"/>
                </a:solidFill>
                <a:latin typeface="Times New Roman" panose="02020603050405020304" pitchFamily="18" charset="0"/>
                <a:cs typeface="Times New Roman" panose="02020603050405020304" pitchFamily="18" charset="0"/>
              </a:rPr>
              <a:t>Kết thúc truyện Lão Hạc gây ấn tượng và sự liên tưởng sâu xa tạo cho tác phẩm có sức vang lớn. Lão đã kết liễu cuộc đời mình bằng bả chó, có thể nói đó là một cái chết dữ dội và đau đớn nhất, “</a:t>
            </a:r>
            <a:r>
              <a:rPr lang="vi-VN" sz="3400" i="1" dirty="0">
                <a:solidFill>
                  <a:srgbClr val="000000"/>
                </a:solidFill>
                <a:latin typeface="Times New Roman" panose="02020603050405020304" pitchFamily="18" charset="0"/>
                <a:cs typeface="Times New Roman" panose="02020603050405020304" pitchFamily="18" charset="0"/>
              </a:rPr>
              <a:t>Lão vật vã trên giường, đầu tóc rũ rượi … chốc chốc lại giật nảy lên, lão tru tréo, bọt mép sùi ra”,</a:t>
            </a:r>
            <a:r>
              <a:rPr lang="vi-VN" sz="3400" dirty="0">
                <a:solidFill>
                  <a:srgbClr val="000000"/>
                </a:solidFill>
                <a:latin typeface="Times New Roman" panose="02020603050405020304" pitchFamily="18" charset="0"/>
                <a:cs typeface="Times New Roman" panose="02020603050405020304" pitchFamily="18" charset="0"/>
              </a:rPr>
              <a:t> bấy nhiêu cụm từ đó đã khiến cho ta ấn tượng cái chết của lão Hạc. Tác giả đã liên tiếp sử dụng các từ láy gợi hình, gợi cảm, nó khiến cho ta hình dung được một lão Hạc sắp chết. Đó là cái chết của người do bị trúng độc bả chó. Bất giác, em có cảm tưởng như không phải cách chết của một con người bình thường mà là cách chết như của một con chó. Có lẽ, cái chết đau đớn mà dữ dội như muốn liên tưởng sâu sắc đến lời thanh minh, chuộc tội với cậu Vàng. Lão không chọn cách chết nào khác mà chết như cách chết của một con chó ăn phải bả, bởi với lão đến tận lúc chết, ám ảnh về cậu Vàng, về việc mình đã trót lừa một con chó vẫn day dứt lương tâm lão. Lão đã chọn một cách giải thoát đáng sợ nhưng lại như một cách để tạ lỗi cùng cậu Vàng chăng? Lão Hạc yêu thương con chó như con trai nhưng lại nỡ lừa bán nó đổ cho thằng Mục giết thịt, thì lão cũng phải tự trừng phạt mình, tự chịu hình phạt như một con chó. Lão Hạc chết trong đau đớn, vật vã ghê gớm về thể xác nhưng chắc chắn lão lại thanh thản về tâm hồn vì đã hoàn thành nốt công việc cuối cùng với đứa con trai vẫn “bặt vô âm tín” với hàng xóm láng giềng về tang ma của mình. Lão chết để giữ phần ấm cho con, để giữ lại hi vọng cho người con duy nhất đang ở nơi xa của mình. Cái chết của lão là biểu hiện cao nhất của tình phụ tử thiêng liêng, của đức hi sinh cao cả. Đó là âm vang của lòng tự trọng, âm vang của tình thương yêu và cả nhân cách cao đẹp. Tiếng vang về cái chết của lão Hạc như một lời tố cao đanh thép về xã hội bất công tàn bạo.</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69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8">
            <a:extLst>
              <a:ext uri="{FF2B5EF4-FFF2-40B4-BE49-F238E27FC236}">
                <a16:creationId xmlns:a16="http://schemas.microsoft.com/office/drawing/2014/main" id="{28D386BA-5A2C-419C-2D5C-604A0946398F}"/>
              </a:ext>
            </a:extLst>
          </p:cNvPr>
          <p:cNvSpPr/>
          <p:nvPr/>
        </p:nvSpPr>
        <p:spPr>
          <a:xfrm rot="6797742" flipH="1">
            <a:off x="11733225" y="4163766"/>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sp>
      <p:sp>
        <p:nvSpPr>
          <p:cNvPr id="26" name="Freeform 13">
            <a:extLst>
              <a:ext uri="{FF2B5EF4-FFF2-40B4-BE49-F238E27FC236}">
                <a16:creationId xmlns:a16="http://schemas.microsoft.com/office/drawing/2014/main" id="{696E6A32-05AF-5F01-B01B-3C894438D3B3}"/>
              </a:ext>
            </a:extLst>
          </p:cNvPr>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sp>
      <p:grpSp>
        <p:nvGrpSpPr>
          <p:cNvPr id="21" name="Group 20">
            <a:extLst>
              <a:ext uri="{FF2B5EF4-FFF2-40B4-BE49-F238E27FC236}">
                <a16:creationId xmlns:a16="http://schemas.microsoft.com/office/drawing/2014/main" id="{32F9F3F8-B504-24E8-519E-9AECBD42289A}"/>
              </a:ext>
            </a:extLst>
          </p:cNvPr>
          <p:cNvGrpSpPr/>
          <p:nvPr/>
        </p:nvGrpSpPr>
        <p:grpSpPr>
          <a:xfrm>
            <a:off x="1295400" y="740465"/>
            <a:ext cx="15621000" cy="8534400"/>
            <a:chOff x="2821049" y="1783733"/>
            <a:chExt cx="12645904" cy="6719533"/>
          </a:xfrm>
        </p:grpSpPr>
        <p:grpSp>
          <p:nvGrpSpPr>
            <p:cNvPr id="2" name="Group 9">
              <a:extLst>
                <a:ext uri="{FF2B5EF4-FFF2-40B4-BE49-F238E27FC236}">
                  <a16:creationId xmlns:a16="http://schemas.microsoft.com/office/drawing/2014/main" id="{93E36399-2022-AEEC-4556-82BEA179A37C}"/>
                </a:ext>
              </a:extLst>
            </p:cNvPr>
            <p:cNvGrpSpPr/>
            <p:nvPr/>
          </p:nvGrpSpPr>
          <p:grpSpPr>
            <a:xfrm>
              <a:off x="3422541" y="2256199"/>
              <a:ext cx="11442919" cy="5868918"/>
              <a:chOff x="0" y="0"/>
              <a:chExt cx="4842930" cy="2483873"/>
            </a:xfrm>
          </p:grpSpPr>
          <p:sp>
            <p:nvSpPr>
              <p:cNvPr id="3" name="Freeform 10">
                <a:extLst>
                  <a:ext uri="{FF2B5EF4-FFF2-40B4-BE49-F238E27FC236}">
                    <a16:creationId xmlns:a16="http://schemas.microsoft.com/office/drawing/2014/main" id="{B3719147-BE2A-70C5-C93F-C9F500BA5066}"/>
                  </a:ext>
                </a:extLst>
              </p:cNvPr>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sp>
          <p:sp>
            <p:nvSpPr>
              <p:cNvPr id="4" name="TextBox 11">
                <a:extLst>
                  <a:ext uri="{FF2B5EF4-FFF2-40B4-BE49-F238E27FC236}">
                    <a16:creationId xmlns:a16="http://schemas.microsoft.com/office/drawing/2014/main" id="{491C9D12-FD88-4797-2310-DBA2BEAEFDFC}"/>
                  </a:ext>
                </a:extLst>
              </p:cNvPr>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5" name="Freeform 14">
              <a:extLst>
                <a:ext uri="{FF2B5EF4-FFF2-40B4-BE49-F238E27FC236}">
                  <a16:creationId xmlns:a16="http://schemas.microsoft.com/office/drawing/2014/main" id="{C13EB43C-8944-7625-5640-BECE90A85233}"/>
                </a:ext>
              </a:extLst>
            </p:cNvPr>
            <p:cNvSpPr/>
            <p:nvPr/>
          </p:nvSpPr>
          <p:spPr>
            <a:xfrm flipV="1">
              <a:off x="282104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6" name="Freeform 15">
              <a:extLst>
                <a:ext uri="{FF2B5EF4-FFF2-40B4-BE49-F238E27FC236}">
                  <a16:creationId xmlns:a16="http://schemas.microsoft.com/office/drawing/2014/main" id="{E8D128D0-417E-FA54-A1D6-03D03F4B7E1C}"/>
                </a:ext>
              </a:extLst>
            </p:cNvPr>
            <p:cNvSpPr/>
            <p:nvPr/>
          </p:nvSpPr>
          <p:spPr>
            <a:xfrm flipH="1" flipV="1">
              <a:off x="6029621" y="1914067"/>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sp>
        <p:sp>
          <p:nvSpPr>
            <p:cNvPr id="7" name="Freeform 16">
              <a:extLst>
                <a:ext uri="{FF2B5EF4-FFF2-40B4-BE49-F238E27FC236}">
                  <a16:creationId xmlns:a16="http://schemas.microsoft.com/office/drawing/2014/main" id="{A2AD09AC-6B76-E366-F996-9772E41E5830}"/>
                </a:ext>
              </a:extLst>
            </p:cNvPr>
            <p:cNvSpPr/>
            <p:nvPr/>
          </p:nvSpPr>
          <p:spPr>
            <a:xfrm rot="-5400000" flipH="1" flipV="1">
              <a:off x="746214" y="4037660"/>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sp>
        <p:sp>
          <p:nvSpPr>
            <p:cNvPr id="8" name="Freeform 17">
              <a:extLst>
                <a:ext uri="{FF2B5EF4-FFF2-40B4-BE49-F238E27FC236}">
                  <a16:creationId xmlns:a16="http://schemas.microsoft.com/office/drawing/2014/main" id="{7D10DD4B-AC24-E2C7-3973-C11D9F04262A}"/>
                </a:ext>
              </a:extLst>
            </p:cNvPr>
            <p:cNvSpPr/>
            <p:nvPr/>
          </p:nvSpPr>
          <p:spPr>
            <a:xfrm rot="-10800000" flipV="1">
              <a:off x="1039590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9" name="Freeform 18">
              <a:extLst>
                <a:ext uri="{FF2B5EF4-FFF2-40B4-BE49-F238E27FC236}">
                  <a16:creationId xmlns:a16="http://schemas.microsoft.com/office/drawing/2014/main" id="{D58B0575-D737-5F93-4C36-CA5D2837A66D}"/>
                </a:ext>
              </a:extLst>
            </p:cNvPr>
            <p:cNvSpPr/>
            <p:nvPr/>
          </p:nvSpPr>
          <p:spPr>
            <a:xfrm rot="-10800000" flipH="1" flipV="1">
              <a:off x="7187328"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sp>
        <p:sp>
          <p:nvSpPr>
            <p:cNvPr id="10" name="Freeform 19">
              <a:extLst>
                <a:ext uri="{FF2B5EF4-FFF2-40B4-BE49-F238E27FC236}">
                  <a16:creationId xmlns:a16="http://schemas.microsoft.com/office/drawing/2014/main" id="{3B9D1E24-86CC-3AE5-2860-7E57C121593C}"/>
                </a:ext>
              </a:extLst>
            </p:cNvPr>
            <p:cNvSpPr/>
            <p:nvPr/>
          </p:nvSpPr>
          <p:spPr>
            <a:xfrm rot="-10800000" flipV="1">
              <a:off x="300014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11" name="Freeform 20">
              <a:extLst>
                <a:ext uri="{FF2B5EF4-FFF2-40B4-BE49-F238E27FC236}">
                  <a16:creationId xmlns:a16="http://schemas.microsoft.com/office/drawing/2014/main" id="{BD1A81FC-4322-844D-3622-A7551B40106B}"/>
                </a:ext>
              </a:extLst>
            </p:cNvPr>
            <p:cNvSpPr/>
            <p:nvPr/>
          </p:nvSpPr>
          <p:spPr>
            <a:xfrm rot="-5400000" flipV="1">
              <a:off x="746214"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sp>
        <p:sp>
          <p:nvSpPr>
            <p:cNvPr id="12" name="Freeform 21">
              <a:extLst>
                <a:ext uri="{FF2B5EF4-FFF2-40B4-BE49-F238E27FC236}">
                  <a16:creationId xmlns:a16="http://schemas.microsoft.com/office/drawing/2014/main" id="{3C37A2B0-1750-4138-D608-65C85B86775F}"/>
                </a:ext>
              </a:extLst>
            </p:cNvPr>
            <p:cNvSpPr/>
            <p:nvPr/>
          </p:nvSpPr>
          <p:spPr>
            <a:xfrm flipV="1">
              <a:off x="1021680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13" name="Freeform 22">
              <a:extLst>
                <a:ext uri="{FF2B5EF4-FFF2-40B4-BE49-F238E27FC236}">
                  <a16:creationId xmlns:a16="http://schemas.microsoft.com/office/drawing/2014/main" id="{2D976899-536D-4BB1-3B43-1A03BF235B42}"/>
                </a:ext>
              </a:extLst>
            </p:cNvPr>
            <p:cNvSpPr/>
            <p:nvPr/>
          </p:nvSpPr>
          <p:spPr>
            <a:xfrm rot="-5400000" flipH="1">
              <a:off x="12470734" y="4037659"/>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sp>
        <p:sp>
          <p:nvSpPr>
            <p:cNvPr id="14" name="Freeform 23">
              <a:extLst>
                <a:ext uri="{FF2B5EF4-FFF2-40B4-BE49-F238E27FC236}">
                  <a16:creationId xmlns:a16="http://schemas.microsoft.com/office/drawing/2014/main" id="{89C5A7FF-43A8-8FCE-7234-867221E1F3B5}"/>
                </a:ext>
              </a:extLst>
            </p:cNvPr>
            <p:cNvSpPr/>
            <p:nvPr/>
          </p:nvSpPr>
          <p:spPr>
            <a:xfrm rot="-5400000">
              <a:off x="12470734"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sp>
      </p:grpSp>
      <p:sp>
        <p:nvSpPr>
          <p:cNvPr id="17" name="TextBox 36">
            <a:extLst>
              <a:ext uri="{FF2B5EF4-FFF2-40B4-BE49-F238E27FC236}">
                <a16:creationId xmlns:a16="http://schemas.microsoft.com/office/drawing/2014/main" id="{0FC59CC9-BCCF-B88E-C3B7-E9E6D17551E2}"/>
              </a:ext>
            </a:extLst>
          </p:cNvPr>
          <p:cNvSpPr txBox="1"/>
          <p:nvPr/>
        </p:nvSpPr>
        <p:spPr>
          <a:xfrm>
            <a:off x="5531362" y="1529770"/>
            <a:ext cx="7375265" cy="1649682"/>
          </a:xfrm>
          <a:prstGeom prst="rect">
            <a:avLst/>
          </a:prstGeom>
        </p:spPr>
        <p:txBody>
          <a:bodyPr lIns="0" tIns="0" rIns="0" bIns="0" rtlCol="0" anchor="t">
            <a:spAutoFit/>
          </a:bodyPr>
          <a:lstStyle/>
          <a:p>
            <a:pPr algn="ctr">
              <a:lnSpc>
                <a:spcPts val="14516"/>
              </a:lnSpc>
              <a:spcBef>
                <a:spcPct val="0"/>
              </a:spcBef>
            </a:pPr>
            <a:r>
              <a:rPr lang="en-US" sz="6600" spc="622" dirty="0" err="1">
                <a:solidFill>
                  <a:srgbClr val="724919"/>
                </a:solidFill>
                <a:latin typeface="#9Slide07 SVNMomento" panose="00000500000000000000" pitchFamily="2" charset="0"/>
              </a:rPr>
              <a:t>Bài</a:t>
            </a:r>
            <a:r>
              <a:rPr lang="en-US" sz="6600" spc="622" dirty="0">
                <a:solidFill>
                  <a:srgbClr val="724919"/>
                </a:solidFill>
                <a:latin typeface="#9Slide07 SVNMomento" panose="00000500000000000000" pitchFamily="2" charset="0"/>
              </a:rPr>
              <a:t> 6: </a:t>
            </a:r>
            <a:r>
              <a:rPr lang="en-US" sz="6600" spc="622" dirty="0" err="1">
                <a:solidFill>
                  <a:srgbClr val="724919"/>
                </a:solidFill>
                <a:latin typeface="#9Slide07 SVNMomento" panose="00000500000000000000" pitchFamily="2" charset="0"/>
              </a:rPr>
              <a:t>Truyện</a:t>
            </a:r>
            <a:endParaRPr lang="en-US" sz="6600" spc="622" dirty="0">
              <a:solidFill>
                <a:srgbClr val="724919"/>
              </a:solidFill>
              <a:latin typeface="#9Slide07 SVNMomento" panose="00000500000000000000" pitchFamily="2" charset="0"/>
            </a:endParaRPr>
          </a:p>
        </p:txBody>
      </p:sp>
      <p:sp>
        <p:nvSpPr>
          <p:cNvPr id="18" name="TextBox 37">
            <a:extLst>
              <a:ext uri="{FF2B5EF4-FFF2-40B4-BE49-F238E27FC236}">
                <a16:creationId xmlns:a16="http://schemas.microsoft.com/office/drawing/2014/main" id="{E1E69CE4-F0E7-2BED-44D5-1D1641638FF6}"/>
              </a:ext>
            </a:extLst>
          </p:cNvPr>
          <p:cNvSpPr txBox="1"/>
          <p:nvPr/>
        </p:nvSpPr>
        <p:spPr>
          <a:xfrm>
            <a:off x="7294256" y="3878314"/>
            <a:ext cx="3699487" cy="822213"/>
          </a:xfrm>
          <a:prstGeom prst="rect">
            <a:avLst/>
          </a:prstGeom>
        </p:spPr>
        <p:txBody>
          <a:bodyPr lIns="0" tIns="0" rIns="0" bIns="0" rtlCol="0" anchor="t">
            <a:spAutoFit/>
          </a:bodyPr>
          <a:lstStyle/>
          <a:p>
            <a:pPr algn="ctr">
              <a:lnSpc>
                <a:spcPts val="7346"/>
              </a:lnSpc>
            </a:pPr>
            <a:r>
              <a:rPr lang="en-US" sz="5247" dirty="0" err="1">
                <a:solidFill>
                  <a:srgbClr val="724919"/>
                </a:solidFill>
                <a:latin typeface="#9Slide07 SVNGuerrilla" panose="00000500000000000000" pitchFamily="2" charset="0"/>
              </a:rPr>
              <a:t>Viết</a:t>
            </a:r>
            <a:endParaRPr lang="en-US" sz="5247" dirty="0">
              <a:solidFill>
                <a:srgbClr val="724919"/>
              </a:solidFill>
              <a:latin typeface="#9Slide07 SVNGuerrilla" panose="00000500000000000000" pitchFamily="2" charset="0"/>
            </a:endParaRPr>
          </a:p>
        </p:txBody>
      </p:sp>
      <p:sp>
        <p:nvSpPr>
          <p:cNvPr id="20" name="TextBox 3">
            <a:extLst>
              <a:ext uri="{FF2B5EF4-FFF2-40B4-BE49-F238E27FC236}">
                <a16:creationId xmlns:a16="http://schemas.microsoft.com/office/drawing/2014/main" id="{EEB72FEF-2264-470F-4C8A-8E3C55F353C7}"/>
              </a:ext>
            </a:extLst>
          </p:cNvPr>
          <p:cNvSpPr txBox="1"/>
          <p:nvPr/>
        </p:nvSpPr>
        <p:spPr>
          <a:xfrm>
            <a:off x="3267896" y="5315859"/>
            <a:ext cx="11902195" cy="1477328"/>
          </a:xfrm>
          <a:prstGeom prst="rect">
            <a:avLst/>
          </a:prstGeom>
        </p:spPr>
        <p:txBody>
          <a:bodyPr wrap="square" lIns="0" tIns="0" rIns="0" bIns="0" rtlCol="0" anchor="t">
            <a:spAutoFit/>
          </a:bodyPr>
          <a:lstStyle/>
          <a:p>
            <a:pPr algn="ctr"/>
            <a:r>
              <a:rPr lang="en-US" sz="9600" dirty="0" err="1">
                <a:solidFill>
                  <a:srgbClr val="5D3E24"/>
                </a:solidFill>
                <a:latin typeface="#9Slide05 IcielSanelma" pitchFamily="2" charset="0"/>
              </a:rPr>
              <a:t>Phân</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tích</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một</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tác</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phẩm</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truyện</a:t>
            </a:r>
            <a:endParaRPr lang="en-US" sz="9600" dirty="0">
              <a:solidFill>
                <a:srgbClr val="5D3E24"/>
              </a:solidFill>
              <a:latin typeface="#9Slide05 IcielSanelma" pitchFamily="2" charset="0"/>
            </a:endParaRPr>
          </a:p>
        </p:txBody>
      </p:sp>
      <p:sp>
        <p:nvSpPr>
          <p:cNvPr id="22" name="Freeform 25">
            <a:extLst>
              <a:ext uri="{FF2B5EF4-FFF2-40B4-BE49-F238E27FC236}">
                <a16:creationId xmlns:a16="http://schemas.microsoft.com/office/drawing/2014/main" id="{E9D8E974-F525-7523-AD4F-7BDD153CE0A6}"/>
              </a:ext>
            </a:extLst>
          </p:cNvPr>
          <p:cNvSpPr/>
          <p:nvPr/>
        </p:nvSpPr>
        <p:spPr>
          <a:xfrm>
            <a:off x="165364" y="8230435"/>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sp>
      <p:sp>
        <p:nvSpPr>
          <p:cNvPr id="23" name="Freeform 26">
            <a:extLst>
              <a:ext uri="{FF2B5EF4-FFF2-40B4-BE49-F238E27FC236}">
                <a16:creationId xmlns:a16="http://schemas.microsoft.com/office/drawing/2014/main" id="{44FDB9BF-36FB-0416-97B2-72EF29C16FB1}"/>
              </a:ext>
            </a:extLst>
          </p:cNvPr>
          <p:cNvSpPr/>
          <p:nvPr/>
        </p:nvSpPr>
        <p:spPr>
          <a:xfrm rot="-486232">
            <a:off x="13672026" y="538062"/>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4" name="Freeform 27">
            <a:extLst>
              <a:ext uri="{FF2B5EF4-FFF2-40B4-BE49-F238E27FC236}">
                <a16:creationId xmlns:a16="http://schemas.microsoft.com/office/drawing/2014/main" id="{6AB2947F-48D1-2F55-6E03-C7267794ADCE}"/>
              </a:ext>
            </a:extLst>
          </p:cNvPr>
          <p:cNvSpPr/>
          <p:nvPr/>
        </p:nvSpPr>
        <p:spPr>
          <a:xfrm rot="696389">
            <a:off x="15160619" y="145192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5" name="Freeform 28">
            <a:extLst>
              <a:ext uri="{FF2B5EF4-FFF2-40B4-BE49-F238E27FC236}">
                <a16:creationId xmlns:a16="http://schemas.microsoft.com/office/drawing/2014/main" id="{00FC9A7E-5F51-A6B4-2C90-651F43DF372F}"/>
              </a:ext>
            </a:extLst>
          </p:cNvPr>
          <p:cNvSpPr/>
          <p:nvPr/>
        </p:nvSpPr>
        <p:spPr>
          <a:xfrm>
            <a:off x="15630591" y="357989"/>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sp>
      <p:sp>
        <p:nvSpPr>
          <p:cNvPr id="27" name="Freeform 7">
            <a:extLst>
              <a:ext uri="{FF2B5EF4-FFF2-40B4-BE49-F238E27FC236}">
                <a16:creationId xmlns:a16="http://schemas.microsoft.com/office/drawing/2014/main" id="{5F380F16-B8C1-538F-D819-A61A6D3091CC}"/>
              </a:ext>
            </a:extLst>
          </p:cNvPr>
          <p:cNvSpPr/>
          <p:nvPr/>
        </p:nvSpPr>
        <p:spPr>
          <a:xfrm rot="622815" flipH="1">
            <a:off x="-3369101" y="-211171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sp>
    </p:spTree>
    <p:extLst>
      <p:ext uri="{BB962C8B-B14F-4D97-AF65-F5344CB8AC3E}">
        <p14:creationId xmlns:p14="http://schemas.microsoft.com/office/powerpoint/2010/main" val="3518432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5309146"/>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 </a:t>
            </a:r>
          </a:p>
          <a:p>
            <a:pPr algn="ctr"/>
            <a:r>
              <a:rPr lang="en-US" sz="11500" dirty="0" err="1">
                <a:solidFill>
                  <a:srgbClr val="5D3E24"/>
                </a:solidFill>
                <a:latin typeface="#9Slide05 IcielSanelma" pitchFamily="2" charset="0"/>
              </a:rPr>
              <a:t>Định</a:t>
            </a:r>
            <a:r>
              <a:rPr lang="en-US" sz="11500" dirty="0">
                <a:solidFill>
                  <a:srgbClr val="5D3E24"/>
                </a:solidFill>
                <a:latin typeface="#9Slide05 IcielSanelma" pitchFamily="2" charset="0"/>
              </a:rPr>
              <a:t> </a:t>
            </a:r>
          </a:p>
          <a:p>
            <a:pPr algn="ctr"/>
            <a:r>
              <a:rPr lang="en-US" sz="11500" dirty="0" err="1">
                <a:solidFill>
                  <a:srgbClr val="5D3E24"/>
                </a:solidFill>
                <a:latin typeface="#9Slide05 IcielSanelma" pitchFamily="2" charset="0"/>
              </a:rPr>
              <a:t>hướng</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12277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F5C7930-DC68-D48A-6AA7-27F2B45D572D}"/>
              </a:ext>
            </a:extLst>
          </p:cNvPr>
          <p:cNvSpPr txBox="1"/>
          <p:nvPr/>
        </p:nvSpPr>
        <p:spPr>
          <a:xfrm>
            <a:off x="2779426" y="2725212"/>
            <a:ext cx="14717049" cy="6117059"/>
          </a:xfrm>
          <a:prstGeom prst="rect">
            <a:avLst/>
          </a:prstGeom>
        </p:spPr>
        <p:txBody>
          <a:bodyPr lIns="0" tIns="0" rIns="0" bIns="0" rtlCol="0" anchor="t">
            <a:spAutoFit/>
          </a:bodyPr>
          <a:lstStyle/>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ngẫu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dừng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GV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5E579350-7103-EB7C-4EAA-B200E9F59DB0}"/>
              </a:ext>
            </a:extLst>
          </p:cNvPr>
          <p:cNvSpPr txBox="1"/>
          <p:nvPr/>
        </p:nvSpPr>
        <p:spPr>
          <a:xfrm>
            <a:off x="2590800" y="552045"/>
            <a:ext cx="12402138" cy="1769715"/>
          </a:xfrm>
          <a:prstGeom prst="rect">
            <a:avLst/>
          </a:prstGeom>
        </p:spPr>
        <p:txBody>
          <a:bodyPr wrap="square" lIns="0" tIns="0" rIns="0" bIns="0" rtlCol="0" anchor="t">
            <a:spAutoFit/>
          </a:bodyPr>
          <a:lstStyle/>
          <a:p>
            <a:pPr algn="ctr"/>
            <a:r>
              <a:rPr lang="en-US" sz="11500" dirty="0" err="1">
                <a:solidFill>
                  <a:srgbClr val="5D3E24"/>
                </a:solidFill>
                <a:latin typeface="#9Slide05 IcielSanelma" pitchFamily="2" charset="0"/>
              </a:rPr>
              <a:t>Chiếc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bút</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thần</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kì</a:t>
            </a:r>
            <a:endParaRPr lang="en-US" sz="11500" dirty="0">
              <a:solidFill>
                <a:srgbClr val="5D3E24"/>
              </a:solidFill>
              <a:latin typeface="#9Slide05 IcielSanelma" pitchFamily="2" charset="0"/>
            </a:endParaRPr>
          </a:p>
        </p:txBody>
      </p:sp>
      <p:sp>
        <p:nvSpPr>
          <p:cNvPr id="4" name="Freeform 8">
            <a:extLst>
              <a:ext uri="{FF2B5EF4-FFF2-40B4-BE49-F238E27FC236}">
                <a16:creationId xmlns:a16="http://schemas.microsoft.com/office/drawing/2014/main" id="{4A00013A-9267-B08B-7CBB-18BC2D3D79B3}"/>
              </a:ext>
            </a:extLst>
          </p:cNvPr>
          <p:cNvSpPr/>
          <p:nvPr/>
        </p:nvSpPr>
        <p:spPr>
          <a:xfrm>
            <a:off x="457200" y="1817207"/>
            <a:ext cx="2322226" cy="7933071"/>
          </a:xfrm>
          <a:custGeom>
            <a:avLst/>
            <a:gdLst/>
            <a:ahLst/>
            <a:cxnLst/>
            <a:rect l="l" t="t" r="r" b="b"/>
            <a:pathLst>
              <a:path w="1204514" h="4114800">
                <a:moveTo>
                  <a:pt x="0" y="0"/>
                </a:moveTo>
                <a:lnTo>
                  <a:pt x="1204514" y="0"/>
                </a:lnTo>
                <a:lnTo>
                  <a:pt x="12045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104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685800" y="495300"/>
            <a:ext cx="73152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I.ĐỊNH</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HƯỚNG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EBD4DC2-7943-DA0E-09BF-12D404D3A501}"/>
              </a:ext>
            </a:extLst>
          </p:cNvPr>
          <p:cNvSpPr/>
          <p:nvPr/>
        </p:nvSpPr>
        <p:spPr>
          <a:xfrm>
            <a:off x="513081" y="1478086"/>
            <a:ext cx="66294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Phân tích một tác phẩm truyện là kiểu bài nghị luận văn học mà trong đó, người viết dùng lí lẽ và bằng chứng để làm rõ một </a:t>
            </a:r>
            <a:r>
              <a:rPr lang="vi-VN" sz="4000" dirty="0" smtClean="0">
                <a:solidFill>
                  <a:schemeClr val="tx1"/>
                </a:solidFill>
                <a:latin typeface="+mj-lt"/>
              </a:rPr>
              <a:t>số </a:t>
            </a:r>
            <a:r>
              <a:rPr lang="vi-VN" sz="4000" dirty="0">
                <a:solidFill>
                  <a:schemeClr val="tx1"/>
                </a:solidFill>
                <a:latin typeface="+mj-lt"/>
              </a:rPr>
              <a:t>đặc điểm về nội dung và nghệ thuật của tác phẩm. </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5781A19-D489-E4F2-9C21-640A0D29906F}"/>
              </a:ext>
            </a:extLst>
          </p:cNvPr>
          <p:cNvSpPr/>
          <p:nvPr/>
        </p:nvSpPr>
        <p:spPr>
          <a:xfrm>
            <a:off x="5943600" y="531574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3"/>
            <a:stretch>
              <a:fillRect/>
            </a:stretch>
          </a:blipFill>
        </p:spPr>
      </p:sp>
      <p:sp>
        <p:nvSpPr>
          <p:cNvPr id="5" name="Rectangle: Rounded Corners 4">
            <a:extLst>
              <a:ext uri="{FF2B5EF4-FFF2-40B4-BE49-F238E27FC236}">
                <a16:creationId xmlns:a16="http://schemas.microsoft.com/office/drawing/2014/main" id="{6366DC82-ACAC-6EC5-45C0-46E9FA18ACF3}"/>
              </a:ext>
            </a:extLst>
          </p:cNvPr>
          <p:cNvSpPr/>
          <p:nvPr/>
        </p:nvSpPr>
        <p:spPr>
          <a:xfrm>
            <a:off x="11145521" y="2247900"/>
            <a:ext cx="6146799" cy="463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Bài viết phải nêu được chủ đề; dẫn ra và phân tích được tác dụng của một số nét đặc sắc về hình thức nghệ thuật được dùng trong tác phẩm; từ đó, nêu lên nhận xét, đánh giá về những nét đặc sắc này.</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7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0;p40">
            <a:extLst>
              <a:ext uri="{FF2B5EF4-FFF2-40B4-BE49-F238E27FC236}">
                <a16:creationId xmlns:a16="http://schemas.microsoft.com/office/drawing/2014/main" id="{889DDB0B-2B1D-9D81-FE70-AF0BF303D2A3}"/>
              </a:ext>
            </a:extLst>
          </p:cNvPr>
          <p:cNvSpPr txBox="1">
            <a:spLocks/>
          </p:cNvSpPr>
          <p:nvPr/>
        </p:nvSpPr>
        <p:spPr>
          <a:xfrm>
            <a:off x="5215800" y="342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9p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ý</a:t>
            </a:r>
            <a:endParaRPr lang="en-US" sz="4800" b="1" dirty="0">
              <a:highlight>
                <a:schemeClr val="accent1"/>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60;p42">
            <a:extLst>
              <a:ext uri="{FF2B5EF4-FFF2-40B4-BE49-F238E27FC236}">
                <a16:creationId xmlns:a16="http://schemas.microsoft.com/office/drawing/2014/main" id="{63E66DEA-FC3A-2131-51C8-8303C81B841A}"/>
              </a:ext>
            </a:extLst>
          </p:cNvPr>
          <p:cNvSpPr txBox="1">
            <a:spLocks/>
          </p:cNvSpPr>
          <p:nvPr/>
        </p:nvSpPr>
        <p:spPr>
          <a:xfrm>
            <a:off x="9601200" y="1453372"/>
            <a:ext cx="7620000" cy="1981200"/>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Việc phân tích và nhận xét, đánh giá về truyện phải bám sát nội dung, hình thức của tác phẩm.</a:t>
            </a:r>
          </a:p>
        </p:txBody>
      </p:sp>
      <p:sp>
        <p:nvSpPr>
          <p:cNvPr id="5" name="Google Shape;363;p42">
            <a:extLst>
              <a:ext uri="{FF2B5EF4-FFF2-40B4-BE49-F238E27FC236}">
                <a16:creationId xmlns:a16="http://schemas.microsoft.com/office/drawing/2014/main" id="{CD12B319-70C2-4330-5E9D-F0A04D791EB3}"/>
              </a:ext>
            </a:extLst>
          </p:cNvPr>
          <p:cNvSpPr txBox="1">
            <a:spLocks/>
          </p:cNvSpPr>
          <p:nvPr/>
        </p:nvSpPr>
        <p:spPr>
          <a:xfrm>
            <a:off x="11231966" y="4457493"/>
            <a:ext cx="6675034" cy="3245839"/>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Trước khi viết, cần tìm ý và lập dàn ý. Căn cứ vào đề bài để xác định cách tìm ý cho phù hợp (đặt câu hỏi hoặc suy luận)</a:t>
            </a:r>
          </a:p>
        </p:txBody>
      </p:sp>
      <p:sp>
        <p:nvSpPr>
          <p:cNvPr id="6" name="Google Shape;365;p42">
            <a:extLst>
              <a:ext uri="{FF2B5EF4-FFF2-40B4-BE49-F238E27FC236}">
                <a16:creationId xmlns:a16="http://schemas.microsoft.com/office/drawing/2014/main" id="{11E266D5-21FF-CBF0-3DE7-D2D04E6DA687}"/>
              </a:ext>
            </a:extLst>
          </p:cNvPr>
          <p:cNvSpPr txBox="1">
            <a:spLocks/>
          </p:cNvSpPr>
          <p:nvPr/>
        </p:nvSpPr>
        <p:spPr>
          <a:xfrm>
            <a:off x="381000" y="1181100"/>
            <a:ext cx="6400799" cy="6827431"/>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 Các nhận xét, đánh giá trong bài văn về tác phẩm truyện, đặc biệt là các nét đặc sắc nghệ thuật, phải rõ ràng, đúng đắn, có lí lẽ và bằng chứng thuyết phục. Nên kết hợp nêu các yếu tố cần phân tích với việc phát biểu những nhận xét, cảm nghĩ của bản thân về yếu tố ấy.</a:t>
            </a:r>
          </a:p>
          <a:p>
            <a:pPr marL="0" indent="0" algn="just">
              <a:lnSpc>
                <a:spcPct val="90000"/>
              </a:lnSpc>
              <a:spcBef>
                <a:spcPts val="0"/>
              </a:spcBef>
              <a:buNone/>
            </a:pPr>
            <a:endParaRPr lang="en" sz="4400" dirty="0">
              <a:latin typeface="+mj-lt"/>
              <a:ea typeface="Cambria" panose="02040503050406030204" pitchFamily="18" charset="0"/>
              <a:cs typeface="Times New Roman" panose="02020603050405020304" pitchFamily="18" charset="0"/>
            </a:endParaRPr>
          </a:p>
        </p:txBody>
      </p:sp>
      <p:sp>
        <p:nvSpPr>
          <p:cNvPr id="7" name="Google Shape;363;p42">
            <a:extLst>
              <a:ext uri="{FF2B5EF4-FFF2-40B4-BE49-F238E27FC236}">
                <a16:creationId xmlns:a16="http://schemas.microsoft.com/office/drawing/2014/main" id="{5EF4CB55-ABF7-6EA8-5291-3B3336B1F0A3}"/>
              </a:ext>
            </a:extLst>
          </p:cNvPr>
          <p:cNvSpPr txBox="1">
            <a:spLocks/>
          </p:cNvSpPr>
          <p:nvPr/>
        </p:nvSpPr>
        <p:spPr>
          <a:xfrm>
            <a:off x="5029200" y="7829348"/>
            <a:ext cx="7446445" cy="2239944"/>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Bài văn phân tích tác phẩm truyện cần có bố cục mạch lạc, lời văn chuẩn xác, gợi cảm.</a:t>
            </a:r>
          </a:p>
        </p:txBody>
      </p:sp>
      <p:sp>
        <p:nvSpPr>
          <p:cNvPr id="8" name="Freeform 5">
            <a:extLst>
              <a:ext uri="{FF2B5EF4-FFF2-40B4-BE49-F238E27FC236}">
                <a16:creationId xmlns:a16="http://schemas.microsoft.com/office/drawing/2014/main" id="{A2917992-5148-991B-9CD2-FBC9C2F622C7}"/>
              </a:ext>
            </a:extLst>
          </p:cNvPr>
          <p:cNvSpPr/>
          <p:nvPr/>
        </p:nvSpPr>
        <p:spPr>
          <a:xfrm rot="20588104">
            <a:off x="6809444" y="3316637"/>
            <a:ext cx="4098372" cy="4103502"/>
          </a:xfrm>
          <a:custGeom>
            <a:avLst/>
            <a:gdLst/>
            <a:ahLst/>
            <a:cxnLst/>
            <a:rect l="l" t="t" r="r" b="b"/>
            <a:pathLst>
              <a:path w="4098372" h="4103502">
                <a:moveTo>
                  <a:pt x="0" y="0"/>
                </a:moveTo>
                <a:lnTo>
                  <a:pt x="4098373" y="0"/>
                </a:lnTo>
                <a:lnTo>
                  <a:pt x="4098373" y="4103502"/>
                </a:lnTo>
                <a:lnTo>
                  <a:pt x="0" y="4103502"/>
                </a:lnTo>
                <a:lnTo>
                  <a:pt x="0" y="0"/>
                </a:lnTo>
                <a:close/>
              </a:path>
            </a:pathLst>
          </a:custGeom>
          <a:blipFill>
            <a:blip r:embed="rId3"/>
            <a:stretch>
              <a:fillRect/>
            </a:stretch>
          </a:blipFill>
        </p:spPr>
      </p:sp>
    </p:spTree>
    <p:extLst>
      <p:ext uri="{BB962C8B-B14F-4D97-AF65-F5344CB8AC3E}">
        <p14:creationId xmlns:p14="http://schemas.microsoft.com/office/powerpoint/2010/main" val="9927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3539430"/>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II.</a:t>
            </a:r>
          </a:p>
          <a:p>
            <a:pPr algn="ctr"/>
            <a:r>
              <a:rPr lang="en-US" sz="11500" dirty="0" err="1">
                <a:solidFill>
                  <a:srgbClr val="5D3E24"/>
                </a:solidFill>
                <a:latin typeface="#9Slide05 IcielSanelma" pitchFamily="2" charset="0"/>
              </a:rPr>
              <a:t>Thực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hành</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294136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6733EA75-0C7C-3672-FFCE-48A3E20C6903}"/>
              </a:ext>
            </a:extLst>
          </p:cNvPr>
          <p:cNvSpPr/>
          <p:nvPr/>
        </p:nvSpPr>
        <p:spPr>
          <a:xfrm>
            <a:off x="355717" y="2628900"/>
            <a:ext cx="11531483" cy="4191001"/>
          </a:xfrm>
          <a:custGeom>
            <a:avLst/>
            <a:gdLst/>
            <a:ahLst/>
            <a:cxnLst/>
            <a:rect l="l" t="t" r="r" b="b"/>
            <a:pathLst>
              <a:path w="5931243" h="4114800">
                <a:moveTo>
                  <a:pt x="0" y="0"/>
                </a:moveTo>
                <a:lnTo>
                  <a:pt x="5931244" y="0"/>
                </a:lnTo>
                <a:lnTo>
                  <a:pt x="59312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a:extLst>
              <a:ext uri="{FF2B5EF4-FFF2-40B4-BE49-F238E27FC236}">
                <a16:creationId xmlns:a16="http://schemas.microsoft.com/office/drawing/2014/main" id="{107CBEC6-316D-FCF0-DC70-D069F603F2FA}"/>
              </a:ext>
            </a:extLst>
          </p:cNvPr>
          <p:cNvPicPr>
            <a:picLocks noChangeAspect="1"/>
          </p:cNvPicPr>
          <p:nvPr/>
        </p:nvPicPr>
        <p:blipFill>
          <a:blip r:embed="rId5">
            <a:duotone>
              <a:schemeClr val="bg2">
                <a:shade val="45000"/>
                <a:satMod val="135000"/>
              </a:schemeClr>
              <a:prstClr val="white"/>
            </a:duotone>
          </a:blip>
          <a:stretch>
            <a:fillRect/>
          </a:stretch>
        </p:blipFill>
        <p:spPr>
          <a:xfrm>
            <a:off x="11125200" y="281528"/>
            <a:ext cx="6025722" cy="5748922"/>
          </a:xfrm>
          <a:prstGeom prst="rect">
            <a:avLst/>
          </a:prstGeom>
        </p:spPr>
      </p:pic>
      <p:sp>
        <p:nvSpPr>
          <p:cNvPr id="2" name="Google Shape;1289;p66">
            <a:extLst>
              <a:ext uri="{FF2B5EF4-FFF2-40B4-BE49-F238E27FC236}">
                <a16:creationId xmlns:a16="http://schemas.microsoft.com/office/drawing/2014/main" id="{799605BC-9B9F-A4A9-7578-402C6851B6DA}"/>
              </a:ext>
            </a:extLst>
          </p:cNvPr>
          <p:cNvSpPr txBox="1">
            <a:spLocks/>
          </p:cNvSpPr>
          <p:nvPr/>
        </p:nvSpPr>
        <p:spPr>
          <a:xfrm>
            <a:off x="4096221" y="32385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51F2016-64E4-F340-5633-F6F5A8007AB7}"/>
              </a:ext>
            </a:extLst>
          </p:cNvPr>
          <p:cNvSpPr/>
          <p:nvPr/>
        </p:nvSpPr>
        <p:spPr>
          <a:xfrm>
            <a:off x="382221" y="4179577"/>
            <a:ext cx="11430000"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Cao</a:t>
            </a:r>
          </a:p>
        </p:txBody>
      </p:sp>
      <p:sp>
        <p:nvSpPr>
          <p:cNvPr id="4" name="Freeform 4">
            <a:extLst>
              <a:ext uri="{FF2B5EF4-FFF2-40B4-BE49-F238E27FC236}">
                <a16:creationId xmlns:a16="http://schemas.microsoft.com/office/drawing/2014/main" id="{2AC5F3FE-2A5D-056E-1CCF-34C8DECA6A28}"/>
              </a:ext>
            </a:extLst>
          </p:cNvPr>
          <p:cNvSpPr/>
          <p:nvPr/>
        </p:nvSpPr>
        <p:spPr>
          <a:xfrm>
            <a:off x="13030200" y="3025865"/>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6"/>
            <a:stretch>
              <a:fillRect l="-91879" r="-59896" b="-2424"/>
            </a:stretch>
          </a:blipFill>
        </p:spPr>
      </p:sp>
    </p:spTree>
    <p:extLst>
      <p:ext uri="{BB962C8B-B14F-4D97-AF65-F5344CB8AC3E}">
        <p14:creationId xmlns:p14="http://schemas.microsoft.com/office/powerpoint/2010/main" val="12494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1294528" y="328099"/>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3C3A737-1F10-56FC-3F27-747467DDE367}"/>
              </a:ext>
            </a:extLst>
          </p:cNvPr>
          <p:cNvSpPr/>
          <p:nvPr/>
        </p:nvSpPr>
        <p:spPr>
          <a:xfrm>
            <a:off x="1219200" y="4081671"/>
            <a:ext cx="5638799"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Nam Cao.</a:t>
            </a:r>
          </a:p>
        </p:txBody>
      </p:sp>
      <p:sp>
        <p:nvSpPr>
          <p:cNvPr id="10" name="Rectangle 9">
            <a:extLst>
              <a:ext uri="{FF2B5EF4-FFF2-40B4-BE49-F238E27FC236}">
                <a16:creationId xmlns:a16="http://schemas.microsoft.com/office/drawing/2014/main" id="{6080EA2E-BABC-E230-6364-377C2A1244C5}"/>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vi-VN" sz="44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A64EF2B2-E8DF-C3E4-E46A-3EDEF1DE6B23}"/>
              </a:ext>
            </a:extLst>
          </p:cNvPr>
          <p:cNvSpPr/>
          <p:nvPr/>
        </p:nvSpPr>
        <p:spPr>
          <a:xfrm>
            <a:off x="7494339" y="3771900"/>
            <a:ext cx="3299321" cy="4114800"/>
          </a:xfrm>
          <a:custGeom>
            <a:avLst/>
            <a:gdLst/>
            <a:ahLst/>
            <a:cxnLst/>
            <a:rect l="l" t="t" r="r" b="b"/>
            <a:pathLst>
              <a:path w="3299321" h="4114800">
                <a:moveTo>
                  <a:pt x="0" y="0"/>
                </a:moveTo>
                <a:lnTo>
                  <a:pt x="3299322" y="0"/>
                </a:lnTo>
                <a:lnTo>
                  <a:pt x="329932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a:extLst>
              <a:ext uri="{FF2B5EF4-FFF2-40B4-BE49-F238E27FC236}">
                <a16:creationId xmlns:a16="http://schemas.microsoft.com/office/drawing/2014/main" id="{BBAA2F9E-970D-833D-3CDE-06530DB8ACAD}"/>
              </a:ext>
            </a:extLst>
          </p:cNvPr>
          <p:cNvSpPr/>
          <p:nvPr/>
        </p:nvSpPr>
        <p:spPr>
          <a:xfrm>
            <a:off x="11430000" y="3390900"/>
            <a:ext cx="5791200" cy="350520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4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1871</Words>
  <Application>Microsoft Office PowerPoint</Application>
  <PresentationFormat>Custom</PresentationFormat>
  <Paragraphs>117</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#9Slide07 SVNGuerrilla</vt:lpstr>
      <vt:lpstr>Arial</vt:lpstr>
      <vt:lpstr>Just Another Hand</vt:lpstr>
      <vt:lpstr>Times New Roman</vt:lpstr>
      <vt:lpstr>Courier New</vt:lpstr>
      <vt:lpstr>#9Slide05 IcielSanelma</vt:lpstr>
      <vt:lpstr>#9Slide07 SVNMomento</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Cream Scrapbook Reading Through Time Presentation</dc:title>
  <cp:lastModifiedBy>Hồng Duyên</cp:lastModifiedBy>
  <cp:revision>12</cp:revision>
  <dcterms:created xsi:type="dcterms:W3CDTF">2006-08-16T00:00:00Z</dcterms:created>
  <dcterms:modified xsi:type="dcterms:W3CDTF">2024-02-01T09:35:53Z</dcterms:modified>
  <dc:identifier>DAF2LsOXTyI</dc:identifier>
</cp:coreProperties>
</file>