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2"/>
  </p:notesMasterIdLst>
  <p:sldIdLst>
    <p:sldId id="342" r:id="rId4"/>
    <p:sldId id="343" r:id="rId5"/>
    <p:sldId id="256" r:id="rId6"/>
    <p:sldId id="258" r:id="rId7"/>
    <p:sldId id="319" r:id="rId8"/>
    <p:sldId id="334" r:id="rId9"/>
    <p:sldId id="333" r:id="rId10"/>
    <p:sldId id="336" r:id="rId11"/>
    <p:sldId id="326" r:id="rId12"/>
    <p:sldId id="261" r:id="rId13"/>
    <p:sldId id="259" r:id="rId14"/>
    <p:sldId id="260" r:id="rId15"/>
    <p:sldId id="339" r:id="rId16"/>
    <p:sldId id="337" r:id="rId17"/>
    <p:sldId id="338" r:id="rId18"/>
    <p:sldId id="328" r:id="rId19"/>
    <p:sldId id="344" r:id="rId20"/>
    <p:sldId id="341" r:id="rId21"/>
  </p:sldIdLst>
  <p:sldSz cx="18288000" cy="10287000"/>
  <p:notesSz cx="6858000" cy="9144000"/>
  <p:embeddedFontLst>
    <p:embeddedFont>
      <p:font typeface="Cambria" panose="02040503050406030204" pitchFamily="18" charset="0"/>
      <p:regular r:id="rId23"/>
      <p:bold r:id="rId24"/>
      <p:italic r:id="rId25"/>
      <p:boldItalic r:id="rId26"/>
    </p:embeddedFont>
    <p:embeddedFont>
      <p:font typeface="#9Slide07 SVNDessert Menu Scrip" panose="020B0604020202020204" charset="0"/>
      <p:regular r:id="rId27"/>
    </p:embeddedFont>
    <p:embeddedFont>
      <p:font typeface="Calibri" panose="020F0502020204030204" pitchFamily="34" charset="0"/>
      <p:regular r:id="rId28"/>
      <p:bold r:id="rId29"/>
      <p:italic r:id="rId30"/>
      <p:boldItalic r:id="rId31"/>
    </p:embeddedFont>
    <p:embeddedFont>
      <p:font typeface="#9Slide07 SVNAppleberry" panose="02040603050506020204" charset="0"/>
      <p:regular r:id="rId32"/>
    </p:embeddedFont>
    <p:embeddedFont>
      <p:font typeface="Arial" panose="020B0604020202020204" pitchFamily="3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A7DBA-5B89-41A6-BD63-71B0C2E252A7}"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CD5D4-E013-4FF8-B23D-400FA10DD47C}" type="slidenum">
              <a:rPr lang="en-US" smtClean="0"/>
              <a:t>‹#›</a:t>
            </a:fld>
            <a:endParaRPr lang="en-US"/>
          </a:p>
        </p:txBody>
      </p:sp>
    </p:spTree>
    <p:extLst>
      <p:ext uri="{BB962C8B-B14F-4D97-AF65-F5344CB8AC3E}">
        <p14:creationId xmlns:p14="http://schemas.microsoft.com/office/powerpoint/2010/main" val="392230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CD5D4-E013-4FF8-B23D-400FA10DD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263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F01CD5D4-E013-4FF8-B23D-400FA10DD47C}" type="slidenum">
              <a:rPr lang="en-US" smtClean="0"/>
              <a:t>10</a:t>
            </a:fld>
            <a:endParaRPr lang="en-US"/>
          </a:p>
        </p:txBody>
      </p:sp>
    </p:spTree>
    <p:extLst>
      <p:ext uri="{BB962C8B-B14F-4D97-AF65-F5344CB8AC3E}">
        <p14:creationId xmlns:p14="http://schemas.microsoft.com/office/powerpoint/2010/main" val="420838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F01CD5D4-E013-4FF8-B23D-400FA10DD47C}" type="slidenum">
              <a:rPr lang="en-US" smtClean="0"/>
              <a:t>11</a:t>
            </a:fld>
            <a:endParaRPr lang="en-US"/>
          </a:p>
        </p:txBody>
      </p:sp>
    </p:spTree>
    <p:extLst>
      <p:ext uri="{BB962C8B-B14F-4D97-AF65-F5344CB8AC3E}">
        <p14:creationId xmlns:p14="http://schemas.microsoft.com/office/powerpoint/2010/main" val="1035425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01CD5D4-E013-4FF8-B23D-400FA10DD47C}" type="slidenum">
              <a:rPr lang="en-US" smtClean="0"/>
              <a:t>12</a:t>
            </a:fld>
            <a:endParaRPr lang="en-US"/>
          </a:p>
        </p:txBody>
      </p:sp>
    </p:spTree>
    <p:extLst>
      <p:ext uri="{BB962C8B-B14F-4D97-AF65-F5344CB8AC3E}">
        <p14:creationId xmlns:p14="http://schemas.microsoft.com/office/powerpoint/2010/main" val="3950316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CD5D4-E013-4FF8-B23D-400FA10DD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75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CD5D4-E013-4FF8-B23D-400FA10DD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4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F01CD5D4-E013-4FF8-B23D-400FA10DD47C}" type="slidenum">
              <a:rPr lang="en-US" smtClean="0"/>
              <a:t>15</a:t>
            </a:fld>
            <a:endParaRPr lang="en-US"/>
          </a:p>
        </p:txBody>
      </p:sp>
    </p:spTree>
    <p:extLst>
      <p:ext uri="{BB962C8B-B14F-4D97-AF65-F5344CB8AC3E}">
        <p14:creationId xmlns:p14="http://schemas.microsoft.com/office/powerpoint/2010/main" val="4178416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F01CD5D4-E013-4FF8-B23D-400FA10DD47C}" type="slidenum">
              <a:rPr lang="en-US" smtClean="0"/>
              <a:t>16</a:t>
            </a:fld>
            <a:endParaRPr lang="en-US"/>
          </a:p>
        </p:txBody>
      </p:sp>
    </p:spTree>
    <p:extLst>
      <p:ext uri="{BB962C8B-B14F-4D97-AF65-F5344CB8AC3E}">
        <p14:creationId xmlns:p14="http://schemas.microsoft.com/office/powerpoint/2010/main" val="389941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27AE1-BFA6-427E-B035-3B86B855FC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60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smtClean="0"/>
              <a:t> 0979818956</a:t>
            </a:r>
          </a:p>
          <a:p>
            <a:endParaRPr lang="en-US"/>
          </a:p>
        </p:txBody>
      </p:sp>
      <p:sp>
        <p:nvSpPr>
          <p:cNvPr id="4" name="Slide Number Placeholder 3"/>
          <p:cNvSpPr>
            <a:spLocks noGrp="1"/>
          </p:cNvSpPr>
          <p:nvPr>
            <p:ph type="sldNum" sz="quarter" idx="10"/>
          </p:nvPr>
        </p:nvSpPr>
        <p:spPr/>
        <p:txBody>
          <a:bodyPr/>
          <a:lstStyle/>
          <a:p>
            <a:fld id="{F01CD5D4-E013-4FF8-B23D-400FA10DD47C}" type="slidenum">
              <a:rPr lang="en-US" smtClean="0"/>
              <a:t>18</a:t>
            </a:fld>
            <a:endParaRPr lang="en-US"/>
          </a:p>
        </p:txBody>
      </p:sp>
    </p:spTree>
    <p:extLst>
      <p:ext uri="{BB962C8B-B14F-4D97-AF65-F5344CB8AC3E}">
        <p14:creationId xmlns:p14="http://schemas.microsoft.com/office/powerpoint/2010/main" val="3944754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CD5D4-E013-4FF8-B23D-400FA10DD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185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5"/>
          </p:nvPr>
        </p:nvSpPr>
        <p:spPr/>
        <p:txBody>
          <a:bodyPr/>
          <a:lstStyle/>
          <a:p>
            <a:fld id="{F01CD5D4-E013-4FF8-B23D-400FA10DD47C}" type="slidenum">
              <a:rPr lang="en-US" smtClean="0"/>
              <a:t>3</a:t>
            </a:fld>
            <a:endParaRPr lang="en-US"/>
          </a:p>
        </p:txBody>
      </p:sp>
    </p:spTree>
    <p:extLst>
      <p:ext uri="{BB962C8B-B14F-4D97-AF65-F5344CB8AC3E}">
        <p14:creationId xmlns:p14="http://schemas.microsoft.com/office/powerpoint/2010/main" val="121549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01CD5D4-E013-4FF8-B23D-400FA10DD47C}" type="slidenum">
              <a:rPr lang="en-US" smtClean="0"/>
              <a:t>4</a:t>
            </a:fld>
            <a:endParaRPr lang="en-US"/>
          </a:p>
        </p:txBody>
      </p:sp>
    </p:spTree>
    <p:extLst>
      <p:ext uri="{BB962C8B-B14F-4D97-AF65-F5344CB8AC3E}">
        <p14:creationId xmlns:p14="http://schemas.microsoft.com/office/powerpoint/2010/main" val="137877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GV yêu cầu HS đọc SGK và trả lời, nhắc lại các kiến thức đã được học ở bài 1: Truyện ngắn về các vấn đề sau:</a:t>
            </a:r>
          </a:p>
          <a:p>
            <a:r>
              <a:rPr lang="vi-VN" sz="1200" b="0" i="1" kern="1200" dirty="0">
                <a:solidFill>
                  <a:schemeClr val="tx1"/>
                </a:solidFill>
                <a:effectLst/>
                <a:latin typeface="+mn-lt"/>
                <a:ea typeface="+mn-ea"/>
                <a:cs typeface="+mn-cs"/>
              </a:rPr>
              <a:t>+ Thế nào là trình bày ý kiến về một vấn đề xã hội?</a:t>
            </a:r>
            <a:endParaRPr lang="vi-VN" sz="1200" b="0" i="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01CD5D4-E013-4FF8-B23D-400FA10DD47C}" type="slidenum">
              <a:rPr lang="en-US" smtClean="0"/>
              <a:t>5</a:t>
            </a:fld>
            <a:endParaRPr lang="en-US"/>
          </a:p>
        </p:txBody>
      </p:sp>
    </p:spTree>
    <p:extLst>
      <p:ext uri="{BB962C8B-B14F-4D97-AF65-F5344CB8AC3E}">
        <p14:creationId xmlns:p14="http://schemas.microsoft.com/office/powerpoint/2010/main" val="249423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GV yêu cầu HS đọc SGK và trả lời, nhắc lại các kiến thức đã được học ở bài 1: Truyện ngắn về các vấn đề sau:</a:t>
            </a:r>
          </a:p>
          <a:p>
            <a:r>
              <a:rPr lang="vi-VN" sz="1200" b="0" i="1" kern="1200" dirty="0">
                <a:solidFill>
                  <a:schemeClr val="tx1"/>
                </a:solidFill>
                <a:effectLst/>
                <a:latin typeface="+mn-lt"/>
                <a:ea typeface="+mn-ea"/>
                <a:cs typeface="+mn-cs"/>
              </a:rPr>
              <a:t>+ Thế nào là trình bày ý kiến về một vấn đề xã hội?</a:t>
            </a:r>
            <a:endParaRPr lang="vi-VN" sz="1200" b="0" i="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CD5D4-E013-4FF8-B23D-400FA10DD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15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GV yêu cầu HS đọc SGK và trả lời, nhắc lại các kiến thức đã được học ở bài 1: Truyện ngắn về các vấn đề sau:</a:t>
            </a:r>
          </a:p>
          <a:p>
            <a:r>
              <a:rPr lang="vi-VN" sz="1200" b="0" i="1" kern="1200" dirty="0">
                <a:solidFill>
                  <a:schemeClr val="tx1"/>
                </a:solidFill>
                <a:effectLst/>
                <a:latin typeface="+mn-lt"/>
                <a:ea typeface="+mn-ea"/>
                <a:cs typeface="+mn-cs"/>
              </a:rPr>
              <a:t>+ Thế nào là trình bày ý kiến về một vấn đề xã hội?</a:t>
            </a:r>
            <a:endParaRPr lang="vi-VN" sz="1200" b="0" i="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1CD5D4-E013-4FF8-B23D-400FA10DD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16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F01CD5D4-E013-4FF8-B23D-400FA10DD47C}" type="slidenum">
              <a:rPr lang="en-US" smtClean="0"/>
              <a:t>8</a:t>
            </a:fld>
            <a:endParaRPr lang="en-US"/>
          </a:p>
        </p:txBody>
      </p:sp>
    </p:spTree>
    <p:extLst>
      <p:ext uri="{BB962C8B-B14F-4D97-AF65-F5344CB8AC3E}">
        <p14:creationId xmlns:p14="http://schemas.microsoft.com/office/powerpoint/2010/main" val="322327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F01CD5D4-E013-4FF8-B23D-400FA10DD47C}" type="slidenum">
              <a:rPr lang="en-US" smtClean="0"/>
              <a:t>9</a:t>
            </a:fld>
            <a:endParaRPr lang="en-US"/>
          </a:p>
        </p:txBody>
      </p:sp>
    </p:spTree>
    <p:extLst>
      <p:ext uri="{BB962C8B-B14F-4D97-AF65-F5344CB8AC3E}">
        <p14:creationId xmlns:p14="http://schemas.microsoft.com/office/powerpoint/2010/main" val="1969883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9815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4038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4303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8887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8350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477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3413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8719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9686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0661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0285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9076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5676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0089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3320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7685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6641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0537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4120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402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544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3964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3645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ECE5">
            <a:alpha val="38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5808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2.svg"/><Relationship Id="rId5" Type="http://schemas.openxmlformats.org/officeDocument/2006/relationships/image" Target="../media/image10.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580487357"/>
              </p:ext>
            </p:extLst>
          </p:nvPr>
        </p:nvGraphicFramePr>
        <p:xfrm>
          <a:off x="1295400" y="2095500"/>
          <a:ext cx="8305800" cy="7646342"/>
        </p:xfrm>
        <a:graphic>
          <a:graphicData uri="http://schemas.openxmlformats.org/drawingml/2006/table">
            <a:tbl>
              <a:tblPr>
                <a:tableStyleId>{5940675A-B579-460E-94D1-54222C63F5DA}</a:tableStyleId>
              </a:tblPr>
              <a:tblGrid>
                <a:gridCol w="50292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462084">
                <a:tc>
                  <a:txBody>
                    <a:bodyPr/>
                    <a:lstStyle/>
                    <a:p>
                      <a:pPr algn="ctr"/>
                      <a:r>
                        <a:rPr lang="vi-VN" sz="3300" b="1" dirty="0">
                          <a:solidFill>
                            <a:schemeClr val="tx1"/>
                          </a:solidFill>
                          <a:effectLst/>
                          <a:latin typeface="Times New Roman" panose="02020603050405020304" pitchFamily="18" charset="0"/>
                          <a:cs typeface="Times New Roman" panose="02020603050405020304" pitchFamily="18" charset="0"/>
                        </a:rPr>
                        <a:t>Những điểm cần lưu ý</a:t>
                      </a:r>
                    </a:p>
                  </a:txBody>
                  <a:tcPr marL="61999" marR="61999" marT="31000" marB="31000" anchor="ctr">
                    <a:solidFill>
                      <a:schemeClr val="accent6">
                        <a:lumMod val="40000"/>
                        <a:lumOff val="60000"/>
                      </a:schemeClr>
                    </a:solidFill>
                  </a:tcPr>
                </a:tc>
                <a:tc>
                  <a:txBody>
                    <a:bodyPr/>
                    <a:lstStyle/>
                    <a:p>
                      <a:pPr algn="ctr"/>
                      <a:r>
                        <a:rPr lang="en-US" sz="3300" b="1" dirty="0" err="1">
                          <a:solidFill>
                            <a:schemeClr val="tx1"/>
                          </a:solidFill>
                          <a:effectLst/>
                          <a:latin typeface="Times New Roman" panose="02020603050405020304" pitchFamily="18" charset="0"/>
                          <a:cs typeface="Times New Roman" panose="02020603050405020304" pitchFamily="18" charset="0"/>
                        </a:rPr>
                        <a:t>Yêu</a:t>
                      </a:r>
                      <a:r>
                        <a:rPr lang="en-US" sz="3300" b="1" dirty="0">
                          <a:solidFill>
                            <a:schemeClr val="tx1"/>
                          </a:solidFill>
                          <a:effectLst/>
                          <a:latin typeface="Times New Roman" panose="02020603050405020304" pitchFamily="18" charset="0"/>
                          <a:cs typeface="Times New Roman" panose="02020603050405020304" pitchFamily="18" charset="0"/>
                        </a:rPr>
                        <a:t> </a:t>
                      </a:r>
                      <a:r>
                        <a:rPr lang="en-US" sz="3300" b="1" dirty="0" err="1">
                          <a:solidFill>
                            <a:schemeClr val="tx1"/>
                          </a:solidFill>
                          <a:effectLst/>
                          <a:latin typeface="Times New Roman" panose="02020603050405020304" pitchFamily="18" charset="0"/>
                          <a:cs typeface="Times New Roman" panose="02020603050405020304" pitchFamily="18" charset="0"/>
                        </a:rPr>
                        <a:t>cầu</a:t>
                      </a:r>
                      <a:r>
                        <a:rPr lang="en-US" sz="3300" b="1" dirty="0">
                          <a:solidFill>
                            <a:schemeClr val="tx1"/>
                          </a:solidFill>
                          <a:effectLst/>
                          <a:latin typeface="Times New Roman" panose="02020603050405020304" pitchFamily="18" charset="0"/>
                          <a:cs typeface="Times New Roman" panose="02020603050405020304" pitchFamily="18" charset="0"/>
                        </a:rPr>
                        <a:t> </a:t>
                      </a:r>
                      <a:r>
                        <a:rPr lang="en-US" sz="3300" b="1" dirty="0" err="1">
                          <a:solidFill>
                            <a:schemeClr val="tx1"/>
                          </a:solidFill>
                          <a:effectLst/>
                          <a:latin typeface="Times New Roman" panose="02020603050405020304" pitchFamily="18" charset="0"/>
                          <a:cs typeface="Times New Roman" panose="02020603050405020304" pitchFamily="18" charset="0"/>
                        </a:rPr>
                        <a:t>cụ</a:t>
                      </a:r>
                      <a:r>
                        <a:rPr lang="en-US" sz="3300" b="1" dirty="0">
                          <a:solidFill>
                            <a:schemeClr val="tx1"/>
                          </a:solidFill>
                          <a:effectLst/>
                          <a:latin typeface="Times New Roman" panose="02020603050405020304" pitchFamily="18" charset="0"/>
                          <a:cs typeface="Times New Roman" panose="02020603050405020304" pitchFamily="18" charset="0"/>
                        </a:rPr>
                        <a:t> </a:t>
                      </a:r>
                      <a:r>
                        <a:rPr lang="en-US" sz="3300" b="1" dirty="0" err="1">
                          <a:solidFill>
                            <a:schemeClr val="tx1"/>
                          </a:solidFill>
                          <a:effectLst/>
                          <a:latin typeface="Times New Roman" panose="02020603050405020304" pitchFamily="18" charset="0"/>
                          <a:cs typeface="Times New Roman" panose="02020603050405020304" pitchFamily="18" charset="0"/>
                        </a:rPr>
                        <a:t>thể</a:t>
                      </a:r>
                      <a:endParaRPr lang="en-US" sz="3300" b="1"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accent6">
                        <a:lumMod val="40000"/>
                        <a:lumOff val="60000"/>
                      </a:schemeClr>
                    </a:solidFill>
                  </a:tcPr>
                </a:tc>
                <a:extLst>
                  <a:ext uri="{0D108BD9-81ED-4DB2-BD59-A6C34878D82A}">
                    <a16:rowId xmlns:a16="http://schemas.microsoft.com/office/drawing/2014/main" val="10000"/>
                  </a:ext>
                </a:extLst>
              </a:tr>
              <a:tr h="420439">
                <a:tc>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Bối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cảnh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bày</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just"/>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1"/>
                  </a:ext>
                </a:extLst>
              </a:tr>
              <a:tr h="420439">
                <a:tc>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Xác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định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vấn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bày</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just"/>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2"/>
                  </a:ext>
                </a:extLst>
              </a:tr>
              <a:tr h="420439">
                <a:tc>
                  <a:txBody>
                    <a:bodyPr/>
                    <a:lstStyle/>
                    <a:p>
                      <a:pPr algn="l"/>
                      <a:r>
                        <a:rPr lang="vi-VN" sz="3300" dirty="0">
                          <a:solidFill>
                            <a:schemeClr val="tx1"/>
                          </a:solidFill>
                          <a:effectLst/>
                          <a:latin typeface="Times New Roman" panose="02020603050405020304" pitchFamily="18" charset="0"/>
                          <a:cs typeface="Times New Roman" panose="02020603050405020304" pitchFamily="18" charset="0"/>
                        </a:rPr>
                        <a:t>Đối tượng người nghe</a:t>
                      </a:r>
                    </a:p>
                  </a:txBody>
                  <a:tcPr marL="61999" marR="61999" marT="31000" marB="31000" anchor="ctr">
                    <a:solidFill>
                      <a:schemeClr val="bg1"/>
                    </a:solidFill>
                  </a:tcPr>
                </a:tc>
                <a:tc>
                  <a:txBody>
                    <a:bodyPr/>
                    <a:lstStyle/>
                    <a:p>
                      <a:pPr algn="just"/>
                      <a:endParaRPr lang="vi-VN"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3"/>
                  </a:ext>
                </a:extLst>
              </a:tr>
              <a:tr h="420439">
                <a:tc>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Mục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đích</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just"/>
                      <a:endParaRPr lang="vi-VN"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4"/>
                  </a:ext>
                </a:extLst>
              </a:tr>
              <a:tr h="420439">
                <a:tc>
                  <a:txBody>
                    <a:bodyPr/>
                    <a:lstStyle/>
                    <a:p>
                      <a:pPr algn="l"/>
                      <a:r>
                        <a:rPr lang="vi-VN" sz="3300" dirty="0">
                          <a:solidFill>
                            <a:schemeClr val="tx1"/>
                          </a:solidFill>
                          <a:effectLst/>
                          <a:latin typeface="Times New Roman" panose="02020603050405020304" pitchFamily="18" charset="0"/>
                          <a:cs typeface="Times New Roman" panose="02020603050405020304" pitchFamily="18" charset="0"/>
                        </a:rPr>
                        <a:t>Phương tiện hỗ trợ</a:t>
                      </a:r>
                    </a:p>
                  </a:txBody>
                  <a:tcPr marL="61999" marR="61999" marT="31000" marB="31000" anchor="ctr">
                    <a:solidFill>
                      <a:schemeClr val="bg1"/>
                    </a:solidFill>
                  </a:tcPr>
                </a:tc>
                <a:tc>
                  <a:txBody>
                    <a:bodyPr/>
                    <a:lstStyle/>
                    <a:p>
                      <a:pPr algn="just"/>
                      <a:endParaRPr lang="vi-VN"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5"/>
                  </a:ext>
                </a:extLst>
              </a:tr>
              <a:tr h="784992">
                <a:tc rowSpan="3">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Nội</a:t>
                      </a:r>
                      <a:r>
                        <a:rPr lang="en-US" sz="3300" dirty="0">
                          <a:solidFill>
                            <a:schemeClr val="tx1"/>
                          </a:solidFill>
                          <a:effectLst/>
                          <a:latin typeface="Times New Roman" panose="02020603050405020304" pitchFamily="18" charset="0"/>
                          <a:cs typeface="Times New Roman" panose="02020603050405020304" pitchFamily="18" charset="0"/>
                        </a:rPr>
                        <a:t> dung</a:t>
                      </a:r>
                    </a:p>
                  </a:txBody>
                  <a:tcPr marL="61999" marR="61999" marT="31000" marB="31000" anchor="ctr">
                    <a:solidFill>
                      <a:schemeClr val="bg1"/>
                    </a:solidFill>
                  </a:tcPr>
                </a:tc>
                <a:tc>
                  <a:txBody>
                    <a:bodyPr/>
                    <a:lstStyle/>
                    <a:p>
                      <a:pPr algn="just"/>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6"/>
                  </a:ext>
                </a:extLst>
              </a:tr>
              <a:tr h="1523067">
                <a:tc vMerge="1">
                  <a:txBody>
                    <a:bodyPr/>
                    <a:lstStyle/>
                    <a:p>
                      <a:endParaRPr lang="en-US"/>
                    </a:p>
                  </a:txBody>
                  <a:tcPr/>
                </a:tc>
                <a:tc>
                  <a:txBody>
                    <a:bodyPr/>
                    <a:lstStyle/>
                    <a:p>
                      <a:pPr algn="just"/>
                      <a:endParaRPr lang="vi-VN"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7"/>
                  </a:ext>
                </a:extLst>
              </a:tr>
              <a:tr h="1154029">
                <a:tc vMerge="1">
                  <a:txBody>
                    <a:bodyPr/>
                    <a:lstStyle/>
                    <a:p>
                      <a:endParaRPr lang="en-US"/>
                    </a:p>
                  </a:txBody>
                  <a:tcPr/>
                </a:tc>
                <a:tc>
                  <a:txBody>
                    <a:bodyPr/>
                    <a:lstStyle/>
                    <a:p>
                      <a:pPr algn="just"/>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8"/>
                  </a:ext>
                </a:extLst>
              </a:tr>
              <a:tr h="794734">
                <a:tc>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Cách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thức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thái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nói</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just"/>
                      <a:endParaRPr lang="vi-VN"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9"/>
                  </a:ext>
                </a:extLst>
              </a:tr>
            </a:tbl>
          </a:graphicData>
        </a:graphic>
      </p:graphicFrame>
      <p:sp>
        <p:nvSpPr>
          <p:cNvPr id="13" name="TextBox 7"/>
          <p:cNvSpPr txBox="1"/>
          <p:nvPr/>
        </p:nvSpPr>
        <p:spPr>
          <a:xfrm>
            <a:off x="1524000" y="723900"/>
            <a:ext cx="13842965" cy="1077218"/>
          </a:xfrm>
          <a:prstGeom prst="rect">
            <a:avLst/>
          </a:prstGeom>
        </p:spPr>
        <p:txBody>
          <a:bodyPr wrap="square" lIns="0" tIns="0" rIns="0" bIns="0" rtlCol="0" anchor="t">
            <a:spAutoFit/>
          </a:bodyPr>
          <a:lstStyle/>
          <a:p>
            <a:pPr algn="ctr">
              <a:lnSpc>
                <a:spcPts val="8400"/>
              </a:lnSpc>
              <a:spcBef>
                <a:spcPct val="0"/>
              </a:spcBef>
            </a:pPr>
            <a:r>
              <a:rPr lang="en-US" sz="13800" dirty="0" err="1" smtClean="0">
                <a:solidFill>
                  <a:srgbClr val="000000"/>
                </a:solidFill>
                <a:latin typeface="#9Slide07 SVNAppleberry" panose="02040603050506020204" pitchFamily="18" charset="0"/>
              </a:rPr>
              <a:t>Tiếp</a:t>
            </a:r>
            <a:r>
              <a:rPr lang="en-US" sz="13800" dirty="0" smtClean="0">
                <a:solidFill>
                  <a:srgbClr val="000000"/>
                </a:solidFill>
                <a:latin typeface="#9Slide07 SVNAppleberry" panose="02040603050506020204" pitchFamily="18" charset="0"/>
              </a:rPr>
              <a:t> </a:t>
            </a:r>
            <a:r>
              <a:rPr lang="en-US" sz="13800" dirty="0" err="1" smtClean="0">
                <a:solidFill>
                  <a:srgbClr val="000000"/>
                </a:solidFill>
                <a:latin typeface="#9Slide07 SVNAppleberry" panose="02040603050506020204" pitchFamily="18" charset="0"/>
              </a:rPr>
              <a:t>sức</a:t>
            </a:r>
            <a:r>
              <a:rPr lang="en-US" sz="13800" dirty="0" smtClean="0">
                <a:solidFill>
                  <a:srgbClr val="000000"/>
                </a:solidFill>
                <a:latin typeface="#9Slide07 SVNAppleberry" panose="02040603050506020204" pitchFamily="18" charset="0"/>
              </a:rPr>
              <a:t> </a:t>
            </a:r>
            <a:r>
              <a:rPr lang="en-US" sz="13800" dirty="0" err="1" smtClean="0">
                <a:solidFill>
                  <a:srgbClr val="000000"/>
                </a:solidFill>
                <a:latin typeface="#9Slide07 SVNAppleberry" panose="02040603050506020204" pitchFamily="18" charset="0"/>
              </a:rPr>
              <a:t>đồng</a:t>
            </a:r>
            <a:r>
              <a:rPr lang="en-US" sz="13800" dirty="0" smtClean="0">
                <a:solidFill>
                  <a:srgbClr val="000000"/>
                </a:solidFill>
                <a:latin typeface="#9Slide07 SVNAppleberry" panose="02040603050506020204" pitchFamily="18" charset="0"/>
              </a:rPr>
              <a:t> </a:t>
            </a:r>
            <a:r>
              <a:rPr lang="en-US" sz="13800" dirty="0" err="1" smtClean="0">
                <a:solidFill>
                  <a:srgbClr val="000000"/>
                </a:solidFill>
                <a:latin typeface="#9Slide07 SVNAppleberry" panose="02040603050506020204" pitchFamily="18" charset="0"/>
              </a:rPr>
              <a:t>đội</a:t>
            </a:r>
            <a:endParaRPr lang="en-US" sz="13800" dirty="0">
              <a:solidFill>
                <a:srgbClr val="000000"/>
              </a:solidFill>
              <a:latin typeface="#9Slide07 SVNAppleberry" panose="02040603050506020204" pitchFamily="18" charset="0"/>
            </a:endParaRPr>
          </a:p>
        </p:txBody>
      </p:sp>
      <p:sp>
        <p:nvSpPr>
          <p:cNvPr id="14" name="Rectangle 13">
            <a:extLst>
              <a:ext uri="{FF2B5EF4-FFF2-40B4-BE49-F238E27FC236}">
                <a16:creationId xmlns:a16="http://schemas.microsoft.com/office/drawing/2014/main" id="{0685EA55-E712-2016-21AA-E72FD8C556AE}"/>
              </a:ext>
            </a:extLst>
          </p:cNvPr>
          <p:cNvSpPr/>
          <p:nvPr/>
        </p:nvSpPr>
        <p:spPr>
          <a:xfrm>
            <a:off x="10134600" y="3695700"/>
            <a:ext cx="6629400" cy="3477875"/>
          </a:xfrm>
          <a:prstGeom prst="rect">
            <a:avLst/>
          </a:prstGeom>
        </p:spPr>
        <p:txBody>
          <a:bodyPr wrap="square">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Gv</a:t>
            </a:r>
            <a:r>
              <a:rPr lang="en-US" sz="4400" dirty="0" smtClean="0">
                <a:solidFill>
                  <a:srgbClr val="000000"/>
                </a:solidFill>
                <a:latin typeface="Times New Roman" panose="02020603050405020304" pitchFamily="18" charset="0"/>
                <a:cs typeface="Times New Roman" panose="02020603050405020304" pitchFamily="18" charset="0"/>
              </a:rPr>
              <a:t> chia </a:t>
            </a:r>
            <a:r>
              <a:rPr lang="en-US" sz="4400" dirty="0" err="1" smtClean="0">
                <a:solidFill>
                  <a:srgbClr val="000000"/>
                </a:solidFill>
                <a:latin typeface="Times New Roman" panose="02020603050405020304" pitchFamily="18" charset="0"/>
                <a:cs typeface="Times New Roman" panose="02020603050405020304" pitchFamily="18" charset="0"/>
              </a:rPr>
              <a:t>lớp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2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mỗi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trong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chọn</a:t>
            </a:r>
            <a:r>
              <a:rPr lang="en-US" sz="4400" dirty="0" smtClean="0">
                <a:solidFill>
                  <a:srgbClr val="000000"/>
                </a:solidFill>
                <a:latin typeface="Times New Roman" panose="02020603050405020304" pitchFamily="18" charset="0"/>
                <a:cs typeface="Times New Roman" panose="02020603050405020304" pitchFamily="18" charset="0"/>
              </a:rPr>
              <a:t> 1 </a:t>
            </a:r>
            <a:r>
              <a:rPr lang="en-US" sz="4400" dirty="0" err="1" smtClean="0">
                <a:solidFill>
                  <a:srgbClr val="000000"/>
                </a:solidFill>
                <a:latin typeface="Times New Roman" panose="02020603050405020304" pitchFamily="18" charset="0"/>
                <a:cs typeface="Times New Roman" panose="02020603050405020304" pitchFamily="18" charset="0"/>
              </a:rPr>
              <a:t>thẻ</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thông</a:t>
            </a:r>
            <a:r>
              <a:rPr lang="en-US" sz="4400" dirty="0" smtClean="0">
                <a:solidFill>
                  <a:srgbClr val="000000"/>
                </a:solidFill>
                <a:latin typeface="Times New Roman" panose="02020603050405020304" pitchFamily="18" charset="0"/>
                <a:cs typeface="Times New Roman" panose="02020603050405020304" pitchFamily="18" charset="0"/>
              </a:rPr>
              <a:t> tin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sẵn</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gian</a:t>
            </a:r>
            <a:r>
              <a:rPr lang="en-US" sz="4400" dirty="0" smtClean="0">
                <a:solidFill>
                  <a:srgbClr val="000000"/>
                </a:solidFill>
                <a:latin typeface="Times New Roman" panose="02020603050405020304" pitchFamily="18" charset="0"/>
                <a:cs typeface="Times New Roman" panose="02020603050405020304" pitchFamily="18" charset="0"/>
              </a:rPr>
              <a:t>: 5 </a:t>
            </a:r>
            <a:r>
              <a:rPr lang="en-US" sz="4400" dirty="0" err="1" smtClean="0">
                <a:solidFill>
                  <a:srgbClr val="000000"/>
                </a:solidFill>
                <a:latin typeface="Times New Roman" panose="02020603050405020304" pitchFamily="18" charset="0"/>
                <a:cs typeface="Times New Roman" panose="02020603050405020304" pitchFamily="18" charset="0"/>
              </a:rPr>
              <a:t>phút</a:t>
            </a:r>
            <a:endParaRPr lang="vi-VN"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9003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44000" y="1028700"/>
            <a:ext cx="8115300" cy="8229600"/>
            <a:chOff x="0" y="0"/>
            <a:chExt cx="2137363" cy="2167467"/>
          </a:xfrm>
        </p:grpSpPr>
        <p:sp>
          <p:nvSpPr>
            <p:cNvPr id="4" name="Freeform 4"/>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p:spPr>
        </p:sp>
        <p:sp>
          <p:nvSpPr>
            <p:cNvPr id="5" name="TextBox 5"/>
            <p:cNvSpPr txBox="1"/>
            <p:nvPr/>
          </p:nvSpPr>
          <p:spPr>
            <a:xfrm>
              <a:off x="0" y="-38100"/>
              <a:ext cx="2137363"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777666" y="2075320"/>
            <a:ext cx="8099995" cy="6136359"/>
          </a:xfrm>
          <a:custGeom>
            <a:avLst/>
            <a:gdLst/>
            <a:ahLst/>
            <a:cxnLst/>
            <a:rect l="l" t="t" r="r" b="b"/>
            <a:pathLst>
              <a:path w="8099995" h="6136359">
                <a:moveTo>
                  <a:pt x="0" y="0"/>
                </a:moveTo>
                <a:lnTo>
                  <a:pt x="8099995" y="0"/>
                </a:lnTo>
                <a:lnTo>
                  <a:pt x="8099995" y="6136360"/>
                </a:lnTo>
                <a:lnTo>
                  <a:pt x="0" y="61363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9291496" y="1391490"/>
            <a:ext cx="7820308" cy="1450976"/>
          </a:xfrm>
          <a:prstGeom prst="rect">
            <a:avLst/>
          </a:prstGeom>
        </p:spPr>
        <p:txBody>
          <a:bodyPr lIns="0" tIns="0" rIns="0" bIns="0" rtlCol="0" anchor="t">
            <a:spAutoFit/>
          </a:bodyPr>
          <a:lstStyle/>
          <a:p>
            <a:pPr algn="ctr">
              <a:lnSpc>
                <a:spcPts val="11899"/>
              </a:lnSpc>
              <a:spcBef>
                <a:spcPct val="0"/>
              </a:spcBef>
            </a:pPr>
            <a:r>
              <a:rPr lang="en-US" sz="8499" dirty="0" err="1">
                <a:solidFill>
                  <a:srgbClr val="036374"/>
                </a:solidFill>
                <a:latin typeface="Times New Roman" panose="02020603050405020304" pitchFamily="18" charset="0"/>
                <a:cs typeface="Times New Roman" panose="02020603050405020304" pitchFamily="18" charset="0"/>
              </a:rPr>
              <a:t>Đề</a:t>
            </a:r>
            <a:r>
              <a:rPr lang="en-US" sz="8499" dirty="0">
                <a:solidFill>
                  <a:srgbClr val="036374"/>
                </a:solidFill>
                <a:latin typeface="Times New Roman" panose="02020603050405020304" pitchFamily="18" charset="0"/>
                <a:cs typeface="Times New Roman" panose="02020603050405020304" pitchFamily="18" charset="0"/>
              </a:rPr>
              <a:t> </a:t>
            </a:r>
            <a:r>
              <a:rPr lang="en-US" sz="8499" dirty="0" err="1">
                <a:solidFill>
                  <a:srgbClr val="036374"/>
                </a:solidFill>
                <a:latin typeface="Times New Roman" panose="02020603050405020304" pitchFamily="18" charset="0"/>
                <a:cs typeface="Times New Roman" panose="02020603050405020304" pitchFamily="18" charset="0"/>
              </a:rPr>
              <a:t>bài</a:t>
            </a:r>
            <a:endParaRPr lang="en-US" sz="8499" dirty="0">
              <a:solidFill>
                <a:srgbClr val="036374"/>
              </a:solidFill>
              <a:latin typeface="Times New Roman" panose="02020603050405020304" pitchFamily="18" charset="0"/>
              <a:cs typeface="Times New Roman" panose="02020603050405020304" pitchFamily="18" charset="0"/>
            </a:endParaRPr>
          </a:p>
        </p:txBody>
      </p:sp>
      <p:sp>
        <p:nvSpPr>
          <p:cNvPr id="14" name="Freeform 14"/>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5"/>
          <p:cNvSpPr/>
          <p:nvPr/>
        </p:nvSpPr>
        <p:spPr>
          <a:xfrm rot="1859575">
            <a:off x="-1769653" y="7200900"/>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0" name="Rectangle 19">
            <a:extLst>
              <a:ext uri="{FF2B5EF4-FFF2-40B4-BE49-F238E27FC236}">
                <a16:creationId xmlns:a16="http://schemas.microsoft.com/office/drawing/2014/main" id="{101183BC-16BF-F706-8F04-7D00D6B6B3A6}"/>
              </a:ext>
            </a:extLst>
          </p:cNvPr>
          <p:cNvSpPr/>
          <p:nvPr/>
        </p:nvSpPr>
        <p:spPr>
          <a:xfrm>
            <a:off x="9323748" y="2857500"/>
            <a:ext cx="7668852" cy="4597734"/>
          </a:xfrm>
          <a:prstGeom prst="rect">
            <a:avLst/>
          </a:prstGeom>
        </p:spPr>
        <p:txBody>
          <a:bodyPr wrap="square">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Suy nghĩ của em về thái độ cần có của người lớn đối với ước mơ của trẻ em sau khi đọc văn bản “Trong mắt trẻ” (trích Hoàng tử bé – Ê-xu-pe-ri))</a:t>
            </a:r>
            <a:endParaRPr lang="en-US" sz="8000" b="1" i="1"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76196" y="1028700"/>
            <a:ext cx="16045004" cy="8229600"/>
            <a:chOff x="0" y="0"/>
            <a:chExt cx="2137363" cy="2167467"/>
          </a:xfrm>
        </p:grpSpPr>
        <p:sp>
          <p:nvSpPr>
            <p:cNvPr id="5" name="Freeform 5"/>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p:spPr>
        </p:sp>
        <p:sp>
          <p:nvSpPr>
            <p:cNvPr id="6" name="TextBox 6"/>
            <p:cNvSpPr txBox="1"/>
            <p:nvPr/>
          </p:nvSpPr>
          <p:spPr>
            <a:xfrm>
              <a:off x="0" y="-38100"/>
              <a:ext cx="2137363" cy="220556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Rectangle 11">
            <a:extLst>
              <a:ext uri="{FF2B5EF4-FFF2-40B4-BE49-F238E27FC236}">
                <a16:creationId xmlns:a16="http://schemas.microsoft.com/office/drawing/2014/main" id="{F5019D8B-01D3-6900-20F5-131365E95A24}"/>
              </a:ext>
            </a:extLst>
          </p:cNvPr>
          <p:cNvSpPr/>
          <p:nvPr/>
        </p:nvSpPr>
        <p:spPr>
          <a:xfrm>
            <a:off x="4876800" y="1596068"/>
            <a:ext cx="7543800" cy="769441"/>
          </a:xfrm>
          <a:prstGeom prst="rect">
            <a:avLst/>
          </a:prstGeom>
        </p:spPr>
        <p:txBody>
          <a:bodyPr wrap="square">
            <a:spAutoFit/>
          </a:bodyPr>
          <a:lstStyle/>
          <a:p>
            <a:pPr algn="ctr" defTabSz="1828800">
              <a:buClr>
                <a:srgbClr val="000000"/>
              </a:buClr>
              <a:defRPr/>
            </a:pPr>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endParaRPr lang="en-US" sz="4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 name="Freeform 7">
            <a:extLst>
              <a:ext uri="{FF2B5EF4-FFF2-40B4-BE49-F238E27FC236}">
                <a16:creationId xmlns:a16="http://schemas.microsoft.com/office/drawing/2014/main" id="{381D04AF-5390-1D89-6E5B-EB6A52512966}"/>
              </a:ext>
            </a:extLst>
          </p:cNvPr>
          <p:cNvSpPr/>
          <p:nvPr/>
        </p:nvSpPr>
        <p:spPr>
          <a:xfrm rot="10800000">
            <a:off x="1428754" y="3086100"/>
            <a:ext cx="2196274" cy="4114800"/>
          </a:xfrm>
          <a:custGeom>
            <a:avLst/>
            <a:gdLst/>
            <a:ahLst/>
            <a:cxnLst/>
            <a:rect l="l" t="t" r="r" b="b"/>
            <a:pathLst>
              <a:path w="2196274" h="4114800">
                <a:moveTo>
                  <a:pt x="0" y="0"/>
                </a:moveTo>
                <a:lnTo>
                  <a:pt x="2196275" y="0"/>
                </a:lnTo>
                <a:lnTo>
                  <a:pt x="219627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Rounded Rectangle 5">
            <a:extLst>
              <a:ext uri="{FF2B5EF4-FFF2-40B4-BE49-F238E27FC236}">
                <a16:creationId xmlns:a16="http://schemas.microsoft.com/office/drawing/2014/main" id="{B8381E1B-3894-7E60-7956-0A76DD9949F3}"/>
              </a:ext>
            </a:extLst>
          </p:cNvPr>
          <p:cNvSpPr/>
          <p:nvPr/>
        </p:nvSpPr>
        <p:spPr>
          <a:xfrm>
            <a:off x="3679726" y="3756719"/>
            <a:ext cx="13486776" cy="26288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solidFill>
                <a:latin typeface="Times New Roman" panose="02020603050405020304" pitchFamily="18" charset="0"/>
                <a:cs typeface="Times New Roman" panose="02020603050405020304" pitchFamily="18" charset="0"/>
              </a:rPr>
              <a:t>- Xem lại đoạn trích Trong mắt trẻ của Ê-xu-pe-ri</a:t>
            </a:r>
          </a:p>
          <a:p>
            <a:endParaRPr lang="en-US" sz="4000" dirty="0">
              <a:solidFill>
                <a:schemeClr val="tx1"/>
              </a:solidFill>
              <a:latin typeface="Times New Roman" panose="02020603050405020304" pitchFamily="18" charset="0"/>
              <a:cs typeface="Times New Roman" panose="02020603050405020304" pitchFamily="18" charset="0"/>
            </a:endParaRPr>
          </a:p>
          <a:p>
            <a:r>
              <a:rPr lang="vi-VN" sz="4000" dirty="0">
                <a:solidFill>
                  <a:schemeClr val="tx1"/>
                </a:solidFill>
                <a:latin typeface="Times New Roman" panose="02020603050405020304" pitchFamily="18" charset="0"/>
                <a:cs typeface="Times New Roman" panose="02020603050405020304" pitchFamily="18" charset="0"/>
              </a:rPr>
              <a:t>- Xác định đối tượng nghe, bối cảnh trình bày để chuẩn bị nội dung phù hợp</a:t>
            </a:r>
          </a:p>
          <a:p>
            <a:endParaRPr lang="en-US" sz="4000" dirty="0">
              <a:solidFill>
                <a:schemeClr val="tx1"/>
              </a:solidFill>
              <a:latin typeface="Times New Roman" panose="02020603050405020304" pitchFamily="18" charset="0"/>
              <a:cs typeface="Times New Roman" panose="02020603050405020304" pitchFamily="18" charset="0"/>
            </a:endParaRPr>
          </a:p>
          <a:p>
            <a:r>
              <a:rPr lang="vi-VN" sz="4000" dirty="0">
                <a:solidFill>
                  <a:schemeClr val="tx1"/>
                </a:solidFill>
                <a:latin typeface="Times New Roman" panose="02020603050405020304" pitchFamily="18" charset="0"/>
                <a:cs typeface="Times New Roman" panose="02020603050405020304" pitchFamily="18" charset="0"/>
              </a:rPr>
              <a:t>- Chuẩn bị các phương tiện như tranh, ảnh, video, … (nếu có)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a:extLst>
              <a:ext uri="{FF2B5EF4-FFF2-40B4-BE49-F238E27FC236}">
                <a16:creationId xmlns:a16="http://schemas.microsoft.com/office/drawing/2014/main" id="{7FD86DB6-5613-83BD-92B6-6D943EE39D3E}"/>
              </a:ext>
            </a:extLst>
          </p:cNvPr>
          <p:cNvGrpSpPr/>
          <p:nvPr/>
        </p:nvGrpSpPr>
        <p:grpSpPr>
          <a:xfrm>
            <a:off x="381000" y="1662006"/>
            <a:ext cx="17373600" cy="8308070"/>
            <a:chOff x="0" y="-97402"/>
            <a:chExt cx="4274726" cy="2264869"/>
          </a:xfrm>
        </p:grpSpPr>
        <p:sp>
          <p:nvSpPr>
            <p:cNvPr id="11" name="Freeform 4">
              <a:extLst>
                <a:ext uri="{FF2B5EF4-FFF2-40B4-BE49-F238E27FC236}">
                  <a16:creationId xmlns:a16="http://schemas.microsoft.com/office/drawing/2014/main" id="{A03BC999-C87C-AE17-0158-4AA83BFD5E07}"/>
                </a:ext>
              </a:extLst>
            </p:cNvPr>
            <p:cNvSpPr/>
            <p:nvPr/>
          </p:nvSpPr>
          <p:spPr>
            <a:xfrm>
              <a:off x="0" y="-97402"/>
              <a:ext cx="4274726" cy="2264869"/>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12" name="TextBox 5">
              <a:extLst>
                <a:ext uri="{FF2B5EF4-FFF2-40B4-BE49-F238E27FC236}">
                  <a16:creationId xmlns:a16="http://schemas.microsoft.com/office/drawing/2014/main" id="{72BCD1DC-29C3-0F2A-811B-394A84441CFE}"/>
                </a:ext>
              </a:extLst>
            </p:cNvPr>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1" name="Freeform 131"/>
          <p:cNvSpPr/>
          <p:nvPr/>
        </p:nvSpPr>
        <p:spPr>
          <a:xfrm rot="1859575">
            <a:off x="16064876" y="-181542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2" name="Freeform 132"/>
          <p:cNvSpPr/>
          <p:nvPr/>
        </p:nvSpPr>
        <p:spPr>
          <a:xfrm rot="1859575">
            <a:off x="-1879232" y="8065892"/>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3" name="Group 3">
            <a:extLst>
              <a:ext uri="{FF2B5EF4-FFF2-40B4-BE49-F238E27FC236}">
                <a16:creationId xmlns:a16="http://schemas.microsoft.com/office/drawing/2014/main" id="{AFCF1079-78D9-E657-28EC-8B1CE78EF30D}"/>
              </a:ext>
            </a:extLst>
          </p:cNvPr>
          <p:cNvGrpSpPr/>
          <p:nvPr/>
        </p:nvGrpSpPr>
        <p:grpSpPr>
          <a:xfrm>
            <a:off x="-762000" y="140556"/>
            <a:ext cx="7391400" cy="872580"/>
            <a:chOff x="0" y="0"/>
            <a:chExt cx="4274726" cy="2167467"/>
          </a:xfrm>
        </p:grpSpPr>
        <p:sp>
          <p:nvSpPr>
            <p:cNvPr id="134" name="Freeform 4">
              <a:extLst>
                <a:ext uri="{FF2B5EF4-FFF2-40B4-BE49-F238E27FC236}">
                  <a16:creationId xmlns:a16="http://schemas.microsoft.com/office/drawing/2014/main" id="{06DE84FA-33E8-790A-96E9-010F67E8CA75}"/>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135" name="TextBox 5">
              <a:extLst>
                <a:ext uri="{FF2B5EF4-FFF2-40B4-BE49-F238E27FC236}">
                  <a16:creationId xmlns:a16="http://schemas.microsoft.com/office/drawing/2014/main" id="{B26C2EB5-FA0A-328C-6E65-5DE200EAAF74}"/>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36" name="Rectangle 135">
            <a:extLst>
              <a:ext uri="{FF2B5EF4-FFF2-40B4-BE49-F238E27FC236}">
                <a16:creationId xmlns:a16="http://schemas.microsoft.com/office/drawing/2014/main" id="{A9087C9F-D43F-9B7C-FA33-302AF35D9412}"/>
              </a:ext>
            </a:extLst>
          </p:cNvPr>
          <p:cNvSpPr/>
          <p:nvPr/>
        </p:nvSpPr>
        <p:spPr>
          <a:xfrm>
            <a:off x="533400" y="192126"/>
            <a:ext cx="5334000" cy="769441"/>
          </a:xfrm>
          <a:prstGeom prst="rect">
            <a:avLst/>
          </a:prstGeom>
        </p:spPr>
        <p:txBody>
          <a:bodyPr wrap="square">
            <a:spAutoFit/>
          </a:bodyPr>
          <a:lstStyle/>
          <a:p>
            <a:pPr algn="just" defTabSz="1828800">
              <a:buClr>
                <a:srgbClr val="000000"/>
              </a:buClr>
              <a:defRPr/>
            </a:pP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en-US" sz="4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990600" y="2021212"/>
            <a:ext cx="15849600" cy="6186309"/>
          </a:xfrm>
          <a:prstGeom prst="rect">
            <a:avLst/>
          </a:prstGeom>
        </p:spPr>
        <p:txBody>
          <a:bodyPr wrap="square">
            <a:spAutoFit/>
          </a:bodyPr>
          <a:lstStyle/>
          <a:p>
            <a:pPr algn="just"/>
            <a:r>
              <a:rPr lang="vi-VN" sz="4400" b="1" dirty="0">
                <a:solidFill>
                  <a:srgbClr val="000000"/>
                </a:solidFill>
                <a:latin typeface="+mj-lt"/>
              </a:rPr>
              <a:t>Tìm ý cho bài trình bày bằng cách đặt và trả lời các câu hỏi:</a:t>
            </a:r>
          </a:p>
          <a:p>
            <a:pPr algn="just"/>
            <a:endParaRPr lang="en-US" sz="4400" dirty="0">
              <a:solidFill>
                <a:srgbClr val="000000"/>
              </a:solidFill>
              <a:latin typeface="+mj-lt"/>
            </a:endParaRPr>
          </a:p>
          <a:p>
            <a:pPr algn="just"/>
            <a:r>
              <a:rPr lang="vi-VN" sz="4400" b="1" dirty="0">
                <a:solidFill>
                  <a:srgbClr val="000000"/>
                </a:solidFill>
                <a:latin typeface="+mj-lt"/>
              </a:rPr>
              <a:t>+ Đoạn trích Trong mắt trẻ kể lại chuyện gì?</a:t>
            </a:r>
            <a:endParaRPr lang="en-US" sz="4400" b="1" dirty="0">
              <a:solidFill>
                <a:srgbClr val="000000"/>
              </a:solidFill>
              <a:latin typeface="+mj-lt"/>
            </a:endParaRPr>
          </a:p>
          <a:p>
            <a:r>
              <a:rPr lang="vi-VN" sz="4400" dirty="0">
                <a:latin typeface="Times New Roman" panose="02020603050405020304" pitchFamily="18" charset="0"/>
                <a:cs typeface="Times New Roman" panose="02020603050405020304" pitchFamily="18" charset="0"/>
              </a:rPr>
              <a:t>→ Đoạn trích "Trong mắt trẻ" kể về sự kiện nhân vật "tôi" gặp được hoàng tử bé khi đang gặp sự cố trên hoang mạc.</a:t>
            </a:r>
            <a:endParaRPr lang="vi-VN" sz="4400" dirty="0">
              <a:solidFill>
                <a:srgbClr val="000000"/>
              </a:solidFill>
              <a:latin typeface="Times New Roman" panose="02020603050405020304" pitchFamily="18" charset="0"/>
              <a:cs typeface="Times New Roman" panose="02020603050405020304" pitchFamily="18" charset="0"/>
            </a:endParaRPr>
          </a:p>
          <a:p>
            <a:pPr algn="just"/>
            <a:endParaRPr lang="en-US" sz="4400" b="1" dirty="0">
              <a:solidFill>
                <a:srgbClr val="000000"/>
              </a:solidFill>
              <a:latin typeface="+mj-lt"/>
            </a:endParaRPr>
          </a:p>
          <a:p>
            <a:pPr algn="just"/>
            <a:r>
              <a:rPr lang="vi-VN" sz="4400" b="1" dirty="0">
                <a:solidFill>
                  <a:srgbClr val="000000"/>
                </a:solidFill>
                <a:latin typeface="+mj-lt"/>
              </a:rPr>
              <a:t>+ Nội dung đoạn trích đặt ra vấn đề </a:t>
            </a:r>
            <a:r>
              <a:rPr lang="en-US" sz="4400" b="1" dirty="0" err="1">
                <a:solidFill>
                  <a:srgbClr val="000000"/>
                </a:solidFill>
                <a:latin typeface="Times New Roman" panose="02020603050405020304" pitchFamily="18" charset="0"/>
                <a:cs typeface="Times New Roman" panose="02020603050405020304" pitchFamily="18" charset="0"/>
              </a:rPr>
              <a:t>gì</a:t>
            </a:r>
            <a:r>
              <a:rPr lang="en-US" sz="4400" b="1" dirty="0">
                <a:solidFill>
                  <a:srgbClr val="000000"/>
                </a:solidFill>
                <a:latin typeface="Times New Roman" panose="02020603050405020304" pitchFamily="18" charset="0"/>
                <a:cs typeface="Times New Roman" panose="02020603050405020304" pitchFamily="18" charset="0"/>
              </a:rPr>
              <a:t>?</a:t>
            </a:r>
            <a:endParaRPr lang="vi-VN" sz="4400" b="1" dirty="0">
              <a:solidFill>
                <a:srgbClr val="000000"/>
              </a:solidFill>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barn(inVertical)">
                                      <p:cBhvr>
                                        <p:cTn id="16" dur="500"/>
                                        <p:tgtEl>
                                          <p:spTgt spid="2">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barn(inVertical)">
                                      <p:cBhvr>
                                        <p:cTn id="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a:extLst>
              <a:ext uri="{FF2B5EF4-FFF2-40B4-BE49-F238E27FC236}">
                <a16:creationId xmlns:a16="http://schemas.microsoft.com/office/drawing/2014/main" id="{7FD86DB6-5613-83BD-92B6-6D943EE39D3E}"/>
              </a:ext>
            </a:extLst>
          </p:cNvPr>
          <p:cNvGrpSpPr/>
          <p:nvPr/>
        </p:nvGrpSpPr>
        <p:grpSpPr>
          <a:xfrm>
            <a:off x="381000" y="1662006"/>
            <a:ext cx="17373600" cy="8308070"/>
            <a:chOff x="0" y="-97402"/>
            <a:chExt cx="4274726" cy="2264869"/>
          </a:xfrm>
        </p:grpSpPr>
        <p:sp>
          <p:nvSpPr>
            <p:cNvPr id="11" name="Freeform 4">
              <a:extLst>
                <a:ext uri="{FF2B5EF4-FFF2-40B4-BE49-F238E27FC236}">
                  <a16:creationId xmlns:a16="http://schemas.microsoft.com/office/drawing/2014/main" id="{A03BC999-C87C-AE17-0158-4AA83BFD5E07}"/>
                </a:ext>
              </a:extLst>
            </p:cNvPr>
            <p:cNvSpPr/>
            <p:nvPr/>
          </p:nvSpPr>
          <p:spPr>
            <a:xfrm>
              <a:off x="0" y="-97402"/>
              <a:ext cx="4274726" cy="2264869"/>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12" name="TextBox 5">
              <a:extLst>
                <a:ext uri="{FF2B5EF4-FFF2-40B4-BE49-F238E27FC236}">
                  <a16:creationId xmlns:a16="http://schemas.microsoft.com/office/drawing/2014/main" id="{72BCD1DC-29C3-0F2A-811B-394A84441CFE}"/>
                </a:ext>
              </a:extLst>
            </p:cNvPr>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1" name="Freeform 131"/>
          <p:cNvSpPr/>
          <p:nvPr/>
        </p:nvSpPr>
        <p:spPr>
          <a:xfrm rot="1859575">
            <a:off x="16064876" y="-181542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2" name="Freeform 132"/>
          <p:cNvSpPr/>
          <p:nvPr/>
        </p:nvSpPr>
        <p:spPr>
          <a:xfrm rot="1859575">
            <a:off x="-1879232" y="8065892"/>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3" name="Group 3">
            <a:extLst>
              <a:ext uri="{FF2B5EF4-FFF2-40B4-BE49-F238E27FC236}">
                <a16:creationId xmlns:a16="http://schemas.microsoft.com/office/drawing/2014/main" id="{AFCF1079-78D9-E657-28EC-8B1CE78EF30D}"/>
              </a:ext>
            </a:extLst>
          </p:cNvPr>
          <p:cNvGrpSpPr/>
          <p:nvPr/>
        </p:nvGrpSpPr>
        <p:grpSpPr>
          <a:xfrm>
            <a:off x="-762000" y="140556"/>
            <a:ext cx="7391400" cy="872580"/>
            <a:chOff x="0" y="0"/>
            <a:chExt cx="4274726" cy="2167467"/>
          </a:xfrm>
        </p:grpSpPr>
        <p:sp>
          <p:nvSpPr>
            <p:cNvPr id="134" name="Freeform 4">
              <a:extLst>
                <a:ext uri="{FF2B5EF4-FFF2-40B4-BE49-F238E27FC236}">
                  <a16:creationId xmlns:a16="http://schemas.microsoft.com/office/drawing/2014/main" id="{06DE84FA-33E8-790A-96E9-010F67E8CA75}"/>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135" name="TextBox 5">
              <a:extLst>
                <a:ext uri="{FF2B5EF4-FFF2-40B4-BE49-F238E27FC236}">
                  <a16:creationId xmlns:a16="http://schemas.microsoft.com/office/drawing/2014/main" id="{B26C2EB5-FA0A-328C-6E65-5DE200EAAF74}"/>
                </a:ext>
              </a:extLst>
            </p:cNvPr>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6" name="Rectangle 135">
            <a:extLst>
              <a:ext uri="{FF2B5EF4-FFF2-40B4-BE49-F238E27FC236}">
                <a16:creationId xmlns:a16="http://schemas.microsoft.com/office/drawing/2014/main" id="{A9087C9F-D43F-9B7C-FA33-302AF35D9412}"/>
              </a:ext>
            </a:extLst>
          </p:cNvPr>
          <p:cNvSpPr/>
          <p:nvPr/>
        </p:nvSpPr>
        <p:spPr>
          <a:xfrm>
            <a:off x="533400" y="192126"/>
            <a:ext cx="5334000" cy="769441"/>
          </a:xfrm>
          <a:prstGeom prst="rect">
            <a:avLst/>
          </a:prstGeom>
        </p:spPr>
        <p:txBody>
          <a:bodyPr wrap="squar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990600" y="2021212"/>
            <a:ext cx="15849600"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rPr>
              <a:t>Tìm ý cho bài trình bày bằng cách đặt và trả lời các câu hỏi: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alibri"/>
              <a:ea typeface="+mn-e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rPr>
              <a:t>+ Ước mơ của trẻ em có đặc điểm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rPr>
              <a:t>+ Thái độ của người lớn đối với ước mơ của trẻ em có thể khác nhau như thế nào? Biểu hiện cụ thể ra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rPr>
              <a:t>+ Theo em, cần ủng hộ và phê phán những thái độ nào?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rPr>
              <a:t>+ Em sẽ làm gì để thuyết phục người lớn có thái độ tích cực với ước mơ của</a:t>
            </a:r>
            <a:r>
              <a:rPr kumimoji="0" lang="en-US" sz="4400" b="0" i="0" u="none" strike="noStrike" kern="1200" cap="none" spc="0" normalizeH="0" baseline="0" noProof="0" dirty="0">
                <a:ln>
                  <a:noFill/>
                </a:ln>
                <a:solidFill>
                  <a:srgbClr val="000000"/>
                </a:solidFill>
                <a:effectLst/>
                <a:uLnTx/>
                <a:uFillTx/>
                <a:latin typeface="Calibri"/>
                <a:ea typeface="+mn-ea"/>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1969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arn(inVertical)">
                                      <p:cBhvr>
                                        <p:cTn id="16" dur="500"/>
                                        <p:tgtEl>
                                          <p:spTgt spid="2">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arn(inVertical)">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a:extLst>
              <a:ext uri="{FF2B5EF4-FFF2-40B4-BE49-F238E27FC236}">
                <a16:creationId xmlns:a16="http://schemas.microsoft.com/office/drawing/2014/main" id="{7FD86DB6-5613-83BD-92B6-6D943EE39D3E}"/>
              </a:ext>
            </a:extLst>
          </p:cNvPr>
          <p:cNvGrpSpPr/>
          <p:nvPr/>
        </p:nvGrpSpPr>
        <p:grpSpPr>
          <a:xfrm>
            <a:off x="381000" y="1662006"/>
            <a:ext cx="17373600" cy="8308070"/>
            <a:chOff x="0" y="-97402"/>
            <a:chExt cx="4274726" cy="2264869"/>
          </a:xfrm>
        </p:grpSpPr>
        <p:sp>
          <p:nvSpPr>
            <p:cNvPr id="11" name="Freeform 4">
              <a:extLst>
                <a:ext uri="{FF2B5EF4-FFF2-40B4-BE49-F238E27FC236}">
                  <a16:creationId xmlns:a16="http://schemas.microsoft.com/office/drawing/2014/main" id="{A03BC999-C87C-AE17-0158-4AA83BFD5E07}"/>
                </a:ext>
              </a:extLst>
            </p:cNvPr>
            <p:cNvSpPr/>
            <p:nvPr/>
          </p:nvSpPr>
          <p:spPr>
            <a:xfrm>
              <a:off x="0" y="-97402"/>
              <a:ext cx="4274726" cy="2264869"/>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12" name="TextBox 5">
              <a:extLst>
                <a:ext uri="{FF2B5EF4-FFF2-40B4-BE49-F238E27FC236}">
                  <a16:creationId xmlns:a16="http://schemas.microsoft.com/office/drawing/2014/main" id="{72BCD1DC-29C3-0F2A-811B-394A84441CFE}"/>
                </a:ext>
              </a:extLst>
            </p:cNvPr>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1" name="Freeform 131"/>
          <p:cNvSpPr/>
          <p:nvPr/>
        </p:nvSpPr>
        <p:spPr>
          <a:xfrm rot="1859575">
            <a:off x="16064876" y="-1815423"/>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3" name="Group 3">
            <a:extLst>
              <a:ext uri="{FF2B5EF4-FFF2-40B4-BE49-F238E27FC236}">
                <a16:creationId xmlns:a16="http://schemas.microsoft.com/office/drawing/2014/main" id="{AFCF1079-78D9-E657-28EC-8B1CE78EF30D}"/>
              </a:ext>
            </a:extLst>
          </p:cNvPr>
          <p:cNvGrpSpPr/>
          <p:nvPr/>
        </p:nvGrpSpPr>
        <p:grpSpPr>
          <a:xfrm>
            <a:off x="-762000" y="140556"/>
            <a:ext cx="7391400" cy="872580"/>
            <a:chOff x="0" y="0"/>
            <a:chExt cx="4274726" cy="2167467"/>
          </a:xfrm>
        </p:grpSpPr>
        <p:sp>
          <p:nvSpPr>
            <p:cNvPr id="134" name="Freeform 4">
              <a:extLst>
                <a:ext uri="{FF2B5EF4-FFF2-40B4-BE49-F238E27FC236}">
                  <a16:creationId xmlns:a16="http://schemas.microsoft.com/office/drawing/2014/main" id="{06DE84FA-33E8-790A-96E9-010F67E8CA75}"/>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135" name="TextBox 5">
              <a:extLst>
                <a:ext uri="{FF2B5EF4-FFF2-40B4-BE49-F238E27FC236}">
                  <a16:creationId xmlns:a16="http://schemas.microsoft.com/office/drawing/2014/main" id="{B26C2EB5-FA0A-328C-6E65-5DE200EAAF74}"/>
                </a:ext>
              </a:extLst>
            </p:cNvPr>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6" name="Rectangle 135">
            <a:extLst>
              <a:ext uri="{FF2B5EF4-FFF2-40B4-BE49-F238E27FC236}">
                <a16:creationId xmlns:a16="http://schemas.microsoft.com/office/drawing/2014/main" id="{A9087C9F-D43F-9B7C-FA33-302AF35D9412}"/>
              </a:ext>
            </a:extLst>
          </p:cNvPr>
          <p:cNvSpPr/>
          <p:nvPr/>
        </p:nvSpPr>
        <p:spPr>
          <a:xfrm>
            <a:off x="533400" y="192126"/>
            <a:ext cx="5334000" cy="769441"/>
          </a:xfrm>
          <a:prstGeom prst="rect">
            <a:avLst/>
          </a:prstGeom>
        </p:spPr>
        <p:txBody>
          <a:bodyPr wrap="square">
            <a:spAutoFit/>
          </a:bodyPr>
          <a:lstStyle/>
          <a:p>
            <a:pPr marL="0" marR="0" lvl="0" indent="0" algn="just"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990600" y="1784501"/>
            <a:ext cx="158496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Lập</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dàn</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ý</a:t>
            </a:r>
            <a:endPar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 name="Rectangle 2"/>
          <p:cNvSpPr/>
          <p:nvPr/>
        </p:nvSpPr>
        <p:spPr>
          <a:xfrm>
            <a:off x="970280" y="2512977"/>
            <a:ext cx="16403320" cy="7109639"/>
          </a:xfrm>
          <a:prstGeom prst="rect">
            <a:avLst/>
          </a:prstGeom>
        </p:spPr>
        <p:txBody>
          <a:bodyPr wrap="square">
            <a:spAutoFit/>
          </a:bodyPr>
          <a:lstStyle/>
          <a:p>
            <a:pPr algn="just"/>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a:t>
            </a:r>
            <a:r>
              <a:rPr lang="vi-VN" sz="3800" b="1" dirty="0">
                <a:solidFill>
                  <a:srgbClr val="000000"/>
                </a:solidFill>
                <a:latin typeface="Times New Roman" panose="02020603050405020304" pitchFamily="18" charset="0"/>
                <a:cs typeface="Times New Roman" panose="02020603050405020304" pitchFamily="18" charset="0"/>
              </a:rPr>
              <a:t>Mở đầu</a:t>
            </a:r>
            <a:r>
              <a:rPr lang="vi-VN" sz="3800" dirty="0">
                <a:solidFill>
                  <a:srgbClr val="000000"/>
                </a:solidFill>
                <a:latin typeface="Times New Roman" panose="02020603050405020304" pitchFamily="18" charset="0"/>
                <a:cs typeface="Times New Roman" panose="02020603050405020304" pitchFamily="18" charset="0"/>
              </a:rPr>
              <a:t>: Nêu được vấn đề cần trình bày</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người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lớn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hiểu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tôn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trọng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ước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mơ</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trẻ</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em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Đó</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vấn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đề</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được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đặt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ra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trong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đoạn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trích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Trong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mắt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trẻ</a:t>
            </a:r>
            <a:r>
              <a:rPr lang="en-US" sz="3800" dirty="0">
                <a:solidFill>
                  <a:srgbClr val="000000"/>
                </a:solidFill>
                <a:latin typeface="Times New Roman" panose="02020603050405020304" pitchFamily="18" charset="0"/>
                <a:cs typeface="Times New Roman" panose="02020603050405020304" pitchFamily="18" charset="0"/>
              </a:rPr>
              <a:t>”- E-</a:t>
            </a:r>
            <a:r>
              <a:rPr lang="en-US" sz="3800" dirty="0" err="1">
                <a:solidFill>
                  <a:srgbClr val="000000"/>
                </a:solidFill>
                <a:latin typeface="Times New Roman" panose="02020603050405020304" pitchFamily="18" charset="0"/>
                <a:cs typeface="Times New Roman" panose="02020603050405020304" pitchFamily="18" charset="0"/>
              </a:rPr>
              <a:t>xu</a:t>
            </a:r>
            <a:r>
              <a:rPr lang="en-US" sz="3800" dirty="0">
                <a:solidFill>
                  <a:srgbClr val="000000"/>
                </a:solidFill>
                <a:latin typeface="Times New Roman" panose="02020603050405020304" pitchFamily="18" charset="0"/>
                <a:cs typeface="Times New Roman" panose="02020603050405020304" pitchFamily="18" charset="0"/>
              </a:rPr>
              <a:t>-</a:t>
            </a:r>
            <a:r>
              <a:rPr lang="en-US" sz="3800" dirty="0" err="1">
                <a:solidFill>
                  <a:srgbClr val="000000"/>
                </a:solidFill>
                <a:latin typeface="Times New Roman" panose="02020603050405020304" pitchFamily="18" charset="0"/>
                <a:cs typeface="Times New Roman" panose="02020603050405020304" pitchFamily="18" charset="0"/>
              </a:rPr>
              <a:t>pe-ri</a:t>
            </a:r>
            <a:endParaRPr lang="vi-VN" sz="3800" dirty="0">
              <a:solidFill>
                <a:srgbClr val="000000"/>
              </a:solidFill>
              <a:latin typeface="Times New Roman" panose="02020603050405020304" pitchFamily="18" charset="0"/>
              <a:cs typeface="Times New Roman" panose="02020603050405020304" pitchFamily="18" charset="0"/>
            </a:endParaRPr>
          </a:p>
          <a:p>
            <a:pPr algn="just"/>
            <a:r>
              <a:rPr lang="en-US" sz="3800" dirty="0">
                <a:solidFill>
                  <a:srgbClr val="000000"/>
                </a:solidFill>
                <a:latin typeface="Times New Roman" panose="02020603050405020304" pitchFamily="18" charset="0"/>
                <a:cs typeface="Times New Roman" panose="02020603050405020304" pitchFamily="18" charset="0"/>
              </a:rPr>
              <a:t>- </a:t>
            </a:r>
            <a:r>
              <a:rPr lang="vi-VN" sz="3800" b="1" dirty="0">
                <a:solidFill>
                  <a:srgbClr val="000000"/>
                </a:solidFill>
                <a:latin typeface="Times New Roman" panose="02020603050405020304" pitchFamily="18" charset="0"/>
                <a:cs typeface="Times New Roman" panose="02020603050405020304" pitchFamily="18" charset="0"/>
              </a:rPr>
              <a:t>Nội dung chính</a:t>
            </a:r>
            <a:r>
              <a:rPr lang="vi-VN" sz="3800" dirty="0">
                <a:solidFill>
                  <a:srgbClr val="000000"/>
                </a:solidFill>
                <a:latin typeface="Times New Roman" panose="02020603050405020304" pitchFamily="18" charset="0"/>
                <a:cs typeface="Times New Roman" panose="02020603050405020304" pitchFamily="18" charset="0"/>
              </a:rPr>
              <a:t>: Lần lượt trình bày các nội dung </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vi-VN" sz="3800" dirty="0">
                <a:solidFill>
                  <a:srgbClr val="000000"/>
                </a:solidFill>
                <a:latin typeface="Times New Roman" panose="02020603050405020304" pitchFamily="18" charset="0"/>
                <a:cs typeface="Times New Roman" panose="02020603050405020304" pitchFamily="18" charset="0"/>
              </a:rPr>
              <a:t>+ Nội dung văn bản Trong mắt trẻ và vấn đề ước mơ của trẻ em</a:t>
            </a:r>
          </a:p>
          <a:p>
            <a:pPr algn="just"/>
            <a:r>
              <a:rPr lang="vi-VN" sz="3800" dirty="0">
                <a:solidFill>
                  <a:srgbClr val="000000"/>
                </a:solidFill>
                <a:latin typeface="Times New Roman" panose="02020603050405020304" pitchFamily="18" charset="0"/>
                <a:cs typeface="Times New Roman" panose="02020603050405020304" pitchFamily="18" charset="0"/>
              </a:rPr>
              <a:t>+ Đặc điểm ước mơ của trẻ em</a:t>
            </a:r>
          </a:p>
          <a:p>
            <a:pPr algn="just"/>
            <a:r>
              <a:rPr lang="vi-VN" sz="3800" dirty="0">
                <a:solidFill>
                  <a:srgbClr val="000000"/>
                </a:solidFill>
                <a:latin typeface="Times New Roman" panose="02020603050405020304" pitchFamily="18" charset="0"/>
                <a:cs typeface="Times New Roman" panose="02020603050405020304" pitchFamily="18" charset="0"/>
              </a:rPr>
              <a:t>+ Biểu hiện cụ thể về sự khác nhau giữa thái độ của người lớn với ước mơ của trẻ em</a:t>
            </a:r>
          </a:p>
          <a:p>
            <a:pPr algn="just"/>
            <a:r>
              <a:rPr lang="vi-VN"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Suy</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nghĩ</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em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về</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từng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thái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độ</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trên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ý </a:t>
            </a:r>
            <a:r>
              <a:rPr lang="en-US" sz="3800" dirty="0" err="1">
                <a:solidFill>
                  <a:srgbClr val="000000"/>
                </a:solidFill>
                <a:latin typeface="Times New Roman" panose="02020603050405020304" pitchFamily="18" charset="0"/>
                <a:cs typeface="Times New Roman" panose="02020603050405020304" pitchFamily="18" charset="0"/>
              </a:rPr>
              <a:t>kiến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giải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lí</a:t>
            </a:r>
            <a:r>
              <a:rPr lang="en-US" sz="3800" dirty="0">
                <a:solidFill>
                  <a:srgbClr val="000000"/>
                </a:solidFill>
                <a:latin typeface="Times New Roman" panose="02020603050405020304" pitchFamily="18" charset="0"/>
                <a:cs typeface="Times New Roman" panose="02020603050405020304" pitchFamily="18" charset="0"/>
              </a:rPr>
              <a:t> do </a:t>
            </a:r>
            <a:r>
              <a:rPr lang="en-US" sz="3800" dirty="0" err="1">
                <a:solidFill>
                  <a:srgbClr val="000000"/>
                </a:solidFill>
                <a:latin typeface="Times New Roman" panose="02020603050405020304" pitchFamily="18" charset="0"/>
                <a:cs typeface="Times New Roman" panose="02020603050405020304" pitchFamily="18" charset="0"/>
              </a:rPr>
              <a:t>ủng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hộ</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hoặc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phản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đối</a:t>
            </a:r>
            <a:r>
              <a:rPr lang="en-US" sz="3800" dirty="0">
                <a:solidFill>
                  <a:srgbClr val="000000"/>
                </a:solidFill>
                <a:latin typeface="Times New Roman" panose="02020603050405020304" pitchFamily="18" charset="0"/>
                <a:cs typeface="Times New Roman" panose="02020603050405020304" pitchFamily="18" charset="0"/>
              </a:rPr>
              <a:t>)</a:t>
            </a:r>
            <a:endParaRPr lang="vi-VN" sz="3800" dirty="0">
              <a:solidFill>
                <a:srgbClr val="000000"/>
              </a:solidFill>
              <a:latin typeface="Times New Roman" panose="02020603050405020304" pitchFamily="18" charset="0"/>
              <a:cs typeface="Times New Roman" panose="02020603050405020304" pitchFamily="18" charset="0"/>
            </a:endParaRPr>
          </a:p>
          <a:p>
            <a:pPr algn="just"/>
            <a:r>
              <a:rPr lang="vi-VN" sz="3800" dirty="0">
                <a:solidFill>
                  <a:srgbClr val="000000"/>
                </a:solidFill>
                <a:latin typeface="Times New Roman" panose="02020603050405020304" pitchFamily="18" charset="0"/>
                <a:cs typeface="Times New Roman" panose="02020603050405020304" pitchFamily="18" charset="0"/>
              </a:rPr>
              <a:t>- </a:t>
            </a:r>
            <a:r>
              <a:rPr lang="vi-VN" sz="3800" b="1" dirty="0">
                <a:solidFill>
                  <a:srgbClr val="000000"/>
                </a:solidFill>
                <a:latin typeface="Times New Roman" panose="02020603050405020304" pitchFamily="18" charset="0"/>
                <a:cs typeface="Times New Roman" panose="02020603050405020304" pitchFamily="18" charset="0"/>
              </a:rPr>
              <a:t>Kết thúc</a:t>
            </a:r>
            <a:r>
              <a:rPr lang="vi-VN" sz="3800" dirty="0">
                <a:solidFill>
                  <a:srgbClr val="000000"/>
                </a:solidFill>
                <a:latin typeface="Times New Roman" panose="02020603050405020304" pitchFamily="18" charset="0"/>
                <a:cs typeface="Times New Roman" panose="02020603050405020304" pitchFamily="18" charset="0"/>
              </a:rPr>
              <a:t>:</a:t>
            </a:r>
            <a:r>
              <a:rPr lang="en-US" sz="3800"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Khái quát </a:t>
            </a:r>
            <a:r>
              <a:rPr lang="en-US" sz="3800" dirty="0">
                <a:solidFill>
                  <a:srgbClr val="000000"/>
                </a:solidFill>
                <a:latin typeface="Times New Roman" panose="02020603050405020304" pitchFamily="18" charset="0"/>
                <a:cs typeface="Times New Roman" panose="02020603050405020304" pitchFamily="18" charset="0"/>
              </a:rPr>
              <a:t>ý </a:t>
            </a:r>
            <a:r>
              <a:rPr lang="vi-VN" sz="3800" dirty="0">
                <a:solidFill>
                  <a:srgbClr val="000000"/>
                </a:solidFill>
                <a:latin typeface="Times New Roman" panose="02020603050405020304" pitchFamily="18" charset="0"/>
                <a:cs typeface="Times New Roman" panose="02020603050405020304" pitchFamily="18" charset="0"/>
              </a:rPr>
              <a:t>nghĩa vấn đ</a:t>
            </a:r>
            <a:r>
              <a:rPr lang="en-US" sz="3800" dirty="0">
                <a:solidFill>
                  <a:srgbClr val="000000"/>
                </a:solidFill>
                <a:latin typeface="Times New Roman" panose="02020603050405020304" pitchFamily="18" charset="0"/>
                <a:cs typeface="Times New Roman" panose="02020603050405020304" pitchFamily="18" charset="0"/>
              </a:rPr>
              <a:t>ề, </a:t>
            </a:r>
            <a:r>
              <a:rPr lang="en-US" sz="3800" dirty="0" err="1">
                <a:solidFill>
                  <a:srgbClr val="000000"/>
                </a:solidFill>
                <a:latin typeface="Times New Roman" panose="02020603050405020304" pitchFamily="18" charset="0"/>
                <a:cs typeface="Times New Roman" panose="02020603050405020304" pitchFamily="18" charset="0"/>
              </a:rPr>
              <a:t>mỗi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lứa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tuổi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có</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cách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nhìn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cách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nghĩ</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khác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nhau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người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lớn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thấu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hiểu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cảm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thông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với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những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suy</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nghĩ</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hành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động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ước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mơ</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trẻ</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em</a:t>
            </a:r>
            <a:r>
              <a:rPr lang="en-US" sz="3800" dirty="0">
                <a:solidFill>
                  <a:srgbClr val="000000"/>
                </a:solidFill>
                <a:latin typeface="Times New Roman" panose="02020603050405020304" pitchFamily="18" charset="0"/>
                <a:cs typeface="Times New Roman" panose="02020603050405020304" pitchFamily="18" charset="0"/>
              </a:rPr>
              <a:t>.</a:t>
            </a:r>
            <a:endParaRPr lang="vi-VN" sz="3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825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3" name="Group 3">
            <a:extLst>
              <a:ext uri="{FF2B5EF4-FFF2-40B4-BE49-F238E27FC236}">
                <a16:creationId xmlns:a16="http://schemas.microsoft.com/office/drawing/2014/main" id="{AFCF1079-78D9-E657-28EC-8B1CE78EF30D}"/>
              </a:ext>
            </a:extLst>
          </p:cNvPr>
          <p:cNvGrpSpPr/>
          <p:nvPr/>
        </p:nvGrpSpPr>
        <p:grpSpPr>
          <a:xfrm>
            <a:off x="-762000" y="140556"/>
            <a:ext cx="7391400" cy="872580"/>
            <a:chOff x="0" y="0"/>
            <a:chExt cx="4274726" cy="2167467"/>
          </a:xfrm>
        </p:grpSpPr>
        <p:sp>
          <p:nvSpPr>
            <p:cNvPr id="14" name="Freeform 4">
              <a:extLst>
                <a:ext uri="{FF2B5EF4-FFF2-40B4-BE49-F238E27FC236}">
                  <a16:creationId xmlns:a16="http://schemas.microsoft.com/office/drawing/2014/main" id="{06DE84FA-33E8-790A-96E9-010F67E8CA75}"/>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15" name="TextBox 5">
              <a:extLst>
                <a:ext uri="{FF2B5EF4-FFF2-40B4-BE49-F238E27FC236}">
                  <a16:creationId xmlns:a16="http://schemas.microsoft.com/office/drawing/2014/main" id="{B26C2EB5-FA0A-328C-6E65-5DE200EAAF74}"/>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6" name="Rectangle 15">
            <a:extLst>
              <a:ext uri="{FF2B5EF4-FFF2-40B4-BE49-F238E27FC236}">
                <a16:creationId xmlns:a16="http://schemas.microsoft.com/office/drawing/2014/main" id="{F5019D8B-01D3-6900-20F5-131365E95A24}"/>
              </a:ext>
            </a:extLst>
          </p:cNvPr>
          <p:cNvSpPr/>
          <p:nvPr/>
        </p:nvSpPr>
        <p:spPr>
          <a:xfrm>
            <a:off x="-1371600" y="192125"/>
            <a:ext cx="7543800" cy="76944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aphicFrame>
        <p:nvGraphicFramePr>
          <p:cNvPr id="17" name="Table 16"/>
          <p:cNvGraphicFramePr>
            <a:graphicFrameLocks noGrp="1"/>
          </p:cNvGraphicFramePr>
          <p:nvPr>
            <p:extLst>
              <p:ext uri="{D42A27DB-BD31-4B8C-83A1-F6EECF244321}">
                <p14:modId xmlns:p14="http://schemas.microsoft.com/office/powerpoint/2010/main" val="989244346"/>
              </p:ext>
            </p:extLst>
          </p:nvPr>
        </p:nvGraphicFramePr>
        <p:xfrm>
          <a:off x="381000" y="1182015"/>
          <a:ext cx="17526000" cy="8900160"/>
        </p:xfrm>
        <a:graphic>
          <a:graphicData uri="http://schemas.openxmlformats.org/drawingml/2006/table">
            <a:tbl>
              <a:tblPr>
                <a:tableStyleId>{5940675A-B579-460E-94D1-54222C63F5DA}</a:tableStyleId>
              </a:tblPr>
              <a:tblGrid>
                <a:gridCol w="13313019">
                  <a:extLst>
                    <a:ext uri="{9D8B030D-6E8A-4147-A177-3AD203B41FA5}">
                      <a16:colId xmlns:a16="http://schemas.microsoft.com/office/drawing/2014/main" val="20000"/>
                    </a:ext>
                  </a:extLst>
                </a:gridCol>
                <a:gridCol w="4212981">
                  <a:extLst>
                    <a:ext uri="{9D8B030D-6E8A-4147-A177-3AD203B41FA5}">
                      <a16:colId xmlns:a16="http://schemas.microsoft.com/office/drawing/2014/main" val="20001"/>
                    </a:ext>
                  </a:extLst>
                </a:gridCol>
              </a:tblGrid>
              <a:tr h="597943">
                <a:tc>
                  <a:txBody>
                    <a:bodyPr/>
                    <a:lstStyle/>
                    <a:p>
                      <a:pPr algn="ctr"/>
                      <a:r>
                        <a:rPr lang="vi-VN" sz="4000" b="1" dirty="0">
                          <a:effectLst/>
                          <a:latin typeface="Times New Roman" panose="02020603050405020304" pitchFamily="18" charset="0"/>
                          <a:cs typeface="Times New Roman" panose="02020603050405020304" pitchFamily="18" charset="0"/>
                        </a:rPr>
                        <a:t>Người nói</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tc>
                  <a:txBody>
                    <a:bodyPr/>
                    <a:lstStyle/>
                    <a:p>
                      <a:pPr algn="ctr"/>
                      <a:r>
                        <a:rPr lang="vi-VN" sz="4000" b="1" dirty="0">
                          <a:effectLst/>
                          <a:latin typeface="Times New Roman" panose="02020603050405020304" pitchFamily="18" charset="0"/>
                          <a:cs typeface="Times New Roman" panose="02020603050405020304" pitchFamily="18" charset="0"/>
                        </a:rPr>
                        <a:t>Người nghe</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accent6">
                        <a:lumMod val="40000"/>
                        <a:lumOff val="60000"/>
                      </a:schemeClr>
                    </a:solidFill>
                  </a:tcPr>
                </a:tc>
                <a:extLst>
                  <a:ext uri="{0D108BD9-81ED-4DB2-BD59-A6C34878D82A}">
                    <a16:rowId xmlns:a16="http://schemas.microsoft.com/office/drawing/2014/main" val="10000"/>
                  </a:ext>
                </a:extLst>
              </a:tr>
              <a:tr h="8132020">
                <a:tc>
                  <a:txBody>
                    <a:bodyPr/>
                    <a:lstStyle/>
                    <a:p>
                      <a:pPr algn="just"/>
                      <a:r>
                        <a:rPr lang="vi-VN" sz="3200" b="1" dirty="0">
                          <a:effectLst/>
                          <a:latin typeface="Times New Roman" panose="02020603050405020304" pitchFamily="18" charset="0"/>
                          <a:cs typeface="Times New Roman" panose="02020603050405020304" pitchFamily="18" charset="0"/>
                        </a:rPr>
                        <a:t>- Nội dung trình bày:</a:t>
                      </a:r>
                    </a:p>
                    <a:p>
                      <a:pPr algn="just"/>
                      <a:r>
                        <a:rPr lang="vi-VN" sz="3200" dirty="0">
                          <a:effectLst/>
                          <a:latin typeface="Times New Roman" panose="02020603050405020304" pitchFamily="18" charset="0"/>
                          <a:cs typeface="Times New Roman" panose="02020603050405020304" pitchFamily="18" charset="0"/>
                        </a:rPr>
                        <a:t>+ Vấn đề trình bày được nêu rõ ràng, cụ thể.</a:t>
                      </a:r>
                    </a:p>
                    <a:p>
                      <a:pPr algn="just"/>
                      <a:r>
                        <a:rPr lang="vi-VN" sz="3200" dirty="0">
                          <a:effectLst/>
                          <a:latin typeface="Times New Roman" panose="02020603050405020304" pitchFamily="18" charset="0"/>
                          <a:cs typeface="Times New Roman" panose="02020603050405020304" pitchFamily="18" charset="0"/>
                        </a:rPr>
                        <a:t>+ Nội dung phong phú, có trọng tâm, được trình bày lô gích; lí lẽ và bằng chứng làm nổi bật được vấn đề.</a:t>
                      </a:r>
                    </a:p>
                    <a:p>
                      <a:pPr algn="just"/>
                      <a:r>
                        <a:rPr lang="vi-VN" sz="3200" b="1" dirty="0">
                          <a:effectLst/>
                          <a:latin typeface="Times New Roman" panose="02020603050405020304" pitchFamily="18" charset="0"/>
                          <a:cs typeface="Times New Roman" panose="02020603050405020304" pitchFamily="18" charset="0"/>
                        </a:rPr>
                        <a:t>- Hình thức trình bày:</a:t>
                      </a:r>
                    </a:p>
                    <a:p>
                      <a:pPr algn="just"/>
                      <a:r>
                        <a:rPr lang="vi-VN" sz="3200" dirty="0">
                          <a:effectLst/>
                          <a:latin typeface="Times New Roman" panose="02020603050405020304" pitchFamily="18" charset="0"/>
                          <a:cs typeface="Times New Roman" panose="02020603050405020304" pitchFamily="18" charset="0"/>
                        </a:rPr>
                        <a:t>+ Bài trình bày có bố cục rõ ràng.</a:t>
                      </a:r>
                    </a:p>
                    <a:p>
                      <a:pPr algn="just"/>
                      <a:r>
                        <a:rPr lang="vi-VN" sz="3200" dirty="0">
                          <a:effectLst/>
                          <a:latin typeface="Times New Roman" panose="02020603050405020304" pitchFamily="18" charset="0"/>
                          <a:cs typeface="Times New Roman" panose="02020603050405020304" pitchFamily="18" charset="0"/>
                        </a:rPr>
                        <a:t>+ Các nội dung minh họa có chất lượng.</a:t>
                      </a:r>
                    </a:p>
                    <a:p>
                      <a:pPr algn="just"/>
                      <a:r>
                        <a:rPr lang="vi-VN" sz="3200" dirty="0">
                          <a:effectLst/>
                          <a:latin typeface="Times New Roman" panose="02020603050405020304" pitchFamily="18" charset="0"/>
                          <a:cs typeface="Times New Roman" panose="02020603050405020304" pitchFamily="18" charset="0"/>
                        </a:rPr>
                        <a:t>+ Sử dụng công cụ, thiết bị hỗ trợ phù hợp.</a:t>
                      </a:r>
                    </a:p>
                    <a:p>
                      <a:pPr algn="just"/>
                      <a:r>
                        <a:rPr lang="vi-VN" sz="3200" dirty="0">
                          <a:effectLst/>
                          <a:latin typeface="Times New Roman" panose="02020603050405020304" pitchFamily="18" charset="0"/>
                          <a:cs typeface="Times New Roman" panose="02020603050405020304" pitchFamily="18" charset="0"/>
                        </a:rPr>
                        <a:t>+ Có sự sáng tạo, tạo được điểm nhấn cho nội dung trình bày.</a:t>
                      </a:r>
                    </a:p>
                    <a:p>
                      <a:pPr algn="just"/>
                      <a:r>
                        <a:rPr lang="vi-VN" sz="3200" b="1" dirty="0">
                          <a:effectLst/>
                          <a:latin typeface="Times New Roman" panose="02020603050405020304" pitchFamily="18" charset="0"/>
                          <a:cs typeface="Times New Roman" panose="02020603050405020304" pitchFamily="18" charset="0"/>
                        </a:rPr>
                        <a:t>- Tác phong, thái độ trình bày:</a:t>
                      </a:r>
                    </a:p>
                    <a:p>
                      <a:pPr algn="just"/>
                      <a:r>
                        <a:rPr lang="vi-VN" sz="3200" dirty="0">
                          <a:effectLst/>
                          <a:latin typeface="Times New Roman" panose="02020603050405020304" pitchFamily="18" charset="0"/>
                          <a:cs typeface="Times New Roman" panose="02020603050405020304" pitchFamily="18" charset="0"/>
                        </a:rPr>
                        <a:t>+ Phong thái tự tin, tôn trọng người nghe, sử dụng ngôn ngữ cơ thể sinh động, phù hợp.</a:t>
                      </a:r>
                    </a:p>
                    <a:p>
                      <a:pPr algn="just"/>
                      <a:r>
                        <a:rPr lang="vi-VN" sz="3200" dirty="0">
                          <a:effectLst/>
                          <a:latin typeface="Times New Roman" panose="02020603050405020304" pitchFamily="18" charset="0"/>
                          <a:cs typeface="Times New Roman" panose="02020603050405020304" pitchFamily="18" charset="0"/>
                        </a:rPr>
                        <a:t>+ Nói trôi chảy, mạch lạc, không bị ngắt quãng, hoặc không có những từ ngữ chêm xen (à, ờ, thì, mà, là,…).</a:t>
                      </a:r>
                    </a:p>
                    <a:p>
                      <a:pPr algn="just"/>
                      <a:r>
                        <a:rPr lang="vi-VN" sz="3200" dirty="0">
                          <a:effectLst/>
                          <a:latin typeface="Times New Roman" panose="02020603050405020304" pitchFamily="18" charset="0"/>
                          <a:cs typeface="Times New Roman" panose="02020603050405020304" pitchFamily="18" charset="0"/>
                        </a:rPr>
                        <a:t>+ Tốc độ nói vừa phải, có nhấn giọng ở những nội dung quan trọng.</a:t>
                      </a:r>
                    </a:p>
                    <a:p>
                      <a:pPr marL="0" marR="0" indent="0" algn="just" defTabSz="914400" rtl="0" eaLnBrk="1" fontAlgn="auto" latinLnBrk="0" hangingPunct="1">
                        <a:lnSpc>
                          <a:spcPct val="100000"/>
                        </a:lnSpc>
                        <a:spcBef>
                          <a:spcPts val="0"/>
                        </a:spcBef>
                        <a:spcAft>
                          <a:spcPts val="0"/>
                        </a:spcAft>
                        <a:buClrTx/>
                        <a:buSzTx/>
                        <a:buFontTx/>
                        <a:buNone/>
                        <a:tabLst/>
                        <a:defRPr/>
                      </a:pPr>
                      <a:r>
                        <a:rPr lang="vi-VN" sz="3200" dirty="0">
                          <a:effectLst/>
                          <a:latin typeface="Times New Roman" panose="02020603050405020304" pitchFamily="18" charset="0"/>
                          <a:cs typeface="Times New Roman" panose="02020603050405020304" pitchFamily="18" charset="0"/>
                        </a:rPr>
                        <a:t>+ Nội dung giải đáp thắc mắc cụ thể, ngắn gọn, thỏa đáng.</a:t>
                      </a:r>
                      <a:endParaRPr lang="en-US" sz="3200" dirty="0">
                        <a:effectLst/>
                        <a:latin typeface="Times New Roman" panose="02020603050405020304" pitchFamily="18" charset="0"/>
                        <a:cs typeface="Times New Roman" panose="02020603050405020304" pitchFamily="18" charset="0"/>
                      </a:endParaRPr>
                    </a:p>
                    <a:p>
                      <a:pPr algn="just"/>
                      <a:r>
                        <a:rPr lang="vi-VN" sz="3200" dirty="0">
                          <a:effectLst/>
                          <a:latin typeface="Times New Roman" panose="02020603050405020304" pitchFamily="18" charset="0"/>
                          <a:cs typeface="Times New Roman" panose="02020603050405020304" pitchFamily="18" charset="0"/>
                        </a:rPr>
                        <a:t>+ Bảo đảm yêu cầu về thời gian trình bày.</a:t>
                      </a:r>
                      <a:endParaRPr lang="vi-VN" sz="32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algn="just"/>
                      <a:r>
                        <a:rPr lang="vi-VN" sz="3200" dirty="0">
                          <a:effectLst/>
                          <a:latin typeface="Times New Roman" panose="02020603050405020304" pitchFamily="18" charset="0"/>
                          <a:cs typeface="Times New Roman" panose="02020603050405020304" pitchFamily="18" charset="0"/>
                        </a:rPr>
                        <a:t>- Lắng nghe, xác định và ghi lại các thông tin chính của bài trình bày; những nội dung cần hỏi lại.</a:t>
                      </a:r>
                    </a:p>
                    <a:p>
                      <a:pPr algn="just"/>
                      <a:endParaRPr lang="en-US" sz="1400" dirty="0">
                        <a:effectLst/>
                        <a:latin typeface="Times New Roman" panose="02020603050405020304" pitchFamily="18" charset="0"/>
                        <a:cs typeface="Times New Roman" panose="02020603050405020304" pitchFamily="18" charset="0"/>
                      </a:endParaRPr>
                    </a:p>
                    <a:p>
                      <a:pPr algn="just"/>
                      <a:r>
                        <a:rPr lang="vi-VN" sz="3200" dirty="0">
                          <a:effectLst/>
                          <a:latin typeface="Times New Roman" panose="02020603050405020304" pitchFamily="18" charset="0"/>
                          <a:cs typeface="Times New Roman" panose="02020603050405020304" pitchFamily="18" charset="0"/>
                        </a:rPr>
                        <a:t>- Thể hiện thái độ chú ý lắng nghe; sử dụng các yếu tố cử chỉ, nét mặt, ánh mắt để khích lệ người nói.</a:t>
                      </a:r>
                    </a:p>
                    <a:p>
                      <a:pPr algn="just"/>
                      <a:endParaRPr lang="en-US" sz="2000" dirty="0">
                        <a:effectLst/>
                        <a:latin typeface="Times New Roman" panose="02020603050405020304" pitchFamily="18" charset="0"/>
                        <a:cs typeface="Times New Roman" panose="02020603050405020304" pitchFamily="18" charset="0"/>
                      </a:endParaRPr>
                    </a:p>
                    <a:p>
                      <a:pPr algn="just"/>
                      <a:r>
                        <a:rPr lang="vi-VN" sz="3200" dirty="0">
                          <a:effectLst/>
                          <a:latin typeface="Times New Roman" panose="02020603050405020304" pitchFamily="18" charset="0"/>
                          <a:cs typeface="Times New Roman" panose="02020603050405020304" pitchFamily="18" charset="0"/>
                        </a:rPr>
                        <a:t>- Hỏi lại những điểm chưa rõ (nếu cần); có thể trao đổi thêm quan điểm cá nhân về nội dung của bài trình bày.</a:t>
                      </a:r>
                      <a:endParaRPr lang="vi-VN" sz="32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41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76196" y="1028700"/>
            <a:ext cx="16045004" cy="9258300"/>
            <a:chOff x="0" y="0"/>
            <a:chExt cx="2137363" cy="2167467"/>
          </a:xfrm>
        </p:grpSpPr>
        <p:sp>
          <p:nvSpPr>
            <p:cNvPr id="5" name="Freeform 5"/>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FFFFF"/>
            </a:solidFill>
          </p:spPr>
        </p:sp>
        <p:sp>
          <p:nvSpPr>
            <p:cNvPr id="6" name="TextBox 6"/>
            <p:cNvSpPr txBox="1"/>
            <p:nvPr/>
          </p:nvSpPr>
          <p:spPr>
            <a:xfrm>
              <a:off x="0" y="-38100"/>
              <a:ext cx="2137363" cy="2205567"/>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rot="1859575">
            <a:off x="14871650" y="-168749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rot="3396680">
            <a:off x="-1849696" y="7364335"/>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Rectangle 11">
            <a:extLst>
              <a:ext uri="{FF2B5EF4-FFF2-40B4-BE49-F238E27FC236}">
                <a16:creationId xmlns:a16="http://schemas.microsoft.com/office/drawing/2014/main" id="{F5019D8B-01D3-6900-20F5-131365E95A24}"/>
              </a:ext>
            </a:extLst>
          </p:cNvPr>
          <p:cNvSpPr/>
          <p:nvPr/>
        </p:nvSpPr>
        <p:spPr>
          <a:xfrm>
            <a:off x="5562600" y="1257300"/>
            <a:ext cx="7543800" cy="769441"/>
          </a:xfrm>
          <a:prstGeom prst="rect">
            <a:avLst/>
          </a:prstGeom>
        </p:spPr>
        <p:txBody>
          <a:bodyPr wrap="square">
            <a:spAutoFit/>
          </a:bodyPr>
          <a:lstStyle/>
          <a:p>
            <a:pPr algn="ctr" defTabSz="1828800">
              <a:buClr>
                <a:srgbClr val="000000"/>
              </a:buClr>
              <a:defRPr/>
            </a:pPr>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en-US" sz="4400" kern="0" dirty="0">
              <a:solidFill>
                <a:srgbClr val="000000"/>
              </a:solidFill>
              <a:latin typeface="Times New Roman" panose="02020603050405020304" pitchFamily="18" charset="0"/>
              <a:cs typeface="Times New Roman" panose="02020603050405020304" pitchFamily="18" charset="0"/>
              <a:sym typeface="Arial"/>
            </a:endParaRPr>
          </a:p>
        </p:txBody>
      </p:sp>
      <p:graphicFrame>
        <p:nvGraphicFramePr>
          <p:cNvPr id="13" name="Table 12"/>
          <p:cNvGraphicFramePr>
            <a:graphicFrameLocks noGrp="1"/>
          </p:cNvGraphicFramePr>
          <p:nvPr>
            <p:extLst>
              <p:ext uri="{D42A27DB-BD31-4B8C-83A1-F6EECF244321}">
                <p14:modId xmlns:p14="http://schemas.microsoft.com/office/powerpoint/2010/main" val="2305688423"/>
              </p:ext>
            </p:extLst>
          </p:nvPr>
        </p:nvGraphicFramePr>
        <p:xfrm>
          <a:off x="1905000" y="2525973"/>
          <a:ext cx="6864754" cy="6156960"/>
        </p:xfrm>
        <a:graphic>
          <a:graphicData uri="http://schemas.openxmlformats.org/drawingml/2006/table">
            <a:tbl>
              <a:tblPr>
                <a:tableStyleId>{5940675A-B579-460E-94D1-54222C63F5DA}</a:tableStyleId>
              </a:tblPr>
              <a:tblGrid>
                <a:gridCol w="6864754">
                  <a:extLst>
                    <a:ext uri="{9D8B030D-6E8A-4147-A177-3AD203B41FA5}">
                      <a16:colId xmlns:a16="http://schemas.microsoft.com/office/drawing/2014/main" val="20000"/>
                    </a:ext>
                  </a:extLst>
                </a:gridCol>
              </a:tblGrid>
              <a:tr h="0">
                <a:tc>
                  <a:txBody>
                    <a:bodyPr/>
                    <a:lstStyle/>
                    <a:p>
                      <a:pPr algn="ctr"/>
                      <a:r>
                        <a:rPr lang="vi-VN" sz="4400" b="1" dirty="0">
                          <a:effectLst/>
                          <a:latin typeface="Times New Roman" panose="02020603050405020304" pitchFamily="18" charset="0"/>
                          <a:cs typeface="Times New Roman" panose="02020603050405020304" pitchFamily="18" charset="0"/>
                        </a:rPr>
                        <a:t>Người nói</a:t>
                      </a:r>
                      <a:endParaRPr lang="vi-VN" sz="4400" b="1"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rgbClr val="FFE3DC"/>
                    </a:solidFill>
                  </a:tcPr>
                </a:tc>
                <a:extLst>
                  <a:ext uri="{0D108BD9-81ED-4DB2-BD59-A6C34878D82A}">
                    <a16:rowId xmlns:a16="http://schemas.microsoft.com/office/drawing/2014/main" val="10000"/>
                  </a:ext>
                </a:extLst>
              </a:tr>
              <a:tr h="0">
                <a:tc>
                  <a:txBody>
                    <a:bodyPr/>
                    <a:lstStyle/>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Lắng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nghe</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nhận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xét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bạn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thầy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cô</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trình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bày</a:t>
                      </a:r>
                      <a:r>
                        <a:rPr lang="en-US" sz="4000" dirty="0">
                          <a:effectLst/>
                          <a:latin typeface="Times New Roman" panose="02020603050405020304" pitchFamily="18" charset="0"/>
                          <a:cs typeface="Times New Roman" panose="02020603050405020304" pitchFamily="18" charset="0"/>
                        </a:rPr>
                        <a:t>.</a:t>
                      </a:r>
                    </a:p>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Rút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kinh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nghiệm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nội</a:t>
                      </a:r>
                      <a:r>
                        <a:rPr lang="en-US" sz="4000" dirty="0">
                          <a:effectLst/>
                          <a:latin typeface="Times New Roman" panose="02020603050405020304" pitchFamily="18" charset="0"/>
                          <a:cs typeface="Times New Roman" panose="02020603050405020304" pitchFamily="18" charset="0"/>
                        </a:rPr>
                        <a:t> dung, </a:t>
                      </a:r>
                      <a:r>
                        <a:rPr lang="en-US" sz="4000" dirty="0" err="1">
                          <a:effectLst/>
                          <a:latin typeface="Times New Roman" panose="02020603050405020304" pitchFamily="18" charset="0"/>
                          <a:cs typeface="Times New Roman" panose="02020603050405020304" pitchFamily="18" charset="0"/>
                        </a:rPr>
                        <a:t>cách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độ</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trình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bày</a:t>
                      </a:r>
                      <a:r>
                        <a:rPr lang="en-US" sz="4000" dirty="0">
                          <a:effectLst/>
                          <a:latin typeface="Times New Roman" panose="02020603050405020304" pitchFamily="18" charset="0"/>
                          <a:cs typeface="Times New Roman" panose="02020603050405020304" pitchFamily="18" charset="0"/>
                        </a:rPr>
                        <a:t>,…</a:t>
                      </a:r>
                    </a:p>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Tự</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giá</a:t>
                      </a:r>
                      <a:r>
                        <a:rPr lang="en-US" sz="4000" dirty="0">
                          <a:effectLst/>
                          <a:latin typeface="Times New Roman" panose="02020603050405020304" pitchFamily="18" charset="0"/>
                          <a:cs typeface="Times New Roman" panose="02020603050405020304" pitchFamily="18" charset="0"/>
                        </a:rPr>
                        <a:t>:</a:t>
                      </a:r>
                    </a:p>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Điều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hài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trình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mình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gì</a:t>
                      </a:r>
                      <a:r>
                        <a:rPr lang="en-US" sz="4000" dirty="0">
                          <a:effectLst/>
                          <a:latin typeface="Times New Roman" panose="02020603050405020304" pitchFamily="18" charset="0"/>
                          <a:cs typeface="Times New Roman" panose="02020603050405020304" pitchFamily="18" charset="0"/>
                        </a:rPr>
                        <a:t>?</a:t>
                      </a:r>
                    </a:p>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Điều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gì</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muốn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thay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đổi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trong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trình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đó</a:t>
                      </a:r>
                      <a:r>
                        <a:rPr lang="en-US" sz="40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88652395"/>
              </p:ext>
            </p:extLst>
          </p:nvPr>
        </p:nvGraphicFramePr>
        <p:xfrm>
          <a:off x="9067799" y="2525973"/>
          <a:ext cx="7699578" cy="6156960"/>
        </p:xfrm>
        <a:graphic>
          <a:graphicData uri="http://schemas.openxmlformats.org/drawingml/2006/table">
            <a:tbl>
              <a:tblPr>
                <a:tableStyleId>{5940675A-B579-460E-94D1-54222C63F5DA}</a:tableStyleId>
              </a:tblPr>
              <a:tblGrid>
                <a:gridCol w="7699578">
                  <a:extLst>
                    <a:ext uri="{9D8B030D-6E8A-4147-A177-3AD203B41FA5}">
                      <a16:colId xmlns:a16="http://schemas.microsoft.com/office/drawing/2014/main" val="20000"/>
                    </a:ext>
                  </a:extLst>
                </a:gridCol>
              </a:tblGrid>
              <a:tr h="0">
                <a:tc>
                  <a:txBody>
                    <a:bodyPr/>
                    <a:lstStyle/>
                    <a:p>
                      <a:pPr algn="ctr"/>
                      <a:r>
                        <a:rPr lang="vi-VN" sz="4400" b="1" dirty="0">
                          <a:effectLst/>
                          <a:latin typeface="Times New Roman" panose="02020603050405020304" pitchFamily="18" charset="0"/>
                          <a:cs typeface="Times New Roman" panose="02020603050405020304" pitchFamily="18" charset="0"/>
                        </a:rPr>
                        <a:t>Người nghe</a:t>
                      </a:r>
                      <a:endParaRPr lang="vi-VN" sz="4400" b="1"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0"/>
                  </a:ext>
                </a:extLst>
              </a:tr>
              <a:tr h="0">
                <a:tc>
                  <a:txBody>
                    <a:bodyPr/>
                    <a:lstStyle/>
                    <a:p>
                      <a:pPr marL="0" indent="0" algn="just">
                        <a:buFontTx/>
                        <a:buNone/>
                      </a:pPr>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Kiểm tra việc nghe và ghi chép các nội dung thông tin đã chính xác chưa</a:t>
                      </a:r>
                      <a:endParaRPr lang="en-US" sz="4000" dirty="0">
                        <a:effectLst/>
                        <a:latin typeface="Times New Roman" panose="02020603050405020304" pitchFamily="18" charset="0"/>
                        <a:cs typeface="Times New Roman" panose="02020603050405020304" pitchFamily="18" charset="0"/>
                      </a:endParaRPr>
                    </a:p>
                    <a:p>
                      <a:pPr marL="0" indent="0" algn="just">
                        <a:buFontTx/>
                        <a:buNone/>
                      </a:pPr>
                      <a:r>
                        <a:rPr lang="vi-VN" sz="4000" dirty="0">
                          <a:effectLst/>
                          <a:latin typeface="Times New Roman" panose="02020603050405020304" pitchFamily="18" charset="0"/>
                          <a:cs typeface="Times New Roman" panose="02020603050405020304" pitchFamily="18" charset="0"/>
                        </a:rPr>
                        <a:t>- Nêu nhận xét về nội dung, hình thức bài trình bày.</a:t>
                      </a:r>
                    </a:p>
                    <a:p>
                      <a:pPr algn="just"/>
                      <a:r>
                        <a:rPr lang="vi-VN" sz="4000" dirty="0">
                          <a:effectLst/>
                          <a:latin typeface="Times New Roman" panose="02020603050405020304" pitchFamily="18" charset="0"/>
                          <a:cs typeface="Times New Roman" panose="02020603050405020304" pitchFamily="18" charset="0"/>
                        </a:rPr>
                        <a:t>- Đánh giá:</a:t>
                      </a:r>
                    </a:p>
                    <a:p>
                      <a:pPr algn="just"/>
                      <a:r>
                        <a:rPr lang="vi-VN" sz="4000" dirty="0">
                          <a:effectLst/>
                          <a:latin typeface="Times New Roman" panose="02020603050405020304" pitchFamily="18" charset="0"/>
                          <a:cs typeface="Times New Roman" panose="02020603050405020304" pitchFamily="18" charset="0"/>
                        </a:rPr>
                        <a:t>+ Em thấy bài trình bày của bạn có thuyết phục không? Vì sao?</a:t>
                      </a:r>
                    </a:p>
                    <a:p>
                      <a:pPr algn="just"/>
                      <a:r>
                        <a:rPr lang="vi-VN" sz="4000" dirty="0">
                          <a:effectLst/>
                          <a:latin typeface="Times New Roman" panose="02020603050405020304" pitchFamily="18" charset="0"/>
                          <a:cs typeface="Times New Roman" panose="02020603050405020304" pitchFamily="18" charset="0"/>
                        </a:rPr>
                        <a:t>+ Điều em học được từ bài trình bày của bạn là gì?</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556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034254" y="6994624"/>
            <a:ext cx="4068508" cy="4114800"/>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2">
            <a:extLst>
              <a:ext uri="{FF2B5EF4-FFF2-40B4-BE49-F238E27FC236}">
                <a16:creationId xmlns:a16="http://schemas.microsoft.com/office/drawing/2014/main" id="{C7510D89-4DB9-2397-2570-126D10D1FB95}"/>
              </a:ext>
            </a:extLst>
          </p:cNvPr>
          <p:cNvSpPr/>
          <p:nvPr/>
        </p:nvSpPr>
        <p:spPr>
          <a:xfrm>
            <a:off x="10058400" y="2705100"/>
            <a:ext cx="7924800" cy="6553200"/>
          </a:xfrm>
          <a:custGeom>
            <a:avLst/>
            <a:gdLst/>
            <a:ahLst/>
            <a:cxnLst/>
            <a:rect l="l" t="t" r="r" b="b"/>
            <a:pathLst>
              <a:path w="4682560" h="4114800">
                <a:moveTo>
                  <a:pt x="0" y="0"/>
                </a:moveTo>
                <a:lnTo>
                  <a:pt x="4682561" y="0"/>
                </a:lnTo>
                <a:lnTo>
                  <a:pt x="468256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4">
            <a:extLst>
              <a:ext uri="{FF2B5EF4-FFF2-40B4-BE49-F238E27FC236}">
                <a16:creationId xmlns:a16="http://schemas.microsoft.com/office/drawing/2014/main" id="{C6C7657B-2235-3527-4441-406B0049ABEB}"/>
              </a:ext>
            </a:extLst>
          </p:cNvPr>
          <p:cNvSpPr txBox="1"/>
          <p:nvPr/>
        </p:nvSpPr>
        <p:spPr>
          <a:xfrm>
            <a:off x="2514600" y="3467100"/>
            <a:ext cx="716280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gn="just"/>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Yêu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cầu</a:t>
            </a:r>
            <a:r>
              <a:rPr lang="en-US" sz="4400" dirty="0" smtClean="0">
                <a:solidFill>
                  <a:prstClr val="black"/>
                </a:solidFill>
                <a:latin typeface="Times New Roman" panose="02020603050405020304" pitchFamily="18" charset="0"/>
                <a:cs typeface="Times New Roman" panose="02020603050405020304" pitchFamily="18" charset="0"/>
              </a:rPr>
              <a:t>:</a:t>
            </a:r>
            <a:r>
              <a:rPr lang="vi-VN" sz="4400" dirty="0" smtClean="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Ngưỡng mộ và mê muội thần </a:t>
            </a:r>
            <a:r>
              <a:rPr lang="vi-VN" sz="4400" dirty="0" smtClean="0">
                <a:solidFill>
                  <a:srgbClr val="000000"/>
                </a:solidFill>
                <a:latin typeface="Times New Roman" panose="02020603050405020304" pitchFamily="18" charset="0"/>
              </a:rPr>
              <a:t>tượng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8">
            <a:extLst>
              <a:ext uri="{FF2B5EF4-FFF2-40B4-BE49-F238E27FC236}">
                <a16:creationId xmlns:a16="http://schemas.microsoft.com/office/drawing/2014/main" id="{809A9098-0749-4852-06B6-80D88ED77864}"/>
              </a:ext>
            </a:extLst>
          </p:cNvPr>
          <p:cNvSpPr txBox="1"/>
          <p:nvPr/>
        </p:nvSpPr>
        <p:spPr>
          <a:xfrm>
            <a:off x="1828800" y="935385"/>
            <a:ext cx="14256481" cy="1769715"/>
          </a:xfrm>
          <a:prstGeom prst="rect">
            <a:avLst/>
          </a:prstGeom>
        </p:spPr>
        <p:txBody>
          <a:bodyPr lIns="0" tIns="0" rIns="0" bIns="0" rtlCol="0" anchor="t">
            <a:spAutoFit/>
          </a:bodyPr>
          <a:lstStyle/>
          <a:p>
            <a:pPr algn="ctr"/>
            <a:r>
              <a:rPr lang="en-US" sz="11500" dirty="0" err="1" smtClean="0">
                <a:latin typeface="#9Slide07 SVNDessert Menu Scrip" panose="00000500000000000000" pitchFamily="2" charset="0"/>
              </a:rPr>
              <a:t>Bản</a:t>
            </a:r>
            <a:r>
              <a:rPr lang="en-US" sz="11500" dirty="0" smtClean="0">
                <a:latin typeface="#9Slide07 SVNDessert Menu Scrip" panose="00000500000000000000" pitchFamily="2" charset="0"/>
              </a:rPr>
              <a:t> tin </a:t>
            </a:r>
            <a:r>
              <a:rPr lang="en-US" sz="11500" dirty="0" err="1" smtClean="0">
                <a:latin typeface="#9Slide07 SVNDessert Menu Scrip" panose="00000500000000000000" pitchFamily="2" charset="0"/>
              </a:rPr>
              <a:t>cuộc</a:t>
            </a:r>
            <a:r>
              <a:rPr lang="en-US" sz="11500" dirty="0" smtClean="0">
                <a:latin typeface="#9Slide07 SVNDessert Menu Scrip" panose="00000500000000000000" pitchFamily="2" charset="0"/>
              </a:rPr>
              <a:t> </a:t>
            </a:r>
            <a:r>
              <a:rPr lang="en-US" sz="11500" dirty="0" err="1" smtClean="0">
                <a:latin typeface="#9Slide07 SVNDessert Menu Scrip" panose="00000500000000000000" pitchFamily="2" charset="0"/>
              </a:rPr>
              <a:t>sống</a:t>
            </a:r>
            <a:endParaRPr lang="en-US" sz="11500" dirty="0">
              <a:latin typeface="#9Slide07 SVNDessert Menu Scrip" panose="00000500000000000000" pitchFamily="2" charset="0"/>
            </a:endParaRPr>
          </a:p>
        </p:txBody>
      </p:sp>
    </p:spTree>
    <p:extLst>
      <p:ext uri="{BB962C8B-B14F-4D97-AF65-F5344CB8AC3E}">
        <p14:creationId xmlns:p14="http://schemas.microsoft.com/office/powerpoint/2010/main" val="26517392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9D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7E2262-0E4E-9DCA-EF28-808B412E6A73}"/>
              </a:ext>
            </a:extLst>
          </p:cNvPr>
          <p:cNvPicPr>
            <a:picLocks noChangeAspect="1"/>
          </p:cNvPicPr>
          <p:nvPr/>
        </p:nvPicPr>
        <p:blipFill>
          <a:blip r:embed="rId3"/>
          <a:stretch>
            <a:fillRect/>
          </a:stretch>
        </p:blipFill>
        <p:spPr>
          <a:xfrm>
            <a:off x="1600200" y="552045"/>
            <a:ext cx="6477000" cy="9261993"/>
          </a:xfrm>
          <a:prstGeom prst="rect">
            <a:avLst/>
          </a:prstGeom>
        </p:spPr>
      </p:pic>
      <p:pic>
        <p:nvPicPr>
          <p:cNvPr id="10" name="Picture 9" descr="A cartoon of two boys&#10;&#10;Description automatically generated">
            <a:extLst>
              <a:ext uri="{FF2B5EF4-FFF2-40B4-BE49-F238E27FC236}">
                <a16:creationId xmlns:a16="http://schemas.microsoft.com/office/drawing/2014/main" id="{947489C5-338E-C6CB-B910-8544B07B7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1990567"/>
            <a:ext cx="7848600" cy="7848600"/>
          </a:xfrm>
          <a:prstGeom prst="rect">
            <a:avLst/>
          </a:prstGeom>
        </p:spPr>
      </p:pic>
    </p:spTree>
    <p:extLst>
      <p:ext uri="{BB962C8B-B14F-4D97-AF65-F5344CB8AC3E}">
        <p14:creationId xmlns:p14="http://schemas.microsoft.com/office/powerpoint/2010/main" val="441427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24196" y="3875743"/>
            <a:ext cx="5674504" cy="707886"/>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16292" y="3879622"/>
            <a:ext cx="2150707" cy="707886"/>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56042" y="4941451"/>
            <a:ext cx="9172353" cy="707886"/>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Thầy cô, bạn bè, người thân trong gia đình</a:t>
            </a:r>
          </a:p>
        </p:txBody>
      </p:sp>
      <p:sp>
        <p:nvSpPr>
          <p:cNvPr id="5" name="Rectangle 4"/>
          <p:cNvSpPr/>
          <p:nvPr/>
        </p:nvSpPr>
        <p:spPr>
          <a:xfrm>
            <a:off x="3043550" y="3879622"/>
            <a:ext cx="8737765" cy="707886"/>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Nêu ý kiến, thuyết phục người nghe</a:t>
            </a:r>
          </a:p>
        </p:txBody>
      </p:sp>
      <p:sp>
        <p:nvSpPr>
          <p:cNvPr id="6" name="Rectangle 5"/>
          <p:cNvSpPr/>
          <p:nvPr/>
        </p:nvSpPr>
        <p:spPr>
          <a:xfrm>
            <a:off x="450726" y="2118743"/>
            <a:ext cx="8719656" cy="132343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Máy móc thiết bị, tranh, ảnh, video clip, sơ đồ, bảng biểu</a:t>
            </a:r>
          </a:p>
        </p:txBody>
      </p:sp>
      <p:sp>
        <p:nvSpPr>
          <p:cNvPr id="7" name="Rectangle 6"/>
          <p:cNvSpPr/>
          <p:nvPr/>
        </p:nvSpPr>
        <p:spPr>
          <a:xfrm>
            <a:off x="9448800" y="2095500"/>
            <a:ext cx="8349900" cy="132343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9831395" y="4706000"/>
            <a:ext cx="7967305" cy="317009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Nội dung chính: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Trình tự các luận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Lí lẽ tương ứng với từng luận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Bằng chứng tương ứng với từng luận điểm</a:t>
            </a:r>
          </a:p>
        </p:txBody>
      </p:sp>
      <p:sp>
        <p:nvSpPr>
          <p:cNvPr id="9" name="Rectangle 8"/>
          <p:cNvSpPr/>
          <p:nvPr/>
        </p:nvSpPr>
        <p:spPr>
          <a:xfrm>
            <a:off x="484395" y="5937107"/>
            <a:ext cx="9144000" cy="1938992"/>
          </a:xfrm>
          <a:prstGeom prst="rect">
            <a:avLst/>
          </a:prstGeom>
          <a:solidFill>
            <a:schemeClr val="bg1"/>
          </a:solidFill>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Rectangle 11"/>
          <p:cNvSpPr/>
          <p:nvPr/>
        </p:nvSpPr>
        <p:spPr>
          <a:xfrm>
            <a:off x="484395" y="8223459"/>
            <a:ext cx="17465110" cy="132343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Hướng về người nghe; kết hợp lời nói và cử chỉ, động tác,…; giọng điệu và âm lượng phù hợp</a:t>
            </a:r>
          </a:p>
        </p:txBody>
      </p:sp>
      <p:sp>
        <p:nvSpPr>
          <p:cNvPr id="13" name="TextBox 7"/>
          <p:cNvSpPr txBox="1"/>
          <p:nvPr/>
        </p:nvSpPr>
        <p:spPr>
          <a:xfrm>
            <a:off x="1524000" y="723900"/>
            <a:ext cx="13842965" cy="1117037"/>
          </a:xfrm>
          <a:prstGeom prst="rect">
            <a:avLst/>
          </a:prstGeom>
        </p:spPr>
        <p:txBody>
          <a:bodyPr wrap="square" lIns="0" tIns="0" rIns="0" bIns="0" rtlCol="0" anchor="t">
            <a:spAutoFit/>
          </a:bodyPr>
          <a:lstStyle/>
          <a:p>
            <a:pPr algn="ctr">
              <a:lnSpc>
                <a:spcPts val="8400"/>
              </a:lnSpc>
              <a:spcBef>
                <a:spcPct val="0"/>
              </a:spcBef>
            </a:pPr>
            <a:r>
              <a:rPr lang="en-US" sz="9600" dirty="0" err="1" smtClean="0">
                <a:solidFill>
                  <a:srgbClr val="FF0000"/>
                </a:solidFill>
                <a:latin typeface="#9Slide07 SVNAppleberry" panose="02040603050506020204" pitchFamily="18" charset="0"/>
              </a:rPr>
              <a:t>Thẻ</a:t>
            </a:r>
            <a:r>
              <a:rPr lang="en-US" sz="9600" dirty="0" smtClean="0">
                <a:solidFill>
                  <a:srgbClr val="FF0000"/>
                </a:solidFill>
                <a:latin typeface="#9Slide07 SVNAppleberry" panose="02040603050506020204" pitchFamily="18" charset="0"/>
              </a:rPr>
              <a:t> </a:t>
            </a:r>
            <a:r>
              <a:rPr lang="en-US" sz="9600" dirty="0" err="1" smtClean="0">
                <a:solidFill>
                  <a:srgbClr val="FF0000"/>
                </a:solidFill>
                <a:latin typeface="#9Slide07 SVNAppleberry" panose="02040603050506020204" pitchFamily="18" charset="0"/>
              </a:rPr>
              <a:t>thông</a:t>
            </a:r>
            <a:r>
              <a:rPr lang="en-US" sz="9600" dirty="0" smtClean="0">
                <a:solidFill>
                  <a:srgbClr val="FF0000"/>
                </a:solidFill>
                <a:latin typeface="#9Slide07 SVNAppleberry" panose="02040603050506020204" pitchFamily="18" charset="0"/>
              </a:rPr>
              <a:t> tin</a:t>
            </a:r>
            <a:endParaRPr lang="en-US" sz="9600" dirty="0">
              <a:solidFill>
                <a:srgbClr val="FF0000"/>
              </a:solidFill>
              <a:latin typeface="#9Slide07 SVNAppleberry" panose="02040603050506020204" pitchFamily="18" charset="0"/>
            </a:endParaRPr>
          </a:p>
        </p:txBody>
      </p:sp>
    </p:spTree>
    <p:extLst>
      <p:ext uri="{BB962C8B-B14F-4D97-AF65-F5344CB8AC3E}">
        <p14:creationId xmlns:p14="http://schemas.microsoft.com/office/powerpoint/2010/main" val="21562462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9600" y="459117"/>
            <a:ext cx="16840200" cy="4684383"/>
            <a:chOff x="0" y="0"/>
            <a:chExt cx="4274726" cy="950787"/>
          </a:xfrm>
        </p:grpSpPr>
        <p:sp>
          <p:nvSpPr>
            <p:cNvPr id="4" name="Freeform 4"/>
            <p:cNvSpPr/>
            <p:nvPr/>
          </p:nvSpPr>
          <p:spPr>
            <a:xfrm>
              <a:off x="0" y="0"/>
              <a:ext cx="4274726" cy="950787"/>
            </a:xfrm>
            <a:custGeom>
              <a:avLst/>
              <a:gdLst/>
              <a:ahLst/>
              <a:cxnLst/>
              <a:rect l="l" t="t" r="r" b="b"/>
              <a:pathLst>
                <a:path w="4274726" h="950787">
                  <a:moveTo>
                    <a:pt x="0" y="0"/>
                  </a:moveTo>
                  <a:lnTo>
                    <a:pt x="4274726" y="0"/>
                  </a:lnTo>
                  <a:lnTo>
                    <a:pt x="4274726" y="950787"/>
                  </a:lnTo>
                  <a:lnTo>
                    <a:pt x="0" y="950787"/>
                  </a:lnTo>
                  <a:close/>
                </a:path>
              </a:pathLst>
            </a:custGeom>
            <a:solidFill>
              <a:srgbClr val="FFFFFF"/>
            </a:solidFill>
          </p:spPr>
        </p:sp>
        <p:sp>
          <p:nvSpPr>
            <p:cNvPr id="5" name="TextBox 5"/>
            <p:cNvSpPr txBox="1"/>
            <p:nvPr/>
          </p:nvSpPr>
          <p:spPr>
            <a:xfrm>
              <a:off x="0" y="-38100"/>
              <a:ext cx="4274726" cy="98888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782824" y="4332214"/>
            <a:ext cx="10722353" cy="7358215"/>
          </a:xfrm>
          <a:custGeom>
            <a:avLst/>
            <a:gdLst/>
            <a:ahLst/>
            <a:cxnLst/>
            <a:rect l="l" t="t" r="r" b="b"/>
            <a:pathLst>
              <a:path w="10722353" h="7358215">
                <a:moveTo>
                  <a:pt x="0" y="0"/>
                </a:moveTo>
                <a:lnTo>
                  <a:pt x="10722352" y="0"/>
                </a:lnTo>
                <a:lnTo>
                  <a:pt x="10722352" y="7358215"/>
                </a:lnTo>
                <a:lnTo>
                  <a:pt x="0" y="7358215"/>
                </a:lnTo>
                <a:lnTo>
                  <a:pt x="0" y="0"/>
                </a:lnTo>
                <a:close/>
              </a:path>
            </a:pathLst>
          </a:custGeom>
          <a:blipFill>
            <a:blip r:embed="rId3"/>
            <a:stretch>
              <a:fillRect/>
            </a:stretch>
          </a:blipFill>
        </p:spPr>
      </p:sp>
      <p:sp>
        <p:nvSpPr>
          <p:cNvPr id="7" name="TextBox 7"/>
          <p:cNvSpPr txBox="1"/>
          <p:nvPr/>
        </p:nvSpPr>
        <p:spPr>
          <a:xfrm>
            <a:off x="4749835" y="610632"/>
            <a:ext cx="8559730" cy="1077218"/>
          </a:xfrm>
          <a:prstGeom prst="rect">
            <a:avLst/>
          </a:prstGeom>
        </p:spPr>
        <p:txBody>
          <a:bodyPr lIns="0" tIns="0" rIns="0" bIns="0" rtlCol="0" anchor="t">
            <a:spAutoFit/>
          </a:bodyPr>
          <a:lstStyle/>
          <a:p>
            <a:pPr algn="ctr">
              <a:lnSpc>
                <a:spcPts val="8400"/>
              </a:lnSpc>
              <a:spcBef>
                <a:spcPct val="0"/>
              </a:spcBef>
            </a:pPr>
            <a:r>
              <a:rPr lang="en-US" sz="6000" dirty="0" err="1">
                <a:solidFill>
                  <a:srgbClr val="000000"/>
                </a:solidFill>
                <a:latin typeface="#9Slide07 SVNAppleberry" panose="02040603050506020204" pitchFamily="18" charset="0"/>
              </a:rPr>
              <a:t>Bài</a:t>
            </a:r>
            <a:r>
              <a:rPr lang="en-US" sz="6000" dirty="0">
                <a:solidFill>
                  <a:srgbClr val="000000"/>
                </a:solidFill>
                <a:latin typeface="#9Slide07 SVNAppleberry" panose="02040603050506020204" pitchFamily="18" charset="0"/>
              </a:rPr>
              <a:t> 6: </a:t>
            </a:r>
            <a:r>
              <a:rPr lang="en-US" sz="6000" dirty="0" err="1">
                <a:solidFill>
                  <a:srgbClr val="000000"/>
                </a:solidFill>
                <a:latin typeface="#9Slide07 SVNAppleberry" panose="02040603050506020204" pitchFamily="18" charset="0"/>
              </a:rPr>
              <a:t>Truyện</a:t>
            </a:r>
            <a:endParaRPr lang="en-US" sz="6000" dirty="0">
              <a:solidFill>
                <a:srgbClr val="000000"/>
              </a:solidFill>
              <a:latin typeface="#9Slide07 SVNAppleberry" panose="02040603050506020204" pitchFamily="18" charset="0"/>
            </a:endParaRPr>
          </a:p>
        </p:txBody>
      </p:sp>
      <p:sp>
        <p:nvSpPr>
          <p:cNvPr id="8" name="TextBox 8"/>
          <p:cNvSpPr txBox="1"/>
          <p:nvPr/>
        </p:nvSpPr>
        <p:spPr>
          <a:xfrm>
            <a:off x="2209800" y="1005100"/>
            <a:ext cx="14256481" cy="1577355"/>
          </a:xfrm>
          <a:prstGeom prst="rect">
            <a:avLst/>
          </a:prstGeom>
        </p:spPr>
        <p:txBody>
          <a:bodyPr lIns="0" tIns="0" rIns="0" bIns="0" rtlCol="0" anchor="t">
            <a:spAutoFit/>
          </a:bodyPr>
          <a:lstStyle/>
          <a:p>
            <a:pPr algn="ctr">
              <a:lnSpc>
                <a:spcPts val="13999"/>
              </a:lnSpc>
            </a:pPr>
            <a:r>
              <a:rPr lang="en-US" sz="4800" dirty="0" err="1">
                <a:solidFill>
                  <a:srgbClr val="036374"/>
                </a:solidFill>
                <a:latin typeface="#9Slide07 SVNDessert Menu Scrip" panose="00000500000000000000" pitchFamily="2" charset="0"/>
              </a:rPr>
              <a:t>Nói</a:t>
            </a:r>
            <a:r>
              <a:rPr lang="en-US" sz="4800" dirty="0">
                <a:solidFill>
                  <a:srgbClr val="036374"/>
                </a:solidFill>
                <a:latin typeface="#9Slide07 SVNDessert Menu Scrip" panose="00000500000000000000" pitchFamily="2" charset="0"/>
              </a:rPr>
              <a:t> </a:t>
            </a:r>
            <a:r>
              <a:rPr lang="en-US" sz="4800" dirty="0" err="1">
                <a:solidFill>
                  <a:srgbClr val="036374"/>
                </a:solidFill>
                <a:latin typeface="#9Slide07 SVNDessert Menu Scrip" panose="00000500000000000000" pitchFamily="2" charset="0"/>
              </a:rPr>
              <a:t>và</a:t>
            </a:r>
            <a:r>
              <a:rPr lang="en-US" sz="4800" dirty="0">
                <a:solidFill>
                  <a:srgbClr val="036374"/>
                </a:solidFill>
                <a:latin typeface="#9Slide07 SVNDessert Menu Scrip" panose="00000500000000000000" pitchFamily="2" charset="0"/>
              </a:rPr>
              <a:t> </a:t>
            </a:r>
            <a:r>
              <a:rPr lang="en-US" sz="4800" dirty="0" err="1">
                <a:solidFill>
                  <a:srgbClr val="036374"/>
                </a:solidFill>
                <a:latin typeface="#9Slide07 SVNDessert Menu Scrip" panose="00000500000000000000" pitchFamily="2" charset="0"/>
              </a:rPr>
              <a:t>nghe</a:t>
            </a:r>
            <a:endParaRPr lang="en-US" sz="4800" dirty="0">
              <a:solidFill>
                <a:srgbClr val="036374"/>
              </a:solidFill>
              <a:latin typeface="#9Slide07 SVNDessert Menu Scrip" panose="00000500000000000000" pitchFamily="2" charset="0"/>
            </a:endParaRPr>
          </a:p>
        </p:txBody>
      </p:sp>
      <p:sp>
        <p:nvSpPr>
          <p:cNvPr id="9" name="Freeform 9"/>
          <p:cNvSpPr/>
          <p:nvPr/>
        </p:nvSpPr>
        <p:spPr>
          <a:xfrm rot="1859575">
            <a:off x="14851640" y="-1907614"/>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859575">
            <a:off x="-1729631" y="7360986"/>
            <a:ext cx="4446248" cy="4114800"/>
          </a:xfrm>
          <a:custGeom>
            <a:avLst/>
            <a:gdLst/>
            <a:ahLst/>
            <a:cxnLst/>
            <a:rect l="l" t="t" r="r" b="b"/>
            <a:pathLst>
              <a:path w="4446248" h="4114800">
                <a:moveTo>
                  <a:pt x="0" y="0"/>
                </a:moveTo>
                <a:lnTo>
                  <a:pt x="4446247" y="0"/>
                </a:lnTo>
                <a:lnTo>
                  <a:pt x="444624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8">
            <a:extLst>
              <a:ext uri="{FF2B5EF4-FFF2-40B4-BE49-F238E27FC236}">
                <a16:creationId xmlns:a16="http://schemas.microsoft.com/office/drawing/2014/main" id="{809A9098-0749-4852-06B6-80D88ED77864}"/>
              </a:ext>
            </a:extLst>
          </p:cNvPr>
          <p:cNvSpPr txBox="1"/>
          <p:nvPr/>
        </p:nvSpPr>
        <p:spPr>
          <a:xfrm>
            <a:off x="2209799" y="2771883"/>
            <a:ext cx="14256481" cy="923330"/>
          </a:xfrm>
          <a:prstGeom prst="rect">
            <a:avLst/>
          </a:prstGeom>
        </p:spPr>
        <p:txBody>
          <a:bodyPr lIns="0" tIns="0" rIns="0" bIns="0" rtlCol="0" anchor="t">
            <a:spAutoFit/>
          </a:bodyPr>
          <a:lstStyle/>
          <a:p>
            <a:pPr algn="ctr"/>
            <a:r>
              <a:rPr lang="en-US" sz="6000" dirty="0" err="1">
                <a:solidFill>
                  <a:srgbClr val="036374"/>
                </a:solidFill>
                <a:latin typeface="#9Slide07 SVNDessert Menu Scrip" panose="00000500000000000000" pitchFamily="2" charset="0"/>
              </a:rPr>
              <a:t>Trình</a:t>
            </a:r>
            <a:r>
              <a:rPr lang="en-US" sz="6000" dirty="0">
                <a:solidFill>
                  <a:srgbClr val="036374"/>
                </a:solidFill>
                <a:latin typeface="#9Slide07 SVNDessert Menu Scrip" panose="00000500000000000000" pitchFamily="2" charset="0"/>
              </a:rPr>
              <a:t> </a:t>
            </a:r>
            <a:r>
              <a:rPr lang="en-US" sz="6000" dirty="0" err="1">
                <a:solidFill>
                  <a:srgbClr val="036374"/>
                </a:solidFill>
                <a:latin typeface="#9Slide07 SVNDessert Menu Scrip" panose="00000500000000000000" pitchFamily="2" charset="0"/>
              </a:rPr>
              <a:t>bày</a:t>
            </a:r>
            <a:r>
              <a:rPr lang="en-US" sz="6000" dirty="0">
                <a:solidFill>
                  <a:srgbClr val="036374"/>
                </a:solidFill>
                <a:latin typeface="#9Slide07 SVNDessert Menu Scrip" panose="00000500000000000000" pitchFamily="2" charset="0"/>
              </a:rPr>
              <a:t> ý </a:t>
            </a:r>
            <a:r>
              <a:rPr lang="en-US" sz="6000" dirty="0" err="1">
                <a:solidFill>
                  <a:srgbClr val="036374"/>
                </a:solidFill>
                <a:latin typeface="#9Slide07 SVNDessert Menu Scrip" panose="00000500000000000000" pitchFamily="2" charset="0"/>
              </a:rPr>
              <a:t>kiến</a:t>
            </a:r>
            <a:r>
              <a:rPr lang="en-US" sz="6000" dirty="0">
                <a:solidFill>
                  <a:srgbClr val="036374"/>
                </a:solidFill>
                <a:latin typeface="#9Slide07 SVNDessert Menu Scrip" panose="00000500000000000000" pitchFamily="2" charset="0"/>
              </a:rPr>
              <a:t> </a:t>
            </a:r>
            <a:r>
              <a:rPr lang="en-US" sz="6000" dirty="0" err="1">
                <a:solidFill>
                  <a:srgbClr val="036374"/>
                </a:solidFill>
                <a:latin typeface="#9Slide07 SVNDessert Menu Scrip" panose="00000500000000000000" pitchFamily="2" charset="0"/>
              </a:rPr>
              <a:t>về</a:t>
            </a:r>
            <a:r>
              <a:rPr lang="en-US" sz="6000" dirty="0">
                <a:solidFill>
                  <a:srgbClr val="036374"/>
                </a:solidFill>
                <a:latin typeface="#9Slide07 SVNDessert Menu Scrip" panose="00000500000000000000" pitchFamily="2" charset="0"/>
              </a:rPr>
              <a:t> </a:t>
            </a:r>
            <a:r>
              <a:rPr lang="en-US" sz="6000" dirty="0" err="1">
                <a:solidFill>
                  <a:srgbClr val="036374"/>
                </a:solidFill>
                <a:latin typeface="#9Slide07 SVNDessert Menu Scrip" panose="00000500000000000000" pitchFamily="2" charset="0"/>
              </a:rPr>
              <a:t>một</a:t>
            </a:r>
            <a:r>
              <a:rPr lang="en-US" sz="6000" dirty="0">
                <a:solidFill>
                  <a:srgbClr val="036374"/>
                </a:solidFill>
                <a:latin typeface="#9Slide07 SVNDessert Menu Scrip" panose="00000500000000000000" pitchFamily="2" charset="0"/>
              </a:rPr>
              <a:t> </a:t>
            </a:r>
            <a:r>
              <a:rPr lang="en-US" sz="6000" dirty="0" err="1">
                <a:solidFill>
                  <a:srgbClr val="036374"/>
                </a:solidFill>
                <a:latin typeface="#9Slide07 SVNDessert Menu Scrip" panose="00000500000000000000" pitchFamily="2" charset="0"/>
              </a:rPr>
              <a:t>vấn</a:t>
            </a:r>
            <a:r>
              <a:rPr lang="en-US" sz="6000" dirty="0">
                <a:solidFill>
                  <a:srgbClr val="036374"/>
                </a:solidFill>
                <a:latin typeface="#9Slide07 SVNDessert Menu Scrip" panose="00000500000000000000" pitchFamily="2" charset="0"/>
              </a:rPr>
              <a:t> </a:t>
            </a:r>
            <a:r>
              <a:rPr lang="en-US" sz="6000" dirty="0" err="1">
                <a:solidFill>
                  <a:srgbClr val="036374"/>
                </a:solidFill>
                <a:latin typeface="#9Slide07 SVNDessert Menu Scrip" panose="00000500000000000000" pitchFamily="2" charset="0"/>
              </a:rPr>
              <a:t>đề</a:t>
            </a:r>
            <a:r>
              <a:rPr lang="en-US" sz="6000" dirty="0">
                <a:solidFill>
                  <a:srgbClr val="036374"/>
                </a:solidFill>
                <a:latin typeface="#9Slide07 SVNDessert Menu Scrip" panose="00000500000000000000" pitchFamily="2" charset="0"/>
              </a:rPr>
              <a:t> </a:t>
            </a:r>
            <a:r>
              <a:rPr lang="en-US" sz="6000" dirty="0" err="1">
                <a:solidFill>
                  <a:srgbClr val="036374"/>
                </a:solidFill>
                <a:latin typeface="#9Slide07 SVNDessert Menu Scrip" panose="00000500000000000000" pitchFamily="2" charset="0"/>
              </a:rPr>
              <a:t>xã</a:t>
            </a:r>
            <a:r>
              <a:rPr lang="en-US" sz="6000" dirty="0">
                <a:solidFill>
                  <a:srgbClr val="036374"/>
                </a:solidFill>
                <a:latin typeface="#9Slide07 SVNDessert Menu Scrip" panose="00000500000000000000" pitchFamily="2" charset="0"/>
              </a:rPr>
              <a:t> </a:t>
            </a:r>
            <a:r>
              <a:rPr lang="en-US" sz="6000" dirty="0" err="1">
                <a:solidFill>
                  <a:srgbClr val="036374"/>
                </a:solidFill>
                <a:latin typeface="#9Slide07 SVNDessert Menu Scrip" panose="00000500000000000000" pitchFamily="2" charset="0"/>
              </a:rPr>
              <a:t>hội</a:t>
            </a:r>
            <a:endParaRPr lang="en-US" sz="6000" dirty="0">
              <a:solidFill>
                <a:srgbClr val="036374"/>
              </a:solidFill>
              <a:latin typeface="#9Slide07 SVNDessert Menu Scrip" panose="00000500000000000000" pitchFamily="2" charset="0"/>
            </a:endParaRP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8686800" y="3086100"/>
            <a:ext cx="7216442" cy="3052118"/>
          </a:xfrm>
          <a:prstGeom prst="rect">
            <a:avLst/>
          </a:prstGeom>
        </p:spPr>
        <p:txBody>
          <a:bodyPr lIns="0" tIns="0" rIns="0" bIns="0" rtlCol="0" anchor="t">
            <a:spAutoFit/>
          </a:bodyPr>
          <a:lstStyle/>
          <a:p>
            <a:pPr algn="ctr">
              <a:lnSpc>
                <a:spcPts val="11899"/>
              </a:lnSpc>
            </a:pPr>
            <a:r>
              <a:rPr lang="en-US" sz="9600" dirty="0">
                <a:solidFill>
                  <a:srgbClr val="036374"/>
                </a:solidFill>
                <a:latin typeface="#9Slide07 SVNDessert Menu Scrip" panose="00000500000000000000" pitchFamily="2" charset="0"/>
              </a:rPr>
              <a:t>I. </a:t>
            </a:r>
          </a:p>
          <a:p>
            <a:pPr algn="ctr">
              <a:lnSpc>
                <a:spcPts val="11899"/>
              </a:lnSpc>
            </a:pPr>
            <a:r>
              <a:rPr lang="en-US" sz="9600" dirty="0" err="1">
                <a:solidFill>
                  <a:srgbClr val="036374"/>
                </a:solidFill>
                <a:latin typeface="#9Slide07 SVNDessert Menu Scrip" panose="00000500000000000000" pitchFamily="2" charset="0"/>
              </a:rPr>
              <a:t>Định</a:t>
            </a:r>
            <a:r>
              <a:rPr lang="en-US" sz="9600" dirty="0">
                <a:solidFill>
                  <a:srgbClr val="036374"/>
                </a:solidFill>
                <a:latin typeface="#9Slide07 SVNDessert Menu Scrip" panose="00000500000000000000" pitchFamily="2" charset="0"/>
              </a:rPr>
              <a:t> </a:t>
            </a:r>
            <a:r>
              <a:rPr lang="en-US" sz="9600" dirty="0" err="1">
                <a:solidFill>
                  <a:srgbClr val="036374"/>
                </a:solidFill>
                <a:latin typeface="#9Slide07 SVNDessert Menu Scrip" panose="00000500000000000000" pitchFamily="2" charset="0"/>
              </a:rPr>
              <a:t>hướng</a:t>
            </a:r>
            <a:endParaRPr lang="en-US" sz="9600" dirty="0">
              <a:solidFill>
                <a:srgbClr val="036374"/>
              </a:solidFill>
              <a:latin typeface="#9Slide07 SVNDessert Menu Scrip" panose="00000500000000000000" pitchFamily="2" charset="0"/>
            </a:endParaRPr>
          </a:p>
        </p:txBody>
      </p:sp>
      <p:sp>
        <p:nvSpPr>
          <p:cNvPr id="14" name="Freeform 14"/>
          <p:cNvSpPr/>
          <p:nvPr/>
        </p:nvSpPr>
        <p:spPr>
          <a:xfrm rot="1859575">
            <a:off x="-1877394" y="-10287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Freeform 15"/>
          <p:cNvSpPr/>
          <p:nvPr/>
        </p:nvSpPr>
        <p:spPr>
          <a:xfrm rot="1859575">
            <a:off x="15036176" y="729679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8">
            <a:extLst>
              <a:ext uri="{FF2B5EF4-FFF2-40B4-BE49-F238E27FC236}">
                <a16:creationId xmlns:a16="http://schemas.microsoft.com/office/drawing/2014/main" id="{440AABB5-C878-88DE-1C7C-A6D02B9820C4}"/>
              </a:ext>
            </a:extLst>
          </p:cNvPr>
          <p:cNvSpPr/>
          <p:nvPr/>
        </p:nvSpPr>
        <p:spPr>
          <a:xfrm>
            <a:off x="1447800" y="2247900"/>
            <a:ext cx="7924800" cy="6871636"/>
          </a:xfrm>
          <a:custGeom>
            <a:avLst/>
            <a:gdLst/>
            <a:ahLst/>
            <a:cxnLst/>
            <a:rect l="l" t="t" r="r" b="b"/>
            <a:pathLst>
              <a:path w="5523221" h="4114800">
                <a:moveTo>
                  <a:pt x="0" y="0"/>
                </a:moveTo>
                <a:lnTo>
                  <a:pt x="5523221" y="0"/>
                </a:lnTo>
                <a:lnTo>
                  <a:pt x="552322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7FD86DB6-5613-83BD-92B6-6D943EE39D3E}"/>
              </a:ext>
            </a:extLst>
          </p:cNvPr>
          <p:cNvGrpSpPr/>
          <p:nvPr/>
        </p:nvGrpSpPr>
        <p:grpSpPr>
          <a:xfrm>
            <a:off x="381000" y="316923"/>
            <a:ext cx="17373600" cy="9653154"/>
            <a:chOff x="0" y="0"/>
            <a:chExt cx="4274726" cy="2167467"/>
          </a:xfrm>
        </p:grpSpPr>
        <p:sp>
          <p:nvSpPr>
            <p:cNvPr id="3" name="Freeform 4">
              <a:extLst>
                <a:ext uri="{FF2B5EF4-FFF2-40B4-BE49-F238E27FC236}">
                  <a16:creationId xmlns:a16="http://schemas.microsoft.com/office/drawing/2014/main" id="{A03BC999-C87C-AE17-0158-4AA83BFD5E07}"/>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5">
              <a:extLst>
                <a:ext uri="{FF2B5EF4-FFF2-40B4-BE49-F238E27FC236}">
                  <a16:creationId xmlns:a16="http://schemas.microsoft.com/office/drawing/2014/main" id="{72BCD1DC-29C3-0F2A-811B-394A84441CFE}"/>
                </a:ext>
              </a:extLst>
            </p:cNvPr>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Rectangle 8"/>
          <p:cNvSpPr/>
          <p:nvPr/>
        </p:nvSpPr>
        <p:spPr>
          <a:xfrm>
            <a:off x="914400" y="800100"/>
            <a:ext cx="16306800" cy="769441"/>
          </a:xfrm>
          <a:prstGeom prst="rect">
            <a:avLst/>
          </a:prstGeom>
        </p:spPr>
        <p:txBody>
          <a:bodyPr wrap="square">
            <a:spAutoFit/>
          </a:bodyPr>
          <a:lstStyle/>
          <a:p>
            <a:pPr algn="just"/>
            <a:r>
              <a:rPr lang="vi-VN" sz="4400" b="1" dirty="0">
                <a:solidFill>
                  <a:srgbClr val="000000"/>
                </a:solidFill>
                <a:latin typeface="+mj-lt"/>
              </a:rPr>
              <a:t>1. Thế nào là trình bày ý kiến về một vấn đề xã hội?</a:t>
            </a:r>
            <a:endParaRPr lang="vi-VN" sz="4400" dirty="0">
              <a:solidFill>
                <a:srgbClr val="000000"/>
              </a:solidFill>
              <a:latin typeface="+mj-lt"/>
            </a:endParaRPr>
          </a:p>
        </p:txBody>
      </p:sp>
      <p:sp>
        <p:nvSpPr>
          <p:cNvPr id="5" name="Rectangle 4">
            <a:extLst>
              <a:ext uri="{FF2B5EF4-FFF2-40B4-BE49-F238E27FC236}">
                <a16:creationId xmlns:a16="http://schemas.microsoft.com/office/drawing/2014/main" id="{0685EA55-E712-2016-21AA-E72FD8C556AE}"/>
              </a:ext>
            </a:extLst>
          </p:cNvPr>
          <p:cNvSpPr/>
          <p:nvPr/>
        </p:nvSpPr>
        <p:spPr>
          <a:xfrm>
            <a:off x="1295400" y="2324100"/>
            <a:ext cx="15544800" cy="4154984"/>
          </a:xfrm>
          <a:prstGeom prst="rect">
            <a:avLst/>
          </a:prstGeom>
        </p:spPr>
        <p:txBody>
          <a:bodyPr wrap="square">
            <a:spAutoFit/>
          </a:bodyPr>
          <a:lstStyle/>
          <a:p>
            <a:pPr algn="just"/>
            <a:r>
              <a:rPr lang="vi-VN" sz="4400" dirty="0">
                <a:solidFill>
                  <a:srgbClr val="000000"/>
                </a:solidFill>
                <a:latin typeface="+mj-lt"/>
              </a:rPr>
              <a:t>- Trình bày ý kiến về một vấn đề xã hội là nêu rõ ý kiến (quan điểm) của người nói, sử dụng các luận điểm xác đáng và bằng chứng tin cậy, cụ thể nhằm thuyết phục người nghe về một vấn đề xã hội.</a:t>
            </a:r>
          </a:p>
          <a:p>
            <a:pPr algn="just"/>
            <a:r>
              <a:rPr lang="vi-VN" sz="4400" dirty="0">
                <a:solidFill>
                  <a:srgbClr val="000000"/>
                </a:solidFill>
                <a:latin typeface="+mj-lt"/>
              </a:rPr>
              <a:t>- Vấn đề xã hội có thể là một câu hỏi cần trả lời, một điều cần giải quyết, một hiện tượng tích cực hoặc tiêu cực hay vừa có mặt tích cực vừa có mặt tiêu cực trong cuộc sống</a:t>
            </a:r>
          </a:p>
        </p:txBody>
      </p:sp>
    </p:spTree>
    <p:extLst>
      <p:ext uri="{BB962C8B-B14F-4D97-AF65-F5344CB8AC3E}">
        <p14:creationId xmlns:p14="http://schemas.microsoft.com/office/powerpoint/2010/main" val="133198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7FD86DB6-5613-83BD-92B6-6D943EE39D3E}"/>
              </a:ext>
            </a:extLst>
          </p:cNvPr>
          <p:cNvGrpSpPr/>
          <p:nvPr/>
        </p:nvGrpSpPr>
        <p:grpSpPr>
          <a:xfrm>
            <a:off x="381000" y="316923"/>
            <a:ext cx="17373600" cy="9653154"/>
            <a:chOff x="0" y="0"/>
            <a:chExt cx="4274726" cy="2167467"/>
          </a:xfrm>
        </p:grpSpPr>
        <p:sp>
          <p:nvSpPr>
            <p:cNvPr id="3" name="Freeform 4">
              <a:extLst>
                <a:ext uri="{FF2B5EF4-FFF2-40B4-BE49-F238E27FC236}">
                  <a16:creationId xmlns:a16="http://schemas.microsoft.com/office/drawing/2014/main" id="{A03BC999-C87C-AE17-0158-4AA83BFD5E07}"/>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5">
              <a:extLst>
                <a:ext uri="{FF2B5EF4-FFF2-40B4-BE49-F238E27FC236}">
                  <a16:creationId xmlns:a16="http://schemas.microsoft.com/office/drawing/2014/main" id="{72BCD1DC-29C3-0F2A-811B-394A84441CFE}"/>
                </a:ext>
              </a:extLst>
            </p:cNvPr>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14400" y="800100"/>
            <a:ext cx="163068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Thế nào là trình bày ý kiến về một vấn đề xã hội?</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 name="Rectangle 5"/>
          <p:cNvSpPr/>
          <p:nvPr/>
        </p:nvSpPr>
        <p:spPr>
          <a:xfrm>
            <a:off x="1143000" y="2052718"/>
            <a:ext cx="163068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rất nhiều vấn đề cần trao đổi, chẳng hạn như:</a:t>
            </a:r>
          </a:p>
        </p:txBody>
      </p:sp>
      <p:sp>
        <p:nvSpPr>
          <p:cNvPr id="7" name="Rectangle 6"/>
          <p:cNvSpPr/>
          <p:nvPr/>
        </p:nvSpPr>
        <p:spPr>
          <a:xfrm>
            <a:off x="4724400" y="3314103"/>
            <a:ext cx="12420600" cy="459837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cuộc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sống</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Ngưỡng mộ và mê muội thần tượng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Học sinh cấp trung học cơ sở sử dụng xe gắn máy phân phối lớn đến trường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Cần biết lựa chọn sách để đọc</a:t>
            </a:r>
          </a:p>
        </p:txBody>
      </p:sp>
      <p:sp>
        <p:nvSpPr>
          <p:cNvPr id="8" name="Freeform 4">
            <a:extLst>
              <a:ext uri="{FF2B5EF4-FFF2-40B4-BE49-F238E27FC236}">
                <a16:creationId xmlns:a16="http://schemas.microsoft.com/office/drawing/2014/main" id="{5AC467E5-4FE3-0A01-4B1B-23DF0B78D6DB}"/>
              </a:ext>
            </a:extLst>
          </p:cNvPr>
          <p:cNvSpPr/>
          <p:nvPr/>
        </p:nvSpPr>
        <p:spPr>
          <a:xfrm>
            <a:off x="939800" y="3957320"/>
            <a:ext cx="3474208" cy="2866222"/>
          </a:xfrm>
          <a:custGeom>
            <a:avLst/>
            <a:gdLst/>
            <a:ahLst/>
            <a:cxnLst/>
            <a:rect l="l" t="t" r="r" b="b"/>
            <a:pathLst>
              <a:path w="4987636" h="4114800">
                <a:moveTo>
                  <a:pt x="0" y="0"/>
                </a:moveTo>
                <a:lnTo>
                  <a:pt x="4987637" y="0"/>
                </a:lnTo>
                <a:lnTo>
                  <a:pt x="498763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5568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7FD86DB6-5613-83BD-92B6-6D943EE39D3E}"/>
              </a:ext>
            </a:extLst>
          </p:cNvPr>
          <p:cNvGrpSpPr/>
          <p:nvPr/>
        </p:nvGrpSpPr>
        <p:grpSpPr>
          <a:xfrm>
            <a:off x="381000" y="316923"/>
            <a:ext cx="17373600" cy="9653154"/>
            <a:chOff x="0" y="0"/>
            <a:chExt cx="4274726" cy="2167467"/>
          </a:xfrm>
        </p:grpSpPr>
        <p:sp>
          <p:nvSpPr>
            <p:cNvPr id="3" name="Freeform 4">
              <a:extLst>
                <a:ext uri="{FF2B5EF4-FFF2-40B4-BE49-F238E27FC236}">
                  <a16:creationId xmlns:a16="http://schemas.microsoft.com/office/drawing/2014/main" id="{A03BC999-C87C-AE17-0158-4AA83BFD5E07}"/>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4" name="TextBox 5">
              <a:extLst>
                <a:ext uri="{FF2B5EF4-FFF2-40B4-BE49-F238E27FC236}">
                  <a16:creationId xmlns:a16="http://schemas.microsoft.com/office/drawing/2014/main" id="{72BCD1DC-29C3-0F2A-811B-394A84441CFE}"/>
                </a:ext>
              </a:extLst>
            </p:cNvPr>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14400" y="800100"/>
            <a:ext cx="163068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mj-lt"/>
                <a:ea typeface="+mn-ea"/>
                <a:cs typeface="+mn-cs"/>
              </a:rPr>
              <a:t>1. Thế nào là trình bày ý kiến về một vấn đề xã hội?</a:t>
            </a:r>
            <a:endParaRPr kumimoji="0" lang="vi-VN" sz="4400" b="0" i="0" u="none" strike="noStrike" kern="1200" cap="none" spc="0" normalizeH="0" baseline="0" noProof="0" dirty="0">
              <a:ln>
                <a:noFill/>
              </a:ln>
              <a:solidFill>
                <a:srgbClr val="000000"/>
              </a:solidFill>
              <a:effectLst/>
              <a:uLnTx/>
              <a:uFillTx/>
              <a:latin typeface="+mj-lt"/>
              <a:ea typeface="+mn-ea"/>
              <a:cs typeface="+mn-cs"/>
            </a:endParaRPr>
          </a:p>
        </p:txBody>
      </p:sp>
      <p:sp>
        <p:nvSpPr>
          <p:cNvPr id="6" name="Rectangle 5"/>
          <p:cNvSpPr/>
          <p:nvPr/>
        </p:nvSpPr>
        <p:spPr>
          <a:xfrm>
            <a:off x="1143000" y="2052718"/>
            <a:ext cx="163068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mj-lt"/>
              </a:rPr>
              <a:t>- Có rất nhiều vấn đề cần trao đổi, chẳng hạn như:</a:t>
            </a:r>
          </a:p>
        </p:txBody>
      </p:sp>
      <p:sp>
        <p:nvSpPr>
          <p:cNvPr id="7" name="Rectangle 6"/>
          <p:cNvSpPr/>
          <p:nvPr/>
        </p:nvSpPr>
        <p:spPr>
          <a:xfrm>
            <a:off x="4572000" y="3243781"/>
            <a:ext cx="12420600"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0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trị</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tình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cha con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gợi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truyện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Lão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Hạc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(Nam Cao)</a:t>
            </a:r>
          </a:p>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mj-lt"/>
              </a:rPr>
              <a:t>+ Thái độ cần có của người lớn đối với ước mơ của trẻ em được rút ra sau khi đọc xong văn bản </a:t>
            </a:r>
            <a:r>
              <a:rPr kumimoji="0" lang="vi-VN" sz="4000" b="0" i="1" u="none" strike="noStrike" kern="1200" cap="none" spc="0" normalizeH="0" baseline="0" noProof="0" dirty="0">
                <a:ln>
                  <a:noFill/>
                </a:ln>
                <a:solidFill>
                  <a:srgbClr val="000000"/>
                </a:solidFill>
                <a:effectLst/>
                <a:uLnTx/>
                <a:uFillTx/>
                <a:latin typeface="+mj-lt"/>
              </a:rPr>
              <a:t>Trong mắt trẻ</a:t>
            </a:r>
            <a:r>
              <a:rPr kumimoji="0" lang="vi-VN" sz="4000" b="0" i="0" u="none" strike="noStrike" kern="1200" cap="none" spc="0" normalizeH="0" baseline="0" noProof="0" dirty="0">
                <a:ln>
                  <a:noFill/>
                </a:ln>
                <a:solidFill>
                  <a:srgbClr val="000000"/>
                </a:solidFill>
                <a:effectLst/>
                <a:uLnTx/>
                <a:uFillTx/>
                <a:latin typeface="+mj-lt"/>
              </a:rPr>
              <a:t> (Ê-xu-pe-ri)</a:t>
            </a:r>
            <a:endParaRPr kumimoji="0" lang="en-US" sz="4000" b="0" i="0" u="none" strike="noStrike" kern="1200" cap="none" spc="0" normalizeH="0" baseline="0" noProof="0" dirty="0">
              <a:ln>
                <a:noFill/>
              </a:ln>
              <a:solidFill>
                <a:srgbClr val="000000"/>
              </a:solidFill>
              <a:effectLst/>
              <a:uLnTx/>
              <a:uFillTx/>
              <a:latin typeface="+mj-lt"/>
            </a:endParaRPr>
          </a:p>
          <a:p>
            <a:pPr marL="0" marR="0" lvl="0" indent="0" algn="just"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quê</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hương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mái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trường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thầy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sau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trích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thầy</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tiên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Ai-ma-</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tốp</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8" name="Freeform 4">
            <a:extLst>
              <a:ext uri="{FF2B5EF4-FFF2-40B4-BE49-F238E27FC236}">
                <a16:creationId xmlns:a16="http://schemas.microsoft.com/office/drawing/2014/main" id="{5AC467E5-4FE3-0A01-4B1B-23DF0B78D6DB}"/>
              </a:ext>
            </a:extLst>
          </p:cNvPr>
          <p:cNvSpPr/>
          <p:nvPr/>
        </p:nvSpPr>
        <p:spPr>
          <a:xfrm>
            <a:off x="939800" y="3957320"/>
            <a:ext cx="3474208" cy="2866222"/>
          </a:xfrm>
          <a:custGeom>
            <a:avLst/>
            <a:gdLst/>
            <a:ahLst/>
            <a:cxnLst/>
            <a:rect l="l" t="t" r="r" b="b"/>
            <a:pathLst>
              <a:path w="4987636" h="4114800">
                <a:moveTo>
                  <a:pt x="0" y="0"/>
                </a:moveTo>
                <a:lnTo>
                  <a:pt x="4987637" y="0"/>
                </a:lnTo>
                <a:lnTo>
                  <a:pt x="498763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85916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02607" y="190500"/>
            <a:ext cx="1676400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463430629"/>
              </p:ext>
            </p:extLst>
          </p:nvPr>
        </p:nvGraphicFramePr>
        <p:xfrm>
          <a:off x="228600" y="898386"/>
          <a:ext cx="17830800" cy="9225596"/>
        </p:xfrm>
        <a:graphic>
          <a:graphicData uri="http://schemas.openxmlformats.org/drawingml/2006/table">
            <a:tbl>
              <a:tblPr>
                <a:tableStyleId>{5940675A-B579-460E-94D1-54222C63F5DA}</a:tableStyleId>
              </a:tblPr>
              <a:tblGrid>
                <a:gridCol w="4800600">
                  <a:extLst>
                    <a:ext uri="{9D8B030D-6E8A-4147-A177-3AD203B41FA5}">
                      <a16:colId xmlns:a16="http://schemas.microsoft.com/office/drawing/2014/main" val="20000"/>
                    </a:ext>
                  </a:extLst>
                </a:gridCol>
                <a:gridCol w="13030200">
                  <a:extLst>
                    <a:ext uri="{9D8B030D-6E8A-4147-A177-3AD203B41FA5}">
                      <a16:colId xmlns:a16="http://schemas.microsoft.com/office/drawing/2014/main" val="20001"/>
                    </a:ext>
                  </a:extLst>
                </a:gridCol>
              </a:tblGrid>
              <a:tr h="620876">
                <a:tc>
                  <a:txBody>
                    <a:bodyPr/>
                    <a:lstStyle/>
                    <a:p>
                      <a:pPr algn="ctr"/>
                      <a:r>
                        <a:rPr lang="vi-VN" sz="3300" b="1" dirty="0">
                          <a:solidFill>
                            <a:schemeClr val="tx1"/>
                          </a:solidFill>
                          <a:effectLst/>
                          <a:latin typeface="Times New Roman" panose="02020603050405020304" pitchFamily="18" charset="0"/>
                          <a:cs typeface="Times New Roman" panose="02020603050405020304" pitchFamily="18" charset="0"/>
                        </a:rPr>
                        <a:t>Những điểm cần lưu ý</a:t>
                      </a:r>
                    </a:p>
                  </a:txBody>
                  <a:tcPr marL="61999" marR="61999" marT="31000" marB="31000" anchor="ctr">
                    <a:solidFill>
                      <a:schemeClr val="accent6">
                        <a:lumMod val="40000"/>
                        <a:lumOff val="60000"/>
                      </a:schemeClr>
                    </a:solidFill>
                  </a:tcPr>
                </a:tc>
                <a:tc>
                  <a:txBody>
                    <a:bodyPr/>
                    <a:lstStyle/>
                    <a:p>
                      <a:pPr algn="ctr"/>
                      <a:r>
                        <a:rPr lang="en-US" sz="3300" b="1" dirty="0" err="1">
                          <a:solidFill>
                            <a:schemeClr val="tx1"/>
                          </a:solidFill>
                          <a:effectLst/>
                          <a:latin typeface="Times New Roman" panose="02020603050405020304" pitchFamily="18" charset="0"/>
                          <a:cs typeface="Times New Roman" panose="02020603050405020304" pitchFamily="18" charset="0"/>
                        </a:rPr>
                        <a:t>Yêu</a:t>
                      </a:r>
                      <a:r>
                        <a:rPr lang="en-US" sz="3300" b="1" dirty="0">
                          <a:solidFill>
                            <a:schemeClr val="tx1"/>
                          </a:solidFill>
                          <a:effectLst/>
                          <a:latin typeface="Times New Roman" panose="02020603050405020304" pitchFamily="18" charset="0"/>
                          <a:cs typeface="Times New Roman" panose="02020603050405020304" pitchFamily="18" charset="0"/>
                        </a:rPr>
                        <a:t> </a:t>
                      </a:r>
                      <a:r>
                        <a:rPr lang="en-US" sz="3300" b="1" dirty="0" err="1">
                          <a:solidFill>
                            <a:schemeClr val="tx1"/>
                          </a:solidFill>
                          <a:effectLst/>
                          <a:latin typeface="Times New Roman" panose="02020603050405020304" pitchFamily="18" charset="0"/>
                          <a:cs typeface="Times New Roman" panose="02020603050405020304" pitchFamily="18" charset="0"/>
                        </a:rPr>
                        <a:t>cầu</a:t>
                      </a:r>
                      <a:r>
                        <a:rPr lang="en-US" sz="3300" b="1" dirty="0">
                          <a:solidFill>
                            <a:schemeClr val="tx1"/>
                          </a:solidFill>
                          <a:effectLst/>
                          <a:latin typeface="Times New Roman" panose="02020603050405020304" pitchFamily="18" charset="0"/>
                          <a:cs typeface="Times New Roman" panose="02020603050405020304" pitchFamily="18" charset="0"/>
                        </a:rPr>
                        <a:t> </a:t>
                      </a:r>
                      <a:r>
                        <a:rPr lang="en-US" sz="3300" b="1" dirty="0" err="1">
                          <a:solidFill>
                            <a:schemeClr val="tx1"/>
                          </a:solidFill>
                          <a:effectLst/>
                          <a:latin typeface="Times New Roman" panose="02020603050405020304" pitchFamily="18" charset="0"/>
                          <a:cs typeface="Times New Roman" panose="02020603050405020304" pitchFamily="18" charset="0"/>
                        </a:rPr>
                        <a:t>cụ</a:t>
                      </a:r>
                      <a:r>
                        <a:rPr lang="en-US" sz="3300" b="1" dirty="0">
                          <a:solidFill>
                            <a:schemeClr val="tx1"/>
                          </a:solidFill>
                          <a:effectLst/>
                          <a:latin typeface="Times New Roman" panose="02020603050405020304" pitchFamily="18" charset="0"/>
                          <a:cs typeface="Times New Roman" panose="02020603050405020304" pitchFamily="18" charset="0"/>
                        </a:rPr>
                        <a:t> </a:t>
                      </a:r>
                      <a:r>
                        <a:rPr lang="en-US" sz="3300" b="1" dirty="0" err="1">
                          <a:solidFill>
                            <a:schemeClr val="tx1"/>
                          </a:solidFill>
                          <a:effectLst/>
                          <a:latin typeface="Times New Roman" panose="02020603050405020304" pitchFamily="18" charset="0"/>
                          <a:cs typeface="Times New Roman" panose="02020603050405020304" pitchFamily="18" charset="0"/>
                        </a:rPr>
                        <a:t>thể</a:t>
                      </a:r>
                      <a:endParaRPr lang="en-US" sz="3300" b="1"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accent6">
                        <a:lumMod val="40000"/>
                        <a:lumOff val="60000"/>
                      </a:schemeClr>
                    </a:solidFill>
                  </a:tcPr>
                </a:tc>
                <a:extLst>
                  <a:ext uri="{0D108BD9-81ED-4DB2-BD59-A6C34878D82A}">
                    <a16:rowId xmlns:a16="http://schemas.microsoft.com/office/drawing/2014/main" val="10000"/>
                  </a:ext>
                </a:extLst>
              </a:tr>
              <a:tr h="558895">
                <a:tc>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Bối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cảnh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bày</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just"/>
                      <a:r>
                        <a:rPr lang="en-US" sz="3300" dirty="0" err="1">
                          <a:solidFill>
                            <a:schemeClr val="tx1"/>
                          </a:solidFill>
                          <a:effectLst/>
                          <a:latin typeface="Times New Roman" panose="02020603050405020304" pitchFamily="18" charset="0"/>
                          <a:cs typeface="Times New Roman" panose="02020603050405020304" pitchFamily="18" charset="0"/>
                        </a:rPr>
                        <a:t>Không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gian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thời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gian</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1"/>
                  </a:ext>
                </a:extLst>
              </a:tr>
              <a:tr h="558895">
                <a:tc>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Xác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định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vấn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bày</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just"/>
                      <a:r>
                        <a:rPr lang="en-US" sz="3300" dirty="0" err="1">
                          <a:solidFill>
                            <a:schemeClr val="tx1"/>
                          </a:solidFill>
                          <a:effectLst/>
                          <a:latin typeface="Times New Roman" panose="02020603050405020304" pitchFamily="18" charset="0"/>
                          <a:cs typeface="Times New Roman" panose="02020603050405020304" pitchFamily="18" charset="0"/>
                        </a:rPr>
                        <a:t>Đề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tài</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2"/>
                  </a:ext>
                </a:extLst>
              </a:tr>
              <a:tr h="558895">
                <a:tc>
                  <a:txBody>
                    <a:bodyPr/>
                    <a:lstStyle/>
                    <a:p>
                      <a:pPr algn="l"/>
                      <a:r>
                        <a:rPr lang="vi-VN" sz="3300" dirty="0">
                          <a:solidFill>
                            <a:schemeClr val="tx1"/>
                          </a:solidFill>
                          <a:effectLst/>
                          <a:latin typeface="Times New Roman" panose="02020603050405020304" pitchFamily="18" charset="0"/>
                          <a:cs typeface="Times New Roman" panose="02020603050405020304" pitchFamily="18" charset="0"/>
                        </a:rPr>
                        <a:t>Đối tượng người nghe</a:t>
                      </a:r>
                    </a:p>
                  </a:txBody>
                  <a:tcPr marL="61999" marR="61999" marT="31000" marB="31000" anchor="ctr">
                    <a:solidFill>
                      <a:schemeClr val="bg1"/>
                    </a:solidFill>
                  </a:tcPr>
                </a:tc>
                <a:tc>
                  <a:txBody>
                    <a:bodyPr/>
                    <a:lstStyle/>
                    <a:p>
                      <a:pPr algn="just"/>
                      <a:r>
                        <a:rPr lang="vi-VN" sz="3300" dirty="0">
                          <a:solidFill>
                            <a:schemeClr val="tx1"/>
                          </a:solidFill>
                          <a:effectLst/>
                          <a:latin typeface="Times New Roman" panose="02020603050405020304" pitchFamily="18" charset="0"/>
                          <a:cs typeface="Times New Roman" panose="02020603050405020304" pitchFamily="18" charset="0"/>
                        </a:rPr>
                        <a:t>Thầy cô, bạn bè, người thân trong gia đình</a:t>
                      </a:r>
                    </a:p>
                  </a:txBody>
                  <a:tcPr marL="61999" marR="61999" marT="31000" marB="31000">
                    <a:solidFill>
                      <a:schemeClr val="bg1"/>
                    </a:solidFill>
                  </a:tcPr>
                </a:tc>
                <a:extLst>
                  <a:ext uri="{0D108BD9-81ED-4DB2-BD59-A6C34878D82A}">
                    <a16:rowId xmlns:a16="http://schemas.microsoft.com/office/drawing/2014/main" val="10003"/>
                  </a:ext>
                </a:extLst>
              </a:tr>
              <a:tr h="558895">
                <a:tc>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Mục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đích</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just"/>
                      <a:r>
                        <a:rPr lang="vi-VN" sz="3300" dirty="0">
                          <a:solidFill>
                            <a:schemeClr val="tx1"/>
                          </a:solidFill>
                          <a:effectLst/>
                          <a:latin typeface="Times New Roman" panose="02020603050405020304" pitchFamily="18" charset="0"/>
                          <a:cs typeface="Times New Roman" panose="02020603050405020304" pitchFamily="18" charset="0"/>
                        </a:rPr>
                        <a:t>Nêu ý kiến, thuyết phục người nghe</a:t>
                      </a:r>
                    </a:p>
                  </a:txBody>
                  <a:tcPr marL="61999" marR="61999" marT="31000" marB="31000">
                    <a:solidFill>
                      <a:schemeClr val="bg1"/>
                    </a:solidFill>
                  </a:tcPr>
                </a:tc>
                <a:extLst>
                  <a:ext uri="{0D108BD9-81ED-4DB2-BD59-A6C34878D82A}">
                    <a16:rowId xmlns:a16="http://schemas.microsoft.com/office/drawing/2014/main" val="10004"/>
                  </a:ext>
                </a:extLst>
              </a:tr>
              <a:tr h="558895">
                <a:tc>
                  <a:txBody>
                    <a:bodyPr/>
                    <a:lstStyle/>
                    <a:p>
                      <a:pPr algn="l"/>
                      <a:r>
                        <a:rPr lang="vi-VN" sz="3300" dirty="0">
                          <a:solidFill>
                            <a:schemeClr val="tx1"/>
                          </a:solidFill>
                          <a:effectLst/>
                          <a:latin typeface="Times New Roman" panose="02020603050405020304" pitchFamily="18" charset="0"/>
                          <a:cs typeface="Times New Roman" panose="02020603050405020304" pitchFamily="18" charset="0"/>
                        </a:rPr>
                        <a:t>Phương tiện hỗ trợ</a:t>
                      </a:r>
                    </a:p>
                  </a:txBody>
                  <a:tcPr marL="61999" marR="61999" marT="31000" marB="31000" anchor="ctr">
                    <a:solidFill>
                      <a:schemeClr val="bg1"/>
                    </a:solidFill>
                  </a:tcPr>
                </a:tc>
                <a:tc>
                  <a:txBody>
                    <a:bodyPr/>
                    <a:lstStyle/>
                    <a:p>
                      <a:pPr algn="just"/>
                      <a:r>
                        <a:rPr lang="vi-VN" sz="3300" dirty="0">
                          <a:solidFill>
                            <a:schemeClr val="tx1"/>
                          </a:solidFill>
                          <a:effectLst/>
                          <a:latin typeface="Times New Roman" panose="02020603050405020304" pitchFamily="18" charset="0"/>
                          <a:cs typeface="Times New Roman" panose="02020603050405020304" pitchFamily="18" charset="0"/>
                        </a:rPr>
                        <a:t>Máy móc thiết bị, tranh, ảnh, video clip, sơ đồ, bảng biểu</a:t>
                      </a:r>
                    </a:p>
                  </a:txBody>
                  <a:tcPr marL="61999" marR="61999" marT="31000" marB="31000">
                    <a:solidFill>
                      <a:schemeClr val="bg1"/>
                    </a:solidFill>
                  </a:tcPr>
                </a:tc>
                <a:extLst>
                  <a:ext uri="{0D108BD9-81ED-4DB2-BD59-A6C34878D82A}">
                    <a16:rowId xmlns:a16="http://schemas.microsoft.com/office/drawing/2014/main" val="10005"/>
                  </a:ext>
                </a:extLst>
              </a:tr>
              <a:tr h="1054750">
                <a:tc rowSpan="3">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Nội</a:t>
                      </a:r>
                      <a:r>
                        <a:rPr lang="en-US" sz="3300" dirty="0">
                          <a:solidFill>
                            <a:schemeClr val="tx1"/>
                          </a:solidFill>
                          <a:effectLst/>
                          <a:latin typeface="Times New Roman" panose="02020603050405020304" pitchFamily="18" charset="0"/>
                          <a:cs typeface="Times New Roman" panose="02020603050405020304" pitchFamily="18" charset="0"/>
                        </a:rPr>
                        <a:t> dung</a:t>
                      </a:r>
                    </a:p>
                  </a:txBody>
                  <a:tcPr marL="61999" marR="61999" marT="31000" marB="31000" anchor="ctr">
                    <a:solidFill>
                      <a:schemeClr val="bg1"/>
                    </a:solidFill>
                  </a:tcPr>
                </a:tc>
                <a:tc>
                  <a:txBody>
                    <a:bodyPr/>
                    <a:lstStyle/>
                    <a:p>
                      <a:pPr algn="just"/>
                      <a:r>
                        <a:rPr lang="en-US" sz="3300" dirty="0" err="1">
                          <a:solidFill>
                            <a:schemeClr val="tx1"/>
                          </a:solidFill>
                          <a:effectLst/>
                          <a:latin typeface="Times New Roman" panose="02020603050405020304" pitchFamily="18" charset="0"/>
                          <a:cs typeface="Times New Roman" panose="02020603050405020304" pitchFamily="18" charset="0"/>
                        </a:rPr>
                        <a:t>Mở</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đầu</a:t>
                      </a:r>
                      <a:r>
                        <a:rPr lang="en-US" sz="3300" dirty="0">
                          <a:solidFill>
                            <a:schemeClr val="tx1"/>
                          </a:solidFill>
                          <a:effectLst/>
                          <a:latin typeface="Times New Roman" panose="02020603050405020304" pitchFamily="18" charset="0"/>
                          <a:cs typeface="Times New Roman" panose="02020603050405020304" pitchFamily="18" charset="0"/>
                        </a:rPr>
                        <a:t>:</a:t>
                      </a:r>
                    </a:p>
                    <a:p>
                      <a:pPr algn="just"/>
                      <a:r>
                        <a:rPr lang="en-US" sz="3300" dirty="0" err="1">
                          <a:solidFill>
                            <a:schemeClr val="tx1"/>
                          </a:solidFill>
                          <a:effectLst/>
                          <a:latin typeface="Times New Roman" panose="02020603050405020304" pitchFamily="18" charset="0"/>
                          <a:cs typeface="Times New Roman" panose="02020603050405020304" pitchFamily="18" charset="0"/>
                        </a:rPr>
                        <a:t>Nêu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vấn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lí</a:t>
                      </a:r>
                      <a:r>
                        <a:rPr lang="en-US" sz="3300" dirty="0">
                          <a:solidFill>
                            <a:schemeClr val="tx1"/>
                          </a:solidFill>
                          <a:effectLst/>
                          <a:latin typeface="Times New Roman" panose="02020603050405020304" pitchFamily="18" charset="0"/>
                          <a:cs typeface="Times New Roman" panose="02020603050405020304" pitchFamily="18" charset="0"/>
                        </a:rPr>
                        <a:t> do </a:t>
                      </a:r>
                      <a:r>
                        <a:rPr lang="en-US" sz="3300" dirty="0" err="1">
                          <a:solidFill>
                            <a:schemeClr val="tx1"/>
                          </a:solidFill>
                          <a:effectLst/>
                          <a:latin typeface="Times New Roman" panose="02020603050405020304" pitchFamily="18" charset="0"/>
                          <a:cs typeface="Times New Roman" panose="02020603050405020304" pitchFamily="18" charset="0"/>
                        </a:rPr>
                        <a:t>chọn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vấn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đề</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solidFill>
                      <a:schemeClr val="bg1"/>
                    </a:solidFill>
                  </a:tcPr>
                </a:tc>
                <a:extLst>
                  <a:ext uri="{0D108BD9-81ED-4DB2-BD59-A6C34878D82A}">
                    <a16:rowId xmlns:a16="http://schemas.microsoft.com/office/drawing/2014/main" val="10006"/>
                  </a:ext>
                </a:extLst>
              </a:tr>
              <a:tr h="2046460">
                <a:tc vMerge="1">
                  <a:txBody>
                    <a:bodyPr/>
                    <a:lstStyle/>
                    <a:p>
                      <a:endParaRPr lang="en-US"/>
                    </a:p>
                  </a:txBody>
                  <a:tcPr/>
                </a:tc>
                <a:tc>
                  <a:txBody>
                    <a:bodyPr/>
                    <a:lstStyle/>
                    <a:p>
                      <a:pPr algn="just"/>
                      <a:r>
                        <a:rPr lang="vi-VN" sz="3300" dirty="0">
                          <a:solidFill>
                            <a:schemeClr val="tx1"/>
                          </a:solidFill>
                          <a:effectLst/>
                          <a:latin typeface="Times New Roman" panose="02020603050405020304" pitchFamily="18" charset="0"/>
                          <a:cs typeface="Times New Roman" panose="02020603050405020304" pitchFamily="18" charset="0"/>
                        </a:rPr>
                        <a:t>Nội dung chính:</a:t>
                      </a:r>
                    </a:p>
                    <a:p>
                      <a:pPr algn="just"/>
                      <a:r>
                        <a:rPr lang="vi-VN" sz="3300" dirty="0">
                          <a:solidFill>
                            <a:schemeClr val="tx1"/>
                          </a:solidFill>
                          <a:effectLst/>
                          <a:latin typeface="Times New Roman" panose="02020603050405020304" pitchFamily="18" charset="0"/>
                          <a:cs typeface="Times New Roman" panose="02020603050405020304" pitchFamily="18" charset="0"/>
                        </a:rPr>
                        <a:t>- Trình tự các luận điểm</a:t>
                      </a:r>
                    </a:p>
                    <a:p>
                      <a:pPr algn="just"/>
                      <a:r>
                        <a:rPr lang="vi-VN" sz="3300" dirty="0">
                          <a:solidFill>
                            <a:schemeClr val="tx1"/>
                          </a:solidFill>
                          <a:effectLst/>
                          <a:latin typeface="Times New Roman" panose="02020603050405020304" pitchFamily="18" charset="0"/>
                          <a:cs typeface="Times New Roman" panose="02020603050405020304" pitchFamily="18" charset="0"/>
                        </a:rPr>
                        <a:t>- Lí lẽ tương ứng với từng luận điểm</a:t>
                      </a:r>
                    </a:p>
                    <a:p>
                      <a:pPr algn="just"/>
                      <a:r>
                        <a:rPr lang="vi-VN" sz="3300" dirty="0">
                          <a:solidFill>
                            <a:schemeClr val="tx1"/>
                          </a:solidFill>
                          <a:effectLst/>
                          <a:latin typeface="Times New Roman" panose="02020603050405020304" pitchFamily="18" charset="0"/>
                          <a:cs typeface="Times New Roman" panose="02020603050405020304" pitchFamily="18" charset="0"/>
                        </a:rPr>
                        <a:t>- Bằng chứng tương ứng với từng luận điểm</a:t>
                      </a:r>
                    </a:p>
                  </a:txBody>
                  <a:tcPr marL="61999" marR="61999" marT="31000" marB="31000">
                    <a:solidFill>
                      <a:schemeClr val="bg1"/>
                    </a:solidFill>
                  </a:tcPr>
                </a:tc>
                <a:extLst>
                  <a:ext uri="{0D108BD9-81ED-4DB2-BD59-A6C34878D82A}">
                    <a16:rowId xmlns:a16="http://schemas.microsoft.com/office/drawing/2014/main" val="10007"/>
                  </a:ext>
                </a:extLst>
              </a:tr>
              <a:tr h="1550605">
                <a:tc vMerge="1">
                  <a:txBody>
                    <a:bodyPr/>
                    <a:lstStyle/>
                    <a:p>
                      <a:endParaRPr lang="en-US"/>
                    </a:p>
                  </a:txBody>
                  <a:tcPr/>
                </a:tc>
                <a:tc>
                  <a:txBody>
                    <a:bodyPr/>
                    <a:lstStyle/>
                    <a:p>
                      <a:pPr algn="just"/>
                      <a:r>
                        <a:rPr lang="en-US" sz="3300" dirty="0" err="1">
                          <a:solidFill>
                            <a:schemeClr val="tx1"/>
                          </a:solidFill>
                          <a:effectLst/>
                          <a:latin typeface="Times New Roman" panose="02020603050405020304" pitchFamily="18" charset="0"/>
                          <a:cs typeface="Times New Roman" panose="02020603050405020304" pitchFamily="18" charset="0"/>
                        </a:rPr>
                        <a:t>Kết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thúc</a:t>
                      </a:r>
                      <a:r>
                        <a:rPr lang="en-US" sz="3300" dirty="0">
                          <a:solidFill>
                            <a:schemeClr val="tx1"/>
                          </a:solidFill>
                          <a:effectLst/>
                          <a:latin typeface="Times New Roman" panose="02020603050405020304" pitchFamily="18" charset="0"/>
                          <a:cs typeface="Times New Roman" panose="02020603050405020304" pitchFamily="18" charset="0"/>
                        </a:rPr>
                        <a:t>:</a:t>
                      </a:r>
                    </a:p>
                    <a:p>
                      <a:pPr algn="just"/>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Khái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quát</a:t>
                      </a:r>
                      <a:r>
                        <a:rPr lang="en-US" sz="3300" dirty="0">
                          <a:solidFill>
                            <a:schemeClr val="tx1"/>
                          </a:solidFill>
                          <a:effectLst/>
                          <a:latin typeface="Times New Roman" panose="02020603050405020304" pitchFamily="18" charset="0"/>
                          <a:cs typeface="Times New Roman" panose="02020603050405020304" pitchFamily="18" charset="0"/>
                        </a:rPr>
                        <a:t> ý </a:t>
                      </a:r>
                      <a:r>
                        <a:rPr lang="en-US" sz="3300" dirty="0" err="1">
                          <a:solidFill>
                            <a:schemeClr val="tx1"/>
                          </a:solidFill>
                          <a:effectLst/>
                          <a:latin typeface="Times New Roman" panose="02020603050405020304" pitchFamily="18" charset="0"/>
                          <a:cs typeface="Times New Roman" panose="02020603050405020304" pitchFamily="18" charset="0"/>
                        </a:rPr>
                        <a:t>nghĩa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vấn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bày</a:t>
                      </a:r>
                      <a:endParaRPr lang="en-US" sz="3300" dirty="0">
                        <a:solidFill>
                          <a:schemeClr val="tx1"/>
                        </a:solidFill>
                        <a:effectLst/>
                        <a:latin typeface="Times New Roman" panose="02020603050405020304" pitchFamily="18" charset="0"/>
                        <a:cs typeface="Times New Roman" panose="02020603050405020304" pitchFamily="18" charset="0"/>
                      </a:endParaRPr>
                    </a:p>
                    <a:p>
                      <a:pPr algn="just"/>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Một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số</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xuất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kiến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nghị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nếu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có</a:t>
                      </a:r>
                      <a:r>
                        <a:rPr lang="en-US" sz="3300" dirty="0">
                          <a:solidFill>
                            <a:schemeClr val="tx1"/>
                          </a:solidFill>
                          <a:effectLst/>
                          <a:latin typeface="Times New Roman" panose="02020603050405020304" pitchFamily="18" charset="0"/>
                          <a:cs typeface="Times New Roman" panose="02020603050405020304" pitchFamily="18" charset="0"/>
                        </a:rPr>
                        <a:t>)</a:t>
                      </a:r>
                    </a:p>
                  </a:txBody>
                  <a:tcPr marL="61999" marR="61999" marT="31000" marB="31000">
                    <a:solidFill>
                      <a:schemeClr val="bg1"/>
                    </a:solidFill>
                  </a:tcPr>
                </a:tc>
                <a:extLst>
                  <a:ext uri="{0D108BD9-81ED-4DB2-BD59-A6C34878D82A}">
                    <a16:rowId xmlns:a16="http://schemas.microsoft.com/office/drawing/2014/main" val="10008"/>
                  </a:ext>
                </a:extLst>
              </a:tr>
              <a:tr h="1054750">
                <a:tc>
                  <a:txBody>
                    <a:bodyPr/>
                    <a:lstStyle/>
                    <a:p>
                      <a:pPr algn="l"/>
                      <a:r>
                        <a:rPr lang="en-US" sz="3300" dirty="0" err="1">
                          <a:solidFill>
                            <a:schemeClr val="tx1"/>
                          </a:solidFill>
                          <a:effectLst/>
                          <a:latin typeface="Times New Roman" panose="02020603050405020304" pitchFamily="18" charset="0"/>
                          <a:cs typeface="Times New Roman" panose="02020603050405020304" pitchFamily="18" charset="0"/>
                        </a:rPr>
                        <a:t>Cách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thức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thái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nói</a:t>
                      </a: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61999" marR="61999" marT="31000" marB="31000" anchor="ctr">
                    <a:solidFill>
                      <a:schemeClr val="bg1"/>
                    </a:solidFill>
                  </a:tcPr>
                </a:tc>
                <a:tc>
                  <a:txBody>
                    <a:bodyPr/>
                    <a:lstStyle/>
                    <a:p>
                      <a:pPr algn="just"/>
                      <a:r>
                        <a:rPr lang="vi-VN" sz="3300" dirty="0">
                          <a:solidFill>
                            <a:schemeClr val="tx1"/>
                          </a:solidFill>
                          <a:effectLst/>
                          <a:latin typeface="Times New Roman" panose="02020603050405020304" pitchFamily="18" charset="0"/>
                          <a:cs typeface="Times New Roman" panose="02020603050405020304" pitchFamily="18" charset="0"/>
                        </a:rPr>
                        <a:t>Hướng về người nghe; kết hợp lời nói và cử chỉ, động tác,…; giọng điệu và âm lượng phù hợp</a:t>
                      </a:r>
                    </a:p>
                  </a:txBody>
                  <a:tcPr marL="61999" marR="61999" marT="31000" marB="31000">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297097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sp>
        <p:sp>
          <p:nvSpPr>
            <p:cNvPr id="5" name="TextBox 5"/>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2020614" y="1802881"/>
            <a:ext cx="5855195" cy="6681239"/>
          </a:xfrm>
          <a:custGeom>
            <a:avLst/>
            <a:gdLst/>
            <a:ahLst/>
            <a:cxnLst/>
            <a:rect l="l" t="t" r="r" b="b"/>
            <a:pathLst>
              <a:path w="5855195" h="6681239">
                <a:moveTo>
                  <a:pt x="0" y="0"/>
                </a:moveTo>
                <a:lnTo>
                  <a:pt x="5855194" y="0"/>
                </a:lnTo>
                <a:lnTo>
                  <a:pt x="5855194" y="6681238"/>
                </a:lnTo>
                <a:lnTo>
                  <a:pt x="0" y="66812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7"/>
          <p:cNvSpPr txBox="1"/>
          <p:nvPr/>
        </p:nvSpPr>
        <p:spPr>
          <a:xfrm>
            <a:off x="8686800" y="3086100"/>
            <a:ext cx="7216442" cy="3052118"/>
          </a:xfrm>
          <a:prstGeom prst="rect">
            <a:avLst/>
          </a:prstGeom>
        </p:spPr>
        <p:txBody>
          <a:bodyPr lIns="0" tIns="0" rIns="0" bIns="0" rtlCol="0" anchor="t">
            <a:spAutoFit/>
          </a:bodyPr>
          <a:lstStyle/>
          <a:p>
            <a:pPr algn="ctr">
              <a:lnSpc>
                <a:spcPts val="11899"/>
              </a:lnSpc>
            </a:pPr>
            <a:r>
              <a:rPr lang="en-US" sz="9600" dirty="0">
                <a:solidFill>
                  <a:srgbClr val="036374"/>
                </a:solidFill>
                <a:latin typeface="#9Slide07 SVNDessert Menu Scrip" panose="00000500000000000000" pitchFamily="2" charset="0"/>
              </a:rPr>
              <a:t>II.</a:t>
            </a:r>
          </a:p>
          <a:p>
            <a:pPr algn="ctr">
              <a:lnSpc>
                <a:spcPts val="11899"/>
              </a:lnSpc>
            </a:pPr>
            <a:r>
              <a:rPr lang="en-US" sz="9600" dirty="0" err="1">
                <a:solidFill>
                  <a:srgbClr val="036374"/>
                </a:solidFill>
                <a:latin typeface="#9Slide07 SVNDessert Menu Scrip" panose="00000500000000000000" pitchFamily="2" charset="0"/>
              </a:rPr>
              <a:t>Thực</a:t>
            </a:r>
            <a:r>
              <a:rPr lang="en-US" sz="9600" dirty="0">
                <a:solidFill>
                  <a:srgbClr val="036374"/>
                </a:solidFill>
                <a:latin typeface="#9Slide07 SVNDessert Menu Scrip" panose="00000500000000000000" pitchFamily="2" charset="0"/>
              </a:rPr>
              <a:t> </a:t>
            </a:r>
            <a:r>
              <a:rPr lang="en-US" sz="9600" dirty="0" err="1">
                <a:solidFill>
                  <a:srgbClr val="036374"/>
                </a:solidFill>
                <a:latin typeface="#9Slide07 SVNDessert Menu Scrip" panose="00000500000000000000" pitchFamily="2" charset="0"/>
              </a:rPr>
              <a:t>hành</a:t>
            </a:r>
            <a:endParaRPr lang="en-US" sz="9600" dirty="0">
              <a:solidFill>
                <a:srgbClr val="036374"/>
              </a:solidFill>
              <a:latin typeface="#9Slide07 SVNDessert Menu Scrip" panose="00000500000000000000" pitchFamily="2" charset="0"/>
            </a:endParaRPr>
          </a:p>
        </p:txBody>
      </p:sp>
      <p:sp>
        <p:nvSpPr>
          <p:cNvPr id="14" name="Freeform 14"/>
          <p:cNvSpPr/>
          <p:nvPr/>
        </p:nvSpPr>
        <p:spPr>
          <a:xfrm rot="1859575">
            <a:off x="-1877394" y="-1028700"/>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5"/>
          <p:cNvSpPr/>
          <p:nvPr/>
        </p:nvSpPr>
        <p:spPr>
          <a:xfrm rot="1859575">
            <a:off x="15036176" y="7296794"/>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7687921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3518</TotalTime>
  <Words>1699</Words>
  <Application>Microsoft Office PowerPoint</Application>
  <PresentationFormat>Custom</PresentationFormat>
  <Paragraphs>200</Paragraphs>
  <Slides>18</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Cambria</vt:lpstr>
      <vt:lpstr>Times New Roman</vt:lpstr>
      <vt:lpstr>#9Slide07 SVNDessert Menu Scrip</vt:lpstr>
      <vt:lpstr>Calibri</vt:lpstr>
      <vt:lpstr>#9Slide07 SVNAppleberry</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Illustrative Class Orientation Meeting Agenda Education Presentation</dc:title>
  <cp:lastModifiedBy>Admin</cp:lastModifiedBy>
  <cp:revision>46</cp:revision>
  <dcterms:created xsi:type="dcterms:W3CDTF">2006-08-16T00:00:00Z</dcterms:created>
  <dcterms:modified xsi:type="dcterms:W3CDTF">2023-12-08T13:28:20Z</dcterms:modified>
  <dc:identifier>DAFyJ9_8hss</dc:identifier>
</cp:coreProperties>
</file>