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472" r:id="rId3"/>
    <p:sldId id="413" r:id="rId4"/>
    <p:sldId id="260" r:id="rId6"/>
    <p:sldId id="443" r:id="rId7"/>
    <p:sldId id="444" r:id="rId8"/>
    <p:sldId id="471" r:id="rId9"/>
    <p:sldId id="267" r:id="rId10"/>
    <p:sldId id="281" r:id="rId11"/>
    <p:sldId id="266" r:id="rId12"/>
    <p:sldId id="449" r:id="rId13"/>
    <p:sldId id="277" r:id="rId14"/>
    <p:sldId id="474" r:id="rId15"/>
    <p:sldId id="475" r:id="rId16"/>
    <p:sldId id="477" r:id="rId17"/>
    <p:sldId id="476" r:id="rId18"/>
    <p:sldId id="287" r:id="rId19"/>
    <p:sldId id="478" r:id="rId20"/>
    <p:sldId id="450" r:id="rId21"/>
    <p:sldId id="480" r:id="rId22"/>
    <p:sldId id="481" r:id="rId23"/>
    <p:sldId id="482" r:id="rId24"/>
    <p:sldId id="483" r:id="rId25"/>
    <p:sldId id="484" r:id="rId26"/>
    <p:sldId id="485" r:id="rId27"/>
    <p:sldId id="486" r:id="rId28"/>
    <p:sldId id="487" r:id="rId29"/>
    <p:sldId id="453" r:id="rId30"/>
    <p:sldId id="488" r:id="rId31"/>
    <p:sldId id="489" r:id="rId32"/>
    <p:sldId id="490" r:id="rId33"/>
    <p:sldId id="466" r:id="rId34"/>
  </p:sldIdLst>
  <p:sldSz cx="12192000" cy="6858000"/>
  <p:notesSz cx="6858000" cy="9144000"/>
  <p:defaultTextStyle>
    <a:defPPr>
      <a:defRPr lang="en-US"/>
    </a:defPPr>
    <a:lvl1pPr marL="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3" autoAdjust="0"/>
    <p:restoredTop sz="94660"/>
  </p:normalViewPr>
  <p:slideViewPr>
    <p:cSldViewPr showGuides="1">
      <p:cViewPr varScale="1">
        <p:scale>
          <a:sx n="67" d="100"/>
          <a:sy n="67" d="100"/>
        </p:scale>
        <p:origin x="640" y="5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B4C71-53BA-4105-92F5-57973C6D48A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6201A-1B7B-425B-A4BA-76E7A909A58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7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1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30" algn="l" defTabSz="91376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729227A-A762-45F7-9044-A3E517C4F10D}" type="slidenum">
              <a:rPr lang="en-US" altLang="en-US">
                <a:solidFill>
                  <a:srgbClr val="000000"/>
                </a:solidFill>
                <a:cs typeface="Arial" panose="020B0604020202020204" pitchFamily="34" charset="0"/>
              </a:rPr>
            </a:fld>
            <a:endParaRPr lang="en-US" alt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36867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368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E2C60E3E-27E8-4C00-B84A-BC47EC44191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0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3" y="644697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33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66-2902-461C-A9D7-9AF60C07354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567EA-7D1A-44CD-A33A-CF38947E7BC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media" Target="file:///C:\Users\HUNG\AppData\Local\Microsoft\Windows\INetCache\Content.MSO\AC112EF2.mp3" TargetMode="External"/><Relationship Id="rId8" Type="http://schemas.openxmlformats.org/officeDocument/2006/relationships/audio" Target="file:///C:\Users\HUNG\AppData\Local\Microsoft\Windows\INetCache\Content.MSO\AC112EF2.mp3" TargetMode="Externa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media" Target="file:///C:\Users\HUNG\AppData\Local\Microsoft\Windows\INetCache\Content.MSO\AC112EF2.mp3" TargetMode="External"/><Relationship Id="rId8" Type="http://schemas.openxmlformats.org/officeDocument/2006/relationships/audio" Target="file:///C:\Users\HUNG\AppData\Local\Microsoft\Windows\INetCache\Content.MSO\AC112EF2.mp3" TargetMode="Externa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9" Type="http://schemas.microsoft.com/office/2007/relationships/media" Target="file:///C:\Users\HUNG\AppData\Local\Microsoft\Windows\INetCache\Content.MSO\AC112EF2.mp3" TargetMode="External"/><Relationship Id="rId8" Type="http://schemas.openxmlformats.org/officeDocument/2006/relationships/audio" Target="file:///C:\Users\HUNG\AppData\Local\Microsoft\Windows\INetCache\Content.MSO\AC112EF2.mp3" TargetMode="Externa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9.png"/><Relationship Id="rId1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wmf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image" Target="../media/image28.jpeg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30.jpe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4" descr="Ảnh lịch sử vô giá về điện Kính Thiên ở Hoàng thành Hà Nội - Báo Kiến Thức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52400" y="76200"/>
            <a:ext cx="11915651" cy="6629400"/>
          </a:xfrm>
          <a:prstGeom prst="rect">
            <a:avLst/>
          </a:prstGeo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20"/>
          <p:cNvSpPr txBox="1">
            <a:spLocks noChangeArrowheads="1"/>
          </p:cNvSpPr>
          <p:nvPr/>
        </p:nvSpPr>
        <p:spPr bwMode="auto">
          <a:xfrm>
            <a:off x="304800" y="1361009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95800" y="1791164"/>
            <a:ext cx="3886200" cy="2438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/>
          <p:nvPr/>
        </p:nvGrpSpPr>
        <p:grpSpPr bwMode="auto">
          <a:xfrm>
            <a:off x="1524001" y="0"/>
            <a:ext cx="9123363" cy="6858000"/>
            <a:chOff x="0" y="0"/>
            <a:chExt cx="5760" cy="4328"/>
          </a:xfrm>
        </p:grpSpPr>
        <p:sp>
          <p:nvSpPr>
            <p:cNvPr id="7204" name="Line 5"/>
            <p:cNvSpPr>
              <a:spLocks noChangeShapeType="1"/>
            </p:cNvSpPr>
            <p:nvPr/>
          </p:nvSpPr>
          <p:spPr bwMode="auto">
            <a:xfrm>
              <a:off x="0" y="0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Line 6"/>
            <p:cNvSpPr>
              <a:spLocks noChangeShapeType="1"/>
            </p:cNvSpPr>
            <p:nvPr/>
          </p:nvSpPr>
          <p:spPr bwMode="auto">
            <a:xfrm>
              <a:off x="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6" name="Line 7"/>
            <p:cNvSpPr>
              <a:spLocks noChangeShapeType="1"/>
            </p:cNvSpPr>
            <p:nvPr/>
          </p:nvSpPr>
          <p:spPr bwMode="auto">
            <a:xfrm>
              <a:off x="0" y="4328"/>
              <a:ext cx="576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Line 8"/>
            <p:cNvSpPr>
              <a:spLocks noChangeShapeType="1"/>
            </p:cNvSpPr>
            <p:nvPr/>
          </p:nvSpPr>
          <p:spPr bwMode="auto">
            <a:xfrm>
              <a:off x="5760" y="0"/>
              <a:ext cx="0" cy="432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19145" name="Text Box 9"/>
          <p:cNvSpPr txBox="1">
            <a:spLocks noChangeArrowheads="1"/>
          </p:cNvSpPr>
          <p:nvPr/>
        </p:nvSpPr>
        <p:spPr bwMode="auto">
          <a:xfrm>
            <a:off x="3071018" y="655697"/>
            <a:ext cx="3657600" cy="7381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9146" name="Text Box 10"/>
          <p:cNvSpPr txBox="1">
            <a:spLocks noChangeArrowheads="1"/>
          </p:cNvSpPr>
          <p:nvPr/>
        </p:nvSpPr>
        <p:spPr bwMode="auto">
          <a:xfrm>
            <a:off x="1905000" y="1524001"/>
            <a:ext cx="213995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văn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Trần)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47" name="Text Box 11"/>
          <p:cNvSpPr txBox="1">
            <a:spLocks noChangeArrowheads="1"/>
          </p:cNvSpPr>
          <p:nvPr/>
        </p:nvSpPr>
        <p:spPr bwMode="auto">
          <a:xfrm>
            <a:off x="5410200" y="1524001"/>
            <a:ext cx="1981200" cy="619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tIns="0" bIns="0"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Quan </a:t>
            </a:r>
            <a:r>
              <a:rPr lang="en-US" sz="2000" b="1" dirty="0" err="1">
                <a:solidFill>
                  <a:srgbClr val="FF0000"/>
                </a:solidFill>
              </a:rPr>
              <a:t>võ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( Họ Trần )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3238500" y="285115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12 </a:t>
            </a:r>
            <a:r>
              <a:rPr lang="en-US" sz="2000" b="1" dirty="0" err="1">
                <a:solidFill>
                  <a:srgbClr val="FF0000"/>
                </a:solidFill>
              </a:rPr>
              <a:t>lộ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80" name="Line 24"/>
          <p:cNvSpPr>
            <a:spLocks noChangeShapeType="1"/>
          </p:cNvSpPr>
          <p:nvPr/>
        </p:nvSpPr>
        <p:spPr bwMode="auto">
          <a:xfrm flipH="1">
            <a:off x="4038600" y="1447800"/>
            <a:ext cx="719138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1" name="Line 25"/>
          <p:cNvSpPr>
            <a:spLocks noChangeShapeType="1"/>
          </p:cNvSpPr>
          <p:nvPr/>
        </p:nvSpPr>
        <p:spPr bwMode="auto">
          <a:xfrm>
            <a:off x="4724400" y="1447800"/>
            <a:ext cx="685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2" name="Line 26"/>
          <p:cNvSpPr>
            <a:spLocks noChangeShapeType="1"/>
          </p:cNvSpPr>
          <p:nvPr/>
        </p:nvSpPr>
        <p:spPr bwMode="auto">
          <a:xfrm>
            <a:off x="4724400" y="3352800"/>
            <a:ext cx="0" cy="40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Line 27"/>
          <p:cNvSpPr>
            <a:spLocks noChangeShapeType="1"/>
          </p:cNvSpPr>
          <p:nvPr/>
        </p:nvSpPr>
        <p:spPr bwMode="auto">
          <a:xfrm>
            <a:off x="4308475" y="5319714"/>
            <a:ext cx="0" cy="19843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4" name="Line 28"/>
          <p:cNvSpPr>
            <a:spLocks noChangeShapeType="1"/>
          </p:cNvSpPr>
          <p:nvPr/>
        </p:nvSpPr>
        <p:spPr bwMode="auto">
          <a:xfrm>
            <a:off x="4295775" y="6046788"/>
            <a:ext cx="0" cy="26511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8" name="Text Box 32"/>
          <p:cNvSpPr txBox="1">
            <a:spLocks noChangeArrowheads="1"/>
          </p:cNvSpPr>
          <p:nvPr/>
        </p:nvSpPr>
        <p:spPr bwMode="auto">
          <a:xfrm>
            <a:off x="2667000" y="76200"/>
            <a:ext cx="601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SƠ ĐỒ BỘ MÁY NHÀ NƯỚC THỜI TRẦN 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89" name="Text Box 35"/>
          <p:cNvSpPr txBox="1">
            <a:spLocks noChangeArrowheads="1"/>
          </p:cNvSpPr>
          <p:nvPr/>
        </p:nvSpPr>
        <p:spPr bwMode="auto">
          <a:xfrm>
            <a:off x="8453835" y="1119920"/>
            <a:ext cx="21605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đình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0" name="AutoShape 36"/>
          <p:cNvSpPr/>
          <p:nvPr/>
        </p:nvSpPr>
        <p:spPr bwMode="auto">
          <a:xfrm rot="10800000">
            <a:off x="8229598" y="609600"/>
            <a:ext cx="304802" cy="1452564"/>
          </a:xfrm>
          <a:prstGeom prst="leftBrace">
            <a:avLst>
              <a:gd name="adj1" fmla="val 75000"/>
              <a:gd name="adj2" fmla="val 50481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1" name="AutoShape 37"/>
          <p:cNvSpPr/>
          <p:nvPr/>
        </p:nvSpPr>
        <p:spPr bwMode="auto">
          <a:xfrm flipH="1">
            <a:off x="8181182" y="2788443"/>
            <a:ext cx="304800" cy="1852613"/>
          </a:xfrm>
          <a:prstGeom prst="leftBrace">
            <a:avLst>
              <a:gd name="adj1" fmla="val 64583"/>
              <a:gd name="adj2" fmla="val 50000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7192" name="Text Box 38"/>
          <p:cNvSpPr txBox="1">
            <a:spLocks noChangeArrowheads="1"/>
          </p:cNvSpPr>
          <p:nvPr/>
        </p:nvSpPr>
        <p:spPr bwMode="auto">
          <a:xfrm>
            <a:off x="8371681" y="5349081"/>
            <a:ext cx="2209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cấp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sở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93" name="AutoShape 39"/>
          <p:cNvSpPr/>
          <p:nvPr/>
        </p:nvSpPr>
        <p:spPr bwMode="auto">
          <a:xfrm flipH="1">
            <a:off x="8153398" y="5441950"/>
            <a:ext cx="152400" cy="762000"/>
          </a:xfrm>
          <a:prstGeom prst="leftBrace">
            <a:avLst>
              <a:gd name="adj1" fmla="val 41667"/>
              <a:gd name="adj2" fmla="val 52083"/>
            </a:avLst>
          </a:prstGeom>
          <a:noFill/>
          <a:ln w="25400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19180" name="Text Box 44"/>
          <p:cNvSpPr txBox="1">
            <a:spLocks noChangeArrowheads="1"/>
          </p:cNvSpPr>
          <p:nvPr/>
        </p:nvSpPr>
        <p:spPr bwMode="auto">
          <a:xfrm>
            <a:off x="3238500" y="4706938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>
                <a:solidFill>
                  <a:srgbClr val="FF0000"/>
                </a:solidFill>
              </a:rPr>
              <a:t>Châu, </a:t>
            </a:r>
            <a:r>
              <a:rPr lang="en-US" sz="2000" b="1" dirty="0" err="1">
                <a:solidFill>
                  <a:srgbClr val="FF0000"/>
                </a:solidFill>
              </a:rPr>
              <a:t>huyện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9181" name="Text Box 45"/>
          <p:cNvSpPr txBox="1">
            <a:spLocks noChangeArrowheads="1"/>
          </p:cNvSpPr>
          <p:nvPr/>
        </p:nvSpPr>
        <p:spPr bwMode="auto">
          <a:xfrm>
            <a:off x="3257550" y="3784600"/>
            <a:ext cx="31242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Phủ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199" name="Line 46"/>
          <p:cNvSpPr>
            <a:spLocks noChangeShapeType="1"/>
          </p:cNvSpPr>
          <p:nvPr/>
        </p:nvSpPr>
        <p:spPr bwMode="auto">
          <a:xfrm>
            <a:off x="4724400" y="4184710"/>
            <a:ext cx="0" cy="50794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9183" name="Text Box 47"/>
          <p:cNvSpPr txBox="1">
            <a:spLocks noChangeArrowheads="1"/>
          </p:cNvSpPr>
          <p:nvPr/>
        </p:nvSpPr>
        <p:spPr bwMode="auto">
          <a:xfrm>
            <a:off x="3924300" y="5640388"/>
            <a:ext cx="175260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Xã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201" name="Text Box 48"/>
          <p:cNvSpPr txBox="1">
            <a:spLocks noChangeArrowheads="1"/>
          </p:cNvSpPr>
          <p:nvPr/>
        </p:nvSpPr>
        <p:spPr bwMode="auto">
          <a:xfrm>
            <a:off x="8399464" y="2955925"/>
            <a:ext cx="216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gian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203" name="Line 46"/>
          <p:cNvSpPr>
            <a:spLocks noChangeShapeType="1"/>
          </p:cNvSpPr>
          <p:nvPr/>
        </p:nvSpPr>
        <p:spPr bwMode="auto">
          <a:xfrm flipH="1">
            <a:off x="4724399" y="5162550"/>
            <a:ext cx="33327" cy="45878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24"/>
          <p:cNvSpPr>
            <a:spLocks noChangeShapeType="1"/>
          </p:cNvSpPr>
          <p:nvPr/>
        </p:nvSpPr>
        <p:spPr bwMode="auto">
          <a:xfrm>
            <a:off x="4044950" y="2160587"/>
            <a:ext cx="900101" cy="708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24"/>
          <p:cNvSpPr>
            <a:spLocks noChangeShapeType="1"/>
          </p:cNvSpPr>
          <p:nvPr/>
        </p:nvSpPr>
        <p:spPr bwMode="auto">
          <a:xfrm flipH="1">
            <a:off x="4648199" y="2168526"/>
            <a:ext cx="761999" cy="7000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1671243" y="-161329"/>
            <a:ext cx="111005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66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66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486275" y="876300"/>
            <a:ext cx="5486400" cy="36195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endParaRPr lang="en-US" sz="36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uân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3860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phủ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ngụ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ư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657632" y="1401752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7620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705600" y="2590800"/>
            <a:ext cx="4867275" cy="33147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/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3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632268"/>
            <a:ext cx="3962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62484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76200" y="1905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33400" y="504040"/>
            <a:ext cx="6400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33400" y="1211716"/>
            <a:ext cx="8686800" cy="7208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04800" y="1981200"/>
            <a:ext cx="11506200" cy="459880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1341, ban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4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hiếu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giềng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vi-VN" sz="4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505200" y="1572125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anglesey_flowers-wide-430x28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93726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4525822604_e4bab25020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541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6" descr="040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0"/>
            <a:ext cx="6324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228600"/>
            <a:ext cx="4639491" cy="32364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vi-VN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nông </a:t>
            </a:r>
            <a:r>
              <a:rPr kumimoji="0" lang="vi-VN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đắp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4198709"/>
            <a:ext cx="1120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9600" y="317014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82106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769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53275" y="685800"/>
            <a:ext cx="4124325" cy="27792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kinh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" y="1782129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839462"/>
            <a:ext cx="11201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nập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74134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05401" y="381000"/>
            <a:ext cx="6172200" cy="3084025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?Đặc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71475" y="3573812"/>
            <a:ext cx="11201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tỳ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50" y="493693"/>
            <a:ext cx="6019800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42925" y="262246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2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-43865"/>
            <a:ext cx="12192000" cy="690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402282">
            <a:off x="-1047328" y="-105903"/>
            <a:ext cx="14286655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3099"/>
            <a:ext cx="12192000" cy="36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5657" y="644818"/>
            <a:ext cx="1743287" cy="80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图片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2128" y="58905"/>
            <a:ext cx="2534075" cy="104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27907" y="3815017"/>
            <a:ext cx="3053080" cy="305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71831">
            <a:off x="767083" y="1920667"/>
            <a:ext cx="4516967" cy="638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C112EF2.mp3">
            <a:hlinkClick r:id=""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link="rId9"/>
              </p:ext>
            </p:ext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415627" y="-2145632"/>
            <a:ext cx="1083733" cy="108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609600" y="1676277"/>
            <a:ext cx="11201400" cy="1446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 13: ĐẠI VIỆT THỜI TRẦN (1226-1400).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tiếp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Tư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tôn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370075"/>
            <a:ext cx="11201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6629400" y="323850"/>
            <a:ext cx="4481513" cy="2694688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66725" y="3587543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Giám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41749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4724400" y="304801"/>
            <a:ext cx="67056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Khoa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Y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(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Tuệ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000" y="2261527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5181600" y="304801"/>
            <a:ext cx="6248400" cy="2965656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000" b="1" i="1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1078283"/>
            <a:ext cx="6705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Văn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3270457"/>
            <a:ext cx="11201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Long;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xướng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tuồng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6600825" cy="53615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57200" y="2362200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8947" y="-27687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3514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kê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vực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81000" y="914400"/>
          <a:ext cx="11429999" cy="5534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85800"/>
                <a:gridCol w="1786700"/>
                <a:gridCol w="5528500"/>
                <a:gridCol w="3428999"/>
              </a:tblGrid>
              <a:tr h="27505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37524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sung: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XH,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100198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Huỳnh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xuyên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Góp phần xây dựng nền tảng đạo đức, xây dựng đội ngũ hiền tài cho đất nước phát triển vững mạnh.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96342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học, kĩ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Y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thuốc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Tĩnh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 động mạnh mẽ, góp phần làm cho nền kinh tế Đại Việt phát triển thịnh vượng.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  <a:tr h="1820110"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học, nghệ thuật</a:t>
                      </a:r>
                      <a:endParaRPr lang="vi-VN" sz="1800" b="1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Nôm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ts val="1650"/>
                        </a:lnSpc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Long;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tháp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Minh…</a:t>
                      </a:r>
                      <a:endParaRPr lang="vi-VN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xướng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múa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chèo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tuồng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VHNT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thịnh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1800" b="1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177" marR="58177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57997" y="0"/>
            <a:ext cx="1223094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7"/>
          <p:cNvSpPr txBox="1">
            <a:spLocks noChangeArrowheads="1"/>
          </p:cNvSpPr>
          <p:nvPr/>
        </p:nvSpPr>
        <p:spPr bwMode="auto">
          <a:xfrm>
            <a:off x="552449" y="493693"/>
            <a:ext cx="11106151" cy="65926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XIII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vi-VN" sz="20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1295400"/>
            <a:ext cx="11429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vua quan ăn chơi sa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Vua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Chiêu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tòng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tâm,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không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thay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chăm lo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nhân dân..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Sau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vững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vi-VN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a-smart-tivi-gia-re1 - Mua Sắm Điện Máy Giá Rẻ Tại Thế Giới Điện Máy  Onlin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11811000" cy="692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convert.com - Bài 12 Nhà Trần thành lậ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1" y="533400"/>
            <a:ext cx="11429999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brksatom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829" y="0"/>
            <a:ext cx="1334915" cy="1873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" y="128175"/>
            <a:ext cx="1981200" cy="154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/>
          <p:nvPr/>
        </p:nvSpPr>
        <p:spPr>
          <a:xfrm>
            <a:off x="609600" y="242331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67,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4" name="Group 12"/>
          <p:cNvGrpSpPr/>
          <p:nvPr/>
        </p:nvGrpSpPr>
        <p:grpSpPr bwMode="auto">
          <a:xfrm>
            <a:off x="178904" y="141684"/>
            <a:ext cx="11834191" cy="6574632"/>
            <a:chOff x="204" y="0"/>
            <a:chExt cx="2457" cy="2087"/>
          </a:xfrm>
        </p:grpSpPr>
        <p:grpSp>
          <p:nvGrpSpPr>
            <p:cNvPr id="5" name="Group 13"/>
            <p:cNvGrpSpPr/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7" name="Picture 14"/>
              <p:cNvPicPr>
                <a:picLocks noChangeAspect="1" noChangeArrowheads="1" noCrop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15"/>
              <p:cNvGrpSpPr/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9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en-US" sz="2400" b="1">
                      <a:solidFill>
                        <a:schemeClr val="accent2"/>
                      </a:solidFill>
                      <a:latin typeface="Times New Roman" panose="02020603050405020304" pitchFamily="18" charset="0"/>
                    </a:rPr>
                    <a:t>Tiết học kết thúc</a:t>
                  </a:r>
                  <a:endParaRPr lang="en-US" altLang="en-US" sz="2400" b="1">
                    <a:solidFill>
                      <a:schemeClr val="accent2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0" name="Freeform 17"/>
                <p:cNvSpPr/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>
                    <a:gd name="T0" fmla="*/ 192 w 2340"/>
                    <a:gd name="T1" fmla="*/ 492 h 492"/>
                    <a:gd name="T2" fmla="*/ 156 w 2340"/>
                    <a:gd name="T3" fmla="*/ 456 h 492"/>
                    <a:gd name="T4" fmla="*/ 84 w 2340"/>
                    <a:gd name="T5" fmla="*/ 432 h 492"/>
                    <a:gd name="T6" fmla="*/ 48 w 2340"/>
                    <a:gd name="T7" fmla="*/ 408 h 492"/>
                    <a:gd name="T8" fmla="*/ 24 w 2340"/>
                    <a:gd name="T9" fmla="*/ 372 h 492"/>
                    <a:gd name="T10" fmla="*/ 0 w 2340"/>
                    <a:gd name="T11" fmla="*/ 300 h 492"/>
                    <a:gd name="T12" fmla="*/ 12 w 2340"/>
                    <a:gd name="T13" fmla="*/ 240 h 492"/>
                    <a:gd name="T14" fmla="*/ 144 w 2340"/>
                    <a:gd name="T15" fmla="*/ 132 h 492"/>
                    <a:gd name="T16" fmla="*/ 936 w 2340"/>
                    <a:gd name="T17" fmla="*/ 72 h 492"/>
                    <a:gd name="T18" fmla="*/ 1248 w 2340"/>
                    <a:gd name="T19" fmla="*/ 84 h 492"/>
                    <a:gd name="T20" fmla="*/ 1944 w 2340"/>
                    <a:gd name="T21" fmla="*/ 96 h 492"/>
                    <a:gd name="T22" fmla="*/ 2292 w 2340"/>
                    <a:gd name="T23" fmla="*/ 168 h 492"/>
                    <a:gd name="T24" fmla="*/ 2316 w 2340"/>
                    <a:gd name="T25" fmla="*/ 204 h 492"/>
                    <a:gd name="T26" fmla="*/ 2340 w 2340"/>
                    <a:gd name="T27" fmla="*/ 276 h 492"/>
                    <a:gd name="T28" fmla="*/ 2316 w 2340"/>
                    <a:gd name="T29" fmla="*/ 372 h 492"/>
                    <a:gd name="T30" fmla="*/ 2208 w 2340"/>
                    <a:gd name="T31" fmla="*/ 432 h 492"/>
                    <a:gd name="T32" fmla="*/ 2160 w 2340"/>
                    <a:gd name="T33" fmla="*/ 492 h 4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noFill/>
                <a:ln w="28575" cap="flat" cmpd="sng">
                  <a:solidFill>
                    <a:schemeClr val="bg2"/>
                  </a:solidFill>
                  <a:prstDash val="solid"/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11218" y="1296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1"/>
          <p:cNvSpPr>
            <a:spLocks noChangeArrowheads="1"/>
          </p:cNvSpPr>
          <p:nvPr/>
        </p:nvSpPr>
        <p:spPr bwMode="auto">
          <a:xfrm>
            <a:off x="453813" y="401681"/>
            <a:ext cx="11738187" cy="5847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1423" tIns="45712" rIns="91423" bIns="45712">
            <a:spAutoFit/>
          </a:bodyPr>
          <a:lstStyle/>
          <a:p>
            <a:r>
              <a:rPr lang="vi-VN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1</a:t>
            </a:r>
            <a:r>
              <a:rPr lang="en-US" altLang="vi-VN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 bwMode="auto">
          <a:xfrm>
            <a:off x="7620000" y="926761"/>
            <a:ext cx="3810000" cy="2667000"/>
          </a:xfrm>
          <a:prstGeom prst="cloudCallout">
            <a:avLst>
              <a:gd name="adj1" fmla="val -62991"/>
              <a:gd name="adj2" fmla="val -31318"/>
            </a:avLst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000" b="1" i="1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1" u="none" strike="noStrike" cap="none" normalizeH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000" b="1" i="1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000" b="1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522180" y="4267200"/>
            <a:ext cx="6564420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1-1226,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Chiêu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ngôi cho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-&gt;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522180" y="1920922"/>
            <a:ext cx="6488219" cy="1521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3288" tIns="21644" rIns="43288" bIns="21644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57198" y="818008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22180" y="3257971"/>
            <a:ext cx="12191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</a:t>
            </a:r>
            <a:endParaRPr lang="en-US" altLang="vi-VN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7" grpId="0" animBg="1"/>
      <p:bldP spid="7" grpId="1" animBg="1"/>
      <p:bldP spid="10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0743" y="0"/>
            <a:ext cx="121936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loud Callout 8"/>
          <p:cNvSpPr/>
          <p:nvPr/>
        </p:nvSpPr>
        <p:spPr bwMode="auto">
          <a:xfrm>
            <a:off x="7162800" y="457200"/>
            <a:ext cx="4639491" cy="3962400"/>
          </a:xfrm>
          <a:prstGeom prst="cloudCallout">
            <a:avLst>
              <a:gd name="adj1" fmla="val -58385"/>
              <a:gd name="adj2" fmla="val 44659"/>
            </a:avLst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800" b="1" i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3400" y="1752600"/>
            <a:ext cx="64008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vốn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thân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lưu sông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nay), sau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nên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công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….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1226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457200" y="2057400"/>
            <a:ext cx="11087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TK XII,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suy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lên thay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174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cho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nay. Nay ở Nam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Khai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năm.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mang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đậm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văn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sâu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uống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nguồn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vi-VN" sz="3200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vi-VN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nhân dân ta..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85800" y="533400"/>
            <a:ext cx="1935594" cy="1392634"/>
          </a:xfrm>
          <a:prstGeom prst="ellipse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/>
          <p:nvPr/>
        </p:nvGrpSpPr>
        <p:grpSpPr bwMode="auto">
          <a:xfrm>
            <a:off x="7466050" y="76201"/>
            <a:ext cx="4649750" cy="6705599"/>
            <a:chOff x="168" y="48"/>
            <a:chExt cx="5496" cy="4382"/>
          </a:xfrm>
        </p:grpSpPr>
        <p:sp>
          <p:nvSpPr>
            <p:cNvPr id="108556" name="Rectangle 15"/>
            <p:cNvSpPr>
              <a:spLocks noChangeArrowheads="1"/>
            </p:cNvSpPr>
            <p:nvPr/>
          </p:nvSpPr>
          <p:spPr bwMode="auto">
            <a:xfrm>
              <a:off x="168" y="4094"/>
              <a:ext cx="5496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eaLnBrk="1" hangingPunct="1"/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Đền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Lý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Chiêu</a:t>
              </a:r>
              <a:r>
                <a:rPr lang="en-US" altLang="en-US" sz="2400" b="1" dirty="0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Hoàng</a:t>
              </a:r>
              <a:endParaRPr lang="en-US" altLang="en-US" sz="2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4629" name="Picture 16" descr="%5b19013%5dden_Ly_Chieu_Hoang_c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168" y="48"/>
              <a:ext cx="5424" cy="3936"/>
            </a:xfrm>
            <a:prstGeom prst="rect">
              <a:avLst/>
            </a:prstGeom>
            <a:ln w="88900" cap="sq" cmpd="thickThin">
              <a:solidFill>
                <a:srgbClr val="000000"/>
              </a:solidFill>
              <a:prstDash val="solid"/>
              <a:miter lim="800000"/>
              <a:headEnd/>
              <a:tailEnd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08548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00908" y="6287097"/>
            <a:ext cx="762000" cy="379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49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2"/>
            <a:ext cx="571500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981481" y="164108"/>
            <a:ext cx="762001" cy="3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4" y="0"/>
            <a:ext cx="448489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3"/>
            <a:ext cx="2743200" cy="335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2800"/>
            <a:ext cx="4305301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3352800"/>
            <a:ext cx="3028949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914400" y="762001"/>
            <a:ext cx="9525000" cy="6049964"/>
          </a:xfrm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0" y="46035"/>
            <a:ext cx="5486400" cy="6096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200" b="1" dirty="0" err="1">
                <a:solidFill>
                  <a:srgbClr val="FF3300"/>
                </a:solidFill>
              </a:rPr>
              <a:t>Thái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sư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Trần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Thủ</a:t>
            </a:r>
            <a:r>
              <a:rPr lang="en-US" altLang="en-US" sz="3200" b="1" dirty="0">
                <a:solidFill>
                  <a:srgbClr val="FF3300"/>
                </a:solidFill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</a:rPr>
              <a:t>Độ</a:t>
            </a:r>
            <a:r>
              <a:rPr lang="en-US" altLang="en-US" sz="3200" b="1" dirty="0">
                <a:solidFill>
                  <a:srgbClr val="FF3300"/>
                </a:solidFill>
              </a:rPr>
              <a:t>.</a:t>
            </a:r>
            <a:endParaRPr lang="en-US" altLang="en-US" sz="3200" b="1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CAF8F7-3B35-4304-B524-C075265D67A5}" type="slidenum">
              <a:rPr lang="en-US" altLang="vi-VN" sz="1800"/>
            </a:fld>
            <a:endParaRPr lang="en-US" altLang="vi-VN" sz="1800"/>
          </a:p>
        </p:txBody>
      </p:sp>
      <p:pic>
        <p:nvPicPr>
          <p:cNvPr id="107523" name="Picture 2" descr="vua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"/>
            <a:ext cx="4840431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4" name="Picture 3" descr="tds-vualythai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68" y="19916"/>
            <a:ext cx="23431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5" name="Picture 4" descr="LýTháiTô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0" y="1638300"/>
            <a:ext cx="2000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6" name="Picture 5" descr="tds-vualythanht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232" y="2947555"/>
            <a:ext cx="2114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7" name="Picture 6" descr="tds-vualynhant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5247409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8" name="Picture 7" descr="tds-vualythanto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5864225"/>
            <a:ext cx="2514599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9" name="Picture 8" descr="tds-vualyanhto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928" y="5180013"/>
            <a:ext cx="2583872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0" name="Picture 9" descr="tds-vualycaoto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2895600"/>
            <a:ext cx="197762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1" name="Picture 10" descr="tds-vualyhueto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4" y="1295400"/>
            <a:ext cx="1974056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32" name="Picture 11" descr="PFG12M2436007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3526" y="1"/>
            <a:ext cx="2581275" cy="1185863"/>
          </a:xfr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6327</Words>
  <Application>WPS Presentation</Application>
  <PresentationFormat>Widescreen</PresentationFormat>
  <Paragraphs>275</Paragraphs>
  <Slides>31</Slides>
  <Notes>4</Notes>
  <HiddenSlides>0</HiddenSlides>
  <MMClips>4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Microsoft YaHei</vt:lpstr>
      <vt:lpstr>Calibri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Thái sư Trần Thủ Độ.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HOẠT ĐỘNG LUYỆN TẬP</vt:lpstr>
      <vt:lpstr>PowerPoint 演示文稿</vt:lpstr>
      <vt:lpstr>PowerPoint 演示文稿</vt:lpstr>
      <vt:lpstr>HOẠT ĐỘNG VẬN DỤNG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chinh do</cp:lastModifiedBy>
  <cp:revision>241</cp:revision>
  <dcterms:created xsi:type="dcterms:W3CDTF">2018-11-04T14:19:00Z</dcterms:created>
  <dcterms:modified xsi:type="dcterms:W3CDTF">2025-02-04T11:55:46Z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99436C85D26740DBA805FDCD96615DBD_12</vt:lpwstr>
  </property>
  <property fmtid="{D5CDD505-2E9C-101B-9397-08002B2CF9AE}" pid="3" name="KSOProductBuildVer">
    <vt:lpwstr>1033-12.2.0.19805</vt:lpwstr>
  </property>
</Properties>
</file>