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75" r:id="rId2"/>
    <p:sldId id="272" r:id="rId3"/>
    <p:sldId id="274" r:id="rId4"/>
    <p:sldId id="257" r:id="rId5"/>
    <p:sldId id="263" r:id="rId6"/>
    <p:sldId id="264" r:id="rId7"/>
    <p:sldId id="279" r:id="rId8"/>
    <p:sldId id="280" r:id="rId9"/>
    <p:sldId id="281" r:id="rId10"/>
    <p:sldId id="265" r:id="rId11"/>
    <p:sldId id="267" r:id="rId12"/>
    <p:sldId id="270"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4D1434"/>
    <a:srgbClr val="8D6853"/>
    <a:srgbClr val="CCECFF"/>
    <a:srgbClr val="FF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64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A96ED3-C9CF-4C85-BF98-BA60C1C74931}" type="datetimeFigureOut">
              <a:rPr lang="en-US" smtClean="0"/>
              <a:t>11/12/2021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BA7D42-3D3F-46CE-949F-425C1E3BCBE4}" type="slidenum">
              <a:rPr lang="en-US" smtClean="0"/>
              <a:t>‹#›</a:t>
            </a:fld>
            <a:endParaRPr lang="en-US"/>
          </a:p>
        </p:txBody>
      </p:sp>
    </p:spTree>
    <p:extLst>
      <p:ext uri="{BB962C8B-B14F-4D97-AF65-F5344CB8AC3E}">
        <p14:creationId xmlns:p14="http://schemas.microsoft.com/office/powerpoint/2010/main" val="207315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3"/>
        <p:cNvGrpSpPr/>
        <p:nvPr/>
      </p:nvGrpSpPr>
      <p:grpSpPr>
        <a:xfrm>
          <a:off x="0" y="0"/>
          <a:ext cx="0" cy="0"/>
          <a:chOff x="0" y="0"/>
          <a:chExt cx="0" cy="0"/>
        </a:xfrm>
      </p:grpSpPr>
      <p:sp>
        <p:nvSpPr>
          <p:cNvPr id="2954" name="Google Shape;29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5" name="Google Shape;29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800" cap="all">
                <a:solidFill>
                  <a:schemeClr val="accent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11/12/2021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11/12/2021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normAutofit/>
          </a:bodyP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normAutofit/>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11/12/2021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normAutofit/>
          </a:bodyP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11/12/2021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11/12/2021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56"/>
        <p:cNvGrpSpPr/>
        <p:nvPr/>
      </p:nvGrpSpPr>
      <p:grpSpPr>
        <a:xfrm>
          <a:off x="0" y="0"/>
          <a:ext cx="0" cy="0"/>
          <a:chOff x="0" y="0"/>
          <a:chExt cx="0" cy="0"/>
        </a:xfrm>
      </p:grpSpPr>
      <p:sp>
        <p:nvSpPr>
          <p:cNvPr id="2957" name="Google Shape;2957;p39"/>
          <p:cNvSpPr/>
          <p:nvPr/>
        </p:nvSpPr>
        <p:spPr>
          <a:xfrm rot="-8601728" flipH="1">
            <a:off x="1951518" y="14814"/>
            <a:ext cx="7470087" cy="6475757"/>
          </a:xfrm>
          <a:custGeom>
            <a:avLst/>
            <a:gdLst/>
            <a:ahLst/>
            <a:cxnLst/>
            <a:rect l="l" t="t" r="r" b="b"/>
            <a:pathLst>
              <a:path w="65957" h="53375" extrusionOk="0">
                <a:moveTo>
                  <a:pt x="34905" y="1"/>
                </a:moveTo>
                <a:cubicBezTo>
                  <a:pt x="34140" y="1"/>
                  <a:pt x="33376" y="62"/>
                  <a:pt x="32630" y="180"/>
                </a:cubicBezTo>
                <a:cubicBezTo>
                  <a:pt x="22662" y="1772"/>
                  <a:pt x="15599" y="9949"/>
                  <a:pt x="6964" y="14366"/>
                </a:cubicBezTo>
                <a:cubicBezTo>
                  <a:pt x="4576" y="15599"/>
                  <a:pt x="1950" y="16435"/>
                  <a:pt x="1035" y="19241"/>
                </a:cubicBezTo>
                <a:cubicBezTo>
                  <a:pt x="0" y="22324"/>
                  <a:pt x="1552" y="25448"/>
                  <a:pt x="3582" y="27736"/>
                </a:cubicBezTo>
                <a:cubicBezTo>
                  <a:pt x="7342" y="31914"/>
                  <a:pt x="12734" y="34620"/>
                  <a:pt x="17270" y="37883"/>
                </a:cubicBezTo>
                <a:cubicBezTo>
                  <a:pt x="21170" y="40709"/>
                  <a:pt x="23876" y="44867"/>
                  <a:pt x="27736" y="47772"/>
                </a:cubicBezTo>
                <a:cubicBezTo>
                  <a:pt x="31536" y="50657"/>
                  <a:pt x="35873" y="52706"/>
                  <a:pt x="40668" y="53223"/>
                </a:cubicBezTo>
                <a:cubicBezTo>
                  <a:pt x="41599" y="53323"/>
                  <a:pt x="42538" y="53374"/>
                  <a:pt x="43480" y="53374"/>
                </a:cubicBezTo>
                <a:cubicBezTo>
                  <a:pt x="50951" y="53374"/>
                  <a:pt x="58503" y="50184"/>
                  <a:pt x="62037" y="43275"/>
                </a:cubicBezTo>
                <a:cubicBezTo>
                  <a:pt x="65956" y="35575"/>
                  <a:pt x="60843" y="27040"/>
                  <a:pt x="55272" y="21767"/>
                </a:cubicBezTo>
                <a:cubicBezTo>
                  <a:pt x="52268" y="18902"/>
                  <a:pt x="48885" y="17430"/>
                  <a:pt x="47294" y="13411"/>
                </a:cubicBezTo>
                <a:cubicBezTo>
                  <a:pt x="45961" y="10048"/>
                  <a:pt x="45622" y="6169"/>
                  <a:pt x="43175" y="3363"/>
                </a:cubicBezTo>
                <a:cubicBezTo>
                  <a:pt x="41163" y="1015"/>
                  <a:pt x="38022" y="1"/>
                  <a:pt x="34905" y="1"/>
                </a:cubicBezTo>
                <a:close/>
              </a:path>
            </a:pathLst>
          </a:custGeom>
          <a:solidFill>
            <a:schemeClr val="accent1"/>
          </a:solidFill>
          <a:ln w="9525" cap="flat" cmpd="sng">
            <a:solidFill>
              <a:schemeClr val="lt2"/>
            </a:solidFill>
            <a:prstDash val="solid"/>
            <a:round/>
            <a:headEnd type="none" w="sm" len="sm"/>
            <a:tailEnd type="none" w="sm" len="sm"/>
          </a:ln>
        </p:spPr>
        <p:txBody>
          <a:bodyPr spcFirstLastPara="1" wrap="square" lIns="121897" tIns="121897" rIns="121897" bIns="121897" anchor="ctr" anchorCtr="0">
            <a:noAutofit/>
          </a:bodyPr>
          <a:lstStyle/>
          <a:p>
            <a:pPr lvl="0"/>
            <a:r>
              <a:rPr lang="en-US"/>
              <a:t>Nhóm 3</a:t>
            </a:r>
          </a:p>
        </p:txBody>
      </p:sp>
      <p:sp>
        <p:nvSpPr>
          <p:cNvPr id="2958" name="Google Shape;2958;p39"/>
          <p:cNvSpPr/>
          <p:nvPr/>
        </p:nvSpPr>
        <p:spPr>
          <a:xfrm>
            <a:off x="8966867" y="3570367"/>
            <a:ext cx="898400" cy="898400"/>
          </a:xfrm>
          <a:prstGeom prst="ellipse">
            <a:avLst/>
          </a:prstGeom>
          <a:solidFill>
            <a:schemeClr val="dk2"/>
          </a:solidFill>
          <a:ln w="9525" cap="flat" cmpd="sng">
            <a:solidFill>
              <a:schemeClr val="lt2"/>
            </a:solidFill>
            <a:prstDash val="solid"/>
            <a:round/>
            <a:headEnd type="none" w="sm" len="sm"/>
            <a:tailEnd type="none" w="sm" len="sm"/>
          </a:ln>
        </p:spPr>
        <p:txBody>
          <a:bodyPr spcFirstLastPara="1" wrap="square" lIns="121897" tIns="121897" rIns="121897" bIns="121897" anchor="ctr" anchorCtr="0">
            <a:noAutofit/>
          </a:bodyPr>
          <a:lstStyle/>
          <a:p>
            <a:endParaRPr/>
          </a:p>
        </p:txBody>
      </p:sp>
      <p:sp>
        <p:nvSpPr>
          <p:cNvPr id="2960" name="Google Shape;2960;p39"/>
          <p:cNvSpPr/>
          <p:nvPr/>
        </p:nvSpPr>
        <p:spPr>
          <a:xfrm rot="10563985" flipH="1">
            <a:off x="3052448" y="4697049"/>
            <a:ext cx="6029032" cy="1755937"/>
          </a:xfrm>
          <a:custGeom>
            <a:avLst/>
            <a:gdLst/>
            <a:ahLst/>
            <a:cxnLst/>
            <a:rect l="l" t="t" r="r" b="b"/>
            <a:pathLst>
              <a:path w="96910" h="49906" extrusionOk="0">
                <a:moveTo>
                  <a:pt x="54968" y="1"/>
                </a:moveTo>
                <a:cubicBezTo>
                  <a:pt x="34362" y="1"/>
                  <a:pt x="11911" y="5872"/>
                  <a:pt x="3236" y="26683"/>
                </a:cubicBezTo>
                <a:cubicBezTo>
                  <a:pt x="518" y="33229"/>
                  <a:pt x="1" y="41727"/>
                  <a:pt x="5245" y="46531"/>
                </a:cubicBezTo>
                <a:cubicBezTo>
                  <a:pt x="7870" y="48952"/>
                  <a:pt x="11436" y="49906"/>
                  <a:pt x="15063" y="49906"/>
                </a:cubicBezTo>
                <a:cubicBezTo>
                  <a:pt x="16885" y="49906"/>
                  <a:pt x="18721" y="49665"/>
                  <a:pt x="20462" y="49249"/>
                </a:cubicBezTo>
                <a:cubicBezTo>
                  <a:pt x="25687" y="48005"/>
                  <a:pt x="30511" y="45459"/>
                  <a:pt x="35660" y="43986"/>
                </a:cubicBezTo>
                <a:cubicBezTo>
                  <a:pt x="40582" y="42569"/>
                  <a:pt x="45626" y="42150"/>
                  <a:pt x="50727" y="42150"/>
                </a:cubicBezTo>
                <a:cubicBezTo>
                  <a:pt x="58120" y="42150"/>
                  <a:pt x="65635" y="43030"/>
                  <a:pt x="73079" y="43030"/>
                </a:cubicBezTo>
                <a:cubicBezTo>
                  <a:pt x="74659" y="43030"/>
                  <a:pt x="76236" y="42991"/>
                  <a:pt x="77807" y="42895"/>
                </a:cubicBezTo>
                <a:cubicBezTo>
                  <a:pt x="80678" y="42741"/>
                  <a:pt x="83626" y="42359"/>
                  <a:pt x="86229" y="41153"/>
                </a:cubicBezTo>
                <a:cubicBezTo>
                  <a:pt x="93560" y="37822"/>
                  <a:pt x="96910" y="28443"/>
                  <a:pt x="94804" y="20692"/>
                </a:cubicBezTo>
                <a:cubicBezTo>
                  <a:pt x="92699" y="12940"/>
                  <a:pt x="86133" y="6949"/>
                  <a:pt x="78726" y="3810"/>
                </a:cubicBezTo>
                <a:cubicBezTo>
                  <a:pt x="71299" y="671"/>
                  <a:pt x="63107" y="20"/>
                  <a:pt x="55068" y="1"/>
                </a:cubicBezTo>
                <a:cubicBezTo>
                  <a:pt x="55035" y="1"/>
                  <a:pt x="55001" y="1"/>
                  <a:pt x="54968" y="1"/>
                </a:cubicBezTo>
                <a:close/>
              </a:path>
            </a:pathLst>
          </a:custGeom>
          <a:solidFill>
            <a:schemeClr val="lt1"/>
          </a:solidFill>
          <a:ln w="9525" cap="flat" cmpd="sng">
            <a:solidFill>
              <a:schemeClr val="lt2"/>
            </a:solidFill>
            <a:prstDash val="solid"/>
            <a:round/>
            <a:headEnd type="none" w="sm" len="sm"/>
            <a:tailEnd type="none" w="sm" len="sm"/>
          </a:ln>
        </p:spPr>
        <p:txBody>
          <a:bodyPr spcFirstLastPara="1" wrap="square" lIns="121897" tIns="121897" rIns="121897" bIns="121897" anchor="ctr" anchorCtr="0">
            <a:noAutofit/>
          </a:bodyPr>
          <a:lstStyle/>
          <a:p>
            <a:endParaRPr/>
          </a:p>
        </p:txBody>
      </p:sp>
      <p:sp>
        <p:nvSpPr>
          <p:cNvPr id="3" name="Subtitle 2"/>
          <p:cNvSpPr>
            <a:spLocks noGrp="1"/>
          </p:cNvSpPr>
          <p:nvPr>
            <p:ph type="subTitle" idx="1"/>
          </p:nvPr>
        </p:nvSpPr>
        <p:spPr/>
        <p:txBody>
          <a:bodyPr/>
          <a:lstStyle/>
          <a:p>
            <a:endParaRPr lang="en-US"/>
          </a:p>
        </p:txBody>
      </p:sp>
      <p:sp>
        <p:nvSpPr>
          <p:cNvPr id="10" name="Title 1"/>
          <p:cNvSpPr>
            <a:spLocks noGrp="1"/>
          </p:cNvSpPr>
          <p:nvPr>
            <p:ph type="ctrTitle"/>
          </p:nvPr>
        </p:nvSpPr>
        <p:spPr>
          <a:xfrm>
            <a:off x="3357349" y="5531378"/>
            <a:ext cx="5472752" cy="750617"/>
          </a:xfrm>
        </p:spPr>
        <p:txBody>
          <a:bodyPr>
            <a:noAutofit/>
          </a:bodyPr>
          <a:lstStyle/>
          <a:p>
            <a:pPr algn="ctr"/>
            <a:r>
              <a:rPr lang="en-US" sz="2800" dirty="0"/>
              <a:t>BÀI 16: MỘT SỐ PHƯƠNG PHÁP TÁCH CHẤT RA KHỎI HỖN HỢP</a:t>
            </a:r>
          </a:p>
        </p:txBody>
      </p:sp>
      <p:pic>
        <p:nvPicPr>
          <p:cNvPr id="11" name="Picture 10"/>
          <p:cNvPicPr>
            <a:picLocks noChangeAspect="1"/>
          </p:cNvPicPr>
          <p:nvPr/>
        </p:nvPicPr>
        <p:blipFill>
          <a:blip r:embed="rId3"/>
          <a:stretch>
            <a:fillRect/>
          </a:stretch>
        </p:blipFill>
        <p:spPr>
          <a:xfrm>
            <a:off x="900915" y="891168"/>
            <a:ext cx="3083944" cy="2154695"/>
          </a:xfrm>
          <a:prstGeom prst="rect">
            <a:avLst/>
          </a:prstGeom>
        </p:spPr>
      </p:pic>
      <p:pic>
        <p:nvPicPr>
          <p:cNvPr id="12" name="Picture 11"/>
          <p:cNvPicPr>
            <a:picLocks noChangeAspect="1"/>
          </p:cNvPicPr>
          <p:nvPr/>
        </p:nvPicPr>
        <p:blipFill>
          <a:blip r:embed="rId4"/>
          <a:stretch>
            <a:fillRect/>
          </a:stretch>
        </p:blipFill>
        <p:spPr>
          <a:xfrm>
            <a:off x="7595996" y="889600"/>
            <a:ext cx="3675191" cy="2172665"/>
          </a:xfrm>
          <a:prstGeom prst="rect">
            <a:avLst/>
          </a:prstGeom>
        </p:spPr>
      </p:pic>
      <p:pic>
        <p:nvPicPr>
          <p:cNvPr id="13" name="Picture 12"/>
          <p:cNvPicPr>
            <a:picLocks noChangeAspect="1"/>
          </p:cNvPicPr>
          <p:nvPr/>
        </p:nvPicPr>
        <p:blipFill>
          <a:blip r:embed="rId5"/>
          <a:stretch>
            <a:fillRect/>
          </a:stretch>
        </p:blipFill>
        <p:spPr>
          <a:xfrm>
            <a:off x="4733902" y="889600"/>
            <a:ext cx="2177037" cy="2172665"/>
          </a:xfrm>
          <a:prstGeom prst="rect">
            <a:avLst/>
          </a:prstGeom>
        </p:spPr>
      </p:pic>
    </p:spTree>
    <p:extLst>
      <p:ext uri="{BB962C8B-B14F-4D97-AF65-F5344CB8AC3E}">
        <p14:creationId xmlns:p14="http://schemas.microsoft.com/office/powerpoint/2010/main" val="17815261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1472" y="2088682"/>
            <a:ext cx="5368018" cy="4705963"/>
          </a:xfrm>
          <a:prstGeom prst="rect">
            <a:avLst/>
          </a:prstGeom>
        </p:spPr>
      </p:pic>
      <p:sp>
        <p:nvSpPr>
          <p:cNvPr id="6" name="TextBox 5"/>
          <p:cNvSpPr txBox="1"/>
          <p:nvPr/>
        </p:nvSpPr>
        <p:spPr>
          <a:xfrm>
            <a:off x="3724977" y="837398"/>
            <a:ext cx="4358886" cy="646331"/>
          </a:xfrm>
          <a:prstGeom prst="rect">
            <a:avLst/>
          </a:prstGeom>
          <a:noFill/>
        </p:spPr>
        <p:txBody>
          <a:bodyPr wrap="none" rtlCol="0">
            <a:spAutoFit/>
          </a:bodyPr>
          <a:lstStyle/>
          <a:p>
            <a:r>
              <a:rPr lang="en-US" sz="3600" dirty="0" err="1">
                <a:solidFill>
                  <a:schemeClr val="bg1"/>
                </a:solidFill>
                <a:latin typeface="Arial" panose="020B0604020202020204" pitchFamily="34" charset="0"/>
                <a:cs typeface="Arial" panose="020B0604020202020204" pitchFamily="34" charset="0"/>
              </a:rPr>
              <a:t>Chưng</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cất</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hơi</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nước</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42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1639" y="1085108"/>
            <a:ext cx="11473314" cy="5416868"/>
          </a:xfrm>
          <a:prstGeom prst="rect">
            <a:avLst/>
          </a:prstGeom>
          <a:ln w="38100">
            <a:solidFill>
              <a:schemeClr val="accent2">
                <a:lumMod val="50000"/>
              </a:schemeClr>
            </a:solidFill>
          </a:ln>
        </p:spPr>
        <p:txBody>
          <a:bodyPr wrap="square">
            <a:spAutoFit/>
          </a:bodyPr>
          <a:lstStyle/>
          <a:p>
            <a:pPr>
              <a:lnSpc>
                <a:spcPct val="150000"/>
              </a:lnSpc>
              <a:spcBef>
                <a:spcPts val="600"/>
              </a:spcBef>
              <a:spcAft>
                <a:spcPts val="600"/>
              </a:spcAft>
              <a:tabLst>
                <a:tab pos="270510" algn="l"/>
                <a:tab pos="450215" algn="l"/>
              </a:tabLst>
            </a:pP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tập</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Lựa</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chọn</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giải</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thích</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phương</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pháp</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tách</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thích</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tách</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chất</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khỏi</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hỗn</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trường</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Bef>
                <a:spcPts val="600"/>
              </a:spcBef>
              <a:spcAft>
                <a:spcPts val="0"/>
              </a:spcAft>
              <a:buFont typeface="+mj-lt"/>
              <a:buAutoNum type="alphaLcPeriod"/>
              <a:tabLst>
                <a:tab pos="171450" algn="l"/>
              </a:tabLst>
            </a:pP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Tách</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bột</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sắt</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ra</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khỏi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hỗn</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hợp</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bột</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mì</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và</a:t>
            </a:r>
            <a:r>
              <a:rPr lang="en-US" sz="3200" dirty="0" smtClean="0">
                <a:solidFill>
                  <a:srgbClr val="000000"/>
                </a:solidFill>
                <a:latin typeface="Arial" panose="020B0604020202020204" pitchFamily="34" charset="0"/>
                <a:ea typeface="Calibri" panose="020F0502020204030204" pitchFamily="34" charset="0"/>
                <a:cs typeface="Arial" panose="020B0604020202020204" pitchFamily="34" charset="0"/>
              </a:rPr>
              <a:t> n</a:t>
            </a:r>
            <a:r>
              <a:rPr lang="vi-VN" sz="3200" dirty="0">
                <a:solidFill>
                  <a:srgbClr val="000000"/>
                </a:solidFill>
                <a:latin typeface="Arial" panose="020B0604020202020204" pitchFamily="34" charset="0"/>
                <a:ea typeface="Calibri" panose="020F0502020204030204" pitchFamily="34" charset="0"/>
                <a:cs typeface="Arial" panose="020B0604020202020204" pitchFamily="34" charset="0"/>
              </a:rPr>
              <a:t>ước</a:t>
            </a:r>
            <a:endParaRPr lang="en-US" sz="3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mj-lt"/>
              <a:buAutoNum type="alphaLcPeriod"/>
              <a:tabLst>
                <a:tab pos="171450" algn="l"/>
              </a:tabLst>
            </a:pP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Tách</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rượu</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ra</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khỏi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hỗn</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hợp</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rượu</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endParaRPr lang="en-US" sz="3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mj-lt"/>
              <a:buAutoNum type="alphaLcPeriod"/>
              <a:tabLst>
                <a:tab pos="171450" algn="l"/>
              </a:tabLst>
            </a:pP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Tách</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cát</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bụi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ra</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khỏi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dung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dịch</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muối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342900" lvl="0" indent="-342900" algn="just">
              <a:lnSpc>
                <a:spcPct val="150000"/>
              </a:lnSpc>
              <a:spcAft>
                <a:spcPts val="0"/>
              </a:spcAft>
              <a:buFont typeface="+mj-lt"/>
              <a:buAutoNum type="alphaLcPeriod"/>
              <a:tabLst>
                <a:tab pos="171450" algn="l"/>
              </a:tabLst>
            </a:pP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Tách</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tinh</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khiết</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ao</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hồ</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342900" lvl="0" indent="-342900" algn="just">
              <a:lnSpc>
                <a:spcPct val="150000"/>
              </a:lnSpc>
              <a:spcAft>
                <a:spcPts val="600"/>
              </a:spcAft>
              <a:buFont typeface="+mj-lt"/>
              <a:buAutoNum type="alphaLcPeriod"/>
              <a:tabLst>
                <a:tab pos="171450" algn="l"/>
              </a:tabLst>
            </a:pP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Tách</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tinh</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dầu</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sả</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ra</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khỏi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hỗn</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hợp</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280962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Arial" panose="020B0604020202020204" pitchFamily="34" charset="0"/>
                <a:cs typeface="Arial" panose="020B0604020202020204" pitchFamily="34" charset="0"/>
              </a:rPr>
              <a:t>TÌM HIỂU VỀ</a:t>
            </a:r>
          </a:p>
        </p:txBody>
      </p:sp>
      <p:pic>
        <p:nvPicPr>
          <p:cNvPr id="12" name="Content Placeholder 1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81025" y="2236523"/>
            <a:ext cx="5422900" cy="3615266"/>
          </a:xfrm>
          <a:noFill/>
        </p:spPr>
      </p:pic>
      <p:pic>
        <p:nvPicPr>
          <p:cNvPr id="14" name="Content Placeholder 1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77000" y="2227263"/>
            <a:ext cx="4845049" cy="3633787"/>
          </a:xfrm>
        </p:spPr>
      </p:pic>
      <p:sp>
        <p:nvSpPr>
          <p:cNvPr id="16" name="TextBox 15"/>
          <p:cNvSpPr txBox="1"/>
          <p:nvPr/>
        </p:nvSpPr>
        <p:spPr>
          <a:xfrm>
            <a:off x="751840" y="6065520"/>
            <a:ext cx="5039360" cy="400110"/>
          </a:xfrm>
          <a:prstGeom prst="rect">
            <a:avLst/>
          </a:prstGeom>
          <a:noFill/>
        </p:spPr>
        <p:txBody>
          <a:bodyPr wrap="square" rtlCol="0">
            <a:spAutoFit/>
          </a:bodyPr>
          <a:lstStyle/>
          <a:p>
            <a:pPr algn="ctr"/>
            <a:r>
              <a:rPr lang="en-US" sz="2000" b="1" dirty="0">
                <a:solidFill>
                  <a:schemeClr val="accent2">
                    <a:lumMod val="50000"/>
                  </a:schemeClr>
                </a:solidFill>
                <a:latin typeface="Arial" panose="020B0604020202020204" pitchFamily="34" charset="0"/>
                <a:cs typeface="Arial" panose="020B0604020202020204" pitchFamily="34" charset="0"/>
              </a:rPr>
              <a:t>MÁY LỌC NƯỚC GIẾNG KHOAN</a:t>
            </a:r>
          </a:p>
        </p:txBody>
      </p:sp>
      <p:sp>
        <p:nvSpPr>
          <p:cNvPr id="17" name="TextBox 16"/>
          <p:cNvSpPr txBox="1"/>
          <p:nvPr/>
        </p:nvSpPr>
        <p:spPr>
          <a:xfrm>
            <a:off x="6476999" y="6065520"/>
            <a:ext cx="4845050" cy="400110"/>
          </a:xfrm>
          <a:prstGeom prst="rect">
            <a:avLst/>
          </a:prstGeom>
          <a:noFill/>
        </p:spPr>
        <p:txBody>
          <a:bodyPr wrap="square" rtlCol="0">
            <a:spAutoFit/>
          </a:bodyPr>
          <a:lstStyle/>
          <a:p>
            <a:pPr algn="ctr"/>
            <a:r>
              <a:rPr lang="en-US" sz="2000" b="1" dirty="0">
                <a:solidFill>
                  <a:schemeClr val="accent2">
                    <a:lumMod val="50000"/>
                  </a:schemeClr>
                </a:solidFill>
                <a:latin typeface="Arial" panose="020B0604020202020204" pitchFamily="34" charset="0"/>
                <a:cs typeface="Arial" panose="020B0604020202020204" pitchFamily="34" charset="0"/>
              </a:rPr>
              <a:t>MÁY LỌC NƯỚC GIA ĐÌNH</a:t>
            </a:r>
          </a:p>
        </p:txBody>
      </p:sp>
    </p:spTree>
    <p:extLst>
      <p:ext uri="{BB962C8B-B14F-4D97-AF65-F5344CB8AC3E}">
        <p14:creationId xmlns:p14="http://schemas.microsoft.com/office/powerpoint/2010/main" val="1802737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Bài</a:t>
            </a:r>
            <a:r>
              <a:rPr lang="en-US" dirty="0"/>
              <a:t> </a:t>
            </a:r>
            <a:r>
              <a:rPr lang="en-US" dirty="0" err="1"/>
              <a:t>tập</a:t>
            </a:r>
            <a:r>
              <a:rPr lang="en-US" dirty="0"/>
              <a:t> </a:t>
            </a:r>
            <a:r>
              <a:rPr lang="en-US" dirty="0" err="1"/>
              <a:t>về</a:t>
            </a:r>
            <a:r>
              <a:rPr lang="en-US" dirty="0"/>
              <a:t> </a:t>
            </a:r>
            <a:r>
              <a:rPr lang="en-US" dirty="0" err="1"/>
              <a:t>nhà</a:t>
            </a:r>
            <a:endParaRPr lang="en-US" dirty="0"/>
          </a:p>
        </p:txBody>
      </p:sp>
      <p:sp>
        <p:nvSpPr>
          <p:cNvPr id="3" name="Content Placeholder 2"/>
          <p:cNvSpPr>
            <a:spLocks noGrp="1"/>
          </p:cNvSpPr>
          <p:nvPr>
            <p:ph idx="1"/>
          </p:nvPr>
        </p:nvSpPr>
        <p:spPr>
          <a:xfrm>
            <a:off x="456064" y="2199747"/>
            <a:ext cx="7224895" cy="4157737"/>
          </a:xfrm>
          <a:ln>
            <a:solidFill>
              <a:schemeClr val="accent1"/>
            </a:solidFill>
          </a:ln>
        </p:spPr>
        <p:txBody>
          <a:bodyPr>
            <a:noAutofit/>
          </a:bodyPr>
          <a:lstStyle/>
          <a:p>
            <a:pPr marL="0" indent="0" algn="just">
              <a:buNone/>
            </a:pPr>
            <a:r>
              <a:rPr lang="vi-VN" sz="2400" dirty="0"/>
              <a:t>Trong một số loại cây (sả, mùi,…), hoa (hoa hồng, hoa nhài,…), quả (bưởi, chanh,…) có chứa mùi thơm, đó chính là mùi của một số chất có trong tinh dầu. Khi chưng cất tinh dầu từ các loại thực phẩm trên, sản phẩm thu được tinh dầu thường lẫn nước. </a:t>
            </a:r>
          </a:p>
          <a:p>
            <a:pPr marL="0" indent="0" algn="just">
              <a:buNone/>
            </a:pPr>
            <a:r>
              <a:rPr lang="vi-VN" sz="2400" dirty="0"/>
              <a:t>a)	Nêu cách tách tinh dầu sả ra khỏi hỗn hợp với nước. </a:t>
            </a:r>
          </a:p>
          <a:p>
            <a:pPr marL="0" indent="0" algn="just">
              <a:buNone/>
            </a:pPr>
            <a:r>
              <a:rPr lang="vi-VN" sz="2400" dirty="0"/>
              <a:t>b)	Sử dụng thiết bị trong phòng thực hành tách tinh dầu sả từ hỗn hợp tinh dầu sả và nước.</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1058" y="2733870"/>
            <a:ext cx="3484056" cy="3148770"/>
          </a:xfrm>
          <a:prstGeom prst="rect">
            <a:avLst/>
          </a:prstGeom>
        </p:spPr>
      </p:pic>
    </p:spTree>
    <p:extLst>
      <p:ext uri="{BB962C8B-B14F-4D97-AF65-F5344CB8AC3E}">
        <p14:creationId xmlns:p14="http://schemas.microsoft.com/office/powerpoint/2010/main" val="1479851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866762"/>
          </a:xfrm>
        </p:spPr>
        <p:txBody>
          <a:bodyPr/>
          <a:lstStyle/>
          <a:p>
            <a:pPr algn="ctr"/>
            <a:r>
              <a:rPr lang="en-US" dirty="0" err="1"/>
              <a:t>Cô</a:t>
            </a:r>
            <a:r>
              <a:rPr lang="en-US" dirty="0"/>
              <a:t> </a:t>
            </a:r>
            <a:r>
              <a:rPr lang="en-US" dirty="0" err="1"/>
              <a:t>Tấm</a:t>
            </a:r>
            <a:r>
              <a:rPr lang="en-US" dirty="0"/>
              <a:t> @ </a:t>
            </a:r>
            <a:r>
              <a:rPr lang="en-US" dirty="0" err="1"/>
              <a:t>muốn</a:t>
            </a:r>
            <a:r>
              <a:rPr lang="en-US" dirty="0"/>
              <a:t> </a:t>
            </a:r>
            <a:r>
              <a:rPr lang="en-US" dirty="0" err="1"/>
              <a:t>đi</a:t>
            </a:r>
            <a:r>
              <a:rPr lang="en-US" dirty="0"/>
              <a:t> </a:t>
            </a:r>
            <a:r>
              <a:rPr lang="en-US" dirty="0" err="1"/>
              <a:t>dự</a:t>
            </a:r>
            <a:r>
              <a:rPr lang="en-US" dirty="0"/>
              <a:t> </a:t>
            </a:r>
            <a:r>
              <a:rPr lang="en-US" dirty="0" err="1"/>
              <a:t>Hội</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8016" y="1812736"/>
            <a:ext cx="5409173" cy="3678238"/>
          </a:xfrm>
          <a:ln w="57150">
            <a:solidFill>
              <a:schemeClr val="accent1"/>
            </a:solidFill>
          </a:ln>
        </p:spPr>
      </p:pic>
      <p:sp>
        <p:nvSpPr>
          <p:cNvPr id="3" name="Teardrop 2"/>
          <p:cNvSpPr/>
          <p:nvPr/>
        </p:nvSpPr>
        <p:spPr>
          <a:xfrm>
            <a:off x="477668" y="3875964"/>
            <a:ext cx="3971499" cy="2838729"/>
          </a:xfrm>
          <a:prstGeom prst="teardrop">
            <a:avLst>
              <a:gd name="adj" fmla="val 1508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atin typeface="Times New Roman" panose="02020603050405020304" pitchFamily="18" charset="0"/>
                <a:cs typeface="Times New Roman" panose="02020603050405020304" pitchFamily="18" charset="0"/>
              </a:rPr>
              <a:t>Dì</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ghẻ</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trộn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gạo</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thóc</a:t>
            </a:r>
            <a:r>
              <a:rPr lang="en-US" b="1" dirty="0" smtClean="0">
                <a:latin typeface="Times New Roman" panose="02020603050405020304" pitchFamily="18" charset="0"/>
                <a:cs typeface="Times New Roman" panose="02020603050405020304" pitchFamily="18" charset="0"/>
              </a:rPr>
              <a:t>:</a:t>
            </a:r>
          </a:p>
          <a:p>
            <a:pPr algn="ctr"/>
            <a:r>
              <a:rPr lang="en-US" b="1" dirty="0">
                <a:latin typeface="Times New Roman" panose="02020603050405020304" pitchFamily="18" charset="0"/>
                <a:cs typeface="Times New Roman" panose="02020603050405020304" pitchFamily="18" charset="0"/>
              </a:rPr>
              <a:t>-  Con </a:t>
            </a:r>
            <a:r>
              <a:rPr lang="en-US" b="1" dirty="0" err="1" smtClean="0">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nhặt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xong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dì</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chỗ</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gạo</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này</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rồi</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có</a:t>
            </a:r>
            <a:r>
              <a:rPr lang="en-US" b="1" dirty="0" smtClean="0">
                <a:latin typeface="Times New Roman" panose="02020603050405020304" pitchFamily="18" charset="0"/>
                <a:cs typeface="Times New Roman" panose="02020603050405020304" pitchFamily="18" charset="0"/>
              </a:rPr>
              <a:t> </a:t>
            </a:r>
            <a:r>
              <a:rPr lang="vi-VN" b="1" dirty="0" smtClean="0">
                <a:latin typeface="Times New Roman" panose="02020603050405020304" pitchFamily="18" charset="0"/>
                <a:cs typeface="Times New Roman" panose="02020603050405020304" pitchFamily="18" charset="0"/>
              </a:rPr>
              <a:t>đ</a:t>
            </a:r>
            <a:r>
              <a:rPr lang="en-US" b="1" dirty="0" err="1" smtClean="0">
                <a:latin typeface="Times New Roman" panose="02020603050405020304" pitchFamily="18" charset="0"/>
                <a:cs typeface="Times New Roman" panose="02020603050405020304" pitchFamily="18" charset="0"/>
              </a:rPr>
              <a:t>i</a:t>
            </a:r>
            <a:r>
              <a:rPr lang="en-US" b="1" dirty="0" smtClean="0">
                <a:latin typeface="Times New Roman" panose="02020603050405020304" pitchFamily="18" charset="0"/>
                <a:cs typeface="Times New Roman" panose="02020603050405020304" pitchFamily="18" charset="0"/>
              </a:rPr>
              <a:t> </a:t>
            </a:r>
            <a:r>
              <a:rPr lang="vi-VN" b="1" dirty="0" smtClean="0">
                <a:latin typeface="Times New Roman" panose="02020603050405020304" pitchFamily="18" charset="0"/>
                <a:cs typeface="Times New Roman" panose="02020603050405020304" pitchFamily="18" charset="0"/>
              </a:rPr>
              <a:t>đâ</a:t>
            </a:r>
            <a:r>
              <a:rPr lang="en-US" b="1" dirty="0">
                <a:latin typeface="Times New Roman" panose="02020603050405020304" pitchFamily="18" charset="0"/>
                <a:cs typeface="Times New Roman" panose="02020603050405020304" pitchFamily="18" charset="0"/>
              </a:rPr>
              <a:t>u </a:t>
            </a:r>
            <a:r>
              <a:rPr lang="en-US" b="1" dirty="0" err="1" smtClean="0">
                <a:latin typeface="Times New Roman" panose="02020603050405020304" pitchFamily="18" charset="0"/>
                <a:cs typeface="Times New Roman" panose="02020603050405020304" pitchFamily="18" charset="0"/>
              </a:rPr>
              <a:t>hãy</a:t>
            </a:r>
            <a:r>
              <a:rPr lang="en-US" b="1" dirty="0" smtClean="0">
                <a:latin typeface="Times New Roman" panose="02020603050405020304" pitchFamily="18" charset="0"/>
                <a:cs typeface="Times New Roman" panose="02020603050405020304" pitchFamily="18" charset="0"/>
              </a:rPr>
              <a:t> </a:t>
            </a:r>
            <a:r>
              <a:rPr lang="vi-VN" b="1" dirty="0" smtClean="0">
                <a:latin typeface="Times New Roman" panose="02020603050405020304" pitchFamily="18" charset="0"/>
                <a:cs typeface="Times New Roman" panose="02020603050405020304" pitchFamily="18" charset="0"/>
              </a:rPr>
              <a:t>đ</a:t>
            </a:r>
            <a:r>
              <a:rPr lang="en-US" b="1" dirty="0" err="1" smtClean="0">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a:t>
            </a:r>
            <a:r>
              <a:rPr lang="vi-VN" b="1" dirty="0" smtClean="0">
                <a:latin typeface="Times New Roman" panose="02020603050405020304" pitchFamily="18" charset="0"/>
                <a:cs typeface="Times New Roman" panose="02020603050405020304" pitchFamily="18" charset="0"/>
              </a:rPr>
              <a:t>đừng</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bỏ</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dở</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gì</a:t>
            </a:r>
            <a:r>
              <a:rPr lang="en-US" b="1" dirty="0" smtClean="0">
                <a:latin typeface="Times New Roman" panose="02020603050405020304" pitchFamily="18" charset="0"/>
                <a:cs typeface="Times New Roman" panose="02020603050405020304" pitchFamily="18" charset="0"/>
              </a:rPr>
              <a:t> </a:t>
            </a:r>
            <a:r>
              <a:rPr lang="vi-VN" b="1" dirty="0" smtClean="0">
                <a:latin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thôi</a:t>
            </a:r>
            <a:r>
              <a:rPr lang="en-US" b="1" dirty="0" smtClean="0">
                <a:latin typeface="Times New Roman" panose="02020603050405020304" pitchFamily="18" charset="0"/>
                <a:cs typeface="Times New Roman" panose="02020603050405020304" pitchFamily="18" charset="0"/>
              </a:rPr>
              <a:t> c</a:t>
            </a:r>
            <a:r>
              <a:rPr lang="vi-VN" b="1" dirty="0" smtClean="0">
                <a:latin typeface="Times New Roman" panose="02020603050405020304" pitchFamily="18" charset="0"/>
                <a:cs typeface="Times New Roman" panose="02020603050405020304" pitchFamily="18" charset="0"/>
              </a:rPr>
              <a:t>ơ</a:t>
            </a:r>
            <a:r>
              <a:rPr lang="en-US" b="1" dirty="0">
                <a:latin typeface="Times New Roman" panose="02020603050405020304" pitchFamily="18" charset="0"/>
                <a:cs typeface="Times New Roman" panose="02020603050405020304" pitchFamily="18" charset="0"/>
              </a:rPr>
              <a:t>m </a:t>
            </a:r>
            <a:r>
              <a:rPr lang="en-US" b="1" dirty="0" err="1" smtClean="0">
                <a:latin typeface="Times New Roman" panose="02020603050405020304" pitchFamily="18" charset="0"/>
                <a:cs typeface="Times New Roman" panose="02020603050405020304" pitchFamily="18" charset="0"/>
              </a:rPr>
              <a:t>dì</a:t>
            </a:r>
            <a:r>
              <a:rPr lang="en-US" b="1" dirty="0" smtClean="0">
                <a:latin typeface="Times New Roman" panose="02020603050405020304" pitchFamily="18" charset="0"/>
                <a:cs typeface="Times New Roman" panose="02020603050405020304" pitchFamily="18" charset="0"/>
              </a:rPr>
              <a:t> </a:t>
            </a:r>
            <a:r>
              <a:rPr lang="vi-VN" b="1" dirty="0" smtClean="0">
                <a:latin typeface="Times New Roman" panose="02020603050405020304" pitchFamily="18" charset="0"/>
                <a:cs typeface="Times New Roman" panose="02020603050405020304" pitchFamily="18" charset="0"/>
              </a:rPr>
              <a:t>đánh</a:t>
            </a:r>
            <a:r>
              <a:rPr lang="en-US" b="1" dirty="0">
                <a:latin typeface="Times New Roman" panose="02020603050405020304" pitchFamily="18" charset="0"/>
                <a:cs typeface="Times New Roman" panose="02020603050405020304" pitchFamily="18" charset="0"/>
              </a:rPr>
              <a:t> </a:t>
            </a:r>
            <a:r>
              <a:rPr lang="vi-VN" b="1" dirty="0" smtClean="0">
                <a:latin typeface="Times New Roman" panose="02020603050405020304" pitchFamily="18" charset="0"/>
                <a:cs typeface="Times New Roman" panose="02020603050405020304" pitchFamily="18" charset="0"/>
              </a:rPr>
              <a:t>đó</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4484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614" y="723330"/>
            <a:ext cx="9512489"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 SỰ CẦN THIẾT TÁCH CÁC CHẤT RA KHỎI HỖN HỢP</a:t>
            </a:r>
          </a:p>
        </p:txBody>
      </p:sp>
      <p:sp>
        <p:nvSpPr>
          <p:cNvPr id="3" name="TextBox 2"/>
          <p:cNvSpPr txBox="1"/>
          <p:nvPr/>
        </p:nvSpPr>
        <p:spPr>
          <a:xfrm>
            <a:off x="6680577" y="4080680"/>
            <a:ext cx="4988257"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tồn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hỗn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Tuỳ</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mục</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a:t>
            </a:r>
            <a:r>
              <a:rPr lang="vi-VN" sz="2400" dirty="0" smtClean="0">
                <a:latin typeface="Times New Roman" panose="02020603050405020304" pitchFamily="18" charset="0"/>
                <a:cs typeface="Times New Roman" panose="02020603050405020304" pitchFamily="18" charset="0"/>
              </a:rPr>
              <a:t>ười</a:t>
            </a:r>
            <a:r>
              <a:rPr lang="en-US" sz="2400" dirty="0">
                <a:latin typeface="Times New Roman" panose="02020603050405020304" pitchFamily="18" charset="0"/>
                <a:cs typeface="Times New Roman" panose="02020603050405020304" pitchFamily="18" charset="0"/>
              </a:rPr>
              <a:t> ta </a:t>
            </a:r>
            <a:r>
              <a:rPr lang="en-US" sz="2400" dirty="0" err="1" smtClean="0">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tách</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khỏi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nhau</a:t>
            </a:r>
            <a:endParaRPr lang="en-US" sz="2400" dirty="0">
              <a:latin typeface="Times New Roman" panose="02020603050405020304" pitchFamily="18" charset="0"/>
              <a:cs typeface="Times New Roman" panose="02020603050405020304" pitchFamily="18" charset="0"/>
            </a:endParaRPr>
          </a:p>
        </p:txBody>
      </p:sp>
      <p:pic>
        <p:nvPicPr>
          <p:cNvPr id="4" name="Picture 2" descr="Thực trạng nguồn nước giếng khoan và nước sinh hoạt tại các vùng miề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48" y="1201990"/>
            <a:ext cx="5449614" cy="40789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04948" y="5411450"/>
            <a:ext cx="4971619" cy="1569660"/>
          </a:xfrm>
          <a:prstGeom prst="rect">
            <a:avLst/>
          </a:prstGeom>
        </p:spPr>
        <p:txBody>
          <a:bodyPr wrap="square">
            <a:spAutoFit/>
          </a:bodyPr>
          <a:lstStyle/>
          <a:p>
            <a:pPr algn="just"/>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vi-VN" sz="2400" b="0" i="0" dirty="0" smtClean="0">
                <a:solidFill>
                  <a:srgbClr val="000000"/>
                </a:solidFill>
                <a:effectLst/>
                <a:latin typeface="Times New Roman" panose="02020603050405020304" pitchFamily="18" charset="0"/>
                <a:cs typeface="Times New Roman" panose="02020603050405020304" pitchFamily="18" charset="0"/>
              </a:rPr>
              <a:t>Ở các vùng nông thôn nước ta, người ta thường sử dụng giếng nước khoan, giếng đào làm nước sinh hoạt. </a:t>
            </a:r>
            <a:endParaRPr lang="en-US" sz="2400" b="0" i="0" dirty="0" smtClean="0">
              <a:solidFill>
                <a:srgbClr val="000000"/>
              </a:solidFill>
              <a:effectLst/>
              <a:latin typeface="Times New Roman" panose="02020603050405020304" pitchFamily="18" charset="0"/>
              <a:cs typeface="Times New Roman" panose="02020603050405020304" pitchFamily="18" charset="0"/>
            </a:endParaRPr>
          </a:p>
          <a:p>
            <a:pPr algn="just"/>
            <a:r>
              <a:rPr lang="en-US" sz="2400" b="0" i="0" dirty="0" smtClean="0">
                <a:solidFill>
                  <a:srgbClr val="000000"/>
                </a:solidFill>
                <a:effectLst/>
                <a:latin typeface="Times New Roman" panose="02020603050405020304" pitchFamily="18" charset="0"/>
                <a:cs typeface="Times New Roman" panose="02020603050405020304" pitchFamily="18" charset="0"/>
              </a:rPr>
              <a:t>   </a:t>
            </a:r>
            <a:endParaRPr lang="vi-VN" sz="24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6400798" y="1430046"/>
            <a:ext cx="5129347" cy="1569660"/>
          </a:xfrm>
          <a:prstGeom prst="rect">
            <a:avLst/>
          </a:prstGeom>
        </p:spPr>
        <p:txBody>
          <a:bodyPr wrap="square">
            <a:spAutoFit/>
          </a:bodyPr>
          <a:lstStyle/>
          <a:p>
            <a:pPr algn="just"/>
            <a:r>
              <a:rPr lang="vi-VN" sz="2400" dirty="0">
                <a:solidFill>
                  <a:srgbClr val="000000"/>
                </a:solidFill>
                <a:latin typeface="Times New Roman" panose="02020603050405020304" pitchFamily="18" charset="0"/>
                <a:cs typeface="Times New Roman" panose="02020603050405020304" pitchFamily="18" charset="0"/>
              </a:rPr>
              <a:t>Tuy nhiên, các nguồn nước này thường hay bị nhiễm phèn và một số tạp chất. </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vi-VN" sz="2400" dirty="0" smtClean="0">
                <a:solidFill>
                  <a:srgbClr val="FF9900"/>
                </a:solidFill>
                <a:latin typeface="Times New Roman" panose="02020603050405020304" pitchFamily="18" charset="0"/>
                <a:cs typeface="Times New Roman" panose="02020603050405020304" pitchFamily="18" charset="0"/>
              </a:rPr>
              <a:t>Làm </a:t>
            </a:r>
            <a:r>
              <a:rPr lang="vi-VN" sz="2400" dirty="0">
                <a:solidFill>
                  <a:srgbClr val="FF9900"/>
                </a:solidFill>
                <a:latin typeface="Times New Roman" panose="02020603050405020304" pitchFamily="18" charset="0"/>
                <a:cs typeface="Times New Roman" panose="02020603050405020304" pitchFamily="18" charset="0"/>
              </a:rPr>
              <a:t>thế nào để tách các tạp chất này ra khỏi nguồn nước?</a:t>
            </a:r>
          </a:p>
        </p:txBody>
      </p:sp>
    </p:spTree>
    <p:extLst>
      <p:ext uri="{BB962C8B-B14F-4D97-AF65-F5344CB8AC3E}">
        <p14:creationId xmlns:p14="http://schemas.microsoft.com/office/powerpoint/2010/main" val="114087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715460" y="3262965"/>
            <a:ext cx="2946249" cy="2762450"/>
          </a:xfrm>
          <a:prstGeom prst="roundRect">
            <a:avLst/>
          </a:prstGeom>
          <a:solidFill>
            <a:srgbClr val="4D1434"/>
          </a:solidFill>
          <a:ln>
            <a:solidFill>
              <a:srgbClr val="8D68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Arial" panose="020B0604020202020204" pitchFamily="34" charset="0"/>
                <a:cs typeface="Arial" panose="020B0604020202020204" pitchFamily="34" charset="0"/>
              </a:rPr>
              <a:t>Dầu</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ăn</a:t>
            </a:r>
            <a:r>
              <a:rPr lang="en-US" sz="3600" b="1" dirty="0">
                <a:latin typeface="Arial" panose="020B0604020202020204" pitchFamily="34" charset="0"/>
                <a:cs typeface="Arial" panose="020B0604020202020204" pitchFamily="34" charset="0"/>
              </a:rPr>
              <a:t> </a:t>
            </a:r>
          </a:p>
          <a:p>
            <a:pPr algn="ctr"/>
            <a:r>
              <a:rPr lang="en-US" sz="3600" b="1" dirty="0" err="1">
                <a:latin typeface="Arial" panose="020B0604020202020204" pitchFamily="34" charset="0"/>
                <a:cs typeface="Arial" panose="020B0604020202020204" pitchFamily="34" charset="0"/>
              </a:rPr>
              <a:t>và</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nước</a:t>
            </a:r>
            <a:endParaRPr lang="en-US" sz="3600" b="1" dirty="0">
              <a:latin typeface="Arial" panose="020B0604020202020204" pitchFamily="34" charset="0"/>
              <a:cs typeface="Arial" panose="020B0604020202020204" pitchFamily="34" charset="0"/>
            </a:endParaRPr>
          </a:p>
        </p:txBody>
      </p:sp>
      <p:sp>
        <p:nvSpPr>
          <p:cNvPr id="14" name="Isosceles Triangle 13"/>
          <p:cNvSpPr/>
          <p:nvPr/>
        </p:nvSpPr>
        <p:spPr>
          <a:xfrm>
            <a:off x="203963" y="3262965"/>
            <a:ext cx="3667225" cy="2762450"/>
          </a:xfrm>
          <a:prstGeom prst="triangle">
            <a:avLst/>
          </a:prstGeom>
          <a:solidFill>
            <a:srgbClr val="4D1434"/>
          </a:solidFill>
          <a:ln>
            <a:solidFill>
              <a:srgbClr val="8D68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Arial" panose="020B0604020202020204" pitchFamily="34" charset="0"/>
                <a:cs typeface="Arial" panose="020B0604020202020204" pitchFamily="34" charset="0"/>
              </a:rPr>
              <a:t>Cát</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và</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nước</a:t>
            </a:r>
            <a:endParaRPr lang="en-US" sz="3600" b="1" dirty="0">
              <a:latin typeface="Arial" panose="020B0604020202020204" pitchFamily="34" charset="0"/>
              <a:cs typeface="Arial" panose="020B0604020202020204" pitchFamily="34" charset="0"/>
            </a:endParaRPr>
          </a:p>
        </p:txBody>
      </p:sp>
      <p:sp>
        <p:nvSpPr>
          <p:cNvPr id="15" name="Oval 14"/>
          <p:cNvSpPr/>
          <p:nvPr/>
        </p:nvSpPr>
        <p:spPr>
          <a:xfrm>
            <a:off x="8941868" y="3147462"/>
            <a:ext cx="2959535" cy="2993457"/>
          </a:xfrm>
          <a:prstGeom prst="ellipse">
            <a:avLst/>
          </a:prstGeom>
          <a:solidFill>
            <a:srgbClr val="4D1434"/>
          </a:solidFill>
          <a:ln>
            <a:solidFill>
              <a:srgbClr val="8D68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Arial" panose="020B0604020202020204" pitchFamily="34" charset="0"/>
                <a:cs typeface="Arial" panose="020B0604020202020204" pitchFamily="34" charset="0"/>
              </a:rPr>
              <a:t>Muối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ăn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và</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nước</a:t>
            </a:r>
            <a:endParaRPr lang="en-US" sz="3600" b="1"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2"/>
          <a:stretch>
            <a:fillRect/>
          </a:stretch>
        </p:blipFill>
        <p:spPr>
          <a:xfrm>
            <a:off x="1026432" y="3262965"/>
            <a:ext cx="2233196" cy="2762450"/>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7097" t="21564" r="1906" b="2207"/>
          <a:stretch/>
        </p:blipFill>
        <p:spPr>
          <a:xfrm>
            <a:off x="5131026" y="3262965"/>
            <a:ext cx="2214653" cy="278281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8073" y="3147461"/>
            <a:ext cx="2294984" cy="2993457"/>
          </a:xfrm>
          <a:prstGeom prst="rect">
            <a:avLst/>
          </a:prstGeom>
        </p:spPr>
      </p:pic>
      <p:sp>
        <p:nvSpPr>
          <p:cNvPr id="9" name="TextBox 8"/>
          <p:cNvSpPr txBox="1"/>
          <p:nvPr/>
        </p:nvSpPr>
        <p:spPr>
          <a:xfrm>
            <a:off x="518614" y="723330"/>
            <a:ext cx="11673386"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II</a:t>
            </a:r>
            <a:r>
              <a:rPr lang="en-US" sz="2400" b="1" dirty="0">
                <a:solidFill>
                  <a:srgbClr val="FF0000"/>
                </a:solidFill>
                <a:latin typeface="Times New Roman" panose="02020603050405020304" pitchFamily="18" charset="0"/>
                <a:cs typeface="Times New Roman" panose="02020603050405020304" pitchFamily="18" charset="0"/>
              </a:rPr>
              <a:t>. MỘT </a:t>
            </a:r>
            <a:r>
              <a:rPr lang="en-US" sz="2400" b="1" dirty="0" smtClean="0">
                <a:solidFill>
                  <a:srgbClr val="FF0000"/>
                </a:solidFill>
                <a:latin typeface="Times New Roman" panose="02020603050405020304" pitchFamily="18" charset="0"/>
                <a:cs typeface="Times New Roman" panose="02020603050405020304" pitchFamily="18" charset="0"/>
              </a:rPr>
              <a:t>SỐ PH</a:t>
            </a:r>
            <a:r>
              <a:rPr lang="vi-VN" sz="2400" b="1" dirty="0" smtClean="0">
                <a:solidFill>
                  <a:srgbClr val="FF0000"/>
                </a:solidFill>
                <a:latin typeface="Times New Roman" panose="02020603050405020304" pitchFamily="18" charset="0"/>
                <a:cs typeface="Times New Roman" panose="02020603050405020304" pitchFamily="18" charset="0"/>
              </a:rPr>
              <a:t>ƯƠ</a:t>
            </a:r>
            <a:r>
              <a:rPr lang="en-US" sz="2400" b="1" dirty="0">
                <a:solidFill>
                  <a:srgbClr val="FF0000"/>
                </a:solidFill>
                <a:latin typeface="Times New Roman" panose="02020603050405020304" pitchFamily="18" charset="0"/>
                <a:cs typeface="Times New Roman" panose="02020603050405020304" pitchFamily="18" charset="0"/>
              </a:rPr>
              <a:t>NG PHÁP </a:t>
            </a:r>
            <a:r>
              <a:rPr lang="en-US" sz="2400" b="1" dirty="0" smtClean="0">
                <a:solidFill>
                  <a:srgbClr val="FF0000"/>
                </a:solidFill>
                <a:latin typeface="Times New Roman" panose="02020603050405020304" pitchFamily="18" charset="0"/>
                <a:cs typeface="Times New Roman" panose="02020603050405020304" pitchFamily="18" charset="0"/>
              </a:rPr>
              <a:t>Đ</a:t>
            </a:r>
            <a:r>
              <a:rPr lang="vi-VN" sz="2400" b="1" dirty="0" smtClean="0">
                <a:solidFill>
                  <a:srgbClr val="FF0000"/>
                </a:solidFill>
                <a:latin typeface="Times New Roman" panose="02020603050405020304" pitchFamily="18" charset="0"/>
                <a:cs typeface="Times New Roman" panose="02020603050405020304" pitchFamily="18" charset="0"/>
              </a:rPr>
              <a:t>Ơ</a:t>
            </a:r>
            <a:r>
              <a:rPr lang="en-US" sz="2400" b="1" dirty="0">
                <a:solidFill>
                  <a:srgbClr val="FF0000"/>
                </a:solidFill>
                <a:latin typeface="Times New Roman" panose="02020603050405020304" pitchFamily="18" charset="0"/>
                <a:cs typeface="Times New Roman" panose="02020603050405020304" pitchFamily="18" charset="0"/>
              </a:rPr>
              <a:t>N GIẢN TÁCH CÁC CHẤT RA KHỎI HỖN HỢP</a:t>
            </a:r>
          </a:p>
        </p:txBody>
      </p:sp>
      <p:sp>
        <p:nvSpPr>
          <p:cNvPr id="2" name="TextBox 1"/>
          <p:cNvSpPr txBox="1"/>
          <p:nvPr/>
        </p:nvSpPr>
        <p:spPr>
          <a:xfrm>
            <a:off x="1528549" y="1419367"/>
            <a:ext cx="410797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Cho </a:t>
            </a:r>
            <a:r>
              <a:rPr lang="en-US" sz="2400" b="1" dirty="0" err="1" smtClean="0">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hỗn</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hợp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sau</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50627" y="6140919"/>
            <a:ext cx="9671008" cy="461665"/>
          </a:xfrm>
          <a:prstGeom prst="rect">
            <a:avLst/>
          </a:prstGeom>
          <a:noFill/>
        </p:spPr>
        <p:txBody>
          <a:bodyPr wrap="square" rtlCol="0">
            <a:spAutoFit/>
          </a:bodyPr>
          <a:lstStyle/>
          <a:p>
            <a:r>
              <a:rPr lang="en-US" sz="2400" b="1" dirty="0" err="1" smtClean="0">
                <a:solidFill>
                  <a:srgbClr val="0070C0"/>
                </a:solidFill>
                <a:latin typeface="Times New Roman" panose="02020603050405020304" pitchFamily="18" charset="0"/>
                <a:cs typeface="Times New Roman" panose="02020603050405020304" pitchFamily="18" charset="0"/>
              </a:rPr>
              <a:t>Hãy</a:t>
            </a:r>
            <a:r>
              <a:rPr lang="en-US" sz="2400" b="1" dirty="0" smtClean="0">
                <a:solidFill>
                  <a:srgbClr val="0070C0"/>
                </a:solidFill>
                <a:latin typeface="Times New Roman" panose="02020603050405020304" pitchFamily="18" charset="0"/>
                <a:cs typeface="Times New Roman" panose="02020603050405020304" pitchFamily="18" charset="0"/>
              </a:rPr>
              <a:t> </a:t>
            </a:r>
            <a:r>
              <a:rPr lang="vi-VN" sz="2400" b="1" dirty="0" smtClean="0">
                <a:solidFill>
                  <a:srgbClr val="0070C0"/>
                </a:solidFill>
                <a:latin typeface="Times New Roman" panose="02020603050405020304" pitchFamily="18" charset="0"/>
                <a:cs typeface="Times New Roman" panose="02020603050405020304" pitchFamily="18" charset="0"/>
              </a:rPr>
              <a:t>đề</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xuất</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ph</a:t>
            </a:r>
            <a:r>
              <a:rPr lang="vi-VN" sz="2400" b="1" dirty="0" smtClean="0">
                <a:solidFill>
                  <a:srgbClr val="0070C0"/>
                </a:solidFill>
                <a:latin typeface="Times New Roman" panose="02020603050405020304" pitchFamily="18" charset="0"/>
                <a:cs typeface="Times New Roman" panose="02020603050405020304" pitchFamily="18" charset="0"/>
              </a:rPr>
              <a:t>ươ</a:t>
            </a:r>
            <a:r>
              <a:rPr lang="en-US" sz="2400" b="1" dirty="0" err="1">
                <a:solidFill>
                  <a:srgbClr val="0070C0"/>
                </a:solidFill>
                <a:latin typeface="Times New Roman" panose="02020603050405020304" pitchFamily="18" charset="0"/>
                <a:cs typeface="Times New Roman" panose="02020603050405020304" pitchFamily="18" charset="0"/>
              </a:rPr>
              <a:t>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án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thích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hợp</a:t>
            </a:r>
            <a:r>
              <a:rPr lang="en-US" sz="2400" b="1" dirty="0">
                <a:solidFill>
                  <a:srgbClr val="0070C0"/>
                </a:solidFill>
                <a:latin typeface="Times New Roman" panose="02020603050405020304" pitchFamily="18" charset="0"/>
                <a:cs typeface="Times New Roman" panose="02020603050405020304" pitchFamily="18" charset="0"/>
              </a:rPr>
              <a:t> </a:t>
            </a:r>
            <a:r>
              <a:rPr lang="vi-VN" sz="2400" b="1" dirty="0">
                <a:solidFill>
                  <a:srgbClr val="0070C0"/>
                </a:solidFill>
                <a:latin typeface="Times New Roman" panose="02020603050405020304" pitchFamily="18" charset="0"/>
                <a:cs typeface="Times New Roman" panose="02020603050405020304" pitchFamily="18" charset="0"/>
              </a:rPr>
              <a:t>để</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tách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chất</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ra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khỏi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mỗi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hỗn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hợp</a:t>
            </a:r>
            <a:r>
              <a:rPr lang="en-US" sz="2400" b="1" dirty="0" smtClean="0">
                <a:solidFill>
                  <a:srgbClr val="0070C0"/>
                </a:solidFill>
                <a:latin typeface="Times New Roman" panose="02020603050405020304" pitchFamily="18" charset="0"/>
                <a:cs typeface="Times New Roman" panose="02020603050405020304" pitchFamily="18" charset="0"/>
              </a:rPr>
              <a:t>.</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4" name="Teardrop 3"/>
          <p:cNvSpPr/>
          <p:nvPr/>
        </p:nvSpPr>
        <p:spPr>
          <a:xfrm rot="3331783">
            <a:off x="99926" y="2298469"/>
            <a:ext cx="1309957" cy="966406"/>
          </a:xfrm>
          <a:prstGeom prst="teardrop">
            <a:avLst>
              <a:gd name="adj" fmla="val 19729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Lọc</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3" name="Teardrop 12"/>
          <p:cNvSpPr/>
          <p:nvPr/>
        </p:nvSpPr>
        <p:spPr>
          <a:xfrm rot="3331783">
            <a:off x="3394962" y="2139655"/>
            <a:ext cx="1695229" cy="966406"/>
          </a:xfrm>
          <a:prstGeom prst="teardrop">
            <a:avLst>
              <a:gd name="adj" fmla="val 19729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Chiết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6" name="Teardrop 15"/>
          <p:cNvSpPr/>
          <p:nvPr/>
        </p:nvSpPr>
        <p:spPr>
          <a:xfrm rot="3331783">
            <a:off x="8286889" y="2491615"/>
            <a:ext cx="1309957" cy="966406"/>
          </a:xfrm>
          <a:prstGeom prst="teardrop">
            <a:avLst>
              <a:gd name="adj" fmla="val 19729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Cô</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cạn</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78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 presetClass="exit"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 presetClass="exit"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15"/>
                    </p:tgtEl>
                  </p:cond>
                </p:stCondLst>
                <p:endSync evt="end" delay="0">
                  <p:rtn val="all"/>
                </p:endSync>
                <p:childTnLst>
                  <p:par>
                    <p:cTn id="40" fill="hold">
                      <p:stCondLst>
                        <p:cond delay="0"/>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 presetClass="exit"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2" grpId="0" animBg="1"/>
      <p:bldP spid="14" grpId="0" animBg="1"/>
      <p:bldP spid="15" grpId="0" animBg="1"/>
      <p:bldP spid="3" grpId="0"/>
      <p:bldP spid="4" grpId="0" animBg="1"/>
      <p:bldP spid="13"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521948" y="3660138"/>
            <a:ext cx="4566724" cy="2699713"/>
          </a:xfrm>
          <a:prstGeom prst="rect">
            <a:avLst/>
          </a:prstGeom>
        </p:spPr>
      </p:pic>
      <p:pic>
        <p:nvPicPr>
          <p:cNvPr id="6" name="Picture 5"/>
          <p:cNvPicPr>
            <a:picLocks noChangeAspect="1"/>
          </p:cNvPicPr>
          <p:nvPr/>
        </p:nvPicPr>
        <p:blipFill>
          <a:blip r:embed="rId3"/>
          <a:stretch>
            <a:fillRect/>
          </a:stretch>
        </p:blipFill>
        <p:spPr>
          <a:xfrm>
            <a:off x="4217412" y="752513"/>
            <a:ext cx="3793824" cy="3786205"/>
          </a:xfrm>
          <a:prstGeom prst="rect">
            <a:avLst/>
          </a:prstGeom>
        </p:spPr>
      </p:pic>
      <p:grpSp>
        <p:nvGrpSpPr>
          <p:cNvPr id="9" name="Group 8"/>
          <p:cNvGrpSpPr/>
          <p:nvPr/>
        </p:nvGrpSpPr>
        <p:grpSpPr>
          <a:xfrm>
            <a:off x="136732" y="3484285"/>
            <a:ext cx="4080680" cy="2875566"/>
            <a:chOff x="900915" y="3661712"/>
            <a:chExt cx="3083944" cy="2154695"/>
          </a:xfrm>
        </p:grpSpPr>
        <p:pic>
          <p:nvPicPr>
            <p:cNvPr id="4" name="Picture 3"/>
            <p:cNvPicPr>
              <a:picLocks noChangeAspect="1"/>
            </p:cNvPicPr>
            <p:nvPr/>
          </p:nvPicPr>
          <p:blipFill>
            <a:blip r:embed="rId4"/>
            <a:stretch>
              <a:fillRect/>
            </a:stretch>
          </p:blipFill>
          <p:spPr>
            <a:xfrm>
              <a:off x="900915" y="3661712"/>
              <a:ext cx="3083944" cy="2154695"/>
            </a:xfrm>
            <a:prstGeom prst="rect">
              <a:avLst/>
            </a:prstGeom>
          </p:spPr>
        </p:pic>
        <p:sp>
          <p:nvSpPr>
            <p:cNvPr id="7" name="Rectangle 6"/>
            <p:cNvSpPr/>
            <p:nvPr/>
          </p:nvSpPr>
          <p:spPr>
            <a:xfrm>
              <a:off x="2990683" y="4185919"/>
              <a:ext cx="417926" cy="222307"/>
            </a:xfrm>
            <a:prstGeom prst="rect">
              <a:avLst/>
            </a:prstGeom>
            <a:solidFill>
              <a:schemeClr val="bg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Cát</a:t>
              </a:r>
              <a:endParaRPr lang="en-US" sz="105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Rectangle 7"/>
            <p:cNvSpPr/>
            <p:nvPr/>
          </p:nvSpPr>
          <p:spPr>
            <a:xfrm>
              <a:off x="2980368" y="4627905"/>
              <a:ext cx="417926" cy="222307"/>
            </a:xfrm>
            <a:prstGeom prst="rect">
              <a:avLst/>
            </a:prstGeom>
            <a:solidFill>
              <a:schemeClr val="bg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Cát</a:t>
              </a:r>
              <a:endParaRPr lang="en-US" sz="105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0" name="TextBox 9"/>
          <p:cNvSpPr txBox="1"/>
          <p:nvPr/>
        </p:nvSpPr>
        <p:spPr>
          <a:xfrm>
            <a:off x="1009934" y="6359849"/>
            <a:ext cx="2715905" cy="461665"/>
          </a:xfrm>
          <a:prstGeom prst="rect">
            <a:avLst/>
          </a:prstGeom>
          <a:noFill/>
        </p:spPr>
        <p:txBody>
          <a:bodyPr wrap="square" rtlCol="0">
            <a:spAutoFit/>
          </a:bodyPr>
          <a:lstStyle/>
          <a:p>
            <a:r>
              <a:rPr lang="en-US" sz="2400" b="1" dirty="0" err="1">
                <a:solidFill>
                  <a:schemeClr val="accent2">
                    <a:lumMod val="50000"/>
                  </a:schemeClr>
                </a:solidFill>
                <a:latin typeface="Arial" panose="020B0604020202020204" pitchFamily="34" charset="0"/>
                <a:cs typeface="Arial" panose="020B0604020202020204" pitchFamily="34" charset="0"/>
              </a:rPr>
              <a:t>Thí</a:t>
            </a:r>
            <a:r>
              <a:rPr lang="en-US" sz="2400" b="1" dirty="0">
                <a:solidFill>
                  <a:schemeClr val="accent2">
                    <a:lumMod val="50000"/>
                  </a:schemeClr>
                </a:solidFill>
                <a:latin typeface="Arial" panose="020B0604020202020204" pitchFamily="34" charset="0"/>
                <a:cs typeface="Arial" panose="020B0604020202020204" pitchFamily="34" charset="0"/>
              </a:rPr>
              <a:t> </a:t>
            </a:r>
            <a:r>
              <a:rPr lang="en-US" sz="2400" b="1" dirty="0" err="1">
                <a:solidFill>
                  <a:schemeClr val="accent2">
                    <a:lumMod val="50000"/>
                  </a:schemeClr>
                </a:solidFill>
                <a:latin typeface="Arial" panose="020B0604020202020204" pitchFamily="34" charset="0"/>
                <a:cs typeface="Arial" panose="020B0604020202020204" pitchFamily="34" charset="0"/>
              </a:rPr>
              <a:t>nghiệm</a:t>
            </a:r>
            <a:r>
              <a:rPr lang="en-US" sz="2400" b="1" dirty="0">
                <a:solidFill>
                  <a:schemeClr val="accent2">
                    <a:lumMod val="50000"/>
                  </a:schemeClr>
                </a:solidFill>
                <a:latin typeface="Arial" panose="020B0604020202020204" pitchFamily="34" charset="0"/>
                <a:cs typeface="Arial" panose="020B0604020202020204" pitchFamily="34" charset="0"/>
              </a:rPr>
              <a:t> 1</a:t>
            </a:r>
          </a:p>
        </p:txBody>
      </p:sp>
      <p:sp>
        <p:nvSpPr>
          <p:cNvPr id="11" name="TextBox 10"/>
          <p:cNvSpPr txBox="1"/>
          <p:nvPr/>
        </p:nvSpPr>
        <p:spPr>
          <a:xfrm>
            <a:off x="5174776" y="4608743"/>
            <a:ext cx="2715905" cy="461665"/>
          </a:xfrm>
          <a:prstGeom prst="rect">
            <a:avLst/>
          </a:prstGeom>
          <a:noFill/>
        </p:spPr>
        <p:txBody>
          <a:bodyPr wrap="square" rtlCol="0">
            <a:spAutoFit/>
          </a:bodyPr>
          <a:lstStyle/>
          <a:p>
            <a:r>
              <a:rPr lang="en-US" sz="2400" b="1" dirty="0" err="1">
                <a:solidFill>
                  <a:schemeClr val="accent2">
                    <a:lumMod val="50000"/>
                  </a:schemeClr>
                </a:solidFill>
                <a:latin typeface="Arial" panose="020B0604020202020204" pitchFamily="34" charset="0"/>
                <a:cs typeface="Arial" panose="020B0604020202020204" pitchFamily="34" charset="0"/>
              </a:rPr>
              <a:t>Thí</a:t>
            </a:r>
            <a:r>
              <a:rPr lang="en-US" sz="2400" b="1" dirty="0">
                <a:solidFill>
                  <a:schemeClr val="accent2">
                    <a:lumMod val="50000"/>
                  </a:schemeClr>
                </a:solidFill>
                <a:latin typeface="Arial" panose="020B0604020202020204" pitchFamily="34" charset="0"/>
                <a:cs typeface="Arial" panose="020B0604020202020204" pitchFamily="34" charset="0"/>
              </a:rPr>
              <a:t> </a:t>
            </a:r>
            <a:r>
              <a:rPr lang="en-US" sz="2400" b="1" dirty="0" err="1">
                <a:solidFill>
                  <a:schemeClr val="accent2">
                    <a:lumMod val="50000"/>
                  </a:schemeClr>
                </a:solidFill>
                <a:latin typeface="Arial" panose="020B0604020202020204" pitchFamily="34" charset="0"/>
                <a:cs typeface="Arial" panose="020B0604020202020204" pitchFamily="34" charset="0"/>
              </a:rPr>
              <a:t>nghiệm</a:t>
            </a:r>
            <a:r>
              <a:rPr lang="en-US" sz="2400" b="1" dirty="0">
                <a:solidFill>
                  <a:schemeClr val="accent2">
                    <a:lumMod val="50000"/>
                  </a:schemeClr>
                </a:solidFill>
                <a:latin typeface="Arial" panose="020B0604020202020204" pitchFamily="34" charset="0"/>
                <a:cs typeface="Arial" panose="020B0604020202020204" pitchFamily="34" charset="0"/>
              </a:rPr>
              <a:t> 2</a:t>
            </a:r>
          </a:p>
        </p:txBody>
      </p:sp>
      <p:sp>
        <p:nvSpPr>
          <p:cNvPr id="12" name="TextBox 11"/>
          <p:cNvSpPr txBox="1"/>
          <p:nvPr/>
        </p:nvSpPr>
        <p:spPr>
          <a:xfrm>
            <a:off x="7715535" y="6359849"/>
            <a:ext cx="2715905" cy="461665"/>
          </a:xfrm>
          <a:prstGeom prst="rect">
            <a:avLst/>
          </a:prstGeom>
          <a:noFill/>
        </p:spPr>
        <p:txBody>
          <a:bodyPr wrap="square" rtlCol="0">
            <a:spAutoFit/>
          </a:bodyPr>
          <a:lstStyle/>
          <a:p>
            <a:r>
              <a:rPr lang="en-US" sz="2400" b="1" dirty="0" err="1">
                <a:solidFill>
                  <a:schemeClr val="accent2">
                    <a:lumMod val="50000"/>
                  </a:schemeClr>
                </a:solidFill>
                <a:latin typeface="Arial" panose="020B0604020202020204" pitchFamily="34" charset="0"/>
                <a:cs typeface="Arial" panose="020B0604020202020204" pitchFamily="34" charset="0"/>
              </a:rPr>
              <a:t>Thí</a:t>
            </a:r>
            <a:r>
              <a:rPr lang="en-US" sz="2400" b="1" dirty="0">
                <a:solidFill>
                  <a:schemeClr val="accent2">
                    <a:lumMod val="50000"/>
                  </a:schemeClr>
                </a:solidFill>
                <a:latin typeface="Arial" panose="020B0604020202020204" pitchFamily="34" charset="0"/>
                <a:cs typeface="Arial" panose="020B0604020202020204" pitchFamily="34" charset="0"/>
              </a:rPr>
              <a:t> </a:t>
            </a:r>
            <a:r>
              <a:rPr lang="en-US" sz="2400" b="1" dirty="0" err="1">
                <a:solidFill>
                  <a:schemeClr val="accent2">
                    <a:lumMod val="50000"/>
                  </a:schemeClr>
                </a:solidFill>
                <a:latin typeface="Arial" panose="020B0604020202020204" pitchFamily="34" charset="0"/>
                <a:cs typeface="Arial" panose="020B0604020202020204" pitchFamily="34" charset="0"/>
              </a:rPr>
              <a:t>nghiệm</a:t>
            </a:r>
            <a:r>
              <a:rPr lang="en-US" sz="2400" b="1" dirty="0">
                <a:solidFill>
                  <a:schemeClr val="accent2">
                    <a:lumMod val="50000"/>
                  </a:schemeClr>
                </a:solidFill>
                <a:latin typeface="Arial" panose="020B0604020202020204" pitchFamily="34" charset="0"/>
                <a:cs typeface="Arial" panose="020B0604020202020204" pitchFamily="34" charset="0"/>
              </a:rPr>
              <a:t> 3</a:t>
            </a:r>
          </a:p>
        </p:txBody>
      </p:sp>
      <p:sp>
        <p:nvSpPr>
          <p:cNvPr id="13" name="TextBox 12"/>
          <p:cNvSpPr txBox="1"/>
          <p:nvPr/>
        </p:nvSpPr>
        <p:spPr>
          <a:xfrm>
            <a:off x="739012" y="6322508"/>
            <a:ext cx="3136952" cy="461665"/>
          </a:xfrm>
          <a:prstGeom prst="rect">
            <a:avLst/>
          </a:prstGeom>
          <a:noFill/>
        </p:spPr>
        <p:txBody>
          <a:bodyPr wrap="square" rtlCol="0">
            <a:spAutoFit/>
          </a:bodyPr>
          <a:lstStyle/>
          <a:p>
            <a:r>
              <a:rPr lang="en-US" sz="2400" b="1" dirty="0" err="1">
                <a:solidFill>
                  <a:schemeClr val="accent2">
                    <a:lumMod val="50000"/>
                  </a:schemeClr>
                </a:solidFill>
                <a:latin typeface="Arial" panose="020B0604020202020204" pitchFamily="34" charset="0"/>
                <a:cs typeface="Arial" panose="020B0604020202020204" pitchFamily="34" charset="0"/>
              </a:rPr>
              <a:t>Phương</a:t>
            </a:r>
            <a:r>
              <a:rPr lang="en-US" sz="2400" b="1" dirty="0">
                <a:solidFill>
                  <a:schemeClr val="accent2">
                    <a:lumMod val="50000"/>
                  </a:schemeClr>
                </a:solidFill>
                <a:latin typeface="Arial" panose="020B0604020202020204" pitchFamily="34" charset="0"/>
                <a:cs typeface="Arial" panose="020B0604020202020204" pitchFamily="34" charset="0"/>
              </a:rPr>
              <a:t> </a:t>
            </a:r>
            <a:r>
              <a:rPr lang="en-US" sz="2400" b="1" dirty="0" err="1">
                <a:solidFill>
                  <a:schemeClr val="accent2">
                    <a:lumMod val="50000"/>
                  </a:schemeClr>
                </a:solidFill>
                <a:latin typeface="Arial" panose="020B0604020202020204" pitchFamily="34" charset="0"/>
                <a:cs typeface="Arial" panose="020B0604020202020204" pitchFamily="34" charset="0"/>
              </a:rPr>
              <a:t>pháp</a:t>
            </a:r>
            <a:r>
              <a:rPr lang="en-US" sz="2400" b="1" dirty="0">
                <a:solidFill>
                  <a:schemeClr val="accent2">
                    <a:lumMod val="50000"/>
                  </a:schemeClr>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lọc</a:t>
            </a:r>
            <a:endParaRPr lang="en-US" sz="24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4804012" y="4598062"/>
            <a:ext cx="3086669" cy="461665"/>
          </a:xfrm>
          <a:prstGeom prst="rect">
            <a:avLst/>
          </a:prstGeom>
          <a:noFill/>
        </p:spPr>
        <p:txBody>
          <a:bodyPr wrap="square" rtlCol="0">
            <a:spAutoFit/>
          </a:bodyPr>
          <a:lstStyle/>
          <a:p>
            <a:r>
              <a:rPr lang="en-US" sz="2400" b="1" dirty="0" err="1">
                <a:solidFill>
                  <a:schemeClr val="accent2">
                    <a:lumMod val="50000"/>
                  </a:schemeClr>
                </a:solidFill>
                <a:latin typeface="Arial" panose="020B0604020202020204" pitchFamily="34" charset="0"/>
                <a:cs typeface="Arial" panose="020B0604020202020204" pitchFamily="34" charset="0"/>
              </a:rPr>
              <a:t>Phương</a:t>
            </a:r>
            <a:r>
              <a:rPr lang="en-US" sz="2400" b="1" dirty="0">
                <a:solidFill>
                  <a:schemeClr val="accent2">
                    <a:lumMod val="50000"/>
                  </a:schemeClr>
                </a:solidFill>
                <a:latin typeface="Arial" panose="020B0604020202020204" pitchFamily="34" charset="0"/>
                <a:cs typeface="Arial" panose="020B0604020202020204" pitchFamily="34" charset="0"/>
              </a:rPr>
              <a:t> </a:t>
            </a:r>
            <a:r>
              <a:rPr lang="en-US" sz="2400" b="1" dirty="0" err="1">
                <a:solidFill>
                  <a:schemeClr val="accent2">
                    <a:lumMod val="50000"/>
                  </a:schemeClr>
                </a:solidFill>
                <a:latin typeface="Arial" panose="020B0604020202020204" pitchFamily="34" charset="0"/>
                <a:cs typeface="Arial" panose="020B0604020202020204" pitchFamily="34" charset="0"/>
              </a:rPr>
              <a:t>pháp</a:t>
            </a:r>
            <a:r>
              <a:rPr lang="en-US" sz="2400" b="1" dirty="0">
                <a:solidFill>
                  <a:schemeClr val="accent2">
                    <a:lumMod val="50000"/>
                  </a:schemeClr>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chiết</a:t>
            </a:r>
            <a:endParaRPr lang="en-US" sz="2400" b="1" dirty="0">
              <a:solidFill>
                <a:srgbClr val="FF0000"/>
              </a:solidFill>
              <a:latin typeface="Arial" panose="020B0604020202020204" pitchFamily="34" charset="0"/>
              <a:cs typeface="Arial" panose="020B0604020202020204" pitchFamily="34" charset="0"/>
            </a:endParaRPr>
          </a:p>
        </p:txBody>
      </p:sp>
      <p:sp>
        <p:nvSpPr>
          <p:cNvPr id="15" name="TextBox 14"/>
          <p:cNvSpPr txBox="1"/>
          <p:nvPr/>
        </p:nvSpPr>
        <p:spPr>
          <a:xfrm>
            <a:off x="7151427" y="6349168"/>
            <a:ext cx="3280013" cy="461665"/>
          </a:xfrm>
          <a:prstGeom prst="rect">
            <a:avLst/>
          </a:prstGeom>
          <a:noFill/>
        </p:spPr>
        <p:txBody>
          <a:bodyPr wrap="square" rtlCol="0">
            <a:spAutoFit/>
          </a:bodyPr>
          <a:lstStyle/>
          <a:p>
            <a:r>
              <a:rPr lang="en-US" sz="2400" b="1" dirty="0" err="1">
                <a:solidFill>
                  <a:schemeClr val="accent2">
                    <a:lumMod val="50000"/>
                  </a:schemeClr>
                </a:solidFill>
                <a:latin typeface="Arial" panose="020B0604020202020204" pitchFamily="34" charset="0"/>
                <a:cs typeface="Arial" panose="020B0604020202020204" pitchFamily="34" charset="0"/>
              </a:rPr>
              <a:t>Phương</a:t>
            </a:r>
            <a:r>
              <a:rPr lang="en-US" sz="2400" b="1" dirty="0">
                <a:solidFill>
                  <a:schemeClr val="accent2">
                    <a:lumMod val="50000"/>
                  </a:schemeClr>
                </a:solidFill>
                <a:latin typeface="Arial" panose="020B0604020202020204" pitchFamily="34" charset="0"/>
                <a:cs typeface="Arial" panose="020B0604020202020204" pitchFamily="34" charset="0"/>
              </a:rPr>
              <a:t> </a:t>
            </a:r>
            <a:r>
              <a:rPr lang="en-US" sz="2400" b="1" dirty="0" err="1">
                <a:solidFill>
                  <a:schemeClr val="accent2">
                    <a:lumMod val="50000"/>
                  </a:schemeClr>
                </a:solidFill>
                <a:latin typeface="Arial" panose="020B0604020202020204" pitchFamily="34" charset="0"/>
                <a:cs typeface="Arial" panose="020B0604020202020204" pitchFamily="34" charset="0"/>
              </a:rPr>
              <a:t>pháp</a:t>
            </a:r>
            <a:r>
              <a:rPr lang="en-US" sz="2400" b="1" dirty="0">
                <a:solidFill>
                  <a:schemeClr val="accent2">
                    <a:lumMod val="50000"/>
                  </a:schemeClr>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cô</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cạn</a:t>
            </a:r>
            <a:endParaRPr lang="en-US" sz="2400" b="1" dirty="0">
              <a:solidFill>
                <a:srgbClr val="FF0000"/>
              </a:solidFill>
              <a:latin typeface="Arial" panose="020B0604020202020204" pitchFamily="34" charset="0"/>
              <a:cs typeface="Arial" panose="020B0604020202020204" pitchFamily="34" charset="0"/>
            </a:endParaRPr>
          </a:p>
        </p:txBody>
      </p:sp>
      <p:sp>
        <p:nvSpPr>
          <p:cNvPr id="17" name="Rectangle 16"/>
          <p:cNvSpPr/>
          <p:nvPr/>
        </p:nvSpPr>
        <p:spPr>
          <a:xfrm>
            <a:off x="611264" y="1642329"/>
            <a:ext cx="3373882" cy="1384995"/>
          </a:xfrm>
          <a:prstGeom prst="rect">
            <a:avLst/>
          </a:prstGeom>
          <a:solidFill>
            <a:schemeClr val="accent2">
              <a:lumMod val="50000"/>
            </a:schemeClr>
          </a:solidFill>
        </p:spPr>
        <p:txBody>
          <a:bodyPr wrap="square">
            <a:spAutoFit/>
          </a:bodyPr>
          <a:lstStyle/>
          <a:p>
            <a:pPr algn="ct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Cho </a:t>
            </a:r>
            <a:r>
              <a:rPr lang="en-US" sz="2800" b="1" dirty="0" err="1">
                <a:solidFill>
                  <a:schemeClr val="bg1"/>
                </a:solidFill>
                <a:latin typeface="Arial" panose="020B0604020202020204" pitchFamily="34" charset="0"/>
                <a:ea typeface="Calibri" panose="020F0502020204030204" pitchFamily="34" charset="0"/>
                <a:cs typeface="Arial" panose="020B0604020202020204" pitchFamily="34" charset="0"/>
              </a:rPr>
              <a:t>biết</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latin typeface="Arial" panose="020B0604020202020204" pitchFamily="34" charset="0"/>
                <a:ea typeface="Calibri" panose="020F0502020204030204" pitchFamily="34" charset="0"/>
                <a:cs typeface="Arial" panose="020B0604020202020204" pitchFamily="34" charset="0"/>
              </a:rPr>
              <a:t>đặc</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latin typeface="Arial" panose="020B0604020202020204" pitchFamily="34" charset="0"/>
                <a:ea typeface="Calibri" panose="020F0502020204030204" pitchFamily="34" charset="0"/>
                <a:cs typeface="Arial" panose="020B0604020202020204" pitchFamily="34" charset="0"/>
              </a:rPr>
              <a:t>điểm</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latin typeface="Arial" panose="020B0604020202020204" pitchFamily="34" charset="0"/>
                <a:ea typeface="Calibri" panose="020F0502020204030204" pitchFamily="34" charset="0"/>
                <a:cs typeface="Arial" panose="020B0604020202020204" pitchFamily="34" charset="0"/>
              </a:rPr>
              <a:t>mỗi</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latin typeface="Arial" panose="020B0604020202020204" pitchFamily="34" charset="0"/>
                <a:ea typeface="Calibri" panose="020F0502020204030204" pitchFamily="34" charset="0"/>
                <a:cs typeface="Arial" panose="020B0604020202020204" pitchFamily="34" charset="0"/>
              </a:rPr>
              <a:t>hỗn</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latin typeface="Arial" panose="020B0604020202020204" pitchFamily="34" charset="0"/>
                <a:ea typeface="Calibri" panose="020F0502020204030204" pitchFamily="34" charset="0"/>
                <a:cs typeface="Arial" panose="020B0604020202020204" pitchFamily="34" charset="0"/>
              </a:rPr>
              <a:t>hợp</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23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218122095"/>
              </p:ext>
            </p:extLst>
          </p:nvPr>
        </p:nvGraphicFramePr>
        <p:xfrm>
          <a:off x="396241" y="2052320"/>
          <a:ext cx="11277600" cy="4270401"/>
        </p:xfrm>
        <a:graphic>
          <a:graphicData uri="http://schemas.openxmlformats.org/drawingml/2006/table">
            <a:tbl>
              <a:tblPr firstRow="1" firstCol="1" bandRow="1">
                <a:tableStyleId>{5C22544A-7EE6-4342-B048-85BDC9FD1C3A}</a:tableStyleId>
              </a:tblPr>
              <a:tblGrid>
                <a:gridCol w="1960880">
                  <a:extLst>
                    <a:ext uri="{9D8B030D-6E8A-4147-A177-3AD203B41FA5}">
                      <a16:colId xmlns="" xmlns:a16="http://schemas.microsoft.com/office/drawing/2014/main" val="3927310734"/>
                    </a:ext>
                  </a:extLst>
                </a:gridCol>
                <a:gridCol w="2631439">
                  <a:extLst>
                    <a:ext uri="{9D8B030D-6E8A-4147-A177-3AD203B41FA5}">
                      <a16:colId xmlns="" xmlns:a16="http://schemas.microsoft.com/office/drawing/2014/main" val="4203497743"/>
                    </a:ext>
                  </a:extLst>
                </a:gridCol>
                <a:gridCol w="6685281">
                  <a:extLst>
                    <a:ext uri="{9D8B030D-6E8A-4147-A177-3AD203B41FA5}">
                      <a16:colId xmlns="" xmlns:a16="http://schemas.microsoft.com/office/drawing/2014/main" val="193175198"/>
                    </a:ext>
                  </a:extLst>
                </a:gridCol>
              </a:tblGrid>
              <a:tr h="739902">
                <a:tc>
                  <a:txBody>
                    <a:bodyPr/>
                    <a:lstStyle/>
                    <a:p>
                      <a:pPr algn="ctr">
                        <a:spcBef>
                          <a:spcPts val="600"/>
                        </a:spcBef>
                        <a:spcAft>
                          <a:spcPts val="600"/>
                        </a:spcAft>
                      </a:pPr>
                      <a:r>
                        <a:rPr lang="en-US" sz="2800" dirty="0" err="1">
                          <a:effectLst/>
                          <a:latin typeface="Arial" panose="020B0604020202020204" pitchFamily="34" charset="0"/>
                          <a:cs typeface="Arial" panose="020B0604020202020204" pitchFamily="34" charset="0"/>
                        </a:rPr>
                        <a:t>Phương</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pháp</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tách</a:t>
                      </a:r>
                      <a:endPar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rowSpan="5">
                  <a:txBody>
                    <a:bodyPr/>
                    <a:lstStyle/>
                    <a:p>
                      <a:pPr algn="ctr">
                        <a:spcBef>
                          <a:spcPts val="600"/>
                        </a:spcBef>
                        <a:spcAft>
                          <a:spcPts val="600"/>
                        </a:spcAft>
                      </a:pPr>
                      <a:endPar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T w="12700" cmpd="sng">
                      <a:noFill/>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spcAft>
                          <a:spcPts val="600"/>
                        </a:spcAft>
                      </a:pPr>
                      <a:r>
                        <a:rPr lang="en-US" sz="2800" dirty="0" err="1">
                          <a:effectLst/>
                          <a:latin typeface="Arial" panose="020B0604020202020204" pitchFamily="34" charset="0"/>
                          <a:cs typeface="Arial" panose="020B0604020202020204" pitchFamily="34" charset="0"/>
                        </a:rPr>
                        <a:t>Loại</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hỗn</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hợp</a:t>
                      </a:r>
                      <a:endPar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046579679"/>
                  </a:ext>
                </a:extLst>
              </a:tr>
              <a:tr h="739902">
                <a:tc>
                  <a:txBody>
                    <a:bodyPr/>
                    <a:lstStyle/>
                    <a:p>
                      <a:pPr marL="342900" lvl="0" indent="-342900">
                        <a:spcBef>
                          <a:spcPts val="600"/>
                        </a:spcBef>
                        <a:spcAft>
                          <a:spcPts val="600"/>
                        </a:spcAft>
                        <a:buFont typeface="+mj-lt"/>
                        <a:buAutoNum type="alphaUcPeriod"/>
                        <a:tabLst>
                          <a:tab pos="171450" algn="l"/>
                        </a:tabLst>
                      </a:pP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Lọc</a:t>
                      </a:r>
                      <a:r>
                        <a:rPr lang="en-US" sz="2800" dirty="0">
                          <a:solidFill>
                            <a:schemeClr val="tx1"/>
                          </a:solidFill>
                          <a:effectLst/>
                          <a:latin typeface="Arial" panose="020B0604020202020204" pitchFamily="34" charset="0"/>
                          <a:cs typeface="Arial" panose="020B0604020202020204" pitchFamily="34" charset="0"/>
                        </a:rPr>
                        <a:t>.</a:t>
                      </a:r>
                      <a:endParaRPr lang="en-US" sz="3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spcBef>
                          <a:spcPts val="600"/>
                        </a:spcBef>
                        <a:spcAft>
                          <a:spcPts val="600"/>
                        </a:spcAft>
                        <a:tabLst>
                          <a:tab pos="137160" algn="l"/>
                          <a:tab pos="241935" algn="l"/>
                        </a:tabLst>
                      </a:pPr>
                      <a:endPar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600"/>
                        </a:spcBef>
                        <a:spcAft>
                          <a:spcPts val="600"/>
                        </a:spcAft>
                        <a:tabLst>
                          <a:tab pos="137160" algn="l"/>
                          <a:tab pos="241935" algn="l"/>
                        </a:tabLst>
                      </a:pPr>
                      <a:r>
                        <a:rPr lang="en-US" sz="2800" dirty="0">
                          <a:effectLst/>
                          <a:latin typeface="Arial" panose="020B0604020202020204" pitchFamily="34" charset="0"/>
                          <a:cs typeface="Arial" panose="020B0604020202020204" pitchFamily="34" charset="0"/>
                        </a:rPr>
                        <a:t>1. </a:t>
                      </a:r>
                      <a:r>
                        <a:rPr lang="en-US" sz="2800" dirty="0" err="1">
                          <a:effectLst/>
                          <a:latin typeface="Arial" panose="020B0604020202020204" pitchFamily="34" charset="0"/>
                          <a:cs typeface="Arial" panose="020B0604020202020204" pitchFamily="34" charset="0"/>
                        </a:rPr>
                        <a:t>Tách</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các</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chất</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lỏng</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ra</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khỏi</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hỗn</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hợp</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lỏng</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không</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đồng</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nhất</a:t>
                      </a:r>
                      <a:r>
                        <a:rPr lang="en-US" sz="2800" dirty="0">
                          <a:effectLst/>
                          <a:latin typeface="Arial" panose="020B0604020202020204" pitchFamily="34" charset="0"/>
                          <a:cs typeface="Arial" panose="020B0604020202020204" pitchFamily="34" charset="0"/>
                        </a:rPr>
                        <a:t>.</a:t>
                      </a:r>
                      <a:endPar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11833251"/>
                  </a:ext>
                </a:extLst>
              </a:tr>
              <a:tr h="739902">
                <a:tc>
                  <a:txBody>
                    <a:bodyPr/>
                    <a:lstStyle/>
                    <a:p>
                      <a:pPr marL="0" lvl="0" indent="0">
                        <a:spcBef>
                          <a:spcPts val="600"/>
                        </a:spcBef>
                        <a:spcAft>
                          <a:spcPts val="600"/>
                        </a:spcAft>
                        <a:buFont typeface="+mj-lt"/>
                        <a:buNone/>
                        <a:tabLst>
                          <a:tab pos="171450" algn="l"/>
                        </a:tabLst>
                      </a:pPr>
                      <a:r>
                        <a:rPr lang="en-US" sz="2800" dirty="0">
                          <a:solidFill>
                            <a:schemeClr val="tx1"/>
                          </a:solidFill>
                          <a:effectLst/>
                          <a:latin typeface="Arial" panose="020B0604020202020204" pitchFamily="34" charset="0"/>
                          <a:cs typeface="Arial" panose="020B0604020202020204" pitchFamily="34" charset="0"/>
                        </a:rPr>
                        <a:t>B. </a:t>
                      </a:r>
                      <a:r>
                        <a:rPr lang="en-US" sz="2800" dirty="0" err="1">
                          <a:solidFill>
                            <a:schemeClr val="tx1"/>
                          </a:solidFill>
                          <a:effectLst/>
                          <a:latin typeface="Arial" panose="020B0604020202020204" pitchFamily="34" charset="0"/>
                          <a:cs typeface="Arial" panose="020B0604020202020204" pitchFamily="34" charset="0"/>
                        </a:rPr>
                        <a:t>Cô</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cạn</a:t>
                      </a:r>
                      <a:r>
                        <a:rPr lang="en-US" sz="2800" dirty="0">
                          <a:solidFill>
                            <a:schemeClr val="tx1"/>
                          </a:solidFill>
                          <a:effectLst/>
                          <a:latin typeface="Arial" panose="020B0604020202020204" pitchFamily="34" charset="0"/>
                          <a:cs typeface="Arial" panose="020B0604020202020204" pitchFamily="34" charset="0"/>
                        </a:rPr>
                        <a:t>.</a:t>
                      </a:r>
                      <a:endParaRPr lang="en-US" sz="3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indent="0">
                        <a:spcBef>
                          <a:spcPts val="600"/>
                        </a:spcBef>
                        <a:spcAft>
                          <a:spcPts val="600"/>
                        </a:spcAft>
                        <a:tabLst>
                          <a:tab pos="137160" algn="l"/>
                          <a:tab pos="241935" algn="l"/>
                        </a:tabLst>
                      </a:pPr>
                      <a:endPar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600"/>
                        </a:spcBef>
                        <a:spcAft>
                          <a:spcPts val="600"/>
                        </a:spcAft>
                        <a:tabLst>
                          <a:tab pos="137160" algn="l"/>
                          <a:tab pos="241935" algn="l"/>
                        </a:tabLst>
                      </a:pPr>
                      <a:r>
                        <a:rPr lang="en-US" sz="2800" dirty="0">
                          <a:effectLst/>
                          <a:latin typeface="Arial" panose="020B0604020202020204" pitchFamily="34" charset="0"/>
                          <a:cs typeface="Arial" panose="020B0604020202020204" pitchFamily="34" charset="0"/>
                        </a:rPr>
                        <a:t>2. </a:t>
                      </a:r>
                      <a:r>
                        <a:rPr lang="en-US" sz="2800" dirty="0" err="1">
                          <a:effectLst/>
                          <a:latin typeface="Arial" panose="020B0604020202020204" pitchFamily="34" charset="0"/>
                          <a:cs typeface="Arial" panose="020B0604020202020204" pitchFamily="34" charset="0"/>
                        </a:rPr>
                        <a:t>Dùng</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để</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tách</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một</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số</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chất</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lỏng</a:t>
                      </a:r>
                      <a:r>
                        <a:rPr lang="en-US" sz="2800" dirty="0">
                          <a:effectLst/>
                          <a:latin typeface="Arial" panose="020B0604020202020204" pitchFamily="34" charset="0"/>
                          <a:cs typeface="Arial" panose="020B0604020202020204" pitchFamily="34" charset="0"/>
                        </a:rPr>
                        <a:t> (tan </a:t>
                      </a:r>
                      <a:r>
                        <a:rPr lang="en-US" sz="2800" dirty="0" err="1">
                          <a:effectLst/>
                          <a:latin typeface="Arial" panose="020B0604020202020204" pitchFamily="34" charset="0"/>
                          <a:cs typeface="Arial" panose="020B0604020202020204" pitchFamily="34" charset="0"/>
                        </a:rPr>
                        <a:t>vào</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nhau</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có</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nhiệt</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độ</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sôi</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khác</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nhau</a:t>
                      </a:r>
                      <a:r>
                        <a:rPr lang="en-US" sz="2800" dirty="0">
                          <a:effectLst/>
                          <a:latin typeface="Arial" panose="020B0604020202020204" pitchFamily="34" charset="0"/>
                          <a:cs typeface="Arial" panose="020B0604020202020204" pitchFamily="34" charset="0"/>
                        </a:rPr>
                        <a:t>.</a:t>
                      </a:r>
                      <a:endPar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060350707"/>
                  </a:ext>
                </a:extLst>
              </a:tr>
              <a:tr h="571094">
                <a:tc>
                  <a:txBody>
                    <a:bodyPr/>
                    <a:lstStyle/>
                    <a:p>
                      <a:pPr marL="0" lvl="0" indent="0">
                        <a:spcBef>
                          <a:spcPts val="600"/>
                        </a:spcBef>
                        <a:spcAft>
                          <a:spcPts val="600"/>
                        </a:spcAft>
                        <a:buFont typeface="+mj-lt"/>
                        <a:buNone/>
                        <a:tabLst>
                          <a:tab pos="171450" algn="l"/>
                        </a:tabLst>
                      </a:pPr>
                      <a:r>
                        <a:rPr lang="en-US" sz="2800" dirty="0">
                          <a:solidFill>
                            <a:schemeClr val="tx1"/>
                          </a:solidFill>
                          <a:effectLst/>
                          <a:latin typeface="Arial" panose="020B0604020202020204" pitchFamily="34" charset="0"/>
                          <a:cs typeface="Arial" panose="020B0604020202020204" pitchFamily="34" charset="0"/>
                        </a:rPr>
                        <a:t>C. </a:t>
                      </a:r>
                      <a:r>
                        <a:rPr lang="en-US" sz="2800" dirty="0" err="1">
                          <a:solidFill>
                            <a:schemeClr val="tx1"/>
                          </a:solidFill>
                          <a:effectLst/>
                          <a:latin typeface="Arial" panose="020B0604020202020204" pitchFamily="34" charset="0"/>
                          <a:cs typeface="Arial" panose="020B0604020202020204" pitchFamily="34" charset="0"/>
                        </a:rPr>
                        <a:t>Chiết</a:t>
                      </a:r>
                      <a:r>
                        <a:rPr lang="en-US" sz="2800" dirty="0">
                          <a:solidFill>
                            <a:schemeClr val="tx1"/>
                          </a:solidFill>
                          <a:effectLst/>
                          <a:latin typeface="Arial" panose="020B0604020202020204" pitchFamily="34" charset="0"/>
                          <a:cs typeface="Arial" panose="020B0604020202020204" pitchFamily="34" charset="0"/>
                        </a:rPr>
                        <a:t>.</a:t>
                      </a:r>
                      <a:endParaRPr lang="en-US" sz="3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spcBef>
                          <a:spcPts val="600"/>
                        </a:spcBef>
                        <a:spcAft>
                          <a:spcPts val="600"/>
                        </a:spcAft>
                        <a:tabLst>
                          <a:tab pos="137160" algn="l"/>
                          <a:tab pos="241935" algn="l"/>
                        </a:tabLst>
                      </a:pPr>
                      <a:endPar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600"/>
                        </a:spcBef>
                        <a:spcAft>
                          <a:spcPts val="600"/>
                        </a:spcAft>
                        <a:tabLst>
                          <a:tab pos="137160" algn="l"/>
                          <a:tab pos="241935" algn="l"/>
                        </a:tabLst>
                      </a:pPr>
                      <a:r>
                        <a:rPr lang="en-US" sz="2800" dirty="0">
                          <a:effectLst/>
                          <a:latin typeface="Arial" panose="020B0604020202020204" pitchFamily="34" charset="0"/>
                          <a:cs typeface="Arial" panose="020B0604020202020204" pitchFamily="34" charset="0"/>
                        </a:rPr>
                        <a:t>3. </a:t>
                      </a:r>
                      <a:r>
                        <a:rPr lang="en-US" sz="2800" dirty="0" err="1">
                          <a:effectLst/>
                          <a:latin typeface="Arial" panose="020B0604020202020204" pitchFamily="34" charset="0"/>
                          <a:cs typeface="Arial" panose="020B0604020202020204" pitchFamily="34" charset="0"/>
                        </a:rPr>
                        <a:t>Tách</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chất</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rắn</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không</a:t>
                      </a:r>
                      <a:r>
                        <a:rPr lang="en-US" sz="2800" dirty="0">
                          <a:effectLst/>
                          <a:latin typeface="Arial" panose="020B0604020202020204" pitchFamily="34" charset="0"/>
                          <a:cs typeface="Arial" panose="020B0604020202020204" pitchFamily="34" charset="0"/>
                        </a:rPr>
                        <a:t> tan </a:t>
                      </a:r>
                      <a:r>
                        <a:rPr lang="en-US" sz="2800" dirty="0" err="1">
                          <a:effectLst/>
                          <a:latin typeface="Arial" panose="020B0604020202020204" pitchFamily="34" charset="0"/>
                          <a:cs typeface="Arial" panose="020B0604020202020204" pitchFamily="34" charset="0"/>
                        </a:rPr>
                        <a:t>ra</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khỏi</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hỗn</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hợp</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lỏng</a:t>
                      </a:r>
                      <a:r>
                        <a:rPr lang="en-US" sz="2800" dirty="0">
                          <a:effectLst/>
                          <a:latin typeface="Arial" panose="020B0604020202020204" pitchFamily="34" charset="0"/>
                          <a:cs typeface="Arial" panose="020B0604020202020204" pitchFamily="34" charset="0"/>
                        </a:rPr>
                        <a:t>.</a:t>
                      </a:r>
                      <a:endPar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10182348"/>
                  </a:ext>
                </a:extLst>
              </a:tr>
              <a:tr h="856641">
                <a:tc>
                  <a:txBody>
                    <a:bodyPr/>
                    <a:lstStyle/>
                    <a:p>
                      <a:pPr>
                        <a:spcBef>
                          <a:spcPts val="600"/>
                        </a:spcBef>
                        <a:spcAft>
                          <a:spcPts val="600"/>
                        </a:spcAft>
                      </a:pPr>
                      <a:r>
                        <a:rPr lang="en-US" sz="2800" dirty="0">
                          <a:solidFill>
                            <a:schemeClr val="tx1"/>
                          </a:solidFill>
                          <a:effectLst/>
                          <a:latin typeface="Arial" panose="020B0604020202020204" pitchFamily="34" charset="0"/>
                          <a:cs typeface="Arial" panose="020B0604020202020204" pitchFamily="34" charset="0"/>
                        </a:rPr>
                        <a:t> </a:t>
                      </a:r>
                      <a:endParaRPr lang="en-US" sz="3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spcBef>
                          <a:spcPts val="600"/>
                        </a:spcBef>
                        <a:spcAft>
                          <a:spcPts val="600"/>
                        </a:spcAft>
                        <a:tabLst>
                          <a:tab pos="137160" algn="l"/>
                          <a:tab pos="241935" algn="l"/>
                        </a:tabLst>
                      </a:pPr>
                      <a:endPar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600"/>
                        </a:spcBef>
                        <a:spcAft>
                          <a:spcPts val="600"/>
                        </a:spcAft>
                        <a:tabLst>
                          <a:tab pos="137160" algn="l"/>
                          <a:tab pos="241935" algn="l"/>
                        </a:tabLst>
                      </a:pPr>
                      <a:r>
                        <a:rPr lang="en-US" sz="2800" dirty="0">
                          <a:effectLst/>
                          <a:latin typeface="Arial" panose="020B0604020202020204" pitchFamily="34" charset="0"/>
                          <a:cs typeface="Arial" panose="020B0604020202020204" pitchFamily="34" charset="0"/>
                        </a:rPr>
                        <a:t>4. </a:t>
                      </a:r>
                      <a:r>
                        <a:rPr lang="en-US" sz="2800" dirty="0" err="1">
                          <a:effectLst/>
                          <a:latin typeface="Arial" panose="020B0604020202020204" pitchFamily="34" charset="0"/>
                          <a:cs typeface="Arial" panose="020B0604020202020204" pitchFamily="34" charset="0"/>
                        </a:rPr>
                        <a:t>Tách</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chất</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rắn</a:t>
                      </a:r>
                      <a:r>
                        <a:rPr lang="en-US" sz="2800" dirty="0">
                          <a:effectLst/>
                          <a:latin typeface="Arial" panose="020B0604020202020204" pitchFamily="34" charset="0"/>
                          <a:cs typeface="Arial" panose="020B0604020202020204" pitchFamily="34" charset="0"/>
                        </a:rPr>
                        <a:t> tan (</a:t>
                      </a:r>
                      <a:r>
                        <a:rPr lang="en-US" sz="2800" dirty="0" err="1">
                          <a:effectLst/>
                          <a:latin typeface="Arial" panose="020B0604020202020204" pitchFamily="34" charset="0"/>
                          <a:cs typeface="Arial" panose="020B0604020202020204" pitchFamily="34" charset="0"/>
                        </a:rPr>
                        <a:t>không</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hóa</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hơi</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khi</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gặp</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nhiệt</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độ</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cao</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ra</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khỏi</a:t>
                      </a:r>
                      <a:r>
                        <a:rPr lang="en-US" sz="2800" dirty="0">
                          <a:effectLst/>
                          <a:latin typeface="Arial" panose="020B0604020202020204" pitchFamily="34" charset="0"/>
                          <a:cs typeface="Arial" panose="020B0604020202020204" pitchFamily="34" charset="0"/>
                        </a:rPr>
                        <a:t> dung </a:t>
                      </a:r>
                      <a:r>
                        <a:rPr lang="en-US" sz="2800" dirty="0" err="1">
                          <a:effectLst/>
                          <a:latin typeface="Arial" panose="020B0604020202020204" pitchFamily="34" charset="0"/>
                          <a:cs typeface="Arial" panose="020B0604020202020204" pitchFamily="34" charset="0"/>
                        </a:rPr>
                        <a:t>dịch</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lỏng</a:t>
                      </a:r>
                      <a:r>
                        <a:rPr lang="en-US" sz="2800" dirty="0">
                          <a:effectLst/>
                          <a:latin typeface="Arial" panose="020B0604020202020204" pitchFamily="34" charset="0"/>
                          <a:cs typeface="Arial" panose="020B0604020202020204" pitchFamily="34" charset="0"/>
                        </a:rPr>
                        <a:t>. </a:t>
                      </a:r>
                      <a:endPar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30023398"/>
                  </a:ext>
                </a:extLst>
              </a:tr>
            </a:tbl>
          </a:graphicData>
        </a:graphic>
      </p:graphicFrame>
      <p:sp>
        <p:nvSpPr>
          <p:cNvPr id="8" name="Rectangle 1"/>
          <p:cNvSpPr>
            <a:spLocks noChangeArrowheads="1"/>
          </p:cNvSpPr>
          <p:nvPr/>
        </p:nvSpPr>
        <p:spPr bwMode="auto">
          <a:xfrm>
            <a:off x="396240" y="1166169"/>
            <a:ext cx="11277600" cy="461665"/>
          </a:xfrm>
          <a:prstGeom prst="rect">
            <a:avLst/>
          </a:prstGeom>
          <a:solidFill>
            <a:schemeClr val="accent2">
              <a:lumMod val="5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6525" algn="l"/>
                <a:tab pos="241300" algn="l"/>
              </a:tabLst>
              <a:defRPr>
                <a:solidFill>
                  <a:schemeClr val="tx1"/>
                </a:solidFill>
                <a:latin typeface="Arial" panose="020B0604020202020204" pitchFamily="34" charset="0"/>
              </a:defRPr>
            </a:lvl1pPr>
            <a:lvl2pPr eaLnBrk="0" fontAlgn="base" hangingPunct="0">
              <a:spcBef>
                <a:spcPct val="0"/>
              </a:spcBef>
              <a:spcAft>
                <a:spcPct val="0"/>
              </a:spcAft>
              <a:tabLst>
                <a:tab pos="136525" algn="l"/>
                <a:tab pos="241300" algn="l"/>
              </a:tabLst>
              <a:defRPr>
                <a:solidFill>
                  <a:schemeClr val="tx1"/>
                </a:solidFill>
                <a:latin typeface="Arial" panose="020B0604020202020204" pitchFamily="34" charset="0"/>
              </a:defRPr>
            </a:lvl2pPr>
            <a:lvl3pPr eaLnBrk="0" fontAlgn="base" hangingPunct="0">
              <a:spcBef>
                <a:spcPct val="0"/>
              </a:spcBef>
              <a:spcAft>
                <a:spcPct val="0"/>
              </a:spcAft>
              <a:tabLst>
                <a:tab pos="136525" algn="l"/>
                <a:tab pos="241300" algn="l"/>
              </a:tabLst>
              <a:defRPr>
                <a:solidFill>
                  <a:schemeClr val="tx1"/>
                </a:solidFill>
                <a:latin typeface="Arial" panose="020B0604020202020204" pitchFamily="34" charset="0"/>
              </a:defRPr>
            </a:lvl3pPr>
            <a:lvl4pPr eaLnBrk="0" fontAlgn="base" hangingPunct="0">
              <a:spcBef>
                <a:spcPct val="0"/>
              </a:spcBef>
              <a:spcAft>
                <a:spcPct val="0"/>
              </a:spcAft>
              <a:tabLst>
                <a:tab pos="136525" algn="l"/>
                <a:tab pos="241300" algn="l"/>
              </a:tabLst>
              <a:defRPr>
                <a:solidFill>
                  <a:schemeClr val="tx1"/>
                </a:solidFill>
                <a:latin typeface="Arial" panose="020B0604020202020204" pitchFamily="34" charset="0"/>
              </a:defRPr>
            </a:lvl4pPr>
            <a:lvl5pPr eaLnBrk="0" fontAlgn="base" hangingPunct="0">
              <a:spcBef>
                <a:spcPct val="0"/>
              </a:spcBef>
              <a:spcAft>
                <a:spcPct val="0"/>
              </a:spcAft>
              <a:tabLst>
                <a:tab pos="136525" algn="l"/>
                <a:tab pos="241300" algn="l"/>
              </a:tabLst>
              <a:defRPr>
                <a:solidFill>
                  <a:schemeClr val="tx1"/>
                </a:solidFill>
                <a:latin typeface="Arial" panose="020B0604020202020204" pitchFamily="34" charset="0"/>
              </a:defRPr>
            </a:lvl5pPr>
            <a:lvl6pPr eaLnBrk="0" fontAlgn="base" hangingPunct="0">
              <a:spcBef>
                <a:spcPct val="0"/>
              </a:spcBef>
              <a:spcAft>
                <a:spcPct val="0"/>
              </a:spcAft>
              <a:tabLst>
                <a:tab pos="136525" algn="l"/>
                <a:tab pos="241300" algn="l"/>
              </a:tabLst>
              <a:defRPr>
                <a:solidFill>
                  <a:schemeClr val="tx1"/>
                </a:solidFill>
                <a:latin typeface="Arial" panose="020B0604020202020204" pitchFamily="34" charset="0"/>
              </a:defRPr>
            </a:lvl6pPr>
            <a:lvl7pPr eaLnBrk="0" fontAlgn="base" hangingPunct="0">
              <a:spcBef>
                <a:spcPct val="0"/>
              </a:spcBef>
              <a:spcAft>
                <a:spcPct val="0"/>
              </a:spcAft>
              <a:tabLst>
                <a:tab pos="136525" algn="l"/>
                <a:tab pos="241300" algn="l"/>
              </a:tabLst>
              <a:defRPr>
                <a:solidFill>
                  <a:schemeClr val="tx1"/>
                </a:solidFill>
                <a:latin typeface="Arial" panose="020B0604020202020204" pitchFamily="34" charset="0"/>
              </a:defRPr>
            </a:lvl7pPr>
            <a:lvl8pPr eaLnBrk="0" fontAlgn="base" hangingPunct="0">
              <a:spcBef>
                <a:spcPct val="0"/>
              </a:spcBef>
              <a:spcAft>
                <a:spcPct val="0"/>
              </a:spcAft>
              <a:tabLst>
                <a:tab pos="136525" algn="l"/>
                <a:tab pos="241300" algn="l"/>
              </a:tabLst>
              <a:defRPr>
                <a:solidFill>
                  <a:schemeClr val="tx1"/>
                </a:solidFill>
                <a:latin typeface="Arial" panose="020B0604020202020204" pitchFamily="34" charset="0"/>
              </a:defRPr>
            </a:lvl8pPr>
            <a:lvl9pPr eaLnBrk="0" fontAlgn="base" hangingPunct="0">
              <a:spcBef>
                <a:spcPct val="0"/>
              </a:spcBef>
              <a:spcAft>
                <a:spcPct val="0"/>
              </a:spcAft>
              <a:tabLst>
                <a:tab pos="136525" algn="l"/>
                <a:tab pos="2413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36525" algn="l"/>
                <a:tab pos="241300" algn="l"/>
              </a:tabLst>
            </a:pPr>
            <a:r>
              <a:rPr kumimoji="0" lang="en-US" altLang="en-US" sz="2400" b="1" i="0" u="none" strike="noStrike" cap="none" normalizeH="0" baseline="0" dirty="0" err="1">
                <a:ln>
                  <a:noFill/>
                </a:ln>
                <a:solidFill>
                  <a:schemeClr val="bg1"/>
                </a:solidFill>
                <a:effectLst/>
                <a:ea typeface="Calibri" panose="020F0502020204030204" pitchFamily="34" charset="0"/>
                <a:cs typeface="Arial" panose="020B0604020202020204" pitchFamily="34" charset="0"/>
              </a:rPr>
              <a:t>Chọn</a:t>
            </a:r>
            <a:r>
              <a:rPr kumimoji="0" lang="en-US" altLang="en-US" sz="2400" b="1" i="0" u="none" strike="noStrike" cap="none" normalizeH="0" baseline="0" dirty="0">
                <a:ln>
                  <a:noFill/>
                </a:ln>
                <a:solidFill>
                  <a:schemeClr val="bg1"/>
                </a:solidFill>
                <a:effectLst/>
                <a:ea typeface="Calibri" panose="020F0502020204030204" pitchFamily="34" charset="0"/>
                <a:cs typeface="Arial" panose="020B0604020202020204" pitchFamily="34" charset="0"/>
              </a:rPr>
              <a:t> </a:t>
            </a:r>
            <a:r>
              <a:rPr kumimoji="0" lang="en-US" altLang="en-US" sz="2400" b="1" i="0" u="none" strike="noStrike" cap="none" normalizeH="0" baseline="0" dirty="0" err="1">
                <a:ln>
                  <a:noFill/>
                </a:ln>
                <a:solidFill>
                  <a:schemeClr val="bg1"/>
                </a:solidFill>
                <a:effectLst/>
                <a:ea typeface="Calibri" panose="020F0502020204030204" pitchFamily="34" charset="0"/>
                <a:cs typeface="Arial" panose="020B0604020202020204" pitchFamily="34" charset="0"/>
              </a:rPr>
              <a:t>phương</a:t>
            </a:r>
            <a:r>
              <a:rPr kumimoji="0" lang="en-US" altLang="en-US" sz="2400" b="1" i="0" u="none" strike="noStrike" cap="none" normalizeH="0" baseline="0" dirty="0">
                <a:ln>
                  <a:noFill/>
                </a:ln>
                <a:solidFill>
                  <a:schemeClr val="bg1"/>
                </a:solidFill>
                <a:effectLst/>
                <a:ea typeface="Calibri" panose="020F0502020204030204" pitchFamily="34" charset="0"/>
                <a:cs typeface="Arial" panose="020B0604020202020204" pitchFamily="34" charset="0"/>
              </a:rPr>
              <a:t> </a:t>
            </a:r>
            <a:r>
              <a:rPr kumimoji="0" lang="en-US" altLang="en-US" sz="2400" b="1" i="0" u="none" strike="noStrike" cap="none" normalizeH="0" baseline="0" dirty="0" err="1">
                <a:ln>
                  <a:noFill/>
                </a:ln>
                <a:solidFill>
                  <a:schemeClr val="bg1"/>
                </a:solidFill>
                <a:effectLst/>
                <a:ea typeface="Calibri" panose="020F0502020204030204" pitchFamily="34" charset="0"/>
                <a:cs typeface="Arial" panose="020B0604020202020204" pitchFamily="34" charset="0"/>
              </a:rPr>
              <a:t>pháp</a:t>
            </a:r>
            <a:r>
              <a:rPr kumimoji="0" lang="en-US" altLang="en-US" sz="2400" b="1" i="0" u="none" strike="noStrike" cap="none" normalizeH="0" baseline="0" dirty="0">
                <a:ln>
                  <a:noFill/>
                </a:ln>
                <a:solidFill>
                  <a:schemeClr val="bg1"/>
                </a:solidFill>
                <a:effectLst/>
                <a:ea typeface="Calibri" panose="020F0502020204030204" pitchFamily="34" charset="0"/>
                <a:cs typeface="Arial" panose="020B0604020202020204" pitchFamily="34" charset="0"/>
              </a:rPr>
              <a:t> </a:t>
            </a:r>
            <a:r>
              <a:rPr kumimoji="0" lang="en-US" altLang="en-US" sz="2400" b="1" i="0" u="none" strike="noStrike" cap="none" normalizeH="0" baseline="0" dirty="0" err="1">
                <a:ln>
                  <a:noFill/>
                </a:ln>
                <a:solidFill>
                  <a:schemeClr val="bg1"/>
                </a:solidFill>
                <a:effectLst/>
                <a:ea typeface="Calibri" panose="020F0502020204030204" pitchFamily="34" charset="0"/>
                <a:cs typeface="Arial" panose="020B0604020202020204" pitchFamily="34" charset="0"/>
              </a:rPr>
              <a:t>tách</a:t>
            </a:r>
            <a:r>
              <a:rPr kumimoji="0" lang="en-US" altLang="en-US" sz="2400" b="1" i="0" u="none" strike="noStrike" cap="none" normalizeH="0" baseline="0" dirty="0">
                <a:ln>
                  <a:noFill/>
                </a:ln>
                <a:solidFill>
                  <a:schemeClr val="bg1"/>
                </a:solidFill>
                <a:effectLst/>
                <a:ea typeface="Calibri" panose="020F0502020204030204" pitchFamily="34" charset="0"/>
                <a:cs typeface="Arial" panose="020B0604020202020204" pitchFamily="34" charset="0"/>
              </a:rPr>
              <a:t> </a:t>
            </a:r>
            <a:r>
              <a:rPr kumimoji="0" lang="en-US" altLang="en-US" sz="2400" b="1" i="0" u="none" strike="noStrike" cap="none" normalizeH="0" baseline="0" dirty="0" err="1">
                <a:ln>
                  <a:noFill/>
                </a:ln>
                <a:solidFill>
                  <a:schemeClr val="bg1"/>
                </a:solidFill>
                <a:effectLst/>
                <a:ea typeface="Calibri" panose="020F0502020204030204" pitchFamily="34" charset="0"/>
                <a:cs typeface="Arial" panose="020B0604020202020204" pitchFamily="34" charset="0"/>
              </a:rPr>
              <a:t>chất</a:t>
            </a:r>
            <a:r>
              <a:rPr kumimoji="0" lang="en-US" altLang="en-US" sz="2400" b="1" i="0" u="none" strike="noStrike" cap="none" normalizeH="0" baseline="0" dirty="0">
                <a:ln>
                  <a:noFill/>
                </a:ln>
                <a:solidFill>
                  <a:schemeClr val="bg1"/>
                </a:solidFill>
                <a:effectLst/>
                <a:ea typeface="Calibri" panose="020F0502020204030204" pitchFamily="34" charset="0"/>
                <a:cs typeface="Arial" panose="020B0604020202020204" pitchFamily="34" charset="0"/>
              </a:rPr>
              <a:t> </a:t>
            </a:r>
            <a:r>
              <a:rPr kumimoji="0" lang="en-US" altLang="en-US" sz="2400" b="1" i="0" u="none" strike="noStrike" cap="none" normalizeH="0" baseline="0" dirty="0" err="1">
                <a:ln>
                  <a:noFill/>
                </a:ln>
                <a:solidFill>
                  <a:schemeClr val="bg1"/>
                </a:solidFill>
                <a:effectLst/>
                <a:ea typeface="Calibri" panose="020F0502020204030204" pitchFamily="34" charset="0"/>
                <a:cs typeface="Arial" panose="020B0604020202020204" pitchFamily="34" charset="0"/>
              </a:rPr>
              <a:t>phù</a:t>
            </a:r>
            <a:r>
              <a:rPr kumimoji="0" lang="en-US" altLang="en-US" sz="2400" b="1" i="0" u="none" strike="noStrike" cap="none" normalizeH="0" baseline="0" dirty="0">
                <a:ln>
                  <a:noFill/>
                </a:ln>
                <a:solidFill>
                  <a:schemeClr val="bg1"/>
                </a:solidFill>
                <a:effectLst/>
                <a:ea typeface="Calibri" panose="020F0502020204030204" pitchFamily="34" charset="0"/>
                <a:cs typeface="Arial" panose="020B0604020202020204" pitchFamily="34" charset="0"/>
              </a:rPr>
              <a:t> </a:t>
            </a:r>
            <a:r>
              <a:rPr kumimoji="0" lang="en-US" altLang="en-US" sz="2400" b="1" i="0" u="none" strike="noStrike" cap="none" normalizeH="0" baseline="0" dirty="0" err="1">
                <a:ln>
                  <a:noFill/>
                </a:ln>
                <a:solidFill>
                  <a:schemeClr val="bg1"/>
                </a:solidFill>
                <a:effectLst/>
                <a:ea typeface="Calibri" panose="020F0502020204030204" pitchFamily="34" charset="0"/>
                <a:cs typeface="Arial" panose="020B0604020202020204" pitchFamily="34" charset="0"/>
              </a:rPr>
              <a:t>hợp</a:t>
            </a:r>
            <a:r>
              <a:rPr kumimoji="0" lang="en-US" altLang="en-US" sz="2400" b="1" i="0" u="none" strike="noStrike" cap="none" normalizeH="0" baseline="0" dirty="0">
                <a:ln>
                  <a:noFill/>
                </a:ln>
                <a:solidFill>
                  <a:schemeClr val="bg1"/>
                </a:solidFill>
                <a:effectLst/>
                <a:ea typeface="Calibri" panose="020F0502020204030204" pitchFamily="34" charset="0"/>
                <a:cs typeface="Arial" panose="020B0604020202020204" pitchFamily="34" charset="0"/>
              </a:rPr>
              <a:t> </a:t>
            </a:r>
            <a:r>
              <a:rPr kumimoji="0" lang="en-US" altLang="en-US" sz="2400" b="1" i="0" u="none" strike="noStrike" cap="none" normalizeH="0" baseline="0" dirty="0" err="1">
                <a:ln>
                  <a:noFill/>
                </a:ln>
                <a:solidFill>
                  <a:schemeClr val="bg1"/>
                </a:solidFill>
                <a:effectLst/>
                <a:ea typeface="Calibri" panose="020F0502020204030204" pitchFamily="34" charset="0"/>
                <a:cs typeface="Arial" panose="020B0604020202020204" pitchFamily="34" charset="0"/>
              </a:rPr>
              <a:t>với</a:t>
            </a:r>
            <a:r>
              <a:rPr kumimoji="0" lang="en-US" altLang="en-US" sz="2400" b="1" i="0" u="none" strike="noStrike" cap="none" normalizeH="0" baseline="0" dirty="0">
                <a:ln>
                  <a:noFill/>
                </a:ln>
                <a:solidFill>
                  <a:schemeClr val="bg1"/>
                </a:solidFill>
                <a:effectLst/>
                <a:ea typeface="Calibri" panose="020F0502020204030204" pitchFamily="34" charset="0"/>
                <a:cs typeface="Arial" panose="020B0604020202020204" pitchFamily="34" charset="0"/>
              </a:rPr>
              <a:t> </a:t>
            </a:r>
            <a:r>
              <a:rPr kumimoji="0" lang="en-US" altLang="en-US" sz="2400" b="1" i="0" u="none" strike="noStrike" cap="none" normalizeH="0" baseline="0" dirty="0" err="1">
                <a:ln>
                  <a:noFill/>
                </a:ln>
                <a:solidFill>
                  <a:schemeClr val="bg1"/>
                </a:solidFill>
                <a:effectLst/>
                <a:ea typeface="Calibri" panose="020F0502020204030204" pitchFamily="34" charset="0"/>
                <a:cs typeface="Arial" panose="020B0604020202020204" pitchFamily="34" charset="0"/>
              </a:rPr>
              <a:t>đặc</a:t>
            </a:r>
            <a:r>
              <a:rPr kumimoji="0" lang="en-US" altLang="en-US" sz="2400" b="1" i="0" u="none" strike="noStrike" cap="none" normalizeH="0" baseline="0" dirty="0">
                <a:ln>
                  <a:noFill/>
                </a:ln>
                <a:solidFill>
                  <a:schemeClr val="bg1"/>
                </a:solidFill>
                <a:effectLst/>
                <a:ea typeface="Calibri" panose="020F0502020204030204" pitchFamily="34" charset="0"/>
                <a:cs typeface="Arial" panose="020B0604020202020204" pitchFamily="34" charset="0"/>
              </a:rPr>
              <a:t> </a:t>
            </a:r>
            <a:r>
              <a:rPr kumimoji="0" lang="en-US" altLang="en-US" sz="2400" b="1" i="0" u="none" strike="noStrike" cap="none" normalizeH="0" baseline="0" dirty="0" err="1">
                <a:ln>
                  <a:noFill/>
                </a:ln>
                <a:solidFill>
                  <a:schemeClr val="bg1"/>
                </a:solidFill>
                <a:effectLst/>
                <a:ea typeface="Calibri" panose="020F0502020204030204" pitchFamily="34" charset="0"/>
                <a:cs typeface="Arial" panose="020B0604020202020204" pitchFamily="34" charset="0"/>
              </a:rPr>
              <a:t>điểm</a:t>
            </a:r>
            <a:r>
              <a:rPr kumimoji="0" lang="en-US" altLang="en-US" sz="2400" b="1" i="0" u="none" strike="noStrike" cap="none" normalizeH="0" baseline="0" dirty="0">
                <a:ln>
                  <a:noFill/>
                </a:ln>
                <a:solidFill>
                  <a:schemeClr val="bg1"/>
                </a:solidFill>
                <a:effectLst/>
                <a:ea typeface="Calibri" panose="020F0502020204030204" pitchFamily="34" charset="0"/>
                <a:cs typeface="Arial" panose="020B0604020202020204" pitchFamily="34" charset="0"/>
              </a:rPr>
              <a:t> </a:t>
            </a:r>
            <a:r>
              <a:rPr kumimoji="0" lang="en-US" altLang="en-US" sz="2400" b="1" i="0" u="none" strike="noStrike" cap="none" normalizeH="0" baseline="0" dirty="0" err="1">
                <a:ln>
                  <a:noFill/>
                </a:ln>
                <a:solidFill>
                  <a:schemeClr val="bg1"/>
                </a:solidFill>
                <a:effectLst/>
                <a:ea typeface="Calibri" panose="020F0502020204030204" pitchFamily="34" charset="0"/>
                <a:cs typeface="Arial" panose="020B0604020202020204" pitchFamily="34" charset="0"/>
              </a:rPr>
              <a:t>của</a:t>
            </a:r>
            <a:r>
              <a:rPr kumimoji="0" lang="en-US" altLang="en-US" sz="2400" b="1" i="0" u="none" strike="noStrike" cap="none" normalizeH="0" baseline="0" dirty="0">
                <a:ln>
                  <a:noFill/>
                </a:ln>
                <a:solidFill>
                  <a:schemeClr val="bg1"/>
                </a:solidFill>
                <a:effectLst/>
                <a:ea typeface="Calibri" panose="020F0502020204030204" pitchFamily="34" charset="0"/>
                <a:cs typeface="Arial" panose="020B0604020202020204" pitchFamily="34" charset="0"/>
              </a:rPr>
              <a:t> </a:t>
            </a:r>
            <a:r>
              <a:rPr kumimoji="0" lang="en-US" altLang="en-US" sz="2400" b="1" i="0" u="none" strike="noStrike" cap="none" normalizeH="0" baseline="0" dirty="0" err="1">
                <a:ln>
                  <a:noFill/>
                </a:ln>
                <a:solidFill>
                  <a:schemeClr val="bg1"/>
                </a:solidFill>
                <a:effectLst/>
                <a:ea typeface="Calibri" panose="020F0502020204030204" pitchFamily="34" charset="0"/>
                <a:cs typeface="Arial" panose="020B0604020202020204" pitchFamily="34" charset="0"/>
              </a:rPr>
              <a:t>mỗi</a:t>
            </a:r>
            <a:r>
              <a:rPr kumimoji="0" lang="en-US" altLang="en-US" sz="2400" b="1" i="0" u="none" strike="noStrike" cap="none" normalizeH="0" baseline="0" dirty="0">
                <a:ln>
                  <a:noFill/>
                </a:ln>
                <a:solidFill>
                  <a:schemeClr val="bg1"/>
                </a:solidFill>
                <a:effectLst/>
                <a:ea typeface="Calibri" panose="020F0502020204030204" pitchFamily="34" charset="0"/>
                <a:cs typeface="Arial" panose="020B0604020202020204" pitchFamily="34" charset="0"/>
              </a:rPr>
              <a:t> </a:t>
            </a:r>
            <a:r>
              <a:rPr kumimoji="0" lang="en-US" altLang="en-US" sz="2400" b="1" i="0" u="none" strike="noStrike" cap="none" normalizeH="0" baseline="0" dirty="0" err="1">
                <a:ln>
                  <a:noFill/>
                </a:ln>
                <a:solidFill>
                  <a:schemeClr val="bg1"/>
                </a:solidFill>
                <a:effectLst/>
                <a:ea typeface="Calibri" panose="020F0502020204030204" pitchFamily="34" charset="0"/>
                <a:cs typeface="Arial" panose="020B0604020202020204" pitchFamily="34" charset="0"/>
              </a:rPr>
              <a:t>loại</a:t>
            </a:r>
            <a:r>
              <a:rPr kumimoji="0" lang="en-US" altLang="en-US" sz="2400" b="1" i="0" u="none" strike="noStrike" cap="none" normalizeH="0" baseline="0" dirty="0">
                <a:ln>
                  <a:noFill/>
                </a:ln>
                <a:solidFill>
                  <a:schemeClr val="bg1"/>
                </a:solidFill>
                <a:effectLst/>
                <a:ea typeface="Calibri" panose="020F0502020204030204" pitchFamily="34" charset="0"/>
                <a:cs typeface="Arial" panose="020B0604020202020204" pitchFamily="34" charset="0"/>
              </a:rPr>
              <a:t> </a:t>
            </a:r>
            <a:r>
              <a:rPr kumimoji="0" lang="en-US" altLang="en-US" sz="2400" b="1" i="0" u="none" strike="noStrike" cap="none" normalizeH="0" baseline="0" dirty="0" err="1">
                <a:ln>
                  <a:noFill/>
                </a:ln>
                <a:solidFill>
                  <a:schemeClr val="bg1"/>
                </a:solidFill>
                <a:effectLst/>
                <a:ea typeface="Calibri" panose="020F0502020204030204" pitchFamily="34" charset="0"/>
                <a:cs typeface="Arial" panose="020B0604020202020204" pitchFamily="34" charset="0"/>
              </a:rPr>
              <a:t>hỗn</a:t>
            </a:r>
            <a:r>
              <a:rPr kumimoji="0" lang="en-US" altLang="en-US" sz="2400" b="1" i="0" u="none" strike="noStrike" cap="none" normalizeH="0" baseline="0" dirty="0">
                <a:ln>
                  <a:noFill/>
                </a:ln>
                <a:solidFill>
                  <a:schemeClr val="bg1"/>
                </a:solidFill>
                <a:effectLst/>
                <a:ea typeface="Calibri" panose="020F0502020204030204" pitchFamily="34" charset="0"/>
                <a:cs typeface="Arial" panose="020B0604020202020204" pitchFamily="34" charset="0"/>
              </a:rPr>
              <a:t> </a:t>
            </a:r>
            <a:r>
              <a:rPr kumimoji="0" lang="en-US" altLang="en-US" sz="2400" b="1" i="0" u="none" strike="noStrike" cap="none" normalizeH="0" baseline="0" dirty="0" err="1">
                <a:ln>
                  <a:noFill/>
                </a:ln>
                <a:solidFill>
                  <a:schemeClr val="bg1"/>
                </a:solidFill>
                <a:effectLst/>
                <a:ea typeface="Calibri" panose="020F0502020204030204" pitchFamily="34" charset="0"/>
                <a:cs typeface="Arial" panose="020B0604020202020204" pitchFamily="34" charset="0"/>
              </a:rPr>
              <a:t>hợp</a:t>
            </a:r>
            <a:r>
              <a:rPr kumimoji="0" lang="en-US" altLang="en-US" sz="2400" b="1" i="0" u="none" strike="noStrike" cap="none" normalizeH="0" baseline="0" dirty="0">
                <a:ln>
                  <a:noFill/>
                </a:ln>
                <a:solidFill>
                  <a:schemeClr val="bg1"/>
                </a:solidFill>
                <a:effectLst/>
                <a:ea typeface="Calibri" panose="020F0502020204030204" pitchFamily="34" charset="0"/>
                <a:cs typeface="Arial" panose="020B0604020202020204" pitchFamily="34" charset="0"/>
              </a:rPr>
              <a:t>. </a:t>
            </a:r>
            <a:endParaRPr kumimoji="0" lang="en-US" altLang="en-US" sz="3600" b="1" i="0" u="none" strike="noStrike" cap="none" normalizeH="0" baseline="0" dirty="0">
              <a:ln>
                <a:noFill/>
              </a:ln>
              <a:solidFill>
                <a:schemeClr val="bg1"/>
              </a:solidFill>
              <a:effectLst/>
              <a:cs typeface="Arial" panose="020B0604020202020204" pitchFamily="34" charset="0"/>
            </a:endParaRPr>
          </a:p>
        </p:txBody>
      </p:sp>
      <p:sp>
        <p:nvSpPr>
          <p:cNvPr id="11" name="Rectangle 10"/>
          <p:cNvSpPr/>
          <p:nvPr/>
        </p:nvSpPr>
        <p:spPr>
          <a:xfrm>
            <a:off x="2418080" y="1828800"/>
            <a:ext cx="2560320" cy="4714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336800" y="3291840"/>
            <a:ext cx="2641600" cy="17576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36800" y="4165600"/>
            <a:ext cx="2641600" cy="1778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336800" y="3291840"/>
            <a:ext cx="2641600" cy="175768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2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113" y="1717036"/>
            <a:ext cx="8558625" cy="539378"/>
          </a:xfrm>
          <a:prstGeom prst="rect">
            <a:avLst/>
          </a:prstGeom>
        </p:spPr>
        <p:txBody>
          <a:bodyPr wrap="none">
            <a:spAutoFit/>
          </a:bodyPr>
          <a:lstStyle/>
          <a:p>
            <a:pPr lvl="0" algn="ctr" eaLnBrk="0" fontAlgn="base" hangingPunct="0">
              <a:lnSpc>
                <a:spcPct val="150000"/>
              </a:lnSpc>
              <a:spcBef>
                <a:spcPct val="0"/>
              </a:spcBef>
              <a:spcAft>
                <a:spcPct val="0"/>
              </a:spcAft>
            </a:pPr>
            <a:r>
              <a:rPr lang="en-US" altLang="en-US" sz="2200" b="1" dirty="0">
                <a:solidFill>
                  <a:srgbClr val="C00000"/>
                </a:solidFill>
                <a:latin typeface="Times New Roman" panose="02020603050405020304" pitchFamily="18" charset="0"/>
                <a:cs typeface="Times New Roman" panose="02020603050405020304" pitchFamily="18" charset="0"/>
              </a:rPr>
              <a:t>THÍ NGHIỆM </a:t>
            </a:r>
            <a:r>
              <a:rPr lang="en-US" altLang="en-US" sz="2200" b="1" dirty="0" smtClean="0">
                <a:solidFill>
                  <a:srgbClr val="C00000"/>
                </a:solidFill>
                <a:latin typeface="Times New Roman" panose="02020603050405020304" pitchFamily="18" charset="0"/>
                <a:cs typeface="Times New Roman" panose="02020603050405020304" pitchFamily="18" charset="0"/>
              </a:rPr>
              <a:t>1: </a:t>
            </a:r>
            <a:r>
              <a:rPr lang="en-US" altLang="en-US" sz="2200" b="1" dirty="0">
                <a:solidFill>
                  <a:srgbClr val="C00000"/>
                </a:solidFill>
                <a:latin typeface="Times New Roman" panose="02020603050405020304" pitchFamily="18" charset="0"/>
                <a:cs typeface="Times New Roman" panose="02020603050405020304" pitchFamily="18" charset="0"/>
              </a:rPr>
              <a:t>TÁCH </a:t>
            </a:r>
            <a:r>
              <a:rPr lang="en-US" altLang="en-US" sz="2200" b="1" dirty="0" smtClean="0">
                <a:solidFill>
                  <a:srgbClr val="C00000"/>
                </a:solidFill>
                <a:latin typeface="Times New Roman" panose="02020603050405020304" pitchFamily="18" charset="0"/>
                <a:cs typeface="Times New Roman" panose="02020603050405020304" pitchFamily="18" charset="0"/>
              </a:rPr>
              <a:t>CÁT RA KHỎI HỐN HỢP CÁT VÀ NƯỚC</a:t>
            </a:r>
            <a:endParaRPr lang="en-US" altLang="en-US" sz="2200" b="1"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10367" y="2285625"/>
            <a:ext cx="5576046" cy="3647152"/>
          </a:xfrm>
          <a:prstGeom prst="rect">
            <a:avLst/>
          </a:prstGeom>
          <a:solidFill>
            <a:schemeClr val="bg1"/>
          </a:solidFill>
        </p:spPr>
        <p:txBody>
          <a:bodyPr wrap="square">
            <a:spAutoFit/>
          </a:bodyPr>
          <a:lstStyle/>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Quan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sát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cốc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đựng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hỗn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hợp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cát</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và</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hãy</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cát</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có</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a:solidFill>
                  <a:srgbClr val="000000"/>
                </a:solidFill>
                <a:latin typeface="Times New Roman" panose="02020603050405020304" pitchFamily="18" charset="0"/>
                <a:cs typeface="Times New Roman" panose="02020603050405020304" pitchFamily="18" charset="0"/>
              </a:rPr>
              <a:t>tan </a:t>
            </a:r>
            <a:r>
              <a:rPr lang="en-US" altLang="en-US" sz="2200" dirty="0" err="1">
                <a:solidFill>
                  <a:srgbClr val="000000"/>
                </a:solidFill>
                <a:latin typeface="Times New Roman" panose="02020603050405020304" pitchFamily="18" charset="0"/>
                <a:cs typeface="Times New Roman" panose="02020603050405020304" pitchFamily="18" charset="0"/>
              </a:rPr>
              <a:t>trong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không</a:t>
            </a:r>
            <a:r>
              <a:rPr lang="en-US" altLang="en-US" sz="2200" dirty="0" smtClean="0">
                <a:solidFill>
                  <a:srgbClr val="000000"/>
                </a:solidFill>
                <a:latin typeface="Times New Roman" panose="02020603050405020304" pitchFamily="18" charset="0"/>
                <a:cs typeface="Times New Roman" panose="02020603050405020304" pitchFamily="18" charset="0"/>
              </a:rPr>
              <a:t>?</a:t>
            </a:r>
            <a:endParaRPr lang="en-US" altLang="en-US" sz="2200" dirty="0">
              <a:solidFill>
                <a:srgbClr val="000000"/>
              </a:solidFill>
              <a:latin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Dùng</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phương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pháp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cát</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ra</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khỏi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endParaRPr lang="en-US" altLang="en-US" sz="2200" dirty="0" smtClean="0">
              <a:solidFill>
                <a:srgbClr val="000000"/>
              </a:solidFill>
              <a:latin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smtClean="0">
                <a:solidFill>
                  <a:srgbClr val="000000"/>
                </a:solidFill>
                <a:latin typeface="Times New Roman" panose="02020603050405020304" pitchFamily="18" charset="0"/>
                <a:cs typeface="Times New Roman" panose="02020603050405020304" pitchFamily="18" charset="0"/>
              </a:rPr>
              <a:t>Cho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những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cụ</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cần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sử</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chúng</a:t>
            </a:r>
            <a:r>
              <a:rPr lang="en-US" altLang="en-US" sz="2200" dirty="0" smtClean="0">
                <a:solidFill>
                  <a:srgbClr val="000000"/>
                </a:solidFill>
                <a:latin typeface="Times New Roman" panose="02020603050405020304" pitchFamily="18" charset="0"/>
                <a:cs typeface="Times New Roman" panose="02020603050405020304" pitchFamily="18" charset="0"/>
              </a:rPr>
              <a:t>.</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Tiến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hành</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thí</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nghiệm</a:t>
            </a:r>
            <a:endParaRPr lang="en-US" altLang="en-US" sz="2200" dirty="0">
              <a:solidFill>
                <a:srgbClr val="000000"/>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6421033" y="2624013"/>
            <a:ext cx="4865276" cy="2710008"/>
            <a:chOff x="306548" y="3485497"/>
            <a:chExt cx="4865276" cy="2710008"/>
          </a:xfrm>
        </p:grpSpPr>
        <p:pic>
          <p:nvPicPr>
            <p:cNvPr id="6" name="Picture 12" descr="11. Tách chất ra khỏi hỗn hợp - Hoc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48" y="3485497"/>
              <a:ext cx="4865276" cy="24765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48117" y="5826173"/>
              <a:ext cx="2891118" cy="369332"/>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Phương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cạn</a:t>
              </a:r>
              <a:endParaRPr lang="en-US" dirty="0">
                <a:latin typeface="Times New Roman" panose="02020603050405020304" pitchFamily="18" charset="0"/>
                <a:cs typeface="Times New Roman" panose="02020603050405020304" pitchFamily="18" charset="0"/>
              </a:endParaRPr>
            </a:p>
          </p:txBody>
        </p:sp>
      </p:grpSp>
      <p:sp>
        <p:nvSpPr>
          <p:cNvPr id="8" name="Rectangle 7"/>
          <p:cNvSpPr/>
          <p:nvPr/>
        </p:nvSpPr>
        <p:spPr>
          <a:xfrm>
            <a:off x="109113" y="722169"/>
            <a:ext cx="3956468" cy="523220"/>
          </a:xfrm>
          <a:prstGeom prst="rect">
            <a:avLst/>
          </a:prstGeom>
        </p:spPr>
        <p:txBody>
          <a:bodyPr wrap="none">
            <a:spAutoFit/>
          </a:bodyPr>
          <a:lstStyle/>
          <a:p>
            <a:r>
              <a:rPr lang="en-US" sz="2800" b="1" i="0" dirty="0" smtClean="0">
                <a:solidFill>
                  <a:srgbClr val="FF0000"/>
                </a:solidFill>
                <a:effectLst/>
                <a:latin typeface="Times New Roman" panose="02020603050405020304" pitchFamily="18" charset="0"/>
                <a:cs typeface="Times New Roman" panose="02020603050405020304" pitchFamily="18" charset="0"/>
              </a:rPr>
              <a:t>III. </a:t>
            </a:r>
            <a:r>
              <a:rPr lang="en-US" sz="2800" b="1" i="0" dirty="0" err="1" smtClean="0">
                <a:solidFill>
                  <a:srgbClr val="FF0000"/>
                </a:solidFill>
                <a:effectLst/>
                <a:latin typeface="Times New Roman" panose="02020603050405020304" pitchFamily="18" charset="0"/>
                <a:cs typeface="Times New Roman" panose="02020603050405020304" pitchFamily="18" charset="0"/>
              </a:rPr>
              <a:t>Thực</a:t>
            </a:r>
            <a:r>
              <a:rPr lang="en-US" sz="2800" b="1" i="0" dirty="0" smtClean="0">
                <a:solidFill>
                  <a:srgbClr val="FF0000"/>
                </a:solidFill>
                <a:effectLst/>
                <a:latin typeface="Times New Roman" panose="02020603050405020304" pitchFamily="18" charset="0"/>
                <a:cs typeface="Times New Roman" panose="02020603050405020304" pitchFamily="18" charset="0"/>
              </a:rPr>
              <a:t> </a:t>
            </a:r>
            <a:r>
              <a:rPr lang="en-US" sz="2800" b="1" i="0" dirty="0" err="1" smtClean="0">
                <a:solidFill>
                  <a:srgbClr val="FF0000"/>
                </a:solidFill>
                <a:effectLst/>
                <a:latin typeface="Times New Roman" panose="02020603050405020304" pitchFamily="18" charset="0"/>
                <a:cs typeface="Times New Roman" panose="02020603050405020304" pitchFamily="18" charset="0"/>
              </a:rPr>
              <a:t>hành</a:t>
            </a:r>
            <a:r>
              <a:rPr lang="en-US" sz="2800" b="1" i="0" dirty="0" smtClean="0">
                <a:solidFill>
                  <a:srgbClr val="FF0000"/>
                </a:solidFill>
                <a:effectLst/>
                <a:latin typeface="Times New Roman" panose="02020603050405020304" pitchFamily="18" charset="0"/>
                <a:cs typeface="Times New Roman" panose="02020603050405020304" pitchFamily="18" charset="0"/>
              </a:rPr>
              <a:t> </a:t>
            </a:r>
            <a:r>
              <a:rPr lang="en-US" sz="2800" b="1" i="0" dirty="0" err="1" smtClean="0">
                <a:solidFill>
                  <a:srgbClr val="FF0000"/>
                </a:solidFill>
                <a:effectLst/>
                <a:latin typeface="Times New Roman" panose="02020603050405020304" pitchFamily="18" charset="0"/>
                <a:cs typeface="Times New Roman" panose="02020603050405020304" pitchFamily="18" charset="0"/>
              </a:rPr>
              <a:t>tách</a:t>
            </a:r>
            <a:r>
              <a:rPr lang="en-US" sz="2800" b="1" i="0" dirty="0" smtClean="0">
                <a:solidFill>
                  <a:srgbClr val="FF0000"/>
                </a:solidFill>
                <a:effectLst/>
                <a:latin typeface="Times New Roman" panose="02020603050405020304" pitchFamily="18" charset="0"/>
                <a:cs typeface="Times New Roman" panose="02020603050405020304" pitchFamily="18" charset="0"/>
              </a:rPr>
              <a:t> </a:t>
            </a:r>
            <a:r>
              <a:rPr lang="en-US" sz="2800" b="1" i="0" dirty="0" err="1" smtClean="0">
                <a:solidFill>
                  <a:srgbClr val="FF0000"/>
                </a:solidFill>
                <a:effectLst/>
                <a:latin typeface="Times New Roman" panose="02020603050405020304" pitchFamily="18" charset="0"/>
                <a:cs typeface="Times New Roman" panose="02020603050405020304" pitchFamily="18" charset="0"/>
              </a:rPr>
              <a:t>chất</a:t>
            </a:r>
            <a:endParaRPr lang="en-US" sz="2800" b="1" i="0"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9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tech12h.com/sites/default/files/styles/inbody400/public/screenshot_29_50.png?itok=X1vVpvw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217" y="1755036"/>
            <a:ext cx="4172791" cy="44228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95109" y="1754326"/>
            <a:ext cx="6096000" cy="4154984"/>
          </a:xfrm>
          <a:prstGeom prst="rect">
            <a:avLst/>
          </a:prstGeom>
        </p:spPr>
        <p:txBody>
          <a:bodyPr>
            <a:spAutoFit/>
          </a:bodyPr>
          <a:lstStyle/>
          <a:p>
            <a:pPr lvl="0" algn="ctr" eaLnBrk="0" fontAlgn="base" hangingPunct="0">
              <a:lnSpc>
                <a:spcPct val="150000"/>
              </a:lnSpc>
              <a:spcBef>
                <a:spcPct val="0"/>
              </a:spcBef>
              <a:spcAft>
                <a:spcPct val="0"/>
              </a:spcAft>
            </a:pPr>
            <a:r>
              <a:rPr lang="en-US" altLang="en-US" sz="2200" b="1" dirty="0" smtClean="0">
                <a:solidFill>
                  <a:srgbClr val="C00000"/>
                </a:solidFill>
                <a:latin typeface="Times New Roman" panose="02020603050405020304" pitchFamily="18" charset="0"/>
                <a:cs typeface="Times New Roman" panose="02020603050405020304" pitchFamily="18" charset="0"/>
              </a:rPr>
              <a:t>THÍ NGHIỆM 2: TÁCH SULFUR VÀ NƯỚC</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Quan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sát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cốc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đựng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hỗn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hợp</a:t>
            </a:r>
            <a:r>
              <a:rPr lang="en-US" altLang="en-US" sz="2200" dirty="0">
                <a:solidFill>
                  <a:srgbClr val="000000"/>
                </a:solidFill>
                <a:latin typeface="Times New Roman" panose="02020603050405020304" pitchFamily="18" charset="0"/>
                <a:cs typeface="Times New Roman" panose="02020603050405020304" pitchFamily="18" charset="0"/>
              </a:rPr>
              <a:t> sulfur </a:t>
            </a:r>
            <a:r>
              <a:rPr lang="en-US" altLang="en-US" sz="2200" dirty="0" err="1">
                <a:solidFill>
                  <a:srgbClr val="000000"/>
                </a:solidFill>
                <a:latin typeface="Times New Roman" panose="02020603050405020304" pitchFamily="18" charset="0"/>
                <a:cs typeface="Times New Roman" panose="02020603050405020304" pitchFamily="18" charset="0"/>
              </a:rPr>
              <a:t>và</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hãy</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bột</a:t>
            </a:r>
            <a:r>
              <a:rPr lang="en-US" altLang="en-US" sz="2200" dirty="0">
                <a:solidFill>
                  <a:srgbClr val="000000"/>
                </a:solidFill>
                <a:latin typeface="Times New Roman" panose="02020603050405020304" pitchFamily="18" charset="0"/>
                <a:cs typeface="Times New Roman" panose="02020603050405020304" pitchFamily="18" charset="0"/>
              </a:rPr>
              <a:t> sulfur </a:t>
            </a:r>
            <a:r>
              <a:rPr lang="en-US" altLang="en-US" sz="2200" dirty="0" err="1">
                <a:solidFill>
                  <a:srgbClr val="000000"/>
                </a:solidFill>
                <a:latin typeface="Times New Roman" panose="02020603050405020304" pitchFamily="18" charset="0"/>
                <a:cs typeface="Times New Roman" panose="02020603050405020304" pitchFamily="18" charset="0"/>
              </a:rPr>
              <a:t>có</a:t>
            </a:r>
            <a:r>
              <a:rPr lang="en-US" altLang="en-US" sz="2200" dirty="0">
                <a:solidFill>
                  <a:srgbClr val="000000"/>
                </a:solidFill>
                <a:latin typeface="Times New Roman" panose="02020603050405020304" pitchFamily="18" charset="0"/>
                <a:cs typeface="Times New Roman" panose="02020603050405020304" pitchFamily="18" charset="0"/>
              </a:rPr>
              <a:t> tan </a:t>
            </a:r>
            <a:r>
              <a:rPr lang="en-US" altLang="en-US" sz="2200" dirty="0" err="1">
                <a:solidFill>
                  <a:srgbClr val="000000"/>
                </a:solidFill>
                <a:latin typeface="Times New Roman" panose="02020603050405020304" pitchFamily="18" charset="0"/>
                <a:cs typeface="Times New Roman" panose="02020603050405020304" pitchFamily="18" charset="0"/>
              </a:rPr>
              <a:t>trong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không</a:t>
            </a:r>
            <a:r>
              <a:rPr lang="en-US" altLang="en-US" sz="2200" dirty="0" smtClean="0">
                <a:solidFill>
                  <a:srgbClr val="000000"/>
                </a:solidFill>
                <a:latin typeface="Times New Roman" panose="02020603050405020304" pitchFamily="18" charset="0"/>
                <a:cs typeface="Times New Roman" panose="02020603050405020304" pitchFamily="18" charset="0"/>
              </a:rPr>
              <a:t>?</a:t>
            </a:r>
            <a:endParaRPr lang="en-US" altLang="en-US" sz="2200" dirty="0">
              <a:solidFill>
                <a:srgbClr val="000000"/>
              </a:solidFill>
              <a:latin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Dùng</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phương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pháp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bột</a:t>
            </a:r>
            <a:r>
              <a:rPr lang="en-US" altLang="en-US" sz="2200" dirty="0">
                <a:solidFill>
                  <a:srgbClr val="000000"/>
                </a:solidFill>
                <a:latin typeface="Times New Roman" panose="02020603050405020304" pitchFamily="18" charset="0"/>
                <a:cs typeface="Times New Roman" panose="02020603050405020304" pitchFamily="18" charset="0"/>
              </a:rPr>
              <a:t> sulfur </a:t>
            </a:r>
            <a:r>
              <a:rPr lang="en-US" altLang="en-US" sz="2200" dirty="0" err="1">
                <a:solidFill>
                  <a:srgbClr val="000000"/>
                </a:solidFill>
                <a:latin typeface="Times New Roman" panose="02020603050405020304" pitchFamily="18" charset="0"/>
                <a:cs typeface="Times New Roman" panose="02020603050405020304" pitchFamily="18" charset="0"/>
              </a:rPr>
              <a:t>ra</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khỏi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endParaRPr lang="en-US" altLang="en-US" sz="2200" dirty="0" smtClean="0">
              <a:solidFill>
                <a:srgbClr val="000000"/>
              </a:solidFill>
              <a:latin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smtClean="0">
                <a:solidFill>
                  <a:srgbClr val="000000"/>
                </a:solidFill>
                <a:latin typeface="Times New Roman" panose="02020603050405020304" pitchFamily="18" charset="0"/>
                <a:cs typeface="Times New Roman" panose="02020603050405020304" pitchFamily="18" charset="0"/>
              </a:rPr>
              <a:t>Cho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những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cụ</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cần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sử</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chúng</a:t>
            </a:r>
            <a:r>
              <a:rPr lang="en-US" altLang="en-US" sz="2200" dirty="0" smtClean="0">
                <a:solidFill>
                  <a:srgbClr val="000000"/>
                </a:solidFill>
                <a:latin typeface="Times New Roman" panose="02020603050405020304" pitchFamily="18" charset="0"/>
                <a:cs typeface="Times New Roman" panose="02020603050405020304" pitchFamily="18" charset="0"/>
              </a:rPr>
              <a:t>.</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Tiến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hành</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thí</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nghiệm</a:t>
            </a:r>
            <a:endParaRPr lang="en-US" altLang="en-US" sz="2200" dirty="0">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09113" y="722169"/>
            <a:ext cx="3956468" cy="523220"/>
          </a:xfrm>
          <a:prstGeom prst="rect">
            <a:avLst/>
          </a:prstGeom>
        </p:spPr>
        <p:txBody>
          <a:bodyPr wrap="none">
            <a:spAutoFit/>
          </a:bodyPr>
          <a:lstStyle/>
          <a:p>
            <a:r>
              <a:rPr lang="en-US" sz="2800" b="1" i="0" dirty="0" smtClean="0">
                <a:solidFill>
                  <a:srgbClr val="FF0000"/>
                </a:solidFill>
                <a:effectLst/>
                <a:latin typeface="Times New Roman" panose="02020603050405020304" pitchFamily="18" charset="0"/>
                <a:cs typeface="Times New Roman" panose="02020603050405020304" pitchFamily="18" charset="0"/>
              </a:rPr>
              <a:t>III. </a:t>
            </a:r>
            <a:r>
              <a:rPr lang="en-US" sz="2800" b="1" i="0" dirty="0" err="1" smtClean="0">
                <a:solidFill>
                  <a:srgbClr val="FF0000"/>
                </a:solidFill>
                <a:effectLst/>
                <a:latin typeface="Times New Roman" panose="02020603050405020304" pitchFamily="18" charset="0"/>
                <a:cs typeface="Times New Roman" panose="02020603050405020304" pitchFamily="18" charset="0"/>
              </a:rPr>
              <a:t>Thực</a:t>
            </a:r>
            <a:r>
              <a:rPr lang="en-US" sz="2800" b="1" i="0" dirty="0" smtClean="0">
                <a:solidFill>
                  <a:srgbClr val="FF0000"/>
                </a:solidFill>
                <a:effectLst/>
                <a:latin typeface="Times New Roman" panose="02020603050405020304" pitchFamily="18" charset="0"/>
                <a:cs typeface="Times New Roman" panose="02020603050405020304" pitchFamily="18" charset="0"/>
              </a:rPr>
              <a:t> </a:t>
            </a:r>
            <a:r>
              <a:rPr lang="en-US" sz="2800" b="1" i="0" dirty="0" err="1" smtClean="0">
                <a:solidFill>
                  <a:srgbClr val="FF0000"/>
                </a:solidFill>
                <a:effectLst/>
                <a:latin typeface="Times New Roman" panose="02020603050405020304" pitchFamily="18" charset="0"/>
                <a:cs typeface="Times New Roman" panose="02020603050405020304" pitchFamily="18" charset="0"/>
              </a:rPr>
              <a:t>hành</a:t>
            </a:r>
            <a:r>
              <a:rPr lang="en-US" sz="2800" b="1" i="0" dirty="0" smtClean="0">
                <a:solidFill>
                  <a:srgbClr val="FF0000"/>
                </a:solidFill>
                <a:effectLst/>
                <a:latin typeface="Times New Roman" panose="02020603050405020304" pitchFamily="18" charset="0"/>
                <a:cs typeface="Times New Roman" panose="02020603050405020304" pitchFamily="18" charset="0"/>
              </a:rPr>
              <a:t> </a:t>
            </a:r>
            <a:r>
              <a:rPr lang="en-US" sz="2800" b="1" i="0" dirty="0" err="1" smtClean="0">
                <a:solidFill>
                  <a:srgbClr val="FF0000"/>
                </a:solidFill>
                <a:effectLst/>
                <a:latin typeface="Times New Roman" panose="02020603050405020304" pitchFamily="18" charset="0"/>
                <a:cs typeface="Times New Roman" panose="02020603050405020304" pitchFamily="18" charset="0"/>
              </a:rPr>
              <a:t>tách</a:t>
            </a:r>
            <a:r>
              <a:rPr lang="en-US" sz="2800" b="1" i="0" dirty="0" smtClean="0">
                <a:solidFill>
                  <a:srgbClr val="FF0000"/>
                </a:solidFill>
                <a:effectLst/>
                <a:latin typeface="Times New Roman" panose="02020603050405020304" pitchFamily="18" charset="0"/>
                <a:cs typeface="Times New Roman" panose="02020603050405020304" pitchFamily="18" charset="0"/>
              </a:rPr>
              <a:t> </a:t>
            </a:r>
            <a:r>
              <a:rPr lang="en-US" sz="2800" b="1" i="0" dirty="0" err="1" smtClean="0">
                <a:solidFill>
                  <a:srgbClr val="FF0000"/>
                </a:solidFill>
                <a:effectLst/>
                <a:latin typeface="Times New Roman" panose="02020603050405020304" pitchFamily="18" charset="0"/>
                <a:cs typeface="Times New Roman" panose="02020603050405020304" pitchFamily="18" charset="0"/>
              </a:rPr>
              <a:t>chất</a:t>
            </a:r>
            <a:endParaRPr lang="en-US" sz="2800" b="1" i="0"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071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113" y="722169"/>
            <a:ext cx="3956468" cy="523220"/>
          </a:xfrm>
          <a:prstGeom prst="rect">
            <a:avLst/>
          </a:prstGeom>
        </p:spPr>
        <p:txBody>
          <a:bodyPr wrap="none">
            <a:spAutoFit/>
          </a:bodyPr>
          <a:lstStyle/>
          <a:p>
            <a:r>
              <a:rPr lang="en-US" sz="2800" b="1" i="0" dirty="0" smtClean="0">
                <a:solidFill>
                  <a:srgbClr val="FF0000"/>
                </a:solidFill>
                <a:effectLst/>
                <a:latin typeface="Times New Roman" panose="02020603050405020304" pitchFamily="18" charset="0"/>
                <a:cs typeface="Times New Roman" panose="02020603050405020304" pitchFamily="18" charset="0"/>
              </a:rPr>
              <a:t>III. </a:t>
            </a:r>
            <a:r>
              <a:rPr lang="en-US" sz="2800" b="1" i="0" dirty="0" err="1" smtClean="0">
                <a:solidFill>
                  <a:srgbClr val="FF0000"/>
                </a:solidFill>
                <a:effectLst/>
                <a:latin typeface="Times New Roman" panose="02020603050405020304" pitchFamily="18" charset="0"/>
                <a:cs typeface="Times New Roman" panose="02020603050405020304" pitchFamily="18" charset="0"/>
              </a:rPr>
              <a:t>Thực</a:t>
            </a:r>
            <a:r>
              <a:rPr lang="en-US" sz="2800" b="1" i="0" dirty="0" smtClean="0">
                <a:solidFill>
                  <a:srgbClr val="FF0000"/>
                </a:solidFill>
                <a:effectLst/>
                <a:latin typeface="Times New Roman" panose="02020603050405020304" pitchFamily="18" charset="0"/>
                <a:cs typeface="Times New Roman" panose="02020603050405020304" pitchFamily="18" charset="0"/>
              </a:rPr>
              <a:t> </a:t>
            </a:r>
            <a:r>
              <a:rPr lang="en-US" sz="2800" b="1" i="0" dirty="0" err="1" smtClean="0">
                <a:solidFill>
                  <a:srgbClr val="FF0000"/>
                </a:solidFill>
                <a:effectLst/>
                <a:latin typeface="Times New Roman" panose="02020603050405020304" pitchFamily="18" charset="0"/>
                <a:cs typeface="Times New Roman" panose="02020603050405020304" pitchFamily="18" charset="0"/>
              </a:rPr>
              <a:t>hành</a:t>
            </a:r>
            <a:r>
              <a:rPr lang="en-US" sz="2800" b="1" i="0" dirty="0" smtClean="0">
                <a:solidFill>
                  <a:srgbClr val="FF0000"/>
                </a:solidFill>
                <a:effectLst/>
                <a:latin typeface="Times New Roman" panose="02020603050405020304" pitchFamily="18" charset="0"/>
                <a:cs typeface="Times New Roman" panose="02020603050405020304" pitchFamily="18" charset="0"/>
              </a:rPr>
              <a:t> </a:t>
            </a:r>
            <a:r>
              <a:rPr lang="en-US" sz="2800" b="1" i="0" dirty="0" err="1" smtClean="0">
                <a:solidFill>
                  <a:srgbClr val="FF0000"/>
                </a:solidFill>
                <a:effectLst/>
                <a:latin typeface="Times New Roman" panose="02020603050405020304" pitchFamily="18" charset="0"/>
                <a:cs typeface="Times New Roman" panose="02020603050405020304" pitchFamily="18" charset="0"/>
              </a:rPr>
              <a:t>tách</a:t>
            </a:r>
            <a:r>
              <a:rPr lang="en-US" sz="2800" b="1" i="0" dirty="0" smtClean="0">
                <a:solidFill>
                  <a:srgbClr val="FF0000"/>
                </a:solidFill>
                <a:effectLst/>
                <a:latin typeface="Times New Roman" panose="02020603050405020304" pitchFamily="18" charset="0"/>
                <a:cs typeface="Times New Roman" panose="02020603050405020304" pitchFamily="18" charset="0"/>
              </a:rPr>
              <a:t> </a:t>
            </a:r>
            <a:r>
              <a:rPr lang="en-US" sz="2800" b="1" i="0" dirty="0" err="1" smtClean="0">
                <a:solidFill>
                  <a:srgbClr val="FF0000"/>
                </a:solidFill>
                <a:effectLst/>
                <a:latin typeface="Times New Roman" panose="02020603050405020304" pitchFamily="18" charset="0"/>
                <a:cs typeface="Times New Roman" panose="02020603050405020304" pitchFamily="18" charset="0"/>
              </a:rPr>
              <a:t>chất</a:t>
            </a:r>
            <a:endParaRPr lang="en-US" sz="2800" b="1" i="0" dirty="0">
              <a:solidFill>
                <a:srgbClr val="FF0000"/>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287637" y="1848004"/>
            <a:ext cx="8162365" cy="1047210"/>
          </a:xfrm>
          <a:prstGeom prst="rect">
            <a:avLst/>
          </a:prstGeom>
        </p:spPr>
        <p:txBody>
          <a:bodyPr wrap="square">
            <a:spAutoFit/>
          </a:bodyPr>
          <a:lstStyle/>
          <a:p>
            <a:pPr lvl="0" algn="ctr" eaLnBrk="0" fontAlgn="base" hangingPunct="0">
              <a:lnSpc>
                <a:spcPct val="150000"/>
              </a:lnSpc>
              <a:spcBef>
                <a:spcPct val="0"/>
              </a:spcBef>
              <a:spcAft>
                <a:spcPct val="0"/>
              </a:spcAft>
            </a:pPr>
            <a:r>
              <a:rPr lang="en-US" altLang="en-US" sz="2200" b="1" dirty="0">
                <a:solidFill>
                  <a:srgbClr val="C00000"/>
                </a:solidFill>
                <a:latin typeface="Times New Roman" panose="02020603050405020304" pitchFamily="18" charset="0"/>
                <a:cs typeface="Times New Roman" panose="02020603050405020304" pitchFamily="18" charset="0"/>
              </a:rPr>
              <a:t>THÍ NGHIỆM </a:t>
            </a:r>
            <a:r>
              <a:rPr lang="en-US" altLang="en-US" sz="2200" b="1" dirty="0" smtClean="0">
                <a:solidFill>
                  <a:srgbClr val="C00000"/>
                </a:solidFill>
                <a:latin typeface="Times New Roman" panose="02020603050405020304" pitchFamily="18" charset="0"/>
                <a:cs typeface="Times New Roman" panose="02020603050405020304" pitchFamily="18" charset="0"/>
              </a:rPr>
              <a:t>3: </a:t>
            </a:r>
            <a:r>
              <a:rPr lang="en-US" altLang="en-US" sz="2200" b="1" dirty="0">
                <a:solidFill>
                  <a:srgbClr val="C00000"/>
                </a:solidFill>
                <a:latin typeface="Times New Roman" panose="02020603050405020304" pitchFamily="18" charset="0"/>
                <a:cs typeface="Times New Roman" panose="02020603050405020304" pitchFamily="18" charset="0"/>
              </a:rPr>
              <a:t>TÁCH </a:t>
            </a:r>
            <a:r>
              <a:rPr lang="en-US" altLang="en-US" sz="2200" b="1" dirty="0" smtClean="0">
                <a:solidFill>
                  <a:srgbClr val="C00000"/>
                </a:solidFill>
                <a:latin typeface="Times New Roman" panose="02020603050405020304" pitchFamily="18" charset="0"/>
                <a:cs typeface="Times New Roman" panose="02020603050405020304" pitchFamily="18" charset="0"/>
              </a:rPr>
              <a:t>RIÊNG NƯỚC VÀ DẦU ĂN RA KHỎI HỖN HỢP DẦU ĂN – NƯỚC</a:t>
            </a:r>
            <a:endParaRPr lang="en-US" altLang="en-US" sz="2200" b="1"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87637" y="2998044"/>
            <a:ext cx="6408997" cy="3647152"/>
          </a:xfrm>
          <a:prstGeom prst="rect">
            <a:avLst/>
          </a:prstGeom>
          <a:solidFill>
            <a:schemeClr val="bg1"/>
          </a:solidFill>
        </p:spPr>
        <p:txBody>
          <a:bodyPr wrap="square">
            <a:spAutoFit/>
          </a:bodyPr>
          <a:lstStyle/>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Quan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sát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cốc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đựng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hỗn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hợp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dầu</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ăn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và</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hãy</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dầu</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ăn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có</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a:solidFill>
                  <a:srgbClr val="000000"/>
                </a:solidFill>
                <a:latin typeface="Times New Roman" panose="02020603050405020304" pitchFamily="18" charset="0"/>
                <a:cs typeface="Times New Roman" panose="02020603050405020304" pitchFamily="18" charset="0"/>
              </a:rPr>
              <a:t>tan </a:t>
            </a:r>
            <a:r>
              <a:rPr lang="en-US" altLang="en-US" sz="2200" dirty="0" err="1">
                <a:solidFill>
                  <a:srgbClr val="000000"/>
                </a:solidFill>
                <a:latin typeface="Times New Roman" panose="02020603050405020304" pitchFamily="18" charset="0"/>
                <a:cs typeface="Times New Roman" panose="02020603050405020304" pitchFamily="18" charset="0"/>
              </a:rPr>
              <a:t>trong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không</a:t>
            </a:r>
            <a:r>
              <a:rPr lang="en-US" altLang="en-US" sz="2200" dirty="0" smtClean="0">
                <a:solidFill>
                  <a:srgbClr val="000000"/>
                </a:solidFill>
                <a:latin typeface="Times New Roman" panose="02020603050405020304" pitchFamily="18" charset="0"/>
                <a:cs typeface="Times New Roman" panose="02020603050405020304" pitchFamily="18" charset="0"/>
              </a:rPr>
              <a:t>?</a:t>
            </a:r>
            <a:endParaRPr lang="en-US" altLang="en-US" sz="2200" dirty="0">
              <a:solidFill>
                <a:srgbClr val="000000"/>
              </a:solidFill>
              <a:latin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Dùng</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phương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pháp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dầu</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ăn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ra</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khỏi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endParaRPr lang="en-US" altLang="en-US" sz="2200" dirty="0" smtClean="0">
              <a:solidFill>
                <a:srgbClr val="000000"/>
              </a:solidFill>
              <a:latin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smtClean="0">
                <a:solidFill>
                  <a:srgbClr val="000000"/>
                </a:solidFill>
                <a:latin typeface="Times New Roman" panose="02020603050405020304" pitchFamily="18" charset="0"/>
                <a:cs typeface="Times New Roman" panose="02020603050405020304" pitchFamily="18" charset="0"/>
              </a:rPr>
              <a:t>Cho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những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cụ</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cần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sử</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chúng</a:t>
            </a:r>
            <a:r>
              <a:rPr lang="en-US" altLang="en-US" sz="2200" dirty="0" smtClean="0">
                <a:solidFill>
                  <a:srgbClr val="000000"/>
                </a:solidFill>
                <a:latin typeface="Times New Roman" panose="02020603050405020304" pitchFamily="18" charset="0"/>
                <a:cs typeface="Times New Roman" panose="02020603050405020304" pitchFamily="18" charset="0"/>
              </a:rPr>
              <a:t>.</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Tiến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hành</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thí</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nghiệm</a:t>
            </a:r>
            <a:endParaRPr lang="en-US" altLang="en-US" sz="2200" dirty="0">
              <a:solidFill>
                <a:srgbClr val="000000"/>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7145636" y="2597934"/>
            <a:ext cx="4620540" cy="4047262"/>
            <a:chOff x="8967094" y="3530887"/>
            <a:chExt cx="3268542" cy="3304306"/>
          </a:xfrm>
        </p:grpSpPr>
        <p:pic>
          <p:nvPicPr>
            <p:cNvPr id="6" name="Picture 6" descr="https://tech12h.com/sites/default/files/styles/inbody400/public/screenshot_30_56.png?itok=f0rVwGV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7094" y="3530887"/>
              <a:ext cx="3268542" cy="330430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11201400" y="4323620"/>
              <a:ext cx="845429" cy="339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4242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TM03457464[[fn=Dividend]]</Template>
  <TotalTime>902</TotalTime>
  <Words>749</Words>
  <Application>Microsoft Office PowerPoint</Application>
  <PresentationFormat>Custom</PresentationFormat>
  <Paragraphs>74</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Dividend</vt:lpstr>
      <vt:lpstr>BÀI 16: MỘT SỐ PHƯƠNG PHÁP TÁCH CHẤT RA KHỎI HỖN HỢP</vt:lpstr>
      <vt:lpstr>Cô Tấm @ muốn đi dự Hội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VỀ</vt:lpstr>
      <vt:lpstr>Bài tập về nhà</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 LĨNH VỰC CHỦ YẾU CỦA KHOA HỌC TỰ NHIÊN</dc:title>
  <dc:creator>Thu Thao</dc:creator>
  <cp:lastModifiedBy>Thuy</cp:lastModifiedBy>
  <cp:revision>31</cp:revision>
  <dcterms:created xsi:type="dcterms:W3CDTF">2021-05-12T04:29:52Z</dcterms:created>
  <dcterms:modified xsi:type="dcterms:W3CDTF">2021-11-12T03:45:09Z</dcterms:modified>
</cp:coreProperties>
</file>