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8" r:id="rId2"/>
    <p:sldId id="300" r:id="rId3"/>
    <p:sldId id="280" r:id="rId4"/>
    <p:sldId id="286" r:id="rId5"/>
    <p:sldId id="262" r:id="rId6"/>
    <p:sldId id="284" r:id="rId7"/>
    <p:sldId id="263" r:id="rId8"/>
    <p:sldId id="303" r:id="rId9"/>
    <p:sldId id="298" r:id="rId10"/>
    <p:sldId id="264" r:id="rId11"/>
    <p:sldId id="266" r:id="rId12"/>
    <p:sldId id="293" r:id="rId13"/>
    <p:sldId id="299" r:id="rId14"/>
    <p:sldId id="268" r:id="rId15"/>
    <p:sldId id="297" r:id="rId16"/>
    <p:sldId id="305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1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5918" y="0"/>
            <a:ext cx="12926973" cy="6858635"/>
            <a:chOff x="102788" y="107752"/>
            <a:chExt cx="12773537" cy="6667471"/>
          </a:xfrm>
        </p:grpSpPr>
        <p:sp>
          <p:nvSpPr>
            <p:cNvPr id="67" name="Rectangle: Rounded Corners 66"/>
            <p:cNvSpPr/>
            <p:nvPr/>
          </p:nvSpPr>
          <p:spPr>
            <a:xfrm>
              <a:off x="102788" y="107752"/>
              <a:ext cx="11986424" cy="6667471"/>
            </a:xfrm>
            <a:prstGeom prst="roundRect">
              <a:avLst>
                <a:gd name="adj" fmla="val 6148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1000" sy="101000" algn="ctr" rotWithShape="0">
                <a:schemeClr val="tx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68" name="Rectangle: Rounded Corners 67"/>
            <p:cNvSpPr/>
            <p:nvPr/>
          </p:nvSpPr>
          <p:spPr>
            <a:xfrm>
              <a:off x="189144" y="227971"/>
              <a:ext cx="11813712" cy="6427033"/>
            </a:xfrm>
            <a:prstGeom prst="roundRect">
              <a:avLst>
                <a:gd name="adj" fmla="val 4945"/>
              </a:avLst>
            </a:prstGeom>
            <a:gradFill flip="none" rotWithShape="1">
              <a:gsLst>
                <a:gs pos="29000">
                  <a:srgbClr val="C3E7ED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658380" y="774499"/>
              <a:ext cx="10982652" cy="5333977"/>
            </a:xfrm>
            <a:prstGeom prst="roundRect">
              <a:avLst>
                <a:gd name="adj" fmla="val 3583"/>
              </a:avLst>
            </a:prstGeom>
            <a:gradFill>
              <a:gsLst>
                <a:gs pos="34000">
                  <a:srgbClr val="FEFFEC"/>
                </a:gs>
                <a:gs pos="100000">
                  <a:schemeClr val="bg1"/>
                </a:gs>
              </a:gsLst>
              <a:lin ang="0" scaled="1"/>
            </a:gradFill>
            <a:ln w="2857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949215" y="3695981"/>
              <a:ext cx="2119740" cy="1164103"/>
              <a:chOff x="-5636350" y="1896922"/>
              <a:chExt cx="1473768" cy="758740"/>
            </a:xfrm>
            <a:effectLst>
              <a:outerShdw blurRad="127000" sx="105000" sy="105000" algn="ctr" rotWithShape="0">
                <a:prstClr val="black">
                  <a:alpha val="53000"/>
                </a:prstClr>
              </a:outerShdw>
            </a:effectLst>
          </p:grpSpPr>
          <p:sp>
            <p:nvSpPr>
              <p:cNvPr id="174" name="Rectangle: Diagonal Corners Rounded 173"/>
              <p:cNvSpPr/>
              <p:nvPr/>
            </p:nvSpPr>
            <p:spPr>
              <a:xfrm>
                <a:off x="-5636350" y="1896922"/>
                <a:ext cx="1473768" cy="758740"/>
              </a:xfrm>
              <a:prstGeom prst="round2DiagRect">
                <a:avLst>
                  <a:gd name="adj1" fmla="val 43590"/>
                  <a:gd name="adj2" fmla="val 0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-5350228" y="2036316"/>
                <a:ext cx="1057612" cy="36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Bài</a:t>
                </a:r>
                <a:r>
                  <a:rPr lang="en-US" sz="3200" dirty="0">
                    <a:solidFill>
                      <a:schemeClr val="bg1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 18</a:t>
                </a:r>
              </a:p>
            </p:txBody>
          </p:sp>
        </p:grpSp>
        <p:sp>
          <p:nvSpPr>
            <p:cNvPr id="178" name="TextBox 13"/>
            <p:cNvSpPr txBox="1">
              <a:spLocks noChangeArrowheads="1"/>
            </p:cNvSpPr>
            <p:nvPr/>
          </p:nvSpPr>
          <p:spPr bwMode="auto">
            <a:xfrm>
              <a:off x="1283342" y="3695981"/>
              <a:ext cx="11592983" cy="134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r>
                <a:rPr lang="en-US" altLang="en-US" sz="4800" dirty="0">
                  <a:solidFill>
                    <a:srgbClr val="FF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QUANG HỢP Ở THỰC VẬT</a:t>
              </a:r>
            </a:p>
            <a:p>
              <a:pPr algn="ctr"/>
              <a:r>
                <a:rPr lang="en-US" altLang="en-US" sz="3600" i="1" dirty="0">
                  <a:solidFill>
                    <a:srgbClr val="1226EC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( 3 </a:t>
              </a:r>
              <a:r>
                <a:rPr lang="en-US" altLang="en-US" sz="3600" i="1" dirty="0" err="1">
                  <a:solidFill>
                    <a:srgbClr val="1226EC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tiết</a:t>
              </a:r>
              <a:r>
                <a:rPr lang="en-US" altLang="en-US" sz="3600" i="1" dirty="0">
                  <a:solidFill>
                    <a:srgbClr val="1226EC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 )</a:t>
              </a:r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88" y="564195"/>
              <a:ext cx="10474974" cy="1248758"/>
            </a:xfrm>
            <a:prstGeom prst="rect">
              <a:avLst/>
            </a:prstGeom>
          </p:spPr>
        </p:pic>
        <p:sp>
          <p:nvSpPr>
            <p:cNvPr id="180" name="Rectangle 179"/>
            <p:cNvSpPr/>
            <p:nvPr/>
          </p:nvSpPr>
          <p:spPr>
            <a:xfrm>
              <a:off x="9548517" y="462066"/>
              <a:ext cx="962452" cy="1290777"/>
            </a:xfrm>
            <a:prstGeom prst="rect">
              <a:avLst/>
            </a:prstGeom>
            <a:noFill/>
          </p:spPr>
          <p:txBody>
            <a:bodyPr wrap="square" lIns="82295" tIns="41147" rIns="82295" bIns="41147">
              <a:spAutoFit/>
            </a:bodyPr>
            <a:lstStyle/>
            <a:p>
              <a:pPr algn="ctr"/>
              <a:r>
                <a:rPr lang="en-US" sz="8100" b="1" cap="none" spc="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7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198227" y="774499"/>
              <a:ext cx="6986113" cy="9293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82295" tIns="41147" rIns="82295" bIns="41147">
              <a:prstTxWarp prst="textPlain">
                <a:avLst>
                  <a:gd name="adj" fmla="val 50175"/>
                </a:avLst>
              </a:prstTxWarp>
              <a:spAutoFit/>
            </a:bodyPr>
            <a:lstStyle/>
            <a:p>
              <a:pPr algn="ctr"/>
              <a:r>
                <a:rPr lang="en-US" sz="4860" dirty="0">
                  <a:ln w="0">
                    <a:noFill/>
                  </a:ln>
                  <a:solidFill>
                    <a:srgbClr val="00682F"/>
                  </a:solidFill>
                  <a:effectLst>
                    <a:outerShdw blurRad="60007" dist="310007" dir="7680000" sy="30000" kx="1300200" algn="ctr" rotWithShape="0">
                      <a:srgbClr val="00682F">
                        <a:alpha val="58000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KHOA HỌC </a:t>
              </a:r>
              <a:r>
                <a:rPr lang="en-US" sz="4860" dirty="0" smtClean="0">
                  <a:ln w="0">
                    <a:noFill/>
                  </a:ln>
                  <a:solidFill>
                    <a:srgbClr val="00682F"/>
                  </a:solidFill>
                  <a:effectLst>
                    <a:outerShdw blurRad="60007" dist="310007" dir="7680000" sy="30000" kx="1300200" algn="ctr" rotWithShape="0">
                      <a:srgbClr val="00682F">
                        <a:alpha val="58000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TỰNHIÊN</a:t>
              </a:r>
              <a:endParaRPr lang="en-US" sz="4860" dirty="0">
                <a:ln w="0">
                  <a:noFill/>
                </a:ln>
                <a:solidFill>
                  <a:srgbClr val="00682F"/>
                </a:solidFill>
                <a:effectLst>
                  <a:outerShdw blurRad="60007" dist="310007" dir="7680000" sy="30000" kx="1300200" algn="ctr" rotWithShape="0">
                    <a:srgbClr val="00682F">
                      <a:alpha val="5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188" name="Rectangle: Rounded Corners 187"/>
            <p:cNvSpPr/>
            <p:nvPr/>
          </p:nvSpPr>
          <p:spPr>
            <a:xfrm>
              <a:off x="410274" y="478447"/>
              <a:ext cx="11412093" cy="5904000"/>
            </a:xfrm>
            <a:prstGeom prst="roundRect">
              <a:avLst>
                <a:gd name="adj" fmla="val 3820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</p:grpSp>
      <p:pic>
        <p:nvPicPr>
          <p:cNvPr id="3" name="nam qoc son 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9122" y="5570903"/>
            <a:ext cx="438627" cy="438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024" y="2250221"/>
            <a:ext cx="11462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8:TRAO ĐỔI CHẤT VÀ CHUYỂN HÓA NĂNG LƯỢNG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Ở SINH VẬT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21389" y="2577408"/>
            <a:ext cx="6404924" cy="39035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1552D1"/>
                </a:solidFill>
              </a:rPr>
              <a:t>1. </a:t>
            </a:r>
            <a:r>
              <a:rPr lang="en-US" sz="2800" b="1" i="1" dirty="0" err="1">
                <a:solidFill>
                  <a:srgbClr val="1552D1"/>
                </a:solidFill>
              </a:rPr>
              <a:t>Khái</a:t>
            </a:r>
            <a:r>
              <a:rPr lang="en-US" sz="2800" b="1" i="1" dirty="0">
                <a:solidFill>
                  <a:srgbClr val="1552D1"/>
                </a:solidFill>
              </a:rPr>
              <a:t> </a:t>
            </a:r>
            <a:r>
              <a:rPr lang="en-US" sz="2800" b="1" i="1" dirty="0" err="1">
                <a:solidFill>
                  <a:srgbClr val="1552D1"/>
                </a:solidFill>
              </a:rPr>
              <a:t>niệm</a:t>
            </a:r>
            <a:r>
              <a:rPr lang="en-US" sz="2800" b="1" i="1" dirty="0">
                <a:solidFill>
                  <a:srgbClr val="1552D1"/>
                </a:solidFill>
              </a:rPr>
              <a:t>:</a:t>
            </a:r>
            <a:r>
              <a:rPr lang="en-US" sz="2800" b="1" dirty="0"/>
              <a:t> </a:t>
            </a:r>
            <a:r>
              <a:rPr lang="en-US" sz="2800" b="1" dirty="0" err="1"/>
              <a:t>Quang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quá</a:t>
            </a:r>
            <a:r>
              <a:rPr lang="en-US" sz="2800" b="1" dirty="0"/>
              <a:t> </a:t>
            </a:r>
            <a:r>
              <a:rPr lang="en-US" sz="2800" b="1" dirty="0" err="1"/>
              <a:t>trình</a:t>
            </a:r>
            <a:r>
              <a:rPr lang="en-US" sz="2800" b="1" dirty="0"/>
              <a:t> </a:t>
            </a:r>
            <a:r>
              <a:rPr lang="en-US" sz="2800" b="1" dirty="0" err="1" smtClean="0"/>
              <a:t>thu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ánh</a:t>
            </a:r>
            <a:r>
              <a:rPr lang="en-US" sz="2800" b="1" dirty="0"/>
              <a:t> </a:t>
            </a:r>
            <a:r>
              <a:rPr lang="en-US" sz="2800" b="1" dirty="0" err="1" smtClean="0"/>
              <a:t>sáng</a:t>
            </a:r>
            <a:r>
              <a:rPr lang="en-US" sz="2800" b="1" dirty="0" smtClean="0"/>
              <a:t>, </a:t>
            </a:r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 smtClean="0"/>
              <a:t>hợp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hữu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 ,</a:t>
            </a:r>
            <a:r>
              <a:rPr lang="en-US" sz="2800" b="1" dirty="0" err="1" smtClean="0"/>
              <a:t>khí</a:t>
            </a:r>
            <a:r>
              <a:rPr lang="en-US" sz="2800" b="1" dirty="0" smtClean="0"/>
              <a:t> carbon dioxide, </a:t>
            </a:r>
            <a:r>
              <a:rPr lang="en-US" sz="2800" b="1" dirty="0" err="1" smtClean="0"/>
              <a:t>diễn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đồng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khí</a:t>
            </a:r>
            <a:r>
              <a:rPr lang="en-US" sz="2800" b="1" dirty="0" smtClean="0"/>
              <a:t> </a:t>
            </a:r>
            <a:r>
              <a:rPr lang="en-US" sz="2800" b="1" dirty="0" err="1"/>
              <a:t>oxigen</a:t>
            </a:r>
            <a:endParaRPr lang="en-US" sz="2800" b="1" dirty="0"/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7097917" y="649224"/>
            <a:ext cx="5094083" cy="6027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1716809" y="0"/>
            <a:ext cx="4325112" cy="2112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5445" y="266700"/>
            <a:ext cx="54121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i="1" dirty="0">
                <a:solidFill>
                  <a:srgbClr val="1552D1"/>
                </a:solidFill>
              </a:rPr>
              <a:t>2. </a:t>
            </a:r>
            <a:r>
              <a:rPr lang="en-US" sz="3200" b="1" i="1" dirty="0" err="1">
                <a:solidFill>
                  <a:srgbClr val="1552D1"/>
                </a:solidFill>
              </a:rPr>
              <a:t>Phương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trình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tổng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quát</a:t>
            </a:r>
            <a:endParaRPr lang="en-US" sz="3200" b="1" i="1" dirty="0">
              <a:solidFill>
                <a:srgbClr val="1552D1"/>
              </a:solidFill>
            </a:endParaRPr>
          </a:p>
        </p:txBody>
      </p:sp>
      <p:graphicFrame>
        <p:nvGraphicFramePr>
          <p:cNvPr id="6" name="Table 5"/>
          <p:cNvGraphicFramePr/>
          <p:nvPr/>
        </p:nvGraphicFramePr>
        <p:xfrm>
          <a:off x="524510" y="903605"/>
          <a:ext cx="11308080" cy="225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360"/>
                <a:gridCol w="3769360"/>
                <a:gridCol w="3769360"/>
              </a:tblGrid>
              <a:tr h="1191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/>
                        <a:t>Nguyên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/>
                        <a:t>Sản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phẩm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Các yếu tố tham  gia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>
                          <a:sym typeface="+mn-ea"/>
                        </a:rPr>
                        <a:t>- </a:t>
                      </a:r>
                      <a:r>
                        <a:rPr lang="en-US" sz="3200" b="1" dirty="0" err="1">
                          <a:sym typeface="+mn-ea"/>
                        </a:rPr>
                        <a:t>Cacbon</a:t>
                      </a:r>
                      <a:r>
                        <a:rPr lang="en-US" sz="3200" b="1" dirty="0"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sym typeface="+mn-ea"/>
                        </a:rPr>
                        <a:t>dioxit</a:t>
                      </a:r>
                      <a:endParaRPr lang="en-US" sz="3200" b="1" dirty="0"/>
                    </a:p>
                    <a:p>
                      <a:pPr algn="l">
                        <a:buNone/>
                      </a:pPr>
                      <a:r>
                        <a:rPr lang="en-US" sz="3200" b="1" dirty="0">
                          <a:sym typeface="+mn-ea"/>
                        </a:rPr>
                        <a:t>- </a:t>
                      </a:r>
                      <a:r>
                        <a:rPr lang="en-US" sz="3200" b="1" dirty="0" err="1">
                          <a:sym typeface="+mn-ea"/>
                        </a:rPr>
                        <a:t>Nước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>
                          <a:sym typeface="+mn-ea"/>
                        </a:rPr>
                        <a:t>- </a:t>
                      </a:r>
                      <a:r>
                        <a:rPr lang="en-US" sz="3200" b="1" dirty="0" err="1">
                          <a:sym typeface="+mn-ea"/>
                        </a:rPr>
                        <a:t>Oxigen</a:t>
                      </a:r>
                      <a:endParaRPr lang="en-US" sz="3200" b="1" dirty="0"/>
                    </a:p>
                    <a:p>
                      <a:pPr algn="l">
                        <a:buNone/>
                      </a:pPr>
                      <a:r>
                        <a:rPr lang="en-US" sz="3200" b="1" dirty="0">
                          <a:sym typeface="+mn-ea"/>
                        </a:rPr>
                        <a:t>- Glucose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>
                          <a:sym typeface="+mn-ea"/>
                        </a:rPr>
                        <a:t>- </a:t>
                      </a:r>
                      <a:r>
                        <a:rPr lang="en-US" sz="3200" b="1" dirty="0" err="1">
                          <a:sym typeface="+mn-ea"/>
                        </a:rPr>
                        <a:t>Ánh</a:t>
                      </a:r>
                      <a:r>
                        <a:rPr lang="en-US" sz="3200" b="1" dirty="0"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sym typeface="+mn-ea"/>
                        </a:rPr>
                        <a:t>sáng</a:t>
                      </a:r>
                      <a:endParaRPr lang="en-US" sz="3200" b="1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sz="3200" b="1" dirty="0">
                          <a:sym typeface="+mn-ea"/>
                        </a:rPr>
                        <a:t>- </a:t>
                      </a:r>
                      <a:r>
                        <a:rPr lang="en-US" sz="3200" b="1" dirty="0" err="1">
                          <a:sym typeface="+mn-ea"/>
                        </a:rPr>
                        <a:t>Diệp</a:t>
                      </a:r>
                      <a:r>
                        <a:rPr lang="en-US" sz="3200" b="1" dirty="0"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sym typeface="+mn-ea"/>
                        </a:rPr>
                        <a:t>lục</a:t>
                      </a:r>
                      <a:endParaRPr lang="en-US" sz="3200" b="1" dirty="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40178" y="4429796"/>
            <a:ext cx="2629535" cy="762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51937" y="3561930"/>
            <a:ext cx="9357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?2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5884" y="3989508"/>
            <a:ext cx="84998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3600" dirty="0" smtClean="0"/>
              <a:t>?1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9461" y="4462128"/>
            <a:ext cx="9357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?3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1466" y="3706267"/>
            <a:ext cx="89477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?4</a:t>
            </a:r>
          </a:p>
        </p:txBody>
      </p:sp>
      <p:sp>
        <p:nvSpPr>
          <p:cNvPr id="18" name="Text Box 12"/>
          <p:cNvSpPr txBox="1"/>
          <p:nvPr/>
        </p:nvSpPr>
        <p:spPr>
          <a:xfrm>
            <a:off x="7214234" y="3898755"/>
            <a:ext cx="4749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sym typeface="+mn-ea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sym typeface="+mn-ea"/>
              </a:rPr>
              <a:t>hữu</a:t>
            </a:r>
            <a:r>
              <a:rPr lang="en-US" sz="3200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sym typeface="+mn-ea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sz="3200" b="1" dirty="0">
                <a:solidFill>
                  <a:srgbClr val="FF0000"/>
                </a:solidFill>
                <a:sym typeface="+mn-ea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</a:rPr>
              <a:t>Oxigen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 Box 10"/>
          <p:cNvSpPr txBox="1"/>
          <p:nvPr/>
        </p:nvSpPr>
        <p:spPr>
          <a:xfrm>
            <a:off x="4875040" y="3596881"/>
            <a:ext cx="195453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Ánh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sáng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 Box 11"/>
          <p:cNvSpPr txBox="1"/>
          <p:nvPr/>
        </p:nvSpPr>
        <p:spPr>
          <a:xfrm>
            <a:off x="4760620" y="4531984"/>
            <a:ext cx="1925138" cy="589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Diệp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lục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 Box 4"/>
          <p:cNvSpPr txBox="1"/>
          <p:nvPr/>
        </p:nvSpPr>
        <p:spPr>
          <a:xfrm>
            <a:off x="462249" y="4183925"/>
            <a:ext cx="389763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Cacbon</a:t>
            </a:r>
            <a:r>
              <a:rPr lang="en-US" sz="3200" b="1" dirty="0"/>
              <a:t> </a:t>
            </a:r>
            <a:r>
              <a:rPr lang="en-US" sz="3200" b="1" dirty="0" err="1"/>
              <a:t>dioxit</a:t>
            </a:r>
            <a:r>
              <a:rPr lang="en-US" sz="3200" b="1" dirty="0"/>
              <a:t> + </a:t>
            </a:r>
            <a:r>
              <a:rPr lang="en-US" sz="3200" b="1" dirty="0" err="1"/>
              <a:t>Nước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212" y="850265"/>
            <a:ext cx="119867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1552D1"/>
              </a:solidFill>
            </a:endParaRPr>
          </a:p>
          <a:p>
            <a:endParaRPr lang="en-US" sz="2400" b="1" dirty="0">
              <a:solidFill>
                <a:srgbClr val="1552D1"/>
              </a:solidFill>
            </a:endParaRPr>
          </a:p>
          <a:p>
            <a:r>
              <a:rPr lang="en-US" sz="2400" b="1" dirty="0" err="1" smtClean="0">
                <a:solidFill>
                  <a:srgbClr val="1552D1"/>
                </a:solidFill>
              </a:rPr>
              <a:t>Chất</a:t>
            </a:r>
            <a:r>
              <a:rPr lang="en-US" sz="2400" b="1" dirty="0" smtClean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hữu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cơ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ví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dụ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như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glucose</a:t>
            </a:r>
            <a:r>
              <a:rPr lang="en-US" sz="2400" b="1" dirty="0" err="1">
                <a:solidFill>
                  <a:srgbClr val="1552D1"/>
                </a:solidFill>
              </a:rPr>
              <a:t>.Chất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dự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trữ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đặc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trưng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của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thực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vật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là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bột</a:t>
            </a:r>
            <a:r>
              <a:rPr lang="en-US" sz="2400" b="1" dirty="0">
                <a:solidFill>
                  <a:srgbClr val="1552D1"/>
                </a:solidFill>
              </a:rPr>
              <a:t>, </a:t>
            </a:r>
            <a:r>
              <a:rPr lang="en-US" sz="2400" b="1" dirty="0" err="1">
                <a:solidFill>
                  <a:srgbClr val="1552D1"/>
                </a:solidFill>
              </a:rPr>
              <a:t>tinh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bột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được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tạo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thành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nhờ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sự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liên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kết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của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các</a:t>
            </a:r>
            <a:r>
              <a:rPr lang="en-US" sz="2400" b="1" dirty="0">
                <a:solidFill>
                  <a:srgbClr val="1552D1"/>
                </a:solidFill>
              </a:rPr>
              <a:t>  </a:t>
            </a:r>
            <a:r>
              <a:rPr lang="en-US" sz="2400" b="1" dirty="0" err="1">
                <a:solidFill>
                  <a:srgbClr val="1552D1"/>
                </a:solidFill>
              </a:rPr>
              <a:t>phân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tử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Glucose. </a:t>
            </a:r>
            <a:r>
              <a:rPr lang="en-US" sz="2400" b="1" dirty="0" err="1">
                <a:solidFill>
                  <a:srgbClr val="0070C0"/>
                </a:solidFill>
              </a:rPr>
              <a:t>Từ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bột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muối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khoáng</a:t>
            </a:r>
            <a:r>
              <a:rPr lang="en-US" sz="2400" b="1" dirty="0">
                <a:solidFill>
                  <a:srgbClr val="0070C0"/>
                </a:solidFill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</a:rPr>
              <a:t>rễ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hút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cây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chế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tạo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sản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phẩm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hữu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cơ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khác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6" grpId="0" animBg="1"/>
      <p:bldP spid="26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5445" y="266700"/>
            <a:ext cx="54121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i="1" dirty="0">
                <a:solidFill>
                  <a:srgbClr val="1552D1"/>
                </a:solidFill>
              </a:rPr>
              <a:t>2. </a:t>
            </a:r>
            <a:r>
              <a:rPr lang="en-US" sz="3200" b="1" i="1" dirty="0" err="1">
                <a:solidFill>
                  <a:srgbClr val="1552D1"/>
                </a:solidFill>
              </a:rPr>
              <a:t>Phương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trình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tổng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quát</a:t>
            </a:r>
            <a:endParaRPr lang="en-US" sz="3200" b="1" i="1" dirty="0">
              <a:solidFill>
                <a:srgbClr val="1552D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5445" y="1318895"/>
            <a:ext cx="3897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Cacbon</a:t>
            </a:r>
            <a:r>
              <a:rPr lang="en-US" sz="3200" b="1" dirty="0"/>
              <a:t> </a:t>
            </a:r>
            <a:r>
              <a:rPr lang="en-US" sz="3200" b="1" dirty="0" err="1"/>
              <a:t>dioxit</a:t>
            </a:r>
            <a:r>
              <a:rPr lang="en-US" sz="3200" b="1" dirty="0"/>
              <a:t> + </a:t>
            </a:r>
            <a:r>
              <a:rPr lang="en-US" sz="3200" b="1" dirty="0" err="1"/>
              <a:t>Nước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43613" y="1623060"/>
            <a:ext cx="2629535" cy="762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4681116" y="948690"/>
            <a:ext cx="1954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Ánh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sáng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20284" y="1683636"/>
            <a:ext cx="1954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Diệp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lục</a:t>
            </a:r>
            <a:endParaRPr lang="en-US" sz="3200" b="1" i="1" dirty="0">
              <a:solidFill>
                <a:srgbClr val="1552D1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442200" y="1317685"/>
            <a:ext cx="474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ym typeface="+mn-ea"/>
              </a:rPr>
              <a:t>Chất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hữu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cơ</a:t>
            </a:r>
            <a:r>
              <a:rPr lang="en-US" sz="3200" b="1" dirty="0" smtClean="0">
                <a:sym typeface="+mn-ea"/>
              </a:rPr>
              <a:t> + </a:t>
            </a:r>
            <a:r>
              <a:rPr lang="en-US" sz="3200" b="1" dirty="0" err="1" smtClean="0"/>
              <a:t>Oxigen</a:t>
            </a:r>
            <a:endParaRPr lang="en-US" sz="3200" b="1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88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4" y="2055138"/>
            <a:ext cx="8767985" cy="204073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H9.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mối quan hệ giữa quá trình trao đổi chất và chuyển hoá năng lượng ở tế bào lá cây.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H10.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Viết sơ đồ dạng chữ thể hiện mối quan hệ giữa trao đổi chất và chuyển hoá năng lượng ở tế bào lá cây?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934" y="1491085"/>
            <a:ext cx="876798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 nhóm 4 nghiên </a:t>
            </a:r>
            <a:r>
              <a:rPr lang="de-DE" sz="2400" dirty="0"/>
              <a:t>cứu thông tin </a:t>
            </a:r>
            <a:r>
              <a:rPr lang="de-DE" sz="2400" dirty="0" smtClean="0"/>
              <a:t>,sơ đồ trong SGK ,cử đại diện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sau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  <p:sp>
        <p:nvSpPr>
          <p:cNvPr id="5" name="Text Box 1"/>
          <p:cNvSpPr txBox="1"/>
          <p:nvPr/>
        </p:nvSpPr>
        <p:spPr>
          <a:xfrm>
            <a:off x="483870" y="310515"/>
            <a:ext cx="110947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1552D1"/>
                </a:solidFill>
              </a:rPr>
              <a:t>III. </a:t>
            </a:r>
            <a:r>
              <a:rPr lang="en-US" sz="3200" b="1" dirty="0" err="1">
                <a:solidFill>
                  <a:srgbClr val="1552D1"/>
                </a:solidFill>
              </a:rPr>
              <a:t>Mối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quan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hệ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giữa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trao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đổi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chất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và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chuyển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hóa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năng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lượng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trong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quang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 smtClean="0">
                <a:solidFill>
                  <a:srgbClr val="1552D1"/>
                </a:solidFill>
              </a:rPr>
              <a:t>hợp</a:t>
            </a:r>
            <a:endParaRPr lang="en-US" sz="3200" b="1" dirty="0">
              <a:solidFill>
                <a:srgbClr val="155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83870" y="310515"/>
            <a:ext cx="110947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1552D1"/>
                </a:solidFill>
              </a:rPr>
              <a:t>III. </a:t>
            </a:r>
            <a:r>
              <a:rPr lang="en-US" sz="3200" b="1" dirty="0" err="1">
                <a:solidFill>
                  <a:srgbClr val="1552D1"/>
                </a:solidFill>
              </a:rPr>
              <a:t>Mối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quan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hệ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giữa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trao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đổi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chất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và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chuyển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hóa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năng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lượng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trong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quang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hợp</a:t>
            </a:r>
            <a:endParaRPr lang="en-US" sz="3200" b="1" dirty="0">
              <a:solidFill>
                <a:srgbClr val="1552D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879" y="1089025"/>
            <a:ext cx="4733636" cy="5448935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483870" y="1225689"/>
            <a:ext cx="6361084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1552D1"/>
                </a:solidFill>
              </a:rPr>
              <a:t>*</a:t>
            </a:r>
            <a:r>
              <a:rPr lang="en-US" sz="2400" b="1" dirty="0" err="1" smtClean="0">
                <a:solidFill>
                  <a:srgbClr val="1552D1"/>
                </a:solidFill>
              </a:rPr>
              <a:t>Chuyển</a:t>
            </a:r>
            <a:r>
              <a:rPr lang="en-US" sz="2400" b="1" dirty="0" smtClean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hóa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năng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lượng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trong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quang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hợp</a:t>
            </a:r>
            <a:r>
              <a:rPr lang="en-US" sz="2400" b="1" dirty="0">
                <a:solidFill>
                  <a:srgbClr val="1552D1"/>
                </a:solidFill>
              </a:rPr>
              <a:t>: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-</a:t>
            </a:r>
            <a:r>
              <a:rPr lang="en-US" sz="2400" b="1" dirty="0" err="1" smtClean="0">
                <a:solidFill>
                  <a:srgbClr val="FF0000"/>
                </a:solidFill>
              </a:rPr>
              <a:t>Ánh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mặt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trời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quang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năng</a:t>
            </a:r>
            <a:r>
              <a:rPr lang="en-US" sz="2400" b="1" dirty="0" smtClean="0"/>
              <a:t>) </a:t>
            </a:r>
            <a:r>
              <a:rPr lang="en-US" sz="2400" b="1" dirty="0" err="1"/>
              <a:t>nhờ</a:t>
            </a:r>
            <a:r>
              <a:rPr lang="en-US" sz="2400" b="1" dirty="0"/>
              <a:t> </a:t>
            </a:r>
            <a:r>
              <a:rPr lang="en-US" sz="2400" b="1" dirty="0" err="1"/>
              <a:t>lục</a:t>
            </a:r>
            <a:r>
              <a:rPr lang="en-US" sz="2400" b="1" dirty="0"/>
              <a:t> </a:t>
            </a:r>
            <a:r>
              <a:rPr lang="en-US" sz="2400" b="1" dirty="0" err="1"/>
              <a:t>lạp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hóa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lượng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hóa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lũy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hữu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ở </a:t>
            </a:r>
            <a:r>
              <a:rPr lang="en-US" sz="2400" b="1" dirty="0" err="1"/>
              <a:t>lá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1552D1"/>
                </a:solidFill>
              </a:rPr>
              <a:t>*</a:t>
            </a:r>
            <a:r>
              <a:rPr lang="en-US" sz="2400" b="1" dirty="0" err="1" smtClean="0">
                <a:solidFill>
                  <a:srgbClr val="1552D1"/>
                </a:solidFill>
              </a:rPr>
              <a:t>Trao</a:t>
            </a:r>
            <a:r>
              <a:rPr lang="en-US" sz="2400" b="1" dirty="0" smtClean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đổi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chất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trong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quang</a:t>
            </a:r>
            <a:r>
              <a:rPr lang="en-US" sz="2400" b="1" dirty="0">
                <a:solidFill>
                  <a:srgbClr val="1552D1"/>
                </a:solidFill>
              </a:rPr>
              <a:t> </a:t>
            </a:r>
            <a:r>
              <a:rPr lang="en-US" sz="2400" b="1" dirty="0" err="1">
                <a:solidFill>
                  <a:srgbClr val="1552D1"/>
                </a:solidFill>
              </a:rPr>
              <a:t>hợp</a:t>
            </a:r>
            <a:r>
              <a:rPr lang="en-US" sz="2400" b="1" dirty="0" smtClean="0">
                <a:solidFill>
                  <a:srgbClr val="1552D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1552D1"/>
                </a:solidFill>
              </a:rPr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môi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 </a:t>
            </a:r>
            <a:r>
              <a:rPr lang="en-US" sz="2400" b="1" dirty="0" err="1"/>
              <a:t>ngoài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khí</a:t>
            </a:r>
            <a:r>
              <a:rPr lang="en-US" sz="2400" b="1" dirty="0">
                <a:solidFill>
                  <a:srgbClr val="FF0000"/>
                </a:solidFill>
              </a:rPr>
              <a:t> carbon dioxide)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lục</a:t>
            </a:r>
            <a:r>
              <a:rPr lang="en-US" sz="2400" b="1" dirty="0"/>
              <a:t> </a:t>
            </a:r>
            <a:r>
              <a:rPr lang="en-US" sz="2400" b="1" dirty="0" err="1"/>
              <a:t>lạp</a:t>
            </a:r>
            <a:r>
              <a:rPr lang="en-US" sz="2400" b="1" dirty="0"/>
              <a:t> ở </a:t>
            </a:r>
            <a:r>
              <a:rPr lang="en-US" sz="2400" b="1" dirty="0" err="1"/>
              <a:t>lá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chemeClr val="accent2"/>
                </a:solidFill>
              </a:rPr>
              <a:t>biến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đổi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hóa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hữu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đường,tinh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bột</a:t>
            </a:r>
            <a:r>
              <a:rPr lang="en-US" sz="2400" b="1" dirty="0" smtClean="0">
                <a:solidFill>
                  <a:srgbClr val="FF0000"/>
                </a:solidFill>
              </a:rPr>
              <a:t>…)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oxygen</a:t>
            </a:r>
            <a:r>
              <a:rPr lang="en-US" sz="24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83870" y="310515"/>
            <a:ext cx="110947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1552D1"/>
                </a:solidFill>
              </a:rPr>
              <a:t>III. </a:t>
            </a:r>
            <a:r>
              <a:rPr lang="en-US" sz="3200" b="1" dirty="0" err="1">
                <a:solidFill>
                  <a:srgbClr val="1552D1"/>
                </a:solidFill>
              </a:rPr>
              <a:t>Mối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quan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 smtClean="0">
                <a:solidFill>
                  <a:srgbClr val="1552D1"/>
                </a:solidFill>
              </a:rPr>
              <a:t>hệ</a:t>
            </a:r>
            <a:r>
              <a:rPr lang="en-US" sz="3200" b="1" dirty="0" smtClean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giữa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trao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đổi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chất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và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chuyển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hóa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năng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lượng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trong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quang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hợp</a:t>
            </a:r>
            <a:endParaRPr lang="en-US" sz="3200" b="1" dirty="0">
              <a:solidFill>
                <a:srgbClr val="1552D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429" y="2024743"/>
            <a:ext cx="5663681" cy="193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870" y="1576873"/>
            <a:ext cx="10712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385445" y="3719708"/>
            <a:ext cx="3897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Cacbon</a:t>
            </a:r>
            <a:r>
              <a:rPr lang="en-US" sz="3200" b="1" dirty="0"/>
              <a:t> </a:t>
            </a:r>
            <a:r>
              <a:rPr lang="en-US" sz="3200" b="1" dirty="0" err="1"/>
              <a:t>dioxit</a:t>
            </a:r>
            <a:r>
              <a:rPr lang="en-US" sz="3200" b="1" dirty="0"/>
              <a:t> + </a:t>
            </a:r>
            <a:r>
              <a:rPr lang="en-US" sz="3200" b="1" dirty="0" err="1" smtClean="0"/>
              <a:t>Nước</a:t>
            </a:r>
            <a:endParaRPr lang="en-US" sz="3200" b="1" dirty="0" smtClean="0"/>
          </a:p>
          <a:p>
            <a:r>
              <a:rPr lang="en-US" sz="3200" b="1" dirty="0" smtClean="0"/>
              <a:t>(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vô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43613" y="4023873"/>
            <a:ext cx="2629535" cy="762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 Box 10"/>
          <p:cNvSpPr txBox="1"/>
          <p:nvPr/>
        </p:nvSpPr>
        <p:spPr>
          <a:xfrm>
            <a:off x="4439882" y="3426922"/>
            <a:ext cx="2834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As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trời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(</a:t>
            </a:r>
            <a:r>
              <a:rPr lang="en-US" sz="3200" b="1" i="1" dirty="0" err="1" smtClean="0">
                <a:solidFill>
                  <a:srgbClr val="FF0000"/>
                </a:solidFill>
              </a:rPr>
              <a:t>Quang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năng</a:t>
            </a:r>
            <a:r>
              <a:rPr lang="en-US" sz="3200" b="1" i="1" dirty="0" smtClean="0">
                <a:solidFill>
                  <a:srgbClr val="FF0000"/>
                </a:solidFill>
              </a:rPr>
              <a:t>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1" name="Text Box 12"/>
          <p:cNvSpPr txBox="1"/>
          <p:nvPr/>
        </p:nvSpPr>
        <p:spPr>
          <a:xfrm>
            <a:off x="7442200" y="3718498"/>
            <a:ext cx="474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ym typeface="+mn-ea"/>
              </a:rPr>
              <a:t>Chất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hữu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cơ</a:t>
            </a:r>
            <a:r>
              <a:rPr lang="en-US" sz="3200" b="1" dirty="0" smtClean="0">
                <a:sym typeface="+mn-ea"/>
              </a:rPr>
              <a:t> + </a:t>
            </a:r>
            <a:r>
              <a:rPr lang="en-US" sz="3200" b="1" dirty="0" err="1" smtClean="0"/>
              <a:t>Oxigen</a:t>
            </a:r>
            <a:endParaRPr lang="en-US" sz="3200" b="1" dirty="0" smtClean="0"/>
          </a:p>
          <a:p>
            <a:r>
              <a:rPr lang="en-US" sz="3200" b="1" dirty="0" smtClean="0"/>
              <a:t>( </a:t>
            </a:r>
            <a:r>
              <a:rPr lang="en-US" sz="3200" b="1" dirty="0" err="1" smtClean="0"/>
              <a:t>Hóa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23600" y="5811140"/>
            <a:ext cx="467669" cy="25638"/>
          </a:xfrm>
          <a:prstGeom prst="straightConnector1">
            <a:avLst/>
          </a:prstGeom>
          <a:ln w="31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  <p:bldP spid="6" grpId="1"/>
      <p:bldP spid="9" grpId="0"/>
      <p:bldP spid="9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5806" y="743484"/>
            <a:ext cx="332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1292" y="1871529"/>
            <a:ext cx="922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 smtClean="0">
                <a:latin typeface="+mj-lt"/>
              </a:rPr>
              <a:t>Trồng </a:t>
            </a:r>
            <a:r>
              <a:rPr lang="vi-VN" sz="2400" dirty="0">
                <a:latin typeface="+mj-lt"/>
              </a:rPr>
              <a:t>2 chậu hoa 10 giờ hoặc hoa dừa cạn: 1 </a:t>
            </a:r>
            <a:r>
              <a:rPr lang="vi-VN" sz="2400" dirty="0" smtClean="0">
                <a:latin typeface="+mj-lt"/>
              </a:rPr>
              <a:t>chậu </a:t>
            </a:r>
            <a:r>
              <a:rPr lang="vi-VN" sz="2400" dirty="0">
                <a:latin typeface="+mj-lt"/>
              </a:rPr>
              <a:t>đặt ở ban công </a:t>
            </a:r>
            <a:r>
              <a:rPr lang="vi-VN" sz="2400" dirty="0" smtClean="0">
                <a:latin typeface="+mj-lt"/>
              </a:rPr>
              <a:t>nơi có </a:t>
            </a:r>
            <a:r>
              <a:rPr lang="vi-VN" sz="2400" dirty="0">
                <a:latin typeface="+mj-lt"/>
              </a:rPr>
              <a:t>nắng và 1 chậu đặt trong nhà</a:t>
            </a:r>
            <a:r>
              <a:rPr lang="vi-VN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sự phát triển của 2 cây và ghi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 lại sự khác biệt và giải thích nguyên nhân.</a:t>
            </a: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báo cáo kết quả nghiên cứu sau 1 tuần.</a:t>
            </a: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 :học và trả lời câu hỏi bài 18</a:t>
            </a:r>
          </a:p>
          <a:p>
            <a:pPr marL="342900" indent="-342900">
              <a:buFontTx/>
              <a:buChar char="-"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kĩ bài 19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75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102788" y="107752"/>
            <a:ext cx="11986424" cy="6667471"/>
          </a:xfrm>
          <a:prstGeom prst="roundRect">
            <a:avLst>
              <a:gd name="adj" fmla="val 6148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/>
          <p:cNvSpPr/>
          <p:nvPr/>
        </p:nvSpPr>
        <p:spPr>
          <a:xfrm flipH="1">
            <a:off x="189144" y="227971"/>
            <a:ext cx="11813712" cy="6427033"/>
          </a:xfrm>
          <a:prstGeom prst="roundRect">
            <a:avLst>
              <a:gd name="adj" fmla="val 4945"/>
            </a:avLst>
          </a:prstGeom>
          <a:gradFill flip="none" rotWithShape="1">
            <a:gsLst>
              <a:gs pos="29000">
                <a:srgbClr val="C3E7ED"/>
              </a:gs>
              <a:gs pos="100000">
                <a:schemeClr val="bg1"/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/>
          <p:cNvSpPr/>
          <p:nvPr/>
        </p:nvSpPr>
        <p:spPr>
          <a:xfrm flipH="1">
            <a:off x="658380" y="774499"/>
            <a:ext cx="10982652" cy="5333977"/>
          </a:xfrm>
          <a:prstGeom prst="roundRect">
            <a:avLst>
              <a:gd name="adj" fmla="val 3583"/>
            </a:avLst>
          </a:prstGeom>
          <a:gradFill>
            <a:gsLst>
              <a:gs pos="34000">
                <a:srgbClr val="FEFFEC"/>
              </a:gs>
              <a:gs pos="100000">
                <a:schemeClr val="bg1"/>
              </a:gs>
            </a:gsLst>
            <a:lin ang="0" scaled="1"/>
          </a:gradFill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Rounded Corners 187"/>
          <p:cNvSpPr/>
          <p:nvPr/>
        </p:nvSpPr>
        <p:spPr>
          <a:xfrm>
            <a:off x="410274" y="478447"/>
            <a:ext cx="11412093" cy="5904000"/>
          </a:xfrm>
          <a:prstGeom prst="roundRect">
            <a:avLst>
              <a:gd name="adj" fmla="val 382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3525" y="1013043"/>
            <a:ext cx="102202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85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 biệt lớp và hẹn gặp lại!</a:t>
            </a:r>
            <a:endParaRPr lang="en-US" sz="850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5297" y="3001106"/>
            <a:ext cx="8411686" cy="3653897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49073"/>
              </p:ext>
            </p:extLst>
          </p:nvPr>
        </p:nvGraphicFramePr>
        <p:xfrm>
          <a:off x="329431" y="1076175"/>
          <a:ext cx="6434784" cy="541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392"/>
                <a:gridCol w="3217392"/>
              </a:tblGrid>
              <a:tr h="1151209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liệu thực vật cần dùng để tự tổng </a:t>
                      </a:r>
                      <a:r>
                        <a:rPr lang="vi-VN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 hữu cơ</a:t>
                      </a:r>
                      <a:endParaRPr lang="en-US" sz="20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trình nguyên liệu tham gia tổng hợp chất hữu cơ ở thực vật là gì?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267201">
                <a:tc>
                  <a:txBody>
                    <a:bodyPr/>
                    <a:lstStyle/>
                    <a:p>
                      <a:endParaRPr lang="vi-VN" sz="2400" dirty="0" smtClean="0"/>
                    </a:p>
                    <a:p>
                      <a:endParaRPr lang="en-US" sz="2400" baseline="0" smtClean="0"/>
                    </a:p>
                    <a:p>
                      <a:endParaRPr lang="en-US" sz="2400" baseline="0" smtClean="0"/>
                    </a:p>
                    <a:p>
                      <a:endParaRPr lang="en-US" sz="2400" baseline="0" smtClean="0"/>
                    </a:p>
                    <a:p>
                      <a:endParaRPr lang="en-US" sz="2400" baseline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 descr="https://baivan.net/sites/default/files/styles/giua_bai/public/d/m/Y/2_14.png?itok=4ShBth7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6954" y="1066802"/>
            <a:ext cx="5064369" cy="525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080738" y="5026447"/>
            <a:ext cx="1629508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FF00"/>
                </a:solidFill>
              </a:rPr>
              <a:t>Nước và chất khoáng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8676" y="6413938"/>
            <a:ext cx="506436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600" dirty="0" smtClean="0">
                <a:latin typeface="+mj-lt"/>
              </a:rPr>
              <a:t>Hình 18.1.Sơ đồ tổng hợp chất hữu cơ ở cây xanh</a:t>
            </a:r>
            <a:endParaRPr lang="en-US" sz="16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431" y="3139154"/>
            <a:ext cx="220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Carbon đioxide</a:t>
            </a:r>
          </a:p>
          <a:p>
            <a:r>
              <a:rPr lang="en-US" sz="2400" smtClean="0"/>
              <a:t>Nước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74431" y="4161692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Ánh sáng</a:t>
            </a:r>
          </a:p>
          <a:p>
            <a:r>
              <a:rPr lang="en-US" sz="2400" smtClean="0"/>
              <a:t>Diệp lục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021015" y="3839525"/>
            <a:ext cx="214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Quang hợp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3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718" y="1097280"/>
            <a:ext cx="7731567" cy="556758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786073" y="68934"/>
            <a:ext cx="7614302" cy="7605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cấu tạo trong của lá cây cho phù hợp?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hidden">
          <a:xfrm flipV="1">
            <a:off x="9083939" y="981910"/>
            <a:ext cx="1025736" cy="149936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hidden">
          <a:xfrm flipH="1" flipV="1">
            <a:off x="1451746" y="1247686"/>
            <a:ext cx="1649735" cy="157849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hidden">
          <a:xfrm>
            <a:off x="8182394" y="4720348"/>
            <a:ext cx="2422937" cy="68914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hidden">
          <a:xfrm flipV="1">
            <a:off x="3486960" y="5627584"/>
            <a:ext cx="1097628" cy="6432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hidden">
          <a:xfrm flipV="1">
            <a:off x="7925445" y="4430782"/>
            <a:ext cx="2936260" cy="2144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hidden">
          <a:xfrm>
            <a:off x="7773208" y="5582161"/>
            <a:ext cx="2370653" cy="7948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1303" y="6146207"/>
            <a:ext cx="6017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7731" y="5002524"/>
            <a:ext cx="6017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55982" y="6146208"/>
            <a:ext cx="6017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8146" y="847170"/>
            <a:ext cx="6017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09005" y="4104051"/>
            <a:ext cx="6017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09169" y="564698"/>
            <a:ext cx="6017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05" y="1336197"/>
            <a:ext cx="286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31919" y="1097280"/>
            <a:ext cx="193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18180" y="4430782"/>
            <a:ext cx="286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43861" y="5280411"/>
            <a:ext cx="286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04094" y="5442477"/>
            <a:ext cx="193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44746" y="6495403"/>
            <a:ext cx="193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56631"/>
              </p:ext>
            </p:extLst>
          </p:nvPr>
        </p:nvGraphicFramePr>
        <p:xfrm>
          <a:off x="883464" y="2125191"/>
          <a:ext cx="10369296" cy="4005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934"/>
                <a:gridCol w="4745774"/>
                <a:gridCol w="2469588"/>
              </a:tblGrid>
              <a:tr h="624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Cột 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Cột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Kết quả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98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1.Gân lá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a.giữ lá trên canh, thân cây.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75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2.Lục lạp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b. trao đổi khí và thoát hơi nước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737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3.Khí khổng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c.Chứa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chất diệp lục,t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hu 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nhận ánh sáng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4.Cuống lá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d.Có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mạch dẫn v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ận 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chuyển nước và chất hữu 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cơ trong cây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7816" y="488455"/>
            <a:ext cx="8767985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L</a:t>
            </a:r>
            <a:r>
              <a:rPr lang="de-DE" sz="2400" dirty="0" smtClean="0"/>
              <a:t>àm </a:t>
            </a:r>
            <a:r>
              <a:rPr lang="de-DE" sz="2400" dirty="0"/>
              <a:t>việc nhóm cặp đôi </a:t>
            </a:r>
            <a:r>
              <a:rPr lang="de-DE" sz="2400" dirty="0" smtClean="0"/>
              <a:t>hoàn thành bảng 1 trong phiếu học tập :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Chọn chức năng ở cột B phù hợp  các bộ phận của lá ở cột A trong quá trình quang hợp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31452" y="3113084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1452" y="5640587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7245" y="4785572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1452" y="4014349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70725" y="246786"/>
            <a:ext cx="113626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</a:rPr>
              <a:t> 2: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952211625"/>
              </p:ext>
            </p:extLst>
          </p:nvPr>
        </p:nvGraphicFramePr>
        <p:xfrm>
          <a:off x="692209" y="1042670"/>
          <a:ext cx="10954326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641"/>
                <a:gridCol w="4144010"/>
                <a:gridCol w="5146675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Bộ</a:t>
                      </a:r>
                      <a:r>
                        <a:rPr lang="en-US" sz="2800" b="1" dirty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phận</a:t>
                      </a:r>
                      <a:endParaRPr lang="en-US" sz="2800" b="1" dirty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Đặc điểm</a:t>
                      </a:r>
                      <a:endParaRPr lang="en-US" sz="2800" b="1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Vai trò trong quang hợp</a:t>
                      </a:r>
                      <a:endParaRPr lang="en-US" sz="2800" b="1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Phiến lá</a:t>
                      </a:r>
                      <a:endParaRPr lang="en-US" sz="2800" b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smtClean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Thu nhận được nhiều ánh sáng.</a:t>
                      </a:r>
                      <a:endParaRPr lang="en-US" sz="2800" b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Gân lá</a:t>
                      </a:r>
                      <a:endParaRPr lang="en-US" sz="2800" b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Vận chuyển nước đến lục lạp và vận chuyển chất hữu cơ từ lục lạp về cuống lá, từ đó vận chuyển đến các bộ phận khác của cây.</a:t>
                      </a:r>
                      <a:endParaRPr lang="en-US" sz="2400" b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Lục lạp</a:t>
                      </a:r>
                      <a:endParaRPr lang="en-US" sz="2800" b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Thu nhận ánh sáng dùng cho tổng hợp chất hữu cơ cho lá cây. </a:t>
                      </a:r>
                      <a:endParaRPr lang="en-US" sz="2800" b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Khí khổng</a:t>
                      </a:r>
                      <a:endParaRPr lang="en-US" sz="2800" b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smtClean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Trao</a:t>
                      </a:r>
                      <a:r>
                        <a:rPr lang="en-US" sz="2800" b="0" dirty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khí</a:t>
                      </a:r>
                      <a:r>
                        <a:rPr lang="en-US" sz="2800" b="0" dirty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thoát</a:t>
                      </a:r>
                      <a:r>
                        <a:rPr lang="en-US" sz="2800" b="0" dirty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hơi</a:t>
                      </a:r>
                      <a:r>
                        <a:rPr lang="en-US" sz="2800" b="0" dirty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nước</a:t>
                      </a:r>
                      <a:r>
                        <a:rPr lang="en-US" sz="2800" b="0" dirty="0">
                          <a:solidFill>
                            <a:srgbClr val="212529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.</a:t>
                      </a:r>
                      <a:endParaRPr lang="en-US" sz="2800" b="0" dirty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07172" y="1488134"/>
            <a:ext cx="40336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bản dẹt, hướng nằm vuông góc với thân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457" y="2672167"/>
            <a:ext cx="40336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>
                <a:solidFill>
                  <a:srgbClr val="212529"/>
                </a:solidFill>
                <a:latin typeface="Calibri" panose="020F0502020204030204" charset="0"/>
                <a:cs typeface="Calibri" panose="020F0502020204030204" charset="0"/>
              </a:rPr>
              <a:t>Có mạch dẫn, cứng cáp, nằm ở trong cấu trúc lá.</a:t>
            </a:r>
            <a:endParaRPr lang="en-US" sz="2400" dirty="0">
              <a:solidFill>
                <a:srgbClr val="21252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8457" y="3797586"/>
            <a:ext cx="40336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>
                <a:solidFill>
                  <a:srgbClr val="212529"/>
                </a:solidFill>
                <a:latin typeface="Calibri" panose="020F0502020204030204" charset="0"/>
                <a:cs typeface="Calibri" panose="020F0502020204030204" charset="0"/>
              </a:rPr>
              <a:t>Nằm ở lớp giữa của lá, chứa diệp lục.</a:t>
            </a:r>
            <a:endParaRPr lang="en-US" sz="2400" dirty="0">
              <a:solidFill>
                <a:srgbClr val="21252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8457" y="4649680"/>
            <a:ext cx="40336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>
                <a:solidFill>
                  <a:srgbClr val="212529"/>
                </a:solidFill>
                <a:latin typeface="Calibri" panose="020F0502020204030204" charset="0"/>
                <a:cs typeface="Calibri" panose="020F0502020204030204" charset="0"/>
              </a:rPr>
              <a:t>Phân bố trên bề mặt lá, có khả năng đóng, mở.</a:t>
            </a:r>
            <a:endParaRPr lang="en-US" sz="2400" dirty="0">
              <a:solidFill>
                <a:srgbClr val="21252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262" y="474538"/>
            <a:ext cx="6761284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2 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18.2</a:t>
            </a:r>
          </a:p>
          <a:p>
            <a:r>
              <a:rPr lang="de-DE" sz="2400" i="1" smtClean="0"/>
              <a:t>Bộ </a:t>
            </a:r>
            <a:r>
              <a:rPr lang="de-DE" sz="2400" i="1" dirty="0"/>
              <a:t>phận nào của </a:t>
            </a:r>
            <a:r>
              <a:rPr lang="de-DE" sz="2400" i="1" dirty="0" smtClean="0"/>
              <a:t> </a:t>
            </a:r>
            <a:r>
              <a:rPr lang="de-DE" sz="2400" i="1" dirty="0"/>
              <a:t>cây tham gia quá trình tổng hợp chất hữu cơ của cây? </a:t>
            </a:r>
            <a:endParaRPr lang="de-DE" sz="2400" i="1" dirty="0" smtClean="0"/>
          </a:p>
          <a:p>
            <a:r>
              <a:rPr lang="de-DE" sz="2400" i="1" dirty="0"/>
              <a:t>?</a:t>
            </a:r>
            <a:endParaRPr lang="en-US" sz="2400" i="1" dirty="0"/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?2:</a:t>
            </a:r>
            <a:r>
              <a:rPr lang="de-DE" sz="2400" i="1" dirty="0"/>
              <a:t>Cây dạng lá kim </a:t>
            </a:r>
            <a:r>
              <a:rPr lang="de-DE" sz="2400" i="1" dirty="0" smtClean="0"/>
              <a:t>,cây không có lá có </a:t>
            </a:r>
            <a:r>
              <a:rPr lang="de-DE" sz="2400" i="1" dirty="0"/>
              <a:t>quang hợp </a:t>
            </a:r>
            <a:r>
              <a:rPr lang="de-DE" sz="2400" i="1" dirty="0" smtClean="0"/>
              <a:t>không?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024" y="4012164"/>
            <a:ext cx="7699760" cy="184665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- </a:t>
            </a:r>
            <a:r>
              <a:rPr lang="de-DE" sz="3200" i="1" dirty="0"/>
              <a:t>Lá cây </a:t>
            </a:r>
            <a:r>
              <a:rPr lang="de-DE" sz="3200" i="1" dirty="0" smtClean="0"/>
              <a:t> </a:t>
            </a:r>
            <a:r>
              <a:rPr lang="de-DE" sz="3200" i="1" dirty="0"/>
              <a:t>tham gia quá trình tổng hợp chất hữu cơ của cây? 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76912"/>
            <a:ext cx="11922125" cy="4446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5084826"/>
            <a:ext cx="11922125" cy="115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72366" y="1930008"/>
            <a:ext cx="95688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1552D1"/>
                </a:solidFill>
              </a:rPr>
              <a:t>I. </a:t>
            </a:r>
            <a:r>
              <a:rPr lang="en-US" sz="3200" b="1" dirty="0" err="1">
                <a:solidFill>
                  <a:srgbClr val="1552D1"/>
                </a:solidFill>
              </a:rPr>
              <a:t>Vai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trò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của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lá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cây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với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chức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năng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quang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hợp</a:t>
            </a:r>
            <a:endParaRPr lang="en-US" sz="3200" b="1" dirty="0">
              <a:solidFill>
                <a:srgbClr val="1552D1"/>
              </a:solidFill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459762" y="178120"/>
            <a:ext cx="11732238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QUANG </a:t>
            </a:r>
            <a:r>
              <a:rPr lang="en-US" altLang="en-US" sz="48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HỢP Ở </a:t>
            </a:r>
            <a:r>
              <a:rPr lang="en-US" altLang="en-US" sz="48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THỰC VẬT</a:t>
            </a:r>
          </a:p>
          <a:p>
            <a:pPr algn="ctr"/>
            <a:r>
              <a:rPr lang="en-US" altLang="en-US" sz="3600" i="1" dirty="0">
                <a:solidFill>
                  <a:srgbClr val="1226E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 </a:t>
            </a:r>
            <a:r>
              <a:rPr lang="en-US" altLang="en-US" sz="3600" i="1" dirty="0" err="1" smtClean="0">
                <a:solidFill>
                  <a:srgbClr val="1226E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tiết</a:t>
            </a:r>
            <a:r>
              <a:rPr lang="en-US" altLang="en-US" sz="3600" i="1" dirty="0" smtClean="0">
                <a:solidFill>
                  <a:srgbClr val="1226E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…)</a:t>
            </a:r>
            <a:endParaRPr lang="en-US" altLang="en-US" sz="3600" i="1" dirty="0">
              <a:solidFill>
                <a:srgbClr val="1226EC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181" y="178120"/>
            <a:ext cx="2119740" cy="1164103"/>
            <a:chOff x="-5636350" y="1896922"/>
            <a:chExt cx="1473768" cy="758740"/>
          </a:xfrm>
          <a:effectLst>
            <a:outerShdw blurRad="127000" sx="105000" sy="105000" algn="ctr" rotWithShape="0">
              <a:prstClr val="black">
                <a:alpha val="53000"/>
              </a:prstClr>
            </a:outerShdw>
          </a:effectLst>
        </p:grpSpPr>
        <p:sp>
          <p:nvSpPr>
            <p:cNvPr id="6" name="Rectangle: Diagonal Corners Rounded 173"/>
            <p:cNvSpPr/>
            <p:nvPr/>
          </p:nvSpPr>
          <p:spPr>
            <a:xfrm>
              <a:off x="-5636350" y="1896922"/>
              <a:ext cx="1473768" cy="758740"/>
            </a:xfrm>
            <a:prstGeom prst="round2DiagRect">
              <a:avLst>
                <a:gd name="adj1" fmla="val 43590"/>
                <a:gd name="adj2" fmla="val 0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5350228" y="2036316"/>
              <a:ext cx="1057612" cy="36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Bài</a:t>
              </a:r>
              <a:r>
                <a:rPr lang="en-US" sz="3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 18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9762" y="2581716"/>
            <a:ext cx="769976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- Lá cây là cơ quan quang hợp của cây </a:t>
            </a:r>
            <a:r>
              <a:rPr lang="de-DE" sz="3200" dirty="0" smtClean="0"/>
              <a:t>xanh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934" y="2652666"/>
            <a:ext cx="8767985" cy="279216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H4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Nêu các chất tham gia và sản phẩm tạo thành của quá trình quang hợp ở thực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vật?Viết sơ đồ dạng chữ của quá trình quang hợp?</a:t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H5.Nêu khái niệm quang hợp là gì?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H6.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Quang hợp có ý nghĩa như thế nào đối với sự sống 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H7.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sinh vật nào có khả năng quang hợp?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33" y="1805440"/>
            <a:ext cx="8767985" cy="84722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L</a:t>
            </a:r>
            <a:r>
              <a:rPr lang="de-DE" sz="2400" dirty="0" smtClean="0"/>
              <a:t>àm </a:t>
            </a:r>
            <a:r>
              <a:rPr lang="de-DE" sz="2400" dirty="0"/>
              <a:t>việc nhóm cặp đôi </a:t>
            </a:r>
            <a:r>
              <a:rPr lang="de-DE" sz="2400" dirty="0" smtClean="0"/>
              <a:t>:Nghiên </a:t>
            </a:r>
            <a:r>
              <a:rPr lang="de-DE" sz="2400" dirty="0"/>
              <a:t>cứu thông tin </a:t>
            </a:r>
            <a:r>
              <a:rPr lang="de-DE" sz="2400" dirty="0" smtClean="0"/>
              <a:t>,hình 18.2 trong SGK.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.Trả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sau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  <p:sp>
        <p:nvSpPr>
          <p:cNvPr id="5" name="Text Box 2"/>
          <p:cNvSpPr txBox="1"/>
          <p:nvPr/>
        </p:nvSpPr>
        <p:spPr>
          <a:xfrm>
            <a:off x="385445" y="266700"/>
            <a:ext cx="54121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1552D1"/>
                </a:solidFill>
              </a:rPr>
              <a:t>II. </a:t>
            </a:r>
            <a:r>
              <a:rPr lang="en-US" sz="3200" b="1" dirty="0" err="1">
                <a:solidFill>
                  <a:srgbClr val="1552D1"/>
                </a:solidFill>
              </a:rPr>
              <a:t>Quá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trình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quang</a:t>
            </a:r>
            <a:r>
              <a:rPr lang="en-US" sz="3200" b="1" dirty="0">
                <a:solidFill>
                  <a:srgbClr val="1552D1"/>
                </a:solidFill>
              </a:rPr>
              <a:t> </a:t>
            </a:r>
            <a:r>
              <a:rPr lang="en-US" sz="3200" b="1" dirty="0" err="1">
                <a:solidFill>
                  <a:srgbClr val="1552D1"/>
                </a:solidFill>
              </a:rPr>
              <a:t>hợp</a:t>
            </a:r>
            <a:endParaRPr lang="en-US" sz="3200" b="1" dirty="0">
              <a:solidFill>
                <a:srgbClr val="1552D1"/>
              </a:solidFill>
            </a:endParaRPr>
          </a:p>
          <a:p>
            <a:r>
              <a:rPr lang="en-US" sz="3200" b="1" i="1" dirty="0">
                <a:solidFill>
                  <a:srgbClr val="1552D1"/>
                </a:solidFill>
              </a:rPr>
              <a:t>1. </a:t>
            </a:r>
            <a:r>
              <a:rPr lang="en-US" sz="3200" b="1" i="1" dirty="0" err="1">
                <a:solidFill>
                  <a:srgbClr val="1552D1"/>
                </a:solidFill>
              </a:rPr>
              <a:t>Khái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niệm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về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quang</a:t>
            </a:r>
            <a:r>
              <a:rPr lang="en-US" sz="3200" b="1" i="1" dirty="0">
                <a:solidFill>
                  <a:srgbClr val="1552D1"/>
                </a:solidFill>
              </a:rPr>
              <a:t> </a:t>
            </a:r>
            <a:r>
              <a:rPr lang="en-US" sz="3200" b="1" i="1" dirty="0" err="1">
                <a:solidFill>
                  <a:srgbClr val="1552D1"/>
                </a:solidFill>
              </a:rPr>
              <a:t>hợp</a:t>
            </a:r>
            <a:endParaRPr lang="en-US" sz="3200" b="1" i="1" dirty="0">
              <a:solidFill>
                <a:srgbClr val="155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Custom</PresentationFormat>
  <Paragraphs>138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H4. Nêu các chất tham gia và sản phẩm tạo thành của quá trình quang hợp ở thực vật?Viết sơ đồ dạng chữ của quá trình quang hợp? H5.Nêu khái niệm quang hợp là gì? H6. Quang hợp có ý nghĩa như thế nào đối với sự sống ? H7. Những sinh vật nào có khả năng quang hợp? </vt:lpstr>
      <vt:lpstr>PowerPoint Presentation</vt:lpstr>
      <vt:lpstr>PowerPoint Presentation</vt:lpstr>
      <vt:lpstr>PowerPoint Presentation</vt:lpstr>
      <vt:lpstr> H9. Mô tả mối quan hệ giữa quá trình trao đổi chất và chuyển hoá năng lượng ở tế bào lá cây. H10.  Viết sơ đồ dạng chữ thể hiện mối quan hệ giữa trao đổi chất và chuyển hoá năng lượng ở tế bào lá cây?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2022-08-16T08:01:34Z</dcterms:created>
  <dcterms:modified xsi:type="dcterms:W3CDTF">2025-01-25T15:56:48Z</dcterms:modified>
</cp:coreProperties>
</file>