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08" r:id="rId2"/>
  </p:sldMasterIdLst>
  <p:notesMasterIdLst>
    <p:notesMasterId r:id="rId12"/>
  </p:notesMasterIdLst>
  <p:sldIdLst>
    <p:sldId id="390" r:id="rId3"/>
    <p:sldId id="258" r:id="rId4"/>
    <p:sldId id="281" r:id="rId5"/>
    <p:sldId id="393" r:id="rId6"/>
    <p:sldId id="259" r:id="rId7"/>
    <p:sldId id="260" r:id="rId8"/>
    <p:sldId id="394" r:id="rId9"/>
    <p:sldId id="285" r:id="rId10"/>
    <p:sldId id="379" r:id="rId11"/>
  </p:sldIdLst>
  <p:sldSz cx="12188825" cy="6858000"/>
  <p:notesSz cx="6858000" cy="9144000"/>
  <p:embeddedFontLst>
    <p:embeddedFont>
      <p:font typeface="Calibri Light" pitchFamily="34" charset="0"/>
      <p:regular r:id="rId13"/>
      <p:italic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24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448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171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8895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619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343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067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7790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40">
          <p15:clr>
            <a:srgbClr val="A4A3A4"/>
          </p15:clr>
        </p15:guide>
        <p15:guide id="2" pos="19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66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9" d="100"/>
          <a:sy n="69" d="100"/>
        </p:scale>
        <p:origin x="-672" y="66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DCA4B-D80C-4A62-8CF0-0F9751D67C01}" type="datetimeFigureOut">
              <a:rPr lang="vi-VN" smtClean="0"/>
              <a:t>01/02/2025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EF0C9-0DC8-498E-8EA6-77762585C6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652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89A12-CFDC-4BA7-B24C-ADE30BA1B3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04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89A12-CFDC-4BA7-B24C-ADE30BA1B3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16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89A12-CFDC-4BA7-B24C-ADE30BA1B3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56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89A12-CFDC-4BA7-B24C-ADE30BA1B3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25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081" y="1420283"/>
            <a:ext cx="518025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162" y="2590800"/>
            <a:ext cx="4266089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8449" y="183092"/>
            <a:ext cx="1371243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21" y="183092"/>
            <a:ext cx="4012155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21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94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9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97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12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02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07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66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10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84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16" y="2937934"/>
            <a:ext cx="5180251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16" y="1937809"/>
            <a:ext cx="5180251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4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17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8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61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3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06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77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21" y="1066800"/>
            <a:ext cx="2691699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7993" y="1066800"/>
            <a:ext cx="2691699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023409"/>
            <a:ext cx="269275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24" indent="0">
              <a:buNone/>
              <a:defRPr sz="1300" b="1"/>
            </a:lvl2pPr>
            <a:lvl3pPr marL="609448" indent="0">
              <a:buNone/>
              <a:defRPr sz="1200" b="1"/>
            </a:lvl3pPr>
            <a:lvl4pPr marL="914171" indent="0">
              <a:buNone/>
              <a:defRPr sz="1100" b="1"/>
            </a:lvl4pPr>
            <a:lvl5pPr marL="1218895" indent="0">
              <a:buNone/>
              <a:defRPr sz="1100" b="1"/>
            </a:lvl5pPr>
            <a:lvl6pPr marL="1523619" indent="0">
              <a:buNone/>
              <a:defRPr sz="1100" b="1"/>
            </a:lvl6pPr>
            <a:lvl7pPr marL="1828343" indent="0">
              <a:buNone/>
              <a:defRPr sz="1100" b="1"/>
            </a:lvl7pPr>
            <a:lvl8pPr marL="2133067" indent="0">
              <a:buNone/>
              <a:defRPr sz="1100" b="1"/>
            </a:lvl8pPr>
            <a:lvl9pPr marL="2437790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21" y="1449917"/>
            <a:ext cx="269275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5877" y="1023409"/>
            <a:ext cx="2693815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24" indent="0">
              <a:buNone/>
              <a:defRPr sz="1300" b="1"/>
            </a:lvl2pPr>
            <a:lvl3pPr marL="609448" indent="0">
              <a:buNone/>
              <a:defRPr sz="1200" b="1"/>
            </a:lvl3pPr>
            <a:lvl4pPr marL="914171" indent="0">
              <a:buNone/>
              <a:defRPr sz="1100" b="1"/>
            </a:lvl4pPr>
            <a:lvl5pPr marL="1218895" indent="0">
              <a:buNone/>
              <a:defRPr sz="1100" b="1"/>
            </a:lvl5pPr>
            <a:lvl6pPr marL="1523619" indent="0">
              <a:buNone/>
              <a:defRPr sz="1100" b="1"/>
            </a:lvl6pPr>
            <a:lvl7pPr marL="1828343" indent="0">
              <a:buNone/>
              <a:defRPr sz="1100" b="1"/>
            </a:lvl7pPr>
            <a:lvl8pPr marL="2133067" indent="0">
              <a:buNone/>
              <a:defRPr sz="1100" b="1"/>
            </a:lvl8pPr>
            <a:lvl9pPr marL="2437790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5877" y="1449917"/>
            <a:ext cx="2693815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82033"/>
            <a:ext cx="2005020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2746" y="182034"/>
            <a:ext cx="3406946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956734"/>
            <a:ext cx="2005020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24" indent="0">
              <a:buNone/>
              <a:defRPr sz="800"/>
            </a:lvl2pPr>
            <a:lvl3pPr marL="609448" indent="0">
              <a:buNone/>
              <a:defRPr sz="700"/>
            </a:lvl3pPr>
            <a:lvl4pPr marL="914171" indent="0">
              <a:buNone/>
              <a:defRPr sz="600"/>
            </a:lvl4pPr>
            <a:lvl5pPr marL="1218895" indent="0">
              <a:buNone/>
              <a:defRPr sz="600"/>
            </a:lvl5pPr>
            <a:lvl6pPr marL="1523619" indent="0">
              <a:buNone/>
              <a:defRPr sz="600"/>
            </a:lvl6pPr>
            <a:lvl7pPr marL="1828343" indent="0">
              <a:buNone/>
              <a:defRPr sz="600"/>
            </a:lvl7pPr>
            <a:lvl8pPr marL="2133067" indent="0">
              <a:buNone/>
              <a:defRPr sz="600"/>
            </a:lvl8pPr>
            <a:lvl9pPr marL="243779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547" y="3200400"/>
            <a:ext cx="3656648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547" y="408517"/>
            <a:ext cx="3656648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24" indent="0">
              <a:buNone/>
              <a:defRPr sz="1900"/>
            </a:lvl2pPr>
            <a:lvl3pPr marL="609448" indent="0">
              <a:buNone/>
              <a:defRPr sz="1600"/>
            </a:lvl3pPr>
            <a:lvl4pPr marL="914171" indent="0">
              <a:buNone/>
              <a:defRPr sz="1300"/>
            </a:lvl4pPr>
            <a:lvl5pPr marL="1218895" indent="0">
              <a:buNone/>
              <a:defRPr sz="1300"/>
            </a:lvl5pPr>
            <a:lvl6pPr marL="1523619" indent="0">
              <a:buNone/>
              <a:defRPr sz="1300"/>
            </a:lvl6pPr>
            <a:lvl7pPr marL="1828343" indent="0">
              <a:buNone/>
              <a:defRPr sz="1300"/>
            </a:lvl7pPr>
            <a:lvl8pPr marL="2133067" indent="0">
              <a:buNone/>
              <a:defRPr sz="1300"/>
            </a:lvl8pPr>
            <a:lvl9pPr marL="2437790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547" y="3578225"/>
            <a:ext cx="3656648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24" indent="0">
              <a:buNone/>
              <a:defRPr sz="800"/>
            </a:lvl2pPr>
            <a:lvl3pPr marL="609448" indent="0">
              <a:buNone/>
              <a:defRPr sz="700"/>
            </a:lvl3pPr>
            <a:lvl4pPr marL="914171" indent="0">
              <a:buNone/>
              <a:defRPr sz="600"/>
            </a:lvl4pPr>
            <a:lvl5pPr marL="1218895" indent="0">
              <a:buNone/>
              <a:defRPr sz="600"/>
            </a:lvl5pPr>
            <a:lvl6pPr marL="1523619" indent="0">
              <a:buNone/>
              <a:defRPr sz="600"/>
            </a:lvl6pPr>
            <a:lvl7pPr marL="1828343" indent="0">
              <a:buNone/>
              <a:defRPr sz="600"/>
            </a:lvl7pPr>
            <a:lvl8pPr marL="2133067" indent="0">
              <a:buNone/>
              <a:defRPr sz="600"/>
            </a:lvl8pPr>
            <a:lvl9pPr marL="243779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183092"/>
            <a:ext cx="5484971" cy="762000"/>
          </a:xfrm>
          <a:prstGeom prst="rect">
            <a:avLst/>
          </a:prstGeom>
        </p:spPr>
        <p:txBody>
          <a:bodyPr vert="horz" lIns="60945" tIns="30472" rIns="60945" bIns="3047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066800"/>
            <a:ext cx="5484971" cy="3017309"/>
          </a:xfrm>
          <a:prstGeom prst="rect">
            <a:avLst/>
          </a:prstGeom>
        </p:spPr>
        <p:txBody>
          <a:bodyPr vert="horz" lIns="60945" tIns="30472" rIns="60945" bIns="3047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20" y="4237567"/>
            <a:ext cx="1422030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258" y="4237567"/>
            <a:ext cx="1929897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662" y="4237567"/>
            <a:ext cx="1422030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609448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228543" indent="-228543" algn="l" defTabSz="60944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495176" indent="-190452" algn="l" defTabSz="60944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761810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066533" indent="-152362" algn="l" defTabSz="609448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371257" indent="-152362" algn="l" defTabSz="609448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675981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705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429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152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24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448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71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895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619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343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067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790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8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5.png"/><Relationship Id="rId10" Type="http://schemas.openxmlformats.org/officeDocument/2006/relationships/image" Target="../media/image21.sv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25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"/>
            <a:ext cx="12188824" cy="685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39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746097" y="792007"/>
            <a:ext cx="10229226" cy="0"/>
          </a:xfrm>
          <a:prstGeom prst="line">
            <a:avLst/>
          </a:prstGeom>
          <a:ln w="142875" cap="flat">
            <a:solidFill>
              <a:srgbClr val="23795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686931" y="1474470"/>
            <a:ext cx="1113087" cy="266700"/>
            <a:chOff x="0" y="0"/>
            <a:chExt cx="2226753" cy="533400"/>
          </a:xfrm>
        </p:grpSpPr>
        <p:grpSp>
          <p:nvGrpSpPr>
            <p:cNvPr id="4" name="Group 4"/>
            <p:cNvGrpSpPr/>
            <p:nvPr/>
          </p:nvGrpSpPr>
          <p:grpSpPr>
            <a:xfrm>
              <a:off x="1693353" y="0"/>
              <a:ext cx="533400" cy="53340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73204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46677" y="0"/>
              <a:ext cx="533400" cy="533400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73204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533400" cy="533400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73204"/>
              </a:solidFill>
            </p:spPr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783459">
            <a:off x="6577052" y="696273"/>
            <a:ext cx="2882225" cy="24672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80251">
            <a:off x="9639243" y="1575644"/>
            <a:ext cx="3027781" cy="149457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242793" y="1695913"/>
            <a:ext cx="4599743" cy="460094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E265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476715" y="1929904"/>
            <a:ext cx="4131899" cy="4132959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85621" y="2894444"/>
            <a:ext cx="3529681" cy="353501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85622" y="343698"/>
            <a:ext cx="1888534" cy="842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8"/>
              </a:lnSpc>
            </a:pPr>
            <a:r>
              <a:rPr lang="vi-VN" sz="4800" b="1" dirty="0">
                <a:latin typeface="Arial" pitchFamily="34" charset="0"/>
              </a:rPr>
              <a:t>Bài 21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6931" y="1825000"/>
            <a:ext cx="6566124" cy="983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7"/>
              </a:lnSpc>
              <a:spcBef>
                <a:spcPct val="0"/>
              </a:spcBef>
            </a:pPr>
            <a:r>
              <a:rPr lang="vi-VN" sz="6000" b="1" dirty="0">
                <a:solidFill>
                  <a:srgbClr val="C00000"/>
                </a:solidFill>
                <a:latin typeface="Arial" pitchFamily="34" charset="0"/>
              </a:rPr>
              <a:t>HÔ HẤP TẾ BÀO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250399" flipH="1" flipV="1">
            <a:off x="3641144" y="-1546485"/>
            <a:ext cx="3953132" cy="27432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895308">
            <a:off x="4404271" y="3812461"/>
            <a:ext cx="2646776" cy="191610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90793" y="303358"/>
            <a:ext cx="1607239" cy="1607657"/>
            <a:chOff x="0" y="0"/>
            <a:chExt cx="3215315" cy="321531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3215315" cy="3215315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F6632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951165" y="466841"/>
              <a:ext cx="1312984" cy="2281633"/>
              <a:chOff x="0" y="0"/>
              <a:chExt cx="1995170" cy="34671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95170" cy="3467100"/>
              </a:xfrm>
              <a:custGeom>
                <a:avLst/>
                <a:gdLst/>
                <a:ahLst/>
                <a:cxnLst/>
                <a:rect l="l" t="t" r="r" b="b"/>
                <a:pathLst>
                  <a:path w="1995170" h="3467100">
                    <a:moveTo>
                      <a:pt x="1851660" y="1901190"/>
                    </a:moveTo>
                    <a:cubicBezTo>
                      <a:pt x="1805940" y="1827530"/>
                      <a:pt x="1750060" y="1762760"/>
                      <a:pt x="1685290" y="1711960"/>
                    </a:cubicBezTo>
                    <a:cubicBezTo>
                      <a:pt x="1667510" y="1697990"/>
                      <a:pt x="1649730" y="1685290"/>
                      <a:pt x="1631950" y="1672590"/>
                    </a:cubicBezTo>
                    <a:cubicBezTo>
                      <a:pt x="1644650" y="1662430"/>
                      <a:pt x="1657350" y="1652270"/>
                      <a:pt x="1668780" y="1640840"/>
                    </a:cubicBezTo>
                    <a:cubicBezTo>
                      <a:pt x="1724660" y="1591310"/>
                      <a:pt x="1774190" y="1532890"/>
                      <a:pt x="1813560" y="1466850"/>
                    </a:cubicBezTo>
                    <a:cubicBezTo>
                      <a:pt x="1852930" y="1402080"/>
                      <a:pt x="1884680" y="1328420"/>
                      <a:pt x="1907540" y="1245870"/>
                    </a:cubicBezTo>
                    <a:cubicBezTo>
                      <a:pt x="1930400" y="1164590"/>
                      <a:pt x="1941830" y="1071880"/>
                      <a:pt x="1941830" y="970280"/>
                    </a:cubicBezTo>
                    <a:cubicBezTo>
                      <a:pt x="1941830" y="817880"/>
                      <a:pt x="1918970" y="680720"/>
                      <a:pt x="1874520" y="561340"/>
                    </a:cubicBezTo>
                    <a:cubicBezTo>
                      <a:pt x="1828800" y="439420"/>
                      <a:pt x="1762760" y="336550"/>
                      <a:pt x="1677670" y="252730"/>
                    </a:cubicBezTo>
                    <a:cubicBezTo>
                      <a:pt x="1592580" y="168910"/>
                      <a:pt x="1490980" y="105410"/>
                      <a:pt x="1374140" y="62230"/>
                    </a:cubicBezTo>
                    <a:cubicBezTo>
                      <a:pt x="1259840" y="20320"/>
                      <a:pt x="1132840" y="0"/>
                      <a:pt x="994410" y="0"/>
                    </a:cubicBezTo>
                    <a:cubicBezTo>
                      <a:pt x="862330" y="0"/>
                      <a:pt x="735330" y="22860"/>
                      <a:pt x="621030" y="68580"/>
                    </a:cubicBezTo>
                    <a:cubicBezTo>
                      <a:pt x="504190" y="115570"/>
                      <a:pt x="403860" y="181610"/>
                      <a:pt x="320040" y="267970"/>
                    </a:cubicBezTo>
                    <a:cubicBezTo>
                      <a:pt x="234950" y="353060"/>
                      <a:pt x="170180" y="457200"/>
                      <a:pt x="123190" y="576580"/>
                    </a:cubicBezTo>
                    <a:cubicBezTo>
                      <a:pt x="77470" y="694690"/>
                      <a:pt x="54610" y="826770"/>
                      <a:pt x="54610" y="971550"/>
                    </a:cubicBezTo>
                    <a:lnTo>
                      <a:pt x="54610" y="1206500"/>
                    </a:lnTo>
                    <a:lnTo>
                      <a:pt x="825500" y="1206500"/>
                    </a:lnTo>
                    <a:lnTo>
                      <a:pt x="825500" y="1010920"/>
                    </a:lnTo>
                    <a:cubicBezTo>
                      <a:pt x="825500" y="854710"/>
                      <a:pt x="855980" y="778510"/>
                      <a:pt x="881380" y="740410"/>
                    </a:cubicBezTo>
                    <a:cubicBezTo>
                      <a:pt x="910590" y="697230"/>
                      <a:pt x="946150" y="678180"/>
                      <a:pt x="1002030" y="678180"/>
                    </a:cubicBezTo>
                    <a:cubicBezTo>
                      <a:pt x="1054100" y="678180"/>
                      <a:pt x="1090930" y="695960"/>
                      <a:pt x="1120140" y="735330"/>
                    </a:cubicBezTo>
                    <a:cubicBezTo>
                      <a:pt x="1144270" y="768350"/>
                      <a:pt x="1173480" y="839470"/>
                      <a:pt x="1173480" y="993140"/>
                    </a:cubicBezTo>
                    <a:cubicBezTo>
                      <a:pt x="1173480" y="1064260"/>
                      <a:pt x="1167130" y="1126490"/>
                      <a:pt x="1153160" y="1178560"/>
                    </a:cubicBezTo>
                    <a:cubicBezTo>
                      <a:pt x="1140460" y="1228090"/>
                      <a:pt x="1123950" y="1267460"/>
                      <a:pt x="1103630" y="1297940"/>
                    </a:cubicBezTo>
                    <a:cubicBezTo>
                      <a:pt x="1087120" y="1323340"/>
                      <a:pt x="1068070" y="1342390"/>
                      <a:pt x="1046480" y="1353820"/>
                    </a:cubicBezTo>
                    <a:cubicBezTo>
                      <a:pt x="1026160" y="1365250"/>
                      <a:pt x="1004570" y="1370330"/>
                      <a:pt x="980440" y="1370330"/>
                    </a:cubicBezTo>
                    <a:lnTo>
                      <a:pt x="715010" y="1370330"/>
                    </a:lnTo>
                    <a:lnTo>
                      <a:pt x="715010" y="2048510"/>
                    </a:lnTo>
                    <a:lnTo>
                      <a:pt x="970280" y="2048510"/>
                    </a:lnTo>
                    <a:cubicBezTo>
                      <a:pt x="1005840" y="2048510"/>
                      <a:pt x="1040130" y="2053590"/>
                      <a:pt x="1071880" y="2065020"/>
                    </a:cubicBezTo>
                    <a:cubicBezTo>
                      <a:pt x="1098550" y="2073910"/>
                      <a:pt x="1122680" y="2090420"/>
                      <a:pt x="1144270" y="2113280"/>
                    </a:cubicBezTo>
                    <a:cubicBezTo>
                      <a:pt x="1167130" y="2137410"/>
                      <a:pt x="1186180" y="2174240"/>
                      <a:pt x="1200150" y="2222500"/>
                    </a:cubicBezTo>
                    <a:cubicBezTo>
                      <a:pt x="1216660" y="2275840"/>
                      <a:pt x="1224280" y="2346960"/>
                      <a:pt x="1224280" y="2434590"/>
                    </a:cubicBezTo>
                    <a:cubicBezTo>
                      <a:pt x="1224280" y="2564130"/>
                      <a:pt x="1201420" y="2661920"/>
                      <a:pt x="1156970" y="2716530"/>
                    </a:cubicBezTo>
                    <a:cubicBezTo>
                      <a:pt x="1117600" y="2766060"/>
                      <a:pt x="1066800" y="2788920"/>
                      <a:pt x="1000760" y="2788920"/>
                    </a:cubicBezTo>
                    <a:cubicBezTo>
                      <a:pt x="900430" y="2788920"/>
                      <a:pt x="858520" y="2745740"/>
                      <a:pt x="835660" y="2713990"/>
                    </a:cubicBezTo>
                    <a:cubicBezTo>
                      <a:pt x="792480" y="2651760"/>
                      <a:pt x="770890" y="2556510"/>
                      <a:pt x="770890" y="2430780"/>
                    </a:cubicBezTo>
                    <a:lnTo>
                      <a:pt x="770890" y="2226310"/>
                    </a:lnTo>
                    <a:lnTo>
                      <a:pt x="0" y="2226310"/>
                    </a:lnTo>
                    <a:lnTo>
                      <a:pt x="0" y="2416810"/>
                    </a:lnTo>
                    <a:cubicBezTo>
                      <a:pt x="0" y="2571750"/>
                      <a:pt x="21590" y="2713990"/>
                      <a:pt x="66040" y="2840990"/>
                    </a:cubicBezTo>
                    <a:cubicBezTo>
                      <a:pt x="110490" y="2970530"/>
                      <a:pt x="176530" y="3083560"/>
                      <a:pt x="262890" y="3176270"/>
                    </a:cubicBezTo>
                    <a:cubicBezTo>
                      <a:pt x="349250" y="3270250"/>
                      <a:pt x="457200" y="3342640"/>
                      <a:pt x="584200" y="3393440"/>
                    </a:cubicBezTo>
                    <a:cubicBezTo>
                      <a:pt x="707390" y="3441700"/>
                      <a:pt x="850900" y="3467100"/>
                      <a:pt x="1009650" y="3467100"/>
                    </a:cubicBezTo>
                    <a:cubicBezTo>
                      <a:pt x="1150620" y="3467100"/>
                      <a:pt x="1282700" y="3444240"/>
                      <a:pt x="1402080" y="3398520"/>
                    </a:cubicBezTo>
                    <a:cubicBezTo>
                      <a:pt x="1524000" y="3352800"/>
                      <a:pt x="1629410" y="3284220"/>
                      <a:pt x="1717040" y="3196590"/>
                    </a:cubicBezTo>
                    <a:cubicBezTo>
                      <a:pt x="1804670" y="3108960"/>
                      <a:pt x="1873250" y="3001010"/>
                      <a:pt x="1922780" y="2876550"/>
                    </a:cubicBezTo>
                    <a:cubicBezTo>
                      <a:pt x="1971040" y="2753360"/>
                      <a:pt x="1995170" y="2613660"/>
                      <a:pt x="1995170" y="2461260"/>
                    </a:cubicBezTo>
                    <a:cubicBezTo>
                      <a:pt x="1995170" y="2348230"/>
                      <a:pt x="1982470" y="2244090"/>
                      <a:pt x="1958340" y="2151380"/>
                    </a:cubicBezTo>
                    <a:cubicBezTo>
                      <a:pt x="1932940" y="2058670"/>
                      <a:pt x="1897380" y="1973580"/>
                      <a:pt x="1851660" y="190119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685621" y="-2390394"/>
            <a:ext cx="3496669" cy="3497580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3795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006535" y="-2390394"/>
            <a:ext cx="3496669" cy="3497580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37952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54173" y="427226"/>
            <a:ext cx="1359568" cy="135992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075086" y="427226"/>
            <a:ext cx="1359568" cy="135992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 l="7304" r="7304"/>
          <a:stretch>
            <a:fillRect/>
          </a:stretch>
        </p:blipFill>
        <p:spPr>
          <a:xfrm>
            <a:off x="685621" y="3928201"/>
            <a:ext cx="3496669" cy="272892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 l="7292" r="7292"/>
          <a:stretch>
            <a:fillRect/>
          </a:stretch>
        </p:blipFill>
        <p:spPr>
          <a:xfrm>
            <a:off x="4359692" y="3928201"/>
            <a:ext cx="3497626" cy="27289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 l="7384" r="7384"/>
          <a:stretch>
            <a:fillRect/>
          </a:stretch>
        </p:blipFill>
        <p:spPr>
          <a:xfrm>
            <a:off x="8006535" y="3928201"/>
            <a:ext cx="3496669" cy="272892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85621" y="1875368"/>
            <a:ext cx="10817582" cy="1957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300" b="1">
                <a:solidFill>
                  <a:srgbClr val="000000"/>
                </a:solidFill>
                <a:latin typeface="Arial" pitchFamily="34" charset="0"/>
              </a:rPr>
              <a:t>THÍ NGHIỆM VỀ HÔ HẤP TẾ BÀO CẦN OXYGEN Ở HẠT NẢY MẦM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xmlns="" id="{D2B680DB-E633-4DF1-9493-1C62B4D6F032}"/>
              </a:ext>
            </a:extLst>
          </p:cNvPr>
          <p:cNvSpPr/>
          <p:nvPr/>
        </p:nvSpPr>
        <p:spPr>
          <a:xfrm>
            <a:off x="695205" y="5714974"/>
            <a:ext cx="2141750" cy="4572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4">
              <a:defRPr/>
            </a:pPr>
            <a:r>
              <a:rPr lang="en-US" sz="29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Hạt</a:t>
            </a:r>
            <a:r>
              <a:rPr lang="en-US" sz="2999" b="1" dirty="0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9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đỗ</a:t>
            </a:r>
            <a:r>
              <a:rPr lang="en-US" sz="2999" b="1" dirty="0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Lưu đồ: Điểm Kết Thúc 147">
            <a:extLst>
              <a:ext uri="{FF2B5EF4-FFF2-40B4-BE49-F238E27FC236}">
                <a16:creationId xmlns:a16="http://schemas.microsoft.com/office/drawing/2014/main" xmlns="" id="{B5183A6E-3055-43C9-996A-2D190FFB60FF}"/>
              </a:ext>
            </a:extLst>
          </p:cNvPr>
          <p:cNvSpPr/>
          <p:nvPr/>
        </p:nvSpPr>
        <p:spPr>
          <a:xfrm>
            <a:off x="110585" y="205417"/>
            <a:ext cx="2280862" cy="557904"/>
          </a:xfrm>
          <a:prstGeom prst="flowChartTerminator">
            <a:avLst/>
          </a:prstGeom>
          <a:solidFill>
            <a:srgbClr val="0070C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4">
              <a:defRPr/>
            </a:pPr>
            <a:r>
              <a:rPr lang="en-US" sz="3499" b="1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Mẫu</a:t>
            </a:r>
            <a:r>
              <a:rPr lang="en-US" sz="3499" b="1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499" b="1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vật</a:t>
            </a:r>
            <a:endParaRPr lang="en-US" sz="3499" b="1" dirty="0">
              <a:solidFill>
                <a:srgbClr val="FFFF00"/>
              </a:solidFill>
              <a:latin typeface="#9Slide05 SVNUT Triumph" panose="00000500000000000000" pitchFamily="2" charset="0"/>
            </a:endParaRPr>
          </a:p>
        </p:txBody>
      </p:sp>
      <p:sp>
        <p:nvSpPr>
          <p:cNvPr id="47" name="TextBox 14"/>
          <p:cNvSpPr txBox="1"/>
          <p:nvPr/>
        </p:nvSpPr>
        <p:spPr>
          <a:xfrm>
            <a:off x="3144015" y="390516"/>
            <a:ext cx="8230771" cy="846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126">
              <a:lnSpc>
                <a:spcPts val="3265"/>
              </a:lnSpc>
              <a:spcBef>
                <a:spcPct val="0"/>
              </a:spcBef>
            </a:pPr>
            <a:r>
              <a:rPr lang="en-US" sz="35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100 g hạt đậu</a:t>
            </a:r>
            <a:r>
              <a:rPr lang="en-US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(hạt lúa, hạt </a:t>
            </a:r>
            <a:r>
              <a:rPr lang="en-US" sz="3599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vi-VN" sz="3599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 mầm</a:t>
            </a:r>
            <a:r>
              <a:rPr 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2" descr="Nguy hại từ các loại củ, hạt nảy mầm dẫn đến ung thư gan">
            <a:extLst>
              <a:ext uri="{FF2B5EF4-FFF2-40B4-BE49-F238E27FC236}">
                <a16:creationId xmlns:a16="http://schemas.microsoft.com/office/drawing/2014/main" xmlns="" id="{806D9A50-07EC-4BED-99FC-048F696C5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090" y="1443074"/>
            <a:ext cx="3748335" cy="371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Đậu xanh “nảy mầm”: Thực phẩm bổ dưỡng cho sức khỏe">
            <a:extLst>
              <a:ext uri="{FF2B5EF4-FFF2-40B4-BE49-F238E27FC236}">
                <a16:creationId xmlns:a16="http://schemas.microsoft.com/office/drawing/2014/main" xmlns="" id="{BDBEBD56-2801-47AE-9F99-DA592FC4B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5" y="1443074"/>
            <a:ext cx="3807251" cy="382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Cách ngâm ủ để &amp;#34;thóc thịt&amp;#34; có tỷ lệ nảy mầm cao">
            <a:extLst>
              <a:ext uri="{FF2B5EF4-FFF2-40B4-BE49-F238E27FC236}">
                <a16:creationId xmlns:a16="http://schemas.microsoft.com/office/drawing/2014/main" xmlns="" id="{31DBDD96-B664-462B-9AE1-F81482855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678" y="1483945"/>
            <a:ext cx="3566626" cy="367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: Rounded Corners 7">
            <a:extLst>
              <a:ext uri="{FF2B5EF4-FFF2-40B4-BE49-F238E27FC236}">
                <a16:creationId xmlns:a16="http://schemas.microsoft.com/office/drawing/2014/main" xmlns="" id="{D2B680DB-E633-4DF1-9493-1C62B4D6F032}"/>
              </a:ext>
            </a:extLst>
          </p:cNvPr>
          <p:cNvSpPr/>
          <p:nvPr/>
        </p:nvSpPr>
        <p:spPr>
          <a:xfrm>
            <a:off x="5302138" y="5653903"/>
            <a:ext cx="2048631" cy="4572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4">
              <a:defRPr/>
            </a:pPr>
            <a:r>
              <a:rPr lang="en-US" sz="29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Hạt</a:t>
            </a:r>
            <a:r>
              <a:rPr lang="en-US" sz="2999" b="1" dirty="0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9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lạc</a:t>
            </a:r>
            <a:r>
              <a:rPr lang="en-US" sz="2999" b="1" dirty="0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7" name="Rectangle: Rounded Corners 7">
            <a:extLst>
              <a:ext uri="{FF2B5EF4-FFF2-40B4-BE49-F238E27FC236}">
                <a16:creationId xmlns:a16="http://schemas.microsoft.com/office/drawing/2014/main" xmlns="" id="{D2B680DB-E633-4DF1-9493-1C62B4D6F032}"/>
              </a:ext>
            </a:extLst>
          </p:cNvPr>
          <p:cNvSpPr/>
          <p:nvPr/>
        </p:nvSpPr>
        <p:spPr>
          <a:xfrm>
            <a:off x="9269284" y="5673022"/>
            <a:ext cx="2288334" cy="4572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4">
              <a:defRPr/>
            </a:pPr>
            <a:r>
              <a:rPr lang="en-US" sz="29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Hạt</a:t>
            </a:r>
            <a:r>
              <a:rPr lang="en-US" sz="2999" b="1" dirty="0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9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thóc</a:t>
            </a:r>
            <a:r>
              <a:rPr lang="en-US" sz="2999" b="1" dirty="0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7481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xmlns="" id="{D2B680DB-E633-4DF1-9493-1C62B4D6F032}"/>
              </a:ext>
            </a:extLst>
          </p:cNvPr>
          <p:cNvSpPr/>
          <p:nvPr/>
        </p:nvSpPr>
        <p:spPr>
          <a:xfrm>
            <a:off x="2988869" y="2406687"/>
            <a:ext cx="3764101" cy="9474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4">
              <a:defRPr/>
            </a:pPr>
            <a:r>
              <a:rPr lang="en-US" sz="20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Bình</a:t>
            </a:r>
            <a:r>
              <a:rPr lang="en-US" sz="2099" b="1" dirty="0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0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thủy</a:t>
            </a:r>
            <a:r>
              <a:rPr lang="en-US" sz="2099" b="1" dirty="0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0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tinh</a:t>
            </a:r>
            <a:r>
              <a:rPr lang="en-US" sz="2099" b="1" dirty="0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250 ml </a:t>
            </a:r>
            <a:r>
              <a:rPr lang="en-US" sz="20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có</a:t>
            </a:r>
            <a:r>
              <a:rPr lang="en-US" sz="2099" b="1" dirty="0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0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nắp</a:t>
            </a:r>
            <a:r>
              <a:rPr lang="en-US" sz="2099" b="1" dirty="0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0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đậy</a:t>
            </a:r>
            <a:endParaRPr lang="en-US" sz="2099" b="1" dirty="0">
              <a:solidFill>
                <a:srgbClr val="FF0000"/>
              </a:solidFill>
              <a:latin typeface="#9Slide03 SFU Futura_12" panose="020B0604020202020204" charset="0"/>
              <a:cs typeface="Arial" panose="020B0604020202020204" pitchFamily="34" charset="0"/>
            </a:endParaRPr>
          </a:p>
        </p:txBody>
      </p:sp>
      <p:sp>
        <p:nvSpPr>
          <p:cNvPr id="74" name="Lưu đồ: Điểm Kết Thúc 147">
            <a:extLst>
              <a:ext uri="{FF2B5EF4-FFF2-40B4-BE49-F238E27FC236}">
                <a16:creationId xmlns:a16="http://schemas.microsoft.com/office/drawing/2014/main" xmlns="" id="{B5183A6E-3055-43C9-996A-2D190FFB60FF}"/>
              </a:ext>
            </a:extLst>
          </p:cNvPr>
          <p:cNvSpPr/>
          <p:nvPr/>
        </p:nvSpPr>
        <p:spPr>
          <a:xfrm>
            <a:off x="425843" y="466147"/>
            <a:ext cx="2280862" cy="557904"/>
          </a:xfrm>
          <a:prstGeom prst="flowChartTerminator">
            <a:avLst/>
          </a:prstGeom>
          <a:solidFill>
            <a:srgbClr val="0070C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4">
              <a:defRPr/>
            </a:pPr>
            <a:r>
              <a:rPr lang="en-US" sz="3499" b="1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Dụng</a:t>
            </a:r>
            <a:r>
              <a:rPr lang="en-US" sz="3499" b="1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499" b="1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cụ</a:t>
            </a:r>
            <a:endParaRPr lang="en-US" sz="3499" b="1" dirty="0">
              <a:solidFill>
                <a:srgbClr val="FFFF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7" r="30105"/>
          <a:stretch/>
        </p:blipFill>
        <p:spPr>
          <a:xfrm>
            <a:off x="8568222" y="563033"/>
            <a:ext cx="2269530" cy="1973294"/>
          </a:xfrm>
          <a:prstGeom prst="rect">
            <a:avLst/>
          </a:prstGeom>
        </p:spPr>
      </p:pic>
      <p:sp>
        <p:nvSpPr>
          <p:cNvPr id="76" name="Rectangle: Rounded Corners 7">
            <a:extLst>
              <a:ext uri="{FF2B5EF4-FFF2-40B4-BE49-F238E27FC236}">
                <a16:creationId xmlns:a16="http://schemas.microsoft.com/office/drawing/2014/main" xmlns="" id="{D2B680DB-E633-4DF1-9493-1C62B4D6F032}"/>
              </a:ext>
            </a:extLst>
          </p:cNvPr>
          <p:cNvSpPr/>
          <p:nvPr/>
        </p:nvSpPr>
        <p:spPr>
          <a:xfrm>
            <a:off x="8754573" y="2798384"/>
            <a:ext cx="1998466" cy="4572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4">
              <a:defRPr/>
            </a:pPr>
            <a:r>
              <a:rPr lang="en-US" sz="20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Cốc</a:t>
            </a:r>
            <a:r>
              <a:rPr lang="en-US" sz="2099" b="1" dirty="0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0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đong</a:t>
            </a:r>
            <a:endParaRPr lang="en-US" sz="2099" b="1" dirty="0">
              <a:solidFill>
                <a:srgbClr val="FF0000"/>
              </a:solidFill>
              <a:latin typeface="#9Slide03 SFU Futura_12" panose="020B0604020202020204" charset="0"/>
              <a:cs typeface="Arial" panose="020B0604020202020204" pitchFamily="34" charset="0"/>
            </a:endParaRPr>
          </a:p>
        </p:txBody>
      </p:sp>
      <p:sp>
        <p:nvSpPr>
          <p:cNvPr id="77" name="Rectangle: Rounded Corners 7">
            <a:extLst>
              <a:ext uri="{FF2B5EF4-FFF2-40B4-BE49-F238E27FC236}">
                <a16:creationId xmlns:a16="http://schemas.microsoft.com/office/drawing/2014/main" xmlns="" id="{D2B680DB-E633-4DF1-9493-1C62B4D6F032}"/>
              </a:ext>
            </a:extLst>
          </p:cNvPr>
          <p:cNvSpPr/>
          <p:nvPr/>
        </p:nvSpPr>
        <p:spPr>
          <a:xfrm>
            <a:off x="4137641" y="5944903"/>
            <a:ext cx="1854362" cy="4572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4">
              <a:defRPr/>
            </a:pPr>
            <a:r>
              <a:rPr lang="en-US" sz="2099" b="1" dirty="0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Que </a:t>
            </a:r>
            <a:r>
              <a:rPr lang="en-US" sz="20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đóm</a:t>
            </a:r>
            <a:endParaRPr lang="en-US" sz="2099" b="1" dirty="0">
              <a:solidFill>
                <a:srgbClr val="FF0000"/>
              </a:solidFill>
              <a:latin typeface="#9Slide03 SFU Futura_12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78" name="Picture 2" descr="https://down-vn.img.susercontent.com/file/vn-11134201-7qukw-lkifutrvkxwob9">
            <a:extLst>
              <a:ext uri="{FF2B5EF4-FFF2-40B4-BE49-F238E27FC236}">
                <a16:creationId xmlns:a16="http://schemas.microsoft.com/office/drawing/2014/main" xmlns="" id="{61F1F607-44E9-46B8-A5CF-9B597DFD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484" y="164178"/>
            <a:ext cx="3000873" cy="212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Cây Xiên Tre 20cm - 50 Cái - Siêu Thị Ngành Bánh - dungculambanh.com.vn">
            <a:extLst>
              <a:ext uri="{FF2B5EF4-FFF2-40B4-BE49-F238E27FC236}">
                <a16:creationId xmlns:a16="http://schemas.microsoft.com/office/drawing/2014/main" xmlns="" id="{5CCFEB9D-387F-4D51-AE80-C8344A63B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255" y="3504944"/>
            <a:ext cx="2725133" cy="228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Đèn cồn 150ml">
            <a:extLst>
              <a:ext uri="{FF2B5EF4-FFF2-40B4-BE49-F238E27FC236}">
                <a16:creationId xmlns:a16="http://schemas.microsoft.com/office/drawing/2014/main" xmlns="" id="{49CD74B2-5BC7-4C1C-B633-75BA94E13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5" y="3506546"/>
            <a:ext cx="2528081" cy="267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Bật lửa TF3 - Sản xuất bởi Trung Nguyên">
            <a:extLst>
              <a:ext uri="{FF2B5EF4-FFF2-40B4-BE49-F238E27FC236}">
                <a16:creationId xmlns:a16="http://schemas.microsoft.com/office/drawing/2014/main" xmlns="" id="{FACAC054-1F52-4A8E-9423-B5A13CD8B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574" y="3930480"/>
            <a:ext cx="2142567" cy="201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: Rounded Corners 7">
            <a:extLst>
              <a:ext uri="{FF2B5EF4-FFF2-40B4-BE49-F238E27FC236}">
                <a16:creationId xmlns:a16="http://schemas.microsoft.com/office/drawing/2014/main" xmlns="" id="{D2B680DB-E633-4DF1-9493-1C62B4D6F032}"/>
              </a:ext>
            </a:extLst>
          </p:cNvPr>
          <p:cNvSpPr/>
          <p:nvPr/>
        </p:nvSpPr>
        <p:spPr>
          <a:xfrm>
            <a:off x="8898677" y="5987532"/>
            <a:ext cx="1854362" cy="4572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4">
              <a:defRPr/>
            </a:pPr>
            <a:r>
              <a:rPr lang="en-US" sz="20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Bật</a:t>
            </a:r>
            <a:r>
              <a:rPr lang="en-US" sz="2099" b="1" dirty="0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0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lửa</a:t>
            </a:r>
            <a:endParaRPr lang="en-US" sz="2099" b="1" dirty="0">
              <a:solidFill>
                <a:srgbClr val="FF0000"/>
              </a:solidFill>
              <a:latin typeface="#9Slide03 SFU Futura_12" panose="020B0604020202020204" charset="0"/>
              <a:cs typeface="Arial" panose="020B0604020202020204" pitchFamily="34" charset="0"/>
            </a:endParaRPr>
          </a:p>
        </p:txBody>
      </p:sp>
      <p:sp>
        <p:nvSpPr>
          <p:cNvPr id="83" name="Rectangle: Rounded Corners 7">
            <a:extLst>
              <a:ext uri="{FF2B5EF4-FFF2-40B4-BE49-F238E27FC236}">
                <a16:creationId xmlns:a16="http://schemas.microsoft.com/office/drawing/2014/main" xmlns="" id="{D2B680DB-E633-4DF1-9493-1C62B4D6F032}"/>
              </a:ext>
            </a:extLst>
          </p:cNvPr>
          <p:cNvSpPr/>
          <p:nvPr/>
        </p:nvSpPr>
        <p:spPr>
          <a:xfrm>
            <a:off x="556329" y="5948073"/>
            <a:ext cx="1854362" cy="4572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4">
              <a:defRPr/>
            </a:pPr>
            <a:r>
              <a:rPr lang="en-US" sz="20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Đèn</a:t>
            </a:r>
            <a:r>
              <a:rPr lang="en-US" sz="2099" b="1" dirty="0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099" b="1" dirty="0" err="1">
                <a:solidFill>
                  <a:srgbClr val="FF0000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cồn</a:t>
            </a:r>
            <a:endParaRPr lang="en-US" sz="2099" b="1" dirty="0">
              <a:solidFill>
                <a:srgbClr val="FF0000"/>
              </a:solidFill>
              <a:latin typeface="#9Slide03 SFU Futura_12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9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6" grpId="0" animBg="1"/>
      <p:bldP spid="77" grpId="0" animBg="1"/>
      <p:bldP spid="82" grpId="0" animBg="1"/>
      <p:bldP spid="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91ACA94-E341-45D2-A862-C6ABE7BE591A}"/>
              </a:ext>
            </a:extLst>
          </p:cNvPr>
          <p:cNvCxnSpPr>
            <a:cxnSpLocks/>
          </p:cNvCxnSpPr>
          <p:nvPr/>
        </p:nvCxnSpPr>
        <p:spPr>
          <a:xfrm flipV="1">
            <a:off x="2571298" y="1097339"/>
            <a:ext cx="7758731" cy="980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E9D0FA63-819D-4CB9-8EDB-36437D9A8D79}"/>
              </a:ext>
            </a:extLst>
          </p:cNvPr>
          <p:cNvCxnSpPr>
            <a:cxnSpLocks/>
          </p:cNvCxnSpPr>
          <p:nvPr/>
        </p:nvCxnSpPr>
        <p:spPr>
          <a:xfrm flipH="1" flipV="1">
            <a:off x="1141412" y="1630317"/>
            <a:ext cx="33378" cy="4400789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158102" y="1691813"/>
            <a:ext cx="10560412" cy="4400789"/>
            <a:chOff x="6481296" y="1636622"/>
            <a:chExt cx="5421841" cy="3784076"/>
          </a:xfrm>
        </p:grpSpPr>
        <p:sp>
          <p:nvSpPr>
            <p:cNvPr id="31" name="Rectangle: Rounded Corners 7">
              <a:extLst>
                <a:ext uri="{FF2B5EF4-FFF2-40B4-BE49-F238E27FC236}">
                  <a16:creationId xmlns:a16="http://schemas.microsoft.com/office/drawing/2014/main" xmlns="" id="{9731B856-505B-4C12-AE96-B34567953D3E}"/>
                </a:ext>
              </a:extLst>
            </p:cNvPr>
            <p:cNvSpPr/>
            <p:nvPr/>
          </p:nvSpPr>
          <p:spPr>
            <a:xfrm>
              <a:off x="6757986" y="2434592"/>
              <a:ext cx="5145151" cy="298610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3333FF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0 w 2661796"/>
                        <a:gd name="connsiteY0" fmla="*/ 152939 h 917613"/>
                        <a:gd name="connsiteX1" fmla="*/ 152939 w 2661796"/>
                        <a:gd name="connsiteY1" fmla="*/ 0 h 917613"/>
                        <a:gd name="connsiteX2" fmla="*/ 694800 w 2661796"/>
                        <a:gd name="connsiteY2" fmla="*/ 0 h 917613"/>
                        <a:gd name="connsiteX3" fmla="*/ 1283780 w 2661796"/>
                        <a:gd name="connsiteY3" fmla="*/ 0 h 917613"/>
                        <a:gd name="connsiteX4" fmla="*/ 1825641 w 2661796"/>
                        <a:gd name="connsiteY4" fmla="*/ 0 h 917613"/>
                        <a:gd name="connsiteX5" fmla="*/ 2508857 w 2661796"/>
                        <a:gd name="connsiteY5" fmla="*/ 0 h 917613"/>
                        <a:gd name="connsiteX6" fmla="*/ 2661796 w 2661796"/>
                        <a:gd name="connsiteY6" fmla="*/ 152939 h 917613"/>
                        <a:gd name="connsiteX7" fmla="*/ 2661796 w 2661796"/>
                        <a:gd name="connsiteY7" fmla="*/ 458807 h 917613"/>
                        <a:gd name="connsiteX8" fmla="*/ 2661796 w 2661796"/>
                        <a:gd name="connsiteY8" fmla="*/ 764674 h 917613"/>
                        <a:gd name="connsiteX9" fmla="*/ 2508857 w 2661796"/>
                        <a:gd name="connsiteY9" fmla="*/ 917613 h 917613"/>
                        <a:gd name="connsiteX10" fmla="*/ 1943437 w 2661796"/>
                        <a:gd name="connsiteY10" fmla="*/ 917613 h 917613"/>
                        <a:gd name="connsiteX11" fmla="*/ 1425135 w 2661796"/>
                        <a:gd name="connsiteY11" fmla="*/ 917613 h 917613"/>
                        <a:gd name="connsiteX12" fmla="*/ 812596 w 2661796"/>
                        <a:gd name="connsiteY12" fmla="*/ 917613 h 917613"/>
                        <a:gd name="connsiteX13" fmla="*/ 152939 w 2661796"/>
                        <a:gd name="connsiteY13" fmla="*/ 917613 h 917613"/>
                        <a:gd name="connsiteX14" fmla="*/ 0 w 2661796"/>
                        <a:gd name="connsiteY14" fmla="*/ 764674 h 917613"/>
                        <a:gd name="connsiteX15" fmla="*/ 0 w 2661796"/>
                        <a:gd name="connsiteY15" fmla="*/ 446572 h 917613"/>
                        <a:gd name="connsiteX16" fmla="*/ 0 w 2661796"/>
                        <a:gd name="connsiteY16" fmla="*/ 152939 h 9176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661796" h="917613" fill="none" extrusionOk="0">
                          <a:moveTo>
                            <a:pt x="0" y="152939"/>
                          </a:moveTo>
                          <a:cubicBezTo>
                            <a:pt x="-1081" y="70405"/>
                            <a:pt x="87221" y="13931"/>
                            <a:pt x="152939" y="0"/>
                          </a:cubicBezTo>
                          <a:cubicBezTo>
                            <a:pt x="398603" y="-38239"/>
                            <a:pt x="461848" y="32783"/>
                            <a:pt x="694800" y="0"/>
                          </a:cubicBezTo>
                          <a:cubicBezTo>
                            <a:pt x="927752" y="-32783"/>
                            <a:pt x="1033727" y="54143"/>
                            <a:pt x="1283780" y="0"/>
                          </a:cubicBezTo>
                          <a:cubicBezTo>
                            <a:pt x="1533833" y="-54143"/>
                            <a:pt x="1593305" y="5845"/>
                            <a:pt x="1825641" y="0"/>
                          </a:cubicBezTo>
                          <a:cubicBezTo>
                            <a:pt x="2057977" y="-5845"/>
                            <a:pt x="2312640" y="14610"/>
                            <a:pt x="2508857" y="0"/>
                          </a:cubicBezTo>
                          <a:cubicBezTo>
                            <a:pt x="2580287" y="-738"/>
                            <a:pt x="2667267" y="73183"/>
                            <a:pt x="2661796" y="152939"/>
                          </a:cubicBezTo>
                          <a:cubicBezTo>
                            <a:pt x="2681022" y="279836"/>
                            <a:pt x="2634696" y="326526"/>
                            <a:pt x="2661796" y="458807"/>
                          </a:cubicBezTo>
                          <a:cubicBezTo>
                            <a:pt x="2688896" y="591088"/>
                            <a:pt x="2641859" y="634669"/>
                            <a:pt x="2661796" y="764674"/>
                          </a:cubicBezTo>
                          <a:cubicBezTo>
                            <a:pt x="2661200" y="836772"/>
                            <a:pt x="2612434" y="929653"/>
                            <a:pt x="2508857" y="917613"/>
                          </a:cubicBezTo>
                          <a:cubicBezTo>
                            <a:pt x="2242118" y="968541"/>
                            <a:pt x="2181100" y="862707"/>
                            <a:pt x="1943437" y="917613"/>
                          </a:cubicBezTo>
                          <a:cubicBezTo>
                            <a:pt x="1705774" y="972519"/>
                            <a:pt x="1565789" y="904415"/>
                            <a:pt x="1425135" y="917613"/>
                          </a:cubicBezTo>
                          <a:cubicBezTo>
                            <a:pt x="1284481" y="930811"/>
                            <a:pt x="942571" y="911370"/>
                            <a:pt x="812596" y="917613"/>
                          </a:cubicBezTo>
                          <a:cubicBezTo>
                            <a:pt x="682621" y="923856"/>
                            <a:pt x="369653" y="912507"/>
                            <a:pt x="152939" y="917613"/>
                          </a:cubicBezTo>
                          <a:cubicBezTo>
                            <a:pt x="60825" y="921902"/>
                            <a:pt x="1376" y="852869"/>
                            <a:pt x="0" y="764674"/>
                          </a:cubicBezTo>
                          <a:cubicBezTo>
                            <a:pt x="-6126" y="648058"/>
                            <a:pt x="2604" y="572022"/>
                            <a:pt x="0" y="446572"/>
                          </a:cubicBezTo>
                          <a:cubicBezTo>
                            <a:pt x="-2604" y="321122"/>
                            <a:pt x="16209" y="280899"/>
                            <a:pt x="0" y="152939"/>
                          </a:cubicBezTo>
                          <a:close/>
                        </a:path>
                        <a:path w="2661796" h="917613" stroke="0" extrusionOk="0">
                          <a:moveTo>
                            <a:pt x="0" y="152939"/>
                          </a:moveTo>
                          <a:cubicBezTo>
                            <a:pt x="-8854" y="63011"/>
                            <a:pt x="48196" y="7610"/>
                            <a:pt x="152939" y="0"/>
                          </a:cubicBezTo>
                          <a:cubicBezTo>
                            <a:pt x="416898" y="-32481"/>
                            <a:pt x="570706" y="29376"/>
                            <a:pt x="789037" y="0"/>
                          </a:cubicBezTo>
                          <a:cubicBezTo>
                            <a:pt x="1007368" y="-29376"/>
                            <a:pt x="1117390" y="64254"/>
                            <a:pt x="1354457" y="0"/>
                          </a:cubicBezTo>
                          <a:cubicBezTo>
                            <a:pt x="1591524" y="-64254"/>
                            <a:pt x="1748846" y="5960"/>
                            <a:pt x="1896318" y="0"/>
                          </a:cubicBezTo>
                          <a:cubicBezTo>
                            <a:pt x="2043790" y="-5960"/>
                            <a:pt x="2377684" y="4146"/>
                            <a:pt x="2508857" y="0"/>
                          </a:cubicBezTo>
                          <a:cubicBezTo>
                            <a:pt x="2600389" y="-14541"/>
                            <a:pt x="2657299" y="67784"/>
                            <a:pt x="2661796" y="152939"/>
                          </a:cubicBezTo>
                          <a:cubicBezTo>
                            <a:pt x="2691575" y="237326"/>
                            <a:pt x="2650134" y="328976"/>
                            <a:pt x="2661796" y="458807"/>
                          </a:cubicBezTo>
                          <a:cubicBezTo>
                            <a:pt x="2673458" y="588638"/>
                            <a:pt x="2661536" y="649364"/>
                            <a:pt x="2661796" y="764674"/>
                          </a:cubicBezTo>
                          <a:cubicBezTo>
                            <a:pt x="2680473" y="853631"/>
                            <a:pt x="2577797" y="915102"/>
                            <a:pt x="2508857" y="917613"/>
                          </a:cubicBezTo>
                          <a:cubicBezTo>
                            <a:pt x="2379364" y="930554"/>
                            <a:pt x="2189507" y="872109"/>
                            <a:pt x="1919878" y="917613"/>
                          </a:cubicBezTo>
                          <a:cubicBezTo>
                            <a:pt x="1650249" y="963117"/>
                            <a:pt x="1554653" y="872396"/>
                            <a:pt x="1354457" y="917613"/>
                          </a:cubicBezTo>
                          <a:cubicBezTo>
                            <a:pt x="1154261" y="962830"/>
                            <a:pt x="891919" y="877402"/>
                            <a:pt x="718359" y="917613"/>
                          </a:cubicBezTo>
                          <a:cubicBezTo>
                            <a:pt x="544799" y="957824"/>
                            <a:pt x="398398" y="915160"/>
                            <a:pt x="152939" y="917613"/>
                          </a:cubicBezTo>
                          <a:cubicBezTo>
                            <a:pt x="63271" y="918467"/>
                            <a:pt x="-9992" y="842246"/>
                            <a:pt x="0" y="764674"/>
                          </a:cubicBezTo>
                          <a:cubicBezTo>
                            <a:pt x="-15499" y="665822"/>
                            <a:pt x="14294" y="566461"/>
                            <a:pt x="0" y="452689"/>
                          </a:cubicBezTo>
                          <a:cubicBezTo>
                            <a:pt x="-14294" y="338917"/>
                            <a:pt x="26070" y="218306"/>
                            <a:pt x="0" y="15293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594">
                <a:defRPr/>
              </a:pPr>
              <a:endParaRPr lang="en-US" sz="2099" b="1" i="1" dirty="0">
                <a:solidFill>
                  <a:prstClr val="black"/>
                </a:solidFill>
                <a:latin typeface="#9Slide03 SFU Futura_12" panose="020B060402020202020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6481296" y="1636622"/>
              <a:ext cx="3396673" cy="944171"/>
              <a:chOff x="1003876" y="1224706"/>
              <a:chExt cx="3396673" cy="944171"/>
            </a:xfrm>
          </p:grpSpPr>
          <p:sp>
            <p:nvSpPr>
              <p:cNvPr id="33" name="Lưu đồ: Điểm Kết Thúc 147">
                <a:extLst>
                  <a:ext uri="{FF2B5EF4-FFF2-40B4-BE49-F238E27FC236}">
                    <a16:creationId xmlns:a16="http://schemas.microsoft.com/office/drawing/2014/main" xmlns="" id="{B5183A6E-3055-43C9-996A-2D190FFB60FF}"/>
                  </a:ext>
                </a:extLst>
              </p:cNvPr>
              <p:cNvSpPr/>
              <p:nvPr/>
            </p:nvSpPr>
            <p:spPr>
              <a:xfrm>
                <a:off x="1358608" y="1326421"/>
                <a:ext cx="3041941" cy="744065"/>
              </a:xfrm>
              <a:prstGeom prst="flowChartTerminator">
                <a:avLst/>
              </a:prstGeom>
              <a:solidFill>
                <a:srgbClr val="0070C0"/>
              </a:solidFill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594">
                  <a:defRPr/>
                </a:pPr>
                <a:r>
                  <a:rPr lang="en-US" sz="2699" b="1" dirty="0" err="1">
                    <a:solidFill>
                      <a:srgbClr val="FFFF00"/>
                    </a:solidFill>
                    <a:latin typeface="#9Slide05 SVNUT Triumph" panose="00000500000000000000" pitchFamily="2" charset="0"/>
                  </a:rPr>
                  <a:t>Nhiệm</a:t>
                </a:r>
                <a:r>
                  <a:rPr lang="en-US" sz="2699" b="1" dirty="0">
                    <a:solidFill>
                      <a:srgbClr val="FFFF00"/>
                    </a:solidFill>
                    <a:latin typeface="#9Slide05 SVNUT Triumph" panose="00000500000000000000" pitchFamily="2" charset="0"/>
                  </a:rPr>
                  <a:t> </a:t>
                </a:r>
                <a:r>
                  <a:rPr lang="en-US" sz="2699" b="1" dirty="0" err="1">
                    <a:solidFill>
                      <a:srgbClr val="FFFF00"/>
                    </a:solidFill>
                    <a:latin typeface="#9Slide05 SVNUT Triumph" panose="00000500000000000000" pitchFamily="2" charset="0"/>
                  </a:rPr>
                  <a:t>vụ</a:t>
                </a:r>
                <a:endParaRPr lang="en-US" sz="2699" b="1" dirty="0">
                  <a:solidFill>
                    <a:srgbClr val="FFFF00"/>
                  </a:solidFill>
                  <a:latin typeface="#9Slide05 SVNUT Triumph" panose="00000500000000000000" pitchFamily="2" charset="0"/>
                </a:endParaRPr>
              </a:p>
            </p:txBody>
          </p:sp>
          <p:pic>
            <p:nvPicPr>
              <p:cNvPr id="34" name="Picture 2" descr="Copyediting | AnnaProofing">
                <a:extLst>
                  <a:ext uri="{FF2B5EF4-FFF2-40B4-BE49-F238E27FC236}">
                    <a16:creationId xmlns:a16="http://schemas.microsoft.com/office/drawing/2014/main" xmlns="" id="{8C2C0F88-ED36-4737-A139-308D36F1F7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3876" y="1224706"/>
                <a:ext cx="886691" cy="944171"/>
              </a:xfrm>
              <a:prstGeom prst="rect">
                <a:avLst/>
              </a:prstGeom>
              <a:noFill/>
              <a:ln>
                <a:solidFill>
                  <a:srgbClr val="3333FF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2154810" y="207160"/>
            <a:ext cx="6608085" cy="83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/>
            <a:r>
              <a:rPr lang="en-US" sz="23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 </a:t>
            </a:r>
            <a:r>
              <a:rPr lang="en-US" sz="2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VÀ </a:t>
            </a:r>
          </a:p>
          <a:p>
            <a:pPr algn="ctr" defTabSz="914126"/>
            <a:r>
              <a:rPr lang="en-US" sz="2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TẬP.</a:t>
            </a:r>
          </a:p>
        </p:txBody>
      </p:sp>
      <p:pic>
        <p:nvPicPr>
          <p:cNvPr id="72" name="Electric - 5 Minute Countdown">
            <a:hlinkClick r:id="" action="ppaction://media"/>
            <a:extLst>
              <a:ext uri="{FF2B5EF4-FFF2-40B4-BE49-F238E27FC236}">
                <a16:creationId xmlns:a16="http://schemas.microsoft.com/office/drawing/2014/main" xmlns="" id="{9A567B52-27FD-0C90-D00F-361972C48F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0029" y="94257"/>
            <a:ext cx="1475829" cy="10565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6212" y="3164291"/>
            <a:ext cx="10538088" cy="1569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196" indent="-514196" defTabSz="914126">
              <a:buFontTx/>
              <a:buAutoNum type="arabicPeriod"/>
            </a:pP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14196" indent="-514196" defTabSz="914126">
              <a:buFontTx/>
              <a:buAutoNum type="arabicPeriod"/>
            </a:pP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196" indent="-514196" defTabSz="914126">
              <a:buFontTx/>
              <a:buAutoNum type="arabicPeriod"/>
            </a:pP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(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199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935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91ACA94-E341-45D2-A862-C6ABE7BE591A}"/>
              </a:ext>
            </a:extLst>
          </p:cNvPr>
          <p:cNvCxnSpPr>
            <a:cxnSpLocks/>
          </p:cNvCxnSpPr>
          <p:nvPr/>
        </p:nvCxnSpPr>
        <p:spPr>
          <a:xfrm flipV="1">
            <a:off x="2839590" y="806549"/>
            <a:ext cx="8474835" cy="49314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E9D0FA63-819D-4CB9-8EDB-36437D9A8D79}"/>
              </a:ext>
            </a:extLst>
          </p:cNvPr>
          <p:cNvCxnSpPr>
            <a:cxnSpLocks/>
          </p:cNvCxnSpPr>
          <p:nvPr/>
        </p:nvCxnSpPr>
        <p:spPr>
          <a:xfrm flipH="1" flipV="1">
            <a:off x="722129" y="1465260"/>
            <a:ext cx="37727" cy="4708212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opyediting | AnnaProofing">
            <a:extLst>
              <a:ext uri="{FF2B5EF4-FFF2-40B4-BE49-F238E27FC236}">
                <a16:creationId xmlns:a16="http://schemas.microsoft.com/office/drawing/2014/main" xmlns="" id="{8C2C0F88-ED36-4737-A139-308D36F1F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1" y="231945"/>
            <a:ext cx="1060421" cy="805502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9944" y="143759"/>
            <a:ext cx="8903873" cy="4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/>
            <a:r>
              <a:rPr lang="en-US" sz="23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2: </a:t>
            </a:r>
            <a:r>
              <a:rPr lang="en-US" sz="2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THÍ NGHIỆM.</a:t>
            </a:r>
          </a:p>
        </p:txBody>
      </p:sp>
      <p:pic>
        <p:nvPicPr>
          <p:cNvPr id="67" name="3 PHÚT">
            <a:hlinkClick r:id="" action="ppaction://media"/>
            <a:extLst>
              <a:ext uri="{FF2B5EF4-FFF2-40B4-BE49-F238E27FC236}">
                <a16:creationId xmlns:a16="http://schemas.microsoft.com/office/drawing/2014/main" xmlns="" id="{4F9E8CA8-BD25-977F-6425-3ABAD6825A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3311" y="60316"/>
            <a:ext cx="1710087" cy="882186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xmlns="" id="{AFE2D18D-AF44-A7CD-441C-9B630398A45F}"/>
              </a:ext>
            </a:extLst>
          </p:cNvPr>
          <p:cNvSpPr txBox="1"/>
          <p:nvPr/>
        </p:nvSpPr>
        <p:spPr>
          <a:xfrm>
            <a:off x="1446212" y="1020859"/>
            <a:ext cx="5845194" cy="969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126">
              <a:lnSpc>
                <a:spcPct val="150000"/>
              </a:lnSpc>
              <a:spcBef>
                <a:spcPct val="0"/>
              </a:spcBef>
            </a:pPr>
            <a:r>
              <a:rPr lang="vi-VN" sz="2099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vi-VN" sz="2099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r>
              <a:rPr lang="vi-VN" sz="2099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Chia sổ hạt đậu thành hai phần (mỗi phần 50 g). Cho mỗi phần vào bình A và bình B</a:t>
            </a:r>
            <a:r>
              <a:rPr lang="en-US" sz="2099" b="1" dirty="0">
                <a:solidFill>
                  <a:srgbClr val="000000"/>
                </a:solidFill>
                <a:latin typeface="Calibri Light" panose="020F0302020204030204"/>
              </a:rPr>
              <a:t>.</a:t>
            </a:r>
            <a:endParaRPr lang="vi-VN" sz="2099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2839591" y="4319898"/>
            <a:ext cx="4559229" cy="910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126">
              <a:lnSpc>
                <a:spcPct val="150000"/>
              </a:lnSpc>
              <a:spcBef>
                <a:spcPct val="0"/>
              </a:spcBef>
            </a:pPr>
            <a:r>
              <a:rPr lang="vi-VN" sz="2099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vi-VN" sz="2099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r>
              <a:rPr lang="vi-VN" sz="2099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vi-VN" sz="2099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Đổ</a:t>
            </a:r>
            <a:r>
              <a:rPr lang="vi-VN" sz="2099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nước sôi vào bình B để làm chết hạt, chắc bỏ nước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9D0FA63-819D-4CB9-8EDB-36437D9A8D79}"/>
              </a:ext>
            </a:extLst>
          </p:cNvPr>
          <p:cNvCxnSpPr>
            <a:cxnSpLocks/>
          </p:cNvCxnSpPr>
          <p:nvPr/>
        </p:nvCxnSpPr>
        <p:spPr>
          <a:xfrm flipH="1" flipV="1">
            <a:off x="7525116" y="855863"/>
            <a:ext cx="81601" cy="5927006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36B3D25D-531C-C519-A89D-DCBDD03A4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" t="14495" r="8389"/>
          <a:stretch/>
        </p:blipFill>
        <p:spPr bwMode="auto">
          <a:xfrm>
            <a:off x="1739626" y="2538592"/>
            <a:ext cx="3379579" cy="129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90CF7C47-4865-4EBC-4A89-C75D820DC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8"/>
          <a:stretch/>
        </p:blipFill>
        <p:spPr bwMode="auto">
          <a:xfrm>
            <a:off x="3446851" y="5230744"/>
            <a:ext cx="1843915" cy="140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2"/>
          <p:cNvSpPr txBox="1"/>
          <p:nvPr/>
        </p:nvSpPr>
        <p:spPr>
          <a:xfrm>
            <a:off x="7633823" y="942502"/>
            <a:ext cx="4234381" cy="910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126">
              <a:lnSpc>
                <a:spcPct val="150000"/>
              </a:lnSpc>
              <a:spcBef>
                <a:spcPct val="0"/>
              </a:spcBef>
            </a:pPr>
            <a:r>
              <a:rPr lang="vi-VN" sz="2099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Bước 3</a:t>
            </a:r>
            <a:r>
              <a:rPr lang="vi-VN" sz="2099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Nút chặt các bình, để ở nhiệt độ phòng khoảng 1.5 – 2 giờ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B6D10BBE-06A1-B38C-EC06-3CA4F91BD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r="7170"/>
          <a:stretch/>
        </p:blipFill>
        <p:spPr bwMode="auto">
          <a:xfrm>
            <a:off x="8488646" y="1930499"/>
            <a:ext cx="2751243" cy="144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14">
            <a:extLst>
              <a:ext uri="{FF2B5EF4-FFF2-40B4-BE49-F238E27FC236}">
                <a16:creationId xmlns:a16="http://schemas.microsoft.com/office/drawing/2014/main" xmlns="" id="{FD632497-FEA1-D1A3-4288-B36DDF77E57B}"/>
              </a:ext>
            </a:extLst>
          </p:cNvPr>
          <p:cNvSpPr txBox="1"/>
          <p:nvPr/>
        </p:nvSpPr>
        <p:spPr>
          <a:xfrm>
            <a:off x="7715306" y="3350653"/>
            <a:ext cx="4126779" cy="1938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126">
              <a:lnSpc>
                <a:spcPct val="150000"/>
              </a:lnSpc>
              <a:spcBef>
                <a:spcPct val="0"/>
              </a:spcBef>
            </a:pPr>
            <a:r>
              <a:rPr lang="vi-VN" sz="2099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vi-VN" sz="2099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  <a:r>
              <a:rPr lang="vi-VN" sz="2099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vi-VN" sz="2099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Mở</a:t>
            </a:r>
            <a:r>
              <a:rPr lang="vi-VN" sz="2099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nút bình, đưa nhanh que kim loại có cây nến đang cháy vào trong hai bình. Quan sát hiện tượng xảy ra với cây nến</a:t>
            </a:r>
            <a:r>
              <a:rPr lang="en-US" sz="2099" b="1" dirty="0">
                <a:solidFill>
                  <a:srgbClr val="000000"/>
                </a:solidFill>
                <a:latin typeface="Calibri Light" panose="020F0302020204030204"/>
              </a:rPr>
              <a:t>.</a:t>
            </a:r>
            <a:endParaRPr lang="vi-VN" sz="2099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26A86F85-2880-BD84-2FAB-FF738868E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7"/>
          <a:stretch/>
        </p:blipFill>
        <p:spPr bwMode="auto">
          <a:xfrm>
            <a:off x="8371554" y="5231064"/>
            <a:ext cx="3098469" cy="149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94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67"/>
                </p:tgtEl>
              </p:cMediaNode>
            </p:video>
          </p:childTnLst>
        </p:cTn>
      </p:par>
    </p:tnLst>
    <p:bldLst>
      <p:bldP spid="16" grpId="0"/>
      <p:bldP spid="17" grpId="0"/>
      <p:bldP spid="23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4595" y="-769869"/>
            <a:ext cx="16357783" cy="1919333"/>
            <a:chOff x="0" y="0"/>
            <a:chExt cx="19002433" cy="22290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02432" cy="2229061"/>
            </a:xfrm>
            <a:custGeom>
              <a:avLst/>
              <a:gdLst/>
              <a:ahLst/>
              <a:cxnLst/>
              <a:rect l="l" t="t" r="r" b="b"/>
              <a:pathLst>
                <a:path w="19002432" h="2229061">
                  <a:moveTo>
                    <a:pt x="18877973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877973" y="0"/>
                  </a:lnTo>
                  <a:cubicBezTo>
                    <a:pt x="18946552" y="0"/>
                    <a:pt x="19002432" y="55880"/>
                    <a:pt x="19002432" y="124460"/>
                  </a:cubicBezTo>
                  <a:lnTo>
                    <a:pt x="19002432" y="2104601"/>
                  </a:lnTo>
                  <a:cubicBezTo>
                    <a:pt x="19002432" y="2173181"/>
                    <a:pt x="18946552" y="2229061"/>
                    <a:pt x="18877973" y="2229061"/>
                  </a:cubicBezTo>
                  <a:close/>
                </a:path>
              </a:pathLst>
            </a:custGeom>
            <a:solidFill>
              <a:srgbClr val="DCE775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774317">
            <a:off x="10020977" y="-1768908"/>
            <a:ext cx="2743200" cy="27424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774317">
            <a:off x="11866282" y="-1525205"/>
            <a:ext cx="2743200" cy="274248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85621" y="1304188"/>
            <a:ext cx="4265791" cy="958777"/>
            <a:chOff x="1" y="-1"/>
            <a:chExt cx="8533803" cy="1917555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5400000">
              <a:off x="-128476" y="128476"/>
              <a:ext cx="1917555" cy="1660602"/>
              <a:chOff x="0" y="0"/>
              <a:chExt cx="6350000" cy="54991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C01E27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950611" y="538617"/>
              <a:ext cx="6583193" cy="7690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266"/>
                </a:lnSpc>
                <a:spcBef>
                  <a:spcPct val="0"/>
                </a:spcBef>
              </a:pPr>
              <a:r>
                <a:rPr lang="vi-VN" sz="2300" b="1" dirty="0">
                  <a:solidFill>
                    <a:srgbClr val="000000"/>
                  </a:solidFill>
                  <a:latin typeface="Arial" pitchFamily="34" charset="0"/>
                </a:rPr>
                <a:t>4. </a:t>
              </a:r>
              <a:r>
                <a:rPr lang="vi-VN" sz="2300" b="1" dirty="0" err="1">
                  <a:solidFill>
                    <a:srgbClr val="000000"/>
                  </a:solidFill>
                  <a:latin typeface="Arial" pitchFamily="34" charset="0"/>
                </a:rPr>
                <a:t>Kết</a:t>
              </a:r>
              <a:r>
                <a:rPr lang="vi-VN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vi-VN" sz="2300" b="1" dirty="0" err="1">
                  <a:solidFill>
                    <a:srgbClr val="000000"/>
                  </a:solidFill>
                  <a:latin typeface="Arial" pitchFamily="34" charset="0"/>
                </a:rPr>
                <a:t>quả</a:t>
              </a:r>
              <a:r>
                <a:rPr lang="vi-VN" sz="2300" b="1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vi-VN" sz="2300" b="1" dirty="0" err="1">
                  <a:solidFill>
                    <a:srgbClr val="000000"/>
                  </a:solidFill>
                  <a:latin typeface="Arial" pitchFamily="34" charset="0"/>
                </a:rPr>
                <a:t>giải</a:t>
              </a:r>
              <a:r>
                <a:rPr lang="vi-VN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vi-VN" sz="2300" b="1" dirty="0" err="1">
                  <a:solidFill>
                    <a:srgbClr val="000000"/>
                  </a:solidFill>
                  <a:latin typeface="Arial" pitchFamily="34" charset="0"/>
                </a:rPr>
                <a:t>thích</a:t>
              </a:r>
              <a:endParaRPr lang="vi-VN" sz="23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l="264" r="264"/>
          <a:stretch>
            <a:fillRect/>
          </a:stretch>
        </p:blipFill>
        <p:spPr>
          <a:xfrm>
            <a:off x="2850004" y="2026667"/>
            <a:ext cx="5408791" cy="483133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4595" y="-769869"/>
            <a:ext cx="16357783" cy="1919333"/>
            <a:chOff x="0" y="0"/>
            <a:chExt cx="19002433" cy="22290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02432" cy="2229061"/>
            </a:xfrm>
            <a:custGeom>
              <a:avLst/>
              <a:gdLst/>
              <a:ahLst/>
              <a:cxnLst/>
              <a:rect l="l" t="t" r="r" b="b"/>
              <a:pathLst>
                <a:path w="19002432" h="2229061">
                  <a:moveTo>
                    <a:pt x="18877973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877973" y="0"/>
                  </a:lnTo>
                  <a:cubicBezTo>
                    <a:pt x="18946552" y="0"/>
                    <a:pt x="19002432" y="55880"/>
                    <a:pt x="19002432" y="124460"/>
                  </a:cubicBezTo>
                  <a:lnTo>
                    <a:pt x="19002432" y="2104601"/>
                  </a:lnTo>
                  <a:cubicBezTo>
                    <a:pt x="19002432" y="2173181"/>
                    <a:pt x="18946552" y="2229061"/>
                    <a:pt x="18877973" y="2229061"/>
                  </a:cubicBezTo>
                  <a:close/>
                </a:path>
              </a:pathLst>
            </a:custGeom>
            <a:solidFill>
              <a:srgbClr val="DCE775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774317">
            <a:off x="10020977" y="-1768908"/>
            <a:ext cx="2743200" cy="27424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774317">
            <a:off x="11866282" y="-1525205"/>
            <a:ext cx="2743200" cy="274248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85621" y="1304188"/>
            <a:ext cx="2886562" cy="958777"/>
            <a:chOff x="1" y="-1"/>
            <a:chExt cx="5774627" cy="1917555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5400000">
              <a:off x="-128476" y="128476"/>
              <a:ext cx="1917555" cy="1660602"/>
              <a:chOff x="0" y="0"/>
              <a:chExt cx="6350000" cy="54991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C01E27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950611" y="538617"/>
              <a:ext cx="3824017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448" rtl="0" eaLnBrk="1" fontAlgn="auto" latinLnBrk="0" hangingPunct="1">
                <a:lnSpc>
                  <a:spcPts val="326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Thảo luận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l="264" r="264"/>
          <a:stretch>
            <a:fillRect/>
          </a:stretch>
        </p:blipFill>
        <p:spPr>
          <a:xfrm>
            <a:off x="6094413" y="1691824"/>
            <a:ext cx="5408791" cy="483133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85622" y="2447116"/>
            <a:ext cx="4753522" cy="81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448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Câu 1: </a:t>
            </a:r>
            <a:r>
              <a:rPr kumimoji="0" lang="vi-V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Vì</a:t>
            </a: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sao lại sử dụng hạt nảy mầm?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5621" y="3429000"/>
            <a:ext cx="4814080" cy="127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448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Câu 2: </a:t>
            </a:r>
            <a:r>
              <a:rPr kumimoji="0" lang="vi-V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Thí</a:t>
            </a: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nghiệm đã chứng minh được điều gì? Và tại sao em kết luận như vậy</a:t>
            </a:r>
          </a:p>
        </p:txBody>
      </p:sp>
    </p:spTree>
    <p:extLst>
      <p:ext uri="{BB962C8B-B14F-4D97-AF65-F5344CB8AC3E}">
        <p14:creationId xmlns:p14="http://schemas.microsoft.com/office/powerpoint/2010/main" val="440973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258</Words>
  <Application>Microsoft Office PowerPoint</Application>
  <PresentationFormat>Custom</PresentationFormat>
  <Paragraphs>33</Paragraphs>
  <Slides>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#9Slide05 SVNUT Triumph</vt:lpstr>
      <vt:lpstr>Times New Roman</vt:lpstr>
      <vt:lpstr>Calibri Light</vt:lpstr>
      <vt:lpstr>#9Slide03 SFU Futura_12</vt:lpstr>
      <vt:lpstr>Calibri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21CD - HÔ HẤP TẾ BÀO</dc:title>
  <dc:creator>Admin</dc:creator>
  <cp:lastModifiedBy>hp</cp:lastModifiedBy>
  <cp:revision>73</cp:revision>
  <dcterms:created xsi:type="dcterms:W3CDTF">2006-08-16T00:00:00Z</dcterms:created>
  <dcterms:modified xsi:type="dcterms:W3CDTF">2025-02-01T16:49:14Z</dcterms:modified>
  <dc:identifier>DAFB6pKDcy0</dc:identifier>
</cp:coreProperties>
</file>