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335" r:id="rId2"/>
    <p:sldId id="357" r:id="rId3"/>
    <p:sldId id="334" r:id="rId4"/>
    <p:sldId id="441" r:id="rId5"/>
    <p:sldId id="463" r:id="rId6"/>
    <p:sldId id="464" r:id="rId7"/>
    <p:sldId id="468" r:id="rId8"/>
    <p:sldId id="469" r:id="rId9"/>
    <p:sldId id="470" r:id="rId10"/>
    <p:sldId id="471" r:id="rId11"/>
    <p:sldId id="472" r:id="rId12"/>
    <p:sldId id="473" r:id="rId13"/>
    <p:sldId id="474" r:id="rId14"/>
    <p:sldId id="475" r:id="rId15"/>
    <p:sldId id="476" r:id="rId16"/>
    <p:sldId id="477" r:id="rId17"/>
    <p:sldId id="478" r:id="rId18"/>
    <p:sldId id="421" r:id="rId19"/>
    <p:sldId id="461" r:id="rId20"/>
    <p:sldId id="462" r:id="rId21"/>
    <p:sldId id="479" r:id="rId22"/>
    <p:sldId id="4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00FF"/>
    <a:srgbClr val="FF0000"/>
    <a:srgbClr val="006600"/>
    <a:srgbClr val="0000CC"/>
    <a:srgbClr val="9C0C24"/>
    <a:srgbClr val="A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298" autoAdjust="0"/>
    <p:restoredTop sz="98566" autoAdjust="0"/>
  </p:normalViewPr>
  <p:slideViewPr>
    <p:cSldViewPr snapToGrid="0">
      <p:cViewPr varScale="1">
        <p:scale>
          <a:sx n="46" d="100"/>
          <a:sy n="46" d="100"/>
        </p:scale>
        <p:origin x="648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BCDB4-68F1-4CF5-B86E-7ECC8F61CF4F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9BF97-CCE8-4556-AECF-D3B0ACA3D1B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2742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03423-AC26-81A6-D911-CC9E4035B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429A722-DED6-E4C0-713C-06AAA68E7C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A308FB-1498-7B9A-946F-62E1B0251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3CFA85-9F4C-191C-F201-193CD17C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AB831E-DA43-063D-18A1-DB90E8D6A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9177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6AB99-42D0-CE95-4922-976A7F2DF9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F6EB7F-1B14-FDAC-D9F6-7677633F1B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129353-18A1-E62E-F0E7-0D1DB37C7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CFBAF1-8F12-554D-5626-6E222607EE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A51114-B29E-9DB5-1161-02C36CE1D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98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4FAE5C-66BA-BDC3-EED8-AB2E7FDBE5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B6C9E6-16C6-6AEE-AEA6-FD466789C7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68DFEF-F563-6ADA-AE7D-EA7B9CBD9B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B8784B-C865-9894-5752-1B48F7CB7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68AD1F-F136-ABB3-FCE9-BBCDA401D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690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E6424F-6FF3-581E-D9F7-CC3699FF31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0A5D7-9373-D28C-F89A-73761696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FFF51C-A686-C9EF-6705-2D21B90A8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0D90C3-869F-C288-4F55-A252885B32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D1F9-89D8-9F64-B07C-D123DEE88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962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CD1C4D-97AE-9836-D351-8BB247533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DF857A-248B-AA0A-6ECD-ED130A5EC1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A1E298-89A3-8D15-25E9-03DFDEE53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A0F6F-0B75-E846-009B-1690213FC2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8A3CF-BCE3-2EA9-2FDD-D98673788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511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1DFA6C-AB45-DD85-3521-91DF4480D1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3F6DC-66D1-6A8D-28C7-C530456E1E9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EA55E59-565D-A0D6-B7A4-34CCB370EDE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06D9F4-C35F-E5D4-C980-AF9C8B965E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2C7EAD-7C89-6EC3-C7A8-B66DDE2B4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29EFD7-C7BF-5164-3CF1-8FB389B52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02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678A87-FB49-3DEE-3661-0A34760C73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0BB807-E386-B2CB-7253-C78C9FA983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D7D980-B07A-E27C-2A45-68A39F972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49F2E8-928C-854C-F944-59D364FCF4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E264C32-CCC0-5C55-C11E-C5BFD0D835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7046D3-876D-4C5B-45C3-7A78EAF14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8E8B65-41C0-F8DC-75B1-B3B314405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EF5E86F-4264-6A88-EF6C-EF2EE1D61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43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6D308-D658-43EC-8619-1829004A63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7C2031-2CC5-7BA1-98FD-2403904DC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9A14F2-E749-902A-31C6-F874B212B9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4D2D4EB-9FBC-B70F-8618-4A37A97BF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63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F85CE8-8581-2F50-4DAF-FC03F1FDF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E7FA6-B5DF-8560-6067-2C59387AA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7ED599-BE0F-70D7-28EE-1D8ED4885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436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82498-553D-A2DB-F771-00B5A2B995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321FBF-EDCB-43AA-0632-84400D0C6E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1847BC-9E53-30FA-0FD6-6BE424C745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2C796-6882-D4E3-AA7F-532004367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B08152-6956-F4C5-3A69-7CC7C7E2FB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DD2FE6-4227-FD82-4937-8D59EA69B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2349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0C873F-E510-719F-98AC-3E70D87AE3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C9E2E2-2AE6-3EBD-A9E4-7ED224ABC87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D2EBDC-61E3-44F2-ABB4-2EB174992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F2E887-1386-15D9-5ECB-2E2384DFF0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42CEC-AEEF-DFC4-E282-D593A0296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F40693-F29B-CF3B-65FE-11FC48F970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3167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DA1EDD5-0880-E869-4D10-C85553C03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0795F-1B41-82CD-C290-311DBA831F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86E56-0772-62DB-E800-76290712492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47B41-D574-4D99-8733-CDF2B4333776}" type="datetimeFigureOut">
              <a:rPr lang="en-US" smtClean="0"/>
              <a:pPr/>
              <a:t>6/2/2025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B15C0E-FBAF-B2D2-251A-970E2D4CC2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E648B1-B142-9FCA-13B3-C5042150F3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5BB2F-C9CB-4F18-9077-FBA6E68299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290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Ph&#7843;n%20&#7913;ng%20ester%20ho&#225;.mp4" TargetMode="Externa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&#273;&#7889;t%20ch&#225;y%20acetic%20acid.mp4" TargetMode="Externa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Th&#237;%20nghi&#7879;m%20ng&#226;m%20qu&#7843;%20tr&#7913;ng%20trong%20gi&#7845;m%20&#259;n%20-%20KHTN%209%20-%20Hoc10.mp4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84926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4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4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43400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8: ETHYLIC ALCOHOL </a:t>
            </a:r>
            <a:r>
              <a:rPr lang="en-US" sz="40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  <a:endParaRPr lang="en-US" sz="4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3297610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23: ACETIC ACID</a:t>
            </a:r>
            <a:endParaRPr lang="en-US" sz="40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701143" y="3360051"/>
            <a:ext cx="84908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CO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 +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97941" y="1930392"/>
            <a:ext cx="84618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Cặn trong ấm đun nước là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nên có thể sạch cặn bằng giấm ăn. Vì acetic acid trong giấm ăn có thể hòa tan được CaCO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theo phản ứng sau: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-1"/>
            <a:ext cx="3513667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981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base, oxide base,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carbonate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834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772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54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COONa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29754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0" y="338907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Zn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Zn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0" y="3831763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+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0" y="425993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alcohol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803740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7910286" y="0"/>
            <a:ext cx="4281714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Ống nghiệm B ngưng tụ được chất lỏng có mùi giống mùi sơn móng tay. Khi thêm nước cất, lắc nhẹ, để yên thấy dung dịch phân làm 2 lớp, lớp bên trên có mùi là ester ethyl acetacte.</a:t>
            </a:r>
          </a:p>
          <a:p>
            <a:pPr algn="just">
              <a:buFontTx/>
              <a:buChar char="-"/>
            </a:pP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Giải thích: Khi đun nóng và có H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vi-VN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 đặc làm xúc tác, acetic acid tác dụng với ethylic alcohol tạo ra ester ethyl acetate theo phương trình hóa học: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COOC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0" y="834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772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0" y="169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alcohol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(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0" y="2119081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đun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ethylic alcohol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athyl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acetate</a:t>
            </a:r>
          </a:p>
        </p:txBody>
      </p:sp>
      <p:grpSp>
        <p:nvGrpSpPr>
          <p:cNvPr id="34" name="Group 33"/>
          <p:cNvGrpSpPr/>
          <p:nvPr/>
        </p:nvGrpSpPr>
        <p:grpSpPr>
          <a:xfrm>
            <a:off x="0" y="2924641"/>
            <a:ext cx="12192000" cy="711914"/>
            <a:chOff x="0" y="2924641"/>
            <a:chExt cx="12192000" cy="711914"/>
          </a:xfrm>
        </p:grpSpPr>
        <p:grpSp>
          <p:nvGrpSpPr>
            <p:cNvPr id="29" name="Group 28"/>
            <p:cNvGrpSpPr/>
            <p:nvPr/>
          </p:nvGrpSpPr>
          <p:grpSpPr>
            <a:xfrm>
              <a:off x="0" y="2924641"/>
              <a:ext cx="12192000" cy="711914"/>
              <a:chOff x="0" y="2924641"/>
              <a:chExt cx="12192000" cy="711914"/>
            </a:xfrm>
          </p:grpSpPr>
          <p:sp>
            <p:nvSpPr>
              <p:cNvPr id="23" name="TextBox 22"/>
              <p:cNvSpPr txBox="1"/>
              <p:nvPr/>
            </p:nvSpPr>
            <p:spPr>
              <a:xfrm>
                <a:off x="0" y="3113335"/>
                <a:ext cx="12192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COOH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+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OH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				  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COOC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5</a:t>
                </a:r>
                <a:r>
                  <a:rPr lang="en-US" sz="28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+ 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8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8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O</a:t>
                </a:r>
                <a:endPara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3672076" y="2924641"/>
                <a:ext cx="2351314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H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SO</a:t>
                </a:r>
                <a:r>
                  <a:rPr lang="en-US" sz="2000" baseline="-25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đặc</a:t>
                </a:r>
                <a:r>
                  <a:rPr lang="en-US" sz="2000" dirty="0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, </a:t>
                </a:r>
                <a:r>
                  <a:rPr lang="en-US" sz="2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t</a:t>
                </a:r>
                <a:r>
                  <a:rPr lang="en-US" sz="2000" baseline="30000" dirty="0" err="1" smtClean="0">
                    <a:solidFill>
                      <a:srgbClr val="0000FF"/>
                    </a:solidFill>
                    <a:latin typeface="Times New Roman" pitchFamily="18" charset="0"/>
                    <a:cs typeface="Times New Roman" pitchFamily="18" charset="0"/>
                  </a:rPr>
                  <a:t>0</a:t>
                </a:r>
                <a:endParaRPr lang="en-US" sz="2000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6" name="Straight Arrow Connector 25"/>
              <p:cNvCxnSpPr/>
              <p:nvPr/>
            </p:nvCxnSpPr>
            <p:spPr>
              <a:xfrm>
                <a:off x="3526935" y="3345551"/>
                <a:ext cx="2801258" cy="1588"/>
              </a:xfrm>
              <a:prstGeom prst="straightConnector1">
                <a:avLst/>
              </a:prstGeom>
              <a:ln>
                <a:solidFill>
                  <a:srgbClr val="0000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Arrow Connector 32"/>
            <p:cNvCxnSpPr/>
            <p:nvPr/>
          </p:nvCxnSpPr>
          <p:spPr>
            <a:xfrm rot="10800000">
              <a:off x="3526971" y="3483429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/>
          <p:cNvSpPr txBox="1"/>
          <p:nvPr/>
        </p:nvSpPr>
        <p:spPr>
          <a:xfrm>
            <a:off x="-7261" y="3592282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ethylic alcohol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ester </a:t>
            </a:r>
            <a:r>
              <a:rPr lang="en-US" sz="2800" b="1" i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0" y="443411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26510" y="433613"/>
            <a:ext cx="4465490" cy="3978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7" name="TextBox 36"/>
          <p:cNvSpPr txBox="1"/>
          <p:nvPr/>
        </p:nvSpPr>
        <p:spPr>
          <a:xfrm>
            <a:off x="0" y="48187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endParaRPr lang="en-US" sz="28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9" name="Group 28"/>
          <p:cNvGrpSpPr/>
          <p:nvPr/>
        </p:nvGrpSpPr>
        <p:grpSpPr>
          <a:xfrm>
            <a:off x="0" y="5341266"/>
            <a:ext cx="12192000" cy="639344"/>
            <a:chOff x="0" y="2997211"/>
            <a:chExt cx="12192000" cy="639344"/>
          </a:xfrm>
        </p:grpSpPr>
        <p:sp>
          <p:nvSpPr>
            <p:cNvPr id="41" name="TextBox 40"/>
            <p:cNvSpPr txBox="1"/>
            <p:nvPr/>
          </p:nvSpPr>
          <p:spPr>
            <a:xfrm>
              <a:off x="0" y="3113335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	  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2CO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2917348" y="2997211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sz="2000" baseline="30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0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43" name="Straight Arrow Connector 42"/>
            <p:cNvCxnSpPr/>
            <p:nvPr/>
          </p:nvCxnSpPr>
          <p:spPr>
            <a:xfrm>
              <a:off x="2801235" y="3418121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35" grpId="0"/>
      <p:bldP spid="36" grpId="0"/>
      <p:bldP spid="3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3352800" cy="6872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34178" y="966552"/>
            <a:ext cx="9039661" cy="5042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17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17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063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8200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1248237"/>
            <a:ext cx="12192000" cy="639344"/>
            <a:chOff x="0" y="1248237"/>
            <a:chExt cx="12192000" cy="639344"/>
          </a:xfrm>
        </p:grpSpPr>
        <p:sp>
          <p:nvSpPr>
            <p:cNvPr id="29" name="TextBox 28"/>
            <p:cNvSpPr txBox="1"/>
            <p:nvPr/>
          </p:nvSpPr>
          <p:spPr>
            <a:xfrm>
              <a:off x="0" y="1364361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17348" y="1248237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men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giấm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01235" y="1669147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328229" y="2206171"/>
            <a:ext cx="5283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Ý nghĩa: Cung cấp oxygen hòa tan trong nước cho vi khuẩn “Acetobacter” để lên men dung dịch ethylic alcohol.</a:t>
            </a:r>
            <a:endParaRPr lang="vi-VN" sz="28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572460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0" y="40639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0" y="82005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men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rượu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loãng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31"/>
          <p:cNvGrpSpPr/>
          <p:nvPr/>
        </p:nvGrpSpPr>
        <p:grpSpPr>
          <a:xfrm>
            <a:off x="0" y="1248237"/>
            <a:ext cx="12192000" cy="639344"/>
            <a:chOff x="0" y="1248237"/>
            <a:chExt cx="12192000" cy="639344"/>
          </a:xfrm>
        </p:grpSpPr>
        <p:sp>
          <p:nvSpPr>
            <p:cNvPr id="29" name="TextBox 28"/>
            <p:cNvSpPr txBox="1"/>
            <p:nvPr/>
          </p:nvSpPr>
          <p:spPr>
            <a:xfrm>
              <a:off x="0" y="1364361"/>
              <a:ext cx="121920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				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COOH</a:t>
              </a:r>
              <a:r>
                <a:rPr lang="en-US" sz="28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</a:t>
              </a:r>
              <a:r>
                <a:rPr lang="en-US" sz="2800" baseline="-25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r>
                <a:rPr lang="en-US" sz="28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O</a:t>
              </a:r>
              <a:endPara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2917348" y="1248237"/>
              <a:ext cx="23513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men </a:t>
              </a:r>
              <a:r>
                <a:rPr lang="en-US" sz="2000" dirty="0" err="1" smtClean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giấm</a:t>
              </a:r>
              <a:endPara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31" name="Straight Arrow Connector 30"/>
            <p:cNvCxnSpPr/>
            <p:nvPr/>
          </p:nvCxnSpPr>
          <p:spPr>
            <a:xfrm>
              <a:off x="2801235" y="1669147"/>
              <a:ext cx="2801258" cy="1588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" name="TextBox 10"/>
          <p:cNvSpPr txBox="1"/>
          <p:nvPr/>
        </p:nvSpPr>
        <p:spPr>
          <a:xfrm>
            <a:off x="0" y="192313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639" y="407400"/>
            <a:ext cx="11045372" cy="645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0" y="233679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giấm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dẻo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1: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 thức phân tử của một số hợp chất hữu cơ như sau: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C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O,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Trong các chất trên, số chất trong phân tử có thể có nhóm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-COOH là: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3.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5.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2: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 lần lượt tác dụng với Na và giấy quỳ tím. Số lần có khí bay ra và số lần giấy quỳ tím hoá đỏ tương ứng là: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 và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1 và 1.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1 và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2 và 1.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3: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Trong các chất sau: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OH,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COOH,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Số chất tác dụng với Na và NaOH tương ứng là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A. 2 và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B. 5 và 4.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4 và 2.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4 và 4.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4: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chất hữu cơ A và B cùng có hai nguyên tử carbon trong phân tử và đều là chất lỏng, hoà tan tốt trong nước. Hai chất A và B có thể là cặp chất nào sau đây?</a:t>
            </a:r>
          </a:p>
          <a:p>
            <a:pPr marL="514350" indent="-514350" algn="just">
              <a:buAutoNum type="alphaUcPeriod"/>
            </a:pP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			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và C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vi-VN" sz="2800" baseline="-25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C.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			D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và C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8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OH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5: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Chọn các chất thích hợp điền vào các dấu ? và hoàn thành các phương trình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 học sau: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COOK + 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+ ?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CO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 </a:t>
            </a:r>
            <a:endParaRPr lang="en-US" sz="2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+ CaO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+?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d)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+ NaOH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COONa+ ?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6: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Cho 100 mL dung dịch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2 M tác dụng hết với Zn thấy thoát ra V L khí 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ở đkc. Tính V.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7: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Tính thể tích dung dịch 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1 M cần dùng để tác dụng hết với 14,8 gam Ca(OH)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Tính số gam (CH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COO)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 tạo thành.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233689"/>
            <a:ext cx="12192000" cy="44433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8: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Tìm các chất thích hợp với các chữ cái A, B, D, X trong các phương trình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hoá học sau: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a) A+ Cu(OH)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B + X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b) CH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COOH + CuO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 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B+ H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</a:p>
          <a:p>
            <a:pPr algn="just"/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c) A + Na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---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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 + CO</a:t>
            </a:r>
            <a:r>
              <a:rPr lang="vi-VN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+ X</a:t>
            </a:r>
          </a:p>
          <a:p>
            <a:pPr algn="just"/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9: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Hai chất A, B chỉ chứa các nguyên tố C, H, O và trong phân tử có cùng số nguyên tử C. Chất A và B tác dụng với nhau có xúc tác H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SO</a:t>
            </a:r>
            <a:r>
              <a:rPr lang="en-US" sz="28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vi-VN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đặc và đun nóng tạo thành chất lỏng X và nước. Chất X có mùi thơm và không tan trong nước, trong phân tử X có 4 nguyên tử C. Phân tử A có hai nguyên tử O còn B có một nguyên tử O. Hai chất A và B đều tác dụng với Na, chất A làm quỳ tím hoá đỏ. Xác định công thức phân tử và công thức cấu tạo của A, B, X.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35412"/>
            <a:ext cx="12192000" cy="2076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35449"/>
            <a:ext cx="12187025" cy="18768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363360"/>
            <a:ext cx="11961796" cy="2494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8906"/>
            <a:ext cx="12143350" cy="117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38967"/>
            <a:ext cx="12121727" cy="1073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341258"/>
            <a:ext cx="12192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3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lắp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nó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00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764" y="1277262"/>
            <a:ext cx="3338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        O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⁄⁄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– C </a:t>
            </a:r>
            <a:endParaRPr lang="vi-VN" sz="28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\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H       O-H 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4686" y="2148107"/>
            <a:ext cx="844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963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–OH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–COOH =&gt;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decel="100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9" grpId="1"/>
      <p:bldP spid="10" grpId="0"/>
      <p:bldP spid="11" grpId="0"/>
      <p:bldP spid="12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92948" y="0"/>
            <a:ext cx="4049486" cy="6868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Oval 6"/>
          <p:cNvSpPr/>
          <p:nvPr/>
        </p:nvSpPr>
        <p:spPr>
          <a:xfrm>
            <a:off x="4557405" y="3309256"/>
            <a:ext cx="478971" cy="566057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4571919" y="6037942"/>
            <a:ext cx="478971" cy="566057"/>
          </a:xfrm>
          <a:prstGeom prst="ellipse">
            <a:avLst/>
          </a:prstGeom>
          <a:noFill/>
          <a:ln w="38100">
            <a:solidFill>
              <a:srgbClr val="FF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3541" y="0"/>
            <a:ext cx="7010400" cy="576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493551" y="6060105"/>
            <a:ext cx="948368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vi-VN" sz="32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Ở điều kiện thường, acetic acid là chất lỏng, không màu.</a:t>
            </a:r>
            <a:endParaRPr lang="en-US" sz="3200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8200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46764" y="1277262"/>
            <a:ext cx="333828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>
                <a:solidFill>
                  <a:srgbClr val="FF0000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         O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       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⁄⁄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H-</a:t>
            </a:r>
            <a:r>
              <a:rPr lang="vi-VN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– C </a:t>
            </a:r>
            <a:endParaRPr lang="vi-VN" sz="2800" baseline="-25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│	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\</a:t>
            </a:r>
          </a:p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H       O-H 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vi-VN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44686" y="2148107"/>
            <a:ext cx="84473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gọn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3396336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–OH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=&gt;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4223650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Ở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tan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sôi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118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riêng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1,05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gam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cm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20 </a:t>
            </a:r>
            <a:r>
              <a:rPr lang="en-US" sz="2800" baseline="30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5043707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54573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24: ACETIC ACID</a:t>
            </a:r>
            <a:endParaRPr lang="en-US" sz="3200" b="1" dirty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42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0" y="857250"/>
            <a:ext cx="12192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1698165"/>
            <a:ext cx="12192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Acetic acid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phản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base, oxide base,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carbonate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kim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acetate.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0" y="834564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8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0" y="12772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254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COONa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0" y="33963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-439783" y="5048249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Zn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Zn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503" y="42454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CaCO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Ca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CO</a:t>
            </a:r>
            <a:r>
              <a:rPr lang="en-US" sz="2800" baseline="-25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+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950857" y="2931880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Sodium acetate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929085" y="3839024"/>
            <a:ext cx="3258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Copper (II)  acetate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5453018" y="5642981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Zinc acetate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5656217" y="4668713"/>
            <a:ext cx="2844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Calcium acetate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03085"/>
            <a:ext cx="4920343" cy="4534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0" y="254725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Cu(OH)</a:t>
            </a:r>
            <a:r>
              <a:rPr lang="en-US" sz="2800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Cu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3963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230908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Fe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Fe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07273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="1" i="1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COONa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+ CO</a:t>
            </a:r>
            <a:r>
              <a:rPr lang="en-US" sz="2800" b="1" i="1" baseline="-250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 +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2H</a:t>
            </a:r>
            <a:r>
              <a:rPr lang="en-US" sz="2800" b="1" i="1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b="1" i="1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O</a:t>
            </a:r>
            <a:endParaRPr lang="en-US" sz="2800" b="1" i="1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5921821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2CH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COOH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+ </a:t>
            </a:r>
            <a:r>
              <a:rPr lang="en-US" sz="2800" b="1" i="1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Mg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 (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3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COO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)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Mg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 + </a:t>
            </a:r>
            <a:r>
              <a:rPr lang="en-US" sz="28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H</a:t>
            </a:r>
            <a:r>
              <a:rPr lang="en-US" sz="2800" baseline="-25000" dirty="0" err="1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2</a:t>
            </a:r>
            <a:r>
              <a:rPr lang="en-US" sz="2800" dirty="0" smtClean="0">
                <a:solidFill>
                  <a:srgbClr val="FF00FF"/>
                </a:solidFill>
                <a:latin typeface="Times New Roman" pitchFamily="18" charset="0"/>
                <a:cs typeface="Times New Roman" pitchFamily="18" charset="0"/>
                <a:sym typeface="Wingdings 3"/>
              </a:rPr>
              <a:t></a:t>
            </a:r>
            <a:endParaRPr lang="en-US" sz="2800" dirty="0" smtClean="0">
              <a:solidFill>
                <a:srgbClr val="FF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12192000" cy="4355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757850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theme/theme1.xml><?xml version="1.0" encoding="utf-8"?>
<a:theme xmlns:a="http://schemas.openxmlformats.org/drawingml/2006/main" name="MỞ ĐẦU KHTN 7-HIỀ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MỞ ĐẦU KHTN 7-HIỀN</Template>
  <TotalTime>2621</TotalTime>
  <Words>1233</Words>
  <Application>Microsoft Office PowerPoint</Application>
  <PresentationFormat>Widescreen</PresentationFormat>
  <Paragraphs>112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Symbol</vt:lpstr>
      <vt:lpstr>Times New Roman</vt:lpstr>
      <vt:lpstr>Wingdings 3</vt:lpstr>
      <vt:lpstr>MỞ ĐẦU KHTN 7-HIỀN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Bùi Thị Thu Hiền</dc:creator>
  <cp:lastModifiedBy>Admin</cp:lastModifiedBy>
  <cp:revision>553</cp:revision>
  <dcterms:created xsi:type="dcterms:W3CDTF">2022-07-11T10:05:56Z</dcterms:created>
  <dcterms:modified xsi:type="dcterms:W3CDTF">2025-02-06T03:14:28Z</dcterms:modified>
</cp:coreProperties>
</file>