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335" r:id="rId2"/>
    <p:sldId id="357" r:id="rId3"/>
    <p:sldId id="334" r:id="rId4"/>
    <p:sldId id="463" r:id="rId5"/>
    <p:sldId id="464" r:id="rId6"/>
    <p:sldId id="465" r:id="rId7"/>
    <p:sldId id="466" r:id="rId8"/>
    <p:sldId id="467" r:id="rId9"/>
    <p:sldId id="468" r:id="rId10"/>
    <p:sldId id="469" r:id="rId11"/>
    <p:sldId id="470" r:id="rId12"/>
    <p:sldId id="471" r:id="rId13"/>
    <p:sldId id="472" r:id="rId14"/>
    <p:sldId id="421" r:id="rId15"/>
    <p:sldId id="473" r:id="rId16"/>
    <p:sldId id="47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0000"/>
    <a:srgbClr val="006600"/>
    <a:srgbClr val="0000CC"/>
    <a:srgbClr val="9C0C24"/>
    <a:srgbClr val="A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98" autoAdjust="0"/>
    <p:restoredTop sz="98566" autoAdjust="0"/>
  </p:normalViewPr>
  <p:slideViewPr>
    <p:cSldViewPr snapToGrid="0">
      <p:cViewPr varScale="1">
        <p:scale>
          <a:sx n="73" d="100"/>
          <a:sy n="73" d="100"/>
        </p:scale>
        <p:origin x="44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BCDB4-68F1-4CF5-B86E-7ECC8F61CF4F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9BF97-CCE8-4556-AECF-D3B0ACA3D1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74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03423-AC26-81A6-D911-CC9E4035B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29A722-DED6-E4C0-713C-06AAA68E7C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308FB-1498-7B9A-946F-62E1B0251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CFA85-9F4C-191C-F201-193CD17C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B831E-DA43-063D-18A1-DB90E8D6A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17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6AB99-42D0-CE95-4922-976A7F2DF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F6EB7F-1B14-FDAC-D9F6-7677633F1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29353-18A1-E62E-F0E7-0D1DB37C7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FBAF1-8F12-554D-5626-6E222607E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51114-B29E-9DB5-1161-02C36CE1D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98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4FAE5C-66BA-BDC3-EED8-AB2E7FDBE5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B6C9E6-16C6-6AEE-AEA6-FD466789C7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68DFEF-F563-6ADA-AE7D-EA7B9CBD9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8784B-C865-9894-5752-1B48F7CB7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8AD1F-F136-ABB3-FCE9-BBCDA401D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69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6424F-6FF3-581E-D9F7-CC3699FF3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0A5D7-9373-D28C-F89A-737616969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FF51C-A686-C9EF-6705-2D21B90A8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D90C3-869F-C288-4F55-A252885B3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73D1F9-89D8-9F64-B07C-D123DEE88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6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D1C4D-97AE-9836-D351-8BB247533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F857A-248B-AA0A-6ECD-ED130A5EC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1E298-89A3-8D15-25E9-03DFDEE53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A0F6F-0B75-E846-009B-1690213FC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8A3CF-BCE3-2EA9-2FDD-D98673788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11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DFA6C-AB45-DD85-3521-91DF4480D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3F6DC-66D1-6A8D-28C7-C530456E1E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A55E59-565D-A0D6-B7A4-34CCB370E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06D9F4-C35F-E5D4-C980-AF9C8B965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2C7EAD-7C89-6EC3-C7A8-B66DDE2B4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9EFD7-C7BF-5164-3CF1-8FB389B52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2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78A87-FB49-3DEE-3661-0A34760C7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BB807-E386-B2CB-7253-C78C9FA98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7D980-B07A-E27C-2A45-68A39F972A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49F2E8-928C-854C-F944-59D364FCF4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264C32-CCC0-5C55-C11E-C5BFD0D835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7046D3-876D-4C5B-45C3-7A78EA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E8B65-41C0-F8DC-75B1-B3B31440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F5E86F-4264-6A88-EF6C-EF2EE1D61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4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6D308-D658-43EC-8619-1829004A6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7C2031-2CC5-7BA1-98FD-2403904DC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A14F2-E749-902A-31C6-F874B212B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D2D4EB-9FBC-B70F-8618-4A37A97BF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F85CE8-8581-2F50-4DAF-FC03F1FDF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7E7FA6-B5DF-8560-6067-2C59387AA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7ED599-BE0F-70D7-28EE-1D8ED4885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436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82498-553D-A2DB-F771-00B5A2B99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21FBF-EDCB-43AA-0632-84400D0C6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1847BC-9E53-30FA-0FD6-6BE424C745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C2C796-6882-D4E3-AA7F-532004367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B08152-6956-F4C5-3A69-7CC7C7E2F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DD2FE6-4227-FD82-4937-8D59EA69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34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C873F-E510-719F-98AC-3E70D87AE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C9E2E2-2AE6-3EBD-A9E4-7ED224ABC8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D2EBDC-61E3-44F2-ABB4-2EB174992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F2E887-1386-15D9-5ECB-2E2384DFF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42CEC-AEEF-DFC4-E282-D593A0296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F40693-F29B-CF3B-65FE-11FC48F97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31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A1EDD5-0880-E869-4D10-C85553C03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80795F-1B41-82CD-C290-311DBA831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86E56-0772-62DB-E800-7629071249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47B41-D574-4D99-8733-CDF2B4333776}" type="datetimeFigureOut">
              <a:rPr lang="en-US" smtClean="0"/>
              <a:pPr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15C0E-FBAF-B2D2-251A-970E2D4CC2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648B1-B142-9FCA-13B3-C5042150F3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90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&#242;a%20tan%20ch&#7845;t%20b&#233;o%20v&#224;o%20x&#259;ng%20v&#224;%20n&#432;&#7899;c.mp4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ph&#7843;n%20&#7913;ng%20x&#224;%20ph&#242;ng%20h&#243;a.mp4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584926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550121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9: LIPID – CARBOHYDRATE - </a:t>
            </a:r>
          </a:p>
          <a:p>
            <a:pPr algn="ctr"/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PROTEIN - POLYMER</a:t>
            </a:r>
            <a:endParaRPr lang="en-US" sz="4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066867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25: LIPID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0" y="3730170"/>
            <a:ext cx="329474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aseline="-250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sz="2800" dirty="0" smtClean="0">
                <a:solidFill>
                  <a:srgbClr val="FF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– COO – CH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	                 </a:t>
            </a:r>
            <a:r>
              <a:rPr lang="en-US" sz="2800" dirty="0" smtClean="0">
                <a:solidFill>
                  <a:srgbClr val="FF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84914" y="0"/>
            <a:ext cx="3114675" cy="395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3229434" y="4572395"/>
            <a:ext cx="1593706" cy="523220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3NaOH</a:t>
            </a:r>
            <a:endParaRPr lang="en-US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789714" y="4281716"/>
            <a:ext cx="1625600" cy="582161"/>
            <a:chOff x="4789714" y="4470398"/>
            <a:chExt cx="1625600" cy="582161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4789714" y="5050971"/>
              <a:ext cx="1625600" cy="1588"/>
            </a:xfrm>
            <a:prstGeom prst="straightConnector1">
              <a:avLst/>
            </a:prstGeom>
            <a:ln w="28575">
              <a:solidFill>
                <a:srgbClr val="FF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5399307" y="4470398"/>
              <a:ext cx="4644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2800" baseline="30000" dirty="0" err="1" smtClean="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6495144" y="3737429"/>
            <a:ext cx="311331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– COO – Na</a:t>
            </a:r>
            <a:endParaRPr lang="en-US" sz="2800" baseline="-250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endParaRPr lang="en-US" sz="2800" dirty="0" smtClean="0">
              <a:solidFill>
                <a:srgbClr val="FF00FF"/>
              </a:solidFill>
              <a:latin typeface="Times New Roman"/>
              <a:cs typeface="Times New Roman"/>
            </a:endParaRPr>
          </a:p>
          <a:p>
            <a:pPr algn="just"/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– COO – Na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2800" dirty="0" smtClean="0">
              <a:solidFill>
                <a:srgbClr val="FF00FF"/>
              </a:solidFill>
              <a:latin typeface="Times New Roman"/>
              <a:cs typeface="Times New Roman"/>
            </a:endParaRPr>
          </a:p>
          <a:p>
            <a:pPr algn="just"/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– COO – Na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9943" y="3722913"/>
            <a:ext cx="158205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HO–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aseline="-250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800" dirty="0" smtClean="0">
                <a:solidFill>
                  <a:srgbClr val="FF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HO– CH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800" dirty="0" smtClean="0">
                <a:solidFill>
                  <a:srgbClr val="FF00FF"/>
                </a:solidFill>
                <a:latin typeface="Times New Roman"/>
                <a:cs typeface="Times New Roman"/>
              </a:rPr>
              <a:t>│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smtClean="0">
                <a:solidFill>
                  <a:srgbClr val="FF00FF"/>
                </a:solidFill>
                <a:latin typeface="Times New Roman"/>
                <a:cs typeface="Times New Roman"/>
              </a:rPr>
              <a:t>    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HO–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898739" y="4579652"/>
            <a:ext cx="386644" cy="523220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en-US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ight Brace 11"/>
          <p:cNvSpPr/>
          <p:nvPr/>
        </p:nvSpPr>
        <p:spPr>
          <a:xfrm rot="5400000">
            <a:off x="9107714" y="3367318"/>
            <a:ext cx="478971" cy="5515431"/>
          </a:xfrm>
          <a:prstGeom prst="rightBrac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109029" y="6305752"/>
            <a:ext cx="7082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COONa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2C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COONa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en-US" sz="2800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5" grpId="0"/>
      <p:bldP spid="8" grpId="0"/>
      <p:bldP spid="9" grpId="0"/>
      <p:bldP spid="10" grpId="0"/>
      <p:bldP spid="12" grpId="0" animBg="1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25: LIPID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29753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71119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0" y="1153879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kiềm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glycerol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acid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2" name="Group 29"/>
          <p:cNvGrpSpPr/>
          <p:nvPr/>
        </p:nvGrpSpPr>
        <p:grpSpPr>
          <a:xfrm>
            <a:off x="0" y="1799771"/>
            <a:ext cx="12192000" cy="726413"/>
            <a:chOff x="0" y="5239656"/>
            <a:chExt cx="12192000" cy="726413"/>
          </a:xfrm>
        </p:grpSpPr>
        <p:sp>
          <p:nvSpPr>
            <p:cNvPr id="26" name="TextBox 25"/>
            <p:cNvSpPr txBox="1"/>
            <p:nvPr/>
          </p:nvSpPr>
          <p:spPr>
            <a:xfrm>
              <a:off x="0" y="5442849"/>
              <a:ext cx="1219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	(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RCOO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3NaOH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			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3RCOONa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(OH)</a:t>
              </a:r>
              <a:r>
                <a:rPr lang="en-US" sz="2800" baseline="-250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>
              <a:off x="4688114" y="5820229"/>
              <a:ext cx="1625600" cy="1588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5297707" y="5239656"/>
              <a:ext cx="4644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2800" baseline="30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0" y="246400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xà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0" y="286656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328748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0" y="3715651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glycerol,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sữa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tắm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5646058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0" y="455748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7" grpId="0"/>
      <p:bldP spid="30" grpId="0"/>
      <p:bldP spid="30" grpId="1"/>
      <p:bldP spid="3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0" y="4186666"/>
            <a:ext cx="12191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Một số thực phẩm có chứa chất béo sử dụng trong bữa ăn: dầu ăn, mỡ, lạc, vừng,…</a:t>
            </a:r>
            <a:endParaRPr lang="en-US" sz="2800" baseline="-250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138057" cy="4246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2"/>
            <a:ext cx="4962419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Rectangle 14"/>
          <p:cNvSpPr/>
          <p:nvPr/>
        </p:nvSpPr>
        <p:spPr>
          <a:xfrm>
            <a:off x="4920343" y="1572736"/>
            <a:ext cx="727165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vi-VN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Tổng lượng chất béo của nam độ tuổi 15 – 19 trong 1 tháng là: </a:t>
            </a:r>
            <a:endParaRPr lang="en-US" sz="32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63.30 – 94.30 = 1890 – 2820 g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Tổng lượng chất béo của nữ độ tuổi 15 – 19 trong 1 tháng là: </a:t>
            </a:r>
            <a:endParaRPr lang="en-US" sz="32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53.30 – 79.30 = 1590 – 2370g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62612" y="18720"/>
            <a:ext cx="7837715" cy="6839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5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25: LIPID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29753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71119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0" y="1153879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kiềm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glycerol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acid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2" name="Group 29"/>
          <p:cNvGrpSpPr/>
          <p:nvPr/>
        </p:nvGrpSpPr>
        <p:grpSpPr>
          <a:xfrm>
            <a:off x="0" y="1799771"/>
            <a:ext cx="12192000" cy="726413"/>
            <a:chOff x="0" y="5239656"/>
            <a:chExt cx="12192000" cy="726413"/>
          </a:xfrm>
        </p:grpSpPr>
        <p:sp>
          <p:nvSpPr>
            <p:cNvPr id="26" name="TextBox 25"/>
            <p:cNvSpPr txBox="1"/>
            <p:nvPr/>
          </p:nvSpPr>
          <p:spPr>
            <a:xfrm>
              <a:off x="0" y="5442849"/>
              <a:ext cx="1219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	(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RCOO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3NaOH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			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3RCOONa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(OH)</a:t>
              </a:r>
              <a:r>
                <a:rPr lang="en-US" sz="2800" baseline="-250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>
              <a:off x="4688114" y="5820229"/>
              <a:ext cx="1625600" cy="1588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5297707" y="5239656"/>
              <a:ext cx="4644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2800" baseline="30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0" y="246400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xà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0" y="286656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328748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0" y="3715651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glycerol,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sữa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tắm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0" y="455748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497839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539205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5820221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1: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Lipid là hợp chất hữu cơ</a:t>
            </a: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có trong động vật và không có trong thực vật. 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có trong thực vật và không có trong động vật. 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không có trong động vật, thực vật. 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D. có trong động vật và thực vật. 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2: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Lipid tan được trong</a:t>
            </a: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nước và xăng.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dung dịch muối ăn và dầu hoả.</a:t>
            </a: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xăng, dầu hoả, benzene.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D. nước và benzene.</a:t>
            </a:r>
          </a:p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3: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Trong số các loại hạt ngô, đậu xanh, lạc (đậu phộng), gạo, loại chứa nhiều chất béo nhất là</a:t>
            </a:r>
          </a:p>
          <a:p>
            <a:pPr marL="514350" indent="-514350" algn="just">
              <a:buAutoNum type="alphaUcPeriod"/>
            </a:pP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lạc.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Ngô.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ạ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o.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D. đậu xanh.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4: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 cho dầu ăn vào ống nghiệm đựng nước và ống nghiệm đựng xăng, các hiện tượng quan sát được sẽ là:</a:t>
            </a: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Dầu ăn nổi trên mặt nước và trên mặt xăng.</a:t>
            </a: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Dầu ăn chìm xuống phía dưới nước và tan trong xăng.</a:t>
            </a: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Dầu ăn tan trong nước và tan trong xăng.</a:t>
            </a: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D. Dầu ăn nổi trên mặt nước và tan trong xăng.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5: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Chất béo có công thức tổng quát là</a:t>
            </a:r>
          </a:p>
          <a:p>
            <a:pPr algn="just"/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(R)</a:t>
            </a:r>
            <a:r>
              <a:rPr lang="pt-BR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COOC</a:t>
            </a:r>
            <a:r>
              <a:rPr lang="pt-BR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		 B. (RCOO)</a:t>
            </a:r>
            <a:r>
              <a:rPr lang="pt-BR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pt-BR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RCOO(C</a:t>
            </a:r>
            <a:r>
              <a:rPr lang="pt-BR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pt-BR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		D. R(COOC</a:t>
            </a:r>
            <a:r>
              <a:rPr lang="pt-BR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pt-BR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6: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 triester của glycerol có công thức cấu tạo như sau: 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aseline="-25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en-US" sz="28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COO – CH</a:t>
            </a:r>
          </a:p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         </a:t>
            </a:r>
            <a:r>
              <a:rPr lang="en-US" sz="28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31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Viết phương trình hoá học của phản ứng xà phòng hoá triester trên bằng dung dịch NaOH.</a:t>
            </a: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Tính khối lượng hỗn hợp muối tạo thành khi 1 mol triester trên phản ứng hết với dung dịch NaOH.</a:t>
            </a:r>
          </a:p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7: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Khi đun nóng một triester của glycerol với acid béo trong dung dịch NaOH người ta thu được glycerol và hỗn hợp hai muối có công thức C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COONa và C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COONa với tỉ lệ số mol tương ứng là 2 : 1. Hãy viết công thức cấu tạo có thể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 của triester trên.</a:t>
            </a:r>
            <a:endParaRPr lang="pt-BR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554825"/>
            <a:ext cx="12192001" cy="3774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25: LIPID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2090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LIPID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4528458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lipid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820050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Lipid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benzene (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),…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165462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Lipid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mỡ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,…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4971144"/>
            <a:ext cx="1219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Lipid tan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benzene?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5958115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Lipid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2068279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Lipid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trữ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0" y="291010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334553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13487" y="2516921"/>
            <a:ext cx="4078514" cy="4341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decel="10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decel="100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decel="100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9" grpId="1"/>
      <p:bldP spid="10" grpId="0"/>
      <p:bldP spid="13" grpId="0"/>
      <p:bldP spid="14" grpId="0"/>
      <p:bldP spid="14" grpId="1"/>
      <p:bldP spid="15" grpId="0"/>
      <p:bldP spid="15" grpId="1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37094" y="5639191"/>
            <a:ext cx="93506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vi-VN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Dầu ăn không tan trong nước nhưng tan tốt trong xăng.</a:t>
            </a:r>
            <a:endParaRPr lang="en-US" sz="32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03084"/>
            <a:ext cx="12232880" cy="425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25: LIPID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2090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LIPID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820050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Lipid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benzene (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),…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165462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Lipid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mỡ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,…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2068279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Lipid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trữ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0" y="291010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334553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77370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mỡ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0" y="4187364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tan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benzene,…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502919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8056" y="2895991"/>
            <a:ext cx="1370888" cy="1077218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3200" b="1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436912" y="3541486"/>
            <a:ext cx="972457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 flipH="1" flipV="1">
            <a:off x="2365828" y="2423885"/>
            <a:ext cx="1117600" cy="1117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436916" y="2699657"/>
            <a:ext cx="11756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p, </a:t>
            </a:r>
            <a:r>
              <a:rPr lang="en-US" sz="4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800" baseline="30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4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476169" y="2148498"/>
            <a:ext cx="1568636" cy="58477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glycerol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018969" y="4478041"/>
            <a:ext cx="1632178" cy="58477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acid </a:t>
            </a:r>
            <a:r>
              <a:rPr lang="en-US" sz="32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Straight Arrow Connector 17"/>
          <p:cNvCxnSpPr>
            <a:endCxn id="17" idx="1"/>
          </p:cNvCxnSpPr>
          <p:nvPr/>
        </p:nvCxnSpPr>
        <p:spPr>
          <a:xfrm rot="16200000" flipH="1">
            <a:off x="2092440" y="3843900"/>
            <a:ext cx="1221688" cy="63137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471885" y="1546157"/>
            <a:ext cx="3223959" cy="1754326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just"/>
            <a:r>
              <a:rPr lang="en-US" sz="36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6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– CH - </a:t>
            </a:r>
            <a:r>
              <a:rPr lang="en-US" sz="36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6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baseline="-250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600" dirty="0" smtClean="0">
                <a:solidFill>
                  <a:srgbClr val="FF00FF"/>
                </a:solidFill>
                <a:latin typeface="Times New Roman"/>
                <a:cs typeface="Times New Roman"/>
              </a:rPr>
              <a:t>│       │      │</a:t>
            </a:r>
          </a:p>
          <a:p>
            <a:pPr algn="just"/>
            <a:r>
              <a:rPr lang="en-US" sz="3600" dirty="0" smtClean="0">
                <a:solidFill>
                  <a:srgbClr val="FF00FF"/>
                </a:solidFill>
                <a:latin typeface="Times New Roman"/>
                <a:cs typeface="Times New Roman"/>
              </a:rPr>
              <a:t>OH    OH   OH</a:t>
            </a:r>
            <a:endParaRPr lang="en-US" sz="36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780838" y="2177528"/>
            <a:ext cx="2262158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just"/>
            <a:r>
              <a:rPr lang="en-US" sz="36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6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6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en-US" sz="3600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 baseline="-250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8316684" y="2510971"/>
            <a:ext cx="1422400" cy="1588"/>
          </a:xfrm>
          <a:prstGeom prst="straightConnector1">
            <a:avLst/>
          </a:prstGeom>
          <a:ln w="28575">
            <a:solidFill>
              <a:srgbClr val="FF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9818914" y="4383706"/>
            <a:ext cx="2185214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just"/>
            <a:r>
              <a:rPr lang="en-US" sz="36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 - </a:t>
            </a:r>
            <a:r>
              <a:rPr lang="en-US" sz="36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COOH</a:t>
            </a:r>
            <a:endParaRPr lang="en-US" sz="36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760686" y="4775200"/>
            <a:ext cx="4818743" cy="1588"/>
          </a:xfrm>
          <a:prstGeom prst="straightConnector1">
            <a:avLst/>
          </a:prstGeom>
          <a:ln w="28575">
            <a:solidFill>
              <a:srgbClr val="FF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0" y="5646058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/>
      <p:bldP spid="16" grpId="0" animBg="1"/>
      <p:bldP spid="17" grpId="0" animBg="1"/>
      <p:bldP spid="20" grpId="0"/>
      <p:bldP spid="21" grpId="0"/>
      <p:bldP spid="26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25: LIPID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3382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LIPID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71845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115387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158204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mỡ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0" y="1995707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tan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benzene,…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2837535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325844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triester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glycerol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acid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367210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RCOO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4085764"/>
            <a:ext cx="470262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aseline="-25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en-US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CH</a:t>
            </a:r>
          </a:p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		         </a:t>
            </a:r>
            <a:r>
              <a:rPr lang="en-US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	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54804" y="4107538"/>
            <a:ext cx="470262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aseline="-25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en-US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31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CH</a:t>
            </a:r>
          </a:p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		         </a:t>
            </a:r>
            <a:r>
              <a:rPr lang="en-US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	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52680" y="0"/>
            <a:ext cx="3686629" cy="3472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TextBox 18"/>
          <p:cNvSpPr txBox="1"/>
          <p:nvPr/>
        </p:nvSpPr>
        <p:spPr>
          <a:xfrm>
            <a:off x="3911490" y="3657595"/>
            <a:ext cx="470262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aseline="-250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en-US" sz="2800" dirty="0" smtClean="0">
                <a:solidFill>
                  <a:srgbClr val="FF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– COO – CH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			         </a:t>
            </a:r>
            <a:r>
              <a:rPr lang="en-US" sz="2800" dirty="0" smtClean="0">
                <a:solidFill>
                  <a:srgbClr val="FF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 smtClean="0">
                <a:solidFill>
                  <a:srgbClr val="FF00FF"/>
                </a:solidFill>
                <a:latin typeface="Times New Roman"/>
                <a:cs typeface="Times New Roman"/>
              </a:rPr>
              <a:t>	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25: LIPID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29753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71845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1124847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triester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glycerol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acid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158204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RCOO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1966679"/>
            <a:ext cx="470262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aseline="-25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en-US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CH</a:t>
            </a:r>
          </a:p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		         </a:t>
            </a:r>
            <a:r>
              <a:rPr lang="en-US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	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54804" y="1988453"/>
            <a:ext cx="470262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aseline="-25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en-US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31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CH</a:t>
            </a:r>
          </a:p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		         </a:t>
            </a:r>
            <a:r>
              <a:rPr lang="en-US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│</a:t>
            </a:r>
          </a:p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	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COO –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415107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5-Point Star 23">
            <a:hlinkClick r:id="rId2" action="ppaction://hlinkfile"/>
          </p:cNvPr>
          <p:cNvSpPr/>
          <p:nvPr/>
        </p:nvSpPr>
        <p:spPr>
          <a:xfrm>
            <a:off x="11292109" y="43542"/>
            <a:ext cx="783772" cy="6241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0" y="4593764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kiềm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glycerol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acid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0" y="5239656"/>
            <a:ext cx="12192000" cy="726413"/>
            <a:chOff x="0" y="5239656"/>
            <a:chExt cx="12192000" cy="726413"/>
          </a:xfrm>
        </p:grpSpPr>
        <p:sp>
          <p:nvSpPr>
            <p:cNvPr id="26" name="TextBox 25"/>
            <p:cNvSpPr txBox="1"/>
            <p:nvPr/>
          </p:nvSpPr>
          <p:spPr>
            <a:xfrm>
              <a:off x="0" y="5442849"/>
              <a:ext cx="1219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	(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RCOO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3NaOH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			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3RCOONa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(OH)</a:t>
              </a:r>
              <a:r>
                <a:rPr lang="en-US" sz="2800" baseline="-250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>
              <a:off x="4688114" y="5820229"/>
              <a:ext cx="1625600" cy="1588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5297707" y="5239656"/>
              <a:ext cx="4644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2800" baseline="30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0" y="5903893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xà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5" grpId="0"/>
      <p:bldP spid="31" grpId="0"/>
    </p:bldLst>
  </p:timing>
</p:sld>
</file>

<file path=ppt/theme/theme1.xml><?xml version="1.0" encoding="utf-8"?>
<a:theme xmlns:a="http://schemas.openxmlformats.org/drawingml/2006/main" name="MỞ ĐẦU KHTN 7-HIỀ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MỞ ĐẦU KHTN 7-HIỀN</Template>
  <TotalTime>2707</TotalTime>
  <Words>1186</Words>
  <Application>Microsoft Office PowerPoint</Application>
  <PresentationFormat>Widescreen</PresentationFormat>
  <Paragraphs>156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MỞ ĐẦU KHTN 7-HIỀN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Bùi Thị Thu Hiền</dc:creator>
  <cp:lastModifiedBy>Admin</cp:lastModifiedBy>
  <cp:revision>584</cp:revision>
  <dcterms:created xsi:type="dcterms:W3CDTF">2022-07-11T10:05:56Z</dcterms:created>
  <dcterms:modified xsi:type="dcterms:W3CDTF">2025-02-06T03:14:56Z</dcterms:modified>
</cp:coreProperties>
</file>