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5" r:id="rId2"/>
    <p:sldId id="357" r:id="rId3"/>
    <p:sldId id="334" r:id="rId4"/>
    <p:sldId id="463" r:id="rId5"/>
    <p:sldId id="464" r:id="rId6"/>
    <p:sldId id="465" r:id="rId7"/>
    <p:sldId id="466" r:id="rId8"/>
    <p:sldId id="467" r:id="rId9"/>
    <p:sldId id="468" r:id="rId10"/>
    <p:sldId id="469" r:id="rId11"/>
    <p:sldId id="421" r:id="rId12"/>
    <p:sldId id="470" r:id="rId13"/>
    <p:sldId id="4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3" d="100"/>
          <a:sy n="73" d="100"/>
        </p:scale>
        <p:origin x="44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6/2/2025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6/2/2025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PHAN%20&#431;NGTR&#193;NG%20G&#431;&#416;NG.mp4"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Ph&#7843;n%20&#7913;ng%20th&#7911;y%20ph&#226;n%20Saccaroz&#417;.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84926"/>
            <a:ext cx="12192000" cy="769441"/>
          </a:xfrm>
          <a:prstGeom prst="rect">
            <a:avLst/>
          </a:prstGeom>
          <a:noFill/>
        </p:spPr>
        <p:txBody>
          <a:bodyPr wrap="square" rtlCol="0">
            <a:spAutoFit/>
          </a:bodyPr>
          <a:lstStyle/>
          <a:p>
            <a:pPr algn="ctr"/>
            <a:r>
              <a:rPr lang="en-US" sz="4400" b="1" dirty="0" err="1" smtClean="0">
                <a:solidFill>
                  <a:srgbClr val="0000FF"/>
                </a:solidFill>
                <a:latin typeface="Times New Roman" pitchFamily="18" charset="0"/>
                <a:cs typeface="Times New Roman" pitchFamily="18" charset="0"/>
              </a:rPr>
              <a:t>PHẦN</a:t>
            </a:r>
            <a:r>
              <a:rPr lang="en-US" sz="4400" b="1" dirty="0" smtClean="0">
                <a:solidFill>
                  <a:srgbClr val="0000FF"/>
                </a:solidFill>
                <a:latin typeface="Times New Roman" pitchFamily="18" charset="0"/>
                <a:cs typeface="Times New Roman" pitchFamily="18" charset="0"/>
              </a:rPr>
              <a:t> 2: </a:t>
            </a:r>
            <a:r>
              <a:rPr lang="en-US" sz="4400" b="1" dirty="0" err="1" smtClean="0">
                <a:solidFill>
                  <a:srgbClr val="0000FF"/>
                </a:solidFill>
                <a:latin typeface="Times New Roman" pitchFamily="18" charset="0"/>
                <a:cs typeface="Times New Roman" pitchFamily="18" charset="0"/>
              </a:rPr>
              <a:t>CHẤT</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VÀ</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SỰ</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BIẾN</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ĐỔI</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CỦA</a:t>
            </a:r>
            <a:r>
              <a:rPr lang="en-US" sz="4400" b="1" dirty="0" smtClean="0">
                <a:solidFill>
                  <a:srgbClr val="0000FF"/>
                </a:solidFill>
                <a:latin typeface="Times New Roman" pitchFamily="18" charset="0"/>
                <a:cs typeface="Times New Roman" pitchFamily="18" charset="0"/>
              </a:rPr>
              <a:t> </a:t>
            </a:r>
            <a:r>
              <a:rPr lang="en-US" sz="4400" b="1" dirty="0" err="1" smtClean="0">
                <a:solidFill>
                  <a:srgbClr val="0000FF"/>
                </a:solidFill>
                <a:latin typeface="Times New Roman" pitchFamily="18" charset="0"/>
                <a:cs typeface="Times New Roman" pitchFamily="18" charset="0"/>
              </a:rPr>
              <a:t>CHẤT</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2550121"/>
            <a:ext cx="12192000" cy="1323439"/>
          </a:xfrm>
          <a:prstGeom prst="rect">
            <a:avLst/>
          </a:prstGeom>
          <a:noFill/>
        </p:spPr>
        <p:txBody>
          <a:bodyPr wrap="square" rtlCol="0">
            <a:spAutoFit/>
          </a:bodyPr>
          <a:lstStyle/>
          <a:p>
            <a:pPr algn="ctr"/>
            <a:r>
              <a:rPr lang="en-US" sz="4000" b="1" dirty="0" err="1" smtClean="0">
                <a:solidFill>
                  <a:srgbClr val="0000FF"/>
                </a:solidFill>
                <a:latin typeface="Times New Roman" pitchFamily="18" charset="0"/>
                <a:cs typeface="Times New Roman" pitchFamily="18" charset="0"/>
              </a:rPr>
              <a:t>CHỦ</a:t>
            </a:r>
            <a:r>
              <a:rPr lang="en-US" sz="4000" b="1" dirty="0" smtClean="0">
                <a:solidFill>
                  <a:srgbClr val="0000FF"/>
                </a:solidFill>
                <a:latin typeface="Times New Roman" pitchFamily="18" charset="0"/>
                <a:cs typeface="Times New Roman" pitchFamily="18" charset="0"/>
              </a:rPr>
              <a:t> </a:t>
            </a:r>
            <a:r>
              <a:rPr lang="en-US" sz="4000" b="1" dirty="0" err="1" smtClean="0">
                <a:solidFill>
                  <a:srgbClr val="0000FF"/>
                </a:solidFill>
                <a:latin typeface="Times New Roman" pitchFamily="18" charset="0"/>
                <a:cs typeface="Times New Roman" pitchFamily="18" charset="0"/>
              </a:rPr>
              <a:t>ĐỀ</a:t>
            </a:r>
            <a:r>
              <a:rPr lang="en-US" sz="4000" b="1" dirty="0" smtClean="0">
                <a:solidFill>
                  <a:srgbClr val="0000FF"/>
                </a:solidFill>
                <a:latin typeface="Times New Roman" pitchFamily="18" charset="0"/>
                <a:cs typeface="Times New Roman" pitchFamily="18" charset="0"/>
              </a:rPr>
              <a:t> 9: LIPID – CARBOHYDRATE - </a:t>
            </a:r>
          </a:p>
          <a:p>
            <a:pPr algn="ctr"/>
            <a:r>
              <a:rPr lang="en-US" sz="4000" b="1" dirty="0" smtClean="0">
                <a:solidFill>
                  <a:srgbClr val="0000FF"/>
                </a:solidFill>
                <a:latin typeface="Times New Roman" pitchFamily="18" charset="0"/>
                <a:cs typeface="Times New Roman" pitchFamily="18" charset="0"/>
              </a:rPr>
              <a:t> PROTEIN - POLYMER</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4066867"/>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26: GLUCOSE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SACCHAROSE</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44800" y="2634733"/>
            <a:ext cx="9347200" cy="1569660"/>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Trong các loại quả trên, quả nho ngọt có hàm lượng đường cao nhất. Quả bơ vỏ xanh có hàm lượng đường thấp nhất.</a:t>
            </a:r>
            <a:endParaRPr lang="en-US"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 y="0"/>
            <a:ext cx="2831159" cy="68580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305269" y="0"/>
            <a:ext cx="3546929" cy="685072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1000"/>
                                        <p:tgtEl>
                                          <p:spTgt spid="6"/>
                                        </p:tgtEl>
                                        <p:attrNameLst>
                                          <p:attrName>ppt_w</p:attrName>
                                        </p:attrNameLst>
                                      </p:cBhvr>
                                      <p:tavLst>
                                        <p:tav tm="0">
                                          <p:val>
                                            <p:strVal val="ppt_w"/>
                                          </p:val>
                                        </p:tav>
                                        <p:tav tm="100000">
                                          <p:val>
                                            <p:fltVal val="0"/>
                                          </p:val>
                                        </p:tav>
                                      </p:tavLst>
                                    </p:anim>
                                    <p:anim calcmode="lin" valueType="num">
                                      <p:cBhvr>
                                        <p:cTn id="19" dur="1000"/>
                                        <p:tgtEl>
                                          <p:spTgt spid="6"/>
                                        </p:tgtEl>
                                        <p:attrNameLst>
                                          <p:attrName>ppt_h</p:attrName>
                                        </p:attrNameLst>
                                      </p:cBhvr>
                                      <p:tavLst>
                                        <p:tav tm="0">
                                          <p:val>
                                            <p:strVal val="ppt_h"/>
                                          </p:val>
                                        </p:tav>
                                        <p:tav tm="100000">
                                          <p:val>
                                            <p:fltVal val="0"/>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1000"/>
                                        <p:tgtEl>
                                          <p:spTgt spid="4098"/>
                                        </p:tgtEl>
                                        <p:attrNameLst>
                                          <p:attrName>ppt_w</p:attrName>
                                        </p:attrNameLst>
                                      </p:cBhvr>
                                      <p:tavLst>
                                        <p:tav tm="0">
                                          <p:val>
                                            <p:strVal val="ppt_w"/>
                                          </p:val>
                                        </p:tav>
                                        <p:tav tm="100000">
                                          <p:val>
                                            <p:fltVal val="0"/>
                                          </p:val>
                                        </p:tav>
                                      </p:tavLst>
                                    </p:anim>
                                    <p:anim calcmode="lin" valueType="num">
                                      <p:cBhvr>
                                        <p:cTn id="24" dur="1000"/>
                                        <p:tgtEl>
                                          <p:spTgt spid="4098"/>
                                        </p:tgtEl>
                                        <p:attrNameLst>
                                          <p:attrName>ppt_h</p:attrName>
                                        </p:attrNameLst>
                                      </p:cBhvr>
                                      <p:tavLst>
                                        <p:tav tm="0">
                                          <p:val>
                                            <p:strVal val="ppt_h"/>
                                          </p:val>
                                        </p:tav>
                                        <p:tav tm="100000">
                                          <p:val>
                                            <p:fltVal val="0"/>
                                          </p:val>
                                        </p:tav>
                                      </p:tavLst>
                                    </p:anim>
                                    <p:animEffect transition="out" filter="fade">
                                      <p:cBhvr>
                                        <p:cTn id="25" dur="1000"/>
                                        <p:tgtEl>
                                          <p:spTgt spid="4098"/>
                                        </p:tgtEl>
                                      </p:cBhvr>
                                    </p:animEffect>
                                    <p:set>
                                      <p:cBhvr>
                                        <p:cTn id="26" dur="1" fill="hold">
                                          <p:stCondLst>
                                            <p:cond delay="999"/>
                                          </p:stCondLst>
                                        </p:cTn>
                                        <p:tgtEl>
                                          <p:spTgt spid="4098"/>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4099"/>
                                        </p:tgtEl>
                                        <p:attrNameLst>
                                          <p:attrName>style.visibility</p:attrName>
                                        </p:attrNameLst>
                                      </p:cBhvr>
                                      <p:to>
                                        <p:strVal val="visible"/>
                                      </p:to>
                                    </p:set>
                                    <p:anim calcmode="lin" valueType="num">
                                      <p:cBhvr>
                                        <p:cTn id="29" dur="1000" fill="hold"/>
                                        <p:tgtEl>
                                          <p:spTgt spid="4099"/>
                                        </p:tgtEl>
                                        <p:attrNameLst>
                                          <p:attrName>ppt_w</p:attrName>
                                        </p:attrNameLst>
                                      </p:cBhvr>
                                      <p:tavLst>
                                        <p:tav tm="0">
                                          <p:val>
                                            <p:fltVal val="0"/>
                                          </p:val>
                                        </p:tav>
                                        <p:tav tm="100000">
                                          <p:val>
                                            <p:strVal val="#ppt_w"/>
                                          </p:val>
                                        </p:tav>
                                      </p:tavLst>
                                    </p:anim>
                                    <p:anim calcmode="lin" valueType="num">
                                      <p:cBhvr>
                                        <p:cTn id="30" dur="1000" fill="hold"/>
                                        <p:tgtEl>
                                          <p:spTgt spid="4099"/>
                                        </p:tgtEl>
                                        <p:attrNameLst>
                                          <p:attrName>ppt_h</p:attrName>
                                        </p:attrNameLst>
                                      </p:cBhvr>
                                      <p:tavLst>
                                        <p:tav tm="0">
                                          <p:val>
                                            <p:fltVal val="0"/>
                                          </p:val>
                                        </p:tav>
                                        <p:tav tm="100000">
                                          <p:val>
                                            <p:strVal val="#ppt_h"/>
                                          </p:val>
                                        </p:tav>
                                      </p:tavLst>
                                    </p:anim>
                                    <p:animEffect transition="in" filter="fade">
                                      <p:cBhvr>
                                        <p:cTn id="31"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401205"/>
          </a:xfrm>
          <a:prstGeom prst="rect">
            <a:avLst/>
          </a:prstGeom>
        </p:spPr>
        <p:txBody>
          <a:bodyPr wrap="square">
            <a:spAutoFit/>
          </a:bodyPr>
          <a:lstStyle/>
          <a:p>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1:</a:t>
            </a:r>
            <a:r>
              <a:rPr lang="en-US" sz="2800" dirty="0" smtClean="0">
                <a:solidFill>
                  <a:srgbClr val="FF0000"/>
                </a:solidFill>
                <a:latin typeface="Times New Roman" pitchFamily="18" charset="0"/>
                <a:ea typeface="Times New Roman" pitchFamily="18" charset="0"/>
                <a:cs typeface="Times New Roman" pitchFamily="18" charset="0"/>
              </a:rPr>
              <a:t> </a:t>
            </a:r>
            <a:r>
              <a:rPr lang="pt-BR" sz="2800" dirty="0" smtClean="0">
                <a:solidFill>
                  <a:srgbClr val="FF0000"/>
                </a:solidFill>
                <a:latin typeface="Times New Roman" pitchFamily="18" charset="0"/>
                <a:cs typeface="Times New Roman" pitchFamily="18" charset="0"/>
              </a:rPr>
              <a:t>Công thức chung của carbohydrate là</a:t>
            </a:r>
          </a:p>
          <a:p>
            <a:pPr marL="514350" indent="-514350">
              <a:buAutoNum type="alphaUcPeriod"/>
            </a:pPr>
            <a:r>
              <a:rPr lang="pt-BR" sz="2800" dirty="0" smtClean="0">
                <a:solidFill>
                  <a:srgbClr val="FF0000"/>
                </a:solidFill>
                <a:latin typeface="Times New Roman" pitchFamily="18" charset="0"/>
                <a:cs typeface="Times New Roman" pitchFamily="18" charset="0"/>
              </a:rPr>
              <a:t>(CH2)</a:t>
            </a:r>
            <a:r>
              <a:rPr lang="pt-BR" sz="2800" baseline="-25000" dirty="0" smtClean="0">
                <a:solidFill>
                  <a:srgbClr val="FF0000"/>
                </a:solidFill>
                <a:latin typeface="Times New Roman" pitchFamily="18" charset="0"/>
                <a:cs typeface="Times New Roman" pitchFamily="18" charset="0"/>
              </a:rPr>
              <a:t>n</a:t>
            </a:r>
            <a:r>
              <a:rPr lang="pt-BR" sz="2800" dirty="0" smtClean="0">
                <a:solidFill>
                  <a:srgbClr val="FF0000"/>
                </a:solidFill>
                <a:latin typeface="Times New Roman" pitchFamily="18" charset="0"/>
                <a:cs typeface="Times New Roman" pitchFamily="18" charset="0"/>
              </a:rPr>
              <a:t>O</a:t>
            </a:r>
            <a:r>
              <a:rPr lang="pt-BR" sz="2800" baseline="-25000" dirty="0" smtClean="0">
                <a:solidFill>
                  <a:srgbClr val="FF0000"/>
                </a:solidFill>
                <a:latin typeface="Times New Roman" pitchFamily="18" charset="0"/>
                <a:cs typeface="Times New Roman" pitchFamily="18" charset="0"/>
              </a:rPr>
              <a:t>m</a:t>
            </a:r>
            <a:r>
              <a:rPr lang="pt-BR" sz="2800" dirty="0" smtClean="0">
                <a:solidFill>
                  <a:srgbClr val="FF0000"/>
                </a:solidFill>
                <a:latin typeface="Times New Roman" pitchFamily="18" charset="0"/>
                <a:cs typeface="Times New Roman" pitchFamily="18" charset="0"/>
              </a:rPr>
              <a:t> với n </a:t>
            </a:r>
            <a:r>
              <a:rPr lang="pt-BR" sz="2800" dirty="0" smtClean="0">
                <a:solidFill>
                  <a:srgbClr val="FF0000"/>
                </a:solidFill>
                <a:latin typeface="Times New Roman"/>
                <a:cs typeface="Times New Roman"/>
              </a:rPr>
              <a:t>≥</a:t>
            </a:r>
            <a:r>
              <a:rPr lang="pt-BR" sz="2800" dirty="0" smtClean="0">
                <a:solidFill>
                  <a:srgbClr val="FF0000"/>
                </a:solidFill>
                <a:latin typeface="Times New Roman" pitchFamily="18" charset="0"/>
                <a:cs typeface="Times New Roman" pitchFamily="18" charset="0"/>
              </a:rPr>
              <a:t> m.		B. C</a:t>
            </a:r>
            <a:r>
              <a:rPr lang="pt-BR" sz="2800" baseline="-25000" dirty="0" smtClean="0">
                <a:solidFill>
                  <a:srgbClr val="FF0000"/>
                </a:solidFill>
                <a:latin typeface="Times New Roman" pitchFamily="18" charset="0"/>
                <a:cs typeface="Times New Roman" pitchFamily="18" charset="0"/>
              </a:rPr>
              <a:t>n</a:t>
            </a:r>
            <a:r>
              <a:rPr lang="pt-BR" sz="2800" dirty="0" smtClean="0">
                <a:solidFill>
                  <a:srgbClr val="FF0000"/>
                </a:solidFill>
                <a:latin typeface="Times New Roman" pitchFamily="18" charset="0"/>
                <a:cs typeface="Times New Roman" pitchFamily="18" charset="0"/>
              </a:rPr>
              <a:t>(H</a:t>
            </a:r>
            <a:r>
              <a:rPr lang="pt-BR" sz="2800" baseline="-25000" dirty="0" smtClean="0">
                <a:solidFill>
                  <a:srgbClr val="FF0000"/>
                </a:solidFill>
                <a:latin typeface="Times New Roman" pitchFamily="18" charset="0"/>
                <a:cs typeface="Times New Roman" pitchFamily="18" charset="0"/>
              </a:rPr>
              <a:t>2</a:t>
            </a:r>
            <a:r>
              <a:rPr lang="pt-BR" sz="2800" dirty="0" smtClean="0">
                <a:solidFill>
                  <a:srgbClr val="FF0000"/>
                </a:solidFill>
                <a:latin typeface="Times New Roman" pitchFamily="18" charset="0"/>
                <a:cs typeface="Times New Roman" pitchFamily="18" charset="0"/>
              </a:rPr>
              <a:t>O)</a:t>
            </a:r>
            <a:r>
              <a:rPr lang="pt-BR" sz="2800" baseline="-25000" dirty="0" smtClean="0">
                <a:solidFill>
                  <a:srgbClr val="FF0000"/>
                </a:solidFill>
                <a:latin typeface="Times New Roman" pitchFamily="18" charset="0"/>
                <a:cs typeface="Times New Roman" pitchFamily="18" charset="0"/>
              </a:rPr>
              <a:t>m</a:t>
            </a:r>
            <a:r>
              <a:rPr lang="pt-BR" sz="2800" dirty="0" smtClean="0">
                <a:solidFill>
                  <a:srgbClr val="FF0000"/>
                </a:solidFill>
                <a:latin typeface="Times New Roman" pitchFamily="18" charset="0"/>
                <a:cs typeface="Times New Roman" pitchFamily="18" charset="0"/>
              </a:rPr>
              <a:t> với n&lt;m</a:t>
            </a:r>
          </a:p>
          <a:p>
            <a:pPr marL="514350" indent="-514350"/>
            <a:r>
              <a:rPr lang="pt-BR" sz="2800" dirty="0" smtClean="0">
                <a:solidFill>
                  <a:srgbClr val="FF0000"/>
                </a:solidFill>
                <a:latin typeface="Times New Roman" pitchFamily="18" charset="0"/>
                <a:cs typeface="Times New Roman" pitchFamily="18" charset="0"/>
              </a:rPr>
              <a:t>C. C</a:t>
            </a:r>
            <a:r>
              <a:rPr lang="pt-BR" sz="2800" baseline="-25000" dirty="0" smtClean="0">
                <a:solidFill>
                  <a:srgbClr val="FF0000"/>
                </a:solidFill>
                <a:latin typeface="Times New Roman" pitchFamily="18" charset="0"/>
                <a:cs typeface="Times New Roman" pitchFamily="18" charset="0"/>
              </a:rPr>
              <a:t>n</a:t>
            </a:r>
            <a:r>
              <a:rPr lang="pt-BR" sz="2800" dirty="0" smtClean="0">
                <a:solidFill>
                  <a:srgbClr val="FF0000"/>
                </a:solidFill>
                <a:latin typeface="Times New Roman" pitchFamily="18" charset="0"/>
                <a:cs typeface="Times New Roman" pitchFamily="18" charset="0"/>
              </a:rPr>
              <a:t>(H</a:t>
            </a:r>
            <a:r>
              <a:rPr lang="pt-BR" sz="2800" baseline="-25000" dirty="0" smtClean="0">
                <a:solidFill>
                  <a:srgbClr val="FF0000"/>
                </a:solidFill>
                <a:latin typeface="Times New Roman" pitchFamily="18" charset="0"/>
                <a:cs typeface="Times New Roman" pitchFamily="18" charset="0"/>
              </a:rPr>
              <a:t>2</a:t>
            </a:r>
            <a:r>
              <a:rPr lang="pt-BR" sz="2800" dirty="0" smtClean="0">
                <a:solidFill>
                  <a:srgbClr val="FF0000"/>
                </a:solidFill>
                <a:latin typeface="Times New Roman" pitchFamily="18" charset="0"/>
                <a:cs typeface="Times New Roman" pitchFamily="18" charset="0"/>
              </a:rPr>
              <a:t>O)</a:t>
            </a:r>
            <a:r>
              <a:rPr lang="pt-BR" sz="2800" baseline="-25000" dirty="0" smtClean="0">
                <a:solidFill>
                  <a:srgbClr val="FF0000"/>
                </a:solidFill>
                <a:latin typeface="Times New Roman" pitchFamily="18" charset="0"/>
                <a:cs typeface="Times New Roman" pitchFamily="18" charset="0"/>
              </a:rPr>
              <a:t>m</a:t>
            </a:r>
            <a:r>
              <a:rPr lang="pt-BR" sz="2800" dirty="0" smtClean="0">
                <a:solidFill>
                  <a:srgbClr val="FF0000"/>
                </a:solidFill>
                <a:latin typeface="Times New Roman" pitchFamily="18" charset="0"/>
                <a:cs typeface="Times New Roman" pitchFamily="18" charset="0"/>
              </a:rPr>
              <a:t> với n&gt;m.		D. C</a:t>
            </a:r>
            <a:r>
              <a:rPr lang="pt-BR" sz="2800" baseline="-25000" dirty="0" smtClean="0">
                <a:solidFill>
                  <a:srgbClr val="FF0000"/>
                </a:solidFill>
                <a:latin typeface="Times New Roman" pitchFamily="18" charset="0"/>
                <a:cs typeface="Times New Roman" pitchFamily="18" charset="0"/>
              </a:rPr>
              <a:t>n</a:t>
            </a:r>
            <a:r>
              <a:rPr lang="pt-BR" sz="2800" dirty="0" smtClean="0">
                <a:solidFill>
                  <a:srgbClr val="FF0000"/>
                </a:solidFill>
                <a:latin typeface="Times New Roman" pitchFamily="18" charset="0"/>
                <a:cs typeface="Times New Roman" pitchFamily="18" charset="0"/>
              </a:rPr>
              <a:t>(H</a:t>
            </a:r>
            <a:r>
              <a:rPr lang="pt-BR" sz="2800" baseline="-25000" dirty="0" smtClean="0">
                <a:solidFill>
                  <a:srgbClr val="FF0000"/>
                </a:solidFill>
                <a:latin typeface="Times New Roman" pitchFamily="18" charset="0"/>
                <a:cs typeface="Times New Roman" pitchFamily="18" charset="0"/>
              </a:rPr>
              <a:t>2</a:t>
            </a:r>
            <a:r>
              <a:rPr lang="pt-BR" sz="2800" dirty="0" smtClean="0">
                <a:solidFill>
                  <a:srgbClr val="FF0000"/>
                </a:solidFill>
                <a:latin typeface="Times New Roman" pitchFamily="18" charset="0"/>
                <a:cs typeface="Times New Roman" pitchFamily="18" charset="0"/>
              </a:rPr>
              <a:t>O)</a:t>
            </a:r>
            <a:r>
              <a:rPr lang="pt-BR" sz="2800" baseline="-25000" dirty="0" smtClean="0">
                <a:solidFill>
                  <a:srgbClr val="FF0000"/>
                </a:solidFill>
                <a:latin typeface="Times New Roman" pitchFamily="18" charset="0"/>
                <a:cs typeface="Times New Roman" pitchFamily="18" charset="0"/>
              </a:rPr>
              <a:t>m</a:t>
            </a:r>
            <a:r>
              <a:rPr lang="pt-BR" sz="2800" dirty="0" smtClean="0">
                <a:solidFill>
                  <a:srgbClr val="FF0000"/>
                </a:solidFill>
                <a:latin typeface="Times New Roman" pitchFamily="18" charset="0"/>
                <a:cs typeface="Times New Roman" pitchFamily="18" charset="0"/>
              </a:rPr>
              <a:t> với n </a:t>
            </a:r>
            <a:r>
              <a:rPr lang="pt-BR" sz="2800" dirty="0" smtClean="0">
                <a:solidFill>
                  <a:srgbClr val="FF0000"/>
                </a:solidFill>
                <a:latin typeface="Times New Roman"/>
                <a:cs typeface="Times New Roman"/>
              </a:rPr>
              <a:t>≥</a:t>
            </a:r>
            <a:r>
              <a:rPr lang="pt-BR" sz="2800" dirty="0" smtClean="0">
                <a:solidFill>
                  <a:srgbClr val="FF0000"/>
                </a:solidFill>
                <a:latin typeface="Times New Roman" pitchFamily="18" charset="0"/>
                <a:cs typeface="Times New Roman" pitchFamily="18" charset="0"/>
              </a:rPr>
              <a:t> m</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2:</a:t>
            </a:r>
            <a:r>
              <a:rPr lang="vi-VN" sz="2800" dirty="0" smtClean="0">
                <a:solidFill>
                  <a:srgbClr val="FF0000"/>
                </a:solidFill>
                <a:latin typeface="Times New Roman" pitchFamily="18" charset="0"/>
                <a:cs typeface="Times New Roman" pitchFamily="18" charset="0"/>
              </a:rPr>
              <a:t> Trong thực vật, glucose thường có nhiều ở</a:t>
            </a:r>
          </a:p>
          <a:p>
            <a:pPr algn="just"/>
            <a:r>
              <a:rPr lang="vi-VN" sz="2800" dirty="0" smtClean="0">
                <a:solidFill>
                  <a:srgbClr val="FF0000"/>
                </a:solidFill>
                <a:latin typeface="Times New Roman" pitchFamily="18" charset="0"/>
                <a:cs typeface="Times New Roman" pitchFamily="18" charset="0"/>
              </a:rPr>
              <a:t>A. lá.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B. qu</a:t>
            </a:r>
            <a:r>
              <a:rPr lang="en-US" sz="2800" dirty="0" smtClean="0">
                <a:solidFill>
                  <a:srgbClr val="FF0000"/>
                </a:solidFill>
                <a:latin typeface="Times New Roman" pitchFamily="18" charset="0"/>
                <a:cs typeface="Times New Roman" pitchFamily="18" charset="0"/>
              </a:rPr>
              <a:t>ả</a:t>
            </a:r>
            <a:r>
              <a:rPr lang="vi-VN" sz="2800" dirty="0" smtClean="0">
                <a:solidFill>
                  <a:srgbClr val="FF0000"/>
                </a:solidFill>
                <a:latin typeface="Times New Roman" pitchFamily="18" charset="0"/>
                <a:cs typeface="Times New Roman" pitchFamily="18" charset="0"/>
              </a:rPr>
              <a:t> chín.</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 rễ.</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D</a:t>
            </a:r>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th</a:t>
            </a:r>
            <a:r>
              <a:rPr lang="en-US" sz="2800" dirty="0" smtClean="0">
                <a:solidFill>
                  <a:srgbClr val="FF0000"/>
                </a:solidFill>
                <a:latin typeface="Times New Roman" pitchFamily="18" charset="0"/>
                <a:cs typeface="Times New Roman" pitchFamily="18" charset="0"/>
              </a:rPr>
              <a:t>â</a:t>
            </a:r>
            <a:r>
              <a:rPr lang="vi-VN" sz="2800" dirty="0" smtClean="0">
                <a:solidFill>
                  <a:srgbClr val="FF0000"/>
                </a:solidFill>
                <a:latin typeface="Times New Roman" pitchFamily="18" charset="0"/>
                <a:cs typeface="Times New Roman" pitchFamily="18" charset="0"/>
              </a:rPr>
              <a:t>n</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3:</a:t>
            </a:r>
            <a:r>
              <a:rPr lang="vi-VN" sz="2800" dirty="0" smtClean="0">
                <a:solidFill>
                  <a:srgbClr val="FF0000"/>
                </a:solidFill>
                <a:latin typeface="Times New Roman" pitchFamily="18" charset="0"/>
                <a:cs typeface="Times New Roman" pitchFamily="18" charset="0"/>
              </a:rPr>
              <a:t> Chọn câu đúng trong các câu sau.</a:t>
            </a:r>
          </a:p>
          <a:p>
            <a:pPr algn="just"/>
            <a:r>
              <a:rPr lang="vi-VN" sz="2800" dirty="0" smtClean="0">
                <a:solidFill>
                  <a:srgbClr val="FF0000"/>
                </a:solidFill>
                <a:latin typeface="Times New Roman" pitchFamily="18" charset="0"/>
                <a:cs typeface="Times New Roman" pitchFamily="18" charset="0"/>
              </a:rPr>
              <a:t>A. Cả glucose và saccharose đều ít tan trong nước</a:t>
            </a:r>
          </a:p>
          <a:p>
            <a:pPr algn="just"/>
            <a:r>
              <a:rPr lang="vi-VN" sz="2800" dirty="0" smtClean="0">
                <a:solidFill>
                  <a:srgbClr val="FF0000"/>
                </a:solidFill>
                <a:latin typeface="Times New Roman" pitchFamily="18" charset="0"/>
                <a:cs typeface="Times New Roman" pitchFamily="18" charset="0"/>
              </a:rPr>
              <a:t>B. Glucose ít tan trong nước còn saccharose tan tốt trong nước</a:t>
            </a:r>
            <a:r>
              <a:rPr lang="en-US" sz="2800" dirty="0" smtClean="0">
                <a:solidFill>
                  <a:srgbClr val="FF0000"/>
                </a:solidFill>
                <a:latin typeface="Times New Roman" pitchFamily="18" charset="0"/>
                <a:cs typeface="Times New Roman" pitchFamily="18" charset="0"/>
              </a:rPr>
              <a:t>.</a:t>
            </a:r>
          </a:p>
          <a:p>
            <a:pPr algn="just"/>
            <a:r>
              <a:rPr lang="vi-VN" sz="2800" dirty="0" smtClean="0">
                <a:solidFill>
                  <a:srgbClr val="FF0000"/>
                </a:solidFill>
                <a:latin typeface="Times New Roman" pitchFamily="18" charset="0"/>
                <a:cs typeface="Times New Roman" pitchFamily="18" charset="0"/>
              </a:rPr>
              <a:t>C. Glucose và saccharose đều tan tốt trong nước.</a:t>
            </a:r>
          </a:p>
          <a:p>
            <a:pPr algn="just"/>
            <a:r>
              <a:rPr lang="vi-VN" sz="2800" dirty="0" smtClean="0">
                <a:solidFill>
                  <a:srgbClr val="FF0000"/>
                </a:solidFill>
                <a:latin typeface="Times New Roman" pitchFamily="18" charset="0"/>
                <a:cs typeface="Times New Roman" pitchFamily="18" charset="0"/>
              </a:rPr>
              <a:t>D. Glucose tan tốt trong nước còn saccharose ít tan trong nước.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124754"/>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4:</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Chọn các từ thích hợp (lipid, glucose, saccharose, fructose) để điền vào chỗ trong các câu sau:</a:t>
            </a:r>
          </a:p>
          <a:p>
            <a:pPr algn="just"/>
            <a:r>
              <a:rPr lang="vi-VN" sz="2800" dirty="0" smtClean="0">
                <a:solidFill>
                  <a:srgbClr val="FF0000"/>
                </a:solidFill>
                <a:latin typeface="Times New Roman" pitchFamily="18" charset="0"/>
                <a:cs typeface="Times New Roman" pitchFamily="18" charset="0"/>
              </a:rPr>
              <a:t>a)</a:t>
            </a:r>
            <a:r>
              <a:rPr lang="en-US" sz="2800" dirty="0" smtClean="0">
                <a:solidFill>
                  <a:srgbClr val="FF0000"/>
                </a:solidFill>
                <a:latin typeface="Times New Roman" pitchFamily="18" charset="0"/>
                <a:cs typeface="Times New Roman" pitchFamily="18" charset="0"/>
              </a:rPr>
              <a:t> ………………. </a:t>
            </a:r>
            <a:r>
              <a:rPr lang="vi-VN" sz="2800" dirty="0" smtClean="0">
                <a:solidFill>
                  <a:srgbClr val="FF0000"/>
                </a:solidFill>
                <a:latin typeface="Times New Roman" pitchFamily="18" charset="0"/>
                <a:cs typeface="Times New Roman" pitchFamily="18" charset="0"/>
              </a:rPr>
              <a:t>tan tốt trong nước, là nguồn năng lượng cho hoạt động của các tế bào trong cơ thể người và động vật.</a:t>
            </a:r>
          </a:p>
          <a:p>
            <a:pPr algn="just"/>
            <a:r>
              <a:rPr lang="vi-VN" sz="2800" dirty="0" smtClean="0">
                <a:solidFill>
                  <a:srgbClr val="FF0000"/>
                </a:solidFill>
                <a:latin typeface="Times New Roman" pitchFamily="18" charset="0"/>
                <a:cs typeface="Times New Roman" pitchFamily="18" charset="0"/>
              </a:rPr>
              <a:t>b) </a:t>
            </a:r>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 tan tốt trong nước, có nhiều trong cây mía. Đó là chất d</a:t>
            </a:r>
            <a:r>
              <a:rPr lang="en-US" sz="2800" dirty="0" err="1" smtClean="0">
                <a:solidFill>
                  <a:srgbClr val="FF0000"/>
                </a:solidFill>
                <a:latin typeface="Times New Roman" pitchFamily="18" charset="0"/>
                <a:cs typeface="Times New Roman" pitchFamily="18" charset="0"/>
              </a:rPr>
              <a:t>i</a:t>
            </a:r>
            <a:r>
              <a:rPr lang="vi-VN" sz="2800" dirty="0" smtClean="0">
                <a:solidFill>
                  <a:srgbClr val="FF0000"/>
                </a:solidFill>
                <a:latin typeface="Times New Roman" pitchFamily="18" charset="0"/>
                <a:cs typeface="Times New Roman" pitchFamily="18" charset="0"/>
              </a:rPr>
              <a:t>nh dưỡng được cơ thể người hấp thụ và chuyển hoá dễ dàng thành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 </a:t>
            </a:r>
            <a:endParaRPr lang="vi-VN" sz="2800" dirty="0" smtClean="0">
              <a:solidFill>
                <a:srgbClr val="FF0000"/>
              </a:solidFill>
              <a:latin typeface="Times New Roman" pitchFamily="18" charset="0"/>
              <a:cs typeface="Times New Roman" pitchFamily="18" charset="0"/>
            </a:endParaRPr>
          </a:p>
          <a:p>
            <a:pPr algn="just"/>
            <a:r>
              <a:rPr lang="vi-VN" sz="2800" dirty="0" smtClean="0">
                <a:solidFill>
                  <a:srgbClr val="FF0000"/>
                </a:solidFill>
                <a:latin typeface="Times New Roman" pitchFamily="18" charset="0"/>
                <a:cs typeface="Times New Roman" pitchFamily="18" charset="0"/>
              </a:rPr>
              <a:t>c) Khi ăn quá nhiều các loại bánh ngọt, kẹo có chứa </a:t>
            </a:r>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 có thể làm tăng nguy cơ béo phì và mắc bệnh tiểu đường.</a:t>
            </a:r>
          </a:p>
          <a:p>
            <a:pPr algn="just"/>
            <a:r>
              <a:rPr lang="vi-VN" sz="2800" dirty="0" smtClean="0">
                <a:solidFill>
                  <a:srgbClr val="FF0000"/>
                </a:solidFill>
                <a:latin typeface="Times New Roman" pitchFamily="18" charset="0"/>
                <a:cs typeface="Times New Roman" pitchFamily="18" charset="0"/>
              </a:rPr>
              <a:t>d) Mía, củ cải đường, thốt nốt có nhiều</a:t>
            </a:r>
            <a:r>
              <a:rPr lang="en-US" sz="2800" dirty="0" smtClean="0">
                <a:solidFill>
                  <a:srgbClr val="FF0000"/>
                </a:solidFill>
                <a:latin typeface="Times New Roman" pitchFamily="18" charset="0"/>
                <a:cs typeface="Times New Roman" pitchFamily="18" charset="0"/>
              </a:rPr>
              <a:t> ……………….  </a:t>
            </a:r>
            <a:r>
              <a:rPr lang="vi-VN" sz="2800" dirty="0" smtClean="0">
                <a:solidFill>
                  <a:srgbClr val="FF0000"/>
                </a:solidFill>
                <a:latin typeface="Times New Roman" pitchFamily="18" charset="0"/>
                <a:cs typeface="Times New Roman" pitchFamily="18" charset="0"/>
              </a:rPr>
              <a:t>còn quả nho chín có nhiều</a:t>
            </a:r>
            <a:r>
              <a:rPr lang="en-US" sz="2800" dirty="0" smtClean="0">
                <a:solidFill>
                  <a:srgbClr val="FF0000"/>
                </a:solidFill>
                <a:latin typeface="Times New Roman" pitchFamily="18" charset="0"/>
                <a:cs typeface="Times New Roman" pitchFamily="18" charset="0"/>
              </a:rPr>
              <a:t> ………………. </a:t>
            </a:r>
            <a:endParaRPr lang="vi-VN" sz="2800"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5:</a:t>
            </a:r>
            <a:r>
              <a:rPr lang="vi-VN" sz="2800" dirty="0" smtClean="0">
                <a:solidFill>
                  <a:srgbClr val="FF0000"/>
                </a:solidFill>
                <a:latin typeface="Times New Roman" pitchFamily="18" charset="0"/>
                <a:cs typeface="Times New Roman" pitchFamily="18" charset="0"/>
              </a:rPr>
              <a:t> Trước đây, người ta thường sử dụng phản ứng tráng bạc để sản xuất gương, Nếu trong quá trình trên có 1,8 gam glucose tham gia phản ứng tráng bạc th</a:t>
            </a:r>
            <a:r>
              <a:rPr lang="en-US" sz="2800" dirty="0" smtClean="0">
                <a:solidFill>
                  <a:srgbClr val="FF0000"/>
                </a:solidFill>
                <a:latin typeface="Times New Roman" pitchFamily="18" charset="0"/>
                <a:cs typeface="Times New Roman" pitchFamily="18" charset="0"/>
              </a:rPr>
              <a:t>ì</a:t>
            </a:r>
            <a:r>
              <a:rPr lang="vi-VN" sz="2800" dirty="0" smtClean="0">
                <a:solidFill>
                  <a:srgbClr val="FF0000"/>
                </a:solidFill>
                <a:latin typeface="Times New Roman" pitchFamily="18" charset="0"/>
                <a:cs typeface="Times New Roman" pitchFamily="18" charset="0"/>
              </a:rPr>
              <a:t> sẽ có bao nhiêu gam Ag được tạo 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3108543"/>
          </a:xfrm>
          <a:prstGeom prst="rect">
            <a:avLst/>
          </a:prstGeom>
        </p:spPr>
        <p:txBody>
          <a:bodyPr wrap="square">
            <a:spAutoFit/>
          </a:bodyPr>
          <a:lstStyle/>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6:</a:t>
            </a:r>
            <a:r>
              <a:rPr lang="en-US" sz="2800" dirty="0" smtClean="0">
                <a:solidFill>
                  <a:srgbClr val="FF0000"/>
                </a:solidFill>
                <a:latin typeface="Times New Roman" pitchFamily="18" charset="0"/>
                <a:ea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Hoàn thành các phương trình hoá học theo sơ đồ chuyển hoá sau:</a:t>
            </a: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Saccharose</a:t>
            </a:r>
            <a:r>
              <a:rPr lang="en-US"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sym typeface="Wingdings 3"/>
              </a:rPr>
              <a:t> </a:t>
            </a:r>
            <a:r>
              <a:rPr lang="vi-VN" sz="2800" dirty="0" smtClean="0">
                <a:solidFill>
                  <a:srgbClr val="FF0000"/>
                </a:solidFill>
                <a:latin typeface="Times New Roman" pitchFamily="18" charset="0"/>
                <a:cs typeface="Times New Roman" pitchFamily="18" charset="0"/>
              </a:rPr>
              <a:t>Glucose</a:t>
            </a:r>
            <a:r>
              <a:rPr lang="en-US" sz="2800" dirty="0" smtClean="0">
                <a:solidFill>
                  <a:srgbClr val="FF0000"/>
                </a:solidFill>
                <a:latin typeface="Times New Roman" pitchFamily="18" charset="0"/>
                <a:cs typeface="Times New Roman" pitchFamily="18" charset="0"/>
                <a:sym typeface="Wingdings 3"/>
              </a:rPr>
              <a:t>  </a:t>
            </a:r>
            <a:r>
              <a:rPr lang="vi-VN" sz="2800" dirty="0" smtClean="0">
                <a:solidFill>
                  <a:srgbClr val="FF0000"/>
                </a:solidFill>
                <a:latin typeface="Times New Roman" pitchFamily="18" charset="0"/>
                <a:cs typeface="Times New Roman" pitchFamily="18" charset="0"/>
              </a:rPr>
              <a:t>Ag</a:t>
            </a:r>
            <a:endParaRPr lang="en-US" sz="2800" dirty="0" smtClean="0">
              <a:solidFill>
                <a:srgbClr val="FF0000"/>
              </a:solidFill>
              <a:latin typeface="Times New Roman" pitchFamily="18" charset="0"/>
              <a:cs typeface="Times New Roman" pitchFamily="18" charset="0"/>
            </a:endParaRPr>
          </a:p>
          <a:p>
            <a:pPr algn="just"/>
            <a:r>
              <a:rPr lang="en-US" sz="2800" dirty="0" smtClean="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sym typeface="Wingdings 3"/>
              </a:rPr>
              <a:t></a:t>
            </a:r>
            <a:endParaRPr lang="vi-VN" sz="2800" dirty="0" smtClean="0">
              <a:solidFill>
                <a:srgbClr val="FF0000"/>
              </a:solidFill>
              <a:latin typeface="Times New Roman" pitchFamily="18" charset="0"/>
              <a:cs typeface="Times New Roman" pitchFamily="18" charset="0"/>
            </a:endParaRPr>
          </a:p>
          <a:p>
            <a:pPr algn="just"/>
            <a:r>
              <a:rPr lang="en-US" sz="2800" dirty="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a:t>
            </a:r>
            <a:r>
              <a:rPr lang="vi-VN" sz="2800" baseline="-25000" dirty="0" smtClean="0">
                <a:solidFill>
                  <a:srgbClr val="FF0000"/>
                </a:solidFill>
                <a:latin typeface="Times New Roman" pitchFamily="18" charset="0"/>
                <a:cs typeface="Times New Roman" pitchFamily="18" charset="0"/>
              </a:rPr>
              <a:t>2</a:t>
            </a:r>
            <a:r>
              <a:rPr lang="vi-VN" sz="2800" dirty="0" smtClean="0">
                <a:solidFill>
                  <a:srgbClr val="FF0000"/>
                </a:solidFill>
                <a:latin typeface="Times New Roman" pitchFamily="18" charset="0"/>
                <a:cs typeface="Times New Roman" pitchFamily="18" charset="0"/>
              </a:rPr>
              <a:t>H</a:t>
            </a:r>
            <a:r>
              <a:rPr lang="en-US" sz="2800" baseline="-25000" dirty="0" smtClean="0">
                <a:solidFill>
                  <a:srgbClr val="FF0000"/>
                </a:solidFill>
                <a:latin typeface="Times New Roman" pitchFamily="18" charset="0"/>
                <a:cs typeface="Times New Roman" pitchFamily="18" charset="0"/>
              </a:rPr>
              <a:t>5</a:t>
            </a:r>
            <a:r>
              <a:rPr lang="vi-VN" sz="2800" dirty="0" smtClean="0">
                <a:solidFill>
                  <a:srgbClr val="FF0000"/>
                </a:solidFill>
                <a:latin typeface="Times New Roman" pitchFamily="18" charset="0"/>
                <a:cs typeface="Times New Roman" pitchFamily="18" charset="0"/>
              </a:rPr>
              <a:t>OH</a:t>
            </a:r>
          </a:p>
          <a:p>
            <a:pPr algn="just"/>
            <a:r>
              <a:rPr lang="en-US" sz="2800" b="1" dirty="0" err="1" smtClean="0">
                <a:solidFill>
                  <a:srgbClr val="FF0000"/>
                </a:solidFill>
                <a:latin typeface="Times New Roman" pitchFamily="18" charset="0"/>
                <a:ea typeface="Times New Roman" pitchFamily="18" charset="0"/>
                <a:cs typeface="Times New Roman" pitchFamily="18" charset="0"/>
              </a:rPr>
              <a:t>Bài</a:t>
            </a:r>
            <a:r>
              <a:rPr lang="en-US" sz="2800" b="1" dirty="0" smtClean="0">
                <a:solidFill>
                  <a:srgbClr val="FF0000"/>
                </a:solidFill>
                <a:latin typeface="Times New Roman" pitchFamily="18" charset="0"/>
                <a:ea typeface="Times New Roman" pitchFamily="18" charset="0"/>
                <a:cs typeface="Times New Roman" pitchFamily="18" charset="0"/>
              </a:rPr>
              <a:t> 7:</a:t>
            </a:r>
            <a:r>
              <a:rPr lang="vi-VN" sz="2800" dirty="0" smtClean="0">
                <a:solidFill>
                  <a:srgbClr val="FF0000"/>
                </a:solidFill>
                <a:latin typeface="Times New Roman" pitchFamily="18" charset="0"/>
                <a:cs typeface="Times New Roman" pitchFamily="18" charset="0"/>
              </a:rPr>
              <a:t> Glucose thường được pha vào dịch truyền với nồng độ 5% hoặc 10%. Nếu một người được truyền 500 gam dịch truyền chứa 5% glucose thì cơ thể người đó đã được cung cấp bao nhiêu gam glucose?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537018"/>
            <a:ext cx="12192000" cy="575733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26: GLUCOSE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SACCHAROSE</a:t>
            </a:r>
            <a:endParaRPr lang="en-US" sz="3200" b="1" dirty="0" smtClean="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CARBOHYDRATE</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0" y="82005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Carbohydrate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nhóm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chứa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C, H, O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n</a:t>
            </a:r>
            <a:r>
              <a:rPr lang="en-US" sz="2800" dirty="0" smtClean="0">
                <a:solidFill>
                  <a:srgbClr val="0000FF"/>
                </a:solidFill>
                <a:latin typeface="Times New Roman" pitchFamily="18" charset="0"/>
                <a:cs typeface="Times New Roman" pitchFamily="18" charset="0"/>
              </a:rPr>
              <a:t>(</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a:t>
            </a:r>
            <a:r>
              <a:rPr lang="en-US" sz="2800" baseline="-25000" dirty="0" smtClean="0">
                <a:solidFill>
                  <a:srgbClr val="0000FF"/>
                </a:solidFill>
                <a:latin typeface="Times New Roman" pitchFamily="18" charset="0"/>
                <a:cs typeface="Times New Roman" pitchFamily="18" charset="0"/>
              </a:rPr>
              <a:t>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a:t>
            </a:r>
            <a:r>
              <a:rPr lang="en-US" sz="2800" dirty="0" err="1" smtClean="0">
                <a:solidFill>
                  <a:srgbClr val="0000FF"/>
                </a:solidFill>
                <a:latin typeface="Times New Roman"/>
                <a:cs typeface="Times New Roman"/>
              </a:rPr>
              <a:t>≥m</a:t>
            </a:r>
            <a:r>
              <a:rPr lang="en-US" sz="2800" dirty="0" smtClean="0">
                <a:solidFill>
                  <a:srgbClr val="0000FF"/>
                </a:solidFill>
                <a:latin typeface="Times New Roman"/>
                <a:cs typeface="Times New Roman"/>
              </a:rPr>
              <a:t>.</a:t>
            </a:r>
            <a:endParaRPr lang="en-US" sz="2800" dirty="0" smtClean="0">
              <a:solidFill>
                <a:srgbClr val="0000FF"/>
              </a:solidFill>
              <a:latin typeface="Times New Roman" pitchFamily="18" charset="0"/>
              <a:cs typeface="Times New Roman" pitchFamily="18" charset="0"/>
            </a:endParaRPr>
          </a:p>
        </p:txBody>
      </p:sp>
      <p:sp>
        <p:nvSpPr>
          <p:cNvPr id="17" name="TextBox 16"/>
          <p:cNvSpPr txBox="1"/>
          <p:nvPr/>
        </p:nvSpPr>
        <p:spPr>
          <a:xfrm>
            <a:off x="0" y="169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GLUCOSE</a:t>
            </a:r>
          </a:p>
        </p:txBody>
      </p:sp>
      <p:sp>
        <p:nvSpPr>
          <p:cNvPr id="19" name="TextBox 18"/>
          <p:cNvSpPr txBox="1"/>
          <p:nvPr/>
        </p:nvSpPr>
        <p:spPr>
          <a:xfrm>
            <a:off x="0" y="2104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Trạng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nhiên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vật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253999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Glucose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6</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12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6</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29681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Glucose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người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endParaRPr lang="en-US" sz="2800"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374563"/>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Glucose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tốt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1,56 g/</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srcRect/>
          <a:stretch>
            <a:fillRect/>
          </a:stretch>
        </p:blipFill>
        <p:spPr bwMode="auto">
          <a:xfrm>
            <a:off x="4642357" y="1814287"/>
            <a:ext cx="7549643" cy="5043714"/>
          </a:xfrm>
          <a:prstGeom prst="rect">
            <a:avLst/>
          </a:prstGeom>
          <a:noFill/>
          <a:ln w="9525">
            <a:noFill/>
            <a:miter lim="800000"/>
            <a:headEnd/>
            <a:tailEnd/>
          </a:ln>
          <a:effectLst/>
        </p:spPr>
      </p:pic>
      <p:sp>
        <p:nvSpPr>
          <p:cNvPr id="23" name="TextBox 22"/>
          <p:cNvSpPr txBox="1"/>
          <p:nvPr/>
        </p:nvSpPr>
        <p:spPr>
          <a:xfrm>
            <a:off x="0" y="4216393"/>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Tính chất hóa học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4666337"/>
            <a:ext cx="12192000" cy="523220"/>
          </a:xfrm>
          <a:prstGeom prst="rect">
            <a:avLst/>
          </a:prstGeom>
          <a:noFill/>
        </p:spPr>
        <p:txBody>
          <a:bodyPr wrap="square" rtlCol="0">
            <a:spAutoFit/>
          </a:bodyPr>
          <a:lstStyle/>
          <a:p>
            <a:r>
              <a:rPr lang="vi-VN" sz="2800" b="1" i="1" dirty="0" smtClean="0">
                <a:solidFill>
                  <a:srgbClr val="0000FF"/>
                </a:solidFill>
                <a:latin typeface="Times New Roman" pitchFamily="18" charset="0"/>
                <a:cs typeface="Times New Roman" pitchFamily="18" charset="0"/>
              </a:rPr>
              <a:t>a. Phản ứng tráng bạc</a:t>
            </a:r>
            <a:endParaRPr lang="en-US" sz="2800" b="1" i="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strips(upRigh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trips(upRight)">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strips(upRight)">
                                      <p:cBhvr>
                                        <p:cTn id="27" dur="1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strips(upRight)">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p:cTn id="37" dur="1000" fill="hold"/>
                                        <p:tgtEl>
                                          <p:spTgt spid="2050"/>
                                        </p:tgtEl>
                                        <p:attrNameLst>
                                          <p:attrName>ppt_w</p:attrName>
                                        </p:attrNameLst>
                                      </p:cBhvr>
                                      <p:tavLst>
                                        <p:tav tm="0">
                                          <p:val>
                                            <p:fltVal val="0"/>
                                          </p:val>
                                        </p:tav>
                                        <p:tav tm="100000">
                                          <p:val>
                                            <p:strVal val="#ppt_w"/>
                                          </p:val>
                                        </p:tav>
                                      </p:tavLst>
                                    </p:anim>
                                    <p:anim calcmode="lin" valueType="num">
                                      <p:cBhvr>
                                        <p:cTn id="38" dur="1000" fill="hold"/>
                                        <p:tgtEl>
                                          <p:spTgt spid="2050"/>
                                        </p:tgtEl>
                                        <p:attrNameLst>
                                          <p:attrName>ppt_h</p:attrName>
                                        </p:attrNameLst>
                                      </p:cBhvr>
                                      <p:tavLst>
                                        <p:tav tm="0">
                                          <p:val>
                                            <p:fltVal val="0"/>
                                          </p:val>
                                        </p:tav>
                                        <p:tav tm="100000">
                                          <p:val>
                                            <p:strVal val="#ppt_h"/>
                                          </p:val>
                                        </p:tav>
                                      </p:tavLst>
                                    </p:anim>
                                    <p:animEffect transition="in" filter="fade">
                                      <p:cBhvr>
                                        <p:cTn id="39" dur="1000"/>
                                        <p:tgtEl>
                                          <p:spTgt spid="205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strips(upRight)">
                                      <p:cBhvr>
                                        <p:cTn id="44" dur="1000"/>
                                        <p:tgtEl>
                                          <p:spTgt spid="22"/>
                                        </p:tgtEl>
                                      </p:cBhvr>
                                    </p:animEffect>
                                  </p:childTnLst>
                                </p:cTn>
                              </p:par>
                            </p:childTnLst>
                          </p:cTn>
                        </p:par>
                        <p:par>
                          <p:cTn id="45" fill="hold">
                            <p:stCondLst>
                              <p:cond delay="1000"/>
                            </p:stCondLst>
                            <p:childTnLst>
                              <p:par>
                                <p:cTn id="46" presetID="53" presetClass="exit" presetSubtype="0" fill="hold" nodeType="afterEffect">
                                  <p:stCondLst>
                                    <p:cond delay="0"/>
                                  </p:stCondLst>
                                  <p:childTnLst>
                                    <p:anim calcmode="lin" valueType="num">
                                      <p:cBhvr>
                                        <p:cTn id="47" dur="500"/>
                                        <p:tgtEl>
                                          <p:spTgt spid="2050"/>
                                        </p:tgtEl>
                                        <p:attrNameLst>
                                          <p:attrName>ppt_w</p:attrName>
                                        </p:attrNameLst>
                                      </p:cBhvr>
                                      <p:tavLst>
                                        <p:tav tm="0">
                                          <p:val>
                                            <p:strVal val="ppt_w"/>
                                          </p:val>
                                        </p:tav>
                                        <p:tav tm="100000">
                                          <p:val>
                                            <p:fltVal val="0"/>
                                          </p:val>
                                        </p:tav>
                                      </p:tavLst>
                                    </p:anim>
                                    <p:anim calcmode="lin" valueType="num">
                                      <p:cBhvr>
                                        <p:cTn id="48" dur="500"/>
                                        <p:tgtEl>
                                          <p:spTgt spid="2050"/>
                                        </p:tgtEl>
                                        <p:attrNameLst>
                                          <p:attrName>ppt_h</p:attrName>
                                        </p:attrNameLst>
                                      </p:cBhvr>
                                      <p:tavLst>
                                        <p:tav tm="0">
                                          <p:val>
                                            <p:strVal val="ppt_h"/>
                                          </p:val>
                                        </p:tav>
                                        <p:tav tm="100000">
                                          <p:val>
                                            <p:fltVal val="0"/>
                                          </p:val>
                                        </p:tav>
                                      </p:tavLst>
                                    </p:anim>
                                    <p:animEffect transition="out" filter="fade">
                                      <p:cBhvr>
                                        <p:cTn id="49" dur="500"/>
                                        <p:tgtEl>
                                          <p:spTgt spid="2050"/>
                                        </p:tgtEl>
                                      </p:cBhvr>
                                    </p:animEffect>
                                    <p:set>
                                      <p:cBhvr>
                                        <p:cTn id="50" dur="1" fill="hold">
                                          <p:stCondLst>
                                            <p:cond delay="499"/>
                                          </p:stCondLst>
                                        </p:cTn>
                                        <p:tgtEl>
                                          <p:spTgt spid="20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strips(upRight)">
                                      <p:cBhvr>
                                        <p:cTn id="55" dur="1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strips(upRight)">
                                      <p:cBhvr>
                                        <p:cTn id="6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7" grpId="0"/>
      <p:bldP spid="19" grpId="0"/>
      <p:bldP spid="20" grpId="0"/>
      <p:bldP spid="21" grpId="0"/>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98971" y="573705"/>
            <a:ext cx="4093029" cy="1569660"/>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Hiện tượng: Có chất màu sáng bạc bám lên thành ống nghiệm.</a:t>
            </a:r>
            <a:endParaRPr lang="en-US" sz="3200" dirty="0">
              <a:solidFill>
                <a:srgbClr val="FF00FF"/>
              </a:solidFill>
              <a:latin typeface="Times New Roman" pitchFamily="18" charset="0"/>
              <a:cs typeface="Times New Roman" pitchFamily="18" charset="0"/>
            </a:endParaRPr>
          </a:p>
        </p:txBody>
      </p:sp>
      <p:pic>
        <p:nvPicPr>
          <p:cNvPr id="3074" name="Picture 2">
            <a:hlinkClick r:id="rId2" action="ppaction://hlinkfile"/>
          </p:cNvPr>
          <p:cNvPicPr>
            <a:picLocks noChangeAspect="1" noChangeArrowheads="1"/>
          </p:cNvPicPr>
          <p:nvPr/>
        </p:nvPicPr>
        <p:blipFill>
          <a:blip r:embed="rId3"/>
          <a:srcRect/>
          <a:stretch>
            <a:fillRect/>
          </a:stretch>
        </p:blipFill>
        <p:spPr bwMode="auto">
          <a:xfrm>
            <a:off x="-1" y="-1"/>
            <a:ext cx="8072759" cy="6858001"/>
          </a:xfrm>
          <a:prstGeom prst="rect">
            <a:avLst/>
          </a:prstGeom>
          <a:noFill/>
          <a:ln w="9525">
            <a:noFill/>
            <a:miter lim="800000"/>
            <a:headEnd/>
            <a:tailEnd/>
          </a:ln>
          <a:effectLst/>
        </p:spPr>
      </p:pic>
      <p:sp>
        <p:nvSpPr>
          <p:cNvPr id="5" name="Rectangle 4"/>
          <p:cNvSpPr/>
          <p:nvPr/>
        </p:nvSpPr>
        <p:spPr>
          <a:xfrm>
            <a:off x="8098971" y="2119477"/>
            <a:ext cx="4093029" cy="2062103"/>
          </a:xfrm>
          <a:prstGeom prst="rect">
            <a:avLst/>
          </a:prstGeom>
        </p:spPr>
        <p:txBody>
          <a:bodyPr wrap="square">
            <a:spAutoFit/>
          </a:bodyPr>
          <a:lstStyle/>
          <a:p>
            <a:pPr algn="just"/>
            <a:r>
              <a:rPr lang="vi-VN" sz="3200" dirty="0" smtClean="0">
                <a:solidFill>
                  <a:srgbClr val="FF00FF"/>
                </a:solidFill>
                <a:latin typeface="Times New Roman" pitchFamily="18" charset="0"/>
                <a:cs typeface="Times New Roman" pitchFamily="18" charset="0"/>
              </a:rPr>
              <a:t>- Giải thích: Glucose tác dụng với hợp chất của bạc trong dung dịch NH</a:t>
            </a:r>
            <a:r>
              <a:rPr lang="vi-VN" sz="3200" baseline="-25000" dirty="0" smtClean="0">
                <a:solidFill>
                  <a:srgbClr val="FF00FF"/>
                </a:solidFill>
                <a:latin typeface="Times New Roman" pitchFamily="18" charset="0"/>
                <a:cs typeface="Times New Roman" pitchFamily="18" charset="0"/>
              </a:rPr>
              <a:t>3</a:t>
            </a:r>
            <a:r>
              <a:rPr lang="vi-VN" sz="3200" dirty="0" smtClean="0">
                <a:solidFill>
                  <a:srgbClr val="FF00FF"/>
                </a:solidFill>
                <a:latin typeface="Times New Roman" pitchFamily="18" charset="0"/>
                <a:cs typeface="Times New Roman" pitchFamily="18" charset="0"/>
              </a:rPr>
              <a:t> tạo ra Ag.</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4)">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26: GLUCOSE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SACCHAROSE</a:t>
            </a:r>
            <a:endParaRPr lang="en-US" sz="3200" b="1" dirty="0" smtClean="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CARBOHYDRATE</a:t>
            </a: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Box 16"/>
          <p:cNvSpPr txBox="1"/>
          <p:nvPr/>
        </p:nvSpPr>
        <p:spPr>
          <a:xfrm>
            <a:off x="0" y="834565"/>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II. GLUCOSE</a:t>
            </a:r>
            <a:r>
              <a:rPr lang="vi-VN" sz="2800" b="1" dirty="0" smtClean="0">
                <a:solidFill>
                  <a:srgbClr val="0000FF"/>
                </a:solidFill>
                <a:latin typeface="Times New Roman" pitchFamily="18" charset="0"/>
                <a:cs typeface="Times New Roman" pitchFamily="18" charset="0"/>
              </a:rPr>
              <a:t> (C</a:t>
            </a:r>
            <a:r>
              <a:rPr lang="vi-VN" sz="2800" b="1" baseline="-25000" dirty="0" smtClean="0">
                <a:solidFill>
                  <a:srgbClr val="0000FF"/>
                </a:solidFill>
                <a:latin typeface="Times New Roman" pitchFamily="18" charset="0"/>
                <a:cs typeface="Times New Roman" pitchFamily="18" charset="0"/>
              </a:rPr>
              <a:t>6</a:t>
            </a:r>
            <a:r>
              <a:rPr lang="vi-VN" sz="2800" b="1" dirty="0" smtClean="0">
                <a:solidFill>
                  <a:srgbClr val="0000FF"/>
                </a:solidFill>
                <a:latin typeface="Times New Roman" pitchFamily="18" charset="0"/>
                <a:cs typeface="Times New Roman" pitchFamily="18" charset="0"/>
              </a:rPr>
              <a:t>H</a:t>
            </a:r>
            <a:r>
              <a:rPr lang="vi-VN" sz="2800" b="1" baseline="-25000" dirty="0" smtClean="0">
                <a:solidFill>
                  <a:srgbClr val="0000FF"/>
                </a:solidFill>
                <a:latin typeface="Times New Roman" pitchFamily="18" charset="0"/>
                <a:cs typeface="Times New Roman" pitchFamily="18" charset="0"/>
              </a:rPr>
              <a:t>12</a:t>
            </a:r>
            <a:r>
              <a:rPr lang="vi-VN" sz="2800" b="1" dirty="0" smtClean="0">
                <a:solidFill>
                  <a:srgbClr val="0000FF"/>
                </a:solidFill>
                <a:latin typeface="Times New Roman" pitchFamily="18" charset="0"/>
                <a:cs typeface="Times New Roman" pitchFamily="18" charset="0"/>
              </a:rPr>
              <a:t>O</a:t>
            </a:r>
            <a:r>
              <a:rPr lang="vi-VN" sz="2800" b="1" baseline="-25000" dirty="0" smtClean="0">
                <a:solidFill>
                  <a:srgbClr val="0000FF"/>
                </a:solidFill>
                <a:latin typeface="Times New Roman" pitchFamily="18" charset="0"/>
                <a:cs typeface="Times New Roman" pitchFamily="18" charset="0"/>
              </a:rPr>
              <a:t>6</a:t>
            </a:r>
            <a:r>
              <a:rPr lang="vi-VN" sz="2800" b="1" dirty="0" smtClean="0">
                <a:solidFill>
                  <a:srgbClr val="0000FF"/>
                </a:solidFill>
                <a:latin typeface="Times New Roman" pitchFamily="18" charset="0"/>
                <a:cs typeface="Times New Roman" pitchFamily="18" charset="0"/>
              </a:rPr>
              <a:t>)</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255488"/>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Tính chất hóa học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705432"/>
            <a:ext cx="12192000" cy="523220"/>
          </a:xfrm>
          <a:prstGeom prst="rect">
            <a:avLst/>
          </a:prstGeom>
          <a:noFill/>
        </p:spPr>
        <p:txBody>
          <a:bodyPr wrap="square" rtlCol="0">
            <a:spAutoFit/>
          </a:bodyPr>
          <a:lstStyle/>
          <a:p>
            <a:r>
              <a:rPr lang="vi-VN" sz="2800" b="1" i="1" dirty="0" smtClean="0">
                <a:solidFill>
                  <a:srgbClr val="0000FF"/>
                </a:solidFill>
                <a:latin typeface="Times New Roman" pitchFamily="18" charset="0"/>
                <a:cs typeface="Times New Roman" pitchFamily="18" charset="0"/>
              </a:rPr>
              <a:t>a. Phản ứng tráng bạc</a:t>
            </a:r>
            <a:endParaRPr lang="en-US" sz="2800" b="1" i="1" dirty="0" smtClean="0">
              <a:solidFill>
                <a:srgbClr val="0000FF"/>
              </a:solidFill>
              <a:latin typeface="Times New Roman" pitchFamily="18" charset="0"/>
              <a:cs typeface="Times New Roman" pitchFamily="18" charset="0"/>
            </a:endParaRPr>
          </a:p>
        </p:txBody>
      </p:sp>
      <p:sp>
        <p:nvSpPr>
          <p:cNvPr id="15" name="Rectangle 14"/>
          <p:cNvSpPr/>
          <p:nvPr/>
        </p:nvSpPr>
        <p:spPr>
          <a:xfrm>
            <a:off x="0" y="2104972"/>
            <a:ext cx="12192000" cy="523220"/>
          </a:xfrm>
          <a:prstGeom prst="rect">
            <a:avLst/>
          </a:prstGeom>
        </p:spPr>
        <p:txBody>
          <a:bodyPr wrap="square">
            <a:spAutoFit/>
          </a:bodyPr>
          <a:lstStyle/>
          <a:p>
            <a:pPr algn="just"/>
            <a:r>
              <a:rPr lang="vi-VN" sz="2800" dirty="0" smtClean="0">
                <a:solidFill>
                  <a:srgbClr val="0000FF"/>
                </a:solidFill>
                <a:latin typeface="Times New Roman" pitchFamily="18" charset="0"/>
                <a:cs typeface="Times New Roman" pitchFamily="18" charset="0"/>
              </a:rPr>
              <a:t>- Glucose tác dụng với hợp chất của bạc trong dung dịch NH</a:t>
            </a:r>
            <a:r>
              <a:rPr lang="vi-VN" sz="2800" baseline="-25000" dirty="0" smtClean="0">
                <a:solidFill>
                  <a:srgbClr val="0000FF"/>
                </a:solidFill>
                <a:latin typeface="Times New Roman" pitchFamily="18" charset="0"/>
                <a:cs typeface="Times New Roman" pitchFamily="18" charset="0"/>
              </a:rPr>
              <a:t>3</a:t>
            </a:r>
            <a:r>
              <a:rPr lang="vi-VN" sz="2800" dirty="0" smtClean="0">
                <a:solidFill>
                  <a:srgbClr val="0000FF"/>
                </a:solidFill>
                <a:latin typeface="Times New Roman" pitchFamily="18" charset="0"/>
                <a:cs typeface="Times New Roman" pitchFamily="18" charset="0"/>
              </a:rPr>
              <a:t> tạo ra Ag.</a:t>
            </a:r>
            <a:endParaRPr lang="en-US" sz="2800" dirty="0">
              <a:solidFill>
                <a:srgbClr val="0000FF"/>
              </a:solidFill>
              <a:latin typeface="Times New Roman" pitchFamily="18" charset="0"/>
              <a:cs typeface="Times New Roman" pitchFamily="18" charset="0"/>
            </a:endParaRPr>
          </a:p>
        </p:txBody>
      </p:sp>
      <p:grpSp>
        <p:nvGrpSpPr>
          <p:cNvPr id="30" name="Group 29"/>
          <p:cNvGrpSpPr/>
          <p:nvPr/>
        </p:nvGrpSpPr>
        <p:grpSpPr>
          <a:xfrm>
            <a:off x="0" y="2656120"/>
            <a:ext cx="12192000" cy="552245"/>
            <a:chOff x="0" y="4760682"/>
            <a:chExt cx="12192000" cy="552245"/>
          </a:xfrm>
        </p:grpSpPr>
        <p:sp>
          <p:nvSpPr>
            <p:cNvPr id="18" name="TextBox 17"/>
            <p:cNvSpPr txBox="1"/>
            <p:nvPr/>
          </p:nvSpPr>
          <p:spPr>
            <a:xfrm>
              <a:off x="0" y="478970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Ag</a:t>
              </a:r>
              <a:r>
                <a:rPr lang="vi-VN" sz="2800" baseline="-250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7</a:t>
              </a:r>
              <a:r>
                <a:rPr lang="en-US" sz="2800" dirty="0" smtClean="0">
                  <a:solidFill>
                    <a:srgbClr val="0000FF"/>
                  </a:solidFill>
                  <a:latin typeface="Times New Roman" pitchFamily="18" charset="0"/>
                  <a:cs typeface="Times New Roman" pitchFamily="18" charset="0"/>
                </a:rPr>
                <a:t> + </a:t>
              </a:r>
              <a:r>
                <a:rPr lang="vi-VN" sz="2800" dirty="0" smtClean="0">
                  <a:solidFill>
                    <a:srgbClr val="0000FF"/>
                  </a:solidFill>
                  <a:latin typeface="Times New Roman" pitchFamily="18" charset="0"/>
                  <a:cs typeface="Times New Roman" pitchFamily="18" charset="0"/>
                </a:rPr>
                <a:t>2Ag</a:t>
              </a:r>
              <a:endParaRPr lang="en-US" sz="2800" baseline="-25000" dirty="0" smtClean="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4688114" y="5167087"/>
              <a:ext cx="1625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75201" y="4760682"/>
              <a:ext cx="1567542" cy="461665"/>
            </a:xfrm>
            <a:prstGeom prst="rect">
              <a:avLst/>
            </a:prstGeom>
            <a:noFill/>
          </p:spPr>
          <p:txBody>
            <a:bodyPr wrap="square" rtlCol="0">
              <a:spAutoFit/>
            </a:bodyPr>
            <a:lstStyle/>
            <a:p>
              <a:r>
                <a:rPr lang="vi-VN" sz="2400" dirty="0" smtClean="0">
                  <a:solidFill>
                    <a:srgbClr val="0000FF"/>
                  </a:solidFill>
                  <a:latin typeface="Times New Roman" pitchFamily="18" charset="0"/>
                  <a:cs typeface="Times New Roman" pitchFamily="18" charset="0"/>
                </a:rPr>
                <a:t>dd NH</a:t>
              </a:r>
              <a:r>
                <a:rPr lang="vi-VN" sz="2400" baseline="-25000" dirty="0" smtClean="0">
                  <a:solidFill>
                    <a:srgbClr val="0000FF"/>
                  </a:solidFill>
                  <a:latin typeface="Times New Roman" pitchFamily="18" charset="0"/>
                  <a:cs typeface="Times New Roman" pitchFamily="18" charset="0"/>
                </a:rPr>
                <a:t>3</a:t>
              </a:r>
              <a:r>
                <a:rPr lang="vi-VN"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a:t>
              </a:r>
              <a:r>
                <a:rPr lang="en-US" sz="2400" baseline="30000" dirty="0" err="1" smtClean="0">
                  <a:solidFill>
                    <a:srgbClr val="0000FF"/>
                  </a:solidFill>
                  <a:latin typeface="Times New Roman" pitchFamily="18" charset="0"/>
                  <a:cs typeface="Times New Roman" pitchFamily="18" charset="0"/>
                </a:rPr>
                <a:t>0</a:t>
              </a:r>
              <a:endParaRPr lang="en-US" sz="2400" dirty="0">
                <a:solidFill>
                  <a:srgbClr val="0000FF"/>
                </a:solidFill>
                <a:latin typeface="Times New Roman" pitchFamily="18" charset="0"/>
                <a:cs typeface="Times New Roman" pitchFamily="18" charset="0"/>
              </a:endParaRPr>
            </a:p>
          </p:txBody>
        </p:sp>
      </p:grpSp>
      <p:sp>
        <p:nvSpPr>
          <p:cNvPr id="31" name="TextBox 30"/>
          <p:cNvSpPr txBox="1"/>
          <p:nvPr/>
        </p:nvSpPr>
        <p:spPr>
          <a:xfrm>
            <a:off x="0" y="3142349"/>
            <a:ext cx="12192000" cy="523220"/>
          </a:xfrm>
          <a:prstGeom prst="rect">
            <a:avLst/>
          </a:prstGeom>
          <a:noFill/>
        </p:spPr>
        <p:txBody>
          <a:bodyPr wrap="square" rtlCol="0">
            <a:spAutoFit/>
          </a:bodyPr>
          <a:lstStyle/>
          <a:p>
            <a:r>
              <a:rPr lang="vi-VN" sz="2800" b="1" i="1" dirty="0" smtClean="0">
                <a:solidFill>
                  <a:srgbClr val="0000FF"/>
                </a:solidFill>
                <a:latin typeface="Times New Roman" pitchFamily="18" charset="0"/>
                <a:cs typeface="Times New Roman" pitchFamily="18" charset="0"/>
              </a:rPr>
              <a:t>b. Phản ứng lên men rượu</a:t>
            </a:r>
            <a:endParaRPr lang="en-US" sz="2800" b="1" i="1" dirty="0" smtClean="0">
              <a:solidFill>
                <a:srgbClr val="0000FF"/>
              </a:solidFill>
              <a:latin typeface="Times New Roman" pitchFamily="18" charset="0"/>
              <a:cs typeface="Times New Roman" pitchFamily="18" charset="0"/>
            </a:endParaRPr>
          </a:p>
        </p:txBody>
      </p:sp>
      <p:sp>
        <p:nvSpPr>
          <p:cNvPr id="32" name="Rectangle 31"/>
          <p:cNvSpPr/>
          <p:nvPr/>
        </p:nvSpPr>
        <p:spPr>
          <a:xfrm>
            <a:off x="0" y="3549144"/>
            <a:ext cx="12192000" cy="1015663"/>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Dưới tác dụng của enzyme ở nhiệt độ thích hợp, glucose trong dung dịch sẽ chuyển dần thành ethylic alcohol</a:t>
            </a:r>
            <a:endParaRPr lang="en-US" sz="2800" dirty="0">
              <a:solidFill>
                <a:srgbClr val="0000FF"/>
              </a:solidFill>
              <a:latin typeface="Times New Roman" pitchFamily="18" charset="0"/>
              <a:cs typeface="Times New Roman" pitchFamily="18" charset="0"/>
            </a:endParaRPr>
          </a:p>
        </p:txBody>
      </p:sp>
      <p:grpSp>
        <p:nvGrpSpPr>
          <p:cNvPr id="38" name="Group 37"/>
          <p:cNvGrpSpPr/>
          <p:nvPr/>
        </p:nvGrpSpPr>
        <p:grpSpPr>
          <a:xfrm>
            <a:off x="0" y="4390577"/>
            <a:ext cx="12192000" cy="552245"/>
            <a:chOff x="0" y="6045205"/>
            <a:chExt cx="12192000" cy="552245"/>
          </a:xfrm>
        </p:grpSpPr>
        <p:sp>
          <p:nvSpPr>
            <p:cNvPr id="34" name="TextBox 33"/>
            <p:cNvSpPr txBox="1"/>
            <p:nvPr/>
          </p:nvSpPr>
          <p:spPr>
            <a:xfrm>
              <a:off x="0" y="607423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5</a:t>
              </a:r>
              <a:r>
                <a:rPr lang="vi-VN" sz="2800" dirty="0"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vi-VN" sz="2800" dirty="0" smtClean="0">
                  <a:solidFill>
                    <a:srgbClr val="0000FF"/>
                  </a:solidFill>
                  <a:latin typeface="Times New Roman" pitchFamily="18" charset="0"/>
                  <a:cs typeface="Times New Roman" pitchFamily="18" charset="0"/>
                </a:rPr>
                <a:t>2CO</a:t>
              </a:r>
              <a:r>
                <a:rPr lang="vi-VN" sz="2800" baseline="-25000" dirty="0"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423930" y="6451610"/>
              <a:ext cx="1625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94905" y="6045205"/>
              <a:ext cx="1567542" cy="461665"/>
            </a:xfrm>
            <a:prstGeom prst="rect">
              <a:avLst/>
            </a:prstGeom>
            <a:noFill/>
          </p:spPr>
          <p:txBody>
            <a:bodyPr wrap="square" rtlCol="0">
              <a:spAutoFit/>
            </a:bodyPr>
            <a:lstStyle/>
            <a:p>
              <a:r>
                <a:rPr lang="vi-VN" sz="2400" dirty="0" smtClean="0">
                  <a:solidFill>
                    <a:srgbClr val="0000FF"/>
                  </a:solidFill>
                  <a:latin typeface="Times New Roman" pitchFamily="18" charset="0"/>
                  <a:cs typeface="Times New Roman" pitchFamily="18" charset="0"/>
                </a:rPr>
                <a:t>enzyme</a:t>
              </a:r>
              <a:endParaRPr lang="en-US" sz="2400" dirty="0">
                <a:solidFill>
                  <a:srgbClr val="0000FF"/>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1000" fill="hold"/>
                                        <p:tgtEl>
                                          <p:spTgt spid="30"/>
                                        </p:tgtEl>
                                        <p:attrNameLst>
                                          <p:attrName>ppt_w</p:attrName>
                                        </p:attrNameLst>
                                      </p:cBhvr>
                                      <p:tavLst>
                                        <p:tav tm="0">
                                          <p:val>
                                            <p:fltVal val="0"/>
                                          </p:val>
                                        </p:tav>
                                        <p:tav tm="100000">
                                          <p:val>
                                            <p:strVal val="#ppt_w"/>
                                          </p:val>
                                        </p:tav>
                                      </p:tavLst>
                                    </p:anim>
                                    <p:anim calcmode="lin" valueType="num">
                                      <p:cBhvr>
                                        <p:cTn id="14" dur="10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strips(upRight)">
                                      <p:cBhvr>
                                        <p:cTn id="19" dur="10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heel(4)">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1000" fill="hold"/>
                                        <p:tgtEl>
                                          <p:spTgt spid="38"/>
                                        </p:tgtEl>
                                        <p:attrNameLst>
                                          <p:attrName>ppt_w</p:attrName>
                                        </p:attrNameLst>
                                      </p:cBhvr>
                                      <p:tavLst>
                                        <p:tav tm="0">
                                          <p:val>
                                            <p:fltVal val="0"/>
                                          </p:val>
                                        </p:tav>
                                        <p:tav tm="100000">
                                          <p:val>
                                            <p:strVal val="#ppt_w"/>
                                          </p:val>
                                        </p:tav>
                                      </p:tavLst>
                                    </p:anim>
                                    <p:anim calcmode="lin" valueType="num">
                                      <p:cBhvr>
                                        <p:cTn id="30" dur="10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89485" y="573704"/>
            <a:ext cx="885372"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180</a:t>
            </a:r>
            <a:endParaRPr lang="en-US" sz="3200" dirty="0">
              <a:solidFill>
                <a:srgbClr val="FF00FF"/>
              </a:solidFill>
              <a:latin typeface="Times New Roman" pitchFamily="18" charset="0"/>
              <a:cs typeface="Times New Roman" pitchFamily="18" charset="0"/>
            </a:endParaRPr>
          </a:p>
        </p:txBody>
      </p:sp>
      <p:sp>
        <p:nvSpPr>
          <p:cNvPr id="5" name="Rectangle 4"/>
          <p:cNvSpPr/>
          <p:nvPr/>
        </p:nvSpPr>
        <p:spPr>
          <a:xfrm>
            <a:off x="9405257" y="537420"/>
            <a:ext cx="1770743" cy="584775"/>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2.46 = 92</a:t>
            </a:r>
            <a:endParaRPr lang="en-US" sz="3200" dirty="0">
              <a:solidFill>
                <a:srgbClr val="FF00FF"/>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0" y="0"/>
            <a:ext cx="5141831" cy="5094514"/>
          </a:xfrm>
          <a:prstGeom prst="rect">
            <a:avLst/>
          </a:prstGeom>
          <a:noFill/>
          <a:ln w="9525">
            <a:noFill/>
            <a:miter lim="800000"/>
            <a:headEnd/>
            <a:tailEnd/>
          </a:ln>
          <a:effectLst/>
        </p:spPr>
      </p:pic>
      <p:grpSp>
        <p:nvGrpSpPr>
          <p:cNvPr id="7" name="Group 6"/>
          <p:cNvGrpSpPr/>
          <p:nvPr/>
        </p:nvGrpSpPr>
        <p:grpSpPr>
          <a:xfrm>
            <a:off x="0" y="0"/>
            <a:ext cx="12192000" cy="552245"/>
            <a:chOff x="0" y="6045205"/>
            <a:chExt cx="12192000" cy="552245"/>
          </a:xfrm>
        </p:grpSpPr>
        <p:sp>
          <p:nvSpPr>
            <p:cNvPr id="8" name="TextBox 7"/>
            <p:cNvSpPr txBox="1"/>
            <p:nvPr/>
          </p:nvSpPr>
          <p:spPr>
            <a:xfrm>
              <a:off x="0" y="6074230"/>
              <a:ext cx="12192000" cy="523220"/>
            </a:xfrm>
            <a:prstGeom prst="rect">
              <a:avLst/>
            </a:prstGeom>
            <a:noFill/>
          </p:spPr>
          <p:txBody>
            <a:bodyPr wrap="square" rtlCol="0">
              <a:spAutoFit/>
            </a:bodyPr>
            <a:lstStyle/>
            <a:p>
              <a:pPr algn="r"/>
              <a:r>
                <a:rPr lang="en-US" sz="2800" dirty="0" smtClean="0">
                  <a:solidFill>
                    <a:srgbClr val="00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a:t>
              </a:r>
              <a:r>
                <a:rPr lang="vi-VN" sz="2800" baseline="-25000" dirty="0" smtClean="0">
                  <a:solidFill>
                    <a:srgbClr val="FF00FF"/>
                  </a:solidFill>
                  <a:latin typeface="Times New Roman" pitchFamily="18" charset="0"/>
                  <a:cs typeface="Times New Roman" pitchFamily="18" charset="0"/>
                </a:rPr>
                <a:t>6</a:t>
              </a:r>
              <a:r>
                <a:rPr lang="vi-VN" sz="2800" dirty="0" smtClean="0">
                  <a:solidFill>
                    <a:srgbClr val="FF00FF"/>
                  </a:solidFill>
                  <a:latin typeface="Times New Roman" pitchFamily="18" charset="0"/>
                  <a:cs typeface="Times New Roman" pitchFamily="18" charset="0"/>
                </a:rPr>
                <a:t>H</a:t>
              </a:r>
              <a:r>
                <a:rPr lang="vi-VN" sz="2800" baseline="-25000" dirty="0" smtClean="0">
                  <a:solidFill>
                    <a:srgbClr val="FF00FF"/>
                  </a:solidFill>
                  <a:latin typeface="Times New Roman" pitchFamily="18" charset="0"/>
                  <a:cs typeface="Times New Roman" pitchFamily="18" charset="0"/>
                </a:rPr>
                <a:t>12</a:t>
              </a:r>
              <a:r>
                <a:rPr lang="vi-VN" sz="2800" dirty="0" smtClean="0">
                  <a:solidFill>
                    <a:srgbClr val="FF00FF"/>
                  </a:solidFill>
                  <a:latin typeface="Times New Roman" pitchFamily="18" charset="0"/>
                  <a:cs typeface="Times New Roman" pitchFamily="18" charset="0"/>
                </a:rPr>
                <a:t>O</a:t>
              </a:r>
              <a:r>
                <a:rPr lang="vi-VN" sz="2800" baseline="-25000" dirty="0" smtClean="0">
                  <a:solidFill>
                    <a:srgbClr val="FF00FF"/>
                  </a:solidFill>
                  <a:latin typeface="Times New Roman" pitchFamily="18" charset="0"/>
                  <a:cs typeface="Times New Roman" pitchFamily="18" charset="0"/>
                </a:rPr>
                <a:t>6	</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      </a:t>
              </a:r>
              <a:r>
                <a:rPr lang="en-US" sz="28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C</a:t>
              </a:r>
              <a:r>
                <a:rPr lang="vi-VN" sz="2800" baseline="-25000" dirty="0" smtClean="0">
                  <a:solidFill>
                    <a:srgbClr val="FF00FF"/>
                  </a:solidFill>
                  <a:latin typeface="Times New Roman" pitchFamily="18" charset="0"/>
                  <a:cs typeface="Times New Roman" pitchFamily="18" charset="0"/>
                </a:rPr>
                <a:t>2</a:t>
              </a:r>
              <a:r>
                <a:rPr lang="vi-VN" sz="2800" dirty="0" smtClean="0">
                  <a:solidFill>
                    <a:srgbClr val="FF00FF"/>
                  </a:solidFill>
                  <a:latin typeface="Times New Roman" pitchFamily="18" charset="0"/>
                  <a:cs typeface="Times New Roman" pitchFamily="18" charset="0"/>
                </a:rPr>
                <a:t>H</a:t>
              </a:r>
              <a:r>
                <a:rPr lang="vi-VN" sz="2800" baseline="-25000" dirty="0" smtClean="0">
                  <a:solidFill>
                    <a:srgbClr val="FF00FF"/>
                  </a:solidFill>
                  <a:latin typeface="Times New Roman" pitchFamily="18" charset="0"/>
                  <a:cs typeface="Times New Roman" pitchFamily="18" charset="0"/>
                </a:rPr>
                <a:t>5</a:t>
              </a:r>
              <a:r>
                <a:rPr lang="vi-VN" sz="2800" dirty="0" smtClean="0">
                  <a:solidFill>
                    <a:srgbClr val="FF00FF"/>
                  </a:solidFill>
                  <a:latin typeface="Times New Roman" pitchFamily="18" charset="0"/>
                  <a:cs typeface="Times New Roman" pitchFamily="18" charset="0"/>
                </a:rPr>
                <a:t>OH</a:t>
              </a:r>
              <a:r>
                <a:rPr lang="en-US" sz="2800" dirty="0" smtClean="0">
                  <a:solidFill>
                    <a:srgbClr val="FF00FF"/>
                  </a:solidFill>
                  <a:latin typeface="Times New Roman" pitchFamily="18" charset="0"/>
                  <a:cs typeface="Times New Roman" pitchFamily="18" charset="0"/>
                </a:rPr>
                <a:t> + </a:t>
              </a:r>
              <a:r>
                <a:rPr lang="vi-VN" sz="2800" dirty="0" smtClean="0">
                  <a:solidFill>
                    <a:srgbClr val="FF00FF"/>
                  </a:solidFill>
                  <a:latin typeface="Times New Roman" pitchFamily="18" charset="0"/>
                  <a:cs typeface="Times New Roman" pitchFamily="18" charset="0"/>
                </a:rPr>
                <a:t>2CO</a:t>
              </a:r>
              <a:r>
                <a:rPr lang="vi-VN" sz="2800" baseline="-25000" dirty="0" smtClean="0">
                  <a:solidFill>
                    <a:srgbClr val="FF00FF"/>
                  </a:solidFill>
                  <a:latin typeface="Times New Roman" pitchFamily="18" charset="0"/>
                  <a:cs typeface="Times New Roman" pitchFamily="18" charset="0"/>
                </a:rPr>
                <a:t>2</a:t>
              </a:r>
              <a:endParaRPr lang="en-US" sz="2800" baseline="-25000" dirty="0" smtClean="0">
                <a:solidFill>
                  <a:srgbClr val="FF00FF"/>
                </a:solidFill>
                <a:latin typeface="Times New Roman" pitchFamily="18" charset="0"/>
                <a:cs typeface="Times New Roman" pitchFamily="18" charset="0"/>
              </a:endParaRPr>
            </a:p>
          </p:txBody>
        </p:sp>
        <p:cxnSp>
          <p:nvCxnSpPr>
            <p:cNvPr id="9" name="Straight Arrow Connector 8"/>
            <p:cNvCxnSpPr/>
            <p:nvPr/>
          </p:nvCxnSpPr>
          <p:spPr>
            <a:xfrm>
              <a:off x="7707026" y="6451610"/>
              <a:ext cx="1625600" cy="1588"/>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78001" y="6045205"/>
              <a:ext cx="1567542" cy="461665"/>
            </a:xfrm>
            <a:prstGeom prst="rect">
              <a:avLst/>
            </a:prstGeom>
            <a:noFill/>
          </p:spPr>
          <p:txBody>
            <a:bodyPr wrap="square" rtlCol="0">
              <a:spAutoFit/>
            </a:bodyPr>
            <a:lstStyle/>
            <a:p>
              <a:pPr algn="ctr"/>
              <a:r>
                <a:rPr lang="vi-VN" sz="2400" dirty="0" smtClean="0">
                  <a:solidFill>
                    <a:srgbClr val="FF00FF"/>
                  </a:solidFill>
                  <a:latin typeface="Times New Roman" pitchFamily="18" charset="0"/>
                  <a:cs typeface="Times New Roman" pitchFamily="18" charset="0"/>
                </a:rPr>
                <a:t>enzyme</a:t>
              </a:r>
              <a:endParaRPr lang="en-US" sz="2400" dirty="0">
                <a:solidFill>
                  <a:srgbClr val="FF00FF"/>
                </a:solidFill>
                <a:latin typeface="Times New Roman" pitchFamily="18" charset="0"/>
                <a:cs typeface="Times New Roman" pitchFamily="18" charset="0"/>
              </a:endParaRPr>
            </a:p>
          </p:txBody>
        </p:sp>
      </p:grpSp>
      <p:sp>
        <p:nvSpPr>
          <p:cNvPr id="11" name="Rectangle 10"/>
          <p:cNvSpPr/>
          <p:nvPr/>
        </p:nvSpPr>
        <p:spPr>
          <a:xfrm>
            <a:off x="6582230" y="1190563"/>
            <a:ext cx="885372"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90</a:t>
            </a:r>
            <a:endParaRPr lang="en-US" sz="3200" dirty="0">
              <a:solidFill>
                <a:srgbClr val="FF00FF"/>
              </a:solidFill>
              <a:latin typeface="Times New Roman" pitchFamily="18" charset="0"/>
              <a:cs typeface="Times New Roman" pitchFamily="18" charset="0"/>
            </a:endParaRPr>
          </a:p>
        </p:txBody>
      </p:sp>
      <p:sp>
        <p:nvSpPr>
          <p:cNvPr id="12" name="Rectangle 11"/>
          <p:cNvSpPr/>
          <p:nvPr/>
        </p:nvSpPr>
        <p:spPr>
          <a:xfrm>
            <a:off x="9760857" y="1161534"/>
            <a:ext cx="885372"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m</a:t>
            </a:r>
            <a:endParaRPr lang="en-US" sz="3200" dirty="0">
              <a:solidFill>
                <a:srgbClr val="FF00FF"/>
              </a:solidFill>
              <a:latin typeface="Times New Roman" pitchFamily="18" charset="0"/>
              <a:cs typeface="Times New Roman" pitchFamily="18" charset="0"/>
            </a:endParaRPr>
          </a:p>
        </p:txBody>
      </p:sp>
      <p:sp>
        <p:nvSpPr>
          <p:cNvPr id="13" name="Rectangle 12"/>
          <p:cNvSpPr/>
          <p:nvPr/>
        </p:nvSpPr>
        <p:spPr>
          <a:xfrm>
            <a:off x="6016170" y="2322675"/>
            <a:ext cx="1400630"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=&gt; m = </a:t>
            </a:r>
            <a:endParaRPr lang="en-US" sz="3200" dirty="0">
              <a:solidFill>
                <a:srgbClr val="FF00FF"/>
              </a:solidFill>
              <a:latin typeface="Times New Roman" pitchFamily="18" charset="0"/>
              <a:cs typeface="Times New Roman" pitchFamily="18" charset="0"/>
            </a:endParaRPr>
          </a:p>
        </p:txBody>
      </p:sp>
      <p:sp>
        <p:nvSpPr>
          <p:cNvPr id="14" name="Rectangle 13"/>
          <p:cNvSpPr/>
          <p:nvPr/>
        </p:nvSpPr>
        <p:spPr>
          <a:xfrm>
            <a:off x="7380512" y="2017873"/>
            <a:ext cx="1153887"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90.92</a:t>
            </a:r>
            <a:endParaRPr lang="en-US" sz="3200" dirty="0">
              <a:solidFill>
                <a:srgbClr val="FF00FF"/>
              </a:solidFill>
              <a:latin typeface="Times New Roman" pitchFamily="18" charset="0"/>
              <a:cs typeface="Times New Roman" pitchFamily="18" charset="0"/>
            </a:endParaRPr>
          </a:p>
        </p:txBody>
      </p:sp>
      <p:cxnSp>
        <p:nvCxnSpPr>
          <p:cNvPr id="16" name="Straight Connector 15"/>
          <p:cNvCxnSpPr>
            <a:stCxn id="13" idx="3"/>
          </p:cNvCxnSpPr>
          <p:nvPr/>
        </p:nvCxnSpPr>
        <p:spPr>
          <a:xfrm flipV="1">
            <a:off x="7416800" y="2612571"/>
            <a:ext cx="1103086" cy="2492"/>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11142" y="2671018"/>
            <a:ext cx="885372"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180</a:t>
            </a:r>
            <a:endParaRPr lang="en-US" sz="3200" dirty="0">
              <a:solidFill>
                <a:srgbClr val="FF00FF"/>
              </a:solidFill>
              <a:latin typeface="Times New Roman" pitchFamily="18" charset="0"/>
              <a:cs typeface="Times New Roman" pitchFamily="18" charset="0"/>
            </a:endParaRPr>
          </a:p>
        </p:txBody>
      </p:sp>
      <p:sp>
        <p:nvSpPr>
          <p:cNvPr id="18" name="Rectangle 17"/>
          <p:cNvSpPr/>
          <p:nvPr/>
        </p:nvSpPr>
        <p:spPr>
          <a:xfrm>
            <a:off x="8585197" y="2308161"/>
            <a:ext cx="1516745"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 46 (g)</a:t>
            </a:r>
            <a:endParaRPr lang="en-US" sz="3200" dirty="0">
              <a:solidFill>
                <a:srgbClr val="FF00FF"/>
              </a:solidFill>
              <a:latin typeface="Times New Roman" pitchFamily="18" charset="0"/>
              <a:cs typeface="Times New Roman" pitchFamily="18" charset="0"/>
            </a:endParaRPr>
          </a:p>
        </p:txBody>
      </p:sp>
      <p:sp>
        <p:nvSpPr>
          <p:cNvPr id="19" name="Rectangle 18"/>
          <p:cNvSpPr/>
          <p:nvPr/>
        </p:nvSpPr>
        <p:spPr>
          <a:xfrm>
            <a:off x="4920343" y="3179019"/>
            <a:ext cx="7271657" cy="1077218"/>
          </a:xfrm>
          <a:prstGeom prst="rect">
            <a:avLst/>
          </a:prstGeom>
        </p:spPr>
        <p:txBody>
          <a:bodyPr wrap="square">
            <a:spAutoFit/>
          </a:bodyPr>
          <a:lstStyle/>
          <a:p>
            <a:pPr algn="just"/>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Khối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lượng</a:t>
            </a:r>
            <a:r>
              <a:rPr lang="en-US" sz="3200" dirty="0" smtClean="0">
                <a:solidFill>
                  <a:srgbClr val="FF00FF"/>
                </a:solidFill>
                <a:latin typeface="Times New Roman" pitchFamily="18" charset="0"/>
                <a:cs typeface="Times New Roman" pitchFamily="18" charset="0"/>
              </a:rPr>
              <a:t> ethylic alcohol </a:t>
            </a:r>
            <a:r>
              <a:rPr lang="en-US" sz="3200" dirty="0" err="1" smtClean="0">
                <a:solidFill>
                  <a:srgbClr val="FF00FF"/>
                </a:solidFill>
                <a:latin typeface="Times New Roman" pitchFamily="18" charset="0"/>
                <a:cs typeface="Times New Roman" pitchFamily="18" charset="0"/>
              </a:rPr>
              <a:t>thực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tế</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thu</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được</a:t>
            </a:r>
            <a:r>
              <a:rPr lang="en-US" sz="3200" dirty="0" smtClean="0">
                <a:solidFill>
                  <a:srgbClr val="FF00FF"/>
                </a:solidFill>
                <a:latin typeface="Times New Roman" pitchFamily="18" charset="0"/>
                <a:cs typeface="Times New Roman" pitchFamily="18" charset="0"/>
              </a:rPr>
              <a:t>:</a:t>
            </a:r>
            <a:endParaRPr lang="en-US" sz="3200" dirty="0">
              <a:solidFill>
                <a:srgbClr val="FF00FF"/>
              </a:solidFill>
              <a:latin typeface="Times New Roman" pitchFamily="18" charset="0"/>
              <a:cs typeface="Times New Roman" pitchFamily="18" charset="0"/>
            </a:endParaRPr>
          </a:p>
        </p:txBody>
      </p:sp>
      <p:sp>
        <p:nvSpPr>
          <p:cNvPr id="20" name="Rectangle 19"/>
          <p:cNvSpPr/>
          <p:nvPr/>
        </p:nvSpPr>
        <p:spPr>
          <a:xfrm>
            <a:off x="5138057" y="4245818"/>
            <a:ext cx="2097315"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=&gt; </a:t>
            </a:r>
            <a:r>
              <a:rPr lang="en-US" sz="3200" dirty="0" err="1" smtClean="0">
                <a:solidFill>
                  <a:srgbClr val="FF00FF"/>
                </a:solidFill>
                <a:latin typeface="Times New Roman" pitchFamily="18" charset="0"/>
                <a:cs typeface="Times New Roman" pitchFamily="18" charset="0"/>
              </a:rPr>
              <a:t>m</a:t>
            </a:r>
            <a:r>
              <a:rPr lang="en-US" sz="3200" baseline="-25000" dirty="0" err="1" smtClean="0">
                <a:solidFill>
                  <a:srgbClr val="FF00FF"/>
                </a:solidFill>
                <a:latin typeface="Times New Roman" pitchFamily="18" charset="0"/>
                <a:cs typeface="Times New Roman" pitchFamily="18" charset="0"/>
              </a:rPr>
              <a:t>tt</a:t>
            </a:r>
            <a:r>
              <a:rPr lang="en-US" sz="3200" dirty="0" smtClean="0">
                <a:solidFill>
                  <a:srgbClr val="FF00FF"/>
                </a:solidFill>
                <a:latin typeface="Times New Roman" pitchFamily="18" charset="0"/>
                <a:cs typeface="Times New Roman" pitchFamily="18" charset="0"/>
              </a:rPr>
              <a:t> = </a:t>
            </a:r>
            <a:endParaRPr lang="en-US" sz="3200" dirty="0">
              <a:solidFill>
                <a:srgbClr val="FF00FF"/>
              </a:solidFill>
              <a:latin typeface="Times New Roman" pitchFamily="18" charset="0"/>
              <a:cs typeface="Times New Roman" pitchFamily="18" charset="0"/>
            </a:endParaRPr>
          </a:p>
        </p:txBody>
      </p:sp>
      <p:sp>
        <p:nvSpPr>
          <p:cNvPr id="21" name="Rectangle 20"/>
          <p:cNvSpPr/>
          <p:nvPr/>
        </p:nvSpPr>
        <p:spPr>
          <a:xfrm>
            <a:off x="7199084" y="3941016"/>
            <a:ext cx="1153887"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46.80</a:t>
            </a:r>
            <a:endParaRPr lang="en-US" sz="3200" dirty="0">
              <a:solidFill>
                <a:srgbClr val="FF00FF"/>
              </a:solidFill>
              <a:latin typeface="Times New Roman" pitchFamily="18" charset="0"/>
              <a:cs typeface="Times New Roman" pitchFamily="18" charset="0"/>
            </a:endParaRPr>
          </a:p>
        </p:txBody>
      </p:sp>
      <p:cxnSp>
        <p:nvCxnSpPr>
          <p:cNvPr id="22" name="Straight Connector 21"/>
          <p:cNvCxnSpPr>
            <a:stCxn id="20" idx="3"/>
          </p:cNvCxnSpPr>
          <p:nvPr/>
        </p:nvCxnSpPr>
        <p:spPr>
          <a:xfrm flipV="1">
            <a:off x="7235372" y="4535715"/>
            <a:ext cx="1103086" cy="2491"/>
          </a:xfrm>
          <a:prstGeom prst="line">
            <a:avLst/>
          </a:prstGeom>
          <a:ln>
            <a:solidFill>
              <a:srgbClr val="FF00FF"/>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329714" y="4594161"/>
            <a:ext cx="885372"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100</a:t>
            </a:r>
            <a:endParaRPr lang="en-US" sz="3200" dirty="0">
              <a:solidFill>
                <a:srgbClr val="FF00FF"/>
              </a:solidFill>
              <a:latin typeface="Times New Roman" pitchFamily="18" charset="0"/>
              <a:cs typeface="Times New Roman" pitchFamily="18" charset="0"/>
            </a:endParaRPr>
          </a:p>
        </p:txBody>
      </p:sp>
      <p:sp>
        <p:nvSpPr>
          <p:cNvPr id="24" name="Rectangle 23"/>
          <p:cNvSpPr/>
          <p:nvPr/>
        </p:nvSpPr>
        <p:spPr>
          <a:xfrm>
            <a:off x="8403769" y="4231304"/>
            <a:ext cx="1828802" cy="584775"/>
          </a:xfrm>
          <a:prstGeom prst="rect">
            <a:avLst/>
          </a:prstGeom>
        </p:spPr>
        <p:txBody>
          <a:bodyPr wrap="square">
            <a:spAutoFit/>
          </a:bodyPr>
          <a:lstStyle/>
          <a:p>
            <a:pPr algn="ctr"/>
            <a:r>
              <a:rPr lang="en-US" sz="3200" dirty="0" smtClean="0">
                <a:solidFill>
                  <a:srgbClr val="FF00FF"/>
                </a:solidFill>
                <a:latin typeface="Times New Roman" pitchFamily="18" charset="0"/>
                <a:cs typeface="Times New Roman" pitchFamily="18" charset="0"/>
              </a:rPr>
              <a:t>= 36,8 (g)</a:t>
            </a:r>
            <a:endParaRPr lang="en-US" sz="32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Effect transition="in" filter="fade">
                                      <p:cBhvr>
                                        <p:cTn id="9" dur="1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4)">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4)">
                                      <p:cBhvr>
                                        <p:cTn id="35" dur="1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4)">
                                      <p:cBhvr>
                                        <p:cTn id="40" dur="1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4)">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8" presetClass="entr" presetSubtype="6"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strips(downRight)">
                                      <p:cBhvr>
                                        <p:cTn id="50" dur="1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heel(4)">
                                      <p:cBhvr>
                                        <p:cTn id="55" dur="1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4"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heel(4)">
                                      <p:cBhvr>
                                        <p:cTn id="60" dur="10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heel(4)">
                                      <p:cBhvr>
                                        <p:cTn id="65" dur="10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1" presetClass="entr" presetSubtype="4"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heel(4)">
                                      <p:cBhvr>
                                        <p:cTn id="70" dur="1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heel(4)">
                                      <p:cBhvr>
                                        <p:cTn id="75" dur="10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8" presetClass="entr" presetSubtype="6"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downRight)">
                                      <p:cBhvr>
                                        <p:cTn id="80" dur="10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21" presetClass="entr" presetSubtype="4"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heel(4)">
                                      <p:cBhvr>
                                        <p:cTn id="85" dur="10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4"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wheel(4)">
                                      <p:cBhvr>
                                        <p:cTn id="9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11" grpId="0"/>
      <p:bldP spid="12" grpId="0"/>
      <p:bldP spid="13" grpId="0"/>
      <p:bldP spid="14" grpId="0"/>
      <p:bldP spid="17" grpId="0"/>
      <p:bldP spid="18" grpId="0"/>
      <p:bldP spid="19"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26: GLUCOSE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SACCHAROSE</a:t>
            </a:r>
            <a:endParaRPr lang="en-US" sz="3200" b="1" dirty="0" smtClean="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0" y="399145"/>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2</a:t>
            </a:r>
            <a:r>
              <a:rPr lang="en-US" sz="2800" b="1" dirty="0" smtClean="0">
                <a:solidFill>
                  <a:srgbClr val="0000FF"/>
                </a:solidFill>
                <a:latin typeface="Times New Roman" pitchFamily="18" charset="0"/>
                <a:cs typeface="Times New Roman" pitchFamily="18" charset="0"/>
              </a:rPr>
              <a:t>. </a:t>
            </a:r>
            <a:r>
              <a:rPr lang="vi-VN" sz="2800" b="1" dirty="0" smtClean="0">
                <a:solidFill>
                  <a:srgbClr val="0000FF"/>
                </a:solidFill>
                <a:latin typeface="Times New Roman" pitchFamily="18" charset="0"/>
                <a:cs typeface="Times New Roman" pitchFamily="18" charset="0"/>
              </a:rPr>
              <a:t>Tính chất hóa học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762004"/>
            <a:ext cx="12192000" cy="523220"/>
          </a:xfrm>
          <a:prstGeom prst="rect">
            <a:avLst/>
          </a:prstGeom>
          <a:noFill/>
        </p:spPr>
        <p:txBody>
          <a:bodyPr wrap="square" rtlCol="0">
            <a:spAutoFit/>
          </a:bodyPr>
          <a:lstStyle/>
          <a:p>
            <a:r>
              <a:rPr lang="vi-VN" sz="2800" b="1" i="1" dirty="0" smtClean="0">
                <a:solidFill>
                  <a:srgbClr val="0000FF"/>
                </a:solidFill>
                <a:latin typeface="Times New Roman" pitchFamily="18" charset="0"/>
                <a:cs typeface="Times New Roman" pitchFamily="18" charset="0"/>
              </a:rPr>
              <a:t>a. Phản ứng tráng bạc</a:t>
            </a:r>
            <a:endParaRPr lang="en-US" sz="2800" b="1" i="1" dirty="0" smtClean="0">
              <a:solidFill>
                <a:srgbClr val="0000FF"/>
              </a:solidFill>
              <a:latin typeface="Times New Roman" pitchFamily="18" charset="0"/>
              <a:cs typeface="Times New Roman" pitchFamily="18" charset="0"/>
            </a:endParaRPr>
          </a:p>
        </p:txBody>
      </p:sp>
      <p:sp>
        <p:nvSpPr>
          <p:cNvPr id="15" name="Rectangle 14"/>
          <p:cNvSpPr/>
          <p:nvPr/>
        </p:nvSpPr>
        <p:spPr>
          <a:xfrm>
            <a:off x="0" y="1161544"/>
            <a:ext cx="12192000" cy="523220"/>
          </a:xfrm>
          <a:prstGeom prst="rect">
            <a:avLst/>
          </a:prstGeom>
        </p:spPr>
        <p:txBody>
          <a:bodyPr wrap="square">
            <a:spAutoFit/>
          </a:bodyPr>
          <a:lstStyle/>
          <a:p>
            <a:pPr algn="just"/>
            <a:r>
              <a:rPr lang="vi-VN" sz="2800" dirty="0" smtClean="0">
                <a:solidFill>
                  <a:srgbClr val="0000FF"/>
                </a:solidFill>
                <a:latin typeface="Times New Roman" pitchFamily="18" charset="0"/>
                <a:cs typeface="Times New Roman" pitchFamily="18" charset="0"/>
              </a:rPr>
              <a:t>- Glucose tác dụng với hợp chất của bạc trong dung dịch NH</a:t>
            </a:r>
            <a:r>
              <a:rPr lang="vi-VN" sz="2800" baseline="-25000" dirty="0" smtClean="0">
                <a:solidFill>
                  <a:srgbClr val="0000FF"/>
                </a:solidFill>
                <a:latin typeface="Times New Roman" pitchFamily="18" charset="0"/>
                <a:cs typeface="Times New Roman" pitchFamily="18" charset="0"/>
              </a:rPr>
              <a:t>3</a:t>
            </a:r>
            <a:r>
              <a:rPr lang="vi-VN" sz="2800" dirty="0" smtClean="0">
                <a:solidFill>
                  <a:srgbClr val="0000FF"/>
                </a:solidFill>
                <a:latin typeface="Times New Roman" pitchFamily="18" charset="0"/>
                <a:cs typeface="Times New Roman" pitchFamily="18" charset="0"/>
              </a:rPr>
              <a:t> tạo ra Ag.</a:t>
            </a:r>
            <a:endParaRPr lang="en-US" sz="2800" dirty="0">
              <a:solidFill>
                <a:srgbClr val="0000FF"/>
              </a:solidFill>
              <a:latin typeface="Times New Roman" pitchFamily="18" charset="0"/>
              <a:cs typeface="Times New Roman" pitchFamily="18" charset="0"/>
            </a:endParaRPr>
          </a:p>
        </p:txBody>
      </p:sp>
      <p:grpSp>
        <p:nvGrpSpPr>
          <p:cNvPr id="2" name="Group 29"/>
          <p:cNvGrpSpPr/>
          <p:nvPr/>
        </p:nvGrpSpPr>
        <p:grpSpPr>
          <a:xfrm>
            <a:off x="0" y="1712692"/>
            <a:ext cx="12192000" cy="552245"/>
            <a:chOff x="0" y="4760682"/>
            <a:chExt cx="12192000" cy="552245"/>
          </a:xfrm>
        </p:grpSpPr>
        <p:sp>
          <p:nvSpPr>
            <p:cNvPr id="18" name="TextBox 17"/>
            <p:cNvSpPr txBox="1"/>
            <p:nvPr/>
          </p:nvSpPr>
          <p:spPr>
            <a:xfrm>
              <a:off x="0" y="4789707"/>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Ag</a:t>
              </a:r>
              <a:r>
                <a:rPr lang="vi-VN" sz="2800" baseline="-250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7</a:t>
              </a:r>
              <a:r>
                <a:rPr lang="en-US" sz="2800" dirty="0" smtClean="0">
                  <a:solidFill>
                    <a:srgbClr val="0000FF"/>
                  </a:solidFill>
                  <a:latin typeface="Times New Roman" pitchFamily="18" charset="0"/>
                  <a:cs typeface="Times New Roman" pitchFamily="18" charset="0"/>
                </a:rPr>
                <a:t> + </a:t>
              </a:r>
              <a:r>
                <a:rPr lang="vi-VN" sz="2800" dirty="0" smtClean="0">
                  <a:solidFill>
                    <a:srgbClr val="0000FF"/>
                  </a:solidFill>
                  <a:latin typeface="Times New Roman" pitchFamily="18" charset="0"/>
                  <a:cs typeface="Times New Roman" pitchFamily="18" charset="0"/>
                </a:rPr>
                <a:t>2Ag</a:t>
              </a:r>
              <a:endParaRPr lang="en-US" sz="2800" baseline="-25000" dirty="0" smtClean="0">
                <a:solidFill>
                  <a:srgbClr val="0000FF"/>
                </a:solidFill>
                <a:latin typeface="Times New Roman" pitchFamily="18" charset="0"/>
                <a:cs typeface="Times New Roman" pitchFamily="18" charset="0"/>
              </a:endParaRPr>
            </a:p>
          </p:txBody>
        </p:sp>
        <p:cxnSp>
          <p:nvCxnSpPr>
            <p:cNvPr id="25" name="Straight Arrow Connector 24"/>
            <p:cNvCxnSpPr/>
            <p:nvPr/>
          </p:nvCxnSpPr>
          <p:spPr>
            <a:xfrm>
              <a:off x="4688114" y="5167087"/>
              <a:ext cx="1625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75201" y="4760682"/>
              <a:ext cx="1567542" cy="461665"/>
            </a:xfrm>
            <a:prstGeom prst="rect">
              <a:avLst/>
            </a:prstGeom>
            <a:noFill/>
          </p:spPr>
          <p:txBody>
            <a:bodyPr wrap="square" rtlCol="0">
              <a:spAutoFit/>
            </a:bodyPr>
            <a:lstStyle/>
            <a:p>
              <a:r>
                <a:rPr lang="vi-VN" sz="2400" dirty="0" smtClean="0">
                  <a:solidFill>
                    <a:srgbClr val="0000FF"/>
                  </a:solidFill>
                  <a:latin typeface="Times New Roman" pitchFamily="18" charset="0"/>
                  <a:cs typeface="Times New Roman" pitchFamily="18" charset="0"/>
                </a:rPr>
                <a:t>dd NH</a:t>
              </a:r>
              <a:r>
                <a:rPr lang="vi-VN" sz="2400" baseline="-25000" dirty="0" smtClean="0">
                  <a:solidFill>
                    <a:srgbClr val="0000FF"/>
                  </a:solidFill>
                  <a:latin typeface="Times New Roman" pitchFamily="18" charset="0"/>
                  <a:cs typeface="Times New Roman" pitchFamily="18" charset="0"/>
                </a:rPr>
                <a:t>3</a:t>
              </a:r>
              <a:r>
                <a:rPr lang="vi-VN"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a:t>
              </a:r>
              <a:r>
                <a:rPr lang="en-US" sz="2400" baseline="30000" dirty="0" err="1" smtClean="0">
                  <a:solidFill>
                    <a:srgbClr val="0000FF"/>
                  </a:solidFill>
                  <a:latin typeface="Times New Roman" pitchFamily="18" charset="0"/>
                  <a:cs typeface="Times New Roman" pitchFamily="18" charset="0"/>
                </a:rPr>
                <a:t>0</a:t>
              </a:r>
              <a:endParaRPr lang="en-US" sz="2400" dirty="0">
                <a:solidFill>
                  <a:srgbClr val="0000FF"/>
                </a:solidFill>
                <a:latin typeface="Times New Roman" pitchFamily="18" charset="0"/>
                <a:cs typeface="Times New Roman" pitchFamily="18" charset="0"/>
              </a:endParaRPr>
            </a:p>
          </p:txBody>
        </p:sp>
      </p:grpSp>
      <p:sp>
        <p:nvSpPr>
          <p:cNvPr id="31" name="TextBox 30"/>
          <p:cNvSpPr txBox="1"/>
          <p:nvPr/>
        </p:nvSpPr>
        <p:spPr>
          <a:xfrm>
            <a:off x="0" y="2198921"/>
            <a:ext cx="12192000" cy="523220"/>
          </a:xfrm>
          <a:prstGeom prst="rect">
            <a:avLst/>
          </a:prstGeom>
          <a:noFill/>
        </p:spPr>
        <p:txBody>
          <a:bodyPr wrap="square" rtlCol="0">
            <a:spAutoFit/>
          </a:bodyPr>
          <a:lstStyle/>
          <a:p>
            <a:r>
              <a:rPr lang="vi-VN" sz="2800" b="1" i="1" dirty="0" smtClean="0">
                <a:solidFill>
                  <a:srgbClr val="0000FF"/>
                </a:solidFill>
                <a:latin typeface="Times New Roman" pitchFamily="18" charset="0"/>
                <a:cs typeface="Times New Roman" pitchFamily="18" charset="0"/>
              </a:rPr>
              <a:t>b. Phản ứng lên men rượu</a:t>
            </a:r>
            <a:endParaRPr lang="en-US" sz="2800" b="1" i="1" dirty="0" smtClean="0">
              <a:solidFill>
                <a:srgbClr val="0000FF"/>
              </a:solidFill>
              <a:latin typeface="Times New Roman" pitchFamily="18" charset="0"/>
              <a:cs typeface="Times New Roman" pitchFamily="18" charset="0"/>
            </a:endParaRPr>
          </a:p>
        </p:txBody>
      </p:sp>
      <p:sp>
        <p:nvSpPr>
          <p:cNvPr id="32" name="Rectangle 31"/>
          <p:cNvSpPr/>
          <p:nvPr/>
        </p:nvSpPr>
        <p:spPr>
          <a:xfrm>
            <a:off x="0" y="2605716"/>
            <a:ext cx="12192000" cy="1015663"/>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Dưới tác dụng của enzyme ở nhiệt độ thích hợp, glucose trong dung dịch sẽ chuyển dần thành ethylic alcohol</a:t>
            </a:r>
            <a:endParaRPr lang="en-US" sz="2800" dirty="0">
              <a:solidFill>
                <a:srgbClr val="0000FF"/>
              </a:solidFill>
              <a:latin typeface="Times New Roman" pitchFamily="18" charset="0"/>
              <a:cs typeface="Times New Roman" pitchFamily="18" charset="0"/>
            </a:endParaRPr>
          </a:p>
        </p:txBody>
      </p:sp>
      <p:grpSp>
        <p:nvGrpSpPr>
          <p:cNvPr id="3" name="Group 37"/>
          <p:cNvGrpSpPr/>
          <p:nvPr/>
        </p:nvGrpSpPr>
        <p:grpSpPr>
          <a:xfrm>
            <a:off x="0" y="3490692"/>
            <a:ext cx="12192000" cy="552245"/>
            <a:chOff x="0" y="6045205"/>
            <a:chExt cx="12192000" cy="552245"/>
          </a:xfrm>
        </p:grpSpPr>
        <p:sp>
          <p:nvSpPr>
            <p:cNvPr id="34" name="TextBox 33"/>
            <p:cNvSpPr txBox="1"/>
            <p:nvPr/>
          </p:nvSpPr>
          <p:spPr>
            <a:xfrm>
              <a:off x="0" y="607423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5</a:t>
              </a:r>
              <a:r>
                <a:rPr lang="vi-VN" sz="2800" dirty="0" smtClean="0">
                  <a:solidFill>
                    <a:srgbClr val="0000FF"/>
                  </a:solidFill>
                  <a:latin typeface="Times New Roman" pitchFamily="18" charset="0"/>
                  <a:cs typeface="Times New Roman" pitchFamily="18" charset="0"/>
                </a:rPr>
                <a:t>OH</a:t>
              </a:r>
              <a:r>
                <a:rPr lang="en-US" sz="2800" dirty="0" smtClean="0">
                  <a:solidFill>
                    <a:srgbClr val="0000FF"/>
                  </a:solidFill>
                  <a:latin typeface="Times New Roman" pitchFamily="18" charset="0"/>
                  <a:cs typeface="Times New Roman" pitchFamily="18" charset="0"/>
                </a:rPr>
                <a:t> + </a:t>
              </a:r>
              <a:r>
                <a:rPr lang="vi-VN" sz="2800" dirty="0" smtClean="0">
                  <a:solidFill>
                    <a:srgbClr val="0000FF"/>
                  </a:solidFill>
                  <a:latin typeface="Times New Roman" pitchFamily="18" charset="0"/>
                  <a:cs typeface="Times New Roman" pitchFamily="18" charset="0"/>
                </a:rPr>
                <a:t>2CO</a:t>
              </a:r>
              <a:r>
                <a:rPr lang="vi-VN" sz="2800" baseline="-25000" dirty="0" smtClean="0">
                  <a:solidFill>
                    <a:srgbClr val="0000FF"/>
                  </a:solidFill>
                  <a:latin typeface="Times New Roman" pitchFamily="18" charset="0"/>
                  <a:cs typeface="Times New Roman" pitchFamily="18" charset="0"/>
                </a:rPr>
                <a:t>2</a:t>
              </a:r>
              <a:endParaRPr lang="en-US" sz="2800" baseline="-25000" dirty="0" smtClean="0">
                <a:solidFill>
                  <a:srgbClr val="0000FF"/>
                </a:solidFill>
                <a:latin typeface="Times New Roman" pitchFamily="18" charset="0"/>
                <a:cs typeface="Times New Roman" pitchFamily="18" charset="0"/>
              </a:endParaRPr>
            </a:p>
          </p:txBody>
        </p:sp>
        <p:cxnSp>
          <p:nvCxnSpPr>
            <p:cNvPr id="35" name="Straight Arrow Connector 34"/>
            <p:cNvCxnSpPr/>
            <p:nvPr/>
          </p:nvCxnSpPr>
          <p:spPr>
            <a:xfrm>
              <a:off x="2423930" y="6451610"/>
              <a:ext cx="1625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394905" y="6045205"/>
              <a:ext cx="1567542" cy="461665"/>
            </a:xfrm>
            <a:prstGeom prst="rect">
              <a:avLst/>
            </a:prstGeom>
            <a:noFill/>
          </p:spPr>
          <p:txBody>
            <a:bodyPr wrap="square" rtlCol="0">
              <a:spAutoFit/>
            </a:bodyPr>
            <a:lstStyle/>
            <a:p>
              <a:r>
                <a:rPr lang="vi-VN" sz="2400" dirty="0" smtClean="0">
                  <a:solidFill>
                    <a:srgbClr val="0000FF"/>
                  </a:solidFill>
                  <a:latin typeface="Times New Roman" pitchFamily="18" charset="0"/>
                  <a:cs typeface="Times New Roman" pitchFamily="18" charset="0"/>
                </a:rPr>
                <a:t>enzyme</a:t>
              </a:r>
              <a:endParaRPr lang="en-US" sz="2400" dirty="0">
                <a:solidFill>
                  <a:srgbClr val="0000FF"/>
                </a:solidFill>
                <a:latin typeface="Times New Roman" pitchFamily="18" charset="0"/>
                <a:cs typeface="Times New Roman" pitchFamily="18" charset="0"/>
              </a:endParaRPr>
            </a:p>
          </p:txBody>
        </p:sp>
      </p:grpSp>
      <p:sp>
        <p:nvSpPr>
          <p:cNvPr id="39" name="TextBox 38"/>
          <p:cNvSpPr txBox="1"/>
          <p:nvPr/>
        </p:nvSpPr>
        <p:spPr>
          <a:xfrm>
            <a:off x="0" y="4020462"/>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III. SACCHAROSE</a:t>
            </a:r>
            <a:endParaRPr lang="en-US" sz="2800" b="1" dirty="0" smtClean="0">
              <a:solidFill>
                <a:srgbClr val="0000FF"/>
              </a:solidFill>
              <a:latin typeface="Times New Roman" pitchFamily="18" charset="0"/>
              <a:cs typeface="Times New Roman" pitchFamily="18" charset="0"/>
            </a:endParaRPr>
          </a:p>
        </p:txBody>
      </p:sp>
      <p:sp>
        <p:nvSpPr>
          <p:cNvPr id="40" name="TextBox 39"/>
          <p:cNvSpPr txBox="1"/>
          <p:nvPr/>
        </p:nvSpPr>
        <p:spPr>
          <a:xfrm>
            <a:off x="0" y="4397834"/>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1. Trạng thái tự nhiên và tính chất vật lí</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4880640"/>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12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11</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5294299"/>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nốt</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5715211"/>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tốt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1,59 g/</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8678707" y="493486"/>
            <a:ext cx="3513293" cy="63754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upRight)">
                                      <p:cBhvr>
                                        <p:cTn id="7" dur="1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strips(upRight)">
                                      <p:cBhvr>
                                        <p:cTn id="12" dur="1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strips(upRight)">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trips(upRight)">
                                      <p:cBhvr>
                                        <p:cTn id="22" dur="1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iterate type="lt">
                                    <p:tmPct val="5000"/>
                                  </p:iterate>
                                  <p:childTnLst>
                                    <p:set>
                                      <p:cBhvr>
                                        <p:cTn id="26" dur="1" fill="hold">
                                          <p:stCondLst>
                                            <p:cond delay="0"/>
                                          </p:stCondLst>
                                        </p:cTn>
                                        <p:tgtEl>
                                          <p:spTgt spid="1026"/>
                                        </p:tgtEl>
                                        <p:attrNameLst>
                                          <p:attrName>style.visibility</p:attrName>
                                        </p:attrNameLst>
                                      </p:cBhvr>
                                      <p:to>
                                        <p:strVal val="visible"/>
                                      </p:to>
                                    </p:set>
                                    <p:anim calcmode="lin" valueType="num">
                                      <p:cBhvr>
                                        <p:cTn id="27" dur="1000" fill="hold"/>
                                        <p:tgtEl>
                                          <p:spTgt spid="1026"/>
                                        </p:tgtEl>
                                        <p:attrNameLst>
                                          <p:attrName>ppt_w</p:attrName>
                                        </p:attrNameLst>
                                      </p:cBhvr>
                                      <p:tavLst>
                                        <p:tav tm="0">
                                          <p:val>
                                            <p:fltVal val="0"/>
                                          </p:val>
                                        </p:tav>
                                        <p:tav tm="100000">
                                          <p:val>
                                            <p:strVal val="#ppt_w"/>
                                          </p:val>
                                        </p:tav>
                                      </p:tavLst>
                                    </p:anim>
                                    <p:anim calcmode="lin" valueType="num">
                                      <p:cBhvr>
                                        <p:cTn id="28" dur="1000" fill="hold"/>
                                        <p:tgtEl>
                                          <p:spTgt spid="1026"/>
                                        </p:tgtEl>
                                        <p:attrNameLst>
                                          <p:attrName>ppt_h</p:attrName>
                                        </p:attrNameLst>
                                      </p:cBhvr>
                                      <p:tavLst>
                                        <p:tav tm="0">
                                          <p:val>
                                            <p:fltVal val="0"/>
                                          </p:val>
                                        </p:tav>
                                        <p:tav tm="100000">
                                          <p:val>
                                            <p:strVal val="#ppt_h"/>
                                          </p:val>
                                        </p:tav>
                                      </p:tavLst>
                                    </p:anim>
                                    <p:anim calcmode="lin" valueType="num">
                                      <p:cBhvr>
                                        <p:cTn id="29" dur="1000" fill="hold"/>
                                        <p:tgtEl>
                                          <p:spTgt spid="1026"/>
                                        </p:tgtEl>
                                        <p:attrNameLst>
                                          <p:attrName>style.rotation</p:attrName>
                                        </p:attrNameLst>
                                      </p:cBhvr>
                                      <p:tavLst>
                                        <p:tav tm="0">
                                          <p:val>
                                            <p:fltVal val="90"/>
                                          </p:val>
                                        </p:tav>
                                        <p:tav tm="100000">
                                          <p:val>
                                            <p:fltVal val="0"/>
                                          </p:val>
                                        </p:tav>
                                      </p:tavLst>
                                    </p:anim>
                                    <p:animEffect transition="in" filter="fade">
                                      <p:cBhvr>
                                        <p:cTn id="30" dur="10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strips(upRight)">
                                      <p:cBhvr>
                                        <p:cTn id="35" dur="1000"/>
                                        <p:tgtEl>
                                          <p:spTgt spid="28"/>
                                        </p:tgtEl>
                                      </p:cBhvr>
                                    </p:animEffect>
                                  </p:childTnLst>
                                </p:cTn>
                              </p:par>
                              <p:par>
                                <p:cTn id="36" presetID="23" presetClass="exit" presetSubtype="32" fill="hold" nodeType="withEffect">
                                  <p:stCondLst>
                                    <p:cond delay="0"/>
                                  </p:stCondLst>
                                  <p:iterate type="lt">
                                    <p:tmPct val="0"/>
                                  </p:iterate>
                                  <p:childTnLst>
                                    <p:anim calcmode="lin" valueType="num">
                                      <p:cBhvr>
                                        <p:cTn id="37" dur="1000"/>
                                        <p:tgtEl>
                                          <p:spTgt spid="1026"/>
                                        </p:tgtEl>
                                        <p:attrNameLst>
                                          <p:attrName>ppt_w</p:attrName>
                                        </p:attrNameLst>
                                      </p:cBhvr>
                                      <p:tavLst>
                                        <p:tav tm="0">
                                          <p:val>
                                            <p:strVal val="ppt_w"/>
                                          </p:val>
                                        </p:tav>
                                        <p:tav tm="100000">
                                          <p:val>
                                            <p:fltVal val="0"/>
                                          </p:val>
                                        </p:tav>
                                      </p:tavLst>
                                    </p:anim>
                                    <p:anim calcmode="lin" valueType="num">
                                      <p:cBhvr>
                                        <p:cTn id="38" dur="1000"/>
                                        <p:tgtEl>
                                          <p:spTgt spid="1026"/>
                                        </p:tgtEl>
                                        <p:attrNameLst>
                                          <p:attrName>ppt_h</p:attrName>
                                        </p:attrNameLst>
                                      </p:cBhvr>
                                      <p:tavLst>
                                        <p:tav tm="0">
                                          <p:val>
                                            <p:strVal val="ppt_h"/>
                                          </p:val>
                                        </p:tav>
                                        <p:tav tm="100000">
                                          <p:val>
                                            <p:fltVal val="0"/>
                                          </p:val>
                                        </p:tav>
                                      </p:tavLst>
                                    </p:anim>
                                    <p:set>
                                      <p:cBhvr>
                                        <p:cTn id="39" dur="1" fill="hold">
                                          <p:stCondLst>
                                            <p:cond delay="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22"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26: GLUCOSE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SACCHAROSE</a:t>
            </a:r>
            <a:endParaRPr lang="en-US" sz="3200" b="1" dirty="0" smtClean="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Box 38"/>
          <p:cNvSpPr txBox="1"/>
          <p:nvPr/>
        </p:nvSpPr>
        <p:spPr>
          <a:xfrm>
            <a:off x="0" y="420919"/>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III. SACCHAROSE</a:t>
            </a:r>
            <a:endParaRPr lang="en-US" sz="2800" b="1" dirty="0" smtClean="0">
              <a:solidFill>
                <a:srgbClr val="0000FF"/>
              </a:solidFill>
              <a:latin typeface="Times New Roman" pitchFamily="18" charset="0"/>
              <a:cs typeface="Times New Roman" pitchFamily="18" charset="0"/>
            </a:endParaRPr>
          </a:p>
        </p:txBody>
      </p:sp>
      <p:sp>
        <p:nvSpPr>
          <p:cNvPr id="40" name="TextBox 39"/>
          <p:cNvSpPr txBox="1"/>
          <p:nvPr/>
        </p:nvSpPr>
        <p:spPr>
          <a:xfrm>
            <a:off x="0" y="798291"/>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1. Trạng thái tự nhiên và tính chất vật lí</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1164985"/>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thức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t>
            </a:r>
            <a:r>
              <a:rPr lang="en-US" sz="2800" baseline="-25000" dirty="0" err="1" smtClean="0">
                <a:solidFill>
                  <a:srgbClr val="0000FF"/>
                </a:solidFill>
                <a:latin typeface="Times New Roman" pitchFamily="18" charset="0"/>
                <a:cs typeface="Times New Roman" pitchFamily="18" charset="0"/>
              </a:rPr>
              <a:t>12</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22</a:t>
            </a:r>
            <a:r>
              <a:rPr lang="en-US" sz="2800" dirty="0" err="1" smtClean="0">
                <a:solidFill>
                  <a:srgbClr val="0000FF"/>
                </a:solidFill>
                <a:latin typeface="Times New Roman" pitchFamily="18" charset="0"/>
                <a:cs typeface="Times New Roman" pitchFamily="18" charset="0"/>
              </a:rPr>
              <a:t>O</a:t>
            </a:r>
            <a:r>
              <a:rPr lang="en-US" sz="2800" baseline="-25000" dirty="0" err="1" smtClean="0">
                <a:solidFill>
                  <a:srgbClr val="0000FF"/>
                </a:solidFill>
                <a:latin typeface="Times New Roman" pitchFamily="18" charset="0"/>
                <a:cs typeface="Times New Roman" pitchFamily="18" charset="0"/>
              </a:rPr>
              <a:t>11</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157864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mía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nốt</a:t>
            </a:r>
            <a:r>
              <a:rPr lang="en-US" sz="2800" dirty="0" smtClean="0">
                <a:solidFill>
                  <a:srgbClr val="0000FF"/>
                </a:solidFill>
                <a:latin typeface="Times New Roman" pitchFamily="18" charset="0"/>
                <a:cs typeface="Times New Roman" pitchFamily="18" charset="0"/>
              </a:rPr>
              <a:t>,…</a:t>
            </a:r>
          </a:p>
        </p:txBody>
      </p:sp>
      <p:sp>
        <p:nvSpPr>
          <p:cNvPr id="28" name="TextBox 27"/>
          <p:cNvSpPr txBox="1"/>
          <p:nvPr/>
        </p:nvSpPr>
        <p:spPr>
          <a:xfrm>
            <a:off x="0" y="199955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ngọt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mùi</a:t>
            </a:r>
            <a:r>
              <a:rPr lang="en-US" sz="2800" dirty="0" smtClean="0">
                <a:solidFill>
                  <a:srgbClr val="0000FF"/>
                </a:solidFill>
                <a:latin typeface="Times New Roman" pitchFamily="18" charset="0"/>
                <a:cs typeface="Times New Roman" pitchFamily="18" charset="0"/>
              </a:rPr>
              <a:t>, tan </a:t>
            </a:r>
            <a:r>
              <a:rPr lang="en-US" sz="2800" dirty="0" err="1" smtClean="0">
                <a:solidFill>
                  <a:srgbClr val="0000FF"/>
                </a:solidFill>
                <a:latin typeface="Times New Roman" pitchFamily="18" charset="0"/>
                <a:cs typeface="Times New Roman" pitchFamily="18" charset="0"/>
              </a:rPr>
              <a:t>tốt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riêng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1,59 g/</a:t>
            </a:r>
            <a:r>
              <a:rPr lang="en-US" sz="2800" dirty="0" err="1" smtClean="0">
                <a:solidFill>
                  <a:srgbClr val="0000FF"/>
                </a:solidFill>
                <a:latin typeface="Times New Roman" pitchFamily="18" charset="0"/>
                <a:cs typeface="Times New Roman" pitchFamily="18" charset="0"/>
              </a:rPr>
              <a:t>cm</a:t>
            </a:r>
            <a:r>
              <a:rPr lang="en-US" sz="2800" baseline="30000" dirty="0" err="1" smtClean="0">
                <a:solidFill>
                  <a:srgbClr val="0000FF"/>
                </a:solidFill>
                <a:latin typeface="Times New Roman" pitchFamily="18" charset="0"/>
                <a:cs typeface="Times New Roman" pitchFamily="18" charset="0"/>
              </a:rPr>
              <a:t>3</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2837548"/>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a:t>
            </a:r>
            <a:r>
              <a:rPr lang="vi-VN"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30" name="Rectangle 29"/>
          <p:cNvSpPr/>
          <p:nvPr/>
        </p:nvSpPr>
        <p:spPr>
          <a:xfrm>
            <a:off x="0" y="3229830"/>
            <a:ext cx="12192000" cy="1015663"/>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Ở</a:t>
            </a:r>
            <a:r>
              <a:rPr lang="vi-VN" sz="2800" dirty="0" smtClean="0">
                <a:solidFill>
                  <a:srgbClr val="0000FF"/>
                </a:solidFill>
                <a:latin typeface="Times New Roman" pitchFamily="18" charset="0"/>
                <a:cs typeface="Times New Roman" pitchFamily="18" charset="0"/>
              </a:rPr>
              <a:t> nhiệt độ thích hợp,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acid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enzyme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glucose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fructose.</a:t>
            </a:r>
            <a:endParaRPr lang="en-US" sz="2800" dirty="0">
              <a:solidFill>
                <a:srgbClr val="0000FF"/>
              </a:solidFill>
              <a:latin typeface="Times New Roman" pitchFamily="18" charset="0"/>
              <a:cs typeface="Times New Roman" pitchFamily="18" charset="0"/>
            </a:endParaRPr>
          </a:p>
        </p:txBody>
      </p:sp>
      <p:grpSp>
        <p:nvGrpSpPr>
          <p:cNvPr id="42" name="Group 41"/>
          <p:cNvGrpSpPr/>
          <p:nvPr/>
        </p:nvGrpSpPr>
        <p:grpSpPr>
          <a:xfrm>
            <a:off x="0" y="4114806"/>
            <a:ext cx="12192000" cy="552245"/>
            <a:chOff x="0" y="4114806"/>
            <a:chExt cx="12192000" cy="552245"/>
          </a:xfrm>
        </p:grpSpPr>
        <p:sp>
          <p:nvSpPr>
            <p:cNvPr id="37" name="TextBox 36"/>
            <p:cNvSpPr txBox="1"/>
            <p:nvPr/>
          </p:nvSpPr>
          <p:spPr>
            <a:xfrm>
              <a:off x="0" y="414383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en-US"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H</a:t>
              </a:r>
              <a:r>
                <a:rPr lang="en-US" sz="2800" baseline="-25000" dirty="0" smtClean="0">
                  <a:solidFill>
                    <a:srgbClr val="0000FF"/>
                  </a:solidFill>
                  <a:latin typeface="Times New Roman" pitchFamily="18" charset="0"/>
                  <a:cs typeface="Times New Roman" pitchFamily="18" charset="0"/>
                </a:rPr>
                <a:t>2</a:t>
              </a:r>
              <a:r>
                <a:rPr lang="vi-VN" sz="2800" baseline="-250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O</a:t>
              </a:r>
              <a:r>
                <a:rPr lang="en-US" sz="2800" baseline="-25000" dirty="0" smtClean="0">
                  <a:solidFill>
                    <a:srgbClr val="0000FF"/>
                  </a:solidFill>
                  <a:latin typeface="Times New Roman" pitchFamily="18" charset="0"/>
                  <a:cs typeface="Times New Roman" pitchFamily="18" charset="0"/>
                </a:rPr>
                <a:t>11 </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 </a:t>
              </a:r>
              <a:r>
                <a:rPr lang="en-US" sz="2800" baseline="-250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a:t>
              </a:r>
              <a:endParaRPr lang="en-US" sz="2800" baseline="-25000" dirty="0" smtClean="0">
                <a:solidFill>
                  <a:srgbClr val="0000FF"/>
                </a:solidFill>
                <a:latin typeface="Times New Roman" pitchFamily="18" charset="0"/>
                <a:cs typeface="Times New Roman" pitchFamily="18" charset="0"/>
              </a:endParaRPr>
            </a:p>
          </p:txBody>
        </p:sp>
        <p:cxnSp>
          <p:nvCxnSpPr>
            <p:cNvPr id="38" name="Straight Arrow Connector 37"/>
            <p:cNvCxnSpPr/>
            <p:nvPr/>
          </p:nvCxnSpPr>
          <p:spPr>
            <a:xfrm>
              <a:off x="3933386" y="4521211"/>
              <a:ext cx="1625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04360" y="4114806"/>
              <a:ext cx="1741697" cy="461665"/>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acid/</a:t>
              </a:r>
              <a:r>
                <a:rPr lang="vi-VN" sz="2400" dirty="0" smtClean="0">
                  <a:solidFill>
                    <a:srgbClr val="0000FF"/>
                  </a:solidFill>
                  <a:latin typeface="Times New Roman" pitchFamily="18" charset="0"/>
                  <a:cs typeface="Times New Roman" pitchFamily="18" charset="0"/>
                </a:rPr>
                <a:t>enzyme</a:t>
              </a:r>
              <a:endParaRPr lang="en-US" sz="2400" dirty="0">
                <a:solidFill>
                  <a:srgbClr val="0000FF"/>
                </a:solidFill>
                <a:latin typeface="Times New Roman" pitchFamily="18" charset="0"/>
                <a:cs typeface="Times New Roman" pitchFamily="18" charset="0"/>
              </a:endParaRPr>
            </a:p>
          </p:txBody>
        </p:sp>
      </p:grpSp>
      <p:sp>
        <p:nvSpPr>
          <p:cNvPr id="43" name="TextBox 42"/>
          <p:cNvSpPr txBox="1"/>
          <p:nvPr/>
        </p:nvSpPr>
        <p:spPr>
          <a:xfrm>
            <a:off x="0" y="4641158"/>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phản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ứng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thủy</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a:t>
            </a:r>
          </a:p>
        </p:txBody>
      </p:sp>
      <p:sp>
        <p:nvSpPr>
          <p:cNvPr id="44" name="TextBox 43"/>
          <p:cNvSpPr txBox="1"/>
          <p:nvPr/>
        </p:nvSpPr>
        <p:spPr>
          <a:xfrm>
            <a:off x="0" y="5054815"/>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endParaRPr lang="en-US" sz="2800" b="1" dirty="0" smtClean="0">
              <a:solidFill>
                <a:srgbClr val="0000FF"/>
              </a:solidFill>
              <a:latin typeface="Times New Roman" pitchFamily="18" charset="0"/>
              <a:cs typeface="Times New Roman" pitchFamily="18" charset="0"/>
            </a:endParaRPr>
          </a:p>
        </p:txBody>
      </p:sp>
      <p:sp>
        <p:nvSpPr>
          <p:cNvPr id="46" name="5-Point Star 45">
            <a:hlinkClick r:id="rId2" action="ppaction://hlinkfile"/>
          </p:cNvPr>
          <p:cNvSpPr/>
          <p:nvPr/>
        </p:nvSpPr>
        <p:spPr>
          <a:xfrm>
            <a:off x="11379200" y="0"/>
            <a:ext cx="812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srcRect/>
          <a:stretch>
            <a:fillRect/>
          </a:stretch>
        </p:blipFill>
        <p:spPr bwMode="auto">
          <a:xfrm>
            <a:off x="6115898" y="2792184"/>
            <a:ext cx="5539074" cy="1721757"/>
          </a:xfrm>
          <a:prstGeom prst="rect">
            <a:avLst/>
          </a:prstGeom>
          <a:noFill/>
          <a:ln w="9525">
            <a:solidFill>
              <a:srgbClr val="FF00FF"/>
            </a:solidFill>
            <a:miter lim="800000"/>
            <a:headEnd/>
            <a:tailEnd/>
          </a:ln>
          <a:effectLst/>
        </p:spPr>
      </p:pic>
      <p:sp>
        <p:nvSpPr>
          <p:cNvPr id="47" name="Rectangle 46"/>
          <p:cNvSpPr/>
          <p:nvPr/>
        </p:nvSpPr>
        <p:spPr>
          <a:xfrm>
            <a:off x="0" y="5464965"/>
            <a:ext cx="12192000" cy="1077218"/>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Glucose </a:t>
            </a:r>
            <a:r>
              <a:rPr lang="en-US" sz="3200" dirty="0" err="1" smtClean="0">
                <a:solidFill>
                  <a:srgbClr val="0000FF"/>
                </a:solidFill>
                <a:latin typeface="Times New Roman" pitchFamily="18" charset="0"/>
                <a:cs typeface="Times New Roman" pitchFamily="18" charset="0"/>
              </a:rPr>
              <a:t>đóng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trò</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trọng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với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thể</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người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động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vật</a:t>
            </a:r>
            <a:r>
              <a:rPr lang="en-US" sz="3200" dirty="0" smtClean="0">
                <a:solidFill>
                  <a:srgbClr val="0000FF"/>
                </a:solidFill>
                <a:latin typeface="Times New Roman" pitchFamily="18" charset="0"/>
                <a:cs typeface="Times New Roman" pitchFamily="18" charset="0"/>
              </a:rPr>
              <a:t>; glucose </a:t>
            </a:r>
            <a:r>
              <a:rPr lang="en-US" sz="3200" dirty="0" err="1" smtClean="0">
                <a:solidFill>
                  <a:srgbClr val="0000FF"/>
                </a:solidFill>
                <a:latin typeface="Times New Roman" pitchFamily="18" charset="0"/>
                <a:cs typeface="Times New Roman" pitchFamily="18" charset="0"/>
              </a:rPr>
              <a:t>được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dùng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nguyên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liệu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trong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công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nghiệp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thực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phẩm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dược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phẩm</a:t>
            </a:r>
            <a:r>
              <a:rPr lang="en-US" sz="32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upRight)">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1000" fill="hold"/>
                                        <p:tgtEl>
                                          <p:spTgt spid="30"/>
                                        </p:tgtEl>
                                        <p:attrNameLst>
                                          <p:attrName>ppt_w</p:attrName>
                                        </p:attrNameLst>
                                      </p:cBhvr>
                                      <p:tavLst>
                                        <p:tav tm="0">
                                          <p:val>
                                            <p:fltVal val="0"/>
                                          </p:val>
                                        </p:tav>
                                        <p:tav tm="100000">
                                          <p:val>
                                            <p:strVal val="#ppt_w"/>
                                          </p:val>
                                        </p:tav>
                                      </p:tavLst>
                                    </p:anim>
                                    <p:anim calcmode="lin" valueType="num">
                                      <p:cBhvr>
                                        <p:cTn id="13" dur="1000" fill="hold"/>
                                        <p:tgtEl>
                                          <p:spTgt spid="30"/>
                                        </p:tgtEl>
                                        <p:attrNameLst>
                                          <p:attrName>ppt_h</p:attrName>
                                        </p:attrNameLst>
                                      </p:cBhvr>
                                      <p:tavLst>
                                        <p:tav tm="0">
                                          <p:val>
                                            <p:fltVal val="0"/>
                                          </p:val>
                                        </p:tav>
                                        <p:tav tm="100000">
                                          <p:val>
                                            <p:strVal val="#ppt_h"/>
                                          </p:val>
                                        </p:tav>
                                      </p:tavLst>
                                    </p:anim>
                                    <p:animEffect transition="in" filter="fade">
                                      <p:cBhvr>
                                        <p:cTn id="14" dur="10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1000" fill="hold"/>
                                        <p:tgtEl>
                                          <p:spTgt spid="42"/>
                                        </p:tgtEl>
                                        <p:attrNameLst>
                                          <p:attrName>ppt_w</p:attrName>
                                        </p:attrNameLst>
                                      </p:cBhvr>
                                      <p:tavLst>
                                        <p:tav tm="0">
                                          <p:val>
                                            <p:fltVal val="0"/>
                                          </p:val>
                                        </p:tav>
                                        <p:tav tm="100000">
                                          <p:val>
                                            <p:strVal val="#ppt_w"/>
                                          </p:val>
                                        </p:tav>
                                      </p:tavLst>
                                    </p:anim>
                                    <p:anim calcmode="lin" valueType="num">
                                      <p:cBhvr>
                                        <p:cTn id="20" dur="10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8" presetClass="entr" presetSubtype="3"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strips(upRight)">
                                      <p:cBhvr>
                                        <p:cTn id="25" dur="10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strips(upRight)">
                                      <p:cBhvr>
                                        <p:cTn id="30" dur="10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anim calcmode="lin" valueType="num">
                                      <p:cBhvr>
                                        <p:cTn id="35" dur="1000" fill="hold"/>
                                        <p:tgtEl>
                                          <p:spTgt spid="2050"/>
                                        </p:tgtEl>
                                        <p:attrNameLst>
                                          <p:attrName>ppt_w</p:attrName>
                                        </p:attrNameLst>
                                      </p:cBhvr>
                                      <p:tavLst>
                                        <p:tav tm="0">
                                          <p:val>
                                            <p:fltVal val="0"/>
                                          </p:val>
                                        </p:tav>
                                        <p:tav tm="100000">
                                          <p:val>
                                            <p:strVal val="#ppt_w"/>
                                          </p:val>
                                        </p:tav>
                                      </p:tavLst>
                                    </p:anim>
                                    <p:anim calcmode="lin" valueType="num">
                                      <p:cBhvr>
                                        <p:cTn id="36" dur="1000" fill="hold"/>
                                        <p:tgtEl>
                                          <p:spTgt spid="2050"/>
                                        </p:tgtEl>
                                        <p:attrNameLst>
                                          <p:attrName>ppt_h</p:attrName>
                                        </p:attrNameLst>
                                      </p:cBhvr>
                                      <p:tavLst>
                                        <p:tav tm="0">
                                          <p:val>
                                            <p:fltVal val="0"/>
                                          </p:val>
                                        </p:tav>
                                        <p:tav tm="100000">
                                          <p:val>
                                            <p:strVal val="#ppt_h"/>
                                          </p:val>
                                        </p:tav>
                                      </p:tavLst>
                                    </p:anim>
                                    <p:animEffect transition="in" filter="fade">
                                      <p:cBhvr>
                                        <p:cTn id="37" dur="10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1000" fill="hold"/>
                                        <p:tgtEl>
                                          <p:spTgt spid="47"/>
                                        </p:tgtEl>
                                        <p:attrNameLst>
                                          <p:attrName>ppt_w</p:attrName>
                                        </p:attrNameLst>
                                      </p:cBhvr>
                                      <p:tavLst>
                                        <p:tav tm="0">
                                          <p:val>
                                            <p:fltVal val="0"/>
                                          </p:val>
                                        </p:tav>
                                        <p:tav tm="100000">
                                          <p:val>
                                            <p:strVal val="#ppt_w"/>
                                          </p:val>
                                        </p:tav>
                                      </p:tavLst>
                                    </p:anim>
                                    <p:anim calcmode="lin" valueType="num">
                                      <p:cBhvr>
                                        <p:cTn id="43" dur="1000" fill="hold"/>
                                        <p:tgtEl>
                                          <p:spTgt spid="47"/>
                                        </p:tgtEl>
                                        <p:attrNameLst>
                                          <p:attrName>ppt_h</p:attrName>
                                        </p:attrNameLst>
                                      </p:cBhvr>
                                      <p:tavLst>
                                        <p:tav tm="0">
                                          <p:val>
                                            <p:fltVal val="0"/>
                                          </p:val>
                                        </p:tav>
                                        <p:tav tm="100000">
                                          <p:val>
                                            <p:strVal val="#ppt_h"/>
                                          </p:val>
                                        </p:tav>
                                      </p:tavLst>
                                    </p:anim>
                                    <p:animEffect transition="in" filter="fade">
                                      <p:cBhvr>
                                        <p:cTn id="44" dur="1000"/>
                                        <p:tgtEl>
                                          <p:spTgt spid="47"/>
                                        </p:tgtEl>
                                      </p:cBhvr>
                                    </p:animEffect>
                                  </p:childTnLst>
                                </p:cTn>
                              </p:par>
                              <p:par>
                                <p:cTn id="45" presetID="53" presetClass="exit" presetSubtype="0" fill="hold" nodeType="withEffect">
                                  <p:stCondLst>
                                    <p:cond delay="0"/>
                                  </p:stCondLst>
                                  <p:childTnLst>
                                    <p:anim calcmode="lin" valueType="num">
                                      <p:cBhvr>
                                        <p:cTn id="46" dur="1000"/>
                                        <p:tgtEl>
                                          <p:spTgt spid="2050"/>
                                        </p:tgtEl>
                                        <p:attrNameLst>
                                          <p:attrName>ppt_w</p:attrName>
                                        </p:attrNameLst>
                                      </p:cBhvr>
                                      <p:tavLst>
                                        <p:tav tm="0">
                                          <p:val>
                                            <p:strVal val="ppt_w"/>
                                          </p:val>
                                        </p:tav>
                                        <p:tav tm="100000">
                                          <p:val>
                                            <p:fltVal val="0"/>
                                          </p:val>
                                        </p:tav>
                                      </p:tavLst>
                                    </p:anim>
                                    <p:anim calcmode="lin" valueType="num">
                                      <p:cBhvr>
                                        <p:cTn id="47" dur="1000"/>
                                        <p:tgtEl>
                                          <p:spTgt spid="2050"/>
                                        </p:tgtEl>
                                        <p:attrNameLst>
                                          <p:attrName>ppt_h</p:attrName>
                                        </p:attrNameLst>
                                      </p:cBhvr>
                                      <p:tavLst>
                                        <p:tav tm="0">
                                          <p:val>
                                            <p:strVal val="ppt_h"/>
                                          </p:val>
                                        </p:tav>
                                        <p:tav tm="100000">
                                          <p:val>
                                            <p:fltVal val="0"/>
                                          </p:val>
                                        </p:tav>
                                      </p:tavLst>
                                    </p:anim>
                                    <p:animEffect transition="out" filter="fade">
                                      <p:cBhvr>
                                        <p:cTn id="48" dur="1000"/>
                                        <p:tgtEl>
                                          <p:spTgt spid="2050"/>
                                        </p:tgtEl>
                                      </p:cBhvr>
                                    </p:animEffect>
                                    <p:set>
                                      <p:cBhvr>
                                        <p:cTn id="49"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3" grpId="0"/>
      <p:bldP spid="44"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26: GLUCOSE </a:t>
            </a:r>
            <a:r>
              <a:rPr lang="en-US" sz="2800" b="1" dirty="0" err="1" smtClean="0">
                <a:solidFill>
                  <a:srgbClr val="FF00FF"/>
                </a:solidFill>
                <a:latin typeface="Times New Roman" pitchFamily="18" charset="0"/>
                <a:cs typeface="Times New Roman" pitchFamily="18" charset="0"/>
              </a:rPr>
              <a:t>VÀ</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SACCHAROSE</a:t>
            </a:r>
            <a:endParaRPr lang="en-US" sz="3200" b="1" dirty="0" smtClean="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Box 38"/>
          <p:cNvSpPr txBox="1"/>
          <p:nvPr/>
        </p:nvSpPr>
        <p:spPr>
          <a:xfrm>
            <a:off x="0" y="420919"/>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III. SACCHAROSE</a:t>
            </a:r>
            <a:endParaRPr lang="en-US" sz="2800" b="1" dirty="0" smtClean="0">
              <a:solidFill>
                <a:srgbClr val="0000FF"/>
              </a:solidFill>
              <a:latin typeface="Times New Roman" pitchFamily="18" charset="0"/>
              <a:cs typeface="Times New Roman" pitchFamily="18" charset="0"/>
            </a:endParaRPr>
          </a:p>
        </p:txBody>
      </p:sp>
      <p:sp>
        <p:nvSpPr>
          <p:cNvPr id="40" name="TextBox 39"/>
          <p:cNvSpPr txBox="1"/>
          <p:nvPr/>
        </p:nvSpPr>
        <p:spPr>
          <a:xfrm>
            <a:off x="0" y="798291"/>
            <a:ext cx="12192000" cy="523220"/>
          </a:xfrm>
          <a:prstGeom prst="rect">
            <a:avLst/>
          </a:prstGeom>
          <a:noFill/>
        </p:spPr>
        <p:txBody>
          <a:bodyPr wrap="square" rtlCol="0">
            <a:spAutoFit/>
          </a:bodyPr>
          <a:lstStyle/>
          <a:p>
            <a:r>
              <a:rPr lang="vi-VN" sz="2800" b="1" dirty="0" smtClean="0">
                <a:solidFill>
                  <a:srgbClr val="0000FF"/>
                </a:solidFill>
                <a:latin typeface="Times New Roman" pitchFamily="18" charset="0"/>
                <a:cs typeface="Times New Roman" pitchFamily="18" charset="0"/>
              </a:rPr>
              <a:t>1. Trạng thái tự nhiên và tính chất vật lí</a:t>
            </a:r>
            <a:endParaRPr lang="en-US" sz="2800" b="1" dirty="0" smtClean="0">
              <a:solidFill>
                <a:srgbClr val="0000FF"/>
              </a:solidFill>
              <a:latin typeface="Times New Roman" pitchFamily="18" charset="0"/>
              <a:cs typeface="Times New Roman" pitchFamily="18" charset="0"/>
            </a:endParaRPr>
          </a:p>
        </p:txBody>
      </p:sp>
      <p:sp>
        <p:nvSpPr>
          <p:cNvPr id="29" name="TextBox 28"/>
          <p:cNvSpPr txBox="1"/>
          <p:nvPr/>
        </p:nvSpPr>
        <p:spPr>
          <a:xfrm>
            <a:off x="0" y="1226462"/>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2</a:t>
            </a:r>
            <a:r>
              <a:rPr lang="vi-VN"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hóa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học</a:t>
            </a:r>
            <a:endParaRPr lang="en-US" sz="2800" b="1" dirty="0" smtClean="0">
              <a:solidFill>
                <a:srgbClr val="0000FF"/>
              </a:solidFill>
              <a:latin typeface="Times New Roman" pitchFamily="18" charset="0"/>
              <a:cs typeface="Times New Roman" pitchFamily="18" charset="0"/>
            </a:endParaRPr>
          </a:p>
        </p:txBody>
      </p:sp>
      <p:sp>
        <p:nvSpPr>
          <p:cNvPr id="30" name="Rectangle 29"/>
          <p:cNvSpPr/>
          <p:nvPr/>
        </p:nvSpPr>
        <p:spPr>
          <a:xfrm>
            <a:off x="0" y="1618744"/>
            <a:ext cx="12192000" cy="1015663"/>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Ở</a:t>
            </a:r>
            <a:r>
              <a:rPr lang="vi-VN" sz="2800" dirty="0" smtClean="0">
                <a:solidFill>
                  <a:srgbClr val="0000FF"/>
                </a:solidFill>
                <a:latin typeface="Times New Roman" pitchFamily="18" charset="0"/>
                <a:cs typeface="Times New Roman" pitchFamily="18" charset="0"/>
              </a:rPr>
              <a:t> nhiệt độ thích hợp, </a:t>
            </a:r>
            <a:r>
              <a:rPr lang="en-US" sz="2800" dirty="0" err="1" smtClean="0">
                <a:solidFill>
                  <a:srgbClr val="0000FF"/>
                </a:solidFill>
                <a:latin typeface="Times New Roman" pitchFamily="18" charset="0"/>
                <a:cs typeface="Times New Roman" pitchFamily="18" charset="0"/>
              </a:rPr>
              <a:t>khi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mặt</a:t>
            </a:r>
            <a:r>
              <a:rPr lang="en-US" sz="2800" dirty="0" smtClean="0">
                <a:solidFill>
                  <a:srgbClr val="0000FF"/>
                </a:solidFill>
                <a:latin typeface="Times New Roman" pitchFamily="18" charset="0"/>
                <a:cs typeface="Times New Roman" pitchFamily="18" charset="0"/>
              </a:rPr>
              <a:t> acid </a:t>
            </a:r>
            <a:r>
              <a:rPr lang="en-US" sz="2800" dirty="0" err="1" smtClean="0">
                <a:solidFill>
                  <a:srgbClr val="0000FF"/>
                </a:solidFill>
                <a:latin typeface="Times New Roman" pitchFamily="18" charset="0"/>
                <a:cs typeface="Times New Roman" pitchFamily="18" charset="0"/>
              </a:rPr>
              <a:t>hoặc</a:t>
            </a:r>
            <a:r>
              <a:rPr lang="en-US" sz="2800" dirty="0" smtClean="0">
                <a:solidFill>
                  <a:srgbClr val="0000FF"/>
                </a:solidFill>
                <a:latin typeface="Times New Roman" pitchFamily="18" charset="0"/>
                <a:cs typeface="Times New Roman" pitchFamily="18" charset="0"/>
              </a:rPr>
              <a:t> enzyme </a:t>
            </a:r>
            <a:r>
              <a:rPr lang="en-US" sz="2800" dirty="0" err="1" smtClean="0">
                <a:solidFill>
                  <a:srgbClr val="0000FF"/>
                </a:solidFill>
                <a:latin typeface="Times New Roman" pitchFamily="18" charset="0"/>
                <a:cs typeface="Times New Roman" pitchFamily="18" charset="0"/>
              </a:rPr>
              <a:t>làm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xúc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glucose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fructose.</a:t>
            </a:r>
            <a:endParaRPr lang="en-US" sz="2800" dirty="0">
              <a:solidFill>
                <a:srgbClr val="0000FF"/>
              </a:solidFill>
              <a:latin typeface="Times New Roman" pitchFamily="18" charset="0"/>
              <a:cs typeface="Times New Roman" pitchFamily="18" charset="0"/>
            </a:endParaRPr>
          </a:p>
        </p:txBody>
      </p:sp>
      <p:grpSp>
        <p:nvGrpSpPr>
          <p:cNvPr id="2" name="Group 41"/>
          <p:cNvGrpSpPr/>
          <p:nvPr/>
        </p:nvGrpSpPr>
        <p:grpSpPr>
          <a:xfrm>
            <a:off x="0" y="2503720"/>
            <a:ext cx="12192000" cy="552245"/>
            <a:chOff x="0" y="4114806"/>
            <a:chExt cx="12192000" cy="552245"/>
          </a:xfrm>
        </p:grpSpPr>
        <p:sp>
          <p:nvSpPr>
            <p:cNvPr id="37" name="TextBox 36"/>
            <p:cNvSpPr txBox="1"/>
            <p:nvPr/>
          </p:nvSpPr>
          <p:spPr>
            <a:xfrm>
              <a:off x="0" y="414383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en-US"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H</a:t>
              </a:r>
              <a:r>
                <a:rPr lang="en-US" sz="2800" baseline="-25000" dirty="0" smtClean="0">
                  <a:solidFill>
                    <a:srgbClr val="0000FF"/>
                  </a:solidFill>
                  <a:latin typeface="Times New Roman" pitchFamily="18" charset="0"/>
                  <a:cs typeface="Times New Roman" pitchFamily="18" charset="0"/>
                </a:rPr>
                <a:t>2</a:t>
              </a:r>
              <a:r>
                <a:rPr lang="vi-VN" sz="2800" baseline="-25000" dirty="0" smtClean="0">
                  <a:solidFill>
                    <a:srgbClr val="0000FF"/>
                  </a:solidFill>
                  <a:latin typeface="Times New Roman" pitchFamily="18" charset="0"/>
                  <a:cs typeface="Times New Roman" pitchFamily="18" charset="0"/>
                </a:rPr>
                <a:t>2</a:t>
              </a:r>
              <a:r>
                <a:rPr lang="vi-VN" sz="2800" dirty="0" smtClean="0">
                  <a:solidFill>
                    <a:srgbClr val="0000FF"/>
                  </a:solidFill>
                  <a:latin typeface="Times New Roman" pitchFamily="18" charset="0"/>
                  <a:cs typeface="Times New Roman" pitchFamily="18" charset="0"/>
                </a:rPr>
                <a:t>O</a:t>
              </a:r>
              <a:r>
                <a:rPr lang="en-US" sz="2800" baseline="-25000" dirty="0" smtClean="0">
                  <a:solidFill>
                    <a:srgbClr val="0000FF"/>
                  </a:solidFill>
                  <a:latin typeface="Times New Roman" pitchFamily="18" charset="0"/>
                  <a:cs typeface="Times New Roman" pitchFamily="18" charset="0"/>
                </a:rPr>
                <a:t>11 </a:t>
              </a:r>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H</a:t>
              </a:r>
              <a:r>
                <a:rPr lang="en-US" sz="2800" baseline="-25000" dirty="0" err="1" smtClean="0">
                  <a:solidFill>
                    <a:srgbClr val="0000FF"/>
                  </a:solidFill>
                  <a:latin typeface="Times New Roman" pitchFamily="18" charset="0"/>
                  <a:cs typeface="Times New Roman" pitchFamily="18" charset="0"/>
                </a:rPr>
                <a:t>2</a:t>
              </a:r>
              <a:r>
                <a:rPr lang="en-US" sz="2800" dirty="0" err="1" smtClean="0">
                  <a:solidFill>
                    <a:srgbClr val="0000FF"/>
                  </a:solidFill>
                  <a:latin typeface="Times New Roman" pitchFamily="18" charset="0"/>
                  <a:cs typeface="Times New Roman" pitchFamily="18" charset="0"/>
                </a:rPr>
                <a:t>O</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 </a:t>
              </a:r>
              <a:r>
                <a:rPr lang="en-US" sz="2800" baseline="-25000" dirty="0" smtClean="0">
                  <a:solidFill>
                    <a:srgbClr val="0000FF"/>
                  </a:solidFill>
                  <a:latin typeface="Times New Roman" pitchFamily="18" charset="0"/>
                  <a:cs typeface="Times New Roman" pitchFamily="18" charset="0"/>
                </a:rPr>
                <a:t>   </a:t>
              </a:r>
              <a:r>
                <a:rPr lang="en-US" sz="2800" dirty="0" smtClean="0">
                  <a:solidFill>
                    <a:srgbClr val="0000FF"/>
                  </a:solidFill>
                  <a:latin typeface="Times New Roman" pitchFamily="18" charset="0"/>
                  <a:cs typeface="Times New Roman" pitchFamily="18" charset="0"/>
                </a:rPr>
                <a:t>+    </a:t>
              </a:r>
              <a:r>
                <a:rPr lang="vi-VN" sz="2800" dirty="0" smtClean="0">
                  <a:solidFill>
                    <a:srgbClr val="0000FF"/>
                  </a:solidFill>
                  <a:latin typeface="Times New Roman" pitchFamily="18" charset="0"/>
                  <a:cs typeface="Times New Roman" pitchFamily="18" charset="0"/>
                </a:rPr>
                <a:t>C</a:t>
              </a:r>
              <a:r>
                <a:rPr lang="vi-VN" sz="2800" baseline="-25000" dirty="0" smtClean="0">
                  <a:solidFill>
                    <a:srgbClr val="0000FF"/>
                  </a:solidFill>
                  <a:latin typeface="Times New Roman" pitchFamily="18" charset="0"/>
                  <a:cs typeface="Times New Roman" pitchFamily="18" charset="0"/>
                </a:rPr>
                <a:t>6</a:t>
              </a:r>
              <a:r>
                <a:rPr lang="vi-VN" sz="2800" dirty="0" smtClean="0">
                  <a:solidFill>
                    <a:srgbClr val="0000FF"/>
                  </a:solidFill>
                  <a:latin typeface="Times New Roman" pitchFamily="18" charset="0"/>
                  <a:cs typeface="Times New Roman" pitchFamily="18" charset="0"/>
                </a:rPr>
                <a:t>H</a:t>
              </a:r>
              <a:r>
                <a:rPr lang="vi-VN" sz="2800" baseline="-25000" dirty="0" smtClean="0">
                  <a:solidFill>
                    <a:srgbClr val="0000FF"/>
                  </a:solidFill>
                  <a:latin typeface="Times New Roman" pitchFamily="18" charset="0"/>
                  <a:cs typeface="Times New Roman" pitchFamily="18" charset="0"/>
                </a:rPr>
                <a:t>12</a:t>
              </a:r>
              <a:r>
                <a:rPr lang="vi-VN" sz="2800" dirty="0" smtClean="0">
                  <a:solidFill>
                    <a:srgbClr val="0000FF"/>
                  </a:solidFill>
                  <a:latin typeface="Times New Roman" pitchFamily="18" charset="0"/>
                  <a:cs typeface="Times New Roman" pitchFamily="18" charset="0"/>
                </a:rPr>
                <a:t>O</a:t>
              </a:r>
              <a:r>
                <a:rPr lang="vi-VN" sz="2800" baseline="-25000" dirty="0" smtClean="0">
                  <a:solidFill>
                    <a:srgbClr val="0000FF"/>
                  </a:solidFill>
                  <a:latin typeface="Times New Roman" pitchFamily="18" charset="0"/>
                  <a:cs typeface="Times New Roman" pitchFamily="18" charset="0"/>
                </a:rPr>
                <a:t>6</a:t>
              </a:r>
              <a:endParaRPr lang="en-US" sz="2800" baseline="-25000" dirty="0" smtClean="0">
                <a:solidFill>
                  <a:srgbClr val="0000FF"/>
                </a:solidFill>
                <a:latin typeface="Times New Roman" pitchFamily="18" charset="0"/>
                <a:cs typeface="Times New Roman" pitchFamily="18" charset="0"/>
              </a:endParaRPr>
            </a:p>
          </p:txBody>
        </p:sp>
        <p:cxnSp>
          <p:nvCxnSpPr>
            <p:cNvPr id="38" name="Straight Arrow Connector 37"/>
            <p:cNvCxnSpPr/>
            <p:nvPr/>
          </p:nvCxnSpPr>
          <p:spPr>
            <a:xfrm>
              <a:off x="3933386" y="4521211"/>
              <a:ext cx="1625600" cy="15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904360" y="4114806"/>
              <a:ext cx="1741697" cy="461665"/>
            </a:xfrm>
            <a:prstGeom prst="rect">
              <a:avLst/>
            </a:prstGeom>
            <a:noFill/>
          </p:spPr>
          <p:txBody>
            <a:bodyPr wrap="square" rtlCol="0">
              <a:spAutoFit/>
            </a:bodyPr>
            <a:lstStyle/>
            <a:p>
              <a:r>
                <a:rPr lang="en-US" sz="2400" dirty="0" smtClean="0">
                  <a:solidFill>
                    <a:srgbClr val="0000FF"/>
                  </a:solidFill>
                  <a:latin typeface="Times New Roman" pitchFamily="18" charset="0"/>
                  <a:cs typeface="Times New Roman" pitchFamily="18" charset="0"/>
                </a:rPr>
                <a:t>acid/</a:t>
              </a:r>
              <a:r>
                <a:rPr lang="vi-VN" sz="2400" dirty="0" smtClean="0">
                  <a:solidFill>
                    <a:srgbClr val="0000FF"/>
                  </a:solidFill>
                  <a:latin typeface="Times New Roman" pitchFamily="18" charset="0"/>
                  <a:cs typeface="Times New Roman" pitchFamily="18" charset="0"/>
                </a:rPr>
                <a:t>enzyme</a:t>
              </a:r>
              <a:endParaRPr lang="en-US" sz="2400" dirty="0">
                <a:solidFill>
                  <a:srgbClr val="0000FF"/>
                </a:solidFill>
                <a:latin typeface="Times New Roman" pitchFamily="18" charset="0"/>
                <a:cs typeface="Times New Roman" pitchFamily="18" charset="0"/>
              </a:endParaRPr>
            </a:p>
          </p:txBody>
        </p:sp>
      </p:grpSp>
      <p:sp>
        <p:nvSpPr>
          <p:cNvPr id="43" name="TextBox 42"/>
          <p:cNvSpPr txBox="1"/>
          <p:nvPr/>
        </p:nvSpPr>
        <p:spPr>
          <a:xfrm>
            <a:off x="0" y="3030072"/>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ứng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phản</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ứng</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thủy</a:t>
            </a:r>
            <a:r>
              <a:rPr lang="en-US" sz="2800" b="1" i="1" dirty="0" smtClean="0">
                <a:solidFill>
                  <a:srgbClr val="0000FF"/>
                </a:solidFill>
                <a:latin typeface="Times New Roman" pitchFamily="18" charset="0"/>
                <a:cs typeface="Times New Roman" pitchFamily="18" charset="0"/>
              </a:rPr>
              <a:t> </a:t>
            </a:r>
            <a:r>
              <a:rPr lang="en-US" sz="2800" b="1" i="1"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a:t>
            </a:r>
          </a:p>
        </p:txBody>
      </p:sp>
      <p:sp>
        <p:nvSpPr>
          <p:cNvPr id="44" name="TextBox 43"/>
          <p:cNvSpPr txBox="1"/>
          <p:nvPr/>
        </p:nvSpPr>
        <p:spPr>
          <a:xfrm>
            <a:off x="0" y="344372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IV. </a:t>
            </a:r>
            <a:r>
              <a:rPr lang="en-US" sz="2800" b="1" dirty="0" err="1" smtClean="0">
                <a:solidFill>
                  <a:srgbClr val="0000FF"/>
                </a:solidFill>
                <a:latin typeface="Times New Roman" pitchFamily="18" charset="0"/>
                <a:cs typeface="Times New Roman" pitchFamily="18" charset="0"/>
              </a:rPr>
              <a:t>ỨNG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DỤNG</a:t>
            </a:r>
            <a:endParaRPr lang="en-US" sz="2800" b="1" dirty="0" smtClean="0">
              <a:solidFill>
                <a:srgbClr val="0000FF"/>
              </a:solidFill>
              <a:latin typeface="Times New Roman" pitchFamily="18" charset="0"/>
              <a:cs typeface="Times New Roman" pitchFamily="18" charset="0"/>
            </a:endParaRPr>
          </a:p>
        </p:txBody>
      </p:sp>
      <p:sp>
        <p:nvSpPr>
          <p:cNvPr id="47" name="Rectangle 46"/>
          <p:cNvSpPr/>
          <p:nvPr/>
        </p:nvSpPr>
        <p:spPr>
          <a:xfrm>
            <a:off x="0" y="3868394"/>
            <a:ext cx="12192000" cy="1077218"/>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en-US" sz="3200" dirty="0" smtClean="0">
                <a:solidFill>
                  <a:srgbClr val="0000FF"/>
                </a:solidFill>
                <a:latin typeface="Times New Roman" pitchFamily="18" charset="0"/>
                <a:cs typeface="Times New Roman" pitchFamily="18" charset="0"/>
              </a:rPr>
              <a:t>Glucose </a:t>
            </a:r>
            <a:r>
              <a:rPr lang="en-US" sz="3200" dirty="0" err="1" smtClean="0">
                <a:solidFill>
                  <a:srgbClr val="0000FF"/>
                </a:solidFill>
                <a:latin typeface="Times New Roman" pitchFamily="18" charset="0"/>
                <a:cs typeface="Times New Roman" pitchFamily="18" charset="0"/>
              </a:rPr>
              <a:t>đóng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vai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trò</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quan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trọng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với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thể</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người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động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vật</a:t>
            </a:r>
            <a:r>
              <a:rPr lang="en-US" sz="3200" dirty="0" smtClean="0">
                <a:solidFill>
                  <a:srgbClr val="0000FF"/>
                </a:solidFill>
                <a:latin typeface="Times New Roman" pitchFamily="18" charset="0"/>
                <a:cs typeface="Times New Roman" pitchFamily="18" charset="0"/>
              </a:rPr>
              <a:t>; glucose </a:t>
            </a:r>
            <a:r>
              <a:rPr lang="en-US" sz="3200" dirty="0" err="1" smtClean="0">
                <a:solidFill>
                  <a:srgbClr val="0000FF"/>
                </a:solidFill>
                <a:latin typeface="Times New Roman" pitchFamily="18" charset="0"/>
                <a:cs typeface="Times New Roman" pitchFamily="18" charset="0"/>
              </a:rPr>
              <a:t>được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dùng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làm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nguyên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liệu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trong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công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nghiệp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thực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phẩm</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dược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phẩm</a:t>
            </a:r>
            <a:r>
              <a:rPr lang="en-US" sz="32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3" name="Rectangle 22"/>
          <p:cNvSpPr/>
          <p:nvPr/>
        </p:nvSpPr>
        <p:spPr>
          <a:xfrm>
            <a:off x="0" y="4833590"/>
            <a:ext cx="12192000" cy="1015663"/>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Saccharose</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cung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cấp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chất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dinh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dưỡng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thể</a:t>
            </a:r>
            <a:r>
              <a:rPr lang="en-US" sz="32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saccharose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phẩm</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5" name="Rectangle 24"/>
          <p:cNvSpPr/>
          <p:nvPr/>
        </p:nvSpPr>
        <p:spPr>
          <a:xfrm>
            <a:off x="0" y="5726225"/>
            <a:ext cx="12192000" cy="584775"/>
          </a:xfrm>
          <a:prstGeom prst="rect">
            <a:avLst/>
          </a:prstGeom>
        </p:spPr>
        <p:txBody>
          <a:bodyPr wrap="square">
            <a:spAutoFit/>
          </a:bodyPr>
          <a:lstStyle/>
          <a:p>
            <a:pPr algn="just"/>
            <a:r>
              <a:rPr lang="vi-VN"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dụng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quá</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nhiều</a:t>
            </a:r>
            <a:r>
              <a:rPr lang="en-US" sz="3200" dirty="0" smtClean="0">
                <a:solidFill>
                  <a:srgbClr val="0000FF"/>
                </a:solidFill>
                <a:latin typeface="Times New Roman" pitchFamily="18" charset="0"/>
                <a:cs typeface="Times New Roman" pitchFamily="18" charset="0"/>
              </a:rPr>
              <a:t> glucose, </a:t>
            </a:r>
            <a:r>
              <a:rPr lang="en-US" sz="3200" dirty="0" err="1" smtClean="0">
                <a:solidFill>
                  <a:srgbClr val="0000FF"/>
                </a:solidFill>
                <a:latin typeface="Times New Roman" pitchFamily="18" charset="0"/>
                <a:cs typeface="Times New Roman" pitchFamily="18" charset="0"/>
              </a:rPr>
              <a:t>saccharose</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sẽ</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không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sức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khỏe</a:t>
            </a:r>
            <a:r>
              <a:rPr lang="en-US" sz="32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30625" y="469900"/>
            <a:ext cx="11956881" cy="1881414"/>
          </a:xfrm>
          <a:prstGeom prst="rect">
            <a:avLst/>
          </a:prstGeom>
          <a:noFill/>
          <a:ln w="9525">
            <a:solidFill>
              <a:srgbClr val="FF00FF"/>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1000" fill="hold"/>
                                        <p:tgtEl>
                                          <p:spTgt spid="3074"/>
                                        </p:tgtEl>
                                        <p:attrNameLst>
                                          <p:attrName>ppt_w</p:attrName>
                                        </p:attrNameLst>
                                      </p:cBhvr>
                                      <p:tavLst>
                                        <p:tav tm="0">
                                          <p:val>
                                            <p:fltVal val="0"/>
                                          </p:val>
                                        </p:tav>
                                        <p:tav tm="100000">
                                          <p:val>
                                            <p:strVal val="#ppt_w"/>
                                          </p:val>
                                        </p:tav>
                                      </p:tavLst>
                                    </p:anim>
                                    <p:anim calcmode="lin" valueType="num">
                                      <p:cBhvr>
                                        <p:cTn id="15" dur="1000" fill="hold"/>
                                        <p:tgtEl>
                                          <p:spTgt spid="3074"/>
                                        </p:tgtEl>
                                        <p:attrNameLst>
                                          <p:attrName>ppt_h</p:attrName>
                                        </p:attrNameLst>
                                      </p:cBhvr>
                                      <p:tavLst>
                                        <p:tav tm="0">
                                          <p:val>
                                            <p:fltVal val="0"/>
                                          </p:val>
                                        </p:tav>
                                        <p:tav tm="100000">
                                          <p:val>
                                            <p:strVal val="#ppt_h"/>
                                          </p:val>
                                        </p:tav>
                                      </p:tavLst>
                                    </p:anim>
                                    <p:animEffect transition="in" filter="fade">
                                      <p:cBhvr>
                                        <p:cTn id="16" dur="10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fltVal val="0"/>
                                          </p:val>
                                        </p:tav>
                                        <p:tav tm="100000">
                                          <p:val>
                                            <p:strVal val="#ppt_w"/>
                                          </p:val>
                                        </p:tav>
                                      </p:tavLst>
                                    </p:anim>
                                    <p:anim calcmode="lin" valueType="num">
                                      <p:cBhvr>
                                        <p:cTn id="22" dur="1000" fill="hold"/>
                                        <p:tgtEl>
                                          <p:spTgt spid="25"/>
                                        </p:tgtEl>
                                        <p:attrNameLst>
                                          <p:attrName>ppt_h</p:attrName>
                                        </p:attrNameLst>
                                      </p:cBhvr>
                                      <p:tavLst>
                                        <p:tav tm="0">
                                          <p:val>
                                            <p:fltVal val="0"/>
                                          </p:val>
                                        </p:tav>
                                        <p:tav tm="100000">
                                          <p:val>
                                            <p:strVal val="#ppt_h"/>
                                          </p:val>
                                        </p:tav>
                                      </p:tavLst>
                                    </p:anim>
                                    <p:animEffect transition="in" filter="fade">
                                      <p:cBhvr>
                                        <p:cTn id="23" dur="1000"/>
                                        <p:tgtEl>
                                          <p:spTgt spid="25"/>
                                        </p:tgtEl>
                                      </p:cBhvr>
                                    </p:animEffect>
                                  </p:childTnLst>
                                </p:cTn>
                              </p:par>
                              <p:par>
                                <p:cTn id="24" presetID="53" presetClass="exit" presetSubtype="0" fill="hold" nodeType="withEffect">
                                  <p:stCondLst>
                                    <p:cond delay="0"/>
                                  </p:stCondLst>
                                  <p:childTnLst>
                                    <p:anim calcmode="lin" valueType="num">
                                      <p:cBhvr>
                                        <p:cTn id="25" dur="1000"/>
                                        <p:tgtEl>
                                          <p:spTgt spid="3074"/>
                                        </p:tgtEl>
                                        <p:attrNameLst>
                                          <p:attrName>ppt_w</p:attrName>
                                        </p:attrNameLst>
                                      </p:cBhvr>
                                      <p:tavLst>
                                        <p:tav tm="0">
                                          <p:val>
                                            <p:strVal val="ppt_w"/>
                                          </p:val>
                                        </p:tav>
                                        <p:tav tm="100000">
                                          <p:val>
                                            <p:fltVal val="0"/>
                                          </p:val>
                                        </p:tav>
                                      </p:tavLst>
                                    </p:anim>
                                    <p:anim calcmode="lin" valueType="num">
                                      <p:cBhvr>
                                        <p:cTn id="26" dur="1000"/>
                                        <p:tgtEl>
                                          <p:spTgt spid="3074"/>
                                        </p:tgtEl>
                                        <p:attrNameLst>
                                          <p:attrName>ppt_h</p:attrName>
                                        </p:attrNameLst>
                                      </p:cBhvr>
                                      <p:tavLst>
                                        <p:tav tm="0">
                                          <p:val>
                                            <p:strVal val="ppt_h"/>
                                          </p:val>
                                        </p:tav>
                                        <p:tav tm="100000">
                                          <p:val>
                                            <p:fltVal val="0"/>
                                          </p:val>
                                        </p:tav>
                                      </p:tavLst>
                                    </p:anim>
                                    <p:animEffect transition="out" filter="fade">
                                      <p:cBhvr>
                                        <p:cTn id="27" dur="1000"/>
                                        <p:tgtEl>
                                          <p:spTgt spid="3074"/>
                                        </p:tgtEl>
                                      </p:cBhvr>
                                    </p:animEffect>
                                    <p:set>
                                      <p:cBhvr>
                                        <p:cTn id="28"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2819</TotalTime>
  <Words>994</Words>
  <Application>Microsoft Office PowerPoint</Application>
  <PresentationFormat>Widescreen</PresentationFormat>
  <Paragraphs>105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 3</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624</cp:revision>
  <dcterms:created xsi:type="dcterms:W3CDTF">2022-07-11T10:05:56Z</dcterms:created>
  <dcterms:modified xsi:type="dcterms:W3CDTF">2025-02-06T03:15:14Z</dcterms:modified>
</cp:coreProperties>
</file>