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35" r:id="rId2"/>
    <p:sldId id="357" r:id="rId3"/>
    <p:sldId id="334" r:id="rId4"/>
    <p:sldId id="392" r:id="rId5"/>
    <p:sldId id="440" r:id="rId6"/>
    <p:sldId id="441" r:id="rId7"/>
    <p:sldId id="442" r:id="rId8"/>
    <p:sldId id="443" r:id="rId9"/>
    <p:sldId id="444" r:id="rId10"/>
    <p:sldId id="445"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21" r:id="rId27"/>
    <p:sldId id="461" r:id="rId28"/>
    <p:sldId id="4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3" d="100"/>
          <a:sy n="73" d="100"/>
        </p:scale>
        <p:origin x="4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Ph&#7843;n%20&#7913;ng%20&#273;&#7889;t%20ch&#225;y%20ethanol%20-%20B&#224;i%2016%20-%20Ho&#225;%20h&#7885;c%2011%20-%20Ch&#226;n%20tr&#7901;i%20s&#225;ng%20t&#7841;o.mp4"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C2H5OH%20+%20Na.%20Ethanol%20t&#225;c%20d&#7909;ng%20v&#7899;i%20sodium.mp4"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8: ETHYLIC ALCOHOL </a:t>
            </a:r>
            <a:r>
              <a:rPr lang="en-US" sz="4000" b="1" dirty="0" err="1" smtClean="0">
                <a:solidFill>
                  <a:srgbClr val="0000FF"/>
                </a:solidFill>
                <a:latin typeface="Times New Roman" pitchFamily="18" charset="0"/>
                <a:cs typeface="Times New Roman" pitchFamily="18" charset="0"/>
              </a:rPr>
              <a:t>VÀ</a:t>
            </a:r>
            <a:r>
              <a:rPr lang="en-US" sz="4000" b="1" dirty="0" smtClean="0">
                <a:solidFill>
                  <a:srgbClr val="0000FF"/>
                </a:solidFill>
                <a:latin typeface="Times New Roman" pitchFamily="18" charset="0"/>
                <a:cs typeface="Times New Roman" pitchFamily="18" charset="0"/>
              </a:rPr>
              <a:t> ACETIC ACID</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297610"/>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23: ETHYLIC ALCOHOL</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smtClean="0">
                <a:solidFill>
                  <a:srgbClr val="FF00FF"/>
                </a:solidFill>
                <a:latin typeface="Times New Roman" pitchFamily="18" charset="0"/>
                <a:cs typeface="Times New Roman" pitchFamily="18" charset="0"/>
              </a:rPr>
              <a:t>b)</a:t>
            </a:r>
          </a:p>
          <a:p>
            <a:pPr algn="just"/>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100mL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45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a:t>
            </a:r>
          </a:p>
          <a:p>
            <a:pPr algn="just"/>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40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a:t>
            </a:r>
            <a:r>
              <a:rPr lang="en-US" sz="3200" u="sng" dirty="0" smtClean="0">
                <a:solidFill>
                  <a:srgbClr val="FF00FF"/>
                </a:solidFill>
                <a:latin typeface="Times New Roman" pitchFamily="18" charset="0"/>
                <a:cs typeface="Times New Roman" pitchFamily="18" charset="0"/>
              </a:rPr>
              <a:t>40.45</a:t>
            </a:r>
            <a:r>
              <a:rPr lang="en-US" sz="3200" dirty="0" smtClean="0">
                <a:solidFill>
                  <a:srgbClr val="FF00FF"/>
                </a:solidFill>
                <a:latin typeface="Times New Roman" pitchFamily="18" charset="0"/>
                <a:cs typeface="Times New Roman" pitchFamily="18" charset="0"/>
              </a:rPr>
              <a:t> =18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                                                 100</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file"/>
          </p:cNvPr>
          <p:cNvPicPr>
            <a:picLocks noChangeAspect="1" noChangeArrowheads="1"/>
          </p:cNvPicPr>
          <p:nvPr/>
        </p:nvPicPr>
        <p:blipFill>
          <a:blip r:embed="rId3"/>
          <a:srcRect/>
          <a:stretch>
            <a:fillRect/>
          </a:stretch>
        </p:blipFill>
        <p:spPr bwMode="auto">
          <a:xfrm>
            <a:off x="0" y="0"/>
            <a:ext cx="6784595" cy="4876800"/>
          </a:xfrm>
          <a:prstGeom prst="rect">
            <a:avLst/>
          </a:prstGeom>
          <a:noFill/>
          <a:ln w="9525">
            <a:noFill/>
            <a:miter lim="800000"/>
            <a:headEnd/>
            <a:tailEnd/>
          </a:ln>
          <a:effectLst/>
        </p:spPr>
      </p:pic>
      <p:sp>
        <p:nvSpPr>
          <p:cNvPr id="8" name="TextBox 7"/>
          <p:cNvSpPr txBox="1"/>
          <p:nvPr/>
        </p:nvSpPr>
        <p:spPr>
          <a:xfrm>
            <a:off x="6618515" y="0"/>
            <a:ext cx="5573486" cy="4832092"/>
          </a:xfrm>
          <a:prstGeom prst="rect">
            <a:avLst/>
          </a:prstGeom>
          <a:noFill/>
        </p:spPr>
        <p:txBody>
          <a:bodyPr wrap="square" rtlCol="0">
            <a:spAutoFit/>
          </a:bodyPr>
          <a:lstStyle/>
          <a:p>
            <a:pPr algn="just">
              <a:buFontTx/>
              <a:buChar char="-"/>
            </a:pPr>
            <a:r>
              <a:rPr lang="vi-VN" sz="2800" dirty="0" smtClean="0">
                <a:solidFill>
                  <a:srgbClr val="FF00FF"/>
                </a:solidFill>
                <a:latin typeface="+mj-lt"/>
              </a:rPr>
              <a:t>Khi châm lửa 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cháy với ngọn lửa màu xanh mờ, tỏa nhiều nhiệt. </a:t>
            </a:r>
            <a:endParaRPr lang="en-US" sz="2800" dirty="0" smtClean="0">
              <a:solidFill>
                <a:srgbClr val="FF00FF"/>
              </a:solidFill>
              <a:latin typeface="+mj-lt"/>
            </a:endParaRPr>
          </a:p>
          <a:p>
            <a:pPr algn="ctr"/>
            <a:r>
              <a:rPr lang="vi-VN" sz="2800" dirty="0" smtClean="0">
                <a:solidFill>
                  <a:srgbClr val="FF00FF"/>
                </a:solidFill>
                <a:latin typeface="+mj-lt"/>
              </a:rPr>
              <a:t>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+ 3O</a:t>
            </a:r>
            <a:r>
              <a:rPr lang="vi-VN" sz="2800" baseline="-25000" dirty="0" smtClean="0">
                <a:solidFill>
                  <a:srgbClr val="FF00FF"/>
                </a:solidFill>
                <a:latin typeface="+mj-lt"/>
              </a:rPr>
              <a:t>2</a:t>
            </a:r>
            <a:r>
              <a:rPr lang="vi-VN" sz="2800" dirty="0" smtClean="0">
                <a:solidFill>
                  <a:srgbClr val="FF00FF"/>
                </a:solidFill>
                <a:latin typeface="+mj-lt"/>
              </a:rPr>
              <a:t> → 2CO</a:t>
            </a:r>
            <a:r>
              <a:rPr lang="vi-VN" sz="2800" baseline="-25000" dirty="0" smtClean="0">
                <a:solidFill>
                  <a:srgbClr val="FF00FF"/>
                </a:solidFill>
                <a:latin typeface="+mj-lt"/>
              </a:rPr>
              <a:t>2</a:t>
            </a:r>
            <a:r>
              <a:rPr lang="vi-VN" sz="2800" dirty="0" smtClean="0">
                <a:solidFill>
                  <a:srgbClr val="FF00FF"/>
                </a:solidFill>
                <a:latin typeface="+mj-lt"/>
              </a:rPr>
              <a:t> + 3H</a:t>
            </a:r>
            <a:r>
              <a:rPr lang="vi-VN" sz="2800" baseline="-25000" dirty="0" smtClean="0">
                <a:solidFill>
                  <a:srgbClr val="FF00FF"/>
                </a:solidFill>
                <a:latin typeface="+mj-lt"/>
              </a:rPr>
              <a:t>2</a:t>
            </a:r>
            <a:r>
              <a:rPr lang="vi-VN" sz="2800" dirty="0" smtClean="0">
                <a:solidFill>
                  <a:srgbClr val="FF00FF"/>
                </a:solidFill>
                <a:latin typeface="+mj-lt"/>
              </a:rPr>
              <a:t>O</a:t>
            </a:r>
          </a:p>
          <a:p>
            <a:pPr algn="just">
              <a:buFontTx/>
              <a:buChar char="-"/>
            </a:pPr>
            <a:r>
              <a:rPr lang="vi-VN" sz="2800" dirty="0" smtClean="0">
                <a:solidFill>
                  <a:srgbClr val="FF00FF"/>
                </a:solidFill>
                <a:latin typeface="+mj-lt"/>
              </a:rPr>
              <a:t>Khi úp ống nghiệm lên phía trên ngọn lửa, ta thu được sản phẩm cháy (CO</a:t>
            </a:r>
            <a:r>
              <a:rPr lang="vi-VN" sz="2800" baseline="-25000" dirty="0" smtClean="0">
                <a:solidFill>
                  <a:srgbClr val="FF00FF"/>
                </a:solidFill>
                <a:latin typeface="+mj-lt"/>
              </a:rPr>
              <a:t>2</a:t>
            </a:r>
            <a:r>
              <a:rPr lang="vi-VN" sz="2800" dirty="0" smtClean="0">
                <a:solidFill>
                  <a:srgbClr val="FF00FF"/>
                </a:solidFill>
                <a:latin typeface="+mj-lt"/>
              </a:rPr>
              <a:t> + hơi nước), rót nước vôi trong vào ống nghiệm và lắc đều thấy dung dịch vẩn đục do CO</a:t>
            </a:r>
            <a:r>
              <a:rPr lang="vi-VN" sz="2800" baseline="-25000" dirty="0" smtClean="0">
                <a:solidFill>
                  <a:srgbClr val="FF00FF"/>
                </a:solidFill>
                <a:latin typeface="+mj-lt"/>
              </a:rPr>
              <a:t>2</a:t>
            </a:r>
            <a:r>
              <a:rPr lang="vi-VN" sz="2800" dirty="0" smtClean="0">
                <a:solidFill>
                  <a:srgbClr val="FF00FF"/>
                </a:solidFill>
                <a:latin typeface="+mj-lt"/>
              </a:rPr>
              <a:t> phản ứng với Ca(OH)</a:t>
            </a:r>
            <a:r>
              <a:rPr lang="vi-VN" sz="2800" baseline="-25000" dirty="0" smtClean="0">
                <a:solidFill>
                  <a:srgbClr val="FF00FF"/>
                </a:solidFill>
                <a:latin typeface="+mj-lt"/>
              </a:rPr>
              <a:t>2</a:t>
            </a:r>
            <a:r>
              <a:rPr lang="vi-VN" sz="2800" dirty="0" smtClean="0">
                <a:solidFill>
                  <a:srgbClr val="FF00FF"/>
                </a:solidFill>
                <a:latin typeface="+mj-lt"/>
              </a:rPr>
              <a:t> sinh ra CaCO</a:t>
            </a:r>
            <a:r>
              <a:rPr lang="vi-VN" sz="2800" baseline="-25000" dirty="0" smtClean="0">
                <a:solidFill>
                  <a:srgbClr val="FF00FF"/>
                </a:solidFill>
                <a:latin typeface="+mj-lt"/>
              </a:rPr>
              <a:t>3</a:t>
            </a:r>
            <a:r>
              <a:rPr lang="vi-VN" sz="2800" dirty="0" smtClean="0">
                <a:solidFill>
                  <a:srgbClr val="FF00FF"/>
                </a:solidFill>
                <a:latin typeface="+mj-lt"/>
              </a:rPr>
              <a:t>.</a:t>
            </a:r>
          </a:p>
          <a:p>
            <a:pPr algn="ctr"/>
            <a:r>
              <a:rPr lang="vi-VN" sz="2800" dirty="0" smtClean="0">
                <a:solidFill>
                  <a:srgbClr val="FF00FF"/>
                </a:solidFill>
                <a:latin typeface="+mj-lt"/>
              </a:rPr>
              <a:t>CO</a:t>
            </a:r>
            <a:r>
              <a:rPr lang="vi-VN" sz="2800" baseline="-25000" dirty="0" smtClean="0">
                <a:solidFill>
                  <a:srgbClr val="FF00FF"/>
                </a:solidFill>
                <a:latin typeface="+mj-lt"/>
              </a:rPr>
              <a:t>2</a:t>
            </a:r>
            <a:r>
              <a:rPr lang="vi-VN" sz="2800" dirty="0" smtClean="0">
                <a:solidFill>
                  <a:srgbClr val="FF00FF"/>
                </a:solidFill>
                <a:latin typeface="+mj-lt"/>
              </a:rPr>
              <a:t> + Ca(OH)</a:t>
            </a:r>
            <a:r>
              <a:rPr lang="vi-VN" sz="2800" baseline="-25000" dirty="0" smtClean="0">
                <a:solidFill>
                  <a:srgbClr val="FF00FF"/>
                </a:solidFill>
                <a:latin typeface="+mj-lt"/>
              </a:rPr>
              <a:t>2</a:t>
            </a:r>
            <a:r>
              <a:rPr lang="vi-VN" sz="2800" dirty="0" smtClean="0">
                <a:solidFill>
                  <a:srgbClr val="FF00FF"/>
                </a:solidFill>
                <a:latin typeface="+mj-lt"/>
              </a:rPr>
              <a:t> → CaCO</a:t>
            </a:r>
            <a:r>
              <a:rPr lang="vi-VN" sz="2800" baseline="-25000" dirty="0" smtClean="0">
                <a:solidFill>
                  <a:srgbClr val="FF00FF"/>
                </a:solidFill>
                <a:latin typeface="+mj-lt"/>
              </a:rPr>
              <a:t>3</a:t>
            </a:r>
            <a:r>
              <a:rPr lang="vi-VN" sz="2800" dirty="0" smtClean="0">
                <a:solidFill>
                  <a:srgbClr val="FF00FF"/>
                </a:solidFill>
                <a:latin typeface="+mj-lt"/>
              </a:rPr>
              <a:t>↓ + H</a:t>
            </a:r>
            <a:r>
              <a:rPr lang="vi-VN" sz="2800" baseline="-25000" dirty="0" smtClean="0">
                <a:solidFill>
                  <a:srgbClr val="FF00FF"/>
                </a:solidFill>
                <a:latin typeface="+mj-lt"/>
              </a:rPr>
              <a:t>2</a:t>
            </a:r>
            <a:r>
              <a:rPr lang="vi-VN" sz="2800" dirty="0" smtClean="0">
                <a:solidFill>
                  <a:srgbClr val="FF00FF"/>
                </a:solidFill>
                <a:latin typeface="+mj-lt"/>
              </a:rPr>
              <a:t>O</a:t>
            </a:r>
            <a:endParaRPr lang="vi-VN" sz="2800" dirty="0">
              <a:solidFill>
                <a:srgbClr val="FF00FF"/>
              </a:solidFill>
              <a:latin typeface="+mj-lt"/>
            </a:endParaRPr>
          </a:p>
        </p:txBody>
      </p:sp>
      <p:pic>
        <p:nvPicPr>
          <p:cNvPr id="1027" name="Picture 3"/>
          <p:cNvPicPr>
            <a:picLocks noChangeAspect="1" noChangeArrowheads="1"/>
          </p:cNvPicPr>
          <p:nvPr/>
        </p:nvPicPr>
        <p:blipFill>
          <a:blip r:embed="rId4"/>
          <a:srcRect/>
          <a:stretch>
            <a:fillRect/>
          </a:stretch>
        </p:blipFill>
        <p:spPr bwMode="auto">
          <a:xfrm>
            <a:off x="0" y="4585292"/>
            <a:ext cx="2917371" cy="2272708"/>
          </a:xfrm>
          <a:prstGeom prst="rect">
            <a:avLst/>
          </a:prstGeom>
          <a:noFill/>
          <a:ln w="9525">
            <a:noFill/>
            <a:miter lim="800000"/>
            <a:headEnd/>
            <a:tailEnd/>
          </a:ln>
          <a:effectLst/>
        </p:spPr>
      </p:pic>
      <p:sp>
        <p:nvSpPr>
          <p:cNvPr id="6" name="Rectangle 5"/>
          <p:cNvSpPr/>
          <p:nvPr/>
        </p:nvSpPr>
        <p:spPr>
          <a:xfrm>
            <a:off x="3062514" y="4860844"/>
            <a:ext cx="9129485" cy="1815882"/>
          </a:xfrm>
          <a:prstGeom prst="rect">
            <a:avLst/>
          </a:prstGeom>
        </p:spPr>
        <p:txBody>
          <a:bodyPr wrap="square">
            <a:spAutoFit/>
          </a:bodyPr>
          <a:lstStyle/>
          <a:p>
            <a:pPr algn="just"/>
            <a:r>
              <a:rPr lang="vi-VN" sz="2800" dirty="0" smtClean="0">
                <a:solidFill>
                  <a:srgbClr val="FF00FF"/>
                </a:solidFill>
                <a:latin typeface="+mj-lt"/>
              </a:rPr>
              <a:t>Hiện tượng trong thí nghiệm 1 chứng tỏ ethylic alcohol có carbon là khi rót nước vôi trong vào ống thí nghiệm thấy xuất hiện vẩn đục.</a:t>
            </a:r>
          </a:p>
          <a:p>
            <a:pPr algn="ctr"/>
            <a:r>
              <a:rPr lang="vi-VN" sz="2800" dirty="0" smtClean="0">
                <a:solidFill>
                  <a:srgbClr val="FF00FF"/>
                </a:solidFill>
                <a:latin typeface="+mj-lt"/>
              </a:rPr>
              <a:t>CO</a:t>
            </a:r>
            <a:r>
              <a:rPr lang="vi-VN" sz="2800" baseline="-25000" dirty="0" smtClean="0">
                <a:solidFill>
                  <a:srgbClr val="FF00FF"/>
                </a:solidFill>
                <a:latin typeface="+mj-lt"/>
              </a:rPr>
              <a:t>2</a:t>
            </a:r>
            <a:r>
              <a:rPr lang="vi-VN" sz="2800" dirty="0" smtClean="0">
                <a:solidFill>
                  <a:srgbClr val="FF00FF"/>
                </a:solidFill>
                <a:latin typeface="+mj-lt"/>
              </a:rPr>
              <a:t> + Ca(OH)</a:t>
            </a:r>
            <a:r>
              <a:rPr lang="vi-VN" sz="2800" baseline="-25000" dirty="0" smtClean="0">
                <a:solidFill>
                  <a:srgbClr val="FF00FF"/>
                </a:solidFill>
                <a:latin typeface="+mj-lt"/>
              </a:rPr>
              <a:t>2</a:t>
            </a:r>
            <a:r>
              <a:rPr lang="vi-VN" sz="2800" dirty="0" smtClean="0">
                <a:solidFill>
                  <a:srgbClr val="FF00FF"/>
                </a:solidFill>
                <a:latin typeface="+mj-lt"/>
              </a:rPr>
              <a:t> → CaCO</a:t>
            </a:r>
            <a:r>
              <a:rPr lang="vi-VN" sz="2800" baseline="-25000" dirty="0" smtClean="0">
                <a:solidFill>
                  <a:srgbClr val="FF00FF"/>
                </a:solidFill>
                <a:latin typeface="+mj-lt"/>
              </a:rPr>
              <a:t>3</a:t>
            </a:r>
            <a:r>
              <a:rPr lang="vi-VN" sz="2800" dirty="0" smtClean="0">
                <a:solidFill>
                  <a:srgbClr val="FF00FF"/>
                </a:solidFill>
                <a:latin typeface="+mj-lt"/>
              </a:rPr>
              <a:t>↓ + H</a:t>
            </a:r>
            <a:r>
              <a:rPr lang="vi-VN" sz="2800" baseline="-25000" dirty="0" smtClean="0">
                <a:solidFill>
                  <a:srgbClr val="FF00FF"/>
                </a:solidFill>
                <a:latin typeface="+mj-lt"/>
              </a:rPr>
              <a:t>2</a:t>
            </a:r>
            <a:r>
              <a:rPr lang="vi-VN" sz="2800" dirty="0" smtClean="0">
                <a:solidFill>
                  <a:srgbClr val="FF00FF"/>
                </a:solidFill>
                <a:latin typeface="+mj-lt"/>
              </a:rPr>
              <a:t>O</a:t>
            </a:r>
            <a:endParaRPr lang="vi-VN"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heel(4)">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heel(4)">
                                      <p:cBhvr>
                                        <p:cTn id="19" dur="1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heel(4)">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heel(4)">
                                      <p:cBhvr>
                                        <p:cTn id="29" dur="1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1000" fill="hold"/>
                                        <p:tgtEl>
                                          <p:spTgt spid="1027"/>
                                        </p:tgtEl>
                                        <p:attrNameLst>
                                          <p:attrName>ppt_w</p:attrName>
                                        </p:attrNameLst>
                                      </p:cBhvr>
                                      <p:tavLst>
                                        <p:tav tm="0">
                                          <p:val>
                                            <p:fltVal val="0"/>
                                          </p:val>
                                        </p:tav>
                                        <p:tav tm="100000">
                                          <p:val>
                                            <p:strVal val="#ppt_w"/>
                                          </p:val>
                                        </p:tav>
                                      </p:tavLst>
                                    </p:anim>
                                    <p:anim calcmode="lin" valueType="num">
                                      <p:cBhvr>
                                        <p:cTn id="35" dur="1000" fill="hold"/>
                                        <p:tgtEl>
                                          <p:spTgt spid="1027"/>
                                        </p:tgtEl>
                                        <p:attrNameLst>
                                          <p:attrName>ppt_h</p:attrName>
                                        </p:attrNameLst>
                                      </p:cBhvr>
                                      <p:tavLst>
                                        <p:tav tm="0">
                                          <p:val>
                                            <p:fltVal val="0"/>
                                          </p:val>
                                        </p:tav>
                                        <p:tav tm="100000">
                                          <p:val>
                                            <p:strVal val="#ppt_h"/>
                                          </p:val>
                                        </p:tav>
                                      </p:tavLst>
                                    </p:anim>
                                    <p:animEffect transition="in" filter="fade">
                                      <p:cBhvr>
                                        <p:cTn id="36" dur="10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3" presetClass="entr" presetSubtype="16" fill="hold"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4"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3439886" cy="685086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5821" y="1303320"/>
            <a:ext cx="8906179" cy="438626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051"/>
                                        </p:tgtEl>
                                        <p:attrNameLst>
                                          <p:attrName>style.visibility</p:attrName>
                                        </p:attrNameLst>
                                      </p:cBhvr>
                                      <p:to>
                                        <p:strVal val="visible"/>
                                      </p:to>
                                    </p:set>
                                    <p:anim calcmode="lin" valueType="num">
                                      <p:cBhvr>
                                        <p:cTn id="14" dur="1000" fill="hold"/>
                                        <p:tgtEl>
                                          <p:spTgt spid="2051"/>
                                        </p:tgtEl>
                                        <p:attrNameLst>
                                          <p:attrName>ppt_w</p:attrName>
                                        </p:attrNameLst>
                                      </p:cBhvr>
                                      <p:tavLst>
                                        <p:tav tm="0">
                                          <p:val>
                                            <p:fltVal val="0"/>
                                          </p:val>
                                        </p:tav>
                                        <p:tav tm="100000">
                                          <p:val>
                                            <p:strVal val="#ppt_w"/>
                                          </p:val>
                                        </p:tav>
                                      </p:tavLst>
                                    </p:anim>
                                    <p:anim calcmode="lin" valueType="num">
                                      <p:cBhvr>
                                        <p:cTn id="15" dur="1000" fill="hold"/>
                                        <p:tgtEl>
                                          <p:spTgt spid="2051"/>
                                        </p:tgtEl>
                                        <p:attrNameLst>
                                          <p:attrName>ppt_h</p:attrName>
                                        </p:attrNameLst>
                                      </p:cBhvr>
                                      <p:tavLst>
                                        <p:tav tm="0">
                                          <p:val>
                                            <p:fltVal val="0"/>
                                          </p:val>
                                        </p:tav>
                                        <p:tav tm="100000">
                                          <p:val>
                                            <p:strVal val="#ppt_h"/>
                                          </p:val>
                                        </p:tav>
                                      </p:tavLst>
                                    </p:anim>
                                    <p:anim calcmode="lin" valueType="num">
                                      <p:cBhvr>
                                        <p:cTn id="16" dur="1000" fill="hold"/>
                                        <p:tgtEl>
                                          <p:spTgt spid="2051"/>
                                        </p:tgtEl>
                                        <p:attrNameLst>
                                          <p:attrName>style.rotation</p:attrName>
                                        </p:attrNameLst>
                                      </p:cBhvr>
                                      <p:tavLst>
                                        <p:tav tm="0">
                                          <p:val>
                                            <p:fltVal val="90"/>
                                          </p:val>
                                        </p:tav>
                                        <p:tav tm="100000">
                                          <p:val>
                                            <p:fltVal val="0"/>
                                          </p:val>
                                        </p:tav>
                                      </p:tavLst>
                                    </p:anim>
                                    <p:animEffect transition="in" filter="fade">
                                      <p:cBhvr>
                                        <p:cTn id="1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83348"/>
            <a:ext cx="12191999" cy="1384995"/>
          </a:xfrm>
          <a:prstGeom prst="rect">
            <a:avLst/>
          </a:prstGeom>
        </p:spPr>
        <p:txBody>
          <a:bodyPr wrap="square">
            <a:spAutoFit/>
          </a:bodyPr>
          <a:lstStyle/>
          <a:p>
            <a:pPr algn="just">
              <a:buFontTx/>
              <a:buChar char="-"/>
            </a:pPr>
            <a:r>
              <a:rPr lang="vi-VN" sz="2800" dirty="0" smtClean="0">
                <a:solidFill>
                  <a:srgbClr val="FF00FF"/>
                </a:solidFill>
                <a:latin typeface="+mj-lt"/>
              </a:rPr>
              <a:t>Hiện tượng: Mẩu Na tan dần và có sủi bọt khí.</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thích</a:t>
            </a:r>
            <a:r>
              <a:rPr lang="en-US" sz="2800" dirty="0" smtClean="0">
                <a:solidFill>
                  <a:srgbClr val="FF00FF"/>
                </a:solidFill>
                <a:latin typeface="Times New Roman" pitchFamily="18" charset="0"/>
                <a:cs typeface="Times New Roman" pitchFamily="18" charset="0"/>
              </a:rPr>
              <a:t>: Sodium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ethylic alcohol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hydrogen</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mj-lt"/>
              </a:rPr>
              <a:t>Phương trình hóa học:</a:t>
            </a:r>
            <a:r>
              <a:rPr lang="en-US" sz="2800" dirty="0" smtClean="0">
                <a:solidFill>
                  <a:srgbClr val="FF00FF"/>
                </a:solidFill>
                <a:latin typeface="+mj-lt"/>
              </a:rPr>
              <a:t> </a:t>
            </a:r>
            <a:r>
              <a:rPr lang="vi-VN" sz="2800" dirty="0" smtClean="0">
                <a:solidFill>
                  <a:srgbClr val="FF00FF"/>
                </a:solidFill>
                <a:latin typeface="+mj-lt"/>
              </a:rPr>
              <a:t>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+ 2Na → 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ONa + H</a:t>
            </a:r>
            <a:r>
              <a:rPr lang="vi-VN" sz="2800" baseline="-25000" dirty="0" smtClean="0">
                <a:solidFill>
                  <a:srgbClr val="FF00FF"/>
                </a:solidFill>
                <a:latin typeface="+mj-lt"/>
              </a:rPr>
              <a:t>2</a:t>
            </a:r>
            <a:endParaRPr lang="vi-VN" sz="2800" dirty="0">
              <a:solidFill>
                <a:srgbClr val="FF00FF"/>
              </a:solidFill>
              <a:latin typeface="+mj-lt"/>
            </a:endParaRPr>
          </a:p>
        </p:txBody>
      </p:sp>
      <p:pic>
        <p:nvPicPr>
          <p:cNvPr id="3074" name="Picture 2">
            <a:hlinkClick r:id="rId2" action="ppaction://hlinkfile"/>
          </p:cNvPr>
          <p:cNvPicPr>
            <a:picLocks noChangeAspect="1" noChangeArrowheads="1"/>
          </p:cNvPicPr>
          <p:nvPr/>
        </p:nvPicPr>
        <p:blipFill>
          <a:blip r:embed="rId3"/>
          <a:srcRect/>
          <a:stretch>
            <a:fillRect/>
          </a:stretch>
        </p:blipFill>
        <p:spPr bwMode="auto">
          <a:xfrm>
            <a:off x="1654595" y="0"/>
            <a:ext cx="8752133" cy="546519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545736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5900051"/>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5109029" cy="6889179"/>
          </a:xfrm>
          <a:prstGeom prst="rect">
            <a:avLst/>
          </a:prstGeom>
          <a:noFill/>
          <a:ln w="9525">
            <a:noFill/>
            <a:miter lim="800000"/>
            <a:headEnd/>
            <a:tailEnd/>
          </a:ln>
          <a:effectLst/>
        </p:spPr>
      </p:pic>
      <p:sp>
        <p:nvSpPr>
          <p:cNvPr id="6" name="Rectangle 5"/>
          <p:cNvSpPr/>
          <p:nvPr/>
        </p:nvSpPr>
        <p:spPr>
          <a:xfrm>
            <a:off x="4746171" y="2436948"/>
            <a:ext cx="7445829" cy="523220"/>
          </a:xfrm>
          <a:prstGeom prst="rect">
            <a:avLst/>
          </a:prstGeom>
        </p:spPr>
        <p:txBody>
          <a:bodyPr wrap="square">
            <a:spAutoFit/>
          </a:bodyPr>
          <a:lstStyle/>
          <a:p>
            <a:pPr algn="ctr"/>
            <a:r>
              <a:rPr lang="vi-VN" sz="2800" dirty="0" smtClean="0">
                <a:solidFill>
                  <a:srgbClr val="FF00FF"/>
                </a:solidFill>
                <a:latin typeface="+mj-lt"/>
              </a:rPr>
              <a:t>2CH</a:t>
            </a:r>
            <a:r>
              <a:rPr lang="en-US" sz="2800" baseline="-25000" dirty="0" smtClean="0">
                <a:solidFill>
                  <a:srgbClr val="FF00FF"/>
                </a:solidFill>
                <a:latin typeface="+mj-lt"/>
              </a:rPr>
              <a:t>3</a:t>
            </a:r>
            <a:r>
              <a:rPr lang="vi-VN" sz="2800" dirty="0" smtClean="0">
                <a:solidFill>
                  <a:srgbClr val="FF00FF"/>
                </a:solidFill>
                <a:latin typeface="+mj-lt"/>
              </a:rPr>
              <a:t>OH + 2Na → 2CH</a:t>
            </a:r>
            <a:r>
              <a:rPr lang="en-US" sz="2800" baseline="-25000" dirty="0" smtClean="0">
                <a:solidFill>
                  <a:srgbClr val="FF00FF"/>
                </a:solidFill>
                <a:latin typeface="+mj-lt"/>
              </a:rPr>
              <a:t>3</a:t>
            </a:r>
            <a:r>
              <a:rPr lang="vi-VN" sz="2800" dirty="0" smtClean="0">
                <a:solidFill>
                  <a:srgbClr val="FF00FF"/>
                </a:solidFill>
                <a:latin typeface="+mj-lt"/>
              </a:rPr>
              <a:t>ONa + H</a:t>
            </a:r>
            <a:r>
              <a:rPr lang="vi-VN" sz="2800" baseline="-25000" dirty="0" smtClean="0">
                <a:solidFill>
                  <a:srgbClr val="FF00FF"/>
                </a:solidFill>
                <a:latin typeface="+mj-lt"/>
              </a:rPr>
              <a:t>2</a:t>
            </a:r>
            <a:endParaRPr lang="vi-VN" sz="2800" dirty="0">
              <a:solidFill>
                <a:srgbClr val="FF00FF"/>
              </a:solidFill>
              <a:latin typeface="+mj-lt"/>
            </a:endParaRPr>
          </a:p>
        </p:txBody>
      </p:sp>
      <p:sp>
        <p:nvSpPr>
          <p:cNvPr id="5" name="Rectangle 4"/>
          <p:cNvSpPr/>
          <p:nvPr/>
        </p:nvSpPr>
        <p:spPr>
          <a:xfrm>
            <a:off x="4746171" y="3227975"/>
            <a:ext cx="7445829" cy="523220"/>
          </a:xfrm>
          <a:prstGeom prst="rect">
            <a:avLst/>
          </a:prstGeom>
        </p:spPr>
        <p:txBody>
          <a:bodyPr wrap="square">
            <a:spAutoFit/>
          </a:bodyPr>
          <a:lstStyle/>
          <a:p>
            <a:pPr algn="ctr"/>
            <a:r>
              <a:rPr lang="vi-VN" sz="2800" dirty="0" smtClean="0">
                <a:solidFill>
                  <a:srgbClr val="FF00FF"/>
                </a:solidFill>
                <a:latin typeface="+mj-lt"/>
              </a:rPr>
              <a:t>2C</a:t>
            </a:r>
            <a:r>
              <a:rPr lang="en-US" sz="2800" baseline="-25000" dirty="0" smtClean="0">
                <a:solidFill>
                  <a:srgbClr val="FF00FF"/>
                </a:solidFill>
                <a:latin typeface="+mj-lt"/>
              </a:rPr>
              <a:t>3</a:t>
            </a:r>
            <a:r>
              <a:rPr lang="vi-VN" sz="2800" dirty="0" smtClean="0">
                <a:solidFill>
                  <a:srgbClr val="FF00FF"/>
                </a:solidFill>
                <a:latin typeface="+mj-lt"/>
              </a:rPr>
              <a:t>H</a:t>
            </a:r>
            <a:r>
              <a:rPr lang="en-US" sz="2800" baseline="-25000" dirty="0" smtClean="0">
                <a:solidFill>
                  <a:srgbClr val="FF00FF"/>
                </a:solidFill>
                <a:latin typeface="+mj-lt"/>
              </a:rPr>
              <a:t>7</a:t>
            </a:r>
            <a:r>
              <a:rPr lang="vi-VN" sz="2800" dirty="0" smtClean="0">
                <a:solidFill>
                  <a:srgbClr val="FF00FF"/>
                </a:solidFill>
                <a:latin typeface="+mj-lt"/>
              </a:rPr>
              <a:t>OH + 2Na → 2C</a:t>
            </a:r>
            <a:r>
              <a:rPr lang="en-US" sz="2800" baseline="-25000" dirty="0" smtClean="0">
                <a:solidFill>
                  <a:srgbClr val="FF00FF"/>
                </a:solidFill>
                <a:latin typeface="+mj-lt"/>
              </a:rPr>
              <a:t>3</a:t>
            </a:r>
            <a:r>
              <a:rPr lang="vi-VN" sz="2800" dirty="0" smtClean="0">
                <a:solidFill>
                  <a:srgbClr val="FF00FF"/>
                </a:solidFill>
                <a:latin typeface="+mj-lt"/>
              </a:rPr>
              <a:t>H</a:t>
            </a:r>
            <a:r>
              <a:rPr lang="en-US" sz="2800" baseline="-25000" smtClean="0">
                <a:solidFill>
                  <a:srgbClr val="FF00FF"/>
                </a:solidFill>
                <a:latin typeface="+mj-lt"/>
              </a:rPr>
              <a:t>7</a:t>
            </a:r>
            <a:r>
              <a:rPr lang="vi-VN" sz="2800" smtClean="0">
                <a:solidFill>
                  <a:srgbClr val="FF00FF"/>
                </a:solidFill>
                <a:latin typeface="+mj-lt"/>
              </a:rPr>
              <a:t>ONa </a:t>
            </a:r>
            <a:r>
              <a:rPr lang="vi-VN" sz="2800" dirty="0" smtClean="0">
                <a:solidFill>
                  <a:srgbClr val="FF00FF"/>
                </a:solidFill>
                <a:latin typeface="+mj-lt"/>
              </a:rPr>
              <a:t>+ H</a:t>
            </a:r>
            <a:r>
              <a:rPr lang="vi-VN" sz="2800" baseline="-25000" dirty="0" smtClean="0">
                <a:solidFill>
                  <a:srgbClr val="FF00FF"/>
                </a:solidFill>
                <a:latin typeface="+mj-lt"/>
              </a:rPr>
              <a:t>2</a:t>
            </a:r>
            <a:endParaRPr lang="vi-VN" sz="2800" dirty="0">
              <a:solidFill>
                <a:srgbClr val="FF00FF"/>
              </a:solidFill>
              <a:latin typeface="+mj-lt"/>
            </a:endParaRPr>
          </a:p>
        </p:txBody>
      </p:sp>
      <p:sp>
        <p:nvSpPr>
          <p:cNvPr id="7" name="Oval 6"/>
          <p:cNvSpPr/>
          <p:nvPr/>
        </p:nvSpPr>
        <p:spPr>
          <a:xfrm>
            <a:off x="522514" y="297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9771" y="424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286" y="4884056"/>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46171" y="4091576"/>
            <a:ext cx="7445829" cy="523220"/>
          </a:xfrm>
          <a:prstGeom prst="rect">
            <a:avLst/>
          </a:prstGeom>
        </p:spPr>
        <p:txBody>
          <a:bodyPr wrap="square">
            <a:spAutoFit/>
          </a:bodyPr>
          <a:lstStyle/>
          <a:p>
            <a:pPr algn="ctr"/>
            <a:r>
              <a:rPr lang="vi-VN" sz="2800" dirty="0" smtClean="0">
                <a:solidFill>
                  <a:srgbClr val="FF00FF"/>
                </a:solidFill>
                <a:latin typeface="Times New Roman" pitchFamily="18" charset="0"/>
                <a:cs typeface="Times New Roman" pitchFamily="18" charset="0"/>
              </a:rPr>
              <a:t>2H</a:t>
            </a:r>
            <a:r>
              <a:rPr lang="en-US"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O + 2Na → 2Na</a:t>
            </a:r>
            <a:r>
              <a:rPr lang="en-US" sz="2800" dirty="0" smtClean="0">
                <a:solidFill>
                  <a:srgbClr val="FF00FF"/>
                </a:solidFill>
                <a:latin typeface="Times New Roman" pitchFamily="18" charset="0"/>
                <a:cs typeface="Times New Roman" pitchFamily="18" charset="0"/>
              </a:rPr>
              <a:t>OH</a:t>
            </a:r>
            <a:r>
              <a:rPr lang="vi-VN" sz="2800" dirty="0" smtClean="0">
                <a:solidFill>
                  <a:srgbClr val="FF00FF"/>
                </a:solidFill>
                <a:latin typeface="Times New Roman" pitchFamily="18" charset="0"/>
                <a:cs typeface="Times New Roman" pitchFamily="18" charset="0"/>
              </a:rPr>
              <a:t> + H</a:t>
            </a:r>
            <a:r>
              <a:rPr lang="vi-VN" sz="2800" baseline="-25000" dirty="0" smtClean="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35" name="Group 34"/>
          <p:cNvGrpSpPr/>
          <p:nvPr/>
        </p:nvGrpSpPr>
        <p:grpSpPr>
          <a:xfrm>
            <a:off x="0" y="3882606"/>
            <a:ext cx="12192000" cy="537746"/>
            <a:chOff x="0" y="5159838"/>
            <a:chExt cx="12192000" cy="537746"/>
          </a:xfrm>
        </p:grpSpPr>
        <p:grpSp>
          <p:nvGrpSpPr>
            <p:cNvPr id="29"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5"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upRight)">
                                      <p:cBhvr>
                                        <p:cTn id="29" dur="10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ppt_x"/>
                                          </p:val>
                                        </p:tav>
                                        <p:tav tm="100000">
                                          <p:val>
                                            <p:strVal val="#ppt_x"/>
                                          </p:val>
                                        </p:tav>
                                      </p:tavLst>
                                    </p:anim>
                                    <p:anim calcmode="lin" valueType="num">
                                      <p:cBhvr additive="base">
                                        <p:cTn id="3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2563103"/>
            <a:ext cx="12155159" cy="16460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77144"/>
            <a:ext cx="6865257" cy="2246769"/>
          </a:xfrm>
          <a:prstGeom prst="rect">
            <a:avLst/>
          </a:prstGeom>
        </p:spPr>
        <p:txBody>
          <a:bodyPr wrap="square">
            <a:spAutoFit/>
          </a:bodyPr>
          <a:lstStyle/>
          <a:p>
            <a:r>
              <a:rPr lang="vi-VN" sz="2800" dirty="0" smtClean="0">
                <a:solidFill>
                  <a:srgbClr val="FF00FF"/>
                </a:solidFill>
                <a:latin typeface="+mj-lt"/>
              </a:rPr>
              <a:t>Bước 1: Nấu cơm rượu</a:t>
            </a:r>
          </a:p>
          <a:p>
            <a:r>
              <a:rPr lang="vi-VN" sz="2800" dirty="0" smtClean="0">
                <a:solidFill>
                  <a:srgbClr val="FF00FF"/>
                </a:solidFill>
                <a:latin typeface="+mj-lt"/>
              </a:rPr>
              <a:t>Bước 2: Phối trộn men</a:t>
            </a:r>
          </a:p>
          <a:p>
            <a:r>
              <a:rPr lang="vi-VN" sz="2800" dirty="0" smtClean="0">
                <a:solidFill>
                  <a:srgbClr val="FF00FF"/>
                </a:solidFill>
                <a:latin typeface="+mj-lt"/>
              </a:rPr>
              <a:t>Bước 3: Lên men, ủ cơm</a:t>
            </a:r>
          </a:p>
          <a:p>
            <a:r>
              <a:rPr lang="vi-VN" sz="2800" dirty="0" smtClean="0">
                <a:solidFill>
                  <a:srgbClr val="FF00FF"/>
                </a:solidFill>
                <a:latin typeface="+mj-lt"/>
              </a:rPr>
              <a:t>Bước 4: Chưng cất rượu</a:t>
            </a:r>
          </a:p>
          <a:p>
            <a:r>
              <a:rPr lang="vi-VN" sz="2800" dirty="0" smtClean="0">
                <a:solidFill>
                  <a:srgbClr val="FF00FF"/>
                </a:solidFill>
                <a:latin typeface="+mj-lt"/>
              </a:rPr>
              <a:t>Bước 5: Khử độc tố và lão hóa rượu</a:t>
            </a:r>
            <a:endParaRPr lang="vi-VN"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0" y="856344"/>
            <a:ext cx="5207581" cy="51525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p:cTn id="38"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64229" y="8754"/>
            <a:ext cx="7673352" cy="684924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580229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endParaRPr lang="en-US" sz="2800" baseline="-25000" dirty="0" smtClean="0">
              <a:solidFill>
                <a:srgbClr val="0000FF"/>
              </a:solidFill>
              <a:latin typeface="Times New Roman" pitchFamily="18" charset="0"/>
              <a:cs typeface="Times New Roman" pitchFamily="18" charset="0"/>
            </a:endParaRPr>
          </a:p>
        </p:txBody>
      </p:sp>
      <p:sp>
        <p:nvSpPr>
          <p:cNvPr id="37" name="TextBox 36"/>
          <p:cNvSpPr txBox="1"/>
          <p:nvPr/>
        </p:nvSpPr>
        <p:spPr>
          <a:xfrm>
            <a:off x="0" y="63347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a:t>
            </a:r>
            <a:endParaRPr lang="en-US" sz="2800"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upRight)">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48115"/>
            <a:ext cx="6865257" cy="2554545"/>
          </a:xfrm>
          <a:prstGeom prst="rect">
            <a:avLst/>
          </a:prstGeom>
        </p:spPr>
        <p:txBody>
          <a:bodyPr wrap="square">
            <a:spAutoFit/>
          </a:bodyPr>
          <a:lstStyle/>
          <a:p>
            <a:pPr algn="just">
              <a:buFontTx/>
              <a:buChar char="-"/>
            </a:pPr>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mol </a:t>
            </a:r>
            <a:r>
              <a:rPr lang="vi-VN" sz="3200" dirty="0" smtClean="0">
                <a:solidFill>
                  <a:srgbClr val="FF00FF"/>
                </a:solidFill>
                <a:latin typeface="Times New Roman" pitchFamily="18" charset="0"/>
                <a:cs typeface="Times New Roman" pitchFamily="18" charset="0"/>
              </a:rPr>
              <a:t>ethylic  alcohol</a:t>
            </a:r>
            <a:r>
              <a:rPr lang="en-US" sz="3200" dirty="0" smtClean="0">
                <a:solidFill>
                  <a:srgbClr val="FF00FF"/>
                </a:solidFill>
                <a:latin typeface="Times New Roman" pitchFamily="18" charset="0"/>
                <a:cs typeface="Times New Roman" pitchFamily="18" charset="0"/>
              </a:rPr>
              <a:t>: </a:t>
            </a:r>
          </a:p>
          <a:p>
            <a:pPr algn="ctr"/>
            <a:r>
              <a:rPr lang="vi-VN" sz="3200" dirty="0" smtClean="0">
                <a:solidFill>
                  <a:srgbClr val="FF00FF"/>
                </a:solidFill>
                <a:latin typeface="Times New Roman" pitchFamily="18" charset="0"/>
                <a:cs typeface="Times New Roman" pitchFamily="18" charset="0"/>
              </a:rPr>
              <a:t>9,2</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46=0,2 mol</a:t>
            </a:r>
          </a:p>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Nhiệt lượng tỏa ra khi đốt cháy 9,2 gam ethylic alcohol là:</a:t>
            </a:r>
          </a:p>
          <a:p>
            <a:pPr algn="ctr"/>
            <a:r>
              <a:rPr lang="vi-VN" sz="3200" dirty="0" smtClean="0">
                <a:solidFill>
                  <a:srgbClr val="FF00FF"/>
                </a:solidFill>
                <a:latin typeface="Times New Roman" pitchFamily="18" charset="0"/>
                <a:cs typeface="Times New Roman" pitchFamily="18" charset="0"/>
              </a:rPr>
              <a:t>Q = 0,2.1368 = 273,6 kJ</a:t>
            </a:r>
            <a:endParaRPr lang="vi-VN" sz="3200" dirty="0">
              <a:solidFill>
                <a:srgbClr val="FF00FF"/>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0" y="0"/>
            <a:ext cx="5234697" cy="68580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219199"/>
            <a:ext cx="4652103" cy="43397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640082" y="0"/>
            <a:ext cx="8839200" cy="683468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3074"/>
                                        </p:tgtEl>
                                        <p:attrNameLst>
                                          <p:attrName>ppt_w</p:attrName>
                                        </p:attrNameLst>
                                      </p:cBhvr>
                                      <p:tavLst>
                                        <p:tav tm="0">
                                          <p:val>
                                            <p:strVal val="ppt_w"/>
                                          </p:val>
                                        </p:tav>
                                        <p:tav tm="100000">
                                          <p:val>
                                            <p:fltVal val="0"/>
                                          </p:val>
                                        </p:tav>
                                      </p:tavLst>
                                    </p:anim>
                                    <p:anim calcmode="lin" valueType="num">
                                      <p:cBhvr>
                                        <p:cTn id="14" dur="1000"/>
                                        <p:tgtEl>
                                          <p:spTgt spid="3074"/>
                                        </p:tgtEl>
                                        <p:attrNameLst>
                                          <p:attrName>ppt_h</p:attrName>
                                        </p:attrNameLst>
                                      </p:cBhvr>
                                      <p:tavLst>
                                        <p:tav tm="0">
                                          <p:val>
                                            <p:strVal val="ppt_h"/>
                                          </p:val>
                                        </p:tav>
                                        <p:tav tm="100000">
                                          <p:val>
                                            <p:fltVal val="0"/>
                                          </p:val>
                                        </p:tav>
                                      </p:tavLst>
                                    </p:anim>
                                    <p:animEffect transition="out" filter="fade">
                                      <p:cBhvr>
                                        <p:cTn id="15" dur="1000"/>
                                        <p:tgtEl>
                                          <p:spTgt spid="3074"/>
                                        </p:tgtEl>
                                      </p:cBhvr>
                                    </p:animEffect>
                                    <p:set>
                                      <p:cBhvr>
                                        <p:cTn id="16" dur="1" fill="hold">
                                          <p:stCondLst>
                                            <p:cond delay="999"/>
                                          </p:stCondLst>
                                        </p:cTn>
                                        <p:tgtEl>
                                          <p:spTgt spid="307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Effect transition="in" filter="fade">
                                      <p:cBhvr>
                                        <p:cTn id="2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1:</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Ethylic alcohol tác dụng được với Na còn ethane không tác dụng được với</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Na v</a:t>
            </a:r>
            <a:r>
              <a:rPr lang="en-US" sz="2800" dirty="0" smtClean="0">
                <a:solidFill>
                  <a:srgbClr val="FF0000"/>
                </a:solidFill>
                <a:latin typeface="Times New Roman" pitchFamily="18" charset="0"/>
                <a:cs typeface="Times New Roman" pitchFamily="18" charset="0"/>
              </a:rPr>
              <a:t>ì:</a:t>
            </a:r>
            <a:endParaRPr lang="vi-VN"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A. khối lượng phân tử của ethylic alcohol lớn hơn khối lượng phân tử của ethane. </a:t>
            </a:r>
            <a:endParaRPr lang="en-US"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B. trong phân tử ethylic alcohol có nguyên tử oxygen còn trong phân ethane không</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có nguyên tử oxygen.</a:t>
            </a:r>
          </a:p>
          <a:p>
            <a:pPr algn="just"/>
            <a:r>
              <a:rPr lang="vi-VN" sz="2800" dirty="0" smtClean="0">
                <a:solidFill>
                  <a:srgbClr val="FF0000"/>
                </a:solidFill>
                <a:latin typeface="Times New Roman" pitchFamily="18" charset="0"/>
                <a:cs typeface="Times New Roman" pitchFamily="18" charset="0"/>
              </a:rPr>
              <a:t>C. ethylic alcohol là chất lỏng còn ethane là chất khí.</a:t>
            </a:r>
          </a:p>
          <a:p>
            <a:pPr algn="just"/>
            <a:r>
              <a:rPr lang="vi-VN" sz="2800" dirty="0" smtClean="0">
                <a:solidFill>
                  <a:srgbClr val="FF0000"/>
                </a:solidFill>
                <a:latin typeface="Times New Roman" pitchFamily="18" charset="0"/>
                <a:cs typeface="Times New Roman" pitchFamily="18" charset="0"/>
              </a:rPr>
              <a:t>D. trong phân tử ethylic alcohol có nhóm –OH còn trong phân tử ethane không có</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nhóm –OH.</a:t>
            </a:r>
            <a:endParaRPr lang="en-US" sz="2800"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2:</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Trong số các chất sau: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OH,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O –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CH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CH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OH,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-O-CH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-CH-CH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a:t>
            </a: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OH</a:t>
            </a:r>
          </a:p>
          <a:p>
            <a:pPr algn="just"/>
            <a:r>
              <a:rPr lang="vi-VN" sz="2800" dirty="0" smtClean="0">
                <a:solidFill>
                  <a:srgbClr val="FF0000"/>
                </a:solidFill>
                <a:latin typeface="Times New Roman" pitchFamily="18" charset="0"/>
                <a:cs typeface="Times New Roman" pitchFamily="18" charset="0"/>
              </a:rPr>
              <a:t>Số chất có tính chất hoá học tương tự ethylic alcohol là:</a:t>
            </a:r>
          </a:p>
          <a:p>
            <a:pPr algn="just"/>
            <a:r>
              <a:rPr lang="vi-VN" sz="2800" dirty="0" smtClean="0">
                <a:solidFill>
                  <a:srgbClr val="FF0000"/>
                </a:solidFill>
                <a:latin typeface="Times New Roman" pitchFamily="18" charset="0"/>
                <a:cs typeface="Times New Roman" pitchFamily="18" charset="0"/>
              </a:rPr>
              <a:t>A. 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3.</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3:</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Thêm một lượng nước cất thích hợp vào cồn 96° sẽ thu được cồn 70° thường được sử dụng trong y tế. Bằng cách trên, từ 3,5 L cồn 96° sẽ thu được lượng cồn</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70° là:</a:t>
            </a:r>
          </a:p>
          <a:p>
            <a:pPr algn="just"/>
            <a:r>
              <a:rPr lang="vi-VN" sz="2800" dirty="0" smtClean="0">
                <a:solidFill>
                  <a:srgbClr val="FF0000"/>
                </a:solidFill>
                <a:latin typeface="Times New Roman" pitchFamily="18" charset="0"/>
                <a:cs typeface="Times New Roman" pitchFamily="18" charset="0"/>
              </a:rPr>
              <a:t>A. 5,0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2,55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4,8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7,43 L.</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4:</a:t>
            </a:r>
            <a:r>
              <a:rPr lang="vi-VN" sz="2800" dirty="0" smtClean="0">
                <a:solidFill>
                  <a:srgbClr val="FF0000"/>
                </a:solidFill>
                <a:latin typeface="Times New Roman" pitchFamily="18" charset="0"/>
                <a:cs typeface="Times New Roman" pitchFamily="18" charset="0"/>
              </a:rPr>
              <a:t> Trên nhãn của một chai rượu có ghi 700 mL; 40% Alc/Vol có nghĩa là thể tích rượu trong chai là 700 mL và độ rượu là 40°. Số mL ethylic alcohol nguyên chất có trong chai rượu trên là:</a:t>
            </a:r>
          </a:p>
          <a:p>
            <a:pPr algn="just"/>
            <a:r>
              <a:rPr lang="vi-VN" sz="2800" dirty="0" smtClean="0">
                <a:solidFill>
                  <a:srgbClr val="FF0000"/>
                </a:solidFill>
                <a:latin typeface="Times New Roman" pitchFamily="18" charset="0"/>
                <a:cs typeface="Times New Roman" pitchFamily="18" charset="0"/>
              </a:rPr>
              <a:t>A. 280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400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420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700 mL.</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5:</a:t>
            </a:r>
            <a:r>
              <a:rPr lang="vi-VN" sz="2800" dirty="0" smtClean="0">
                <a:solidFill>
                  <a:srgbClr val="FF0000"/>
                </a:solidFill>
                <a:latin typeface="Times New Roman" pitchFamily="18" charset="0"/>
                <a:cs typeface="Times New Roman" pitchFamily="18" charset="0"/>
              </a:rPr>
              <a:t> Có thể bảo quản Na bằng cách ngâm vào chất lỏng nào sau đây: dầu hoả, nước cất, cồn 70°, cồn 96°. Giải thích và viết phương trình hoá học của các phản ứng xảy ra (nếu có) khi cho Na vào các dung dịch trên.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6</a:t>
            </a:r>
            <a:r>
              <a:rPr lang="en-US" sz="2800" b="1" smtClean="0">
                <a:solidFill>
                  <a:srgbClr val="FF0000"/>
                </a:solidFill>
                <a:latin typeface="Times New Roman" pitchFamily="18" charset="0"/>
                <a:ea typeface="Times New Roman" pitchFamily="18" charset="0"/>
                <a:cs typeface="Times New Roman" pitchFamily="18" charset="0"/>
              </a:rPr>
              <a:t>:</a:t>
            </a:r>
            <a:r>
              <a:rPr lang="en-US" sz="2800" smtClean="0">
                <a:solidFill>
                  <a:srgbClr val="FF0000"/>
                </a:solidFill>
                <a:latin typeface="Times New Roman" pitchFamily="18" charset="0"/>
                <a:ea typeface="Times New Roman" pitchFamily="18" charset="0"/>
                <a:cs typeface="Times New Roman" pitchFamily="18" charset="0"/>
              </a:rPr>
              <a:t> </a:t>
            </a:r>
            <a:r>
              <a:rPr lang="vi-VN" sz="2800" smtClean="0">
                <a:solidFill>
                  <a:srgbClr val="FF0000"/>
                </a:solidFill>
                <a:latin typeface="Times New Roman" pitchFamily="18" charset="0"/>
                <a:cs typeface="Times New Roman" pitchFamily="18" charset="0"/>
              </a:rPr>
              <a:t>Hai </a:t>
            </a:r>
            <a:r>
              <a:rPr lang="vi-VN" sz="2800" dirty="0" smtClean="0">
                <a:solidFill>
                  <a:srgbClr val="FF0000"/>
                </a:solidFill>
                <a:latin typeface="Times New Roman" pitchFamily="18" charset="0"/>
                <a:cs typeface="Times New Roman" pitchFamily="18" charset="0"/>
              </a:rPr>
              <a:t>chất hữu cơ A, B có cùng công thức phân tử C</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H</a:t>
            </a:r>
            <a:r>
              <a:rPr lang="en-US" sz="2800" baseline="-25000" dirty="0" smtClean="0">
                <a:solidFill>
                  <a:srgbClr val="FF0000"/>
                </a:solidFill>
                <a:latin typeface="Times New Roman" pitchFamily="18" charset="0"/>
                <a:cs typeface="Times New Roman" pitchFamily="18" charset="0"/>
              </a:rPr>
              <a:t>6</a:t>
            </a:r>
            <a:r>
              <a:rPr lang="vi-VN" sz="2800" dirty="0" smtClean="0">
                <a:solidFill>
                  <a:srgbClr val="FF0000"/>
                </a:solidFill>
                <a:latin typeface="Times New Roman" pitchFamily="18" charset="0"/>
                <a:cs typeface="Times New Roman" pitchFamily="18" charset="0"/>
              </a:rPr>
              <a:t>O. Ở điều kiện thường, A là chất khí không tan trong nước, B là chất lỏng tan trong nước theo bất kì tỉ lệ nào. Trong hai chất A, B, chỉ có một chất tác dụng được với Na, chất còn lại không tác dụng. Hãy xác định công thức cấu tạo của A, B.</a:t>
            </a:r>
          </a:p>
          <a:p>
            <a:pPr algn="just"/>
            <a:r>
              <a:rPr lang="vi-VN"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7:</a:t>
            </a:r>
            <a:r>
              <a:rPr lang="vi-VN" sz="2800" dirty="0" smtClean="0">
                <a:solidFill>
                  <a:srgbClr val="FF0000"/>
                </a:solidFill>
                <a:latin typeface="Times New Roman" pitchFamily="18" charset="0"/>
                <a:cs typeface="Times New Roman" pitchFamily="18" charset="0"/>
              </a:rPr>
              <a:t> Chọn các chất thích hợp với các chữ cái A, B, D trong các phương trình hoá học sau:</a:t>
            </a:r>
          </a:p>
          <a:p>
            <a:pPr algn="just"/>
            <a:r>
              <a:rPr lang="vi-VN" sz="2800" dirty="0" smtClean="0">
                <a:solidFill>
                  <a:srgbClr val="FF0000"/>
                </a:solidFill>
                <a:latin typeface="Times New Roman" pitchFamily="18" charset="0"/>
                <a:cs typeface="Times New Roman" pitchFamily="18" charset="0"/>
              </a:rPr>
              <a:t>a) A</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O</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B</a:t>
            </a:r>
          </a:p>
          <a:p>
            <a:pPr algn="just"/>
            <a:r>
              <a:rPr lang="vi-VN" sz="2800" dirty="0" smtClean="0">
                <a:solidFill>
                  <a:srgbClr val="FF0000"/>
                </a:solidFill>
                <a:latin typeface="Times New Roman" pitchFamily="18" charset="0"/>
                <a:cs typeface="Times New Roman" pitchFamily="18" charset="0"/>
              </a:rPr>
              <a:t>b) B</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+ 3</a:t>
            </a:r>
            <a:r>
              <a:rPr lang="en-US" sz="2800" dirty="0" smtClean="0">
                <a:solidFill>
                  <a:srgbClr val="FF0000"/>
                </a:solidFill>
                <a:latin typeface="Times New Roman" pitchFamily="18" charset="0"/>
                <a:cs typeface="Times New Roman" pitchFamily="18" charset="0"/>
              </a:rPr>
              <a:t>O</a:t>
            </a:r>
            <a:r>
              <a:rPr lang="vi-VN" sz="2800" baseline="-25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2CO</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+ 3H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O</a:t>
            </a:r>
          </a:p>
          <a:p>
            <a:pPr algn="just"/>
            <a:r>
              <a:rPr lang="vi-VN" sz="2800" dirty="0" smtClean="0">
                <a:solidFill>
                  <a:srgbClr val="FF0000"/>
                </a:solidFill>
                <a:latin typeface="Times New Roman" pitchFamily="18" charset="0"/>
                <a:cs typeface="Times New Roman" pitchFamily="18" charset="0"/>
              </a:rPr>
              <a:t>c) B</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Na</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D + H</a:t>
            </a:r>
            <a:r>
              <a:rPr lang="vi-VN" sz="2800" baseline="-25000" dirty="0" smtClean="0">
                <a:solidFill>
                  <a:srgbClr val="FF0000"/>
                </a:solidFill>
                <a:latin typeface="Times New Roman" pitchFamily="18" charset="0"/>
                <a:cs typeface="Times New Roman" pitchFamily="18" charset="0"/>
              </a:rPr>
              <a:t>2</a:t>
            </a:r>
          </a:p>
          <a:p>
            <a:pPr algn="just"/>
            <a:r>
              <a:rPr lang="vi-VN" sz="2800" dirty="0" smtClean="0">
                <a:solidFill>
                  <a:srgbClr val="FF0000"/>
                </a:solidFill>
                <a:latin typeface="Times New Roman" pitchFamily="18" charset="0"/>
                <a:cs typeface="Times New Roman" pitchFamily="18" charset="0"/>
              </a:rPr>
              <a:t>Viết công thức cấu tạo của A, B, D.</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8:</a:t>
            </a:r>
            <a:r>
              <a:rPr lang="vi-VN" sz="2800" dirty="0" smtClean="0">
                <a:solidFill>
                  <a:srgbClr val="FF0000"/>
                </a:solidFill>
                <a:latin typeface="Times New Roman" pitchFamily="18" charset="0"/>
                <a:cs typeface="Times New Roman" pitchFamily="18" charset="0"/>
              </a:rPr>
              <a:t> Ba chất hữu cơ X, Y, Z có cùng công thức phân tử C</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H</a:t>
            </a:r>
            <a:r>
              <a:rPr lang="en-US" sz="2800" baseline="-25000" dirty="0" smtClean="0">
                <a:solidFill>
                  <a:srgbClr val="FF0000"/>
                </a:solidFill>
                <a:latin typeface="Times New Roman" pitchFamily="18" charset="0"/>
                <a:cs typeface="Times New Roman" pitchFamily="18" charset="0"/>
              </a:rPr>
              <a:t>8</a:t>
            </a:r>
            <a:r>
              <a:rPr lang="vi-VN" sz="2800" dirty="0" smtClean="0">
                <a:solidFill>
                  <a:srgbClr val="FF0000"/>
                </a:solidFill>
                <a:latin typeface="Times New Roman" pitchFamily="18" charset="0"/>
                <a:cs typeface="Times New Roman" pitchFamily="18" charset="0"/>
              </a:rPr>
              <a:t>O. Biết:</a:t>
            </a:r>
          </a:p>
          <a:p>
            <a:pPr algn="just"/>
            <a:r>
              <a:rPr lang="vi-VN" sz="2800" dirty="0" smtClean="0">
                <a:solidFill>
                  <a:srgbClr val="FF0000"/>
                </a:solidFill>
                <a:latin typeface="Times New Roman" pitchFamily="18" charset="0"/>
                <a:cs typeface="Times New Roman" pitchFamily="18" charset="0"/>
              </a:rPr>
              <a:t>• X, Z là chất lỏng tác dụng được với Na, còn Y là chất khí không tác dụng với Na. </a:t>
            </a:r>
            <a:endParaRPr lang="en-US"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 Trong phân tử X có một nguyên tử C chỉ liên kết trực tiếp với một nguyên tử H.</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Hãy xác định công thức cấu tạo của X, Y, Z.</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0" y="5341258"/>
            <a:ext cx="12192000" cy="1077218"/>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Ethylic alcohol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2</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6</a:t>
            </a:r>
            <a:r>
              <a:rPr lang="en-US" sz="3200" dirty="0" err="1" smtClean="0">
                <a:solidFill>
                  <a:srgbClr val="FF0000"/>
                </a:solidFill>
                <a:latin typeface="Times New Roman" pitchFamily="18" charset="0"/>
                <a:cs typeface="Times New Roman" pitchFamily="18" charset="0"/>
              </a:rPr>
              <a:t>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hãy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lắp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mô</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cấu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upRight)">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upRight)">
                                      <p:cBhvr>
                                        <p:cTn id="31" dur="1000"/>
                                        <p:tgtEl>
                                          <p:spTgt spid="12"/>
                                        </p:tgtEl>
                                      </p:cBhvr>
                                    </p:animEffect>
                                  </p:childTnLst>
                                </p:cTn>
                              </p:par>
                              <p:par>
                                <p:cTn id="32" presetID="37" presetClass="exit" presetSubtype="0" fill="hold" grpId="1"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 decel="100000"/>
                                        <p:tgtEl>
                                          <p:spTgt spid="9"/>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upRigh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947883" y="0"/>
            <a:ext cx="4267200" cy="3402029"/>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217710" y="3298823"/>
            <a:ext cx="11785600" cy="3421626"/>
          </a:xfrm>
          <a:prstGeom prst="rect">
            <a:avLst/>
          </a:prstGeom>
          <a:noFill/>
          <a:ln w="9525">
            <a:solidFill>
              <a:srgbClr val="FF00FF"/>
            </a:solid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23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300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pic>
        <p:nvPicPr>
          <p:cNvPr id="16" name="Picture 2"/>
          <p:cNvPicPr>
            <a:picLocks noChangeAspect="1" noChangeArrowheads="1"/>
          </p:cNvPicPr>
          <p:nvPr/>
        </p:nvPicPr>
        <p:blipFill>
          <a:blip r:embed="rId2"/>
          <a:srcRect/>
          <a:stretch>
            <a:fillRect/>
          </a:stretch>
        </p:blipFill>
        <p:spPr bwMode="auto">
          <a:xfrm>
            <a:off x="3937728" y="449942"/>
            <a:ext cx="8254272" cy="5733143"/>
          </a:xfrm>
          <a:prstGeom prst="rect">
            <a:avLst/>
          </a:prstGeom>
          <a:noFill/>
          <a:ln w="9525">
            <a:noFill/>
            <a:miter lim="800000"/>
            <a:headEnd/>
            <a:tailEnd/>
          </a:ln>
          <a:effectLst/>
        </p:spPr>
      </p:pic>
      <p:sp>
        <p:nvSpPr>
          <p:cNvPr id="17" name="TextBox 16"/>
          <p:cNvSpPr txBox="1"/>
          <p:nvPr/>
        </p:nvSpPr>
        <p:spPr>
          <a:xfrm>
            <a:off x="0" y="546462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par>
                                <p:cTn id="18" presetID="53" presetClass="exit" presetSubtype="0" fill="hold" nodeType="withEffect">
                                  <p:stCondLst>
                                    <p:cond delay="0"/>
                                  </p:stCondLst>
                                  <p:childTnLst>
                                    <p:anim calcmode="lin" valueType="num">
                                      <p:cBhvr>
                                        <p:cTn id="19" dur="1000"/>
                                        <p:tgtEl>
                                          <p:spTgt spid="16"/>
                                        </p:tgtEl>
                                        <p:attrNameLst>
                                          <p:attrName>ppt_w</p:attrName>
                                        </p:attrNameLst>
                                      </p:cBhvr>
                                      <p:tavLst>
                                        <p:tav tm="0">
                                          <p:val>
                                            <p:strVal val="ppt_w"/>
                                          </p:val>
                                        </p:tav>
                                        <p:tav tm="100000">
                                          <p:val>
                                            <p:fltVal val="0"/>
                                          </p:val>
                                        </p:tav>
                                      </p:tavLst>
                                    </p:anim>
                                    <p:anim calcmode="lin" valueType="num">
                                      <p:cBhvr>
                                        <p:cTn id="20" dur="1000"/>
                                        <p:tgtEl>
                                          <p:spTgt spid="16"/>
                                        </p:tgtEl>
                                        <p:attrNameLst>
                                          <p:attrName>ppt_h</p:attrName>
                                        </p:attrNameLst>
                                      </p:cBhvr>
                                      <p:tavLst>
                                        <p:tav tm="0">
                                          <p:val>
                                            <p:strVal val="ppt_h"/>
                                          </p:val>
                                        </p:tav>
                                        <p:tav tm="100000">
                                          <p:val>
                                            <p:fltVal val="0"/>
                                          </p:val>
                                        </p:tav>
                                      </p:tavLst>
                                    </p:anim>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Right)">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90280" y="-1"/>
            <a:ext cx="2678502" cy="6858001"/>
          </a:xfrm>
          <a:prstGeom prst="rect">
            <a:avLst/>
          </a:prstGeom>
          <a:noFill/>
          <a:ln w="9525">
            <a:noFill/>
            <a:miter lim="800000"/>
            <a:headEnd/>
            <a:tailEnd/>
          </a:ln>
          <a:effectLst/>
        </p:spPr>
      </p:pic>
      <p:sp>
        <p:nvSpPr>
          <p:cNvPr id="7" name="Oval 6"/>
          <p:cNvSpPr/>
          <p:nvPr/>
        </p:nvSpPr>
        <p:spPr>
          <a:xfrm>
            <a:off x="955039" y="4685061"/>
            <a:ext cx="391886" cy="319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06057" y="2598058"/>
            <a:ext cx="8316686" cy="1569660"/>
          </a:xfrm>
          <a:prstGeom prst="rect">
            <a:avLst/>
          </a:prstGeom>
          <a:noFill/>
        </p:spPr>
        <p:txBody>
          <a:bodyPr wrap="square" rtlCol="0">
            <a:spAutoFit/>
          </a:bodyPr>
          <a:lstStyle/>
          <a:p>
            <a:pPr algn="just"/>
            <a:r>
              <a:rPr lang="en-US" sz="3200" dirty="0" err="1" smtClean="0">
                <a:solidFill>
                  <a:srgbClr val="FF00FF"/>
                </a:solidFill>
                <a:latin typeface="Times New Roman" pitchFamily="18" charset="0"/>
                <a:cs typeface="Times New Roman" pitchFamily="18" charset="0"/>
              </a:rPr>
              <a:t>Rượu</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nghĩa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100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45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3171372" y="4100286"/>
            <a:ext cx="8316686" cy="584775"/>
          </a:xfrm>
          <a:prstGeom prst="rect">
            <a:avLst/>
          </a:prstGeom>
          <a:noFill/>
        </p:spPr>
        <p:txBody>
          <a:bodyPr wrap="square" rtlCol="0">
            <a:spAutoFit/>
          </a:bodyPr>
          <a:lstStyle/>
          <a:p>
            <a:pPr algn="just"/>
            <a:r>
              <a:rPr lang="en-US" sz="3200" dirty="0" err="1" smtClean="0">
                <a:solidFill>
                  <a:srgbClr val="FF0000"/>
                </a:solidFill>
                <a:latin typeface="Times New Roman" pitchFamily="18" charset="0"/>
                <a:cs typeface="Times New Roman" pitchFamily="18" charset="0"/>
              </a:rPr>
              <a:t>Độ</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cồn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rượu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gì</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Effect transition="in" filter="fade">
                                      <p:cBhvr>
                                        <p:cTn id="9" dur="10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23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300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546462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589279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8971" y="1872343"/>
            <a:ext cx="6633029" cy="1569660"/>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 Ống nghiệm 1: Xăng không tan trong nước, hỗn hợp phân thành 2 lớp, xăng nổi lên trên.</a:t>
            </a:r>
          </a:p>
        </p:txBody>
      </p:sp>
      <p:pic>
        <p:nvPicPr>
          <p:cNvPr id="4098" name="Picture 2"/>
          <p:cNvPicPr>
            <a:picLocks noChangeAspect="1" noChangeArrowheads="1"/>
          </p:cNvPicPr>
          <p:nvPr/>
        </p:nvPicPr>
        <p:blipFill>
          <a:blip r:embed="rId2"/>
          <a:srcRect/>
          <a:stretch>
            <a:fillRect/>
          </a:stretch>
        </p:blipFill>
        <p:spPr bwMode="auto">
          <a:xfrm>
            <a:off x="0" y="0"/>
            <a:ext cx="5276799" cy="6858000"/>
          </a:xfrm>
          <a:prstGeom prst="rect">
            <a:avLst/>
          </a:prstGeom>
          <a:noFill/>
          <a:ln w="9525">
            <a:noFill/>
            <a:miter lim="800000"/>
            <a:headEnd/>
            <a:tailEnd/>
          </a:ln>
          <a:effectLst/>
        </p:spPr>
      </p:pic>
      <p:sp>
        <p:nvSpPr>
          <p:cNvPr id="10" name="TextBox 9"/>
          <p:cNvSpPr txBox="1"/>
          <p:nvPr/>
        </p:nvSpPr>
        <p:spPr>
          <a:xfrm>
            <a:off x="5558971" y="3744686"/>
            <a:ext cx="6633029" cy="1569660"/>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 Ống nghiệm 2: Xăng tan trong C</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H</a:t>
            </a:r>
            <a:r>
              <a:rPr lang="vi-VN" sz="3200" baseline="-25000" dirty="0" smtClean="0">
                <a:solidFill>
                  <a:srgbClr val="FF00FF"/>
                </a:solidFill>
                <a:latin typeface="Times New Roman" pitchFamily="18" charset="0"/>
                <a:cs typeface="Times New Roman" pitchFamily="18" charset="0"/>
              </a:rPr>
              <a:t>5</a:t>
            </a:r>
            <a:r>
              <a:rPr lang="vi-VN" sz="3200" dirty="0" smtClean="0">
                <a:solidFill>
                  <a:srgbClr val="FF00FF"/>
                </a:solidFill>
                <a:latin typeface="Times New Roman" pitchFamily="18" charset="0"/>
                <a:cs typeface="Times New Roman" pitchFamily="18" charset="0"/>
              </a:rPr>
              <a:t>OH, thu được dung dịch đồng nhất.</a:t>
            </a:r>
            <a:endParaRPr lang="vi-VN"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smtClean="0">
                <a:solidFill>
                  <a:srgbClr val="FF00FF"/>
                </a:solidFill>
                <a:latin typeface="Times New Roman" pitchFamily="18" charset="0"/>
                <a:cs typeface="Times New Roman" pitchFamily="18" charset="0"/>
              </a:rPr>
              <a:t>a)</a:t>
            </a:r>
          </a:p>
          <a:p>
            <a:pPr algn="just"/>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100mL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30</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30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a:t>
            </a:r>
          </a:p>
          <a:p>
            <a:pPr algn="just"/>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50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30</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a:t>
            </a:r>
            <a:r>
              <a:rPr lang="en-US" sz="3200" u="sng" dirty="0" smtClean="0">
                <a:solidFill>
                  <a:srgbClr val="FF00FF"/>
                </a:solidFill>
                <a:latin typeface="Times New Roman" pitchFamily="18" charset="0"/>
                <a:cs typeface="Times New Roman" pitchFamily="18" charset="0"/>
              </a:rPr>
              <a:t>50.30</a:t>
            </a:r>
            <a:r>
              <a:rPr lang="en-US" sz="3200" dirty="0" smtClean="0">
                <a:solidFill>
                  <a:srgbClr val="FF00FF"/>
                </a:solidFill>
                <a:latin typeface="Times New Roman" pitchFamily="18" charset="0"/>
                <a:cs typeface="Times New Roman" pitchFamily="18" charset="0"/>
              </a:rPr>
              <a:t> =15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                                                 100</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2498</TotalTime>
  <Words>1998</Words>
  <Application>Microsoft Office PowerPoint</Application>
  <PresentationFormat>Widescreen</PresentationFormat>
  <Paragraphs>187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Symbol</vt:lpstr>
      <vt:lpstr>Times New Roman</vt:lpstr>
      <vt:lpstr>Wingdings 3</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522</cp:revision>
  <dcterms:created xsi:type="dcterms:W3CDTF">2022-07-11T10:05:56Z</dcterms:created>
  <dcterms:modified xsi:type="dcterms:W3CDTF">2025-02-06T03:14:07Z</dcterms:modified>
</cp:coreProperties>
</file>