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2" r:id="rId4"/>
    <p:sldId id="259" r:id="rId5"/>
    <p:sldId id="260" r:id="rId6"/>
    <p:sldId id="261" r:id="rId7"/>
    <p:sldId id="265" r:id="rId8"/>
    <p:sldId id="263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B6BE-8134-4CD9-93DE-529E8A6AF58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6F5-0465-4316-B8E6-8E317F1B1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19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B6BE-8134-4CD9-93DE-529E8A6AF58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6F5-0465-4316-B8E6-8E317F1B1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3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B6BE-8134-4CD9-93DE-529E8A6AF58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6F5-0465-4316-B8E6-8E317F1B1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B6BE-8134-4CD9-93DE-529E8A6AF58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6F5-0465-4316-B8E6-8E317F1B1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17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B6BE-8134-4CD9-93DE-529E8A6AF58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6F5-0465-4316-B8E6-8E317F1B1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97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B6BE-8134-4CD9-93DE-529E8A6AF58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6F5-0465-4316-B8E6-8E317F1B1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17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B6BE-8134-4CD9-93DE-529E8A6AF58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6F5-0465-4316-B8E6-8E317F1B1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28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B6BE-8134-4CD9-93DE-529E8A6AF58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6F5-0465-4316-B8E6-8E317F1B1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6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B6BE-8134-4CD9-93DE-529E8A6AF58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6F5-0465-4316-B8E6-8E317F1B1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B6BE-8134-4CD9-93DE-529E8A6AF58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6F5-0465-4316-B8E6-8E317F1B1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1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B6BE-8134-4CD9-93DE-529E8A6AF58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6F5-0465-4316-B8E6-8E317F1B1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26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BB6BE-8134-4CD9-93DE-529E8A6AF58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FE6F5-0465-4316-B8E6-8E317F1B1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6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9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8193">
            <a:off x="-1108596" y="-217796"/>
            <a:ext cx="5962650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4" t="13134" r="13516" b="19801"/>
          <a:stretch/>
        </p:blipFill>
        <p:spPr>
          <a:xfrm>
            <a:off x="4615428" y="2609565"/>
            <a:ext cx="2961143" cy="2682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8881" y="0"/>
            <a:ext cx="8035224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nhac-nen-tro-choi-am-nhac.wav"/>
          </p:stSnd>
        </p:sndAc>
      </p:transition>
    </mc:Choice>
    <mc:Fallback xmlns="">
      <p:transition spd="slow">
        <p:circle/>
        <p:sndAc>
          <p:stSnd>
            <p:snd r:embed="rId8" name="nhac-nen-tro-choi-am-nhac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p nhật 84+ về hình nền powerpoint đẹp đơn giản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0631" y="1232957"/>
            <a:ext cx="11710738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Các thành ngữ là: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Êm ấm gối chăn: cuộc sống ấm êm, không thiếu thốn vật chất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Bách niên giai lão: cùng sống với nhau đến trăm tuổi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b) danh chính ngôn thuận: danh nghĩa chính đáng thì lời nói dễ được người khác nghe theo.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c) Chiêu binh mãi mã: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rèn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sẵn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sàng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d) trung quân ái quốc: trung với vua là yêu nước.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9349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p nhật 84+ về hình nền powerpoint đẹp đơn giản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7600" y="1390162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3: Nối: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5-a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4-b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2-c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3-d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1-e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5111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p nhật 84+ về hình nền powerpoint đẹp đơn giản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8778" y="620142"/>
            <a:ext cx="10716127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V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vi-VN" sz="3200" b="1" dirty="0">
                <a:latin typeface="+mj-lt"/>
              </a:rPr>
              <a:t> đoạn văn 5-7 dòng nêu cảm nghĩ của em sau khi học văn bản “Hịch tướng sĩ” của Trần Quốc Tuấn, trong đó có sử dụng ít nhất 2 từ Hán Việt, giải nghĩa từ Hán Việt đã sử dụng</a:t>
            </a:r>
            <a:r>
              <a:rPr lang="en-US" sz="3200" b="1" dirty="0">
                <a:latin typeface="+mj-lt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29390" y="3391346"/>
            <a:ext cx="11245515" cy="2666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5-7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 nghĩ của em sau khi học văn bản “Hịch tướng sĩ” của Trần Quốc Tuấn, trong đó có sử dụng ít nhất 2 từ Hán Việt, giải nghĩa từ Hán Việt đã sử 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600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 nhiều hơn 100 hình nền cảm ơn đã lắng nghe siêu đỉnh - POP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40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4275" y="0"/>
            <a:ext cx="13934365" cy="68629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81899" y="1011926"/>
            <a:ext cx="3331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Luật chơi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2448" y="2520058"/>
            <a:ext cx="88846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/>
              <a:t>- 3 đội chơi nhận về cho mình 01 bộ thẻ hình ảnh, băng dính và bút dạ, bảng phụ.</a:t>
            </a:r>
          </a:p>
          <a:p>
            <a:pPr algn="just"/>
            <a:r>
              <a:rPr lang="vi-VN" sz="3000" b="1" dirty="0"/>
              <a:t>- Trong thời gian 3 phút, các đội quan sát hình ảnh, điền tên và sắp xếp vào bảng phụ đã cho theo nội dung thành ngữ và tục ngữ.</a:t>
            </a:r>
          </a:p>
          <a:p>
            <a:pPr algn="just"/>
            <a:r>
              <a:rPr lang="vi-VN" sz="3000" b="1" dirty="0"/>
              <a:t>- Đội nào có nhiều đáp án đúng nhất, đội đó giành chiến thắng</a:t>
            </a:r>
          </a:p>
        </p:txBody>
      </p:sp>
    </p:spTree>
    <p:extLst>
      <p:ext uri="{BB962C8B-B14F-4D97-AF65-F5344CB8AC3E}">
        <p14:creationId xmlns:p14="http://schemas.microsoft.com/office/powerpoint/2010/main" val="2838402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8193">
            <a:off x="-1108596" y="-217796"/>
            <a:ext cx="5962650" cy="358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8881" y="0"/>
            <a:ext cx="8035224" cy="29872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44716" y="3192379"/>
            <a:ext cx="2358190" cy="2173047"/>
            <a:chOff x="8623860" y="3266917"/>
            <a:chExt cx="1890511" cy="1777556"/>
          </a:xfrm>
        </p:grpSpPr>
        <p:sp>
          <p:nvSpPr>
            <p:cNvPr id="9" name="Oval 8"/>
            <p:cNvSpPr/>
            <p:nvPr/>
          </p:nvSpPr>
          <p:spPr>
            <a:xfrm>
              <a:off x="8775032" y="3429622"/>
              <a:ext cx="1588168" cy="15434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1" t="14737" r="10883" b="15322"/>
            <a:stretch/>
          </p:blipFill>
          <p:spPr>
            <a:xfrm>
              <a:off x="8623860" y="3266917"/>
              <a:ext cx="1890511" cy="1777556"/>
            </a:xfrm>
            <a:prstGeom prst="rect">
              <a:avLst/>
            </a:prstGeom>
          </p:spPr>
        </p:pic>
      </p:grpSp>
      <p:pic>
        <p:nvPicPr>
          <p:cNvPr id="13" name="nhac 3 phu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62526" y="413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21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200791"/>
              </p:ext>
            </p:extLst>
          </p:nvPr>
        </p:nvGraphicFramePr>
        <p:xfrm>
          <a:off x="137992" y="105315"/>
          <a:ext cx="11916015" cy="6513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3195">
                  <a:extLst>
                    <a:ext uri="{9D8B030D-6E8A-4147-A177-3AD203B41FA5}">
                      <a16:colId xmlns:a16="http://schemas.microsoft.com/office/drawing/2014/main" val="1113240225"/>
                    </a:ext>
                  </a:extLst>
                </a:gridCol>
                <a:gridCol w="3315792">
                  <a:extLst>
                    <a:ext uri="{9D8B030D-6E8A-4147-A177-3AD203B41FA5}">
                      <a16:colId xmlns:a16="http://schemas.microsoft.com/office/drawing/2014/main" val="3457066327"/>
                    </a:ext>
                  </a:extLst>
                </a:gridCol>
                <a:gridCol w="3016155">
                  <a:extLst>
                    <a:ext uri="{9D8B030D-6E8A-4147-A177-3AD203B41FA5}">
                      <a16:colId xmlns:a16="http://schemas.microsoft.com/office/drawing/2014/main" val="685297093"/>
                    </a:ext>
                  </a:extLst>
                </a:gridCol>
                <a:gridCol w="3220873">
                  <a:extLst>
                    <a:ext uri="{9D8B030D-6E8A-4147-A177-3AD203B41FA5}">
                      <a16:colId xmlns:a16="http://schemas.microsoft.com/office/drawing/2014/main" val="3636117399"/>
                    </a:ext>
                  </a:extLst>
                </a:gridCol>
              </a:tblGrid>
              <a:tr h="3252034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Thành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</a:rPr>
                        <a:t>ngữ</a:t>
                      </a:r>
                      <a:endParaRPr lang="en-US" sz="3200" b="1" baseline="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3200" b="1" baseline="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3200" b="1" baseline="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3200" b="1" baseline="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32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Cá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lớn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nuốt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cá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bé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Nước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mắt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cá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sấu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Khẩu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Phật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tâm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xà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641208"/>
                  </a:ext>
                </a:extLst>
              </a:tr>
              <a:tr h="3088876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Tục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</a:rPr>
                        <a:t>ngữ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Ăn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nhớ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kẻ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trồng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cây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ăn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nói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gói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mở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Nhất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nước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nhì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phân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, tam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cần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tứ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488038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777" y="3429000"/>
            <a:ext cx="3207225" cy="2651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756" y="241222"/>
            <a:ext cx="2917265" cy="249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5893094" y="241222"/>
            <a:ext cx="2838735" cy="2497539"/>
            <a:chOff x="0" y="0"/>
            <a:chExt cx="12192000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7" b="99706" l="111" r="97222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2748676"/>
              <a:ext cx="5438811" cy="41093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9" name="Group 8"/>
            <p:cNvGrpSpPr/>
            <p:nvPr/>
          </p:nvGrpSpPr>
          <p:grpSpPr>
            <a:xfrm>
              <a:off x="6307185" y="664945"/>
              <a:ext cx="1988524" cy="3209394"/>
              <a:chOff x="6866561" y="-694391"/>
              <a:chExt cx="4109043" cy="68580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8862646" y="1871003"/>
                <a:ext cx="1078693" cy="9988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6561" y="-694391"/>
                <a:ext cx="4109043" cy="6858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7273167" y="1738296"/>
              <a:ext cx="2869866" cy="2418582"/>
              <a:chOff x="2836207" y="1574993"/>
              <a:chExt cx="2869866" cy="241858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023360" y="2053883"/>
                <a:ext cx="379827" cy="3657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93" b="99454" l="1455" r="99636"/>
                        </a14:imgEffect>
                      </a14:imgLayer>
                    </a14:imgProps>
                  </a:ext>
                </a:extLst>
              </a:blip>
              <a:srcRect l="21037"/>
              <a:stretch/>
            </p:blipFill>
            <p:spPr>
              <a:xfrm flipH="1">
                <a:off x="2836207" y="1574993"/>
                <a:ext cx="2869866" cy="24185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/>
          <a:srcRect r="20429"/>
          <a:stretch/>
        </p:blipFill>
        <p:spPr>
          <a:xfrm>
            <a:off x="5893094" y="3473002"/>
            <a:ext cx="2838735" cy="2290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6902" y="161424"/>
            <a:ext cx="2876230" cy="255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26646" y="3473002"/>
            <a:ext cx="3016741" cy="2290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5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284" y="682917"/>
            <a:ext cx="5816088" cy="1609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146" y="2188081"/>
            <a:ext cx="7291448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91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884" y="946484"/>
            <a:ext cx="90637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</a:rPr>
              <a:t>Nhắc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lại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kiến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thức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cần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nhớ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về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từ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Hán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Việt</a:t>
            </a:r>
            <a:r>
              <a:rPr lang="en-US" sz="6000" b="1" dirty="0">
                <a:solidFill>
                  <a:schemeClr val="bg1"/>
                </a:solidFill>
              </a:rPr>
              <a:t>, </a:t>
            </a:r>
            <a:r>
              <a:rPr lang="en-US" sz="6000" b="1" dirty="0" err="1">
                <a:solidFill>
                  <a:schemeClr val="bg1"/>
                </a:solidFill>
              </a:rPr>
              <a:t>thành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ngữ</a:t>
            </a:r>
            <a:r>
              <a:rPr lang="en-US" sz="6000" b="1" dirty="0">
                <a:solidFill>
                  <a:schemeClr val="bg1"/>
                </a:solidFill>
              </a:rPr>
              <a:t>, </a:t>
            </a:r>
            <a:r>
              <a:rPr lang="en-US" sz="6000" b="1" dirty="0" err="1">
                <a:solidFill>
                  <a:schemeClr val="bg1"/>
                </a:solidFill>
              </a:rPr>
              <a:t>tục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ngữ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45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4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48126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THỰC HÀNH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296" y="1337706"/>
            <a:ext cx="968943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solidFill>
                  <a:schemeClr val="bg1"/>
                </a:solidFill>
              </a:rPr>
              <a:t>Thảo</a:t>
            </a:r>
            <a:r>
              <a:rPr lang="en-US" sz="5500" b="1" dirty="0">
                <a:solidFill>
                  <a:schemeClr val="bg1"/>
                </a:solidFill>
              </a:rPr>
              <a:t> </a:t>
            </a:r>
            <a:r>
              <a:rPr lang="en-US" sz="5500" b="1" dirty="0" err="1">
                <a:solidFill>
                  <a:schemeClr val="bg1"/>
                </a:solidFill>
              </a:rPr>
              <a:t>luận</a:t>
            </a:r>
            <a:r>
              <a:rPr lang="en-US" sz="5500" b="1" dirty="0">
                <a:solidFill>
                  <a:schemeClr val="bg1"/>
                </a:solidFill>
              </a:rPr>
              <a:t> </a:t>
            </a:r>
            <a:r>
              <a:rPr lang="en-US" sz="5500" b="1" dirty="0" err="1">
                <a:solidFill>
                  <a:schemeClr val="bg1"/>
                </a:solidFill>
              </a:rPr>
              <a:t>nhóm</a:t>
            </a:r>
            <a:r>
              <a:rPr lang="en-US" sz="5500" b="1" dirty="0">
                <a:solidFill>
                  <a:schemeClr val="bg1"/>
                </a:solidFill>
              </a:rPr>
              <a:t> (10 </a:t>
            </a:r>
            <a:r>
              <a:rPr lang="en-US" sz="5500" b="1" dirty="0" err="1">
                <a:solidFill>
                  <a:schemeClr val="bg1"/>
                </a:solidFill>
              </a:rPr>
              <a:t>phút</a:t>
            </a:r>
            <a:r>
              <a:rPr lang="en-US" sz="5500" b="1" dirty="0">
                <a:solidFill>
                  <a:schemeClr val="bg1"/>
                </a:solidFill>
              </a:rPr>
              <a:t>)</a:t>
            </a:r>
          </a:p>
          <a:p>
            <a:pPr marL="857250" indent="-857250">
              <a:buFontTx/>
              <a:buChar char="-"/>
            </a:pPr>
            <a:r>
              <a:rPr lang="en-US" sz="5500" b="1" dirty="0" err="1">
                <a:solidFill>
                  <a:schemeClr val="bg1"/>
                </a:solidFill>
              </a:rPr>
              <a:t>Nhóm</a:t>
            </a:r>
            <a:r>
              <a:rPr lang="en-US" sz="5500" b="1" dirty="0">
                <a:solidFill>
                  <a:schemeClr val="bg1"/>
                </a:solidFill>
              </a:rPr>
              <a:t> 1,2,3: </a:t>
            </a:r>
            <a:r>
              <a:rPr lang="en-US" sz="5500" b="1" dirty="0" err="1">
                <a:solidFill>
                  <a:schemeClr val="bg1"/>
                </a:solidFill>
              </a:rPr>
              <a:t>làm</a:t>
            </a:r>
            <a:r>
              <a:rPr lang="en-US" sz="5500" b="1" dirty="0">
                <a:solidFill>
                  <a:schemeClr val="bg1"/>
                </a:solidFill>
              </a:rPr>
              <a:t> </a:t>
            </a:r>
            <a:r>
              <a:rPr lang="en-US" sz="5500" b="1" dirty="0" err="1">
                <a:solidFill>
                  <a:schemeClr val="bg1"/>
                </a:solidFill>
              </a:rPr>
              <a:t>bài</a:t>
            </a:r>
            <a:r>
              <a:rPr lang="en-US" sz="5500" b="1" dirty="0">
                <a:solidFill>
                  <a:schemeClr val="bg1"/>
                </a:solidFill>
              </a:rPr>
              <a:t> </a:t>
            </a:r>
            <a:r>
              <a:rPr lang="en-US" sz="5500" b="1" dirty="0" err="1">
                <a:solidFill>
                  <a:schemeClr val="bg1"/>
                </a:solidFill>
              </a:rPr>
              <a:t>tập</a:t>
            </a:r>
            <a:r>
              <a:rPr lang="en-US" sz="5500" b="1" dirty="0">
                <a:solidFill>
                  <a:schemeClr val="bg1"/>
                </a:solidFill>
              </a:rPr>
              <a:t> 1</a:t>
            </a:r>
          </a:p>
          <a:p>
            <a:pPr marL="857250" indent="-857250">
              <a:buFontTx/>
              <a:buChar char="-"/>
            </a:pPr>
            <a:r>
              <a:rPr lang="en-US" sz="5500" b="1" dirty="0" err="1">
                <a:solidFill>
                  <a:schemeClr val="bg1"/>
                </a:solidFill>
              </a:rPr>
              <a:t>Nhóm</a:t>
            </a:r>
            <a:r>
              <a:rPr lang="en-US" sz="5500" b="1" dirty="0">
                <a:solidFill>
                  <a:schemeClr val="bg1"/>
                </a:solidFill>
              </a:rPr>
              <a:t> 4,5,6: </a:t>
            </a:r>
            <a:r>
              <a:rPr lang="en-US" sz="5500" b="1" dirty="0" err="1">
                <a:solidFill>
                  <a:schemeClr val="bg1"/>
                </a:solidFill>
              </a:rPr>
              <a:t>làm</a:t>
            </a:r>
            <a:r>
              <a:rPr lang="en-US" sz="5500" b="1" dirty="0">
                <a:solidFill>
                  <a:schemeClr val="bg1"/>
                </a:solidFill>
              </a:rPr>
              <a:t> </a:t>
            </a:r>
            <a:r>
              <a:rPr lang="en-US" sz="5500" b="1" dirty="0" err="1">
                <a:solidFill>
                  <a:schemeClr val="bg1"/>
                </a:solidFill>
              </a:rPr>
              <a:t>bài</a:t>
            </a:r>
            <a:r>
              <a:rPr lang="en-US" sz="5500" b="1" dirty="0">
                <a:solidFill>
                  <a:schemeClr val="bg1"/>
                </a:solidFill>
              </a:rPr>
              <a:t> </a:t>
            </a:r>
            <a:r>
              <a:rPr lang="en-US" sz="5500" b="1" dirty="0" err="1">
                <a:solidFill>
                  <a:schemeClr val="bg1"/>
                </a:solidFill>
              </a:rPr>
              <a:t>tập</a:t>
            </a:r>
            <a:r>
              <a:rPr lang="en-US" sz="5500" b="1" dirty="0">
                <a:solidFill>
                  <a:schemeClr val="bg1"/>
                </a:solidFill>
              </a:rPr>
              <a:t> 2</a:t>
            </a:r>
          </a:p>
        </p:txBody>
      </p:sp>
      <p:pic>
        <p:nvPicPr>
          <p:cNvPr id="5" name="ĐỒNG HỒ ĐẾM NGƯỢC 10 PHÚT CÓ ÂM THANH SỐNG ĐỘNG - 10 MINUTES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96" y="4243113"/>
            <a:ext cx="4392562" cy="247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7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p nhật 84+ về hình nền powerpoint đẹp đơn giản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3769" y="1558997"/>
            <a:ext cx="1084446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Các từ ghép Hán Việt là: trung thần nghĩa sĩ, lưu danh sử sách, binh thư yếu lược.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Nghĩa của các từ ghép Hán Việt và nghĩa của các thành tố: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0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p nhật 84+ về hình nền powerpoint đẹp đơn giản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75285" y="0"/>
            <a:ext cx="3834063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744474"/>
              </p:ext>
            </p:extLst>
          </p:nvPr>
        </p:nvGraphicFramePr>
        <p:xfrm>
          <a:off x="108284" y="725279"/>
          <a:ext cx="11975431" cy="6056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97236">
                  <a:extLst>
                    <a:ext uri="{9D8B030D-6E8A-4147-A177-3AD203B41FA5}">
                      <a16:colId xmlns:a16="http://schemas.microsoft.com/office/drawing/2014/main" val="734814258"/>
                    </a:ext>
                  </a:extLst>
                </a:gridCol>
                <a:gridCol w="3978195">
                  <a:extLst>
                    <a:ext uri="{9D8B030D-6E8A-4147-A177-3AD203B41FA5}">
                      <a16:colId xmlns:a16="http://schemas.microsoft.com/office/drawing/2014/main" val="1047531032"/>
                    </a:ext>
                  </a:extLst>
                </a:gridCol>
              </a:tblGrid>
              <a:tr h="55641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Nghĩa của mỗi yếu tố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Nghĩa của từ ghép Hán Việt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238221"/>
                  </a:ext>
                </a:extLst>
              </a:tr>
              <a:tr h="813086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trung: trung thành (trước sau 1 lòng 1 dạ không thay đổi)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effectLst/>
                        </a:rPr>
                        <a:t>Những người trung với vua, sẵn sàng làm việc nghĩa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687624"/>
                  </a:ext>
                </a:extLst>
              </a:tr>
              <a:tr h="385008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thần: bề tôi của vua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241500"/>
                  </a:ext>
                </a:extLst>
              </a:tr>
              <a:tr h="385008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nghĩa: điều tốt đẹp, lẽ phải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513067"/>
                  </a:ext>
                </a:extLst>
              </a:tr>
              <a:tr h="385008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Sĩ: người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085170"/>
                  </a:ext>
                </a:extLst>
              </a:tr>
              <a:tr h="385008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Lưu: giữ lại, để lại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Giữ lại tiếng tốt, tên tuổi về sau trong sách sử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476353"/>
                  </a:ext>
                </a:extLst>
              </a:tr>
              <a:tr h="385008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Danh: tên tuổi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836250"/>
                  </a:ext>
                </a:extLst>
              </a:tr>
              <a:tr h="385008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Sử: quá trình phát triển đã qua của một đất nước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676056"/>
                  </a:ext>
                </a:extLst>
              </a:tr>
              <a:tr h="385008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Sách: xấp giấy có in chữ đóng thành tập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77989"/>
                  </a:ext>
                </a:extLst>
              </a:tr>
              <a:tr h="385008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Binh: quân lính, việc quân sự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 dirty="0">
                          <a:solidFill>
                            <a:schemeClr val="tx1"/>
                          </a:solidFill>
                          <a:effectLst/>
                        </a:rPr>
                        <a:t>Cuốn sách tập hợp những nội dung khái quát, quan trọng về quân sự</a:t>
                      </a:r>
                      <a:endParaRPr lang="en-US" sz="2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621338"/>
                  </a:ext>
                </a:extLst>
              </a:tr>
              <a:tr h="385008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Thư: sách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278312"/>
                  </a:ext>
                </a:extLst>
              </a:tr>
              <a:tr h="385008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>
                          <a:solidFill>
                            <a:schemeClr val="tx1"/>
                          </a:solidFill>
                          <a:effectLst/>
                        </a:rPr>
                        <a:t>Yếu: quan trọng, cần thiết</a:t>
                      </a:r>
                      <a:endParaRPr lang="en-US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951589"/>
                  </a:ext>
                </a:extLst>
              </a:tr>
              <a:tr h="53615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300" b="1" dirty="0">
                          <a:solidFill>
                            <a:schemeClr val="tx1"/>
                          </a:solidFill>
                          <a:effectLst/>
                        </a:rPr>
                        <a:t>Lược: khái quát, vắn tắt</a:t>
                      </a:r>
                      <a:endParaRPr lang="en-US" sz="2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3035" marR="430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591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269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559</Words>
  <Application>Microsoft Office PowerPoint</Application>
  <PresentationFormat>Widescreen</PresentationFormat>
  <Paragraphs>107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 Toan</dc:creator>
  <cp:lastModifiedBy>Administrator</cp:lastModifiedBy>
  <cp:revision>17</cp:revision>
  <dcterms:created xsi:type="dcterms:W3CDTF">2023-07-01T03:42:57Z</dcterms:created>
  <dcterms:modified xsi:type="dcterms:W3CDTF">2025-01-16T02:08:28Z</dcterms:modified>
</cp:coreProperties>
</file>