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70" r:id="rId3"/>
    <p:sldId id="319" r:id="rId4"/>
    <p:sldId id="320" r:id="rId5"/>
    <p:sldId id="321" r:id="rId6"/>
    <p:sldId id="322" r:id="rId7"/>
    <p:sldId id="327" r:id="rId8"/>
    <p:sldId id="329" r:id="rId9"/>
    <p:sldId id="350" r:id="rId10"/>
    <p:sldId id="326" r:id="rId11"/>
    <p:sldId id="328" r:id="rId12"/>
    <p:sldId id="331" r:id="rId13"/>
    <p:sldId id="332" r:id="rId14"/>
    <p:sldId id="360" r:id="rId15"/>
    <p:sldId id="333" r:id="rId16"/>
    <p:sldId id="361" r:id="rId17"/>
    <p:sldId id="362" r:id="rId18"/>
    <p:sldId id="335" r:id="rId19"/>
    <p:sldId id="375" r:id="rId20"/>
    <p:sldId id="352" r:id="rId21"/>
    <p:sldId id="348" r:id="rId22"/>
    <p:sldId id="349" r:id="rId23"/>
    <p:sldId id="302" r:id="rId24"/>
    <p:sldId id="363" r:id="rId25"/>
    <p:sldId id="374" r:id="rId26"/>
    <p:sldId id="366" r:id="rId27"/>
    <p:sldId id="364" r:id="rId28"/>
    <p:sldId id="367" r:id="rId29"/>
    <p:sldId id="368" r:id="rId30"/>
    <p:sldId id="347" r:id="rId31"/>
    <p:sldId id="377" r:id="rId32"/>
    <p:sldId id="288" r:id="rId33"/>
    <p:sldId id="369" r:id="rId34"/>
    <p:sldId id="370" r:id="rId35"/>
    <p:sldId id="371" r:id="rId36"/>
    <p:sldId id="289" r:id="rId37"/>
    <p:sldId id="359" r:id="rId38"/>
  </p:sldIdLst>
  <p:sldSz cx="18288000" cy="10287000"/>
  <p:notesSz cx="6858000" cy="9144000"/>
  <p:embeddedFontLst>
    <p:embeddedFont>
      <p:font typeface="#9Slide04 Maitree Medium" panose="020B0604020202020204" charset="-34"/>
      <p:regular r:id="rId40"/>
    </p:embeddedFont>
    <p:embeddedFont>
      <p:font typeface="#9Slide04 Maitree SemiBold" panose="020B0604020202020204" charset="-34"/>
      <p:bold r:id="rId41"/>
    </p:embeddedFont>
    <p:embeddedFont>
      <p:font typeface="#9Slide05 Good Vibes Pro" panose="020B0604020202020204" charset="0"/>
      <p:regular r:id="rId42"/>
    </p:embeddedFont>
    <p:embeddedFont>
      <p:font typeface="#9Slide07 IcielSoup of Justice" panose="020B0604020202020204" charset="0"/>
      <p:regular r:id="rId43"/>
    </p:embeddedFont>
    <p:embeddedFont>
      <p:font typeface="#9Slide07 Soup of Justice" panose="020B0604020202020204" charset="0"/>
      <p:regular r:id="rId44"/>
    </p:embeddedFont>
    <p:embeddedFont>
      <p:font typeface="#9Slide07 SVNGuerrilla" panose="00000500000000000000" charset="0"/>
      <p:regular r:id="rId45"/>
    </p:embeddedFont>
    <p:embeddedFont>
      <p:font typeface="Roboto" panose="02000000000000000000"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p:cViewPr varScale="1">
        <p:scale>
          <a:sx n="40" d="100"/>
          <a:sy n="40" d="100"/>
        </p:scale>
        <p:origin x="92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11270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a:t>
            </a:r>
            <a:r>
              <a:rPr lang="en-US" dirty="0" err="1"/>
              <a:t>truyện</a:t>
            </a:r>
            <a:r>
              <a:rPr lang="en-US" dirty="0"/>
              <a:t> </a:t>
            </a:r>
            <a:r>
              <a:rPr lang="en-US" dirty="0" err="1"/>
              <a:t>dân</a:t>
            </a:r>
            <a:r>
              <a:rPr lang="en-US" dirty="0"/>
              <a:t> </a:t>
            </a:r>
            <a:r>
              <a:rPr lang="en-US" dirty="0" err="1"/>
              <a:t>gian</a:t>
            </a:r>
            <a:r>
              <a:rPr lang="en-US" dirty="0"/>
              <a:t> “</a:t>
            </a:r>
            <a:r>
              <a:rPr lang="en-US" dirty="0" err="1"/>
              <a:t>Vợ</a:t>
            </a:r>
            <a:r>
              <a:rPr lang="en-US" dirty="0"/>
              <a:t> </a:t>
            </a:r>
            <a:r>
              <a:rPr lang="en-US" dirty="0" err="1"/>
              <a:t>chàng</a:t>
            </a:r>
            <a:r>
              <a:rPr lang="en-US" dirty="0"/>
              <a:t> </a:t>
            </a:r>
            <a:r>
              <a:rPr lang="en-US" dirty="0" err="1"/>
              <a:t>Trương</a:t>
            </a:r>
            <a:r>
              <a:rPr lang="en-US" dirty="0"/>
              <a:t>”</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GV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thiệu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thêm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lịch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nước</a:t>
            </a:r>
            <a:r>
              <a:rPr lang="en-US" sz="1200" b="1" dirty="0">
                <a:latin typeface="Times New Roman" panose="02020603050405020304" pitchFamily="18" charset="0"/>
                <a:cs typeface="Times New Roman" panose="02020603050405020304" pitchFamily="18" charset="0"/>
              </a:rPr>
              <a:t> ta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XVI: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cuộc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tranh</a:t>
            </a:r>
            <a:r>
              <a:rPr lang="en-US" sz="1200" b="1" dirty="0">
                <a:latin typeface="Times New Roman" panose="02020603050405020304" pitchFamily="18" charset="0"/>
                <a:cs typeface="Times New Roman" panose="02020603050405020304" pitchFamily="18" charset="0"/>
              </a:rPr>
              <a:t> phi </a:t>
            </a:r>
            <a:r>
              <a:rPr lang="en-US" sz="1200" b="1" dirty="0" err="1">
                <a:latin typeface="Times New Roman" panose="02020603050405020304" pitchFamily="18" charset="0"/>
                <a:cs typeface="Times New Roman" panose="02020603050405020304" pitchFamily="18" charset="0"/>
              </a:rPr>
              <a:t>nghĩa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đẩy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lầm</a:t>
            </a:r>
            <a:r>
              <a:rPr lang="en-US" sz="1200" b="1" dirty="0">
                <a:latin typeface="Times New Roman" panose="02020603050405020304" pitchFamily="18" charset="0"/>
                <a:cs typeface="Times New Roman" panose="02020603050405020304" pitchFamily="18" charset="0"/>
              </a:rPr>
              <a:t> than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298327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5-1-4-2-3-6</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851234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99894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369346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1856225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90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1693299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Cho biết những nguyên nhân gây ra bi kịch của Vũ Nương. Nguyên nhân nào là chủ yếu.</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8591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2831338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GV </a:t>
            </a:r>
            <a:r>
              <a:rPr lang="en-US" dirty="0" err="1"/>
              <a:t>cho</a:t>
            </a:r>
            <a:r>
              <a:rPr lang="en-US" dirty="0"/>
              <a:t> HS </a:t>
            </a:r>
            <a:r>
              <a:rPr lang="en-US" dirty="0" err="1"/>
              <a:t>thảo</a:t>
            </a:r>
            <a:r>
              <a:rPr lang="en-US" dirty="0"/>
              <a:t> </a:t>
            </a:r>
            <a:r>
              <a:rPr lang="en-US" dirty="0" err="1"/>
              <a:t>luận</a:t>
            </a:r>
            <a:r>
              <a:rPr lang="en-US" dirty="0"/>
              <a:t> </a:t>
            </a:r>
            <a:r>
              <a:rPr lang="en-US" dirty="0" err="1"/>
              <a:t>câu</a:t>
            </a:r>
            <a:r>
              <a:rPr lang="en-US" dirty="0"/>
              <a:t> </a:t>
            </a:r>
            <a:r>
              <a:rPr lang="en-US" dirty="0" err="1"/>
              <a:t>hỏi</a:t>
            </a:r>
            <a:r>
              <a:rPr lang="en-US" dirty="0"/>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dám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Sinh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trl</a:t>
            </a:r>
            <a:r>
              <a:rPr lang="en-US" dirty="0"/>
              <a:t> </a:t>
            </a:r>
            <a:r>
              <a:rPr lang="en-US" dirty="0" err="1"/>
              <a:t>khẳng</a:t>
            </a:r>
            <a:r>
              <a:rPr lang="en-US" dirty="0"/>
              <a:t> </a:t>
            </a:r>
            <a:r>
              <a:rPr lang="en-US" dirty="0" err="1"/>
              <a:t>định</a:t>
            </a:r>
            <a:r>
              <a:rPr lang="en-US" dirty="0"/>
              <a:t>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a:t>
            </a:r>
            <a:r>
              <a:rPr lang="en-US" dirty="0" err="1"/>
              <a:t>dẫn</a:t>
            </a:r>
            <a:r>
              <a:rPr lang="en-US" dirty="0"/>
              <a:t> </a:t>
            </a:r>
            <a:r>
              <a:rPr lang="en-US" dirty="0" err="1"/>
              <a:t>đến</a:t>
            </a:r>
            <a:r>
              <a:rPr lang="en-US" dirty="0"/>
              <a:t> bi </a:t>
            </a:r>
            <a:r>
              <a:rPr lang="en-US" dirty="0" err="1"/>
              <a:t>kịch</a:t>
            </a:r>
            <a:r>
              <a:rPr lang="en-US" dirty="0"/>
              <a:t> </a:t>
            </a:r>
            <a:r>
              <a:rPr lang="en-US" dirty="0" err="1"/>
              <a:t>của</a:t>
            </a:r>
            <a:r>
              <a:rPr lang="en-US" dirty="0"/>
              <a:t> Vũ </a:t>
            </a:r>
            <a:r>
              <a:rPr lang="en-US" dirty="0" err="1"/>
              <a:t>Nương</a:t>
            </a:r>
            <a:r>
              <a:rPr lang="en-US" dirty="0"/>
              <a:t>: </a:t>
            </a:r>
            <a:r>
              <a:rPr lang="en-US" dirty="0" err="1"/>
              <a:t>Giữa</a:t>
            </a:r>
            <a:r>
              <a:rPr lang="en-US" dirty="0"/>
              <a:t> </a:t>
            </a:r>
            <a:r>
              <a:rPr lang="en-US" dirty="0" err="1"/>
              <a:t>câu</a:t>
            </a:r>
            <a:r>
              <a:rPr lang="en-US" dirty="0"/>
              <a:t> </a:t>
            </a:r>
            <a:r>
              <a:rPr lang="en-US" dirty="0" err="1"/>
              <a:t>nói</a:t>
            </a:r>
            <a:r>
              <a:rPr lang="en-US" dirty="0"/>
              <a:t> </a:t>
            </a:r>
            <a:r>
              <a:rPr lang="en-US" dirty="0" err="1"/>
              <a:t>vô</a:t>
            </a:r>
            <a:r>
              <a:rPr lang="en-US" dirty="0"/>
              <a:t> </a:t>
            </a:r>
            <a:r>
              <a:rPr lang="en-US" dirty="0" err="1"/>
              <a:t>tình</a:t>
            </a:r>
            <a:r>
              <a:rPr lang="en-US" dirty="0"/>
              <a:t> </a:t>
            </a:r>
            <a:r>
              <a:rPr lang="en-US" dirty="0" err="1"/>
              <a:t>của</a:t>
            </a:r>
            <a:r>
              <a:rPr lang="en-US" dirty="0"/>
              <a:t> con </a:t>
            </a:r>
            <a:r>
              <a:rPr lang="en-US" dirty="0" err="1"/>
              <a:t>trẻ</a:t>
            </a:r>
            <a:r>
              <a:rPr lang="en-US" dirty="0"/>
              <a:t> </a:t>
            </a:r>
            <a:r>
              <a:rPr lang="en-US" dirty="0" err="1"/>
              <a:t>và</a:t>
            </a:r>
            <a:r>
              <a:rPr lang="en-US" dirty="0"/>
              <a:t> </a:t>
            </a:r>
            <a:r>
              <a:rPr lang="en-US" dirty="0" err="1"/>
              <a:t>tính</a:t>
            </a:r>
            <a:r>
              <a:rPr lang="en-US" dirty="0"/>
              <a:t> </a:t>
            </a:r>
            <a:r>
              <a:rPr lang="en-US" dirty="0" err="1"/>
              <a:t>cách</a:t>
            </a:r>
            <a:r>
              <a:rPr lang="en-US" dirty="0"/>
              <a:t> </a:t>
            </a:r>
            <a:r>
              <a:rPr lang="en-US" dirty="0" err="1"/>
              <a:t>đa</a:t>
            </a:r>
            <a:r>
              <a:rPr lang="en-US" dirty="0"/>
              <a:t> </a:t>
            </a:r>
            <a:r>
              <a:rPr lang="en-US" dirty="0" err="1"/>
              <a:t>nghi</a:t>
            </a:r>
            <a:r>
              <a:rPr lang="en-US" dirty="0"/>
              <a:t> </a:t>
            </a:r>
            <a:r>
              <a:rPr lang="en-US" dirty="0" err="1"/>
              <a:t>thái</a:t>
            </a:r>
            <a:r>
              <a:rPr lang="en-US" dirty="0"/>
              <a:t> </a:t>
            </a:r>
            <a:r>
              <a:rPr lang="en-US" dirty="0" err="1"/>
              <a:t>quá</a:t>
            </a:r>
            <a:r>
              <a:rPr lang="en-US" dirty="0"/>
              <a:t> </a:t>
            </a:r>
            <a:r>
              <a:rPr lang="en-US" dirty="0" err="1"/>
              <a:t>của</a:t>
            </a:r>
            <a:r>
              <a:rPr lang="en-US" dirty="0"/>
              <a:t> </a:t>
            </a:r>
            <a:r>
              <a:rPr lang="en-US" dirty="0" err="1"/>
              <a:t>người</a:t>
            </a:r>
            <a:r>
              <a:rPr lang="en-US" dirty="0"/>
              <a:t> cha, </a:t>
            </a:r>
            <a:r>
              <a:rPr lang="en-US" dirty="0" err="1"/>
              <a:t>nguyên</a:t>
            </a:r>
            <a:r>
              <a:rPr lang="en-US" dirty="0"/>
              <a:t> </a:t>
            </a:r>
            <a:r>
              <a:rPr lang="en-US" dirty="0" err="1"/>
              <a:t>nhân</a:t>
            </a:r>
            <a:r>
              <a:rPr lang="en-US" dirty="0"/>
              <a:t> </a:t>
            </a:r>
            <a:r>
              <a:rPr lang="en-US" dirty="0" err="1"/>
              <a:t>nào</a:t>
            </a:r>
            <a:r>
              <a:rPr lang="en-US" dirty="0"/>
              <a:t> </a:t>
            </a:r>
            <a:r>
              <a:rPr lang="en-US" dirty="0" err="1"/>
              <a:t>là</a:t>
            </a:r>
            <a:r>
              <a:rPr lang="en-US" dirty="0"/>
              <a:t> </a:t>
            </a:r>
            <a:r>
              <a:rPr lang="en-US" dirty="0" err="1"/>
              <a:t>quan</a:t>
            </a:r>
            <a:r>
              <a:rPr lang="en-US" dirty="0"/>
              <a:t> </a:t>
            </a:r>
            <a:r>
              <a:rPr lang="en-US" dirty="0" err="1"/>
              <a:t>trọng</a:t>
            </a:r>
            <a:r>
              <a:rPr lang="en-US" dirty="0"/>
              <a:t> </a:t>
            </a:r>
            <a:r>
              <a:rPr lang="en-US" dirty="0" err="1"/>
              <a:t>hơn</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3967083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5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nhóm</a:t>
            </a:r>
            <a:r>
              <a:rPr lang="en-US" baseline="0" dirty="0"/>
              <a:t> </a:t>
            </a:r>
            <a:r>
              <a:rPr lang="en-US" baseline="0" dirty="0" err="1"/>
              <a:t>lớn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1530601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140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26</a:t>
            </a:fld>
            <a:endParaRPr lang="en-US"/>
          </a:p>
        </p:txBody>
      </p:sp>
    </p:spTree>
    <p:extLst>
      <p:ext uri="{BB962C8B-B14F-4D97-AF65-F5344CB8AC3E}">
        <p14:creationId xmlns:p14="http://schemas.microsoft.com/office/powerpoint/2010/main" val="283447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31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29</a:t>
            </a:fld>
            <a:endParaRPr lang="en-US"/>
          </a:p>
        </p:txBody>
      </p:sp>
    </p:spTree>
    <p:extLst>
      <p:ext uri="{BB962C8B-B14F-4D97-AF65-F5344CB8AC3E}">
        <p14:creationId xmlns:p14="http://schemas.microsoft.com/office/powerpoint/2010/main" val="957581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Tô</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vào</a:t>
            </a:r>
            <a:r>
              <a:rPr lang="en-US" baseline="0" dirty="0"/>
              <a:t> ô </a:t>
            </a:r>
            <a:r>
              <a:rPr lang="en-US" baseline="0" dirty="0" err="1"/>
              <a:t>chứa</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màu</a:t>
            </a:r>
            <a:r>
              <a:rPr lang="en-US" baseline="0" dirty="0"/>
              <a:t> cam </a:t>
            </a:r>
            <a:r>
              <a:rPr lang="en-US" baseline="0" dirty="0" err="1"/>
              <a:t>vào</a:t>
            </a:r>
            <a:r>
              <a:rPr lang="en-US" baseline="0" dirty="0"/>
              <a:t> ô </a:t>
            </a:r>
            <a:r>
              <a:rPr lang="en-US" baseline="0" dirty="0" err="1"/>
              <a:t>chứa</a:t>
            </a:r>
            <a:r>
              <a:rPr lang="en-US" baseline="0" dirty="0"/>
              <a:t> ý </a:t>
            </a:r>
            <a:r>
              <a:rPr lang="en-US" baseline="0" dirty="0" err="1"/>
              <a:t>nghĩa</a:t>
            </a:r>
            <a:r>
              <a:rPr lang="en-US" baseline="0" dirty="0"/>
              <a:t>, </a:t>
            </a:r>
            <a:r>
              <a:rPr lang="en-US" baseline="0" dirty="0" err="1"/>
              <a:t>màu</a:t>
            </a:r>
            <a:r>
              <a:rPr lang="en-US" baseline="0" dirty="0"/>
              <a:t> </a:t>
            </a:r>
            <a:r>
              <a:rPr lang="en-US" baseline="0" dirty="0" err="1"/>
              <a:t>tím</a:t>
            </a:r>
            <a:r>
              <a:rPr lang="en-US" baseline="0" dirty="0"/>
              <a:t> </a:t>
            </a:r>
            <a:r>
              <a:rPr lang="en-US" baseline="0" dirty="0" err="1"/>
              <a:t>vào</a:t>
            </a:r>
            <a:r>
              <a:rPr lang="en-US" baseline="0" dirty="0"/>
              <a:t> ô </a:t>
            </a:r>
            <a:r>
              <a:rPr lang="en-US" baseline="0" dirty="0" err="1"/>
              <a:t>chứa</a:t>
            </a:r>
            <a:r>
              <a:rPr lang="en-US" baseline="0" dirty="0"/>
              <a:t> </a:t>
            </a:r>
            <a:r>
              <a:rPr lang="en-US" baseline="0" dirty="0" err="1"/>
              <a:t>thông</a:t>
            </a:r>
            <a:r>
              <a:rPr lang="en-US" baseline="0" dirty="0"/>
              <a:t> </a:t>
            </a:r>
            <a:r>
              <a:rPr lang="en-US" baseline="0" dirty="0" err="1"/>
              <a:t>điệp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28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31</a:t>
            </a:fld>
            <a:endParaRPr lang="en-US"/>
          </a:p>
        </p:txBody>
      </p:sp>
    </p:spTree>
    <p:extLst>
      <p:ext uri="{BB962C8B-B14F-4D97-AF65-F5344CB8AC3E}">
        <p14:creationId xmlns:p14="http://schemas.microsoft.com/office/powerpoint/2010/main" val="1569717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19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35</a:t>
            </a:fld>
            <a:endParaRPr lang="en-US"/>
          </a:p>
        </p:txBody>
      </p:sp>
    </p:spTree>
    <p:extLst>
      <p:ext uri="{BB962C8B-B14F-4D97-AF65-F5344CB8AC3E}">
        <p14:creationId xmlns:p14="http://schemas.microsoft.com/office/powerpoint/2010/main" val="3775265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36</a:t>
            </a:fld>
            <a:endParaRPr lang="en-US"/>
          </a:p>
        </p:txBody>
      </p:sp>
    </p:spTree>
    <p:extLst>
      <p:ext uri="{BB962C8B-B14F-4D97-AF65-F5344CB8AC3E}">
        <p14:creationId xmlns:p14="http://schemas.microsoft.com/office/powerpoint/2010/main" val="165303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vào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nửa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thế</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kỉ</a:t>
            </a:r>
            <a:r>
              <a:rPr lang="en-US" altLang="zh-CN" sz="1200" dirty="0">
                <a:latin typeface="Times New Roman" pitchFamily="18" charset="0"/>
                <a:cs typeface="Times New Roman" pitchFamily="18" charset="0"/>
              </a:rPr>
              <a:t> XVI –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Lê </a:t>
            </a:r>
            <a:r>
              <a:rPr lang="en-US" altLang="zh-CN" sz="1200" dirty="0" err="1">
                <a:latin typeface="Times New Roman" pitchFamily="18" charset="0"/>
                <a:cs typeface="Times New Roman" pitchFamily="18" charset="0"/>
              </a:rPr>
              <a:t>bắt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khủng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hoảng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tập</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đoàn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kiến</a:t>
            </a:r>
            <a:r>
              <a:rPr lang="en-US" altLang="zh-CN" sz="1200" dirty="0">
                <a:latin typeface="Times New Roman" pitchFamily="18" charset="0"/>
                <a:cs typeface="Times New Roman" pitchFamily="18" charset="0"/>
              </a:rPr>
              <a:t> Lê – </a:t>
            </a:r>
            <a:r>
              <a:rPr lang="en-US" altLang="zh-CN" sz="1200" dirty="0" err="1">
                <a:latin typeface="Times New Roman" pitchFamily="18" charset="0"/>
                <a:cs typeface="Times New Roman" pitchFamily="18" charset="0"/>
              </a:rPr>
              <a:t>Mạc</a:t>
            </a:r>
            <a:r>
              <a:rPr lang="en-US" altLang="zh-CN" sz="1200" dirty="0">
                <a:latin typeface="Times New Roman" pitchFamily="18" charset="0"/>
                <a:cs typeface="Times New Roman" pitchFamily="18" charset="0"/>
              </a:rPr>
              <a:t> – </a:t>
            </a:r>
            <a:r>
              <a:rPr lang="en-US" altLang="zh-CN" sz="1200" dirty="0" err="1">
                <a:latin typeface="Times New Roman" pitchFamily="18" charset="0"/>
                <a:cs typeface="Times New Roman" pitchFamily="18" charset="0"/>
              </a:rPr>
              <a:t>Trình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tranh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bính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cuộc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chiến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kéo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Hiện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thực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hội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ấy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phản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ánh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giả</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Nguyễn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Dữ</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học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rộng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tài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cao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chỉ</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có</a:t>
            </a:r>
            <a:r>
              <a:rPr lang="en-US" altLang="zh-CN" sz="1200" dirty="0">
                <a:latin typeface="Times New Roman" pitchFamily="18" charset="0"/>
                <a:cs typeface="Times New Roman" pitchFamily="18" charset="0"/>
              </a:rPr>
              <a:t> 1 </a:t>
            </a:r>
            <a:r>
              <a:rPr lang="en-US" altLang="zh-CN" sz="1200" dirty="0" err="1">
                <a:latin typeface="Times New Roman" pitchFamily="18" charset="0"/>
                <a:cs typeface="Times New Roman" pitchFamily="18" charset="0"/>
              </a:rPr>
              <a:t>năm</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rồi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xin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cáo</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quan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về</a:t>
            </a:r>
            <a:r>
              <a:rPr lang="en-US" altLang="zh-CN" sz="1200" dirty="0">
                <a:latin typeface="Times New Roman" pitchFamily="18" charset="0"/>
                <a:cs typeface="Times New Roman" pitchFamily="18" charset="0"/>
              </a:rPr>
              <a:t> ở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viết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sách</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mẹ</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sống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ẩn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dật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nhiều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thức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đương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khác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giàu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lòng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yêu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thương</a:t>
            </a:r>
            <a:r>
              <a:rPr lang="en-US" altLang="zh-CN" sz="1200" dirty="0">
                <a:latin typeface="Times New Roman" pitchFamily="18" charset="0"/>
                <a:cs typeface="Times New Roman" pitchFamily="18" charset="0"/>
              </a:rPr>
              <a:t> con </a:t>
            </a:r>
            <a:r>
              <a:rPr lang="en-US" altLang="zh-CN" sz="1200" dirty="0" err="1">
                <a:latin typeface="Times New Roman" pitchFamily="18" charset="0"/>
                <a:cs typeface="Times New Roman" pitchFamily="18" charset="0"/>
              </a:rPr>
              <a:t>người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trọng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hóa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dân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tộc</a:t>
            </a:r>
            <a:r>
              <a:rPr lang="en-US"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một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trong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những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cây</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bút</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mở</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đầu</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văn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xuôi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chữ</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Hán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ông</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được</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ví</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như</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là</a:t>
            </a:r>
            <a:r>
              <a:rPr lang="en-US" altLang="zh-CN" sz="1200" dirty="0">
                <a:latin typeface="Times New Roman" pitchFamily="18" charset="0"/>
                <a:cs typeface="Times New Roman" pitchFamily="18" charset="0"/>
              </a:rPr>
              <a:t> “cha </a:t>
            </a:r>
            <a:r>
              <a:rPr lang="en-US" altLang="zh-CN" sz="1200" dirty="0" err="1">
                <a:latin typeface="Times New Roman" pitchFamily="18" charset="0"/>
                <a:cs typeface="Times New Roman" pitchFamily="18" charset="0"/>
              </a:rPr>
              <a:t>đẻ</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của</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thể</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loại</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truyện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truyền</a:t>
            </a:r>
            <a:r>
              <a:rPr lang="en-US" altLang="zh-CN" sz="1200" dirty="0">
                <a:latin typeface="Times New Roman" pitchFamily="18" charset="0"/>
                <a:cs typeface="Times New Roman" pitchFamily="18" charset="0"/>
              </a:rPr>
              <a:t> </a:t>
            </a:r>
            <a:r>
              <a:rPr lang="en-US" altLang="zh-CN" sz="1200" dirty="0" err="1">
                <a:latin typeface="Times New Roman" pitchFamily="18" charset="0"/>
                <a:cs typeface="Times New Roman" pitchFamily="18" charset="0"/>
              </a:rPr>
              <a:t>kì</a:t>
            </a:r>
            <a:r>
              <a:rPr lang="en-US" altLang="zh-CN" sz="1200" dirty="0">
                <a:latin typeface="Times New Roman" pitchFamily="18" charset="0"/>
                <a:cs typeface="Times New Roman" pitchFamily="18" charset="0"/>
              </a:rPr>
              <a:t>. </a:t>
            </a: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chuẩn</a:t>
            </a:r>
            <a:r>
              <a:rPr lang="en-US" dirty="0"/>
              <a:t> </a:t>
            </a:r>
            <a:r>
              <a:rPr lang="en-US" dirty="0" err="1"/>
              <a:t>bị</a:t>
            </a:r>
            <a:r>
              <a:rPr lang="en-US" dirty="0"/>
              <a:t> ở </a:t>
            </a:r>
            <a:r>
              <a:rPr lang="en-US" dirty="0" err="1"/>
              <a:t>nhà</a:t>
            </a:r>
            <a:r>
              <a:rPr lang="en-US" dirty="0"/>
              <a:t>: </a:t>
            </a:r>
            <a:r>
              <a:rPr lang="en-US" dirty="0" err="1"/>
              <a:t>Mở</a:t>
            </a:r>
            <a:r>
              <a:rPr lang="en-US" dirty="0"/>
              <a:t> </a:t>
            </a:r>
            <a:r>
              <a:rPr lang="en-US" dirty="0" err="1"/>
              <a:t>ra</a:t>
            </a:r>
            <a:r>
              <a:rPr lang="en-US" dirty="0"/>
              <a:t> </a:t>
            </a:r>
            <a:r>
              <a:rPr lang="en-US" dirty="0" err="1"/>
              <a:t>trang</a:t>
            </a:r>
            <a:r>
              <a:rPr lang="en-US" dirty="0"/>
              <a:t> </a:t>
            </a:r>
            <a:r>
              <a:rPr lang="en-US" dirty="0" err="1"/>
              <a:t>sách</a:t>
            </a:r>
            <a:r>
              <a:rPr lang="en-US" dirty="0"/>
              <a:t> </a:t>
            </a:r>
            <a:r>
              <a:rPr lang="en-US" dirty="0" err="1"/>
              <a:t>mới</a:t>
            </a:r>
            <a:r>
              <a:rPr lang="en-US" dirty="0"/>
              <a:t> “</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81024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nghĩa</a:t>
            </a:r>
            <a:r>
              <a:rPr lang="en-US" dirty="0"/>
              <a:t> </a:t>
            </a:r>
            <a:r>
              <a:rPr lang="en-US" dirty="0" err="1"/>
              <a:t>là</a:t>
            </a:r>
            <a:r>
              <a:rPr lang="en-US" dirty="0"/>
              <a:t> </a:t>
            </a:r>
            <a:r>
              <a:rPr lang="en-US" dirty="0" err="1"/>
              <a:t>ghi</a:t>
            </a:r>
            <a:r>
              <a:rPr lang="en-US" dirty="0"/>
              <a:t> </a:t>
            </a:r>
            <a:r>
              <a:rPr lang="en-US" dirty="0" err="1"/>
              <a:t>chép</a:t>
            </a:r>
            <a:r>
              <a:rPr lang="en-US" dirty="0"/>
              <a:t> </a:t>
            </a:r>
            <a:r>
              <a:rPr lang="en-US" dirty="0" err="1"/>
              <a:t>tản</a:t>
            </a:r>
            <a:r>
              <a:rPr lang="en-US" dirty="0"/>
              <a:t> </a:t>
            </a:r>
            <a:r>
              <a:rPr lang="en-US" dirty="0" err="1"/>
              <a:t>mạn</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kì</a:t>
            </a:r>
            <a:r>
              <a:rPr lang="en-US" dirty="0"/>
              <a:t> </a:t>
            </a:r>
            <a:r>
              <a:rPr lang="en-US" dirty="0" err="1"/>
              <a:t>lạ</a:t>
            </a:r>
            <a:r>
              <a:rPr lang="en-US" dirty="0"/>
              <a:t> </a:t>
            </a:r>
            <a:r>
              <a:rPr lang="en-US" dirty="0" err="1"/>
              <a:t>được</a:t>
            </a:r>
            <a:r>
              <a:rPr lang="en-US" dirty="0"/>
              <a:t> </a:t>
            </a:r>
            <a:r>
              <a:rPr lang="en-US" dirty="0" err="1"/>
              <a:t>lưu</a:t>
            </a:r>
            <a:r>
              <a:rPr lang="en-US" dirty="0"/>
              <a:t> </a:t>
            </a:r>
            <a:r>
              <a:rPr lang="en-US" dirty="0" err="1"/>
              <a:t>truyền</a:t>
            </a:r>
            <a:r>
              <a:rPr lang="en-US" dirty="0"/>
              <a:t> </a:t>
            </a:r>
            <a:r>
              <a:rPr lang="en-US" dirty="0" err="1"/>
              <a:t>trong</a:t>
            </a:r>
            <a:r>
              <a:rPr lang="en-US" dirty="0"/>
              <a:t> </a:t>
            </a:r>
            <a:r>
              <a:rPr lang="en-US" dirty="0" err="1"/>
              <a:t>dân</a:t>
            </a:r>
            <a:r>
              <a:rPr lang="en-US" dirty="0"/>
              <a:t> </a:t>
            </a:r>
            <a:r>
              <a:rPr lang="en-US" dirty="0" err="1"/>
              <a:t>gian</a:t>
            </a:r>
            <a:r>
              <a:rPr lang="en-US" dirty="0"/>
              <a:t>, </a:t>
            </a:r>
            <a:r>
              <a:rPr lang="en-US" dirty="0" err="1"/>
              <a:t>đây</a:t>
            </a:r>
            <a:r>
              <a:rPr lang="en-US" dirty="0"/>
              <a:t> </a:t>
            </a:r>
            <a:r>
              <a:rPr lang="en-US" dirty="0" err="1"/>
              <a:t>là</a:t>
            </a:r>
            <a:r>
              <a:rPr lang="en-US" dirty="0"/>
              <a:t> </a:t>
            </a:r>
            <a:r>
              <a:rPr lang="en-US" dirty="0" err="1"/>
              <a:t>tập</a:t>
            </a:r>
            <a:r>
              <a:rPr lang="en-US" dirty="0"/>
              <a:t> </a:t>
            </a:r>
            <a:r>
              <a:rPr lang="en-US" dirty="0" err="1"/>
              <a:t>truyện</a:t>
            </a:r>
            <a:r>
              <a:rPr lang="en-US" dirty="0"/>
              <a:t> </a:t>
            </a:r>
            <a:r>
              <a:rPr lang="en-US" dirty="0" err="1"/>
              <a:t>duy</a:t>
            </a:r>
            <a:r>
              <a:rPr lang="en-US" dirty="0"/>
              <a:t> </a:t>
            </a:r>
            <a:r>
              <a:rPr lang="en-US" dirty="0" err="1"/>
              <a:t>nhất</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đến</a:t>
            </a:r>
            <a:r>
              <a:rPr lang="en-US" dirty="0"/>
              <a:t> </a:t>
            </a:r>
            <a:r>
              <a:rPr lang="en-US" dirty="0" err="1"/>
              <a:t>ngày</a:t>
            </a:r>
            <a:r>
              <a:rPr lang="en-US" dirty="0"/>
              <a:t> nay</a:t>
            </a:r>
          </a:p>
          <a:p>
            <a:r>
              <a:rPr lang="en-US" dirty="0" err="1"/>
              <a:t>Tác</a:t>
            </a:r>
            <a:r>
              <a:rPr lang="en-US" dirty="0"/>
              <a:t> </a:t>
            </a:r>
            <a:r>
              <a:rPr lang="en-US" dirty="0" err="1"/>
              <a:t>phẩm</a:t>
            </a:r>
            <a:r>
              <a:rPr lang="en-US" dirty="0"/>
              <a:t> </a:t>
            </a:r>
            <a:r>
              <a:rPr lang="en-US" dirty="0" err="1"/>
              <a:t>được</a:t>
            </a:r>
            <a:r>
              <a:rPr lang="en-US" dirty="0"/>
              <a:t> </a:t>
            </a:r>
            <a:r>
              <a:rPr lang="en-US" dirty="0" err="1"/>
              <a:t>viết</a:t>
            </a:r>
            <a:r>
              <a:rPr lang="en-US" dirty="0"/>
              <a:t> </a:t>
            </a:r>
            <a:r>
              <a:rPr lang="en-US" dirty="0" err="1"/>
              <a:t>theo</a:t>
            </a:r>
            <a:r>
              <a:rPr lang="en-US" dirty="0"/>
              <a:t> </a:t>
            </a:r>
            <a:r>
              <a:rPr lang="en-US" dirty="0" err="1"/>
              <a:t>thể</a:t>
            </a:r>
            <a:r>
              <a:rPr lang="en-US" dirty="0"/>
              <a:t> </a:t>
            </a:r>
            <a:r>
              <a:rPr lang="en-US" dirty="0" err="1"/>
              <a:t>truyền</a:t>
            </a:r>
            <a:r>
              <a:rPr lang="en-US" dirty="0"/>
              <a:t> </a:t>
            </a:r>
            <a:r>
              <a:rPr lang="en-US" dirty="0" err="1"/>
              <a:t>kỳ</a:t>
            </a:r>
            <a:r>
              <a:rPr lang="en-US" dirty="0"/>
              <a:t>, </a:t>
            </a:r>
            <a:r>
              <a:rPr lang="en-US" dirty="0" err="1"/>
              <a:t>là</a:t>
            </a:r>
            <a:r>
              <a:rPr lang="en-US" dirty="0"/>
              <a:t> </a:t>
            </a:r>
            <a:r>
              <a:rPr lang="en-US" dirty="0" err="1"/>
              <a:t>một</a:t>
            </a:r>
            <a:r>
              <a:rPr lang="en-US" dirty="0"/>
              <a:t> </a:t>
            </a:r>
            <a:r>
              <a:rPr lang="en-US" dirty="0" err="1"/>
              <a:t>thể</a:t>
            </a:r>
            <a:r>
              <a:rPr lang="en-US" dirty="0"/>
              <a:t> </a:t>
            </a:r>
            <a:r>
              <a:rPr lang="en-US" dirty="0" err="1"/>
              <a:t>loại</a:t>
            </a:r>
            <a:r>
              <a:rPr lang="en-US" dirty="0"/>
              <a:t> </a:t>
            </a:r>
            <a:r>
              <a:rPr lang="en-US" dirty="0" err="1"/>
              <a:t>văn</a:t>
            </a:r>
            <a:r>
              <a:rPr lang="en-US" dirty="0"/>
              <a:t> </a:t>
            </a:r>
            <a:r>
              <a:rPr lang="en-US" dirty="0" err="1"/>
              <a:t>xuôi</a:t>
            </a:r>
            <a:r>
              <a:rPr lang="en-US" dirty="0"/>
              <a:t> </a:t>
            </a:r>
            <a:r>
              <a:rPr lang="en-US" dirty="0" err="1"/>
              <a:t>tự</a:t>
            </a:r>
            <a:r>
              <a:rPr lang="en-US" dirty="0"/>
              <a:t> </a:t>
            </a:r>
            <a:r>
              <a:rPr lang="en-US" dirty="0" err="1"/>
              <a:t>sự</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Trung </a:t>
            </a:r>
            <a:r>
              <a:rPr lang="en-US" dirty="0" err="1"/>
              <a:t>Quốc</a:t>
            </a:r>
            <a:r>
              <a:rPr lang="en-US" dirty="0"/>
              <a:t> </a:t>
            </a:r>
            <a:r>
              <a:rPr lang="en-US" dirty="0" err="1"/>
              <a:t>và</a:t>
            </a:r>
            <a:r>
              <a:rPr lang="en-US" dirty="0"/>
              <a:t> </a:t>
            </a:r>
            <a:r>
              <a:rPr lang="en-US" dirty="0" err="1"/>
              <a:t>thịnh</a:t>
            </a:r>
            <a:r>
              <a:rPr lang="en-US" dirty="0"/>
              <a:t> </a:t>
            </a:r>
            <a:r>
              <a:rPr lang="en-US" dirty="0" err="1"/>
              <a:t>hành</a:t>
            </a:r>
            <a:r>
              <a:rPr lang="en-US" dirty="0"/>
              <a:t> </a:t>
            </a:r>
            <a:r>
              <a:rPr lang="en-US" dirty="0" err="1"/>
              <a:t>từ</a:t>
            </a:r>
            <a:r>
              <a:rPr lang="en-US" dirty="0"/>
              <a:t> </a:t>
            </a:r>
            <a:r>
              <a:rPr lang="en-US" dirty="0" err="1"/>
              <a:t>thời</a:t>
            </a:r>
            <a:r>
              <a:rPr lang="en-US" dirty="0"/>
              <a:t> </a:t>
            </a:r>
            <a:r>
              <a:rPr lang="en-US" dirty="0" err="1"/>
              <a:t>nhà</a:t>
            </a:r>
            <a:r>
              <a:rPr lang="en-US" dirty="0"/>
              <a:t> </a:t>
            </a:r>
            <a:r>
              <a:rPr lang="en-US" dirty="0" err="1"/>
              <a:t>Đường</a:t>
            </a:r>
            <a:r>
              <a:rPr lang="en-US" dirty="0"/>
              <a:t> </a:t>
            </a:r>
            <a:r>
              <a:rPr lang="en-US" dirty="0" err="1"/>
              <a:t>thường</a:t>
            </a:r>
            <a:r>
              <a:rPr lang="en-US" dirty="0"/>
              <a:t> </a:t>
            </a:r>
            <a:r>
              <a:rPr lang="en-US" dirty="0" err="1"/>
              <a:t>có</a:t>
            </a:r>
            <a:r>
              <a:rPr lang="en-US" dirty="0"/>
              <a:t>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nhưng</a:t>
            </a:r>
            <a:r>
              <a:rPr lang="en-US" dirty="0"/>
              <a:t> </a:t>
            </a:r>
            <a:r>
              <a:rPr lang="en-US" dirty="0" err="1"/>
              <a:t>vẫn</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sâu</a:t>
            </a:r>
            <a:r>
              <a:rPr lang="en-US" dirty="0"/>
              <a:t> </a:t>
            </a:r>
            <a:r>
              <a:rPr lang="en-US" dirty="0" err="1"/>
              <a:t>sắc</a:t>
            </a:r>
            <a:r>
              <a:rPr lang="en-US" dirty="0"/>
              <a:t> </a:t>
            </a:r>
            <a:r>
              <a:rPr lang="en-US" dirty="0" err="1"/>
              <a:t>về</a:t>
            </a:r>
            <a:r>
              <a:rPr lang="en-US" dirty="0"/>
              <a:t> </a:t>
            </a:r>
            <a:r>
              <a:rPr lang="en-US" dirty="0" err="1"/>
              <a:t>số</a:t>
            </a:r>
            <a:r>
              <a:rPr lang="en-US" dirty="0"/>
              <a:t> </a:t>
            </a:r>
            <a:r>
              <a:rPr lang="en-US" dirty="0" err="1"/>
              <a:t>phận</a:t>
            </a:r>
            <a:r>
              <a:rPr lang="en-US" dirty="0"/>
              <a:t> </a:t>
            </a:r>
            <a:r>
              <a:rPr lang="en-US" dirty="0" err="1"/>
              <a:t>cuộc</a:t>
            </a:r>
            <a:r>
              <a:rPr lang="en-US" dirty="0"/>
              <a:t> </a:t>
            </a:r>
            <a:r>
              <a:rPr lang="en-US" dirty="0" err="1"/>
              <a:t>đời</a:t>
            </a:r>
            <a:r>
              <a:rPr lang="en-US" dirty="0"/>
              <a:t> con </a:t>
            </a:r>
            <a:r>
              <a:rPr lang="en-US" dirty="0" err="1"/>
              <a:t>người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xưa</a:t>
            </a:r>
            <a:r>
              <a:rPr lang="en-US" dirty="0"/>
              <a:t>. </a:t>
            </a:r>
          </a:p>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gồm</a:t>
            </a:r>
            <a:r>
              <a:rPr lang="en-US" dirty="0"/>
              <a:t> 20 </a:t>
            </a:r>
            <a:r>
              <a:rPr lang="en-US" dirty="0" err="1"/>
              <a:t>truyện</a:t>
            </a:r>
            <a:r>
              <a:rPr lang="en-US" dirty="0"/>
              <a:t>, </a:t>
            </a:r>
            <a:r>
              <a:rPr lang="en-US" dirty="0" err="1"/>
              <a:t>đề</a:t>
            </a:r>
            <a:r>
              <a:rPr lang="en-US" dirty="0"/>
              <a:t> </a:t>
            </a:r>
            <a:r>
              <a:rPr lang="en-US" dirty="0" err="1"/>
              <a:t>tài</a:t>
            </a:r>
            <a:r>
              <a:rPr lang="en-US" dirty="0"/>
              <a:t> </a:t>
            </a:r>
            <a:r>
              <a:rPr lang="en-US" dirty="0" err="1"/>
              <a:t>phong</a:t>
            </a:r>
            <a:r>
              <a:rPr lang="en-US" dirty="0"/>
              <a:t> </a:t>
            </a:r>
            <a:r>
              <a:rPr lang="en-US" dirty="0" err="1"/>
              <a:t>phú</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thường</a:t>
            </a:r>
            <a:r>
              <a:rPr lang="en-US" dirty="0"/>
              <a:t> </a:t>
            </a:r>
            <a:r>
              <a:rPr lang="en-US" dirty="0" err="1"/>
              <a:t>là</a:t>
            </a:r>
            <a:r>
              <a:rPr lang="en-US" dirty="0"/>
              <a:t> </a:t>
            </a:r>
            <a:r>
              <a:rPr lang="en-US" dirty="0" err="1"/>
              <a:t>những</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đức</a:t>
            </a:r>
            <a:r>
              <a:rPr lang="en-US" dirty="0"/>
              <a:t> </a:t>
            </a:r>
            <a:r>
              <a:rPr lang="en-US" dirty="0" err="1"/>
              <a:t>hạnh</a:t>
            </a:r>
            <a:r>
              <a:rPr lang="en-US" dirty="0"/>
              <a:t>, </a:t>
            </a:r>
            <a:r>
              <a:rPr lang="en-US" dirty="0" err="1"/>
              <a:t>có</a:t>
            </a:r>
            <a:r>
              <a:rPr lang="en-US" dirty="0"/>
              <a:t> </a:t>
            </a:r>
            <a:r>
              <a:rPr lang="en-US" dirty="0" err="1"/>
              <a:t>nhan</a:t>
            </a:r>
            <a:r>
              <a:rPr lang="en-US" dirty="0"/>
              <a:t> </a:t>
            </a:r>
            <a:r>
              <a:rPr lang="en-US" dirty="0" err="1"/>
              <a:t>sắc</a:t>
            </a:r>
            <a:r>
              <a:rPr lang="en-US" dirty="0"/>
              <a:t>, khao </a:t>
            </a:r>
            <a:r>
              <a:rPr lang="en-US" dirty="0" err="1"/>
              <a:t>khát</a:t>
            </a:r>
            <a:r>
              <a:rPr lang="en-US" dirty="0"/>
              <a:t> </a:t>
            </a:r>
            <a:r>
              <a:rPr lang="en-US" dirty="0" err="1"/>
              <a:t>hạnh</a:t>
            </a:r>
            <a:r>
              <a:rPr lang="en-US" dirty="0"/>
              <a:t> </a:t>
            </a:r>
            <a:r>
              <a:rPr lang="en-US" dirty="0" err="1"/>
              <a:t>phúc</a:t>
            </a:r>
            <a:r>
              <a:rPr lang="en-US" dirty="0"/>
              <a:t> </a:t>
            </a:r>
            <a:r>
              <a:rPr lang="en-US" dirty="0" err="1"/>
              <a:t>nhưng</a:t>
            </a:r>
            <a:r>
              <a:rPr lang="en-US" dirty="0"/>
              <a:t> </a:t>
            </a:r>
            <a:r>
              <a:rPr lang="en-US" dirty="0" err="1"/>
              <a:t>cuộc</a:t>
            </a:r>
            <a:r>
              <a:rPr lang="en-US" dirty="0"/>
              <a:t> </a:t>
            </a:r>
            <a:r>
              <a:rPr lang="en-US" dirty="0" err="1"/>
              <a:t>đời</a:t>
            </a:r>
            <a:r>
              <a:rPr lang="en-US" dirty="0"/>
              <a:t> </a:t>
            </a:r>
            <a:r>
              <a:rPr lang="en-US" dirty="0" err="1"/>
              <a:t>lại</a:t>
            </a:r>
            <a:r>
              <a:rPr lang="en-US" dirty="0"/>
              <a:t> </a:t>
            </a:r>
            <a:r>
              <a:rPr lang="en-US" dirty="0" err="1"/>
              <a:t>bất</a:t>
            </a:r>
            <a:r>
              <a:rPr lang="en-US" dirty="0"/>
              <a:t> </a:t>
            </a:r>
            <a:r>
              <a:rPr lang="en-US" dirty="0" err="1"/>
              <a:t>hạnh</a:t>
            </a:r>
            <a:r>
              <a:rPr lang="en-US" dirty="0"/>
              <a:t>, </a:t>
            </a:r>
            <a:r>
              <a:rPr lang="en-US" dirty="0" err="1"/>
              <a:t>éo</a:t>
            </a:r>
            <a:r>
              <a:rPr lang="en-US" dirty="0"/>
              <a:t> le, </a:t>
            </a:r>
            <a:r>
              <a:rPr lang="en-US" dirty="0" err="1"/>
              <a:t>oan</a:t>
            </a:r>
            <a:r>
              <a:rPr lang="en-US" dirty="0"/>
              <a:t> </a:t>
            </a:r>
            <a:r>
              <a:rPr lang="en-US" dirty="0" err="1"/>
              <a:t>khuất</a:t>
            </a:r>
            <a:r>
              <a:rPr lang="en-US" dirty="0"/>
              <a:t>. </a:t>
            </a:r>
            <a:r>
              <a:rPr lang="en-US" dirty="0" err="1"/>
              <a:t>Hoặc</a:t>
            </a:r>
            <a:r>
              <a:rPr lang="en-US" dirty="0"/>
              <a:t> </a:t>
            </a:r>
            <a:r>
              <a:rPr lang="en-US" dirty="0" err="1"/>
              <a:t>là</a:t>
            </a:r>
            <a:r>
              <a:rPr lang="en-US" dirty="0"/>
              <a:t> </a:t>
            </a:r>
            <a:r>
              <a:rPr lang="en-US" dirty="0" err="1"/>
              <a:t>những</a:t>
            </a:r>
            <a:r>
              <a:rPr lang="en-US" dirty="0"/>
              <a:t> </a:t>
            </a:r>
            <a:r>
              <a:rPr lang="en-US" dirty="0" err="1"/>
              <a:t>trí</a:t>
            </a:r>
            <a:r>
              <a:rPr lang="en-US" dirty="0"/>
              <a:t> </a:t>
            </a:r>
            <a:r>
              <a:rPr lang="en-US" dirty="0" err="1"/>
              <a:t>thức</a:t>
            </a:r>
            <a:r>
              <a:rPr lang="en-US" dirty="0"/>
              <a:t> </a:t>
            </a:r>
            <a:r>
              <a:rPr lang="en-US" dirty="0" err="1"/>
              <a:t>tâm</a:t>
            </a:r>
            <a:r>
              <a:rPr lang="en-US" dirty="0"/>
              <a:t> </a:t>
            </a:r>
            <a:r>
              <a:rPr lang="en-US" dirty="0" err="1"/>
              <a:t>huyết</a:t>
            </a:r>
            <a:r>
              <a:rPr lang="en-US" dirty="0"/>
              <a:t> </a:t>
            </a:r>
            <a:r>
              <a:rPr lang="en-US" dirty="0" err="1"/>
              <a:t>nhưng</a:t>
            </a:r>
            <a:r>
              <a:rPr lang="en-US" dirty="0"/>
              <a:t> </a:t>
            </a:r>
            <a:r>
              <a:rPr lang="en-US" dirty="0" err="1"/>
              <a:t>bất</a:t>
            </a:r>
            <a:r>
              <a:rPr lang="en-US" dirty="0"/>
              <a:t> </a:t>
            </a:r>
            <a:r>
              <a:rPr lang="en-US" dirty="0" err="1"/>
              <a:t>mãn</a:t>
            </a:r>
            <a:r>
              <a:rPr lang="en-US" dirty="0"/>
              <a:t> </a:t>
            </a:r>
            <a:r>
              <a:rPr lang="en-US" dirty="0" err="1"/>
              <a:t>giữa</a:t>
            </a:r>
            <a:r>
              <a:rPr lang="en-US" dirty="0"/>
              <a:t> </a:t>
            </a:r>
            <a:r>
              <a:rPr lang="en-US" dirty="0" err="1"/>
              <a:t>thời</a:t>
            </a:r>
            <a:r>
              <a:rPr lang="en-US" dirty="0"/>
              <a:t> </a:t>
            </a:r>
            <a:r>
              <a:rPr lang="en-US" dirty="0" err="1"/>
              <a:t>cuộc</a:t>
            </a:r>
            <a:r>
              <a:rPr lang="en-US" dirty="0"/>
              <a:t> </a:t>
            </a:r>
            <a:r>
              <a:rPr lang="en-US" dirty="0" err="1"/>
              <a:t>không</a:t>
            </a:r>
            <a:r>
              <a:rPr lang="en-US" dirty="0"/>
              <a:t> </a:t>
            </a:r>
            <a:r>
              <a:rPr lang="en-US" dirty="0" err="1"/>
              <a:t>chịu</a:t>
            </a:r>
            <a:r>
              <a:rPr lang="en-US" dirty="0"/>
              <a:t> </a:t>
            </a:r>
            <a:r>
              <a:rPr lang="en-US" dirty="0" err="1"/>
              <a:t>trói</a:t>
            </a:r>
            <a:r>
              <a:rPr lang="en-US" dirty="0"/>
              <a:t> </a:t>
            </a:r>
            <a:r>
              <a:rPr lang="en-US" dirty="0" err="1"/>
              <a:t>mình</a:t>
            </a:r>
            <a:r>
              <a:rPr lang="en-US" dirty="0"/>
              <a:t> </a:t>
            </a:r>
            <a:r>
              <a:rPr lang="en-US" dirty="0" err="1"/>
              <a:t>trong</a:t>
            </a:r>
            <a:r>
              <a:rPr lang="en-US" dirty="0"/>
              <a:t> </a:t>
            </a:r>
            <a:r>
              <a:rPr lang="en-US" dirty="0" err="1"/>
              <a:t>vòng</a:t>
            </a:r>
            <a:r>
              <a:rPr lang="en-US" dirty="0"/>
              <a:t> </a:t>
            </a:r>
            <a:r>
              <a:rPr lang="en-US" dirty="0" err="1"/>
              <a:t>danh</a:t>
            </a:r>
            <a:r>
              <a:rPr lang="en-US" dirty="0"/>
              <a:t> </a:t>
            </a:r>
            <a:r>
              <a:rPr lang="en-US" dirty="0" err="1"/>
              <a:t>lợi</a:t>
            </a:r>
            <a:r>
              <a:rPr lang="en-US" dirty="0"/>
              <a:t>. Qua 2 </a:t>
            </a:r>
            <a:r>
              <a:rPr lang="en-US" dirty="0" err="1"/>
              <a:t>hình</a:t>
            </a:r>
            <a:r>
              <a:rPr lang="en-US" dirty="0"/>
              <a:t> </a:t>
            </a:r>
            <a:r>
              <a:rPr lang="en-US" dirty="0" err="1"/>
              <a:t>tượng</a:t>
            </a:r>
            <a:r>
              <a:rPr lang="en-US" dirty="0"/>
              <a:t> </a:t>
            </a:r>
            <a:r>
              <a:rPr lang="en-US" dirty="0" err="1"/>
              <a:t>nhân</a:t>
            </a:r>
            <a:r>
              <a:rPr lang="en-US" dirty="0"/>
              <a:t> </a:t>
            </a:r>
            <a:r>
              <a:rPr lang="en-US" dirty="0" err="1"/>
              <a:t>vật</a:t>
            </a:r>
            <a:r>
              <a:rPr lang="en-US" dirty="0"/>
              <a:t> </a:t>
            </a:r>
            <a:r>
              <a:rPr lang="en-US" dirty="0" err="1"/>
              <a:t>trên</a:t>
            </a:r>
            <a:r>
              <a:rPr lang="en-US" dirty="0"/>
              <a:t>, </a:t>
            </a:r>
            <a:r>
              <a:rPr lang="en-US" dirty="0" err="1"/>
              <a:t>truyện</a:t>
            </a:r>
            <a:r>
              <a:rPr lang="en-US" dirty="0"/>
              <a:t> </a:t>
            </a:r>
            <a:r>
              <a:rPr lang="en-US" dirty="0" err="1"/>
              <a:t>lên</a:t>
            </a:r>
            <a:r>
              <a:rPr lang="en-US" dirty="0"/>
              <a:t> </a:t>
            </a:r>
            <a:r>
              <a:rPr lang="en-US" dirty="0" err="1"/>
              <a:t>án</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vạch</a:t>
            </a:r>
            <a:r>
              <a:rPr lang="en-US" dirty="0"/>
              <a:t> </a:t>
            </a:r>
            <a:r>
              <a:rPr lang="en-US" dirty="0" err="1"/>
              <a:t>trần</a:t>
            </a:r>
            <a:r>
              <a:rPr lang="en-US" dirty="0"/>
              <a:t> </a:t>
            </a:r>
            <a:r>
              <a:rPr lang="en-US" dirty="0" err="1"/>
              <a:t>bộ</a:t>
            </a:r>
            <a:r>
              <a:rPr lang="en-US" dirty="0"/>
              <a:t> </a:t>
            </a:r>
            <a:r>
              <a:rPr lang="en-US" dirty="0" err="1"/>
              <a:t>mặt</a:t>
            </a:r>
            <a:r>
              <a:rPr lang="en-US" dirty="0"/>
              <a:t> </a:t>
            </a:r>
            <a:r>
              <a:rPr lang="en-US" dirty="0" err="1"/>
              <a:t>xấu</a:t>
            </a:r>
            <a:r>
              <a:rPr lang="en-US" dirty="0"/>
              <a:t> </a:t>
            </a:r>
            <a:r>
              <a:rPr lang="en-US" dirty="0" err="1"/>
              <a:t>xa</a:t>
            </a:r>
            <a:r>
              <a:rPr lang="en-US" dirty="0"/>
              <a:t> </a:t>
            </a:r>
            <a:r>
              <a:rPr lang="en-US" dirty="0" err="1"/>
              <a:t>của</a:t>
            </a:r>
            <a:r>
              <a:rPr lang="en-US" dirty="0"/>
              <a:t> </a:t>
            </a:r>
            <a:r>
              <a:rPr lang="en-US" dirty="0" err="1"/>
              <a:t>bọn</a:t>
            </a:r>
            <a:r>
              <a:rPr lang="en-US" dirty="0"/>
              <a:t> </a:t>
            </a:r>
            <a:r>
              <a:rPr lang="en-US" dirty="0" err="1"/>
              <a:t>thống</a:t>
            </a:r>
            <a:r>
              <a:rPr lang="en-US" dirty="0"/>
              <a:t> </a:t>
            </a:r>
            <a:r>
              <a:rPr lang="en-US" dirty="0" err="1"/>
              <a:t>trị</a:t>
            </a:r>
            <a:r>
              <a:rPr lang="en-US" dirty="0"/>
              <a:t> </a:t>
            </a:r>
            <a:r>
              <a:rPr lang="en-US" dirty="0" err="1"/>
              <a:t>và</a:t>
            </a:r>
            <a:r>
              <a:rPr lang="en-US" dirty="0"/>
              <a:t> </a:t>
            </a:r>
            <a:r>
              <a:rPr lang="en-US" dirty="0" err="1"/>
              <a:t>đề</a:t>
            </a:r>
            <a:r>
              <a:rPr lang="en-US" dirty="0"/>
              <a:t> </a:t>
            </a:r>
            <a:r>
              <a:rPr lang="en-US" dirty="0" err="1"/>
              <a:t>cao</a:t>
            </a:r>
            <a:r>
              <a:rPr lang="en-US" dirty="0"/>
              <a:t> </a:t>
            </a:r>
            <a:r>
              <a:rPr lang="en-US" dirty="0" err="1"/>
              <a:t>khát</a:t>
            </a:r>
            <a:r>
              <a:rPr lang="en-US" dirty="0"/>
              <a:t> </a:t>
            </a:r>
            <a:r>
              <a:rPr lang="en-US" dirty="0" err="1"/>
              <a:t>vọng</a:t>
            </a:r>
            <a:r>
              <a:rPr lang="en-US" dirty="0"/>
              <a:t> </a:t>
            </a:r>
            <a:r>
              <a:rPr lang="en-US" dirty="0" err="1"/>
              <a:t>đời</a:t>
            </a:r>
            <a:r>
              <a:rPr lang="en-US" dirty="0"/>
              <a:t> </a:t>
            </a:r>
            <a:r>
              <a:rPr lang="en-US" dirty="0" err="1"/>
              <a:t>thường</a:t>
            </a:r>
            <a:r>
              <a:rPr lang="en-US" dirty="0"/>
              <a:t>. </a:t>
            </a:r>
            <a:r>
              <a:rPr lang="en-US" dirty="0" err="1"/>
              <a:t>Có</a:t>
            </a:r>
            <a:r>
              <a:rPr lang="en-US" dirty="0"/>
              <a:t> </a:t>
            </a:r>
            <a:r>
              <a:rPr lang="en-US" dirty="0" err="1"/>
              <a:t>thể</a:t>
            </a:r>
            <a:r>
              <a:rPr lang="en-US" dirty="0"/>
              <a:t> </a:t>
            </a:r>
            <a:r>
              <a:rPr lang="en-US" dirty="0" err="1"/>
              <a:t>nói</a:t>
            </a:r>
            <a:r>
              <a:rPr lang="en-US" dirty="0"/>
              <a:t>, </a:t>
            </a:r>
            <a:r>
              <a:rPr lang="en-US" dirty="0" err="1"/>
              <a:t>Nguyễn</a:t>
            </a:r>
            <a:r>
              <a:rPr lang="en-US" dirty="0"/>
              <a:t> </a:t>
            </a:r>
            <a:r>
              <a:rPr lang="en-US" dirty="0" err="1"/>
              <a:t>Dữ</a:t>
            </a:r>
            <a:r>
              <a:rPr lang="en-US" dirty="0"/>
              <a:t> </a:t>
            </a:r>
            <a:r>
              <a:rPr lang="en-US" dirty="0" err="1"/>
              <a:t>đã</a:t>
            </a:r>
            <a:r>
              <a:rPr lang="en-US" dirty="0"/>
              <a:t> </a:t>
            </a:r>
            <a:r>
              <a:rPr lang="en-US" dirty="0" err="1"/>
              <a:t>gửi</a:t>
            </a:r>
            <a:r>
              <a:rPr lang="en-US" dirty="0"/>
              <a:t> </a:t>
            </a:r>
            <a:r>
              <a:rPr lang="en-US" dirty="0" err="1"/>
              <a:t>gắm</a:t>
            </a:r>
            <a:r>
              <a:rPr lang="en-US" dirty="0"/>
              <a:t> </a:t>
            </a:r>
            <a:r>
              <a:rPr lang="en-US" dirty="0" err="1"/>
              <a:t>vào</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của</a:t>
            </a:r>
            <a:r>
              <a:rPr lang="en-US" dirty="0"/>
              <a:t> </a:t>
            </a:r>
            <a:r>
              <a:rPr lang="en-US" dirty="0" err="1"/>
              <a:t>mình</a:t>
            </a:r>
            <a:r>
              <a:rPr lang="en-US" dirty="0"/>
              <a:t> </a:t>
            </a:r>
            <a:r>
              <a:rPr lang="en-US" dirty="0" err="1"/>
              <a:t>tất</a:t>
            </a:r>
            <a:r>
              <a:rPr lang="en-US" dirty="0"/>
              <a:t> </a:t>
            </a:r>
            <a:r>
              <a:rPr lang="en-US" dirty="0" err="1"/>
              <a:t>cả</a:t>
            </a:r>
            <a:r>
              <a:rPr lang="en-US" dirty="0"/>
              <a:t> </a:t>
            </a:r>
            <a:r>
              <a:rPr lang="en-US" dirty="0" err="1"/>
              <a:t>những</a:t>
            </a:r>
            <a:r>
              <a:rPr lang="en-US" dirty="0"/>
              <a:t> </a:t>
            </a:r>
            <a:r>
              <a:rPr lang="en-US" dirty="0" err="1"/>
              <a:t>tâm</a:t>
            </a:r>
            <a:r>
              <a:rPr lang="en-US" dirty="0"/>
              <a:t> </a:t>
            </a:r>
            <a:r>
              <a:rPr lang="en-US" dirty="0" err="1"/>
              <a:t>tư</a:t>
            </a:r>
            <a:r>
              <a:rPr lang="en-US" dirty="0"/>
              <a:t>, </a:t>
            </a:r>
            <a:r>
              <a:rPr lang="en-US" dirty="0" err="1"/>
              <a:t>tình</a:t>
            </a:r>
            <a:r>
              <a:rPr lang="en-US" dirty="0"/>
              <a:t> </a:t>
            </a:r>
            <a:r>
              <a:rPr lang="en-US" dirty="0" err="1"/>
              <a:t>cảm</a:t>
            </a:r>
            <a:r>
              <a:rPr lang="en-US" dirty="0"/>
              <a:t>, </a:t>
            </a:r>
            <a:r>
              <a:rPr lang="en-US" dirty="0" err="1"/>
              <a:t>khát</a:t>
            </a:r>
            <a:r>
              <a:rPr lang="en-US" dirty="0"/>
              <a:t> </a:t>
            </a:r>
            <a:r>
              <a:rPr lang="en-US" dirty="0" err="1"/>
              <a:t>vọng</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trí</a:t>
            </a:r>
            <a:r>
              <a:rPr lang="en-US" dirty="0"/>
              <a:t> </a:t>
            </a:r>
            <a:r>
              <a:rPr lang="en-US" dirty="0" err="1"/>
              <a:t>thức</a:t>
            </a:r>
            <a:r>
              <a:rPr lang="en-US" dirty="0"/>
              <a:t> </a:t>
            </a:r>
            <a:r>
              <a:rPr lang="en-US" dirty="0" err="1"/>
              <a:t>có</a:t>
            </a:r>
            <a:r>
              <a:rPr lang="en-US" dirty="0"/>
              <a:t> </a:t>
            </a:r>
            <a:r>
              <a:rPr lang="en-US" dirty="0" err="1"/>
              <a:t>lương</a:t>
            </a:r>
            <a:r>
              <a:rPr lang="en-US" dirty="0"/>
              <a:t> tri. </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165863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dirty="0">
                <a:solidFill>
                  <a:srgbClr val="333333"/>
                </a:solidFill>
                <a:effectLst/>
                <a:latin typeface="Times New Roman" panose="02020603050405020304" pitchFamily="18" charset="0"/>
              </a:rPr>
              <a:t>GV </a:t>
            </a:r>
            <a:r>
              <a:rPr lang="en-US" sz="1800" b="0" i="0" dirty="0" err="1">
                <a:solidFill>
                  <a:srgbClr val="333333"/>
                </a:solidFill>
                <a:effectLst/>
                <a:latin typeface="Times New Roman" panose="02020603050405020304" pitchFamily="18" charset="0"/>
              </a:rPr>
              <a:t>bình</a:t>
            </a:r>
            <a:r>
              <a:rPr lang="en-US" sz="1800" b="0" i="0" dirty="0">
                <a:solidFill>
                  <a:srgbClr val="333333"/>
                </a:solidFill>
                <a:effectLst/>
                <a:latin typeface="Times New Roman" panose="02020603050405020304" pitchFamily="18" charset="0"/>
              </a:rPr>
              <a:t> </a:t>
            </a:r>
            <a:r>
              <a:rPr lang="en-US" sz="1800" b="0" i="0" dirty="0" err="1">
                <a:solidFill>
                  <a:srgbClr val="333333"/>
                </a:solidFill>
                <a:effectLst/>
                <a:latin typeface="Times New Roman" panose="02020603050405020304" pitchFamily="18" charset="0"/>
              </a:rPr>
              <a:t>thêm</a:t>
            </a:r>
            <a:r>
              <a:rPr lang="en-US" sz="1800" b="0" i="0" dirty="0">
                <a:solidFill>
                  <a:srgbClr val="333333"/>
                </a:solidFill>
                <a:effectLst/>
                <a:latin typeface="Times New Roman" panose="02020603050405020304" pitchFamily="18" charset="0"/>
              </a:rPr>
              <a:t>: </a:t>
            </a:r>
            <a:r>
              <a:rPr lang="vi-VN" sz="1800" b="0" i="0" dirty="0">
                <a:solidFill>
                  <a:srgbClr val="333333"/>
                </a:solidFill>
                <a:effectLst/>
                <a:latin typeface="Times New Roman" panose="02020603050405020304" pitchFamily="18" charset="0"/>
              </a:rPr>
              <a:t>“Nguyễn Dữ, bằng tài năng kì lạ, đã thổi vào nhân vật sức sống lạ kì, mỗi nhân vật một số phận, một tư cách riêng với tư cách là một con người cá nhân chịu trách nhiệm trước việc mình làm. Thông qua những số phận cụ thể đó, Nguyễn Dữ đã khái quát cuộc sống ở trình độ bậc thầy về nghệ thuật mà khó có tác giả văn học trung đại nào ở Việt Nam đạt được. Qua số phận các nhân vật của mình, Nguyễn Dữ gửi tới đời sau thông điệp: Ở thời đại ông, không một người phụ nữ nào có hạnh phúc cả cho dù họ sống theo kiểu nào. Ngoan ngoãn, thủy chung, làm trọn phận người vợ, người mẹ hoặc phá phách,... thì cái chết cả về vật chất lẫn tinh thần đều là chung cục cho mọi kiếp đàn bà...”</a:t>
            </a:r>
            <a:endParaRPr lang="vi-VN" b="0" i="0" dirty="0">
              <a:solidFill>
                <a:srgbClr val="333333"/>
              </a:solidFill>
              <a:effectLst/>
              <a:latin typeface="Roboto" panose="02000000000000000000" pitchFamily="2" charset="0"/>
            </a:endParaRPr>
          </a:p>
          <a:p>
            <a:pPr algn="just"/>
            <a:r>
              <a:rPr lang="vi-VN" sz="1800" b="1" i="0" dirty="0">
                <a:solidFill>
                  <a:srgbClr val="333333"/>
                </a:solidFill>
                <a:effectLst/>
                <a:latin typeface="Times New Roman" panose="02020603050405020304" pitchFamily="18" charset="0"/>
              </a:rPr>
              <a:t>(Theo Nguyễn Đăng Na, </a:t>
            </a:r>
            <a:r>
              <a:rPr lang="vi-VN" sz="1800" b="1" i="1" dirty="0">
                <a:solidFill>
                  <a:srgbClr val="333333"/>
                </a:solidFill>
                <a:effectLst/>
                <a:latin typeface="inherit"/>
              </a:rPr>
              <a:t>Đặc điểm văn học trung đại Việt Nam – Những vấn đề văn xuôi tự sự</a:t>
            </a:r>
            <a:r>
              <a:rPr lang="vi-VN" sz="1800" b="1" i="0" dirty="0">
                <a:solidFill>
                  <a:srgbClr val="333333"/>
                </a:solidFill>
                <a:effectLst/>
                <a:latin typeface="Times New Roman" panose="02020603050405020304" pitchFamily="18" charset="0"/>
              </a:rPr>
              <a:t>, NXB Giáo dục, Hà Nội, 2001)</a:t>
            </a:r>
            <a:endParaRPr lang="vi-VN"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52015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4022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7643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6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16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01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835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56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974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28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27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8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295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45000" r="-26000" b="-3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01CC99-5A05-4B64-17DB-A1CF495E815A}"/>
              </a:ext>
            </a:extLst>
          </p:cNvPr>
          <p:cNvGrpSpPr/>
          <p:nvPr/>
        </p:nvGrpSpPr>
        <p:grpSpPr>
          <a:xfrm>
            <a:off x="1576664" y="-2171699"/>
            <a:ext cx="15335562" cy="12492989"/>
            <a:chOff x="1576664" y="-2171699"/>
            <a:chExt cx="15335562" cy="12492989"/>
          </a:xfrm>
        </p:grpSpPr>
        <p:pic>
          <p:nvPicPr>
            <p:cNvPr id="4" name="Picture 5">
              <a:extLst>
                <a:ext uri="{FF2B5EF4-FFF2-40B4-BE49-F238E27FC236}">
                  <a16:creationId xmlns:a16="http://schemas.microsoft.com/office/drawing/2014/main" id="{95B8AA70-63BE-BD5E-F676-3A3707FAA8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5" name="Picture 3">
              <a:extLst>
                <a:ext uri="{FF2B5EF4-FFF2-40B4-BE49-F238E27FC236}">
                  <a16:creationId xmlns:a16="http://schemas.microsoft.com/office/drawing/2014/main" id="{25B1B113-E086-D5EE-4868-CFB29BD0385A}"/>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pic>
        <p:nvPicPr>
          <p:cNvPr id="7" name="Picture 6">
            <a:extLst>
              <a:ext uri="{FF2B5EF4-FFF2-40B4-BE49-F238E27FC236}">
                <a16:creationId xmlns:a16="http://schemas.microsoft.com/office/drawing/2014/main" id="{1EB9CAB8-333D-DC98-C7D0-385D4901C6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4757590"/>
            <a:ext cx="7937680" cy="5505165"/>
          </a:xfrm>
          <a:prstGeom prst="rect">
            <a:avLst/>
          </a:prstGeom>
        </p:spPr>
      </p:pic>
      <p:sp>
        <p:nvSpPr>
          <p:cNvPr id="8" name="Title 1">
            <a:extLst>
              <a:ext uri="{FF2B5EF4-FFF2-40B4-BE49-F238E27FC236}">
                <a16:creationId xmlns:a16="http://schemas.microsoft.com/office/drawing/2014/main" id="{A77C82BB-E178-78AC-1986-C03051261DEE}"/>
              </a:ext>
            </a:extLst>
          </p:cNvPr>
          <p:cNvSpPr txBox="1">
            <a:spLocks/>
          </p:cNvSpPr>
          <p:nvPr/>
        </p:nvSpPr>
        <p:spPr>
          <a:xfrm>
            <a:off x="2247900" y="647938"/>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6: </a:t>
            </a:r>
          </a:p>
          <a:p>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truyền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kì</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và</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truyện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trinh</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thám</a:t>
            </a:r>
            <a:endParaRPr lang="en-US" sz="4800" dirty="0">
              <a:latin typeface="#9Slide04 Maitree SemiBold" panose="00000700000000000000" pitchFamily="2" charset="-34"/>
              <a:cs typeface="#9Slide04 Maitree SemiBold" panose="00000700000000000000" pitchFamily="2" charset="-34"/>
            </a:endParaRPr>
          </a:p>
        </p:txBody>
      </p:sp>
      <p:sp>
        <p:nvSpPr>
          <p:cNvPr id="9" name="Content Placeholder 2">
            <a:extLst>
              <a:ext uri="{FF2B5EF4-FFF2-40B4-BE49-F238E27FC236}">
                <a16:creationId xmlns:a16="http://schemas.microsoft.com/office/drawing/2014/main" id="{2C5F54C6-7F47-83E6-5DBB-8BA2C28442B6}"/>
              </a:ext>
            </a:extLst>
          </p:cNvPr>
          <p:cNvSpPr txBox="1">
            <a:spLocks/>
          </p:cNvSpPr>
          <p:nvPr/>
        </p:nvSpPr>
        <p:spPr>
          <a:xfrm>
            <a:off x="3331531" y="5128995"/>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b="1" dirty="0">
                <a:solidFill>
                  <a:schemeClr val="accent2">
                    <a:lumMod val="50000"/>
                  </a:schemeClr>
                </a:solidFill>
                <a:latin typeface="#9Slide05 Good Vibes Pro" panose="02000507080000020002" pitchFamily="2" charset="0"/>
              </a:rPr>
              <a:t>(</a:t>
            </a:r>
            <a:r>
              <a:rPr lang="en-US" sz="8000" b="1" dirty="0" err="1">
                <a:solidFill>
                  <a:schemeClr val="accent2">
                    <a:lumMod val="50000"/>
                  </a:schemeClr>
                </a:solidFill>
                <a:latin typeface="#9Slide05 Good Vibes Pro" panose="02000507080000020002" pitchFamily="2" charset="0"/>
              </a:rPr>
              <a:t>trích</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Truyền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kì</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mạn</a:t>
            </a:r>
            <a:r>
              <a:rPr lang="en-US" sz="8000" b="1" dirty="0">
                <a:solidFill>
                  <a:schemeClr val="accent2">
                    <a:lumMod val="50000"/>
                  </a:schemeClr>
                </a:solidFill>
                <a:latin typeface="#9Slide05 Good Vibes Pro" panose="02000507080000020002" pitchFamily="2" charset="0"/>
              </a:rPr>
              <a:t> </a:t>
            </a:r>
            <a:r>
              <a:rPr lang="en-US" sz="8000" b="1" dirty="0" err="1">
                <a:solidFill>
                  <a:schemeClr val="accent2">
                    <a:lumMod val="50000"/>
                  </a:schemeClr>
                </a:solidFill>
                <a:latin typeface="#9Slide05 Good Vibes Pro" panose="02000507080000020002" pitchFamily="2" charset="0"/>
              </a:rPr>
              <a:t>lục</a:t>
            </a:r>
            <a:r>
              <a:rPr lang="en-US" sz="8000" b="1" dirty="0">
                <a:solidFill>
                  <a:schemeClr val="accent2">
                    <a:lumMod val="50000"/>
                  </a:schemeClr>
                </a:solidFill>
                <a:latin typeface="#9Slide05 Good Vibes Pro" panose="02000507080000020002" pitchFamily="2" charset="0"/>
              </a:rPr>
              <a:t>)</a:t>
            </a:r>
          </a:p>
        </p:txBody>
      </p:sp>
      <p:sp>
        <p:nvSpPr>
          <p:cNvPr id="10" name="Content Placeholder 2">
            <a:extLst>
              <a:ext uri="{FF2B5EF4-FFF2-40B4-BE49-F238E27FC236}">
                <a16:creationId xmlns:a16="http://schemas.microsoft.com/office/drawing/2014/main" id="{0B8019AB-6BAE-E456-8CB1-02515930D254}"/>
              </a:ext>
            </a:extLst>
          </p:cNvPr>
          <p:cNvSpPr txBox="1">
            <a:spLocks/>
          </p:cNvSpPr>
          <p:nvPr/>
        </p:nvSpPr>
        <p:spPr>
          <a:xfrm>
            <a:off x="7563716" y="2580106"/>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11" name="Content Placeholder 2">
            <a:extLst>
              <a:ext uri="{FF2B5EF4-FFF2-40B4-BE49-F238E27FC236}">
                <a16:creationId xmlns:a16="http://schemas.microsoft.com/office/drawing/2014/main" id="{B7C86D1E-FC5D-C6B3-8332-9F8F6F554833}"/>
              </a:ext>
            </a:extLst>
          </p:cNvPr>
          <p:cNvSpPr txBox="1">
            <a:spLocks/>
          </p:cNvSpPr>
          <p:nvPr/>
        </p:nvSpPr>
        <p:spPr>
          <a:xfrm>
            <a:off x="6515100" y="6812904"/>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b="1" dirty="0" err="1">
                <a:solidFill>
                  <a:srgbClr val="231F20"/>
                </a:solidFill>
                <a:latin typeface="#9Slide05 Good Vibes Pro" panose="02000507080000020002" pitchFamily="2" charset="0"/>
              </a:rPr>
              <a:t>Nguyễn</a:t>
            </a:r>
            <a:r>
              <a:rPr lang="en-US" sz="5400" b="1" dirty="0">
                <a:solidFill>
                  <a:srgbClr val="231F20"/>
                </a:solidFill>
                <a:latin typeface="#9Slide05 Good Vibes Pro" panose="02000507080000020002" pitchFamily="2" charset="0"/>
              </a:rPr>
              <a:t> </a:t>
            </a:r>
            <a:r>
              <a:rPr lang="en-US" sz="5400" b="1" dirty="0" err="1">
                <a:solidFill>
                  <a:srgbClr val="231F20"/>
                </a:solidFill>
                <a:latin typeface="#9Slide05 Good Vibes Pro" panose="02000507080000020002" pitchFamily="2" charset="0"/>
              </a:rPr>
              <a:t>Dữ</a:t>
            </a:r>
            <a:endParaRPr lang="en-US" sz="5400" b="1" dirty="0">
              <a:solidFill>
                <a:srgbClr val="231F20"/>
              </a:solidFill>
              <a:latin typeface="#9Slide05 Good Vibes Pro" panose="02000507080000020002" pitchFamily="2" charset="0"/>
            </a:endParaRPr>
          </a:p>
        </p:txBody>
      </p:sp>
      <p:sp>
        <p:nvSpPr>
          <p:cNvPr id="12" name="Content Placeholder 2">
            <a:extLst>
              <a:ext uri="{FF2B5EF4-FFF2-40B4-BE49-F238E27FC236}">
                <a16:creationId xmlns:a16="http://schemas.microsoft.com/office/drawing/2014/main" id="{160C3BB2-2B5D-5507-3DDC-213D7E46BBFF}"/>
              </a:ext>
            </a:extLst>
          </p:cNvPr>
          <p:cNvSpPr txBox="1">
            <a:spLocks/>
          </p:cNvSpPr>
          <p:nvPr/>
        </p:nvSpPr>
        <p:spPr>
          <a:xfrm>
            <a:off x="2353541" y="3391206"/>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600" b="1" dirty="0" err="1">
                <a:solidFill>
                  <a:schemeClr val="accent2">
                    <a:lumMod val="50000"/>
                  </a:schemeClr>
                </a:solidFill>
                <a:latin typeface="#9Slide05 Good Vibes Pro" panose="02000507080000020002" pitchFamily="2" charset="0"/>
              </a:rPr>
              <a:t>Chuyện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người</a:t>
            </a:r>
            <a:r>
              <a:rPr lang="en-US" sz="9600" b="1" dirty="0">
                <a:solidFill>
                  <a:schemeClr val="accent2">
                    <a:lumMod val="50000"/>
                  </a:schemeClr>
                </a:solidFill>
                <a:latin typeface="#9Slide05 Good Vibes Pro" panose="02000507080000020002" pitchFamily="2" charset="0"/>
              </a:rPr>
              <a:t> con </a:t>
            </a:r>
            <a:r>
              <a:rPr lang="en-US" sz="9600" b="1" dirty="0" err="1">
                <a:solidFill>
                  <a:schemeClr val="accent2">
                    <a:lumMod val="50000"/>
                  </a:schemeClr>
                </a:solidFill>
                <a:latin typeface="#9Slide05 Good Vibes Pro" panose="02000507080000020002" pitchFamily="2" charset="0"/>
              </a:rPr>
              <a:t>gái</a:t>
            </a:r>
            <a:r>
              <a:rPr lang="en-US" sz="9600" b="1" dirty="0">
                <a:solidFill>
                  <a:schemeClr val="accent2">
                    <a:lumMod val="50000"/>
                  </a:schemeClr>
                </a:solidFill>
                <a:latin typeface="#9Slide05 Good Vibes Pro" panose="02000507080000020002" pitchFamily="2" charset="0"/>
              </a:rPr>
              <a:t> Nam </a:t>
            </a:r>
            <a:r>
              <a:rPr lang="en-US" sz="9600" b="1" dirty="0" err="1">
                <a:solidFill>
                  <a:schemeClr val="accent2">
                    <a:lumMod val="50000"/>
                  </a:schemeClr>
                </a:solidFill>
                <a:latin typeface="#9Slide05 Good Vibes Pro" panose="02000507080000020002" pitchFamily="2" charset="0"/>
              </a:rPr>
              <a:t>Xương</a:t>
            </a:r>
            <a:endParaRPr lang="en-US" sz="9600" b="1" dirty="0">
              <a:solidFill>
                <a:schemeClr val="accent2">
                  <a:lumMod val="50000"/>
                </a:schemeClr>
              </a:solidFill>
              <a:latin typeface="#9Slide05 Good Vibes Pro" panose="02000507080000020002" pitchFamily="2" charset="0"/>
            </a:endParaRPr>
          </a:p>
        </p:txBody>
      </p:sp>
      <p:grpSp>
        <p:nvGrpSpPr>
          <p:cNvPr id="16" name="Group 15">
            <a:extLst>
              <a:ext uri="{FF2B5EF4-FFF2-40B4-BE49-F238E27FC236}">
                <a16:creationId xmlns:a16="http://schemas.microsoft.com/office/drawing/2014/main" id="{81281B56-7E62-00A5-0199-ECA02785E72A}"/>
              </a:ext>
            </a:extLst>
          </p:cNvPr>
          <p:cNvGrpSpPr/>
          <p:nvPr/>
        </p:nvGrpSpPr>
        <p:grpSpPr>
          <a:xfrm>
            <a:off x="7696200" y="6605235"/>
            <a:ext cx="2895600" cy="1066800"/>
            <a:chOff x="7772400" y="6057900"/>
            <a:chExt cx="2895600" cy="1066800"/>
          </a:xfrm>
        </p:grpSpPr>
        <p:cxnSp>
          <p:nvCxnSpPr>
            <p:cNvPr id="14" name="Straight Connector 13">
              <a:extLst>
                <a:ext uri="{FF2B5EF4-FFF2-40B4-BE49-F238E27FC236}">
                  <a16:creationId xmlns:a16="http://schemas.microsoft.com/office/drawing/2014/main" id="{B9A66CC5-6493-9F6E-F744-ADB6DC2AB275}"/>
                </a:ext>
              </a:extLst>
            </p:cNvPr>
            <p:cNvCxnSpPr/>
            <p:nvPr/>
          </p:nvCxnSpPr>
          <p:spPr>
            <a:xfrm>
              <a:off x="7772400" y="6057900"/>
              <a:ext cx="28956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7957C8-B574-9A4C-3655-949EC0A40785}"/>
                </a:ext>
              </a:extLst>
            </p:cNvPr>
            <p:cNvCxnSpPr/>
            <p:nvPr/>
          </p:nvCxnSpPr>
          <p:spPr>
            <a:xfrm>
              <a:off x="7772400" y="7124700"/>
              <a:ext cx="2895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00164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74A9C7D-850A-062C-5A7D-207AAB17876E}"/>
              </a:ext>
            </a:extLst>
          </p:cNvPr>
          <p:cNvPicPr>
            <a:picLocks noChangeAspect="1"/>
          </p:cNvPicPr>
          <p:nvPr/>
        </p:nvPicPr>
        <p:blipFill rotWithShape="1">
          <a:blip r:embed="rId5"/>
          <a:srcRect r="43603"/>
          <a:stretch/>
        </p:blipFill>
        <p:spPr>
          <a:xfrm>
            <a:off x="152400" y="3456246"/>
            <a:ext cx="5777537" cy="5255954"/>
          </a:xfrm>
          <a:prstGeom prst="rect">
            <a:avLst/>
          </a:prstGeom>
        </p:spPr>
      </p:pic>
      <p:sp>
        <p:nvSpPr>
          <p:cNvPr id="7" name="TextBox 6">
            <a:extLst>
              <a:ext uri="{FF2B5EF4-FFF2-40B4-BE49-F238E27FC236}">
                <a16:creationId xmlns:a16="http://schemas.microsoft.com/office/drawing/2014/main" id="{E31D7735-C965-B3E9-5FF3-2E002327F88C}"/>
              </a:ext>
            </a:extLst>
          </p:cNvPr>
          <p:cNvSpPr txBox="1"/>
          <p:nvPr/>
        </p:nvSpPr>
        <p:spPr>
          <a:xfrm>
            <a:off x="3429000" y="2177626"/>
            <a:ext cx="1143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Chuyện người con gái Nam Xương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0447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7252055-BB9E-DD46-7844-C200435FFB4C}"/>
              </a:ext>
            </a:extLst>
          </p:cNvPr>
          <p:cNvSpPr txBox="1"/>
          <p:nvPr/>
        </p:nvSpPr>
        <p:spPr>
          <a:xfrm>
            <a:off x="6388100" y="5100008"/>
            <a:ext cx="104599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4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9D759-6639-0C0E-7716-F5053D482665}"/>
              </a:ext>
            </a:extLst>
          </p:cNvPr>
          <p:cNvPicPr>
            <a:picLocks noChangeAspect="1"/>
          </p:cNvPicPr>
          <p:nvPr/>
        </p:nvPicPr>
        <p:blipFill rotWithShape="1">
          <a:blip r:embed="rId3"/>
          <a:srcRect l="4520" r="35270"/>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580F2-91D2-77AD-954C-BAC18184362E}"/>
              </a:ext>
            </a:extLst>
          </p:cNvPr>
          <p:cNvPicPr>
            <a:picLocks noChangeAspect="1"/>
          </p:cNvPicPr>
          <p:nvPr/>
        </p:nvPicPr>
        <p:blipFill rotWithShape="1">
          <a:blip r:embed="rId3"/>
          <a:srcRect t="5045" r="1" b="13134"/>
          <a:stretch/>
        </p:blipFill>
        <p:spPr>
          <a:xfrm>
            <a:off x="450" y="1746569"/>
            <a:ext cx="7507392" cy="8591223"/>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3" name="Picture 2">
            <a:extLst>
              <a:ext uri="{FF2B5EF4-FFF2-40B4-BE49-F238E27FC236}">
                <a16:creationId xmlns:a16="http://schemas.microsoft.com/office/drawing/2014/main" id="{5B9C8722-0E04-A732-6C35-E373198B7FB2}"/>
              </a:ext>
            </a:extLst>
          </p:cNvPr>
          <p:cNvPicPr>
            <a:picLocks noChangeAspect="1"/>
          </p:cNvPicPr>
          <p:nvPr/>
        </p:nvPicPr>
        <p:blipFill rotWithShape="1">
          <a:blip r:embed="rId4">
            <a:alphaModFix/>
          </a:blip>
          <a:srcRect t="6865" r="1" b="4325"/>
          <a:stretch/>
        </p:blipFill>
        <p:spPr>
          <a:xfrm>
            <a:off x="8956299" y="6"/>
            <a:ext cx="7477558" cy="536248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
        <p:nvSpPr>
          <p:cNvPr id="4" name="TextBox 3">
            <a:extLst>
              <a:ext uri="{FF2B5EF4-FFF2-40B4-BE49-F238E27FC236}">
                <a16:creationId xmlns:a16="http://schemas.microsoft.com/office/drawing/2014/main" id="{AECD1C66-057E-D9D3-A09B-FFE1587BDB48}"/>
              </a:ext>
            </a:extLst>
          </p:cNvPr>
          <p:cNvSpPr txBox="1"/>
          <p:nvPr/>
        </p:nvSpPr>
        <p:spPr>
          <a:xfrm>
            <a:off x="7420280" y="62865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9740544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F27AE8-BD41-8637-B1CA-60995412F5D0}"/>
              </a:ext>
            </a:extLst>
          </p:cNvPr>
          <p:cNvSpPr txBox="1"/>
          <p:nvPr/>
        </p:nvSpPr>
        <p:spPr>
          <a:xfrm>
            <a:off x="7325159" y="3390900"/>
            <a:ext cx="9625120"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CD1C66-057E-D9D3-A09B-FFE1587BDB48}"/>
              </a:ext>
            </a:extLst>
          </p:cNvPr>
          <p:cNvSpPr txBox="1"/>
          <p:nvPr/>
        </p:nvSpPr>
        <p:spPr>
          <a:xfrm>
            <a:off x="6553200" y="1211411"/>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Ai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nhanh</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nhất</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4" name="Freeform 8">
            <a:extLst>
              <a:ext uri="{FF2B5EF4-FFF2-40B4-BE49-F238E27FC236}">
                <a16:creationId xmlns:a16="http://schemas.microsoft.com/office/drawing/2014/main" id="{0822D387-0BA9-883B-71F3-F9DC87AA2154}"/>
              </a:ext>
            </a:extLst>
          </p:cNvPr>
          <p:cNvSpPr/>
          <p:nvPr/>
        </p:nvSpPr>
        <p:spPr>
          <a:xfrm>
            <a:off x="6666791" y="5572740"/>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1">
            <a:extLst>
              <a:ext uri="{FF2B5EF4-FFF2-40B4-BE49-F238E27FC236}">
                <a16:creationId xmlns:a16="http://schemas.microsoft.com/office/drawing/2014/main" id="{DEFD2B4B-7132-CD51-708E-DAB886BC0070}"/>
              </a:ext>
            </a:extLst>
          </p:cNvPr>
          <p:cNvSpPr/>
          <p:nvPr/>
        </p:nvSpPr>
        <p:spPr>
          <a:xfrm>
            <a:off x="2209800" y="83439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C9AC6B7-6552-B8A6-2702-017432366D62}"/>
              </a:ext>
            </a:extLst>
          </p:cNvPr>
          <p:cNvPicPr>
            <a:picLocks noChangeAspect="1"/>
          </p:cNvPicPr>
          <p:nvPr/>
        </p:nvPicPr>
        <p:blipFill>
          <a:blip r:embed="rId6"/>
          <a:stretch>
            <a:fillRect/>
          </a:stretch>
        </p:blipFill>
        <p:spPr>
          <a:xfrm>
            <a:off x="228600" y="3390900"/>
            <a:ext cx="6477000" cy="5462179"/>
          </a:xfrm>
          <a:prstGeom prst="rect">
            <a:avLst/>
          </a:prstGeom>
        </p:spPr>
      </p:pic>
    </p:spTree>
    <p:extLst>
      <p:ext uri="{BB962C8B-B14F-4D97-AF65-F5344CB8AC3E}">
        <p14:creationId xmlns:p14="http://schemas.microsoft.com/office/powerpoint/2010/main" val="22284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E817F3EB-1892-24DD-5AE5-2333D3AEAD19}"/>
              </a:ext>
            </a:extLst>
          </p:cNvPr>
          <p:cNvSpPr txBox="1"/>
          <p:nvPr/>
        </p:nvSpPr>
        <p:spPr>
          <a:xfrm>
            <a:off x="10586576" y="2957945"/>
            <a:ext cx="7472824" cy="378565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119" name="TextBox 118">
            <a:extLst>
              <a:ext uri="{FF2B5EF4-FFF2-40B4-BE49-F238E27FC236}">
                <a16:creationId xmlns:a16="http://schemas.microsoft.com/office/drawing/2014/main" id="{23BE8EA0-B340-0CEA-A2EE-931615BFA4BD}"/>
              </a:ext>
            </a:extLst>
          </p:cNvPr>
          <p:cNvSpPr txBox="1"/>
          <p:nvPr/>
        </p:nvSpPr>
        <p:spPr>
          <a:xfrm>
            <a:off x="8077200" y="216722"/>
            <a:ext cx="9982200" cy="2554545"/>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120" name="TextBox 119">
            <a:extLst>
              <a:ext uri="{FF2B5EF4-FFF2-40B4-BE49-F238E27FC236}">
                <a16:creationId xmlns:a16="http://schemas.microsoft.com/office/drawing/2014/main" id="{A76C75C8-C2A4-850E-570B-C0B6DF608380}"/>
              </a:ext>
            </a:extLst>
          </p:cNvPr>
          <p:cNvSpPr txBox="1"/>
          <p:nvPr/>
        </p:nvSpPr>
        <p:spPr>
          <a:xfrm>
            <a:off x="5104343" y="2947554"/>
            <a:ext cx="5253633" cy="6863417"/>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0877292-141D-DF13-DD7C-5FE5F90A5652}"/>
              </a:ext>
            </a:extLst>
          </p:cNvPr>
          <p:cNvSpPr txBox="1"/>
          <p:nvPr/>
        </p:nvSpPr>
        <p:spPr>
          <a:xfrm>
            <a:off x="152400" y="190500"/>
            <a:ext cx="7772400" cy="2554545"/>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0877292-141D-DF13-DD7C-5FE5F90A5652}"/>
              </a:ext>
            </a:extLst>
          </p:cNvPr>
          <p:cNvSpPr txBox="1"/>
          <p:nvPr/>
        </p:nvSpPr>
        <p:spPr>
          <a:xfrm>
            <a:off x="10587633" y="6930275"/>
            <a:ext cx="7439003"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A1D2315-387E-F9E7-B8AC-651A6AAF2372}"/>
              </a:ext>
            </a:extLst>
          </p:cNvPr>
          <p:cNvSpPr txBox="1"/>
          <p:nvPr/>
        </p:nvSpPr>
        <p:spPr>
          <a:xfrm>
            <a:off x="152400" y="2947553"/>
            <a:ext cx="4722286" cy="6863417"/>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19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barn(inVertical)">
                                      <p:cBhvr>
                                        <p:cTn id="22" dur="500"/>
                                        <p:tgtEl>
                                          <p:spTgt spid="1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barn(inVertical)">
                                      <p:cBhvr>
                                        <p:cTn id="27" dur="500"/>
                                        <p:tgtEl>
                                          <p:spTgt spid="1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animBg="1"/>
      <p:bldP spid="120" grpId="0" animBg="1"/>
      <p:bldP spid="2"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7F3EB-1892-24DD-5AE5-2333D3AEAD19}"/>
              </a:ext>
            </a:extLst>
          </p:cNvPr>
          <p:cNvSpPr txBox="1"/>
          <p:nvPr/>
        </p:nvSpPr>
        <p:spPr>
          <a:xfrm>
            <a:off x="152400" y="38100"/>
            <a:ext cx="17907000" cy="1938992"/>
          </a:xfrm>
          <a:prstGeom prst="rect">
            <a:avLst/>
          </a:prstGeom>
          <a:solidFill>
            <a:srgbClr val="F8DF8C"/>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Nam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877292-141D-DF13-DD7C-5FE5F90A5652}"/>
              </a:ext>
            </a:extLst>
          </p:cNvPr>
          <p:cNvSpPr txBox="1"/>
          <p:nvPr/>
        </p:nvSpPr>
        <p:spPr>
          <a:xfrm>
            <a:off x="169889" y="2171700"/>
            <a:ext cx="6459511" cy="3170099"/>
          </a:xfrm>
          <a:prstGeom prst="rect">
            <a:avLst/>
          </a:prstGeom>
          <a:solidFill>
            <a:srgbClr val="A8CBBD"/>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lo ma </a:t>
            </a:r>
            <a:r>
              <a:rPr lang="en-US" sz="4000" dirty="0" err="1">
                <a:latin typeface="Times New Roman" panose="02020603050405020304" pitchFamily="18" charset="0"/>
                <a:cs typeface="Times New Roman" panose="02020603050405020304" pitchFamily="18" charset="0"/>
              </a:rPr>
              <a:t>chay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A76C75C8-C2A4-850E-570B-C0B6DF608380}"/>
              </a:ext>
            </a:extLst>
          </p:cNvPr>
          <p:cNvSpPr txBox="1"/>
          <p:nvPr/>
        </p:nvSpPr>
        <p:spPr>
          <a:xfrm>
            <a:off x="6781800" y="2181069"/>
            <a:ext cx="11277600" cy="3170099"/>
          </a:xfrm>
          <a:prstGeom prst="rect">
            <a:avLst/>
          </a:prstGeom>
          <a:solidFill>
            <a:srgbClr val="B0A8CB"/>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rùa</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3BE8EA0-B340-0CEA-A2EE-931615BFA4BD}"/>
              </a:ext>
            </a:extLst>
          </p:cNvPr>
          <p:cNvSpPr txBox="1"/>
          <p:nvPr/>
        </p:nvSpPr>
        <p:spPr>
          <a:xfrm>
            <a:off x="169888" y="5555145"/>
            <a:ext cx="17889511" cy="1323439"/>
          </a:xfrm>
          <a:prstGeom prst="rect">
            <a:avLst/>
          </a:prstGeom>
          <a:solidFill>
            <a:srgbClr val="CFAD8A"/>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muộn</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A1D2315-387E-F9E7-B8AC-651A6AAF2372}"/>
              </a:ext>
            </a:extLst>
          </p:cNvPr>
          <p:cNvSpPr txBox="1"/>
          <p:nvPr/>
        </p:nvSpPr>
        <p:spPr>
          <a:xfrm>
            <a:off x="176134" y="7027026"/>
            <a:ext cx="9653666" cy="3170099"/>
          </a:xfrm>
          <a:prstGeom prst="rect">
            <a:avLst/>
          </a:prstGeom>
          <a:solidFill>
            <a:srgbClr val="F8A4A4"/>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Phan Lang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60877292-141D-DF13-DD7C-5FE5F90A5652}"/>
              </a:ext>
            </a:extLst>
          </p:cNvPr>
          <p:cNvSpPr txBox="1"/>
          <p:nvPr/>
        </p:nvSpPr>
        <p:spPr>
          <a:xfrm>
            <a:off x="9982200" y="7027026"/>
            <a:ext cx="8077199" cy="3170099"/>
          </a:xfrm>
          <a:prstGeom prst="rect">
            <a:avLst/>
          </a:prstGeom>
          <a:solidFill>
            <a:schemeClr val="accent5">
              <a:lumMod val="40000"/>
              <a:lumOff val="60000"/>
            </a:schemeClr>
          </a:solid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86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8">
            <a:extLst>
              <a:ext uri="{FF2B5EF4-FFF2-40B4-BE49-F238E27FC236}">
                <a16:creationId xmlns:a16="http://schemas.microsoft.com/office/drawing/2014/main" id="{8D1E9D1C-1DB7-E8A1-CCDC-8FB45665287D}"/>
              </a:ext>
            </a:extLst>
          </p:cNvPr>
          <p:cNvSpPr/>
          <p:nvPr/>
        </p:nvSpPr>
        <p:spPr>
          <a:xfrm>
            <a:off x="4267200" y="4076700"/>
            <a:ext cx="9062509" cy="7088814"/>
          </a:xfrm>
          <a:prstGeom prst="chord">
            <a:avLst>
              <a:gd name="adj1" fmla="val 8228581"/>
              <a:gd name="adj2" fmla="val 2546079"/>
            </a:avLst>
          </a:prstGeom>
          <a:blipFill>
            <a:blip r:embed="rId3"/>
            <a:stretch>
              <a:fillRect l="-11132" r="-19944"/>
            </a:stretch>
          </a:blipFill>
        </p:spPr>
        <p:txBody>
          <a:bodyPr/>
          <a:lstStyle/>
          <a:p>
            <a:endParaRPr lang="en-US"/>
          </a:p>
        </p:txBody>
      </p:sp>
      <p:sp>
        <p:nvSpPr>
          <p:cNvPr id="3" name="TextBox 2">
            <a:extLst>
              <a:ext uri="{FF2B5EF4-FFF2-40B4-BE49-F238E27FC236}">
                <a16:creationId xmlns:a16="http://schemas.microsoft.com/office/drawing/2014/main" id="{F0BC51FD-854F-C63E-4C64-E5C6818CF501}"/>
              </a:ext>
            </a:extLst>
          </p:cNvPr>
          <p:cNvSpPr txBox="1"/>
          <p:nvPr/>
        </p:nvSpPr>
        <p:spPr>
          <a:xfrm>
            <a:off x="3962400" y="1790700"/>
            <a:ext cx="10439400" cy="1446550"/>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rPr>
              <a:t>sắp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quả</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01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69CC084F-A01E-8B16-E30E-9D3E76FF99DA}"/>
              </a:ext>
            </a:extLst>
          </p:cNvPr>
          <p:cNvPicPr>
            <a:picLocks noChangeAspect="1"/>
          </p:cNvPicPr>
          <p:nvPr/>
        </p:nvPicPr>
        <p:blipFill rotWithShape="1">
          <a:blip r:embed="rId3"/>
          <a:srcRect r="10935" b="-2"/>
          <a:stretch/>
        </p:blipFill>
        <p:spPr>
          <a:xfrm flipH="1">
            <a:off x="10972800" y="0"/>
            <a:ext cx="7315200"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6879675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CD1C66-057E-D9D3-A09B-FFE1587BDB48}"/>
              </a:ext>
            </a:extLst>
          </p:cNvPr>
          <p:cNvSpPr txBox="1"/>
          <p:nvPr/>
        </p:nvSpPr>
        <p:spPr>
          <a:xfrm>
            <a:off x="5943600" y="3162300"/>
            <a:ext cx="14478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vũ</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nương</a:t>
            </a:r>
            <a:endPar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31A04B5-52ED-C7C7-0925-DE0E2500D3EC}"/>
              </a:ext>
            </a:extLst>
          </p:cNvPr>
          <p:cNvPicPr>
            <a:picLocks noChangeAspect="1"/>
          </p:cNvPicPr>
          <p:nvPr/>
        </p:nvPicPr>
        <p:blipFill>
          <a:blip r:embed="rId3"/>
          <a:stretch>
            <a:fillRect/>
          </a:stretch>
        </p:blipFill>
        <p:spPr>
          <a:xfrm>
            <a:off x="990600" y="0"/>
            <a:ext cx="7242417" cy="10287000"/>
          </a:xfrm>
          <a:prstGeom prst="rect">
            <a:avLst/>
          </a:prstGeom>
        </p:spPr>
      </p:pic>
    </p:spTree>
    <p:extLst>
      <p:ext uri="{BB962C8B-B14F-4D97-AF65-F5344CB8AC3E}">
        <p14:creationId xmlns:p14="http://schemas.microsoft.com/office/powerpoint/2010/main" val="1322513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E53B1-D829-FFE2-7710-EAF57F123F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3490" l="9353" r="89928">
                        <a14:foregroundMark x1="57554" y1="33333" x2="37410" y2="42708"/>
                        <a14:foregroundMark x1="46043" y1="93490" x2="73381" y2="87760"/>
                      </a14:backgroundRemoval>
                    </a14:imgEffect>
                  </a14:imgLayer>
                </a14:imgProps>
              </a:ext>
            </a:extLst>
          </a:blip>
          <a:stretch>
            <a:fillRect/>
          </a:stretch>
        </p:blipFill>
        <p:spPr>
          <a:xfrm flipH="1">
            <a:off x="-950680" y="2514487"/>
            <a:ext cx="2992776" cy="82678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82628068"/>
              </p:ext>
            </p:extLst>
          </p:nvPr>
        </p:nvGraphicFramePr>
        <p:xfrm>
          <a:off x="1828800" y="1104900"/>
          <a:ext cx="16230600" cy="8891979"/>
        </p:xfrm>
        <a:graphic>
          <a:graphicData uri="http://schemas.openxmlformats.org/drawingml/2006/table">
            <a:tbl>
              <a:tblPr firstRow="1" bandRow="1">
                <a:tableStyleId>{5940675A-B579-460E-94D1-54222C63F5DA}</a:tableStyleId>
              </a:tblPr>
              <a:tblGrid>
                <a:gridCol w="3384641">
                  <a:extLst>
                    <a:ext uri="{9D8B030D-6E8A-4147-A177-3AD203B41FA5}">
                      <a16:colId xmlns:a16="http://schemas.microsoft.com/office/drawing/2014/main" val="2943978398"/>
                    </a:ext>
                  </a:extLst>
                </a:gridCol>
                <a:gridCol w="9188359">
                  <a:extLst>
                    <a:ext uri="{9D8B030D-6E8A-4147-A177-3AD203B41FA5}">
                      <a16:colId xmlns:a16="http://schemas.microsoft.com/office/drawing/2014/main" val="3365724085"/>
                    </a:ext>
                  </a:extLst>
                </a:gridCol>
                <a:gridCol w="3657600">
                  <a:extLst>
                    <a:ext uri="{9D8B030D-6E8A-4147-A177-3AD203B41FA5}">
                      <a16:colId xmlns:a16="http://schemas.microsoft.com/office/drawing/2014/main" val="1673380103"/>
                    </a:ext>
                  </a:extLst>
                </a:gridCol>
              </a:tblGrid>
              <a:tr h="635996">
                <a:tc>
                  <a:txBody>
                    <a:bodyPr/>
                    <a:lstStyle/>
                    <a:p>
                      <a:pPr algn="ctr"/>
                      <a:r>
                        <a:rPr lang="en-US" sz="4200" b="1" dirty="0" err="1">
                          <a:latin typeface="Times New Roman" panose="02020603050405020304" pitchFamily="18" charset="0"/>
                          <a:cs typeface="Times New Roman" panose="02020603050405020304" pitchFamily="18" charset="0"/>
                        </a:rPr>
                        <a:t>Phương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Đặc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Nhận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xét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645713257"/>
                  </a:ext>
                </a:extLst>
              </a:tr>
              <a:tr h="635996">
                <a:tc>
                  <a:txBody>
                    <a:bodyPr/>
                    <a:lstStyle/>
                    <a:p>
                      <a:pPr algn="ctr"/>
                      <a:r>
                        <a:rPr lang="en-US" sz="4200" b="1" dirty="0" err="1">
                          <a:latin typeface="Times New Roman" panose="02020603050405020304" pitchFamily="18" charset="0"/>
                          <a:cs typeface="Times New Roman" panose="02020603050405020304" pitchFamily="18" charset="0"/>
                        </a:rPr>
                        <a:t>Xuất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ở Nam </a:t>
                      </a:r>
                      <a:r>
                        <a:rPr lang="en-US" sz="4200" dirty="0" err="1">
                          <a:latin typeface="Times New Roman" panose="02020603050405020304" pitchFamily="18" charset="0"/>
                          <a:cs typeface="Times New Roman" panose="02020603050405020304" pitchFamily="18" charset="0"/>
                        </a:rPr>
                        <a:t>Xương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sym typeface="Wingdings" panose="05000000000000000000" pitchFamily="2" charset="2"/>
                        </a:rPr>
                        <a:t>N</a:t>
                      </a:r>
                      <a:r>
                        <a:rPr lang="en-US" sz="4200" b="1" dirty="0" err="1">
                          <a:latin typeface="Times New Roman" panose="02020603050405020304" pitchFamily="18" charset="0"/>
                          <a:cs typeface="Times New Roman" panose="02020603050405020304" pitchFamily="18" charset="0"/>
                        </a:rPr>
                        <a:t>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phụ</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đẹp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đức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lòng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vun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đắp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phúc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đình</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nhưng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lại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kém</a:t>
                      </a:r>
                      <a:r>
                        <a:rPr lang="en-US" sz="4200" b="1" baseline="0" dirty="0">
                          <a:latin typeface="Times New Roman" panose="02020603050405020304" pitchFamily="18" charset="0"/>
                          <a:cs typeface="Times New Roman" panose="02020603050405020304" pitchFamily="18" charset="0"/>
                        </a:rPr>
                        <a:t> may </a:t>
                      </a:r>
                      <a:r>
                        <a:rPr lang="en-US" sz="4200" b="1" baseline="0" dirty="0" err="1">
                          <a:latin typeface="Times New Roman" panose="02020603050405020304" pitchFamily="18" charset="0"/>
                          <a:cs typeface="Times New Roman" panose="02020603050405020304" pitchFamily="18" charset="0"/>
                        </a:rPr>
                        <a:t>mắn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bất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hạnh</a:t>
                      </a:r>
                      <a:endParaRPr lang="en-US" sz="4200" b="1" dirty="0">
                        <a:latin typeface="Times New Roman" panose="02020603050405020304" pitchFamily="18" charset="0"/>
                        <a:cs typeface="Times New Roman" panose="02020603050405020304" pitchFamily="18" charset="0"/>
                      </a:endParaRPr>
                    </a:p>
                    <a:p>
                      <a:pPr algn="just"/>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90345160"/>
                  </a:ext>
                </a:extLst>
              </a:tr>
              <a:tr h="635996">
                <a:tc>
                  <a:txBody>
                    <a:bodyPr/>
                    <a:lstStyle/>
                    <a:p>
                      <a:pPr algn="ctr"/>
                      <a:r>
                        <a:rPr lang="en-US" sz="4200" b="1" dirty="0">
                          <a:latin typeface="Times New Roman" panose="02020603050405020304" pitchFamily="18" charset="0"/>
                          <a:cs typeface="Times New Roman" panose="02020603050405020304" pitchFamily="18" charset="0"/>
                        </a:rPr>
                        <a:t>Dung </a:t>
                      </a:r>
                      <a:r>
                        <a:rPr lang="en-US" sz="4200" b="1" dirty="0" err="1">
                          <a:latin typeface="Times New Roman" panose="02020603050405020304" pitchFamily="18" charset="0"/>
                          <a:cs typeface="Times New Roman" panose="02020603050405020304" pitchFamily="18" charset="0"/>
                        </a:rPr>
                        <a:t>nhan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a:t>
                      </a:r>
                      <a:r>
                        <a:rPr lang="en-US" sz="4200" dirty="0" err="1">
                          <a:latin typeface="Times New Roman" panose="02020603050405020304" pitchFamily="18" charset="0"/>
                          <a:cs typeface="Times New Roman" panose="02020603050405020304" pitchFamily="18" charset="0"/>
                        </a:rPr>
                        <a:t>tư</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tốt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đẹp</a:t>
                      </a:r>
                      <a:r>
                        <a:rPr lang="en-US" sz="4200" dirty="0">
                          <a:latin typeface="Times New Roman" panose="02020603050405020304" pitchFamily="18" charset="0"/>
                          <a:cs typeface="Times New Roman" panose="02020603050405020304" pitchFamily="18" charset="0"/>
                        </a:rPr>
                        <a:t>”</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8843538"/>
                  </a:ext>
                </a:extLst>
              </a:tr>
              <a:tr h="45314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err="1">
                          <a:latin typeface="Times New Roman" panose="02020603050405020304" pitchFamily="18" charset="0"/>
                          <a:cs typeface="Times New Roman" panose="02020603050405020304" pitchFamily="18" charset="0"/>
                        </a:rPr>
                        <a:t>Tính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phẩm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chất</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Thùy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gìn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khuôn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phép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hòa</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Hiếu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ốm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mất</a:t>
                      </a:r>
                      <a:r>
                        <a:rPr lang="en-US" sz="4200" dirty="0">
                          <a:latin typeface="Times New Roman" panose="02020603050405020304" pitchFamily="18" charset="0"/>
                          <a:cs typeface="Times New Roman" panose="02020603050405020304" pitchFamily="18" charset="0"/>
                        </a:rPr>
                        <a:t>, lo ma </a:t>
                      </a:r>
                      <a:r>
                        <a:rPr lang="en-US" sz="4200" dirty="0" err="1">
                          <a:latin typeface="Times New Roman" panose="02020603050405020304" pitchFamily="18" charset="0"/>
                          <a:cs typeface="Times New Roman" panose="02020603050405020304" pitchFamily="18" charset="0"/>
                        </a:rPr>
                        <a:t>chay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như</a:t>
                      </a:r>
                      <a:r>
                        <a:rPr lang="en-US" sz="4200" dirty="0">
                          <a:latin typeface="Times New Roman" panose="02020603050405020304" pitchFamily="18" charset="0"/>
                          <a:cs typeface="Times New Roman" panose="02020603050405020304" pitchFamily="18" charset="0"/>
                        </a:rPr>
                        <a:t> cha </a:t>
                      </a:r>
                      <a:r>
                        <a:rPr lang="en-US" sz="4200" dirty="0" err="1">
                          <a:latin typeface="Times New Roman" panose="02020603050405020304" pitchFamily="18" charset="0"/>
                          <a:cs typeface="Times New Roman" panose="02020603050405020304" pitchFamily="18" charset="0"/>
                        </a:rPr>
                        <a:t>mẹ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đẻ</a:t>
                      </a:r>
                      <a:r>
                        <a:rPr lang="en-US" sz="4200" dirty="0">
                          <a:latin typeface="Times New Roman" panose="02020603050405020304" pitchFamily="18" charset="0"/>
                          <a:cs typeface="Times New Roman" panose="02020603050405020304" pitchFamily="18" charset="0"/>
                        </a:rPr>
                        <a:t>) </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ham </a:t>
                      </a:r>
                      <a:r>
                        <a:rPr lang="en-US" sz="4200" dirty="0" err="1">
                          <a:latin typeface="Times New Roman" panose="02020603050405020304" pitchFamily="18" charset="0"/>
                          <a:cs typeface="Times New Roman" panose="02020603050405020304" pitchFamily="18" charset="0"/>
                        </a:rPr>
                        <a:t>vinh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quý</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đem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ấn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chỉ</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an)</a:t>
                      </a: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1823274"/>
                  </a:ext>
                </a:extLst>
              </a:tr>
              <a:tr h="1485339">
                <a:tc>
                  <a:txBody>
                    <a:bodyPr/>
                    <a:lstStyle/>
                    <a:p>
                      <a:pPr algn="ct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phận</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latin typeface="Times New Roman" panose="02020603050405020304" pitchFamily="18" charset="0"/>
                          <a:cs typeface="Times New Roman" panose="02020603050405020304" pitchFamily="18" charset="0"/>
                        </a:rPr>
                        <a:t>Do </a:t>
                      </a:r>
                      <a:r>
                        <a:rPr lang="en-US" sz="4200" dirty="0" err="1">
                          <a:latin typeface="Times New Roman" panose="02020603050405020304" pitchFamily="18" charset="0"/>
                          <a:cs typeface="Times New Roman" panose="02020603050405020304" pitchFamily="18" charset="0"/>
                        </a:rPr>
                        <a:t>chồng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ngờ</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chịu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oan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uổng</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6093342"/>
                  </a:ext>
                </a:extLst>
              </a:tr>
            </a:tbl>
          </a:graphicData>
        </a:graphic>
      </p:graphicFrame>
      <p:sp>
        <p:nvSpPr>
          <p:cNvPr id="5" name="TextBox 4">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2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6E846-7FA4-B12A-DB2C-FC7CE50406FF}"/>
              </a:ext>
            </a:extLst>
          </p:cNvPr>
          <p:cNvPicPr>
            <a:picLocks noChangeAspect="1"/>
          </p:cNvPicPr>
          <p:nvPr/>
        </p:nvPicPr>
        <p:blipFill rotWithShape="1">
          <a:blip r:embed="rId3"/>
          <a:srcRect b="2461"/>
          <a:stretch/>
        </p:blipFill>
        <p:spPr>
          <a:xfrm>
            <a:off x="0" y="-80010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extBox 1">
            <a:extLst>
              <a:ext uri="{FF2B5EF4-FFF2-40B4-BE49-F238E27FC236}">
                <a16:creationId xmlns:a16="http://schemas.microsoft.com/office/drawing/2014/main" id="{754E53A1-6715-B8DF-E3CB-243DBEA2FB3F}"/>
              </a:ext>
            </a:extLst>
          </p:cNvPr>
          <p:cNvSpPr txBox="1"/>
          <p:nvPr/>
        </p:nvSpPr>
        <p:spPr>
          <a:xfrm>
            <a:off x="3868605" y="64389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“Ô hay!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ư?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nín</a:t>
            </a:r>
            <a:r>
              <a:rPr lang="en-US" sz="4400" dirty="0">
                <a:latin typeface="Times New Roman" panose="02020603050405020304" pitchFamily="18" charset="0"/>
                <a:cs typeface="Times New Roman" panose="02020603050405020304" pitchFamily="18" charset="0"/>
              </a:rPr>
              <a:t> thin </a:t>
            </a:r>
            <a:r>
              <a:rPr lang="en-US" sz="4400" dirty="0" err="1">
                <a:latin typeface="Times New Roman" panose="02020603050405020304" pitchFamily="18" charset="0"/>
                <a:cs typeface="Times New Roman" panose="02020603050405020304" pitchFamily="18" charset="0"/>
              </a:rPr>
              <a:t>thít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0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id="{62977D35-26BA-F94E-7595-F1294AC244FE}"/>
              </a:ext>
            </a:extLst>
          </p:cNvPr>
          <p:cNvGrpSpPr/>
          <p:nvPr/>
        </p:nvGrpSpPr>
        <p:grpSpPr>
          <a:xfrm>
            <a:off x="1143000" y="2552700"/>
            <a:ext cx="16268700" cy="7315200"/>
            <a:chOff x="0" y="0"/>
            <a:chExt cx="1250533" cy="1174943"/>
          </a:xfrm>
        </p:grpSpPr>
        <p:sp>
          <p:nvSpPr>
            <p:cNvPr id="7" name="Freeform 19">
              <a:extLst>
                <a:ext uri="{FF2B5EF4-FFF2-40B4-BE49-F238E27FC236}">
                  <a16:creationId xmlns:a16="http://schemas.microsoft.com/office/drawing/2014/main" id="{B97AD6BA-FF53-EB3C-A909-5CFCAE82F55A}"/>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a:p>
          </p:txBody>
        </p:sp>
        <p:sp>
          <p:nvSpPr>
            <p:cNvPr id="8" name="TextBox 20">
              <a:extLst>
                <a:ext uri="{FF2B5EF4-FFF2-40B4-BE49-F238E27FC236}">
                  <a16:creationId xmlns:a16="http://schemas.microsoft.com/office/drawing/2014/main" id="{1B8A251C-25B5-4473-833A-936465D4F986}"/>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grpSp>
        <p:nvGrpSpPr>
          <p:cNvPr id="9" name="Group 8">
            <a:extLst>
              <a:ext uri="{FF2B5EF4-FFF2-40B4-BE49-F238E27FC236}">
                <a16:creationId xmlns:a16="http://schemas.microsoft.com/office/drawing/2014/main" id="{7A8CA256-1B80-05BC-4410-4BC325D463E4}"/>
              </a:ext>
            </a:extLst>
          </p:cNvPr>
          <p:cNvGrpSpPr/>
          <p:nvPr/>
        </p:nvGrpSpPr>
        <p:grpSpPr>
          <a:xfrm>
            <a:off x="5410200" y="1638300"/>
            <a:ext cx="6632470" cy="1371658"/>
            <a:chOff x="1044970" y="1562100"/>
            <a:chExt cx="6632470" cy="1371658"/>
          </a:xfrm>
        </p:grpSpPr>
        <p:sp>
          <p:nvSpPr>
            <p:cNvPr id="4"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extLst>
                  <a:ext uri="{96DAC541-7B7A-43D3-8B79-37D633B846F1}">
                    <asvg:svgBlip xmlns:asvg="http://schemas.microsoft.com/office/drawing/2016/SVG/main" r:embed="rId4"/>
                  </a:ext>
                </a:extLst>
              </a:blip>
              <a:stretch>
                <a:fillRect r="-20276"/>
              </a:stretch>
            </a:blipFill>
          </p:spPr>
          <p:txBody>
            <a:bodyPr/>
            <a:lstStyle/>
            <a:p>
              <a:endParaRPr lang="en-US"/>
            </a:p>
          </p:txBody>
        </p:sp>
        <p:sp>
          <p:nvSpPr>
            <p:cNvPr id="5"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extLst>
                  <a:ext uri="{96DAC541-7B7A-43D3-8B79-37D633B846F1}">
                    <asvg:svgBlip xmlns:asvg="http://schemas.microsoft.com/office/drawing/2016/SVG/main" r:embed="rId4"/>
                  </a:ext>
                </a:extLst>
              </a:blip>
              <a:stretch>
                <a:fillRect l="-23942" b="-587"/>
              </a:stretch>
            </a:blipFill>
          </p:spPr>
          <p:txBody>
            <a:bodyPr/>
            <a:lstStyle/>
            <a:p>
              <a:endParaRPr lang="en-US"/>
            </a:p>
          </p:txBody>
        </p:sp>
      </p:grpSp>
      <p:sp>
        <p:nvSpPr>
          <p:cNvPr id="2" name="TextBox 1">
            <a:extLst>
              <a:ext uri="{FF2B5EF4-FFF2-40B4-BE49-F238E27FC236}">
                <a16:creationId xmlns:a16="http://schemas.microsoft.com/office/drawing/2014/main" id="{BEB56B59-7841-7D72-1D54-5C54C057E51B}"/>
              </a:ext>
            </a:extLst>
          </p:cNvPr>
          <p:cNvSpPr txBox="1"/>
          <p:nvPr/>
        </p:nvSpPr>
        <p:spPr>
          <a:xfrm>
            <a:off x="876300" y="190361"/>
            <a:ext cx="16535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Vũ </a:t>
            </a:r>
            <a:r>
              <a:rPr lang="en-US" sz="4400" b="1" dirty="0" err="1">
                <a:latin typeface="Times New Roman" panose="02020603050405020304" pitchFamily="18" charset="0"/>
                <a:cs typeface="Times New Roman" panose="02020603050405020304" pitchFamily="18" charset="0"/>
              </a:rPr>
              <a:t>Nương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E145E5F-D9DC-7046-F22D-1A11AE424F46}"/>
              </a:ext>
            </a:extLst>
          </p:cNvPr>
          <p:cNvSpPr txBox="1"/>
          <p:nvPr/>
        </p:nvSpPr>
        <p:spPr>
          <a:xfrm>
            <a:off x="5715000" y="1864658"/>
            <a:ext cx="657503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D28C3B-E3C8-304C-4DA1-234BF1506906}"/>
              </a:ext>
            </a:extLst>
          </p:cNvPr>
          <p:cNvSpPr txBox="1"/>
          <p:nvPr/>
        </p:nvSpPr>
        <p:spPr>
          <a:xfrm>
            <a:off x="1447800" y="3680442"/>
            <a:ext cx="152400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Vũ </a:t>
            </a:r>
            <a:r>
              <a:rPr lang="en-US" sz="4400" dirty="0" err="1">
                <a:latin typeface="Times New Roman" panose="02020603050405020304" pitchFamily="18" charset="0"/>
                <a:cs typeface="Times New Roman" panose="02020603050405020304" pitchFamily="18" charset="0"/>
              </a:rPr>
              <a:t>Nương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0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876300" y="876300"/>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Góc</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nhìn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đa</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chiều</a:t>
            </a:r>
            <a:endParaRPr lang="vi-VN" sz="8000" dirty="0">
              <a:solidFill>
                <a:srgbClr val="C00000"/>
              </a:solidFill>
              <a:latin typeface="#9Slide07 Soup of Justice"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3C6946B2-6C6B-4FFE-C168-7D150CFCD231}"/>
              </a:ext>
            </a:extLst>
          </p:cNvPr>
          <p:cNvSpPr txBox="1"/>
          <p:nvPr/>
        </p:nvSpPr>
        <p:spPr>
          <a:xfrm>
            <a:off x="762000" y="2781300"/>
            <a:ext cx="11620500"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E1E8730-501E-DFB4-3004-20BF23BB9D0C}"/>
              </a:ext>
            </a:extLst>
          </p:cNvPr>
          <p:cNvPicPr>
            <a:picLocks noChangeAspect="1"/>
          </p:cNvPicPr>
          <p:nvPr/>
        </p:nvPicPr>
        <p:blipFill>
          <a:blip r:embed="rId3"/>
          <a:stretch>
            <a:fillRect/>
          </a:stretch>
        </p:blipFill>
        <p:spPr>
          <a:xfrm>
            <a:off x="12573000" y="3162300"/>
            <a:ext cx="5528373" cy="5443628"/>
          </a:xfrm>
          <a:prstGeom prst="rect">
            <a:avLst/>
          </a:prstGeom>
        </p:spPr>
      </p:pic>
      <p:sp>
        <p:nvSpPr>
          <p:cNvPr id="6" name="AutoShape 5">
            <a:extLst>
              <a:ext uri="{FF2B5EF4-FFF2-40B4-BE49-F238E27FC236}">
                <a16:creationId xmlns:a16="http://schemas.microsoft.com/office/drawing/2014/main" id="{E4F03A7A-DF20-A7D4-C03D-63A665549C77}"/>
              </a:ext>
            </a:extLst>
          </p:cNvPr>
          <p:cNvSpPr/>
          <p:nvPr/>
        </p:nvSpPr>
        <p:spPr>
          <a:xfrm>
            <a:off x="2693292" y="2469337"/>
            <a:ext cx="12901417" cy="0"/>
          </a:xfrm>
          <a:prstGeom prst="line">
            <a:avLst/>
          </a:prstGeom>
          <a:ln w="66675" cap="rnd">
            <a:solidFill>
              <a:srgbClr val="C65750"/>
            </a:solidFill>
            <a:prstDash val="solid"/>
            <a:headEnd type="oval" w="lg" len="lg"/>
            <a:tailEnd type="oval" w="lg" len="lg"/>
          </a:ln>
        </p:spPr>
        <p:txBody>
          <a:bodyPr/>
          <a:lstStyle/>
          <a:p>
            <a:endParaRPr lang="en-US"/>
          </a:p>
        </p:txBody>
      </p:sp>
    </p:spTree>
    <p:extLst>
      <p:ext uri="{BB962C8B-B14F-4D97-AF65-F5344CB8AC3E}">
        <p14:creationId xmlns:p14="http://schemas.microsoft.com/office/powerpoint/2010/main" val="274133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8E7C7-9D09-E014-4FD4-B1238F6364C9}"/>
              </a:ext>
            </a:extLst>
          </p:cNvPr>
          <p:cNvPicPr>
            <a:picLocks noChangeAspect="1"/>
          </p:cNvPicPr>
          <p:nvPr/>
        </p:nvPicPr>
        <p:blipFill rotWithShape="1">
          <a:blip r:embed="rId3"/>
          <a:srcRect l="31421" r="7676"/>
          <a:stretch/>
        </p:blipFill>
        <p:spPr>
          <a:xfrm>
            <a:off x="-76200" y="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D3092E2F-A2A8-AC5D-7479-EA1486FEA42D}"/>
              </a:ext>
            </a:extLst>
          </p:cNvPr>
          <p:cNvSpPr txBox="1"/>
          <p:nvPr/>
        </p:nvSpPr>
        <p:spPr>
          <a:xfrm>
            <a:off x="9829800" y="2247900"/>
            <a:ext cx="7620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tố</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kì</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ảo</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654435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71F01-0EA7-6A4B-DA8E-5D9606D70BB8}"/>
              </a:ext>
            </a:extLst>
          </p:cNvPr>
          <p:cNvPicPr>
            <a:picLocks noChangeAspect="1"/>
          </p:cNvPicPr>
          <p:nvPr/>
        </p:nvPicPr>
        <p:blipFill>
          <a:blip r:embed="rId3"/>
          <a:stretch>
            <a:fillRect/>
          </a:stretch>
        </p:blipFill>
        <p:spPr>
          <a:xfrm>
            <a:off x="152400" y="3009900"/>
            <a:ext cx="10454227" cy="5471959"/>
          </a:xfrm>
          <a:prstGeom prst="rect">
            <a:avLst/>
          </a:prstGeom>
        </p:spPr>
      </p:pic>
      <p:sp>
        <p:nvSpPr>
          <p:cNvPr id="3" name="TextBox 2">
            <a:extLst>
              <a:ext uri="{FF2B5EF4-FFF2-40B4-BE49-F238E27FC236}">
                <a16:creationId xmlns:a16="http://schemas.microsoft.com/office/drawing/2014/main" id="{2C084570-69AB-0630-C37A-8971EC8E3A4A}"/>
              </a:ext>
            </a:extLst>
          </p:cNvPr>
          <p:cNvSpPr txBox="1"/>
          <p:nvPr/>
        </p:nvSpPr>
        <p:spPr>
          <a:xfrm>
            <a:off x="717654" y="333819"/>
            <a:ext cx="8273946"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Khăn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trải</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bàn</a:t>
            </a:r>
            <a:endParaRPr lang="vi-VN" sz="8000" dirty="0">
              <a:solidFill>
                <a:srgbClr val="C00000"/>
              </a:solidFill>
              <a:latin typeface="#9Slide07 Soup of Justice"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8F5EDCAE-29CF-F016-FD81-CEF3886EC5A6}"/>
              </a:ext>
            </a:extLst>
          </p:cNvPr>
          <p:cNvPicPr>
            <a:picLocks noChangeAspect="1"/>
          </p:cNvPicPr>
          <p:nvPr/>
        </p:nvPicPr>
        <p:blipFill>
          <a:blip r:embed="rId4"/>
          <a:stretch>
            <a:fillRect/>
          </a:stretch>
        </p:blipFill>
        <p:spPr>
          <a:xfrm>
            <a:off x="10210800" y="-28673"/>
            <a:ext cx="7232431" cy="10287000"/>
          </a:xfrm>
          <a:prstGeom prst="rect">
            <a:avLst/>
          </a:prstGeom>
        </p:spPr>
      </p:pic>
    </p:spTree>
    <p:extLst>
      <p:ext uri="{BB962C8B-B14F-4D97-AF65-F5344CB8AC3E}">
        <p14:creationId xmlns:p14="http://schemas.microsoft.com/office/powerpoint/2010/main" val="1353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355661"/>
              </p:ext>
            </p:extLst>
          </p:nvPr>
        </p:nvGraphicFramePr>
        <p:xfrm>
          <a:off x="304800" y="1424940"/>
          <a:ext cx="17678401" cy="8595360"/>
        </p:xfrm>
        <a:graphic>
          <a:graphicData uri="http://schemas.openxmlformats.org/drawingml/2006/table">
            <a:tbl>
              <a:tblPr firstRow="1" bandRow="1">
                <a:tableStyleId>{5940675A-B579-460E-94D1-54222C63F5DA}</a:tableStyleId>
              </a:tblPr>
              <a:tblGrid>
                <a:gridCol w="4897912">
                  <a:extLst>
                    <a:ext uri="{9D8B030D-6E8A-4147-A177-3AD203B41FA5}">
                      <a16:colId xmlns:a16="http://schemas.microsoft.com/office/drawing/2014/main" val="2310851257"/>
                    </a:ext>
                  </a:extLst>
                </a:gridCol>
                <a:gridCol w="7675088">
                  <a:extLst>
                    <a:ext uri="{9D8B030D-6E8A-4147-A177-3AD203B41FA5}">
                      <a16:colId xmlns:a16="http://schemas.microsoft.com/office/drawing/2014/main" val="1377376576"/>
                    </a:ext>
                  </a:extLst>
                </a:gridCol>
                <a:gridCol w="5105401">
                  <a:extLst>
                    <a:ext uri="{9D8B030D-6E8A-4147-A177-3AD203B41FA5}">
                      <a16:colId xmlns:a16="http://schemas.microsoft.com/office/drawing/2014/main" val="1203099003"/>
                    </a:ext>
                  </a:extLst>
                </a:gridCol>
              </a:tblGrid>
              <a:tr h="786057">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yếu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tố</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Biểu</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hiện</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endParaRPr lang="en-US" sz="42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2546156493"/>
                  </a:ext>
                </a:extLst>
              </a:tr>
              <a:tr h="2153112">
                <a:tc>
                  <a:txBody>
                    <a:bodyPr/>
                    <a:lstStyle/>
                    <a:p>
                      <a:pPr algn="just"/>
                      <a:r>
                        <a:rPr lang="en-US" sz="4200" b="1" dirty="0" err="1">
                          <a:latin typeface="Times New Roman" panose="02020603050405020304" pitchFamily="18" charset="0"/>
                          <a:cs typeface="Times New Roman" panose="02020603050405020304" pitchFamily="18" charset="0"/>
                        </a:rPr>
                        <a:t>Không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gian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nghệ</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thuật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đài</a:t>
                      </a:r>
                      <a:r>
                        <a:rPr lang="en-US" sz="4200" baseline="0" dirty="0">
                          <a:latin typeface="Times New Roman" panose="02020603050405020304" pitchFamily="18" charset="0"/>
                          <a:cs typeface="Times New Roman" panose="02020603050405020304" pitchFamily="18" charset="0"/>
                        </a:rPr>
                        <a:t> sang </a:t>
                      </a:r>
                      <a:r>
                        <a:rPr lang="en-US" sz="4200" baseline="0" dirty="0" err="1">
                          <a:latin typeface="Times New Roman" panose="02020603050405020304" pitchFamily="18" charset="0"/>
                          <a:cs typeface="Times New Roman" panose="02020603050405020304" pitchFamily="18" charset="0"/>
                        </a:rPr>
                        <a:t>trọng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dưới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rùa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thần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diễn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đẩy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cốt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động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tiếp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tục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khắc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họa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phẩm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chất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a:t>
                      </a: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nhân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01569718"/>
                  </a:ext>
                </a:extLst>
              </a:tr>
              <a:tr h="1349967">
                <a:tc>
                  <a:txBody>
                    <a:bodyPr/>
                    <a:lstStyle/>
                    <a:p>
                      <a:pPr algn="just"/>
                      <a:r>
                        <a:rPr lang="en-US" sz="4200" b="1" dirty="0">
                          <a:latin typeface="Times New Roman" panose="02020603050405020304" pitchFamily="18" charset="0"/>
                          <a:cs typeface="Times New Roman" panose="02020603050405020304" pitchFamily="18" charset="0"/>
                        </a:rPr>
                        <a:t>Con </a:t>
                      </a:r>
                      <a:r>
                        <a:rPr lang="en-US" sz="4200" b="1" dirty="0" err="1">
                          <a:latin typeface="Times New Roman" panose="02020603050405020304" pitchFamily="18" charset="0"/>
                          <a:cs typeface="Times New Roman" panose="02020603050405020304" pitchFamily="18" charset="0"/>
                        </a:rPr>
                        <a:t>người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dirty="0" err="1">
                          <a:latin typeface="Times New Roman" panose="02020603050405020304" pitchFamily="18" charset="0"/>
                          <a:cs typeface="Times New Roman" panose="02020603050405020304" pitchFamily="18" charset="0"/>
                        </a:rPr>
                        <a:t>Linh</a:t>
                      </a:r>
                      <a:r>
                        <a:rPr lang="en-US" sz="4200" dirty="0">
                          <a:latin typeface="Times New Roman" panose="02020603050405020304" pitchFamily="18" charset="0"/>
                          <a:cs typeface="Times New Roman" panose="02020603050405020304" pitchFamily="18" charset="0"/>
                        </a:rPr>
                        <a:t> Phi,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tiên</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331299705"/>
                  </a:ext>
                </a:extLst>
              </a:tr>
              <a:tr h="2836640">
                <a:tc>
                  <a:txBody>
                    <a:bodyPr/>
                    <a:lstStyle/>
                    <a:p>
                      <a:pPr algn="just"/>
                      <a:r>
                        <a:rPr lang="en-US" sz="4200" b="1" dirty="0" err="1">
                          <a:latin typeface="Times New Roman" panose="02020603050405020304" pitchFamily="18" charset="0"/>
                          <a:cs typeface="Times New Roman" panose="02020603050405020304" pitchFamily="18" charset="0"/>
                        </a:rPr>
                        <a:t>Hành</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động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 </a:t>
                      </a:r>
                      <a:r>
                        <a:rPr lang="en-US" sz="4200" baseline="0" dirty="0" err="1">
                          <a:latin typeface="Times New Roman" panose="02020603050405020304" pitchFamily="18" charset="0"/>
                          <a:cs typeface="Times New Roman" panose="02020603050405020304" pitchFamily="18" charset="0"/>
                        </a:rPr>
                        <a:t>báo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được</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việc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cứu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Thị</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Thiết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ơn</a:t>
                      </a:r>
                      <a:r>
                        <a:rPr lang="en-US" sz="4200" baseline="0" dirty="0">
                          <a:latin typeface="Times New Roman" panose="02020603050405020304" pitchFamily="18" charset="0"/>
                          <a:cs typeface="Times New Roman" panose="02020603050405020304" pitchFamily="18" charset="0"/>
                        </a:rPr>
                        <a:t> Phan Lang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Linh</a:t>
                      </a:r>
                      <a:r>
                        <a:rPr lang="en-US" sz="4200" baseline="0" dirty="0">
                          <a:latin typeface="Times New Roman" panose="02020603050405020304" pitchFamily="18" charset="0"/>
                          <a:cs typeface="Times New Roman" panose="02020603050405020304" pitchFamily="18" charset="0"/>
                        </a:rPr>
                        <a:t> Phi…</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96752503"/>
                  </a:ext>
                </a:extLst>
              </a:tr>
              <a:tr h="1469584">
                <a:tc>
                  <a:txBody>
                    <a:bodyPr/>
                    <a:lstStyle/>
                    <a:p>
                      <a:pPr algn="just"/>
                      <a:r>
                        <a:rPr lang="en-US" sz="4200" b="1" dirty="0" err="1">
                          <a:latin typeface="Times New Roman" panose="02020603050405020304" pitchFamily="18" charset="0"/>
                          <a:cs typeface="Times New Roman" panose="02020603050405020304" pitchFamily="18" charset="0"/>
                        </a:rPr>
                        <a:t>Cảnh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gặp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gỡ</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200" baseline="0" dirty="0" err="1">
                          <a:latin typeface="Times New Roman" panose="02020603050405020304" pitchFamily="18" charset="0"/>
                          <a:cs typeface="Times New Roman" panose="02020603050405020304" pitchFamily="18" charset="0"/>
                        </a:rPr>
                        <a:t>Cảnh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gặp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biệt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oan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1205361"/>
                  </a:ext>
                </a:extLst>
              </a:tr>
            </a:tbl>
          </a:graphicData>
        </a:graphic>
      </p:graphicFrame>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360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84570-69AB-0630-C37A-8971EC8E3A4A}"/>
              </a:ext>
            </a:extLst>
          </p:cNvPr>
          <p:cNvSpPr txBox="1"/>
          <p:nvPr/>
        </p:nvSpPr>
        <p:spPr>
          <a:xfrm>
            <a:off x="717654" y="333819"/>
            <a:ext cx="16535400" cy="1323439"/>
          </a:xfrm>
          <a:prstGeom prst="rect">
            <a:avLst/>
          </a:prstGeom>
          <a:noFill/>
        </p:spPr>
        <p:txBody>
          <a:bodyPr wrap="square" rtlCol="0">
            <a:spAutoFit/>
          </a:bodyPr>
          <a:lstStyle/>
          <a:p>
            <a:pPr algn="ctr"/>
            <a:r>
              <a:rPr lang="en-US" sz="8000" dirty="0" err="1">
                <a:solidFill>
                  <a:srgbClr val="C00000"/>
                </a:solidFill>
                <a:latin typeface="#9Slide07 Soup of Justice" pitchFamily="2" charset="0"/>
                <a:cs typeface="Times New Roman" panose="02020603050405020304" pitchFamily="18" charset="0"/>
              </a:rPr>
              <a:t>Thảo</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luận</a:t>
            </a:r>
            <a:r>
              <a:rPr lang="en-US" sz="8000" dirty="0">
                <a:solidFill>
                  <a:srgbClr val="C00000"/>
                </a:solidFill>
                <a:latin typeface="#9Slide07 Soup of Justice" pitchFamily="2" charset="0"/>
                <a:cs typeface="Times New Roman" panose="02020603050405020304" pitchFamily="18" charset="0"/>
              </a:rPr>
              <a:t> </a:t>
            </a:r>
            <a:r>
              <a:rPr lang="en-US" sz="8000" dirty="0" err="1">
                <a:solidFill>
                  <a:srgbClr val="C00000"/>
                </a:solidFill>
                <a:latin typeface="#9Slide07 Soup of Justice" pitchFamily="2" charset="0"/>
                <a:cs typeface="Times New Roman" panose="02020603050405020304" pitchFamily="18" charset="0"/>
              </a:rPr>
              <a:t>nhanh</a:t>
            </a:r>
            <a:endParaRPr lang="vi-VN" sz="8000" dirty="0">
              <a:solidFill>
                <a:srgbClr val="C00000"/>
              </a:solidFill>
              <a:latin typeface="#9Slide07 Soup of Justice" pitchFamily="2" charset="0"/>
              <a:cs typeface="Times New Roman" panose="02020603050405020304" pitchFamily="18" charset="0"/>
            </a:endParaRPr>
          </a:p>
        </p:txBody>
      </p:sp>
      <p:sp>
        <p:nvSpPr>
          <p:cNvPr id="3" name="AutoShape 5">
            <a:extLst>
              <a:ext uri="{FF2B5EF4-FFF2-40B4-BE49-F238E27FC236}">
                <a16:creationId xmlns:a16="http://schemas.microsoft.com/office/drawing/2014/main" id="{E4F03A7A-DF20-A7D4-C03D-63A665549C77}"/>
              </a:ext>
            </a:extLst>
          </p:cNvPr>
          <p:cNvSpPr/>
          <p:nvPr/>
        </p:nvSpPr>
        <p:spPr>
          <a:xfrm>
            <a:off x="2648945" y="3695700"/>
            <a:ext cx="12901417" cy="0"/>
          </a:xfrm>
          <a:prstGeom prst="line">
            <a:avLst/>
          </a:prstGeom>
          <a:ln w="66675" cap="rnd">
            <a:solidFill>
              <a:srgbClr val="C65750"/>
            </a:solidFill>
            <a:prstDash val="solid"/>
            <a:headEnd type="oval" w="lg" len="lg"/>
            <a:tailEnd type="oval" w="lg" len="lg"/>
          </a:ln>
        </p:spPr>
        <p:txBody>
          <a:bodyPr/>
          <a:lstStyle/>
          <a:p>
            <a:endParaRPr lang="en-US"/>
          </a:p>
        </p:txBody>
      </p:sp>
      <p:sp>
        <p:nvSpPr>
          <p:cNvPr id="4" name="TextBox 3">
            <a:extLst>
              <a:ext uri="{FF2B5EF4-FFF2-40B4-BE49-F238E27FC236}">
                <a16:creationId xmlns:a16="http://schemas.microsoft.com/office/drawing/2014/main" id="{3C6946B2-6C6B-4FFE-C168-7D150CFCD231}"/>
              </a:ext>
            </a:extLst>
          </p:cNvPr>
          <p:cNvSpPr txBox="1"/>
          <p:nvPr/>
        </p:nvSpPr>
        <p:spPr>
          <a:xfrm>
            <a:off x="946254" y="1790700"/>
            <a:ext cx="15741546"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C6946B2-6C6B-4FFE-C168-7D150CFCD231}"/>
              </a:ext>
            </a:extLst>
          </p:cNvPr>
          <p:cNvSpPr txBox="1"/>
          <p:nvPr/>
        </p:nvSpPr>
        <p:spPr>
          <a:xfrm>
            <a:off x="911276" y="4762500"/>
            <a:ext cx="10178947" cy="4154984"/>
          </a:xfrm>
          <a:prstGeom prst="rect">
            <a:avLst/>
          </a:prstGeom>
          <a:solidFill>
            <a:schemeClr val="accent5">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C6946B2-6C6B-4FFE-C168-7D150CFCD231}"/>
              </a:ext>
            </a:extLst>
          </p:cNvPr>
          <p:cNvSpPr txBox="1"/>
          <p:nvPr/>
        </p:nvSpPr>
        <p:spPr>
          <a:xfrm>
            <a:off x="11623623" y="4762500"/>
            <a:ext cx="5216578" cy="4154984"/>
          </a:xfrm>
          <a:prstGeom prst="rect">
            <a:avLst/>
          </a:prstGeom>
          <a:solidFill>
            <a:schemeClr val="accent3">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li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chi </a:t>
            </a:r>
            <a:r>
              <a:rPr lang="en-US" sz="4400" b="1" dirty="0" err="1">
                <a:solidFill>
                  <a:prstClr val="black"/>
                </a:solidFill>
                <a:latin typeface="Times New Roman" panose="02020603050405020304" pitchFamily="18" charset="0"/>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20E9A8CC-67D9-A98A-802C-E0B05D3AA52B}"/>
              </a:ext>
            </a:extLst>
          </p:cNvPr>
          <p:cNvGrpSpPr/>
          <p:nvPr/>
        </p:nvGrpSpPr>
        <p:grpSpPr>
          <a:xfrm>
            <a:off x="761271" y="1714500"/>
            <a:ext cx="16764729" cy="7543800"/>
            <a:chOff x="0" y="0"/>
            <a:chExt cx="2504173" cy="679049"/>
          </a:xfrm>
        </p:grpSpPr>
        <p:sp>
          <p:nvSpPr>
            <p:cNvPr id="6" name="Freeform 5">
              <a:extLst>
                <a:ext uri="{FF2B5EF4-FFF2-40B4-BE49-F238E27FC236}">
                  <a16:creationId xmlns:a16="http://schemas.microsoft.com/office/drawing/2014/main" id="{B5F3184B-1ED7-435C-CA58-F11CFC49B439}"/>
                </a:ext>
              </a:extLst>
            </p:cNvPr>
            <p:cNvSpPr/>
            <p:nvPr/>
          </p:nvSpPr>
          <p:spPr>
            <a:xfrm>
              <a:off x="0" y="0"/>
              <a:ext cx="2504173" cy="679049"/>
            </a:xfrm>
            <a:custGeom>
              <a:avLst/>
              <a:gdLst/>
              <a:ahLst/>
              <a:cxnLst/>
              <a:rect l="l" t="t" r="r" b="b"/>
              <a:pathLst>
                <a:path w="2504173" h="679049">
                  <a:moveTo>
                    <a:pt x="16285" y="0"/>
                  </a:moveTo>
                  <a:lnTo>
                    <a:pt x="2487888" y="0"/>
                  </a:lnTo>
                  <a:cubicBezTo>
                    <a:pt x="2492207" y="0"/>
                    <a:pt x="2496349" y="1716"/>
                    <a:pt x="2499403" y="4770"/>
                  </a:cubicBezTo>
                  <a:cubicBezTo>
                    <a:pt x="2502457" y="7824"/>
                    <a:pt x="2504173" y="11966"/>
                    <a:pt x="2504173" y="16285"/>
                  </a:cubicBezTo>
                  <a:lnTo>
                    <a:pt x="2504173" y="662764"/>
                  </a:lnTo>
                  <a:cubicBezTo>
                    <a:pt x="2504173" y="671758"/>
                    <a:pt x="2496882" y="679049"/>
                    <a:pt x="2487888" y="679049"/>
                  </a:cubicBezTo>
                  <a:lnTo>
                    <a:pt x="16285" y="679049"/>
                  </a:lnTo>
                  <a:cubicBezTo>
                    <a:pt x="11966" y="679049"/>
                    <a:pt x="7824" y="677334"/>
                    <a:pt x="4770" y="674280"/>
                  </a:cubicBezTo>
                  <a:cubicBezTo>
                    <a:pt x="1716" y="671226"/>
                    <a:pt x="0" y="667083"/>
                    <a:pt x="0" y="662764"/>
                  </a:cubicBezTo>
                  <a:lnTo>
                    <a:pt x="0" y="16285"/>
                  </a:lnTo>
                  <a:cubicBezTo>
                    <a:pt x="0" y="11966"/>
                    <a:pt x="1716" y="7824"/>
                    <a:pt x="4770" y="4770"/>
                  </a:cubicBezTo>
                  <a:cubicBezTo>
                    <a:pt x="7824" y="1716"/>
                    <a:pt x="11966" y="0"/>
                    <a:pt x="16285" y="0"/>
                  </a:cubicBezTo>
                  <a:close/>
                </a:path>
              </a:pathLst>
            </a:custGeom>
            <a:solidFill>
              <a:srgbClr val="000000">
                <a:alpha val="0"/>
              </a:srgbClr>
            </a:solidFill>
            <a:ln w="47625" cap="sq">
              <a:solidFill>
                <a:srgbClr val="254A6B"/>
              </a:solidFill>
              <a:prstDash val="solid"/>
              <a:miter/>
            </a:ln>
          </p:spPr>
          <p:txBody>
            <a:bodyPr/>
            <a:lstStyle/>
            <a:p>
              <a:endParaRPr lang="en-US"/>
            </a:p>
          </p:txBody>
        </p:sp>
        <p:sp>
          <p:nvSpPr>
            <p:cNvPr id="7" name="TextBox 6">
              <a:extLst>
                <a:ext uri="{FF2B5EF4-FFF2-40B4-BE49-F238E27FC236}">
                  <a16:creationId xmlns:a16="http://schemas.microsoft.com/office/drawing/2014/main" id="{32160AF2-B240-FC89-8398-84AB23163F1F}"/>
                </a:ext>
              </a:extLst>
            </p:cNvPr>
            <p:cNvSpPr txBox="1"/>
            <p:nvPr/>
          </p:nvSpPr>
          <p:spPr>
            <a:xfrm>
              <a:off x="0" y="-28575"/>
              <a:ext cx="2504173" cy="707624"/>
            </a:xfrm>
            <a:prstGeom prst="rect">
              <a:avLst/>
            </a:prstGeom>
          </p:spPr>
          <p:txBody>
            <a:bodyPr lIns="50800" tIns="50800" rIns="50800" bIns="50800" rtlCol="0" anchor="ctr"/>
            <a:lstStyle/>
            <a:p>
              <a:pPr algn="ctr">
                <a:lnSpc>
                  <a:spcPts val="1960"/>
                </a:lnSpc>
              </a:pPr>
              <a:endParaRPr/>
            </a:p>
          </p:txBody>
        </p:sp>
      </p:grpSp>
      <p:sp>
        <p:nvSpPr>
          <p:cNvPr id="8" name="TextBox 7">
            <a:extLst>
              <a:ext uri="{FF2B5EF4-FFF2-40B4-BE49-F238E27FC236}">
                <a16:creationId xmlns:a16="http://schemas.microsoft.com/office/drawing/2014/main" id="{EA00C591-B970-A3B9-C286-229F440AF678}"/>
              </a:ext>
            </a:extLst>
          </p:cNvPr>
          <p:cNvSpPr txBox="1"/>
          <p:nvPr/>
        </p:nvSpPr>
        <p:spPr>
          <a:xfrm>
            <a:off x="1065706" y="2013883"/>
            <a:ext cx="16230965" cy="6863417"/>
          </a:xfrm>
          <a:prstGeom prst="rect">
            <a:avLst/>
          </a:prstGeom>
          <a:noFill/>
        </p:spPr>
        <p:txBody>
          <a:bodyPr wrap="square" rtlCol="0">
            <a:spAutoFit/>
          </a:bodyPr>
          <a:lstStyle/>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về</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Phan </a:t>
            </a:r>
            <a:r>
              <a:rPr lang="en-US" sz="4000" i="1" dirty="0" err="1">
                <a:latin typeface="Times New Roman" panose="02020603050405020304" pitchFamily="18" charset="0"/>
                <a:cs typeface="Times New Roman" panose="02020603050405020304" pitchFamily="18" charset="0"/>
              </a:rPr>
              <a:t>đem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với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Trương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đầu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tin. </a:t>
            </a:r>
            <a:r>
              <a:rPr lang="vi-VN" sz="4000" i="1" dirty="0">
                <a:latin typeface="Times New Roman" panose="02020603050405020304" pitchFamily="18" charset="0"/>
                <a:cs typeface="Times New Roman" panose="02020603050405020304" pitchFamily="18" charset="0"/>
              </a:rPr>
              <a:t>Nhưng khi nhận được chiếc hoa vàng, chàng mới sợ hãi mà nói: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 </a:t>
            </a:r>
            <a:r>
              <a:rPr lang="vi-VN" sz="4000" i="1" dirty="0">
                <a:latin typeface="Times New Roman" panose="02020603050405020304" pitchFamily="18" charset="0"/>
                <a:cs typeface="Times New Roman" panose="02020603050405020304" pitchFamily="18" charset="0"/>
              </a:rPr>
              <a:t>Đây quả là vật dụng mà vợ tôi mang lúc ra đi.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Chàng bèn theo lời, lập một đàn tràng ba ngày đêm ở bến Hoàng Giang. </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Rồi quả thấy Vũ Nương ngồi trên một chiếc kiệu hoa đứng ở giữa dòng, theo sau có đến năm mươi chiếc xe cờ tán, võng lọng, rực rỡ đầy sông, lúc ẩn, lúc hiện.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Chàng vội gọi, nàng vẫn ở giữa dòng mà nói vọng vào: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 </a:t>
            </a:r>
            <a:r>
              <a:rPr lang="vi-VN" sz="4000" i="1" dirty="0">
                <a:latin typeface="Times New Roman" panose="02020603050405020304" pitchFamily="18" charset="0"/>
                <a:cs typeface="Times New Roman" panose="02020603050405020304" pitchFamily="18" charset="0"/>
              </a:rPr>
              <a:t>Thiếp cảm ơn đức của Linh Phi, đã thề sống chết cũng không bỏ. Đa tạ tình chàng, thiếp chẳng thể trở về nhân gian được nữa. </a:t>
            </a:r>
            <a:endParaRPr lang="en-US" sz="4000" i="1" dirty="0">
              <a:latin typeface="Times New Roman" panose="02020603050405020304" pitchFamily="18" charset="0"/>
              <a:cs typeface="Times New Roman" panose="02020603050405020304" pitchFamily="18" charset="0"/>
            </a:endParaRPr>
          </a:p>
          <a:p>
            <a:pPr algn="just"/>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Rồi trong chốc lát, bóng nàng loang loáng mờ nhạt dần mà biến đi mất.</a:t>
            </a:r>
          </a:p>
        </p:txBody>
      </p:sp>
    </p:spTree>
    <p:extLst>
      <p:ext uri="{BB962C8B-B14F-4D97-AF65-F5344CB8AC3E}">
        <p14:creationId xmlns:p14="http://schemas.microsoft.com/office/powerpoint/2010/main" val="18460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6D802-FE6F-F0B2-4E40-5E0C5A8B091F}"/>
              </a:ext>
            </a:extLst>
          </p:cNvPr>
          <p:cNvSpPr txBox="1"/>
          <p:nvPr/>
        </p:nvSpPr>
        <p:spPr>
          <a:xfrm>
            <a:off x="761271" y="429839"/>
            <a:ext cx="16535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7408036"/>
              </p:ext>
            </p:extLst>
          </p:nvPr>
        </p:nvGraphicFramePr>
        <p:xfrm>
          <a:off x="609600" y="1866900"/>
          <a:ext cx="17145000" cy="7223760"/>
        </p:xfrm>
        <a:graphic>
          <a:graphicData uri="http://schemas.openxmlformats.org/drawingml/2006/table">
            <a:tbl>
              <a:tblPr firstRow="1" bandRow="1">
                <a:tableStyleId>{5940675A-B579-460E-94D1-54222C63F5DA}</a:tableStyleId>
              </a:tblPr>
              <a:tblGrid>
                <a:gridCol w="5715000">
                  <a:extLst>
                    <a:ext uri="{9D8B030D-6E8A-4147-A177-3AD203B41FA5}">
                      <a16:colId xmlns:a16="http://schemas.microsoft.com/office/drawing/2014/main" val="2541984792"/>
                    </a:ext>
                  </a:extLst>
                </a:gridCol>
                <a:gridCol w="5715000">
                  <a:extLst>
                    <a:ext uri="{9D8B030D-6E8A-4147-A177-3AD203B41FA5}">
                      <a16:colId xmlns:a16="http://schemas.microsoft.com/office/drawing/2014/main" val="3870036080"/>
                    </a:ext>
                  </a:extLst>
                </a:gridCol>
                <a:gridCol w="5715000">
                  <a:extLst>
                    <a:ext uri="{9D8B030D-6E8A-4147-A177-3AD203B41FA5}">
                      <a16:colId xmlns:a16="http://schemas.microsoft.com/office/drawing/2014/main" val="3274131584"/>
                    </a:ext>
                  </a:extLst>
                </a:gridCol>
              </a:tblGrid>
              <a:tr h="370840">
                <a:tc>
                  <a:txBody>
                    <a:bodyPr/>
                    <a:lstStyle/>
                    <a:p>
                      <a:pPr algn="ct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r>
                        <a:rPr lang="en-US" sz="4200" b="1" baseline="0" dirty="0">
                          <a:latin typeface="Times New Roman" panose="02020603050405020304" pitchFamily="18" charset="0"/>
                          <a:cs typeface="Times New Roman" panose="02020603050405020304" pitchFamily="18" charset="0"/>
                        </a:rPr>
                        <a:t> </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200" b="1" dirty="0">
                          <a:latin typeface="Times New Roman" panose="02020603050405020304" pitchFamily="18" charset="0"/>
                          <a:cs typeface="Times New Roman" panose="02020603050405020304" pitchFamily="18" charset="0"/>
                        </a:rPr>
                        <a:t>Chi </a:t>
                      </a:r>
                      <a:r>
                        <a:rPr lang="en-US" sz="4200" b="1"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endParaRPr lang="en-US" sz="4200" b="1" dirty="0">
                        <a:latin typeface="Times New Roman" panose="02020603050405020304" pitchFamily="18" charset="0"/>
                        <a:cs typeface="Times New Roman" panose="02020603050405020304" pitchFamily="18" charset="0"/>
                      </a:endParaRPr>
                    </a:p>
                    <a:p>
                      <a:pPr algn="ct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của</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việc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hợp</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các</a:t>
                      </a:r>
                      <a:r>
                        <a:rPr lang="en-US" sz="4200" b="1" baseline="0" dirty="0">
                          <a:latin typeface="Times New Roman" panose="02020603050405020304" pitchFamily="18" charset="0"/>
                          <a:cs typeface="Times New Roman" panose="02020603050405020304" pitchFamily="18" charset="0"/>
                        </a:rPr>
                        <a:t> chi </a:t>
                      </a:r>
                      <a:r>
                        <a:rPr lang="en-US" sz="4200" b="1" baseline="0" dirty="0" err="1">
                          <a:latin typeface="Times New Roman" panose="02020603050405020304" pitchFamily="18" charset="0"/>
                          <a:cs typeface="Times New Roman" panose="02020603050405020304" pitchFamily="18" charset="0"/>
                        </a:rPr>
                        <a:t>tiết</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kì</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ảo</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và</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đời</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thường</a:t>
                      </a:r>
                      <a:endParaRPr lang="en-US" sz="42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736377895"/>
                  </a:ext>
                </a:extLst>
              </a:tr>
              <a:tr h="370840">
                <a:tc>
                  <a:txBody>
                    <a:bodyPr/>
                    <a:lstStyle/>
                    <a:p>
                      <a:pPr algn="just"/>
                      <a:r>
                        <a:rPr lang="en-US" sz="4200" dirty="0">
                          <a:latin typeface="Times New Roman" panose="02020603050405020304" pitchFamily="18" charset="0"/>
                          <a:cs typeface="Times New Roman" panose="02020603050405020304" pitchFamily="18" charset="0"/>
                        </a:rPr>
                        <a:t>- Phan </a:t>
                      </a:r>
                      <a:r>
                        <a:rPr lang="en-US" sz="4200" dirty="0" err="1">
                          <a:latin typeface="Times New Roman" panose="02020603050405020304" pitchFamily="18" charset="0"/>
                          <a:cs typeface="Times New Roman" panose="02020603050405020304" pitchFamily="18" charset="0"/>
                        </a:rPr>
                        <a:t>kể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nhà</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lập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tràng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bến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gọi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lại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vàng</a:t>
                      </a:r>
                      <a:endParaRPr lang="en-US" sz="4200" baseline="0" dirty="0">
                        <a:latin typeface="Times New Roman" panose="02020603050405020304" pitchFamily="18" charset="0"/>
                        <a:cs typeface="Times New Roman" panose="02020603050405020304" pitchFamily="18" charset="0"/>
                      </a:endParaRPr>
                    </a:p>
                    <a:p>
                      <a:pPr algn="just"/>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Vũ</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ngồi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kiệu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đứng</a:t>
                      </a:r>
                      <a:r>
                        <a:rPr lang="en-US" sz="4200" baseline="0" dirty="0">
                          <a:latin typeface="Times New Roman" panose="02020603050405020304" pitchFamily="18" charset="0"/>
                          <a:cs typeface="Times New Roman" panose="02020603050405020304" pitchFamily="18" charset="0"/>
                        </a:rPr>
                        <a:t> ở </a:t>
                      </a:r>
                      <a:r>
                        <a:rPr lang="en-US" sz="4200" baseline="0" dirty="0" err="1">
                          <a:latin typeface="Times New Roman" panose="02020603050405020304" pitchFamily="18" charset="0"/>
                          <a:cs typeface="Times New Roman" panose="02020603050405020304" pitchFamily="18" charset="0"/>
                        </a:rPr>
                        <a:t>giữa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dòng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theo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sau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là</a:t>
                      </a:r>
                      <a:r>
                        <a:rPr lang="en-US" sz="4200" baseline="0" dirty="0">
                          <a:latin typeface="Times New Roman" panose="02020603050405020304" pitchFamily="18" charset="0"/>
                          <a:cs typeface="Times New Roman" panose="02020603050405020304" pitchFamily="18" charset="0"/>
                        </a:rPr>
                        <a:t> </a:t>
                      </a:r>
                      <a:r>
                        <a:rPr lang="en-US" sz="4200" i="0" baseline="0" dirty="0">
                          <a:latin typeface="Times New Roman" panose="02020603050405020304" pitchFamily="18" charset="0"/>
                          <a:cs typeface="Times New Roman" panose="02020603050405020304" pitchFamily="18" charset="0"/>
                        </a:rPr>
                        <a:t>n</a:t>
                      </a:r>
                      <a:r>
                        <a:rPr lang="vi-VN" sz="4200" i="0" dirty="0">
                          <a:latin typeface="Times New Roman" panose="02020603050405020304" pitchFamily="18" charset="0"/>
                          <a:cs typeface="Times New Roman" panose="02020603050405020304" pitchFamily="18" charset="0"/>
                        </a:rPr>
                        <a:t>ăm mươi chiếc xe cờ tán, võng lọng</a:t>
                      </a:r>
                      <a:r>
                        <a:rPr lang="en-US" sz="4200" i="0" dirty="0">
                          <a:latin typeface="Times New Roman" panose="02020603050405020304" pitchFamily="18" charset="0"/>
                          <a:cs typeface="Times New Roman" panose="02020603050405020304" pitchFamily="18" charset="0"/>
                        </a:rPr>
                        <a:t>…</a:t>
                      </a:r>
                      <a:r>
                        <a:rPr lang="en-US" sz="4200" i="0" dirty="0" err="1">
                          <a:latin typeface="Times New Roman" panose="02020603050405020304" pitchFamily="18" charset="0"/>
                          <a:cs typeface="Times New Roman" panose="02020603050405020304" pitchFamily="18" charset="0"/>
                        </a:rPr>
                        <a:t>bóng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nàng</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biến</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đi</a:t>
                      </a:r>
                      <a:r>
                        <a:rPr lang="en-US" sz="4200" i="0" baseline="0" dirty="0">
                          <a:latin typeface="Times New Roman" panose="02020603050405020304" pitchFamily="18" charset="0"/>
                          <a:cs typeface="Times New Roman" panose="02020603050405020304" pitchFamily="18" charset="0"/>
                        </a:rPr>
                        <a:t> </a:t>
                      </a:r>
                      <a:r>
                        <a:rPr lang="en-US" sz="4200" i="0" baseline="0" dirty="0" err="1">
                          <a:latin typeface="Times New Roman" panose="02020603050405020304" pitchFamily="18" charset="0"/>
                          <a:cs typeface="Times New Roman" panose="02020603050405020304" pitchFamily="18" charset="0"/>
                        </a:rPr>
                        <a:t>mất</a:t>
                      </a:r>
                      <a:endParaRPr lang="en-US" sz="42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Giúp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câu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chuyện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trở</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hấp</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dẫn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thực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gắn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vấn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đề</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cuộc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hàng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ngày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vừa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tưởng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ước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giả</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73516090"/>
                  </a:ext>
                </a:extLst>
              </a:tr>
            </a:tbl>
          </a:graphicData>
        </a:graphic>
      </p:graphicFrame>
    </p:spTree>
    <p:extLst>
      <p:ext uri="{BB962C8B-B14F-4D97-AF65-F5344CB8AC3E}">
        <p14:creationId xmlns:p14="http://schemas.microsoft.com/office/powerpoint/2010/main" val="24942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457200" y="2705100"/>
            <a:ext cx="6934200"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 </a:t>
            </a:r>
          </a:p>
          <a:p>
            <a:pPr lvl="0" algn="ctr">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ý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nghĩa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DD849638-634C-4CF8-03C7-085E0D8BB3D4}"/>
              </a:ext>
            </a:extLst>
          </p:cNvPr>
          <p:cNvPicPr>
            <a:picLocks noChangeAspect="1"/>
          </p:cNvPicPr>
          <p:nvPr/>
        </p:nvPicPr>
        <p:blipFill rotWithShape="1">
          <a:blip r:embed="rId3"/>
          <a:srcRect b="45407"/>
          <a:stretch/>
        </p:blipFill>
        <p:spPr>
          <a:xfrm>
            <a:off x="8001000" y="-8120"/>
            <a:ext cx="12676604" cy="1042670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2683908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2057400" y="4809699"/>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GV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mẫu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HS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82391D64-967F-911A-599B-0A4F919A2E4C}"/>
              </a:ext>
            </a:extLst>
          </p:cNvPr>
          <p:cNvSpPr/>
          <p:nvPr/>
        </p:nvSpPr>
        <p:spPr>
          <a:xfrm>
            <a:off x="15773400" y="-190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a:p>
        </p:txBody>
      </p:sp>
      <p:sp>
        <p:nvSpPr>
          <p:cNvPr id="6" name="Freeform 5">
            <a:extLst>
              <a:ext uri="{FF2B5EF4-FFF2-40B4-BE49-F238E27FC236}">
                <a16:creationId xmlns:a16="http://schemas.microsoft.com/office/drawing/2014/main" id="{811FA100-4073-E662-A311-D6E429310E71}"/>
              </a:ext>
            </a:extLst>
          </p:cNvPr>
          <p:cNvSpPr/>
          <p:nvPr/>
        </p:nvSpPr>
        <p:spPr>
          <a:xfrm rot="20720281">
            <a:off x="13258800" y="9603278"/>
            <a:ext cx="6316758" cy="1484018"/>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3FDD2-41C2-FCBD-1C4F-7525345B28AA}"/>
              </a:ext>
            </a:extLst>
          </p:cNvPr>
          <p:cNvSpPr txBox="1"/>
          <p:nvPr/>
        </p:nvSpPr>
        <p:spPr>
          <a:xfrm>
            <a:off x="762001" y="2188564"/>
            <a:ext cx="6248400" cy="1446550"/>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FDD3FDD2-41C2-FCBD-1C4F-7525345B28AA}"/>
              </a:ext>
            </a:extLst>
          </p:cNvPr>
          <p:cNvSpPr txBox="1"/>
          <p:nvPr/>
        </p:nvSpPr>
        <p:spPr>
          <a:xfrm>
            <a:off x="7315200" y="2171700"/>
            <a:ext cx="10515600" cy="21236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17" name="TextBox 16">
            <a:extLst>
              <a:ext uri="{FF2B5EF4-FFF2-40B4-BE49-F238E27FC236}">
                <a16:creationId xmlns:a16="http://schemas.microsoft.com/office/drawing/2014/main" id="{FDD3FDD2-41C2-FCBD-1C4F-7525345B28AA}"/>
              </a:ext>
            </a:extLst>
          </p:cNvPr>
          <p:cNvSpPr txBox="1"/>
          <p:nvPr/>
        </p:nvSpPr>
        <p:spPr>
          <a:xfrm>
            <a:off x="747011" y="3857824"/>
            <a:ext cx="6248400" cy="280076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FDD3FDD2-41C2-FCBD-1C4F-7525345B28AA}"/>
              </a:ext>
            </a:extLst>
          </p:cNvPr>
          <p:cNvSpPr txBox="1"/>
          <p:nvPr/>
        </p:nvSpPr>
        <p:spPr>
          <a:xfrm>
            <a:off x="7301459" y="4610100"/>
            <a:ext cx="10515600" cy="2800767"/>
          </a:xfrm>
          <a:prstGeom prst="rect">
            <a:avLst/>
          </a:prstGeom>
          <a:solidFill>
            <a:schemeClr val="bg1"/>
          </a:solid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oan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xót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kém</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mắn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hạnh</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DD3FDD2-41C2-FCBD-1C4F-7525345B28AA}"/>
              </a:ext>
            </a:extLst>
          </p:cNvPr>
          <p:cNvSpPr txBox="1"/>
          <p:nvPr/>
        </p:nvSpPr>
        <p:spPr>
          <a:xfrm>
            <a:off x="703290" y="6842005"/>
            <a:ext cx="6278380" cy="21236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lỗi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FDD3FDD2-41C2-FCBD-1C4F-7525345B28AA}"/>
              </a:ext>
            </a:extLst>
          </p:cNvPr>
          <p:cNvSpPr txBox="1"/>
          <p:nvPr/>
        </p:nvSpPr>
        <p:spPr>
          <a:xfrm>
            <a:off x="7283970" y="7519113"/>
            <a:ext cx="10546830" cy="1446550"/>
          </a:xfrm>
          <a:prstGeom prst="rect">
            <a:avLst/>
          </a:prstGeom>
          <a:solidFill>
            <a:schemeClr val="bg1"/>
          </a:solid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nhìn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hậu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D3FDD2-41C2-FCBD-1C4F-7525345B28AA}"/>
              </a:ext>
            </a:extLst>
          </p:cNvPr>
          <p:cNvSpPr txBox="1"/>
          <p:nvPr/>
        </p:nvSpPr>
        <p:spPr>
          <a:xfrm>
            <a:off x="762001" y="9177184"/>
            <a:ext cx="17055058" cy="76944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id="{AECD1C66-057E-D9D3-A09B-FFE1587BDB48}"/>
              </a:ext>
            </a:extLst>
          </p:cNvPr>
          <p:cNvSpPr txBox="1"/>
          <p:nvPr/>
        </p:nvSpPr>
        <p:spPr>
          <a:xfrm>
            <a:off x="5029200" y="445453"/>
            <a:ext cx="69342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Ong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kiến</a:t>
            </a:r>
            <a:r>
              <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thức</a:t>
            </a:r>
            <a:endParaRPr lang="en-US" sz="72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2">
            <a:extLst>
              <a:ext uri="{FF2B5EF4-FFF2-40B4-BE49-F238E27FC236}">
                <a16:creationId xmlns:a16="http://schemas.microsoft.com/office/drawing/2014/main" id="{E7071866-5FCE-2EFF-F897-B6F112D28BF0}"/>
              </a:ext>
            </a:extLst>
          </p:cNvPr>
          <p:cNvSpPr/>
          <p:nvPr/>
        </p:nvSpPr>
        <p:spPr>
          <a:xfrm>
            <a:off x="12039600" y="108671"/>
            <a:ext cx="1795760" cy="1880083"/>
          </a:xfrm>
          <a:custGeom>
            <a:avLst/>
            <a:gdLst/>
            <a:ahLst/>
            <a:cxnLst/>
            <a:rect l="l" t="t" r="r" b="b"/>
            <a:pathLst>
              <a:path w="3930249" h="4114800">
                <a:moveTo>
                  <a:pt x="0" y="0"/>
                </a:moveTo>
                <a:lnTo>
                  <a:pt x="3930249" y="0"/>
                </a:lnTo>
                <a:lnTo>
                  <a:pt x="39302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49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18" grpId="0" animBg="1"/>
      <p:bldP spid="19" grpId="0" animBg="1"/>
      <p:bldP spid="20" grpId="0" animBg="1"/>
      <p:bldP spid="21" grpId="0" animBg="1"/>
      <p:bldP spid="22"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054FA7B1-FC8E-2084-5831-0B659DE1A006}"/>
              </a:ext>
            </a:extLst>
          </p:cNvPr>
          <p:cNvGrpSpPr/>
          <p:nvPr/>
        </p:nvGrpSpPr>
        <p:grpSpPr>
          <a:xfrm>
            <a:off x="457201" y="-190500"/>
            <a:ext cx="7010400" cy="12174275"/>
            <a:chOff x="0" y="0"/>
            <a:chExt cx="2032155" cy="3206393"/>
          </a:xfrm>
          <a:solidFill>
            <a:srgbClr val="FCDCDC"/>
          </a:solidFill>
        </p:grpSpPr>
        <p:sp>
          <p:nvSpPr>
            <p:cNvPr id="5"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6"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3" name="TextBox 2">
            <a:extLst>
              <a:ext uri="{FF2B5EF4-FFF2-40B4-BE49-F238E27FC236}">
                <a16:creationId xmlns:a16="http://schemas.microsoft.com/office/drawing/2014/main" id="{FDD3FDD2-41C2-FCBD-1C4F-7525345B28AA}"/>
              </a:ext>
            </a:extLst>
          </p:cNvPr>
          <p:cNvSpPr txBox="1"/>
          <p:nvPr/>
        </p:nvSpPr>
        <p:spPr>
          <a:xfrm>
            <a:off x="762001" y="372420"/>
            <a:ext cx="6248400" cy="8894743"/>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endParaRPr lang="en-US" sz="4400" dirty="0">
              <a:latin typeface="Times New Roman" panose="02020603050405020304" pitchFamily="18" charset="0"/>
              <a:cs typeface="Times New Roman" panose="02020603050405020304" pitchFamily="18" charset="0"/>
            </a:endParaRPr>
          </a:p>
        </p:txBody>
      </p:sp>
      <p:sp>
        <p:nvSpPr>
          <p:cNvPr id="9" name="Freeform 3">
            <a:extLst>
              <a:ext uri="{FF2B5EF4-FFF2-40B4-BE49-F238E27FC236}">
                <a16:creationId xmlns:a16="http://schemas.microsoft.com/office/drawing/2014/main" id="{AFCE9929-E565-889A-3469-2C423E4B4A1A}"/>
              </a:ext>
            </a:extLst>
          </p:cNvPr>
          <p:cNvSpPr/>
          <p:nvPr/>
        </p:nvSpPr>
        <p:spPr>
          <a:xfrm flipH="1">
            <a:off x="16136470" y="-1772067"/>
            <a:ext cx="4303059" cy="4114800"/>
          </a:xfrm>
          <a:custGeom>
            <a:avLst/>
            <a:gdLst/>
            <a:ahLst/>
            <a:cxnLst/>
            <a:rect l="l" t="t" r="r" b="b"/>
            <a:pathLst>
              <a:path w="4303059" h="4114800">
                <a:moveTo>
                  <a:pt x="4303059" y="0"/>
                </a:moveTo>
                <a:lnTo>
                  <a:pt x="0" y="0"/>
                </a:lnTo>
                <a:lnTo>
                  <a:pt x="0" y="4114800"/>
                </a:lnTo>
                <a:lnTo>
                  <a:pt x="4303059" y="4114800"/>
                </a:lnTo>
                <a:lnTo>
                  <a:pt x="43030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1">
            <a:extLst>
              <a:ext uri="{FF2B5EF4-FFF2-40B4-BE49-F238E27FC236}">
                <a16:creationId xmlns:a16="http://schemas.microsoft.com/office/drawing/2014/main" id="{054FA7B1-FC8E-2084-5831-0B659DE1A006}"/>
              </a:ext>
            </a:extLst>
          </p:cNvPr>
          <p:cNvGrpSpPr/>
          <p:nvPr/>
        </p:nvGrpSpPr>
        <p:grpSpPr>
          <a:xfrm>
            <a:off x="7848600" y="-618180"/>
            <a:ext cx="9982200" cy="7176909"/>
            <a:chOff x="0" y="0"/>
            <a:chExt cx="2032155" cy="3206393"/>
          </a:xfrm>
          <a:solidFill>
            <a:schemeClr val="accent6">
              <a:lumMod val="20000"/>
              <a:lumOff val="80000"/>
            </a:schemeClr>
          </a:solidFill>
        </p:grpSpPr>
        <p:sp>
          <p:nvSpPr>
            <p:cNvPr id="11"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12"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13" name="TextBox 12">
            <a:extLst>
              <a:ext uri="{FF2B5EF4-FFF2-40B4-BE49-F238E27FC236}">
                <a16:creationId xmlns:a16="http://schemas.microsoft.com/office/drawing/2014/main" id="{FDD3FDD2-41C2-FCBD-1C4F-7525345B28AA}"/>
              </a:ext>
            </a:extLst>
          </p:cNvPr>
          <p:cNvSpPr txBox="1"/>
          <p:nvPr/>
        </p:nvSpPr>
        <p:spPr>
          <a:xfrm>
            <a:off x="8229601" y="372420"/>
            <a:ext cx="8987278" cy="6186309"/>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a:t>
            </a:r>
          </a:p>
        </p:txBody>
      </p:sp>
      <p:grpSp>
        <p:nvGrpSpPr>
          <p:cNvPr id="14" name="Group 11">
            <a:extLst>
              <a:ext uri="{FF2B5EF4-FFF2-40B4-BE49-F238E27FC236}">
                <a16:creationId xmlns:a16="http://schemas.microsoft.com/office/drawing/2014/main" id="{054FA7B1-FC8E-2084-5831-0B659DE1A006}"/>
              </a:ext>
            </a:extLst>
          </p:cNvPr>
          <p:cNvGrpSpPr/>
          <p:nvPr/>
        </p:nvGrpSpPr>
        <p:grpSpPr>
          <a:xfrm>
            <a:off x="7848600" y="6990025"/>
            <a:ext cx="9982200" cy="4554275"/>
            <a:chOff x="0" y="0"/>
            <a:chExt cx="2032155" cy="3206393"/>
          </a:xfrm>
          <a:solidFill>
            <a:schemeClr val="accent4">
              <a:lumMod val="20000"/>
              <a:lumOff val="80000"/>
            </a:schemeClr>
          </a:solidFill>
        </p:grpSpPr>
        <p:sp>
          <p:nvSpPr>
            <p:cNvPr id="15" name="Freeform 12">
              <a:extLst>
                <a:ext uri="{FF2B5EF4-FFF2-40B4-BE49-F238E27FC236}">
                  <a16:creationId xmlns:a16="http://schemas.microsoft.com/office/drawing/2014/main" id="{9AD981C7-A905-77C4-19A2-5E3C06077375}"/>
                </a:ext>
              </a:extLst>
            </p:cNvPr>
            <p:cNvSpPr/>
            <p:nvPr/>
          </p:nvSpPr>
          <p:spPr>
            <a:xfrm>
              <a:off x="0" y="0"/>
              <a:ext cx="2032155" cy="3206393"/>
            </a:xfrm>
            <a:custGeom>
              <a:avLst/>
              <a:gdLst/>
              <a:ahLst/>
              <a:cxnLst/>
              <a:rect l="l" t="t" r="r" b="b"/>
              <a:pathLst>
                <a:path w="2032155" h="3206393">
                  <a:moveTo>
                    <a:pt x="0" y="0"/>
                  </a:moveTo>
                  <a:lnTo>
                    <a:pt x="2032155" y="0"/>
                  </a:lnTo>
                  <a:lnTo>
                    <a:pt x="2032155" y="3206393"/>
                  </a:lnTo>
                  <a:lnTo>
                    <a:pt x="0" y="3206393"/>
                  </a:lnTo>
                  <a:close/>
                </a:path>
              </a:pathLst>
            </a:custGeom>
            <a:grpFill/>
          </p:spPr>
          <p:txBody>
            <a:bodyPr/>
            <a:lstStyle/>
            <a:p>
              <a:endParaRPr lang="en-US"/>
            </a:p>
          </p:txBody>
        </p:sp>
        <p:sp>
          <p:nvSpPr>
            <p:cNvPr id="16" name="TextBox 13">
              <a:extLst>
                <a:ext uri="{FF2B5EF4-FFF2-40B4-BE49-F238E27FC236}">
                  <a16:creationId xmlns:a16="http://schemas.microsoft.com/office/drawing/2014/main" id="{5174937A-D695-DCDF-29E3-E5BC7981C328}"/>
                </a:ext>
              </a:extLst>
            </p:cNvPr>
            <p:cNvSpPr txBox="1"/>
            <p:nvPr/>
          </p:nvSpPr>
          <p:spPr>
            <a:xfrm>
              <a:off x="0" y="-28575"/>
              <a:ext cx="2032155" cy="3234968"/>
            </a:xfrm>
            <a:prstGeom prst="rect">
              <a:avLst/>
            </a:prstGeom>
            <a:grpFill/>
          </p:spPr>
          <p:txBody>
            <a:bodyPr lIns="50800" tIns="50800" rIns="50800" bIns="50800" rtlCol="0" anchor="ctr"/>
            <a:lstStyle/>
            <a:p>
              <a:pPr algn="ctr">
                <a:lnSpc>
                  <a:spcPts val="1960"/>
                </a:lnSpc>
              </a:pPr>
              <a:endParaRPr/>
            </a:p>
          </p:txBody>
        </p:sp>
      </p:grpSp>
      <p:sp>
        <p:nvSpPr>
          <p:cNvPr id="17" name="TextBox 16">
            <a:extLst>
              <a:ext uri="{FF2B5EF4-FFF2-40B4-BE49-F238E27FC236}">
                <a16:creationId xmlns:a16="http://schemas.microsoft.com/office/drawing/2014/main" id="{FDD3FDD2-41C2-FCBD-1C4F-7525345B28AA}"/>
              </a:ext>
            </a:extLst>
          </p:cNvPr>
          <p:cNvSpPr txBox="1"/>
          <p:nvPr/>
        </p:nvSpPr>
        <p:spPr>
          <a:xfrm>
            <a:off x="8229601" y="6990025"/>
            <a:ext cx="8987278" cy="2800767"/>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điệp</a:t>
            </a:r>
            <a:r>
              <a:rPr lang="en-US" sz="4400" b="1"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4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4" name="Picture 3">
            <a:extLst>
              <a:ext uri="{FF2B5EF4-FFF2-40B4-BE49-F238E27FC236}">
                <a16:creationId xmlns:a16="http://schemas.microsoft.com/office/drawing/2014/main" id="{A73B34E5-9A6F-D38F-A02C-11639298308D}"/>
              </a:ext>
            </a:extLst>
          </p:cNvPr>
          <p:cNvPicPr>
            <a:picLocks noChangeAspect="1"/>
          </p:cNvPicPr>
          <p:nvPr/>
        </p:nvPicPr>
        <p:blipFill rotWithShape="1">
          <a:blip r:embed="rId3"/>
          <a:srcRect t="6264"/>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561268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li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hấp</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endPar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white"/>
                </a:solidFill>
                <a:latin typeface="Times New Roman" panose="02020603050405020304" pitchFamily="18" charset="0"/>
                <a:cs typeface="Times New Roman" panose="02020603050405020304" pitchFamily="18" charset="0"/>
              </a:rPr>
              <a:t>- </a:t>
            </a:r>
            <a:r>
              <a:rPr lang="en-US" sz="4400" baseline="0" dirty="0" err="1">
                <a:solidFill>
                  <a:prstClr val="white"/>
                </a:solidFill>
                <a:latin typeface="Times New Roman" panose="02020603050405020304" pitchFamily="18" charset="0"/>
                <a:cs typeface="Times New Roman" panose="02020603050405020304" pitchFamily="18" charset="0"/>
              </a:rPr>
              <a:t>Sự</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kết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hợp</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giữa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thực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yếu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tố</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kì</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ảo</a:t>
            </a:r>
            <a:endParaRPr lang="en-US" sz="4400" dirty="0">
              <a:solidFill>
                <a:prstClr val="white"/>
              </a:solidFill>
              <a:latin typeface="Times New Roman" panose="02020603050405020304" pitchFamily="18" charset="0"/>
              <a:cs typeface="Times New Roman" panose="02020603050405020304" pitchFamily="18" charset="0"/>
            </a:endParaRPr>
          </a:p>
          <a:p>
            <a:pPr algn="just"/>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a:t>
            </a:r>
            <a:r>
              <a:rPr lang="en-US" sz="4400" dirty="0">
                <a:solidFill>
                  <a:prstClr val="white"/>
                </a:solidFill>
                <a:latin typeface="Times New Roman" panose="02020603050405020304" pitchFamily="18" charset="0"/>
                <a:cs typeface="Times New Roman" panose="02020603050405020304" pitchFamily="18" charset="0"/>
              </a:rPr>
              <a:t>g </a:t>
            </a:r>
            <a:r>
              <a:rPr lang="en-US" sz="4400" dirty="0" err="1">
                <a:solidFill>
                  <a:prstClr val="white"/>
                </a:solidFill>
                <a:latin typeface="Times New Roman" panose="02020603050405020304" pitchFamily="18" charset="0"/>
                <a:cs typeface="Times New Roman" panose="02020603050405020304" pitchFamily="18" charset="0"/>
              </a:rPr>
              <a:t>nhân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vật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tài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tình</a:t>
            </a:r>
            <a:r>
              <a:rPr lang="en-US" sz="4400" dirty="0">
                <a:solidFill>
                  <a:prstClr val="white"/>
                </a:solidFill>
                <a:latin typeface="Times New Roman" panose="02020603050405020304" pitchFamily="18" charset="0"/>
                <a:cs typeface="Times New Roman" panose="02020603050405020304" pitchFamily="18" charset="0"/>
              </a:rPr>
              <a:t>, qua </a:t>
            </a:r>
            <a:r>
              <a:rPr lang="en-US" sz="4400" dirty="0" err="1">
                <a:solidFill>
                  <a:prstClr val="white"/>
                </a:solidFill>
                <a:latin typeface="Times New Roman" panose="02020603050405020304" pitchFamily="18" charset="0"/>
                <a:cs typeface="Times New Roman" panose="02020603050405020304" pitchFamily="18" charset="0"/>
              </a:rPr>
              <a:t>lời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nói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hành</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động</a:t>
            </a:r>
            <a:r>
              <a:rPr lang="en-US" sz="4400" dirty="0">
                <a:solidFill>
                  <a:prstClr val="white"/>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vỡ</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Vũ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phê</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xót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EA51B-F7BF-102D-65C0-296B8F4D1EAD}"/>
              </a:ext>
            </a:extLst>
          </p:cNvPr>
          <p:cNvPicPr>
            <a:picLocks noChangeAspect="1"/>
          </p:cNvPicPr>
          <p:nvPr/>
        </p:nvPicPr>
        <p:blipFill rotWithShape="1">
          <a:blip r:embed="rId3"/>
          <a:srcRect t="24368" b="4075"/>
          <a:stretch/>
        </p:blipFill>
        <p:spPr>
          <a:xfrm>
            <a:off x="20" y="-11430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72E3BEED-7131-AFC5-5B40-F04A9E82D8A8}"/>
              </a:ext>
            </a:extLst>
          </p:cNvPr>
          <p:cNvSpPr txBox="1"/>
          <p:nvPr/>
        </p:nvSpPr>
        <p:spPr>
          <a:xfrm>
            <a:off x="4038600" y="68961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Luyện</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tập</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63865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0CC586-3889-427D-2A21-B220032786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33" b="97747" l="9595" r="89979">
                        <a14:foregroundMark x1="17910" y1="10399" x2="46695" y2="15945"/>
                        <a14:foregroundMark x1="50959" y1="9532" x2="27932" y2="9532"/>
                        <a14:foregroundMark x1="27932" y1="9532" x2="18337" y2="21317"/>
                        <a14:foregroundMark x1="18337" y1="21317" x2="17697" y2="52686"/>
                        <a14:foregroundMark x1="13006" y1="59099" x2="36247" y2="19931"/>
                        <a14:foregroundMark x1="36247" y1="19931" x2="35608" y2="15945"/>
                        <a14:foregroundMark x1="18124" y1="5719" x2="11727" y2="20971"/>
                        <a14:foregroundMark x1="11727" y1="20971" x2="12367" y2="39688"/>
                        <a14:foregroundMark x1="12367" y1="39688" x2="18550" y2="52860"/>
                        <a14:foregroundMark x1="19616" y1="68111" x2="57143" y2="90815"/>
                        <a14:foregroundMark x1="57143" y1="90815" x2="62260" y2="95841"/>
                        <a14:foregroundMark x1="68443" y1="97920" x2="40725" y2="97054"/>
                        <a14:foregroundMark x1="32196" y1="44887" x2="23454" y2="27730"/>
                        <a14:foregroundMark x1="23454" y1="27730" x2="23241" y2="27036"/>
                        <a14:foregroundMark x1="14499" y1="29809" x2="30064" y2="24957"/>
                        <a14:foregroundMark x1="52239" y1="8319" x2="26652" y2="6066"/>
                        <a14:foregroundMark x1="23881" y1="9879" x2="25373" y2="7799"/>
                        <a14:foregroundMark x1="26652" y1="4333" x2="18763" y2="5026"/>
                        <a14:foregroundMark x1="22175" y1="5026" x2="39019" y2="5026"/>
                        <a14:foregroundMark x1="13646" y1="26343" x2="16205" y2="26170"/>
                        <a14:foregroundMark x1="75906" y1="54593" x2="66311" y2="50087"/>
                        <a14:foregroundMark x1="66311" y1="50087" x2="65032" y2="50087"/>
                        <a14:foregroundMark x1="74200" y1="52686" x2="76546" y2="51473"/>
                        <a14:foregroundMark x1="57996" y1="58752" x2="48614" y2="57019"/>
                      </a14:backgroundRemoval>
                    </a14:imgEffect>
                  </a14:imgLayer>
                </a14:imgProps>
              </a:ext>
            </a:extLst>
          </a:blip>
          <a:stretch>
            <a:fillRect/>
          </a:stretch>
        </p:blipFill>
        <p:spPr>
          <a:xfrm>
            <a:off x="6118765" y="5164529"/>
            <a:ext cx="4467849" cy="5496692"/>
          </a:xfrm>
          <a:prstGeom prst="rect">
            <a:avLst/>
          </a:prstGeom>
        </p:spPr>
      </p:pic>
      <p:grpSp>
        <p:nvGrpSpPr>
          <p:cNvPr id="4" name="Group 5">
            <a:extLst>
              <a:ext uri="{FF2B5EF4-FFF2-40B4-BE49-F238E27FC236}">
                <a16:creationId xmlns:a16="http://schemas.microsoft.com/office/drawing/2014/main" id="{11CF9201-0AB9-A305-03D4-3677C52BD588}"/>
              </a:ext>
            </a:extLst>
          </p:cNvPr>
          <p:cNvGrpSpPr/>
          <p:nvPr/>
        </p:nvGrpSpPr>
        <p:grpSpPr>
          <a:xfrm>
            <a:off x="1295400" y="-943638"/>
            <a:ext cx="5774886" cy="12174275"/>
            <a:chOff x="0" y="0"/>
            <a:chExt cx="751518" cy="3206393"/>
          </a:xfrm>
        </p:grpSpPr>
        <p:sp>
          <p:nvSpPr>
            <p:cNvPr id="5" name="Freeform 6">
              <a:extLst>
                <a:ext uri="{FF2B5EF4-FFF2-40B4-BE49-F238E27FC236}">
                  <a16:creationId xmlns:a16="http://schemas.microsoft.com/office/drawing/2014/main" id="{F50CF8AC-5A70-06BF-3680-85C3C7E118F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a:p>
          </p:txBody>
        </p:sp>
        <p:sp>
          <p:nvSpPr>
            <p:cNvPr id="6" name="TextBox 7">
              <a:extLst>
                <a:ext uri="{FF2B5EF4-FFF2-40B4-BE49-F238E27FC236}">
                  <a16:creationId xmlns:a16="http://schemas.microsoft.com/office/drawing/2014/main" id="{F179610D-4C9A-BB79-C5DD-F37994C68C7F}"/>
                </a:ext>
              </a:extLst>
            </p:cNvPr>
            <p:cNvSpPr txBox="1"/>
            <p:nvPr/>
          </p:nvSpPr>
          <p:spPr>
            <a:xfrm>
              <a:off x="0" y="-28575"/>
              <a:ext cx="751518" cy="3234968"/>
            </a:xfrm>
            <a:prstGeom prst="rect">
              <a:avLst/>
            </a:prstGeom>
          </p:spPr>
          <p:txBody>
            <a:bodyPr lIns="50800" tIns="50800" rIns="50800" bIns="50800" rtlCol="0" anchor="ctr"/>
            <a:lstStyle/>
            <a:p>
              <a:pPr algn="ctr">
                <a:lnSpc>
                  <a:spcPts val="1960"/>
                </a:lnSpc>
              </a:pPr>
              <a:endParaRPr/>
            </a:p>
          </p:txBody>
        </p:sp>
      </p:grpSp>
      <p:sp>
        <p:nvSpPr>
          <p:cNvPr id="7" name="AutoShape 58">
            <a:extLst>
              <a:ext uri="{FF2B5EF4-FFF2-40B4-BE49-F238E27FC236}">
                <a16:creationId xmlns:a16="http://schemas.microsoft.com/office/drawing/2014/main" id="{F90C2B51-7A22-1ABD-3BCB-0106919EFA86}"/>
              </a:ext>
            </a:extLst>
          </p:cNvPr>
          <p:cNvSpPr/>
          <p:nvPr/>
        </p:nvSpPr>
        <p:spPr>
          <a:xfrm flipH="1" flipV="1">
            <a:off x="7668050" y="808124"/>
            <a:ext cx="15497" cy="4030576"/>
          </a:xfrm>
          <a:prstGeom prst="line">
            <a:avLst/>
          </a:prstGeom>
          <a:ln w="66675" cap="rnd">
            <a:solidFill>
              <a:srgbClr val="C65750"/>
            </a:solidFill>
            <a:prstDash val="solid"/>
            <a:headEnd type="oval" w="lg" len="lg"/>
            <a:tailEnd type="oval" w="lg" len="lg"/>
          </a:ln>
        </p:spPr>
        <p:txBody>
          <a:bodyPr/>
          <a:lstStyle/>
          <a:p>
            <a:endParaRPr lang="en-US" dirty="0"/>
          </a:p>
        </p:txBody>
      </p:sp>
      <p:sp>
        <p:nvSpPr>
          <p:cNvPr id="2" name="TextBox 1">
            <a:extLst>
              <a:ext uri="{FF2B5EF4-FFF2-40B4-BE49-F238E27FC236}">
                <a16:creationId xmlns:a16="http://schemas.microsoft.com/office/drawing/2014/main" id="{2C084570-69AB-0630-C37A-8971EC8E3A4A}"/>
              </a:ext>
            </a:extLst>
          </p:cNvPr>
          <p:cNvSpPr txBox="1"/>
          <p:nvPr/>
        </p:nvSpPr>
        <p:spPr>
          <a:xfrm>
            <a:off x="1600200" y="2781300"/>
            <a:ext cx="4953000" cy="4154984"/>
          </a:xfrm>
          <a:prstGeom prst="rect">
            <a:avLst/>
          </a:prstGeom>
          <a:noFill/>
        </p:spPr>
        <p:txBody>
          <a:bodyPr wrap="square" rtlCol="0">
            <a:spAutoFit/>
          </a:bodyPr>
          <a:lstStyle/>
          <a:p>
            <a:pPr algn="just"/>
            <a:r>
              <a:rPr lang="vi-VN" sz="4400" b="1" dirty="0">
                <a:solidFill>
                  <a:schemeClr val="bg1"/>
                </a:solidFill>
                <a:latin typeface="Times New Roman" panose="02020603050405020304" pitchFamily="18" charset="0"/>
                <a:cs typeface="Times New Roman" panose="02020603050405020304" pitchFamily="18" charset="0"/>
              </a:rPr>
              <a:t>Viết đoạn văn (khoảng 7 – 9 câu) trình bày suy nghĩ của em về chi tiết “cái bóng” trong truyện.</a:t>
            </a:r>
          </a:p>
        </p:txBody>
      </p:sp>
      <p:sp>
        <p:nvSpPr>
          <p:cNvPr id="3" name="TextBox 2">
            <a:extLst>
              <a:ext uri="{FF2B5EF4-FFF2-40B4-BE49-F238E27FC236}">
                <a16:creationId xmlns:a16="http://schemas.microsoft.com/office/drawing/2014/main" id="{514477E5-0210-9A72-01A0-B99EC60E3126}"/>
              </a:ext>
            </a:extLst>
          </p:cNvPr>
          <p:cNvSpPr txBox="1"/>
          <p:nvPr/>
        </p:nvSpPr>
        <p:spPr>
          <a:xfrm>
            <a:off x="9296400" y="1501957"/>
            <a:ext cx="8671303" cy="6186309"/>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4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0500"/>
            <a:ext cx="17602200" cy="10033516"/>
          </a:xfrm>
          <a:prstGeom prst="rect">
            <a:avLst/>
          </a:prstGeom>
        </p:spPr>
        <p:txBody>
          <a:bodyPr wrap="square">
            <a:spAutoFit/>
          </a:bodyPr>
          <a:lstStyle/>
          <a:p>
            <a:pPr algn="just"/>
            <a:r>
              <a:rPr lang="en-US"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 người con gái Nam Xương” là tác phẩm viết về số phận người phụ nữ trong xã hội phong kiến của tác giả Nguyễn Dữ. Trong truyện, chi tiết “cái bóng” là một chi tiết rất quan trọng. Chiếc bóng xuất hiện gián tiếp trong lời nói của bé Đản: “Ô hay! Thế ra ông cũng là cha tôi ư? Ông biết nói, chứ không như cha tôi trước khi chỉ nín thin thít…”. Lần thứ hai khi Vũ Nương đã tự vẫn, “trong một đ</a:t>
            </a:r>
            <a:r>
              <a:rPr lang="en-US"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ê</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 phòng không vắng vẻ” chỉ có hai cha con, bé Đản chỉ chiếc bóng trên tường và nói: “Cha Đản lại đến kìa!”. Lần thứ nhất, “cái bóng” trở thành đầu mối, điểm thắt nút của câu chuyện. Mọi nghi ngờ thực chất khởi sinh từ cái bóng. Còn lần thứ hai, “cái bóng” mở mắt cho Trương Sinh về sự thật tội ác do chính chàng gây ra. Cũng chính cái bóng cởi nút, giải tỏa mọi khó khăn, thắc mắc cho Trương Sinh. Mặt khác, chiếc bóng tô đậm thêm nét đẹp phẩm chất của Vũ Nương trong vai trò làm vợ, làm mẹ. Vũ Nương chỉ bóng mình trên tường bảo đó là cha Đản để dỗ con và làm nguôi ngoai nỗi nhớ – cả nỗi con nhớ cha, cả nỗi vợ nhớ chồng. Như thế, cái bóng trở thành biểu tượng của tình chồng vợ gắn bó tuy hai mà một. Không chỉ vậy, chiếc bóng là một ẩn dụ cho số phận mong manh của người phụ nữ trong chế độ nam quyền. Chỉ là chiếc bóng vô hình nhưng cũng có thể dẫn tới một bi kịch. Chi tiết cái bóng còn là bài học cho những người đàn ông có tính ghen tuông bóng gió, mùa quáng. Chính vì vậy, chi tiết cái bóng là chi tiết nghệ thuật đắt giá, góp phần tạo kịch tính và thúc đẩy sự phát triển của câu chuyện. Cái bóng tạo ra sự bất ngờ, tính hấp dẫn của tình huống, sự chặt chẽ cho cốt truyện, tạo sự thắt nút, mở nút rất hợp lí. Cái bóng cũng chính là thông điệp muôn đời cho mọi người: đã yêu thương nhau phải tin tưởng, đừng để cái bóng rình rập, giết chết tình yêu, hạnh phúc gia đình.</a:t>
            </a:r>
            <a:endParaRPr lang="en-US" sz="3400" dirty="0"/>
          </a:p>
        </p:txBody>
      </p:sp>
    </p:spTree>
    <p:extLst>
      <p:ext uri="{BB962C8B-B14F-4D97-AF65-F5344CB8AC3E}">
        <p14:creationId xmlns:p14="http://schemas.microsoft.com/office/powerpoint/2010/main" val="395969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8909570-D794-8D42-E661-4BDEEA150773}"/>
              </a:ext>
            </a:extLst>
          </p:cNvPr>
          <p:cNvGrpSpPr/>
          <p:nvPr/>
        </p:nvGrpSpPr>
        <p:grpSpPr>
          <a:xfrm>
            <a:off x="8610600" y="3314700"/>
            <a:ext cx="10820399" cy="7886700"/>
            <a:chOff x="5105400" y="2986247"/>
            <a:chExt cx="10820399" cy="7886700"/>
          </a:xfrm>
        </p:grpSpPr>
        <p:sp>
          <p:nvSpPr>
            <p:cNvPr id="4" name="Freeform 3">
              <a:extLst>
                <a:ext uri="{FF2B5EF4-FFF2-40B4-BE49-F238E27FC236}">
                  <a16:creationId xmlns:a16="http://schemas.microsoft.com/office/drawing/2014/main" id="{232F406E-3997-89BD-2815-BE88FF8E11B2}"/>
                </a:ext>
              </a:extLst>
            </p:cNvPr>
            <p:cNvSpPr/>
            <p:nvPr/>
          </p:nvSpPr>
          <p:spPr>
            <a:xfrm>
              <a:off x="5105400" y="2986247"/>
              <a:ext cx="10820399" cy="78867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F11CC6E6-DA24-DB37-6A1C-9A46B694B0AF}"/>
                </a:ext>
              </a:extLst>
            </p:cNvPr>
            <p:cNvSpPr/>
            <p:nvPr/>
          </p:nvSpPr>
          <p:spPr>
            <a:xfrm>
              <a:off x="6248400" y="3526283"/>
              <a:ext cx="2957576" cy="3360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Chú</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thích</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sống</a:t>
              </a:r>
              <a:endParaRPr lang="en-US" sz="7200" b="1" i="1" dirty="0">
                <a:solidFill>
                  <a:srgbClr val="C00000"/>
                </a:solidFill>
                <a:latin typeface="#9Slide07 IcielSoup of Justice" pitchFamily="2"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AB1AC492-0C8C-40BA-69E5-82095DFE4BB0}"/>
              </a:ext>
            </a:extLst>
          </p:cNvPr>
          <p:cNvSpPr txBox="1"/>
          <p:nvPr/>
        </p:nvSpPr>
        <p:spPr>
          <a:xfrm>
            <a:off x="1446927" y="3086100"/>
            <a:ext cx="7010400" cy="6186309"/>
          </a:xfrm>
          <a:prstGeom prst="rect">
            <a:avLst/>
          </a:prstGeom>
          <a:noFill/>
        </p:spPr>
        <p:txBody>
          <a:bodyPr wrap="square">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Chuẩn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bị</a:t>
            </a:r>
            <a:r>
              <a:rPr lang="en-US" sz="4400" b="0" i="0" dirty="0">
                <a:solidFill>
                  <a:srgbClr val="0D0D0D"/>
                </a:solidFill>
                <a:effectLst/>
                <a:latin typeface="Times New Roman" panose="02020603050405020304" pitchFamily="18" charset="0"/>
                <a:cs typeface="Times New Roman" panose="02020603050405020304" pitchFamily="18" charset="0"/>
              </a:rPr>
              <a:t> ở </a:t>
            </a:r>
            <a:r>
              <a:rPr lang="en-US" sz="4400" b="0" i="0" dirty="0" err="1">
                <a:solidFill>
                  <a:srgbClr val="0D0D0D"/>
                </a:solidFill>
                <a:effectLst/>
                <a:latin typeface="Times New Roman" panose="02020603050405020304" pitchFamily="18" charset="0"/>
                <a:cs typeface="Times New Roman" panose="02020603050405020304" pitchFamily="18" charset="0"/>
              </a:rPr>
              <a:t>nhà</a:t>
            </a:r>
            <a:r>
              <a:rPr lang="en-US" sz="4400" b="0" i="0" dirty="0">
                <a:solidFill>
                  <a:srgbClr val="0D0D0D"/>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Chia </a:t>
            </a:r>
            <a:r>
              <a:rPr lang="en-US" sz="4400" b="0" i="0" dirty="0" err="1">
                <a:solidFill>
                  <a:srgbClr val="0D0D0D"/>
                </a:solidFill>
                <a:effectLst/>
                <a:latin typeface="Times New Roman" panose="02020603050405020304" pitchFamily="18" charset="0"/>
                <a:cs typeface="Times New Roman" panose="02020603050405020304" pitchFamily="18" charset="0"/>
              </a:rPr>
              <a:t>lớp</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thành</a:t>
            </a:r>
            <a:r>
              <a:rPr lang="en-US" sz="4400" b="0" i="0" dirty="0">
                <a:solidFill>
                  <a:srgbClr val="0D0D0D"/>
                </a:solidFill>
                <a:effectLst/>
                <a:latin typeface="Times New Roman" panose="02020603050405020304" pitchFamily="18" charset="0"/>
                <a:cs typeface="Times New Roman" panose="02020603050405020304" pitchFamily="18" charset="0"/>
              </a:rPr>
              <a:t> 4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Các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chọn</a:t>
            </a:r>
            <a:r>
              <a:rPr lang="vi-VN" sz="4400" b="0" i="0" dirty="0">
                <a:solidFill>
                  <a:srgbClr val="0D0D0D"/>
                </a:solidFill>
                <a:effectLst/>
                <a:latin typeface="Times New Roman" panose="02020603050405020304" pitchFamily="18" charset="0"/>
                <a:cs typeface="Times New Roman" panose="02020603050405020304" pitchFamily="18" charset="0"/>
              </a:rPr>
              <a:t> một đoạn văn bản có chú thích quan trọng.</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Trình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bày</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Mỗi học sinh </a:t>
            </a:r>
            <a:r>
              <a:rPr lang="en-US" sz="4400" b="0" i="0" dirty="0" err="1">
                <a:solidFill>
                  <a:srgbClr val="0D0D0D"/>
                </a:solidFill>
                <a:effectLst/>
                <a:latin typeface="Times New Roman" panose="02020603050405020304" pitchFamily="18" charset="0"/>
                <a:cs typeface="Times New Roman" panose="02020603050405020304" pitchFamily="18" charset="0"/>
              </a:rPr>
              <a:t>trong</a:t>
            </a: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sẽ đóng vai là một chú thích, trình bày về ý nghĩa, </a:t>
            </a:r>
            <a:r>
              <a:rPr lang="en-US" sz="4400" b="0" i="0" dirty="0" err="1">
                <a:solidFill>
                  <a:srgbClr val="0D0D0D"/>
                </a:solidFill>
                <a:effectLst/>
                <a:latin typeface="Times New Roman" panose="02020603050405020304" pitchFamily="18" charset="0"/>
                <a:cs typeface="Times New Roman" panose="02020603050405020304" pitchFamily="18" charset="0"/>
              </a:rPr>
              <a:t>nội</a:t>
            </a:r>
            <a:r>
              <a:rPr lang="en-US" sz="4400" b="0" i="0" dirty="0">
                <a:solidFill>
                  <a:srgbClr val="0D0D0D"/>
                </a:solidFill>
                <a:effectLst/>
                <a:latin typeface="Times New Roman" panose="02020603050405020304" pitchFamily="18" charset="0"/>
                <a:cs typeface="Times New Roman" panose="02020603050405020304" pitchFamily="18" charset="0"/>
              </a:rPr>
              <a:t> dung…</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chú</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thích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đó</a:t>
            </a:r>
            <a:r>
              <a:rPr lang="en-US" sz="4400" b="0" i="0" dirty="0">
                <a:solidFill>
                  <a:srgbClr val="0D0D0D"/>
                </a:solidFill>
                <a:effectLst/>
                <a:latin typeface="Times New Roman" panose="02020603050405020304" pitchFamily="18" charset="0"/>
                <a:cs typeface="Times New Roman" panose="02020603050405020304" pitchFamily="18" charset="0"/>
              </a:rPr>
              <a:t>.</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2F283B8-2613-563D-5DD2-FC29549AED32}"/>
              </a:ext>
            </a:extLst>
          </p:cNvPr>
          <p:cNvSpPr txBox="1"/>
          <p:nvPr/>
        </p:nvSpPr>
        <p:spPr>
          <a:xfrm>
            <a:off x="1440000" y="2705100"/>
            <a:ext cx="99900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Dữ</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XVI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Lê – </a:t>
            </a:r>
            <a:r>
              <a:rPr lang="en-US" sz="4400" dirty="0" err="1">
                <a:latin typeface="Times New Roman" panose="02020603050405020304" pitchFamily="18" charset="0"/>
                <a:cs typeface="Times New Roman" panose="02020603050405020304" pitchFamily="18" charset="0"/>
              </a:rPr>
              <a:t>Mạc</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A56B7A3-D11E-8C4D-3634-AAAF593171C1}"/>
              </a:ext>
            </a:extLst>
          </p:cNvPr>
          <p:cNvPicPr>
            <a:picLocks noChangeAspect="1"/>
          </p:cNvPicPr>
          <p:nvPr/>
        </p:nvPicPr>
        <p:blipFill>
          <a:blip r:embed="rId5"/>
          <a:stretch>
            <a:fillRect/>
          </a:stretch>
        </p:blipFill>
        <p:spPr>
          <a:xfrm>
            <a:off x="11811000" y="3238500"/>
            <a:ext cx="6264442" cy="5410200"/>
          </a:xfrm>
          <a:prstGeom prst="rect">
            <a:avLst/>
          </a:prstGeom>
        </p:spPr>
      </p:pic>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1430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60C0AC3-804B-B965-4AD4-3F569BBAC1AC}"/>
              </a:ext>
            </a:extLst>
          </p:cNvPr>
          <p:cNvPicPr>
            <a:picLocks noChangeAspect="1"/>
          </p:cNvPicPr>
          <p:nvPr/>
        </p:nvPicPr>
        <p:blipFill>
          <a:blip r:embed="rId5"/>
          <a:stretch>
            <a:fillRect/>
          </a:stretch>
        </p:blipFill>
        <p:spPr>
          <a:xfrm>
            <a:off x="13335000" y="4977150"/>
            <a:ext cx="3962400" cy="6037943"/>
          </a:xfrm>
          <a:prstGeom prst="rect">
            <a:avLst/>
          </a:prstGeom>
        </p:spPr>
      </p:pic>
      <p:grpSp>
        <p:nvGrpSpPr>
          <p:cNvPr id="12" name="Group 11">
            <a:extLst>
              <a:ext uri="{FF2B5EF4-FFF2-40B4-BE49-F238E27FC236}">
                <a16:creationId xmlns:a16="http://schemas.microsoft.com/office/drawing/2014/main" id="{EEE0E9F6-60E5-D063-144C-FE9AF447F601}"/>
              </a:ext>
            </a:extLst>
          </p:cNvPr>
          <p:cNvGrpSpPr/>
          <p:nvPr/>
        </p:nvGrpSpPr>
        <p:grpSpPr>
          <a:xfrm>
            <a:off x="0" y="3162300"/>
            <a:ext cx="7010399" cy="6045159"/>
            <a:chOff x="38100" y="2513163"/>
            <a:chExt cx="7010399" cy="6045159"/>
          </a:xfrm>
        </p:grpSpPr>
        <p:sp>
          <p:nvSpPr>
            <p:cNvPr id="7" name="TextBox 6">
              <a:extLst>
                <a:ext uri="{FF2B5EF4-FFF2-40B4-BE49-F238E27FC236}">
                  <a16:creationId xmlns:a16="http://schemas.microsoft.com/office/drawing/2014/main" id="{E31D7735-C965-B3E9-5FF3-2E002327F88C}"/>
                </a:ext>
              </a:extLst>
            </p:cNvPr>
            <p:cNvSpPr txBox="1"/>
            <p:nvPr/>
          </p:nvSpPr>
          <p:spPr>
            <a:xfrm>
              <a:off x="38100" y="7111772"/>
              <a:ext cx="7010399"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Chuyện người con gái</a:t>
              </a:r>
              <a:endParaRPr lang="en-US" sz="4400" b="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 Nam Xương</a:t>
              </a:r>
              <a:r>
                <a:rPr lang="en-US" sz="4400" b="1" dirty="0">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B9CC47BA-1302-0079-62A8-CADD0D522A55}"/>
                </a:ext>
              </a:extLst>
            </p:cNvPr>
            <p:cNvSpPr/>
            <p:nvPr/>
          </p:nvSpPr>
          <p:spPr>
            <a:xfrm>
              <a:off x="1079500" y="2513163"/>
              <a:ext cx="4787900" cy="4177634"/>
            </a:xfrm>
            <a:custGeom>
              <a:avLst/>
              <a:gdLst>
                <a:gd name="connsiteX0" fmla="*/ 0 w 3962400"/>
                <a:gd name="connsiteY0" fmla="*/ 1866900 h 3733800"/>
                <a:gd name="connsiteX1" fmla="*/ 1981200 w 3962400"/>
                <a:gd name="connsiteY1" fmla="*/ 0 h 3733800"/>
                <a:gd name="connsiteX2" fmla="*/ 3962400 w 3962400"/>
                <a:gd name="connsiteY2" fmla="*/ 1866900 h 3733800"/>
                <a:gd name="connsiteX3" fmla="*/ 1981200 w 3962400"/>
                <a:gd name="connsiteY3" fmla="*/ 3733800 h 3733800"/>
                <a:gd name="connsiteX4" fmla="*/ 0 w 3962400"/>
                <a:gd name="connsiteY4" fmla="*/ 1866900 h 3733800"/>
                <a:gd name="connsiteX0" fmla="*/ 0 w 2743200"/>
                <a:gd name="connsiteY0" fmla="*/ 1867090 h 3734202"/>
                <a:gd name="connsiteX1" fmla="*/ 1981200 w 2743200"/>
                <a:gd name="connsiteY1" fmla="*/ 190 h 3734202"/>
                <a:gd name="connsiteX2" fmla="*/ 2743200 w 2743200"/>
                <a:gd name="connsiteY2" fmla="*/ 1955990 h 3734202"/>
                <a:gd name="connsiteX3" fmla="*/ 1981200 w 2743200"/>
                <a:gd name="connsiteY3" fmla="*/ 3733990 h 3734202"/>
                <a:gd name="connsiteX4" fmla="*/ 0 w 2743200"/>
                <a:gd name="connsiteY4" fmla="*/ 1867090 h 3734202"/>
                <a:gd name="connsiteX0" fmla="*/ 0 w 3187700"/>
                <a:gd name="connsiteY0" fmla="*/ 1019232 h 3820395"/>
                <a:gd name="connsiteX1" fmla="*/ 2425700 w 3187700"/>
                <a:gd name="connsiteY1" fmla="*/ 66732 h 3820395"/>
                <a:gd name="connsiteX2" fmla="*/ 3187700 w 3187700"/>
                <a:gd name="connsiteY2" fmla="*/ 2022532 h 3820395"/>
                <a:gd name="connsiteX3" fmla="*/ 2425700 w 3187700"/>
                <a:gd name="connsiteY3" fmla="*/ 3800532 h 3820395"/>
                <a:gd name="connsiteX4" fmla="*/ 0 w 3187700"/>
                <a:gd name="connsiteY4" fmla="*/ 1019232 h 3820395"/>
                <a:gd name="connsiteX0" fmla="*/ 112939 w 3300639"/>
                <a:gd name="connsiteY0" fmla="*/ 981623 h 3279375"/>
                <a:gd name="connsiteX1" fmla="*/ 2538639 w 3300639"/>
                <a:gd name="connsiteY1" fmla="*/ 29123 h 3279375"/>
                <a:gd name="connsiteX2" fmla="*/ 3300639 w 3300639"/>
                <a:gd name="connsiteY2" fmla="*/ 1984923 h 3279375"/>
                <a:gd name="connsiteX3" fmla="*/ 697139 w 3300639"/>
                <a:gd name="connsiteY3" fmla="*/ 3242223 h 3279375"/>
                <a:gd name="connsiteX4" fmla="*/ 112939 w 3300639"/>
                <a:gd name="connsiteY4" fmla="*/ 981623 h 327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39" h="3279375">
                  <a:moveTo>
                    <a:pt x="112939" y="981623"/>
                  </a:moveTo>
                  <a:cubicBezTo>
                    <a:pt x="419856" y="446106"/>
                    <a:pt x="2007356" y="-138094"/>
                    <a:pt x="2538639" y="29123"/>
                  </a:cubicBezTo>
                  <a:cubicBezTo>
                    <a:pt x="3069922" y="196340"/>
                    <a:pt x="3300639" y="953863"/>
                    <a:pt x="3300639" y="1984923"/>
                  </a:cubicBezTo>
                  <a:cubicBezTo>
                    <a:pt x="3300639" y="3015983"/>
                    <a:pt x="1228422" y="3409440"/>
                    <a:pt x="697139" y="3242223"/>
                  </a:cubicBezTo>
                  <a:cubicBezTo>
                    <a:pt x="165856" y="3075006"/>
                    <a:pt x="-193978" y="1517140"/>
                    <a:pt x="112939" y="981623"/>
                  </a:cubicBezTo>
                  <a:close/>
                </a:path>
              </a:pathLst>
            </a:cu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06302-2720-67A6-3237-3E71996C6CD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59530839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2">
            <a:extLst>
              <a:ext uri="{FF2B5EF4-FFF2-40B4-BE49-F238E27FC236}">
                <a16:creationId xmlns:a16="http://schemas.microsoft.com/office/drawing/2014/main" id="{03887300-07B9-B02E-9721-89481FA78CE3}"/>
              </a:ext>
            </a:extLst>
          </p:cNvPr>
          <p:cNvSpPr txBox="1"/>
          <p:nvPr/>
        </p:nvSpPr>
        <p:spPr>
          <a:xfrm>
            <a:off x="464078" y="1470594"/>
            <a:ext cx="5410200" cy="2708434"/>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Ghi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chép</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mạn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được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lưu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trong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dân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gian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2" name="TextBox 23">
            <a:extLst>
              <a:ext uri="{FF2B5EF4-FFF2-40B4-BE49-F238E27FC236}">
                <a16:creationId xmlns:a16="http://schemas.microsoft.com/office/drawing/2014/main" id="{236DA04E-AA2A-4317-5B13-9D1644A88BB2}"/>
              </a:ext>
            </a:extLst>
          </p:cNvPr>
          <p:cNvSpPr txBox="1"/>
          <p:nvPr/>
        </p:nvSpPr>
        <p:spPr>
          <a:xfrm>
            <a:off x="464078" y="819183"/>
            <a:ext cx="5410200" cy="677108"/>
          </a:xfrm>
          <a:prstGeom prst="rect">
            <a:avLst/>
          </a:prstGeom>
        </p:spPr>
        <p:txBody>
          <a:bodyPr lIns="0" tIns="0" rIns="0" bIns="0" rtlCol="0" anchor="t">
            <a:spAutoFit/>
          </a:bodyPr>
          <a:lstStyle/>
          <a:p>
            <a:pPr marL="0" lvl="0" indent="0" algn="r"/>
            <a:r>
              <a:rPr lang="en-US" sz="4400" b="1" u="none" spc="97" dirty="0">
                <a:solidFill>
                  <a:srgbClr val="191919"/>
                </a:solidFill>
                <a:latin typeface="Times New Roman" panose="02020603050405020304" pitchFamily="18" charset="0"/>
                <a:cs typeface="Times New Roman" panose="02020603050405020304" pitchFamily="18" charset="0"/>
              </a:rPr>
              <a:t>Nhan </a:t>
            </a:r>
            <a:r>
              <a:rPr lang="en-US" sz="4400" b="1" u="none" spc="97" dirty="0" err="1">
                <a:solidFill>
                  <a:srgbClr val="191919"/>
                </a:solidFill>
                <a:latin typeface="Times New Roman" panose="02020603050405020304" pitchFamily="18" charset="0"/>
                <a:cs typeface="Times New Roman" panose="02020603050405020304" pitchFamily="18" charset="0"/>
              </a:rPr>
              <a:t>đề</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4" name="TextBox 22">
            <a:extLst>
              <a:ext uri="{FF2B5EF4-FFF2-40B4-BE49-F238E27FC236}">
                <a16:creationId xmlns:a16="http://schemas.microsoft.com/office/drawing/2014/main" id="{93FD63FC-2E8F-CA7E-3811-8C2985309B52}"/>
              </a:ext>
            </a:extLst>
          </p:cNvPr>
          <p:cNvSpPr txBox="1"/>
          <p:nvPr/>
        </p:nvSpPr>
        <p:spPr>
          <a:xfrm>
            <a:off x="12413723" y="1899302"/>
            <a:ext cx="5410200" cy="677108"/>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Truyện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kỳ</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5" name="TextBox 23">
            <a:extLst>
              <a:ext uri="{FF2B5EF4-FFF2-40B4-BE49-F238E27FC236}">
                <a16:creationId xmlns:a16="http://schemas.microsoft.com/office/drawing/2014/main" id="{AC418319-23BA-5830-37E1-EE9F98F8FD35}"/>
              </a:ext>
            </a:extLst>
          </p:cNvPr>
          <p:cNvSpPr txBox="1"/>
          <p:nvPr/>
        </p:nvSpPr>
        <p:spPr>
          <a:xfrm>
            <a:off x="12413723" y="1085235"/>
            <a:ext cx="5410200" cy="677108"/>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Thể</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loại</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7" name="TextBox 22">
            <a:extLst>
              <a:ext uri="{FF2B5EF4-FFF2-40B4-BE49-F238E27FC236}">
                <a16:creationId xmlns:a16="http://schemas.microsoft.com/office/drawing/2014/main" id="{717F16BB-B079-6437-E406-6BBA41B3D18C}"/>
              </a:ext>
            </a:extLst>
          </p:cNvPr>
          <p:cNvSpPr txBox="1"/>
          <p:nvPr/>
        </p:nvSpPr>
        <p:spPr>
          <a:xfrm>
            <a:off x="6529432" y="9331379"/>
            <a:ext cx="5410200" cy="677108"/>
          </a:xfrm>
          <a:prstGeom prst="rect">
            <a:avLst/>
          </a:prstGeom>
        </p:spPr>
        <p:txBody>
          <a:bodyPr wrap="square" lIns="0" tIns="0" rIns="0" bIns="0" rtlCol="0" anchor="t">
            <a:spAutoFit/>
          </a:bodyPr>
          <a:lstStyle/>
          <a:p>
            <a:pPr algn="ctr"/>
            <a:r>
              <a:rPr lang="en-US" sz="4400" spc="60" dirty="0" err="1">
                <a:solidFill>
                  <a:srgbClr val="191919"/>
                </a:solidFill>
                <a:latin typeface="Times New Roman" panose="02020603050405020304" pitchFamily="18" charset="0"/>
                <a:cs typeface="Times New Roman" panose="02020603050405020304" pitchFamily="18" charset="0"/>
              </a:rPr>
              <a:t>Gồm</a:t>
            </a:r>
            <a:r>
              <a:rPr lang="en-US" sz="4400" spc="60" dirty="0">
                <a:solidFill>
                  <a:srgbClr val="191919"/>
                </a:solidFill>
                <a:latin typeface="Times New Roman" panose="02020603050405020304" pitchFamily="18" charset="0"/>
                <a:cs typeface="Times New Roman" panose="02020603050405020304" pitchFamily="18" charset="0"/>
              </a:rPr>
              <a:t> 20 </a:t>
            </a:r>
            <a:r>
              <a:rPr lang="en-US" sz="4400" spc="60" dirty="0" err="1">
                <a:solidFill>
                  <a:srgbClr val="191919"/>
                </a:solidFill>
                <a:latin typeface="Times New Roman" panose="02020603050405020304" pitchFamily="18" charset="0"/>
                <a:cs typeface="Times New Roman" panose="02020603050405020304" pitchFamily="18" charset="0"/>
              </a:rPr>
              <a:t>truyện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8" name="TextBox 23">
            <a:extLst>
              <a:ext uri="{FF2B5EF4-FFF2-40B4-BE49-F238E27FC236}">
                <a16:creationId xmlns:a16="http://schemas.microsoft.com/office/drawing/2014/main" id="{7DDB16B7-975D-7F2B-D3B9-BC2AAE397812}"/>
              </a:ext>
            </a:extLst>
          </p:cNvPr>
          <p:cNvSpPr txBox="1"/>
          <p:nvPr/>
        </p:nvSpPr>
        <p:spPr>
          <a:xfrm>
            <a:off x="6554832" y="8588932"/>
            <a:ext cx="5410200" cy="677108"/>
          </a:xfrm>
          <a:prstGeom prst="rect">
            <a:avLst/>
          </a:prstGeom>
        </p:spPr>
        <p:txBody>
          <a:bodyPr lIns="0" tIns="0" rIns="0" bIns="0" rtlCol="0" anchor="t">
            <a:spAutoFit/>
          </a:bodyPr>
          <a:lstStyle/>
          <a:p>
            <a:pPr marL="0" lvl="0" indent="0" algn="ctr"/>
            <a:r>
              <a:rPr lang="en-US" sz="4400" b="1" u="none" spc="97" dirty="0" err="1">
                <a:solidFill>
                  <a:srgbClr val="191919"/>
                </a:solidFill>
                <a:latin typeface="Times New Roman" panose="02020603050405020304" pitchFamily="18" charset="0"/>
                <a:cs typeface="Times New Roman" panose="02020603050405020304" pitchFamily="18" charset="0"/>
              </a:rPr>
              <a:t>Số</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lượng</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0" name="TextBox 22">
            <a:extLst>
              <a:ext uri="{FF2B5EF4-FFF2-40B4-BE49-F238E27FC236}">
                <a16:creationId xmlns:a16="http://schemas.microsoft.com/office/drawing/2014/main" id="{F3192DC7-0988-63F9-6748-F406B0DA41D8}"/>
              </a:ext>
            </a:extLst>
          </p:cNvPr>
          <p:cNvSpPr txBox="1"/>
          <p:nvPr/>
        </p:nvSpPr>
        <p:spPr>
          <a:xfrm>
            <a:off x="737053" y="5961658"/>
            <a:ext cx="5410200" cy="3385542"/>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người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phụ</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nữ</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nhưng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trí</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sống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ẩn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dật</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1" name="TextBox 23">
            <a:extLst>
              <a:ext uri="{FF2B5EF4-FFF2-40B4-BE49-F238E27FC236}">
                <a16:creationId xmlns:a16="http://schemas.microsoft.com/office/drawing/2014/main" id="{5D0CB6E0-11D7-B236-E3D8-B2B2318E852F}"/>
              </a:ext>
            </a:extLst>
          </p:cNvPr>
          <p:cNvSpPr txBox="1"/>
          <p:nvPr/>
        </p:nvSpPr>
        <p:spPr>
          <a:xfrm>
            <a:off x="747629" y="5310543"/>
            <a:ext cx="5410200" cy="677108"/>
          </a:xfrm>
          <a:prstGeom prst="rect">
            <a:avLst/>
          </a:prstGeom>
        </p:spPr>
        <p:txBody>
          <a:bodyPr lIns="0" tIns="0" rIns="0" bIns="0" rtlCol="0" anchor="t">
            <a:spAutoFit/>
          </a:bodyPr>
          <a:lstStyle/>
          <a:p>
            <a:pPr marL="0" lvl="0" indent="0" algn="r"/>
            <a:r>
              <a:rPr lang="en-US" sz="4400" b="1" u="none" spc="97" dirty="0" err="1">
                <a:solidFill>
                  <a:srgbClr val="191919"/>
                </a:solidFill>
                <a:latin typeface="Times New Roman" panose="02020603050405020304" pitchFamily="18" charset="0"/>
                <a:cs typeface="Times New Roman" panose="02020603050405020304" pitchFamily="18" charset="0"/>
              </a:rPr>
              <a:t>Nhân</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vật</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chính</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8477C6C-0C3A-8F35-3DED-B3BE9E68E30E}"/>
              </a:ext>
            </a:extLst>
          </p:cNvPr>
          <p:cNvSpPr txBox="1"/>
          <p:nvPr/>
        </p:nvSpPr>
        <p:spPr>
          <a:xfrm>
            <a:off x="12504981" y="7299392"/>
            <a:ext cx="4163242" cy="890726"/>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Thường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có</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yếu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tố</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ảo</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863F1FB-6F68-1A1D-B8D0-F82CCBF2AAB3}"/>
              </a:ext>
            </a:extLst>
          </p:cNvPr>
          <p:cNvSpPr txBox="1"/>
          <p:nvPr/>
        </p:nvSpPr>
        <p:spPr>
          <a:xfrm>
            <a:off x="12504981" y="5955070"/>
            <a:ext cx="4163242" cy="890726"/>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Đ</a:t>
            </a:r>
            <a:r>
              <a:rPr lang="en-US" sz="4400" b="1" spc="97" dirty="0" err="1">
                <a:solidFill>
                  <a:srgbClr val="191919"/>
                </a:solidFill>
                <a:latin typeface="Times New Roman" panose="02020603050405020304" pitchFamily="18" charset="0"/>
                <a:cs typeface="Times New Roman" panose="02020603050405020304" pitchFamily="18" charset="0"/>
              </a:rPr>
              <a:t>ặc</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điểm</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nghệ</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thuật</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cxnSp>
        <p:nvCxnSpPr>
          <p:cNvPr id="27" name="Connector: Elbow 26">
            <a:extLst>
              <a:ext uri="{FF2B5EF4-FFF2-40B4-BE49-F238E27FC236}">
                <a16:creationId xmlns:a16="http://schemas.microsoft.com/office/drawing/2014/main" id="{1AC69478-0DFD-1302-9BF7-9F6E44F9F4A9}"/>
              </a:ext>
            </a:extLst>
          </p:cNvPr>
          <p:cNvCxnSpPr>
            <a:endCxn id="12" idx="3"/>
          </p:cNvCxnSpPr>
          <p:nvPr/>
        </p:nvCxnSpPr>
        <p:spPr>
          <a:xfrm rot="16200000" flipV="1">
            <a:off x="5780947" y="1251068"/>
            <a:ext cx="2106992" cy="1920330"/>
          </a:xfrm>
          <a:prstGeom prst="bentConnector2">
            <a:avLst/>
          </a:prstGeom>
          <a:ln>
            <a:solidFill>
              <a:srgbClr val="7CD4D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33615CA0-8B72-B34C-B313-9A604ED3BF00}"/>
              </a:ext>
            </a:extLst>
          </p:cNvPr>
          <p:cNvCxnSpPr>
            <a:cxnSpLocks/>
            <a:endCxn id="18" idx="0"/>
          </p:cNvCxnSpPr>
          <p:nvPr/>
        </p:nvCxnSpPr>
        <p:spPr>
          <a:xfrm rot="16200000" flipH="1">
            <a:off x="8374483" y="7703483"/>
            <a:ext cx="1083232" cy="687665"/>
          </a:xfrm>
          <a:prstGeom prst="bentConnector3">
            <a:avLst>
              <a:gd name="adj1" fmla="val 50000"/>
            </a:avLst>
          </a:prstGeom>
          <a:ln>
            <a:solidFill>
              <a:srgbClr val="2C92D5"/>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8A42E40-8DB4-8421-CF7C-A3FCABF38D7E}"/>
              </a:ext>
            </a:extLst>
          </p:cNvPr>
          <p:cNvCxnSpPr>
            <a:cxnSpLocks/>
            <a:endCxn id="21" idx="0"/>
          </p:cNvCxnSpPr>
          <p:nvPr/>
        </p:nvCxnSpPr>
        <p:spPr>
          <a:xfrm rot="10800000" flipV="1">
            <a:off x="3452729" y="5047359"/>
            <a:ext cx="3348580" cy="263184"/>
          </a:xfrm>
          <a:prstGeom prst="bentConnector2">
            <a:avLst/>
          </a:prstGeom>
          <a:ln>
            <a:solidFill>
              <a:srgbClr val="13538A"/>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5EA09B-2416-3EFF-A1E7-53EF1FA0A34D}"/>
              </a:ext>
            </a:extLst>
          </p:cNvPr>
          <p:cNvGrpSpPr/>
          <p:nvPr/>
        </p:nvGrpSpPr>
        <p:grpSpPr>
          <a:xfrm>
            <a:off x="6408773" y="1423790"/>
            <a:ext cx="6096208" cy="6487748"/>
            <a:chOff x="6408773" y="1423790"/>
            <a:chExt cx="6096208" cy="6487748"/>
          </a:xfrm>
        </p:grpSpPr>
        <p:sp>
          <p:nvSpPr>
            <p:cNvPr id="3" name="Freeform 5">
              <a:extLst>
                <a:ext uri="{FF2B5EF4-FFF2-40B4-BE49-F238E27FC236}">
                  <a16:creationId xmlns:a16="http://schemas.microsoft.com/office/drawing/2014/main" id="{8822104A-B680-643A-B676-08F0A0DE1C98}"/>
                </a:ext>
              </a:extLst>
            </p:cNvPr>
            <p:cNvSpPr/>
            <p:nvPr/>
          </p:nvSpPr>
          <p:spPr>
            <a:xfrm>
              <a:off x="6408773" y="2095500"/>
              <a:ext cx="5845264" cy="5816038"/>
            </a:xfrm>
            <a:custGeom>
              <a:avLst/>
              <a:gdLst/>
              <a:ahLst/>
              <a:cxnLst/>
              <a:rect l="l" t="t" r="r" b="b"/>
              <a:pathLst>
                <a:path w="5845264" h="5816038">
                  <a:moveTo>
                    <a:pt x="0" y="0"/>
                  </a:moveTo>
                  <a:lnTo>
                    <a:pt x="5845264" y="0"/>
                  </a:lnTo>
                  <a:lnTo>
                    <a:pt x="5845264" y="5816038"/>
                  </a:lnTo>
                  <a:lnTo>
                    <a:pt x="0" y="581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400" b="1" dirty="0">
                <a:latin typeface="Times New Roman" panose="02020603050405020304" pitchFamily="18" charset="0"/>
                <a:cs typeface="Times New Roman" panose="02020603050405020304" pitchFamily="18" charset="0"/>
              </a:endParaRPr>
            </a:p>
          </p:txBody>
        </p:sp>
        <p:sp>
          <p:nvSpPr>
            <p:cNvPr id="5" name="TextBox 25">
              <a:extLst>
                <a:ext uri="{FF2B5EF4-FFF2-40B4-BE49-F238E27FC236}">
                  <a16:creationId xmlns:a16="http://schemas.microsoft.com/office/drawing/2014/main" id="{3DFC37DE-10FC-0EF1-4FA2-9FC664A64D89}"/>
                </a:ext>
              </a:extLst>
            </p:cNvPr>
            <p:cNvSpPr txBox="1"/>
            <p:nvPr/>
          </p:nvSpPr>
          <p:spPr>
            <a:xfrm>
              <a:off x="7794608" y="2901976"/>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01</a:t>
              </a:r>
            </a:p>
          </p:txBody>
        </p:sp>
        <p:sp>
          <p:nvSpPr>
            <p:cNvPr id="6" name="TextBox 26">
              <a:extLst>
                <a:ext uri="{FF2B5EF4-FFF2-40B4-BE49-F238E27FC236}">
                  <a16:creationId xmlns:a16="http://schemas.microsoft.com/office/drawing/2014/main" id="{1837534A-544A-6F49-3833-C3991BD514C7}"/>
                </a:ext>
              </a:extLst>
            </p:cNvPr>
            <p:cNvSpPr txBox="1"/>
            <p:nvPr/>
          </p:nvSpPr>
          <p:spPr>
            <a:xfrm>
              <a:off x="10246534" y="3273451"/>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02</a:t>
              </a:r>
            </a:p>
          </p:txBody>
        </p:sp>
        <p:sp>
          <p:nvSpPr>
            <p:cNvPr id="7" name="TextBox 27">
              <a:extLst>
                <a:ext uri="{FF2B5EF4-FFF2-40B4-BE49-F238E27FC236}">
                  <a16:creationId xmlns:a16="http://schemas.microsoft.com/office/drawing/2014/main" id="{6D5C8712-80AC-706E-BFB8-A2A4D3377B20}"/>
                </a:ext>
              </a:extLst>
            </p:cNvPr>
            <p:cNvSpPr txBox="1"/>
            <p:nvPr/>
          </p:nvSpPr>
          <p:spPr>
            <a:xfrm>
              <a:off x="6738630" y="4974944"/>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05</a:t>
              </a:r>
            </a:p>
          </p:txBody>
        </p:sp>
        <p:sp>
          <p:nvSpPr>
            <p:cNvPr id="8" name="TextBox 28">
              <a:extLst>
                <a:ext uri="{FF2B5EF4-FFF2-40B4-BE49-F238E27FC236}">
                  <a16:creationId xmlns:a16="http://schemas.microsoft.com/office/drawing/2014/main" id="{02E85C7D-2808-4757-81ED-498ACB45CDA0}"/>
                </a:ext>
              </a:extLst>
            </p:cNvPr>
            <p:cNvSpPr txBox="1"/>
            <p:nvPr/>
          </p:nvSpPr>
          <p:spPr>
            <a:xfrm>
              <a:off x="8353958" y="678979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04</a:t>
              </a:r>
            </a:p>
          </p:txBody>
        </p:sp>
        <p:sp>
          <p:nvSpPr>
            <p:cNvPr id="9" name="TextBox 29">
              <a:extLst>
                <a:ext uri="{FF2B5EF4-FFF2-40B4-BE49-F238E27FC236}">
                  <a16:creationId xmlns:a16="http://schemas.microsoft.com/office/drawing/2014/main" id="{60D2EE00-7581-2231-5E53-BE1D9B6079AD}"/>
                </a:ext>
              </a:extLst>
            </p:cNvPr>
            <p:cNvSpPr txBox="1"/>
            <p:nvPr/>
          </p:nvSpPr>
          <p:spPr>
            <a:xfrm>
              <a:off x="10613652" y="562764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03</a:t>
              </a:r>
            </a:p>
          </p:txBody>
        </p:sp>
        <p:cxnSp>
          <p:nvCxnSpPr>
            <p:cNvPr id="28" name="Connector: Elbow 27">
              <a:extLst>
                <a:ext uri="{FF2B5EF4-FFF2-40B4-BE49-F238E27FC236}">
                  <a16:creationId xmlns:a16="http://schemas.microsoft.com/office/drawing/2014/main" id="{FF9E0EEF-0F47-0BD5-5F22-67045C8C588A}"/>
                </a:ext>
              </a:extLst>
            </p:cNvPr>
            <p:cNvCxnSpPr>
              <a:cxnSpLocks/>
              <a:endCxn id="15" idx="1"/>
            </p:cNvCxnSpPr>
            <p:nvPr/>
          </p:nvCxnSpPr>
          <p:spPr>
            <a:xfrm rot="5400000" flipH="1" flipV="1">
              <a:off x="10821003" y="2032787"/>
              <a:ext cx="2201717" cy="983723"/>
            </a:xfrm>
            <a:prstGeom prst="bentConnector2">
              <a:avLst/>
            </a:prstGeom>
            <a:ln>
              <a:solidFill>
                <a:srgbClr val="4AB1B4"/>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C9B5AA9-2815-EECF-583F-79C21DAF5583}"/>
                </a:ext>
              </a:extLst>
            </p:cNvPr>
            <p:cNvCxnSpPr>
              <a:cxnSpLocks/>
              <a:endCxn id="24" idx="1"/>
            </p:cNvCxnSpPr>
            <p:nvPr/>
          </p:nvCxnSpPr>
          <p:spPr>
            <a:xfrm rot="16200000" flipH="1">
              <a:off x="11625950" y="5521402"/>
              <a:ext cx="985432" cy="772630"/>
            </a:xfrm>
            <a:prstGeom prst="bentConnector2">
              <a:avLst/>
            </a:prstGeom>
            <a:ln>
              <a:solidFill>
                <a:srgbClr val="37C9E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8685D1-9D3A-FFDB-4929-CAE8D7B8833E}"/>
                </a:ext>
              </a:extLst>
            </p:cNvPr>
            <p:cNvPicPr>
              <a:picLocks noChangeAspect="1"/>
            </p:cNvPicPr>
            <p:nvPr/>
          </p:nvPicPr>
          <p:blipFill rotWithShape="1">
            <a:blip r:embed="rId5"/>
            <a:srcRect b="6188"/>
            <a:stretch/>
          </p:blipFill>
          <p:spPr>
            <a:xfrm>
              <a:off x="8094006" y="3815705"/>
              <a:ext cx="2454881" cy="2394595"/>
            </a:xfrm>
            <a:prstGeom prst="flowChartConnector">
              <a:avLst/>
            </a:prstGeom>
          </p:spPr>
        </p:pic>
      </p:grpSp>
    </p:spTree>
    <p:extLst>
      <p:ext uri="{BB962C8B-B14F-4D97-AF65-F5344CB8AC3E}">
        <p14:creationId xmlns:p14="http://schemas.microsoft.com/office/powerpoint/2010/main" val="21916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D8BAF-EB15-107D-B412-3D06A4877783}"/>
              </a:ext>
            </a:extLst>
          </p:cNvPr>
          <p:cNvSpPr txBox="1"/>
          <p:nvPr/>
        </p:nvSpPr>
        <p:spPr>
          <a:xfrm>
            <a:off x="609600" y="419100"/>
            <a:ext cx="11963400" cy="9325630"/>
          </a:xfrm>
          <a:prstGeom prst="rect">
            <a:avLst/>
          </a:prstGeom>
          <a:noFill/>
        </p:spPr>
        <p:txBody>
          <a:bodyPr wrap="square" rtlCol="0">
            <a:spAutoFit/>
          </a:bodyPr>
          <a:lstStyle/>
          <a:p>
            <a:pPr algn="just"/>
            <a:r>
              <a:rPr lang="en-US" sz="4000" i="1" dirty="0">
                <a:solidFill>
                  <a:srgbClr val="202122"/>
                </a:solidFill>
                <a:latin typeface="Times New Roman" panose="02020603050405020304" pitchFamily="18" charset="0"/>
                <a:cs typeface="Times New Roman" panose="02020603050405020304" pitchFamily="18" charset="0"/>
              </a:rPr>
              <a:t>“…</a:t>
            </a:r>
            <a:r>
              <a:rPr lang="en-US" sz="4000" b="0" i="1" dirty="0">
                <a:solidFill>
                  <a:srgbClr val="202122"/>
                </a:solidFill>
                <a:effectLst/>
                <a:latin typeface="Times New Roman" panose="02020603050405020304" pitchFamily="18" charset="0"/>
                <a:cs typeface="Times New Roman" panose="02020603050405020304" pitchFamily="18" charset="0"/>
              </a:rPr>
              <a:t>T</a:t>
            </a:r>
            <a:r>
              <a:rPr lang="vi-VN" sz="4000" b="0" i="1" dirty="0">
                <a:solidFill>
                  <a:srgbClr val="202122"/>
                </a:solidFill>
                <a:effectLst/>
                <a:latin typeface="Times New Roman" panose="02020603050405020304" pitchFamily="18" charset="0"/>
                <a:cs typeface="Times New Roman" panose="02020603050405020304" pitchFamily="18" charset="0"/>
              </a:rPr>
              <a:t>ruyền kỳ mạn lục</a:t>
            </a:r>
            <a:r>
              <a:rPr lang="vi-VN" sz="4000" b="0" i="0" dirty="0">
                <a:solidFill>
                  <a:srgbClr val="202122"/>
                </a:solidFill>
                <a:effectLst/>
                <a:latin typeface="Times New Roman" panose="02020603050405020304" pitchFamily="18" charset="0"/>
                <a:cs typeface="Times New Roman" panose="02020603050405020304" pitchFamily="18" charset="0"/>
              </a:rPr>
              <a:t> còn là tập truyện có nhiều thành tựu nghệ thuật, đặc biệt là nghệ thuật dựng truyện, dựng nhân vật. Nó vượt xa những truyện ký lịch sử vốn ít chú trọng đến tính cách và cuộc sống riêng của nhân vật, và cũng vượt xa truyện cổ dân gian thường ít đi sâu vào nội tâm nhân vật. Tác phẩm kết hợp một cách nhuần nhuyễn, tài tình những phương thức tự sự, trữ tình và cả kịch, giữa ngôn ngữ nhân vật và ngôn ngữ tác giả, giữa văn xuôi, văn biền ngẫu và thơ ca. Lời văn cô đọng, súc tích, chặt chẽ, hài hòa và sinh động. Truyền kỳ mạn lục là mẫu mực của thể truyền kỳ, là "thiên cổ kỳ bút", là "áng văn hay của bậc đại gia", tiêu biểu cho những thành tựu của văn học hình tượng viết bằng chữ Hán dưới ảnh hưởng của sáng tác dân gian</a:t>
            </a:r>
            <a:r>
              <a:rPr lang="en-US" sz="4000" b="0" i="0" dirty="0">
                <a:solidFill>
                  <a:srgbClr val="202122"/>
                </a:solidFill>
                <a:effectLst/>
                <a:latin typeface="Times New Roman" panose="02020603050405020304" pitchFamily="18" charset="0"/>
                <a:cs typeface="Times New Roman" panose="02020603050405020304" pitchFamily="18" charset="0"/>
              </a:rPr>
              <a:t>…”</a:t>
            </a:r>
          </a:p>
          <a:p>
            <a:pPr algn="r"/>
            <a:r>
              <a:rPr lang="en-US" sz="4000" dirty="0">
                <a:solidFill>
                  <a:srgbClr val="202122"/>
                </a:solidFill>
                <a:latin typeface="Times New Roman" panose="02020603050405020304" pitchFamily="18" charset="0"/>
                <a:cs typeface="Times New Roman" panose="02020603050405020304" pitchFamily="18" charset="0"/>
              </a:rPr>
              <a:t>(Theo GS. Bùi Duy Tân)</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F074FF-530E-B7F5-E4C2-A014AE6678A0}"/>
              </a:ext>
            </a:extLst>
          </p:cNvPr>
          <p:cNvPicPr>
            <a:picLocks noChangeAspect="1"/>
          </p:cNvPicPr>
          <p:nvPr/>
        </p:nvPicPr>
        <p:blipFill rotWithShape="1">
          <a:blip r:embed="rId3"/>
          <a:srcRect t="16121" r="1" b="17380"/>
          <a:stretch/>
        </p:blipFill>
        <p:spPr>
          <a:xfrm>
            <a:off x="12649200" y="4936502"/>
            <a:ext cx="8308412" cy="5350498"/>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pic>
        <p:nvPicPr>
          <p:cNvPr id="5" name="Picture 4">
            <a:extLst>
              <a:ext uri="{FF2B5EF4-FFF2-40B4-BE49-F238E27FC236}">
                <a16:creationId xmlns:a16="http://schemas.microsoft.com/office/drawing/2014/main" id="{04FD994B-B42B-50DB-6625-04DEC949AFDE}"/>
              </a:ext>
            </a:extLst>
          </p:cNvPr>
          <p:cNvPicPr>
            <a:picLocks noChangeAspect="1"/>
          </p:cNvPicPr>
          <p:nvPr/>
        </p:nvPicPr>
        <p:blipFill rotWithShape="1">
          <a:blip r:embed="rId4"/>
          <a:srcRect b="26329"/>
          <a:stretch/>
        </p:blipFill>
        <p:spPr>
          <a:xfrm>
            <a:off x="13335001" y="-12701"/>
            <a:ext cx="4953000" cy="5852757"/>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71401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4346</Words>
  <Application>Microsoft Office PowerPoint</Application>
  <PresentationFormat>Custom</PresentationFormat>
  <Paragraphs>232</Paragraphs>
  <Slides>36</Slides>
  <Notes>35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Times New Roman</vt:lpstr>
      <vt:lpstr>Calibri</vt:lpstr>
      <vt:lpstr>#9Slide07 IcielSoup of Justice</vt:lpstr>
      <vt:lpstr>Roboto</vt:lpstr>
      <vt:lpstr>#9Slide05 Good Vibes Pro</vt:lpstr>
      <vt:lpstr>#9Slide07 SVNGuerrilla</vt:lpstr>
      <vt:lpstr>inherit</vt:lpstr>
      <vt:lpstr>#9Slide07 Soup of Justice</vt:lpstr>
      <vt:lpstr>#9Slide04 Maitree SemiBold</vt:lpstr>
      <vt:lpstr>#9Slide04 Maitree Medium</vt:lpstr>
      <vt:lpstr>Arial</vt:lpstr>
      <vt:lpstr>Söhne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Administrator</cp:lastModifiedBy>
  <cp:revision>85</cp:revision>
  <dcterms:created xsi:type="dcterms:W3CDTF">2006-08-16T00:00:00Z</dcterms:created>
  <dcterms:modified xsi:type="dcterms:W3CDTF">2025-02-06T07:23:50Z</dcterms:modified>
  <dc:identifier>DAGCccFhkTk</dc:identifier>
</cp:coreProperties>
</file>