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4" r:id="rId2"/>
    <p:sldMasterId id="2147483696" r:id="rId3"/>
  </p:sldMasterIdLst>
  <p:notesMasterIdLst>
    <p:notesMasterId r:id="rId27"/>
  </p:notesMasterIdLst>
  <p:sldIdLst>
    <p:sldId id="378" r:id="rId4"/>
    <p:sldId id="363" r:id="rId5"/>
    <p:sldId id="256" r:id="rId6"/>
    <p:sldId id="259" r:id="rId7"/>
    <p:sldId id="364" r:id="rId8"/>
    <p:sldId id="351" r:id="rId9"/>
    <p:sldId id="339" r:id="rId10"/>
    <p:sldId id="260" r:id="rId11"/>
    <p:sldId id="309" r:id="rId12"/>
    <p:sldId id="308" r:id="rId13"/>
    <p:sldId id="361" r:id="rId14"/>
    <p:sldId id="365" r:id="rId15"/>
    <p:sldId id="334" r:id="rId16"/>
    <p:sldId id="330" r:id="rId17"/>
    <p:sldId id="320" r:id="rId18"/>
    <p:sldId id="379" r:id="rId19"/>
    <p:sldId id="356" r:id="rId20"/>
    <p:sldId id="374" r:id="rId21"/>
    <p:sldId id="375" r:id="rId22"/>
    <p:sldId id="343" r:id="rId23"/>
    <p:sldId id="376" r:id="rId24"/>
    <p:sldId id="333" r:id="rId25"/>
    <p:sldId id="377" r:id="rId26"/>
  </p:sldIdLst>
  <p:sldSz cx="18288000" cy="10287000"/>
  <p:notesSz cx="6858000" cy="9144000"/>
  <p:embeddedFontLst>
    <p:embeddedFont>
      <p:font typeface="#9Slide04 Spectral Bold" panose="020B0604020202020204" charset="0"/>
      <p:bold r:id="rId28"/>
    </p:embeddedFont>
    <p:embeddedFont>
      <p:font typeface="#9Slide07 SVNBango" panose="02000000000000000000" charset="0"/>
      <p:regular r:id="rId29"/>
    </p:embeddedFont>
    <p:embeddedFont>
      <p:font typeface="#9Slide07 SVNGuerrilla" panose="00000500000000000000"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4E8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97" autoAdjust="0"/>
    <p:restoredTop sz="89636" autoAdjust="0"/>
  </p:normalViewPr>
  <p:slideViewPr>
    <p:cSldViewPr>
      <p:cViewPr varScale="1">
        <p:scale>
          <a:sx n="40" d="100"/>
          <a:sy n="40" d="100"/>
        </p:scale>
        <p:origin x="74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09F679-FF84-497A-97B0-49506A498673}"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4420DF-6FDB-4AC8-9F41-9F99C43C50AD}" type="slidenum">
              <a:rPr lang="en-US" smtClean="0"/>
              <a:t>‹#›</a:t>
            </a:fld>
            <a:endParaRPr lang="en-US"/>
          </a:p>
        </p:txBody>
      </p:sp>
    </p:spTree>
    <p:extLst>
      <p:ext uri="{BB962C8B-B14F-4D97-AF65-F5344CB8AC3E}">
        <p14:creationId xmlns:p14="http://schemas.microsoft.com/office/powerpoint/2010/main" val="2303978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đặt</a:t>
            </a:r>
            <a:r>
              <a:rPr lang="en-US" baseline="0" dirty="0"/>
              <a:t> </a:t>
            </a:r>
            <a:r>
              <a:rPr lang="en-US" baseline="0" dirty="0" err="1"/>
              <a:t>câu</a:t>
            </a:r>
            <a:r>
              <a:rPr lang="en-US" baseline="0" dirty="0"/>
              <a:t> </a:t>
            </a:r>
            <a:r>
              <a:rPr lang="en-US" baseline="0" dirty="0" err="1"/>
              <a:t>hỏi</a:t>
            </a:r>
            <a:r>
              <a:rPr lang="en-US" baseline="0" dirty="0"/>
              <a:t> </a:t>
            </a:r>
            <a:r>
              <a:rPr lang="en-US" baseline="0" dirty="0" err="1"/>
              <a:t>gợi</a:t>
            </a:r>
            <a:r>
              <a:rPr lang="en-US" baseline="0" dirty="0"/>
              <a:t> </a:t>
            </a:r>
            <a:r>
              <a:rPr lang="en-US" baseline="0" dirty="0" err="1"/>
              <a:t>dẫn</a:t>
            </a:r>
            <a:r>
              <a:rPr lang="en-US" baseline="0" dirty="0"/>
              <a:t>: </a:t>
            </a:r>
            <a:r>
              <a:rPr lang="en-US" sz="1200" dirty="0" err="1">
                <a:solidFill>
                  <a:srgbClr val="111111"/>
                </a:solidFill>
                <a:latin typeface="Times New Roman" panose="02020603050405020304" pitchFamily="18" charset="0"/>
                <a:cs typeface="Times New Roman" panose="02020603050405020304" pitchFamily="18" charset="0"/>
              </a:rPr>
              <a:t>Bức</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tranh</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gợi</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ra</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cho</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em</a:t>
            </a:r>
            <a:r>
              <a:rPr lang="en-US" sz="1200" dirty="0">
                <a:solidFill>
                  <a:srgbClr val="111111"/>
                </a:solidFill>
                <a:latin typeface="Times New Roman" panose="02020603050405020304" pitchFamily="18" charset="0"/>
                <a:cs typeface="Times New Roman" panose="02020603050405020304" pitchFamily="18" charset="0"/>
              </a:rPr>
              <a:t> ý </a:t>
            </a:r>
            <a:r>
              <a:rPr lang="en-US" sz="1200" dirty="0" err="1">
                <a:solidFill>
                  <a:srgbClr val="111111"/>
                </a:solidFill>
                <a:latin typeface="Times New Roman" panose="02020603050405020304" pitchFamily="18" charset="0"/>
                <a:cs typeface="Times New Roman" panose="02020603050405020304" pitchFamily="18" charset="0"/>
              </a:rPr>
              <a:t>tưởng</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nào</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mới</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mẻ</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cho</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việc</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sáng</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tác</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lại</a:t>
            </a:r>
            <a:r>
              <a:rPr lang="en-US" sz="1200" dirty="0">
                <a:solidFill>
                  <a:srgbClr val="111111"/>
                </a:solidFill>
                <a:latin typeface="Times New Roman" panose="02020603050405020304" pitchFamily="18" charset="0"/>
                <a:cs typeface="Times New Roman" panose="02020603050405020304" pitchFamily="18" charset="0"/>
              </a:rPr>
              <a:t> </a:t>
            </a:r>
            <a:r>
              <a:rPr lang="en-US" sz="1200" dirty="0" err="1">
                <a:solidFill>
                  <a:srgbClr val="111111"/>
                </a:solidFill>
                <a:latin typeface="Times New Roman" panose="02020603050405020304" pitchFamily="18" charset="0"/>
                <a:cs typeface="Times New Roman" panose="02020603050405020304" pitchFamily="18" charset="0"/>
              </a:rPr>
              <a:t>truyện</a:t>
            </a:r>
            <a:r>
              <a:rPr lang="en-US" sz="1200" dirty="0">
                <a:solidFill>
                  <a:srgbClr val="111111"/>
                </a:solidFill>
                <a:latin typeface="Times New Roman" panose="02020603050405020304" pitchFamily="18" charset="0"/>
                <a:cs typeface="Times New Roman" panose="02020603050405020304" pitchFamily="18" charset="0"/>
              </a:rPr>
              <a:t> </a:t>
            </a:r>
            <a:r>
              <a:rPr lang="en-US" sz="1200" b="1" dirty="0" err="1">
                <a:solidFill>
                  <a:srgbClr val="111111"/>
                </a:solidFill>
                <a:latin typeface="Times New Roman" panose="02020603050405020304" pitchFamily="18" charset="0"/>
                <a:cs typeface="Times New Roman" panose="02020603050405020304" pitchFamily="18" charset="0"/>
              </a:rPr>
              <a:t>Rùa</a:t>
            </a:r>
            <a:r>
              <a:rPr lang="en-US" sz="1200" b="1" dirty="0">
                <a:solidFill>
                  <a:srgbClr val="111111"/>
                </a:solidFill>
                <a:latin typeface="Times New Roman" panose="02020603050405020304" pitchFamily="18" charset="0"/>
                <a:cs typeface="Times New Roman" panose="02020603050405020304" pitchFamily="18" charset="0"/>
              </a:rPr>
              <a:t> </a:t>
            </a:r>
            <a:r>
              <a:rPr lang="en-US" sz="1200" b="1" dirty="0" err="1">
                <a:solidFill>
                  <a:srgbClr val="111111"/>
                </a:solidFill>
                <a:latin typeface="Times New Roman" panose="02020603050405020304" pitchFamily="18" charset="0"/>
                <a:cs typeface="Times New Roman" panose="02020603050405020304" pitchFamily="18" charset="0"/>
              </a:rPr>
              <a:t>và</a:t>
            </a:r>
            <a:r>
              <a:rPr lang="en-US" sz="1200" b="1" dirty="0">
                <a:solidFill>
                  <a:srgbClr val="111111"/>
                </a:solidFill>
                <a:latin typeface="Times New Roman" panose="02020603050405020304" pitchFamily="18" charset="0"/>
                <a:cs typeface="Times New Roman" panose="02020603050405020304" pitchFamily="18" charset="0"/>
              </a:rPr>
              <a:t> </a:t>
            </a:r>
            <a:r>
              <a:rPr lang="en-US" sz="1200" b="1" dirty="0" err="1">
                <a:solidFill>
                  <a:srgbClr val="111111"/>
                </a:solidFill>
                <a:latin typeface="Times New Roman" panose="02020603050405020304" pitchFamily="18" charset="0"/>
                <a:cs typeface="Times New Roman" panose="02020603050405020304" pitchFamily="18" charset="0"/>
              </a:rPr>
              <a:t>Thỏ</a:t>
            </a:r>
            <a:endParaRPr lang="vi-VN" sz="1200" b="1" dirty="0">
              <a:solidFill>
                <a:srgbClr val="111111"/>
              </a:solidFill>
              <a:latin typeface="Times New Roman" panose="02020603050405020304" pitchFamily="18" charset="0"/>
              <a:cs typeface="Times New Roman" panose="02020603050405020304" pitchFamily="18" charset="0"/>
            </a:endParaRPr>
          </a:p>
          <a:p>
            <a:r>
              <a:rPr lang="en-US" dirty="0" err="1"/>
              <a:t>Sau</a:t>
            </a:r>
            <a:r>
              <a:rPr lang="en-US" dirty="0"/>
              <a:t> </a:t>
            </a:r>
            <a:r>
              <a:rPr lang="en-US" dirty="0" err="1"/>
              <a:t>đó</a:t>
            </a:r>
            <a:r>
              <a:rPr lang="en-US" baseline="0" dirty="0"/>
              <a:t> </a:t>
            </a:r>
            <a:r>
              <a:rPr lang="en-US" baseline="0" dirty="0" err="1"/>
              <a:t>cho</a:t>
            </a:r>
            <a:r>
              <a:rPr lang="en-US" baseline="0" dirty="0"/>
              <a:t> HS </a:t>
            </a:r>
            <a:r>
              <a:rPr lang="en-US" baseline="0" dirty="0" err="1"/>
              <a:t>đọc</a:t>
            </a:r>
            <a:r>
              <a:rPr lang="en-US" baseline="0" dirty="0"/>
              <a:t> </a:t>
            </a:r>
            <a:r>
              <a:rPr lang="en-US" baseline="0" dirty="0" err="1"/>
              <a:t>lại</a:t>
            </a:r>
            <a:r>
              <a:rPr lang="en-US" baseline="0" dirty="0"/>
              <a:t> </a:t>
            </a:r>
            <a:r>
              <a:rPr lang="en-US" baseline="0" dirty="0" err="1"/>
              <a:t>truyện</a:t>
            </a:r>
            <a:r>
              <a:rPr lang="en-US" baseline="0" dirty="0"/>
              <a:t> </a:t>
            </a:r>
            <a:r>
              <a:rPr lang="en-US" baseline="0" dirty="0" err="1"/>
              <a:t>Rùa</a:t>
            </a:r>
            <a:r>
              <a:rPr lang="en-US" baseline="0" dirty="0"/>
              <a:t> </a:t>
            </a:r>
            <a:r>
              <a:rPr lang="en-US" baseline="0" dirty="0" err="1"/>
              <a:t>và</a:t>
            </a:r>
            <a:r>
              <a:rPr lang="en-US" baseline="0" dirty="0"/>
              <a:t> </a:t>
            </a:r>
            <a:r>
              <a:rPr lang="en-US" baseline="0" dirty="0" err="1"/>
              <a:t>Thỏ</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chỉ</a:t>
            </a:r>
            <a:r>
              <a:rPr lang="en-US" baseline="0" dirty="0">
                <a:sym typeface="Wingdings" panose="05000000000000000000" pitchFamily="2" charset="2"/>
              </a:rPr>
              <a:t> </a:t>
            </a:r>
            <a:r>
              <a:rPr lang="en-US" baseline="0" dirty="0" err="1">
                <a:sym typeface="Wingdings" panose="05000000000000000000" pitchFamily="2" charset="2"/>
              </a:rPr>
              <a:t>ra</a:t>
            </a:r>
            <a:r>
              <a:rPr lang="en-US" baseline="0" dirty="0">
                <a:sym typeface="Wingdings" panose="05000000000000000000" pitchFamily="2" charset="2"/>
              </a:rPr>
              <a:t> </a:t>
            </a:r>
            <a:r>
              <a:rPr lang="en-US" baseline="0" dirty="0" err="1">
                <a:sym typeface="Wingdings" panose="05000000000000000000" pitchFamily="2" charset="2"/>
              </a:rPr>
              <a:t>sự</a:t>
            </a:r>
            <a:r>
              <a:rPr lang="en-US" baseline="0" dirty="0">
                <a:sym typeface="Wingdings" panose="05000000000000000000" pitchFamily="2" charset="2"/>
              </a:rPr>
              <a:t> </a:t>
            </a:r>
            <a:r>
              <a:rPr lang="en-US" baseline="0" dirty="0" err="1">
                <a:sym typeface="Wingdings" panose="05000000000000000000" pitchFamily="2" charset="2"/>
              </a:rPr>
              <a:t>khác</a:t>
            </a:r>
            <a:r>
              <a:rPr lang="en-US" baseline="0" dirty="0">
                <a:sym typeface="Wingdings" panose="05000000000000000000" pitchFamily="2" charset="2"/>
              </a:rPr>
              <a:t> </a:t>
            </a:r>
            <a:r>
              <a:rPr lang="en-US" baseline="0" dirty="0" err="1">
                <a:sym typeface="Wingdings" panose="05000000000000000000" pitchFamily="2" charset="2"/>
              </a:rPr>
              <a:t>biệt</a:t>
            </a:r>
            <a:r>
              <a:rPr lang="en-US" baseline="0" dirty="0">
                <a:sym typeface="Wingdings" panose="05000000000000000000" pitchFamily="2" charset="2"/>
              </a:rPr>
              <a:t> </a:t>
            </a:r>
            <a:r>
              <a:rPr lang="en-US" baseline="0" dirty="0" err="1">
                <a:sym typeface="Wingdings" panose="05000000000000000000" pitchFamily="2" charset="2"/>
              </a:rPr>
              <a:t>giữa</a:t>
            </a:r>
            <a:r>
              <a:rPr lang="en-US" baseline="0" dirty="0">
                <a:sym typeface="Wingdings" panose="05000000000000000000" pitchFamily="2" charset="2"/>
              </a:rPr>
              <a:t> 2 </a:t>
            </a:r>
            <a:r>
              <a:rPr lang="en-US" baseline="0" dirty="0" err="1">
                <a:sym typeface="Wingdings" panose="05000000000000000000" pitchFamily="2" charset="2"/>
              </a:rPr>
              <a:t>câu</a:t>
            </a:r>
            <a:r>
              <a:rPr lang="en-US" baseline="0" dirty="0">
                <a:sym typeface="Wingdings" panose="05000000000000000000" pitchFamily="2" charset="2"/>
              </a:rPr>
              <a:t> </a:t>
            </a:r>
            <a:r>
              <a:rPr lang="en-US" baseline="0" dirty="0" err="1">
                <a:sym typeface="Wingdings" panose="05000000000000000000" pitchFamily="2" charset="2"/>
              </a:rPr>
              <a:t>chuyện</a:t>
            </a:r>
            <a:r>
              <a:rPr lang="en-US" baseline="0" dirty="0">
                <a:sym typeface="Wingdings" panose="05000000000000000000" pitchFamily="2" charset="2"/>
              </a:rPr>
              <a:t> (</a:t>
            </a:r>
            <a:r>
              <a:rPr lang="en-US" baseline="0" dirty="0" err="1">
                <a:sym typeface="Wingdings" panose="05000000000000000000" pitchFamily="2" charset="2"/>
              </a:rPr>
              <a:t>sự</a:t>
            </a:r>
            <a:r>
              <a:rPr lang="en-US" baseline="0" dirty="0">
                <a:sym typeface="Wingdings" panose="05000000000000000000" pitchFamily="2" charset="2"/>
              </a:rPr>
              <a:t> </a:t>
            </a:r>
            <a:r>
              <a:rPr lang="en-US" baseline="0" dirty="0" err="1">
                <a:sym typeface="Wingdings" panose="05000000000000000000" pitchFamily="2" charset="2"/>
              </a:rPr>
              <a:t>tưởng</a:t>
            </a:r>
            <a:r>
              <a:rPr lang="en-US" baseline="0" dirty="0">
                <a:sym typeface="Wingdings" panose="05000000000000000000" pitchFamily="2" charset="2"/>
              </a:rPr>
              <a:t> </a:t>
            </a:r>
            <a:r>
              <a:rPr lang="en-US" baseline="0" dirty="0" err="1">
                <a:sym typeface="Wingdings" panose="05000000000000000000" pitchFamily="2" charset="2"/>
              </a:rPr>
              <a:t>tượng</a:t>
            </a:r>
            <a:r>
              <a:rPr lang="en-US" baseline="0" dirty="0">
                <a:sym typeface="Wingdings" panose="05000000000000000000" pitchFamily="2" charset="2"/>
              </a:rPr>
              <a:t>)  </a:t>
            </a:r>
            <a:r>
              <a:rPr lang="en-US" baseline="0" dirty="0" err="1">
                <a:sym typeface="Wingdings" panose="05000000000000000000" pitchFamily="2" charset="2"/>
              </a:rPr>
              <a:t>dẫn</a:t>
            </a:r>
            <a:r>
              <a:rPr lang="en-US" baseline="0" dirty="0">
                <a:sym typeface="Wingdings" panose="05000000000000000000" pitchFamily="2" charset="2"/>
              </a:rPr>
              <a:t> </a:t>
            </a:r>
            <a:r>
              <a:rPr lang="en-US" baseline="0" dirty="0" err="1">
                <a:sym typeface="Wingdings" panose="05000000000000000000" pitchFamily="2" charset="2"/>
              </a:rPr>
              <a:t>vào</a:t>
            </a:r>
            <a:r>
              <a:rPr lang="en-US" baseline="0" dirty="0">
                <a:sym typeface="Wingdings" panose="05000000000000000000" pitchFamily="2" charset="2"/>
              </a:rPr>
              <a:t> </a:t>
            </a:r>
            <a:r>
              <a:rPr lang="en-US" baseline="0" dirty="0" err="1">
                <a:sym typeface="Wingdings" panose="05000000000000000000" pitchFamily="2" charset="2"/>
              </a:rPr>
              <a:t>bài</a:t>
            </a:r>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a:t>
            </a:fld>
            <a:endParaRPr lang="en-US"/>
          </a:p>
        </p:txBody>
      </p:sp>
    </p:spTree>
    <p:extLst>
      <p:ext uri="{BB962C8B-B14F-4D97-AF65-F5344CB8AC3E}">
        <p14:creationId xmlns:p14="http://schemas.microsoft.com/office/powerpoint/2010/main" val="1720022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10</a:t>
            </a:fld>
            <a:endParaRPr lang="en-US"/>
          </a:p>
        </p:txBody>
      </p:sp>
    </p:spTree>
    <p:extLst>
      <p:ext uri="{BB962C8B-B14F-4D97-AF65-F5344CB8AC3E}">
        <p14:creationId xmlns:p14="http://schemas.microsoft.com/office/powerpoint/2010/main" val="1122250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547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06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13</a:t>
            </a:fld>
            <a:endParaRPr lang="en-US"/>
          </a:p>
        </p:txBody>
      </p:sp>
    </p:spTree>
    <p:extLst>
      <p:ext uri="{BB962C8B-B14F-4D97-AF65-F5344CB8AC3E}">
        <p14:creationId xmlns:p14="http://schemas.microsoft.com/office/powerpoint/2010/main" val="572384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649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341839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779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376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790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583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8102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459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096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23</a:t>
            </a:fld>
            <a:endParaRPr lang="en-US"/>
          </a:p>
        </p:txBody>
      </p:sp>
    </p:spTree>
    <p:extLst>
      <p:ext uri="{BB962C8B-B14F-4D97-AF65-F5344CB8AC3E}">
        <p14:creationId xmlns:p14="http://schemas.microsoft.com/office/powerpoint/2010/main" val="262254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302F1D-DF2A-4C7B-B7E5-5BB91B25CE7A}" type="slidenum">
              <a:rPr lang="en-US" smtClean="0"/>
              <a:t>3</a:t>
            </a:fld>
            <a:endParaRPr lang="en-US"/>
          </a:p>
        </p:txBody>
      </p:sp>
    </p:spTree>
    <p:extLst>
      <p:ext uri="{BB962C8B-B14F-4D97-AF65-F5344CB8AC3E}">
        <p14:creationId xmlns:p14="http://schemas.microsoft.com/office/powerpoint/2010/main" val="1464957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4</a:t>
            </a:fld>
            <a:endParaRPr lang="en-US"/>
          </a:p>
        </p:txBody>
      </p:sp>
    </p:spTree>
    <p:extLst>
      <p:ext uri="{BB962C8B-B14F-4D97-AF65-F5344CB8AC3E}">
        <p14:creationId xmlns:p14="http://schemas.microsoft.com/office/powerpoint/2010/main" val="2895825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Trong truyện, bên c</a:t>
            </a:r>
            <a:r>
              <a:rPr lang="en-US" sz="1200" dirty="0">
                <a:solidFill>
                  <a:prstClr val="black"/>
                </a:solidFill>
                <a:latin typeface="Times New Roman" panose="02020603050405020304" pitchFamily="18" charset="0"/>
              </a:rPr>
              <a:t>ạ</a:t>
            </a:r>
            <a:r>
              <a:rPr kumimoji="0" lang="vi-VN"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 lời kể, còn có những câu, đoạn văn miêu tả, biểu cảm để làm nổi bật đặc điểm của nhân vật hoặc bối cảnh, đồng thời bộc lộ cái nhìn, tình cảm, cảm xúc của người kể và của chính nhà văn</a:t>
            </a:r>
            <a:endParaRPr lang="vi-VN" sz="1200" dirty="0">
              <a:latin typeface="#9Slide04 Spectral Bold" panose="02020802060000000000"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910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vi-VN" sz="1200" dirty="0">
              <a:latin typeface="#9Slide04 Spectral Bold" panose="02020802060000000000"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02F1D-DF2A-4C7B-B7E5-5BB91B25C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828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7</a:t>
            </a:fld>
            <a:endParaRPr lang="en-US"/>
          </a:p>
        </p:txBody>
      </p:sp>
    </p:spTree>
    <p:extLst>
      <p:ext uri="{BB962C8B-B14F-4D97-AF65-F5344CB8AC3E}">
        <p14:creationId xmlns:p14="http://schemas.microsoft.com/office/powerpoint/2010/main" val="1757480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8</a:t>
            </a:fld>
            <a:endParaRPr lang="en-US"/>
          </a:p>
        </p:txBody>
      </p:sp>
    </p:spTree>
    <p:extLst>
      <p:ext uri="{BB962C8B-B14F-4D97-AF65-F5344CB8AC3E}">
        <p14:creationId xmlns:p14="http://schemas.microsoft.com/office/powerpoint/2010/main" val="2192247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9</a:t>
            </a:fld>
            <a:endParaRPr lang="en-US"/>
          </a:p>
        </p:txBody>
      </p:sp>
    </p:spTree>
    <p:extLst>
      <p:ext uri="{BB962C8B-B14F-4D97-AF65-F5344CB8AC3E}">
        <p14:creationId xmlns:p14="http://schemas.microsoft.com/office/powerpoint/2010/main" val="3668512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4782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5619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8317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1530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9708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8277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6076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7082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3986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9321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4390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46252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76586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420775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407102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5322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52739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9768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61914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29312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1393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6485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4D7D7">
            <a:alpha val="2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5F3EA">
            <a:alpha val="3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37040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12/6/2024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6359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5276" y="342900"/>
            <a:ext cx="12510946" cy="9525000"/>
          </a:xfrm>
          <a:prstGeom prst="rect">
            <a:avLst/>
          </a:prstGeom>
        </p:spPr>
      </p:pic>
      <p:sp>
        <p:nvSpPr>
          <p:cNvPr id="3" name="Rectangle 2"/>
          <p:cNvSpPr/>
          <p:nvPr/>
        </p:nvSpPr>
        <p:spPr>
          <a:xfrm>
            <a:off x="13182600" y="3086100"/>
            <a:ext cx="4572000" cy="3477875"/>
          </a:xfrm>
          <a:prstGeom prst="rect">
            <a:avLst/>
          </a:prstGeom>
        </p:spPr>
        <p:txBody>
          <a:bodyPr wrap="square">
            <a:spAutoFit/>
          </a:bodyPr>
          <a:lstStyle/>
          <a:p>
            <a:pPr algn="just"/>
            <a:r>
              <a:rPr lang="en-US" sz="4400" dirty="0" err="1">
                <a:solidFill>
                  <a:srgbClr val="111111"/>
                </a:solidFill>
                <a:latin typeface="Times New Roman" panose="02020603050405020304" pitchFamily="18" charset="0"/>
                <a:cs typeface="Times New Roman" panose="02020603050405020304" pitchFamily="18" charset="0"/>
              </a:rPr>
              <a:t>Bức</a:t>
            </a:r>
            <a:r>
              <a:rPr lang="en-US" sz="4400" dirty="0">
                <a:solidFill>
                  <a:srgbClr val="111111"/>
                </a:solidFill>
                <a:latin typeface="Times New Roman" panose="02020603050405020304" pitchFamily="18" charset="0"/>
                <a:cs typeface="Times New Roman" panose="02020603050405020304" pitchFamily="18" charset="0"/>
              </a:rPr>
              <a:t> </a:t>
            </a:r>
            <a:r>
              <a:rPr lang="en-US" sz="4400" dirty="0" err="1">
                <a:solidFill>
                  <a:srgbClr val="111111"/>
                </a:solidFill>
                <a:latin typeface="Times New Roman" panose="02020603050405020304" pitchFamily="18" charset="0"/>
                <a:cs typeface="Times New Roman" panose="02020603050405020304" pitchFamily="18" charset="0"/>
              </a:rPr>
              <a:t>tranh</a:t>
            </a:r>
            <a:r>
              <a:rPr lang="en-US" sz="4400" dirty="0">
                <a:solidFill>
                  <a:srgbClr val="111111"/>
                </a:solidFill>
                <a:latin typeface="Times New Roman" panose="02020603050405020304" pitchFamily="18" charset="0"/>
                <a:cs typeface="Times New Roman" panose="02020603050405020304" pitchFamily="18" charset="0"/>
              </a:rPr>
              <a:t> </a:t>
            </a:r>
            <a:r>
              <a:rPr lang="en-US" sz="4400" dirty="0" err="1">
                <a:solidFill>
                  <a:srgbClr val="111111"/>
                </a:solidFill>
                <a:latin typeface="Times New Roman" panose="02020603050405020304" pitchFamily="18" charset="0"/>
                <a:cs typeface="Times New Roman" panose="02020603050405020304" pitchFamily="18" charset="0"/>
              </a:rPr>
              <a:t>gợi</a:t>
            </a:r>
            <a:r>
              <a:rPr lang="en-US" sz="4400" dirty="0">
                <a:solidFill>
                  <a:srgbClr val="111111"/>
                </a:solidFill>
                <a:latin typeface="Times New Roman" panose="02020603050405020304" pitchFamily="18" charset="0"/>
                <a:cs typeface="Times New Roman" panose="02020603050405020304" pitchFamily="18" charset="0"/>
              </a:rPr>
              <a:t> </a:t>
            </a:r>
            <a:r>
              <a:rPr lang="en-US" sz="4400" dirty="0" err="1">
                <a:solidFill>
                  <a:srgbClr val="111111"/>
                </a:solidFill>
                <a:latin typeface="Times New Roman" panose="02020603050405020304" pitchFamily="18" charset="0"/>
                <a:cs typeface="Times New Roman" panose="02020603050405020304" pitchFamily="18" charset="0"/>
              </a:rPr>
              <a:t>ra</a:t>
            </a:r>
            <a:r>
              <a:rPr lang="en-US" sz="4400" dirty="0">
                <a:solidFill>
                  <a:srgbClr val="111111"/>
                </a:solidFill>
                <a:latin typeface="Times New Roman" panose="02020603050405020304" pitchFamily="18" charset="0"/>
                <a:cs typeface="Times New Roman" panose="02020603050405020304" pitchFamily="18" charset="0"/>
              </a:rPr>
              <a:t> </a:t>
            </a:r>
            <a:r>
              <a:rPr lang="en-US" sz="4400" dirty="0" err="1">
                <a:solidFill>
                  <a:srgbClr val="111111"/>
                </a:solidFill>
                <a:latin typeface="Times New Roman" panose="02020603050405020304" pitchFamily="18" charset="0"/>
                <a:cs typeface="Times New Roman" panose="02020603050405020304" pitchFamily="18" charset="0"/>
              </a:rPr>
              <a:t>cho</a:t>
            </a:r>
            <a:r>
              <a:rPr lang="en-US" sz="4400" dirty="0">
                <a:solidFill>
                  <a:srgbClr val="111111"/>
                </a:solidFill>
                <a:latin typeface="Times New Roman" panose="02020603050405020304" pitchFamily="18" charset="0"/>
                <a:cs typeface="Times New Roman" panose="02020603050405020304" pitchFamily="18" charset="0"/>
              </a:rPr>
              <a:t> </a:t>
            </a:r>
            <a:r>
              <a:rPr lang="en-US" sz="4400" dirty="0" err="1">
                <a:solidFill>
                  <a:srgbClr val="111111"/>
                </a:solidFill>
                <a:latin typeface="Times New Roman" panose="02020603050405020304" pitchFamily="18" charset="0"/>
                <a:cs typeface="Times New Roman" panose="02020603050405020304" pitchFamily="18" charset="0"/>
              </a:rPr>
              <a:t>em</a:t>
            </a:r>
            <a:r>
              <a:rPr lang="en-US" sz="4400" dirty="0">
                <a:solidFill>
                  <a:srgbClr val="111111"/>
                </a:solidFill>
                <a:latin typeface="Times New Roman" panose="02020603050405020304" pitchFamily="18" charset="0"/>
                <a:cs typeface="Times New Roman" panose="02020603050405020304" pitchFamily="18" charset="0"/>
              </a:rPr>
              <a:t> ý </a:t>
            </a:r>
            <a:r>
              <a:rPr lang="en-US" sz="4400" dirty="0" err="1">
                <a:solidFill>
                  <a:srgbClr val="111111"/>
                </a:solidFill>
                <a:latin typeface="Times New Roman" panose="02020603050405020304" pitchFamily="18" charset="0"/>
                <a:cs typeface="Times New Roman" panose="02020603050405020304" pitchFamily="18" charset="0"/>
              </a:rPr>
              <a:t>tưởng</a:t>
            </a:r>
            <a:r>
              <a:rPr lang="en-US" sz="4400" dirty="0">
                <a:solidFill>
                  <a:srgbClr val="111111"/>
                </a:solidFill>
                <a:latin typeface="Times New Roman" panose="02020603050405020304" pitchFamily="18" charset="0"/>
                <a:cs typeface="Times New Roman" panose="02020603050405020304" pitchFamily="18" charset="0"/>
              </a:rPr>
              <a:t> </a:t>
            </a:r>
            <a:r>
              <a:rPr lang="en-US" sz="4400" dirty="0" err="1">
                <a:solidFill>
                  <a:srgbClr val="111111"/>
                </a:solidFill>
                <a:latin typeface="Times New Roman" panose="02020603050405020304" pitchFamily="18" charset="0"/>
                <a:cs typeface="Times New Roman" panose="02020603050405020304" pitchFamily="18" charset="0"/>
              </a:rPr>
              <a:t>nào</a:t>
            </a:r>
            <a:r>
              <a:rPr lang="en-US" sz="4400" dirty="0">
                <a:solidFill>
                  <a:srgbClr val="111111"/>
                </a:solidFill>
                <a:latin typeface="Times New Roman" panose="02020603050405020304" pitchFamily="18" charset="0"/>
                <a:cs typeface="Times New Roman" panose="02020603050405020304" pitchFamily="18" charset="0"/>
              </a:rPr>
              <a:t> </a:t>
            </a:r>
            <a:r>
              <a:rPr lang="en-US" sz="4400" dirty="0" err="1">
                <a:solidFill>
                  <a:srgbClr val="111111"/>
                </a:solidFill>
                <a:latin typeface="Times New Roman" panose="02020603050405020304" pitchFamily="18" charset="0"/>
                <a:cs typeface="Times New Roman" panose="02020603050405020304" pitchFamily="18" charset="0"/>
              </a:rPr>
              <a:t>mới</a:t>
            </a:r>
            <a:r>
              <a:rPr lang="en-US" sz="4400" dirty="0">
                <a:solidFill>
                  <a:srgbClr val="111111"/>
                </a:solidFill>
                <a:latin typeface="Times New Roman" panose="02020603050405020304" pitchFamily="18" charset="0"/>
                <a:cs typeface="Times New Roman" panose="02020603050405020304" pitchFamily="18" charset="0"/>
              </a:rPr>
              <a:t> </a:t>
            </a:r>
            <a:r>
              <a:rPr lang="en-US" sz="4400" dirty="0" err="1">
                <a:solidFill>
                  <a:srgbClr val="111111"/>
                </a:solidFill>
                <a:latin typeface="Times New Roman" panose="02020603050405020304" pitchFamily="18" charset="0"/>
                <a:cs typeface="Times New Roman" panose="02020603050405020304" pitchFamily="18" charset="0"/>
              </a:rPr>
              <a:t>mẻ</a:t>
            </a:r>
            <a:r>
              <a:rPr lang="en-US" sz="4400" dirty="0">
                <a:solidFill>
                  <a:srgbClr val="111111"/>
                </a:solidFill>
                <a:latin typeface="Times New Roman" panose="02020603050405020304" pitchFamily="18" charset="0"/>
                <a:cs typeface="Times New Roman" panose="02020603050405020304" pitchFamily="18" charset="0"/>
              </a:rPr>
              <a:t> </a:t>
            </a:r>
            <a:r>
              <a:rPr lang="en-US" sz="4400" dirty="0" err="1">
                <a:solidFill>
                  <a:srgbClr val="111111"/>
                </a:solidFill>
                <a:latin typeface="Times New Roman" panose="02020603050405020304" pitchFamily="18" charset="0"/>
                <a:cs typeface="Times New Roman" panose="02020603050405020304" pitchFamily="18" charset="0"/>
              </a:rPr>
              <a:t>cho</a:t>
            </a:r>
            <a:r>
              <a:rPr lang="en-US" sz="4400" dirty="0">
                <a:solidFill>
                  <a:srgbClr val="111111"/>
                </a:solidFill>
                <a:latin typeface="Times New Roman" panose="02020603050405020304" pitchFamily="18" charset="0"/>
                <a:cs typeface="Times New Roman" panose="02020603050405020304" pitchFamily="18" charset="0"/>
              </a:rPr>
              <a:t> </a:t>
            </a:r>
            <a:r>
              <a:rPr lang="en-US" sz="4400" dirty="0" err="1">
                <a:solidFill>
                  <a:srgbClr val="111111"/>
                </a:solidFill>
                <a:latin typeface="Times New Roman" panose="02020603050405020304" pitchFamily="18" charset="0"/>
                <a:cs typeface="Times New Roman" panose="02020603050405020304" pitchFamily="18" charset="0"/>
              </a:rPr>
              <a:t>việc</a:t>
            </a:r>
            <a:r>
              <a:rPr lang="en-US" sz="4400" dirty="0">
                <a:solidFill>
                  <a:srgbClr val="111111"/>
                </a:solidFill>
                <a:latin typeface="Times New Roman" panose="02020603050405020304" pitchFamily="18" charset="0"/>
                <a:cs typeface="Times New Roman" panose="02020603050405020304" pitchFamily="18" charset="0"/>
              </a:rPr>
              <a:t> </a:t>
            </a:r>
            <a:r>
              <a:rPr lang="en-US" sz="4400" dirty="0" err="1">
                <a:solidFill>
                  <a:srgbClr val="111111"/>
                </a:solidFill>
                <a:latin typeface="Times New Roman" panose="02020603050405020304" pitchFamily="18" charset="0"/>
                <a:cs typeface="Times New Roman" panose="02020603050405020304" pitchFamily="18" charset="0"/>
              </a:rPr>
              <a:t>sáng</a:t>
            </a:r>
            <a:r>
              <a:rPr lang="en-US" sz="4400" dirty="0">
                <a:solidFill>
                  <a:srgbClr val="111111"/>
                </a:solidFill>
                <a:latin typeface="Times New Roman" panose="02020603050405020304" pitchFamily="18" charset="0"/>
                <a:cs typeface="Times New Roman" panose="02020603050405020304" pitchFamily="18" charset="0"/>
              </a:rPr>
              <a:t> </a:t>
            </a:r>
            <a:r>
              <a:rPr lang="en-US" sz="4400" dirty="0" err="1">
                <a:solidFill>
                  <a:srgbClr val="111111"/>
                </a:solidFill>
                <a:latin typeface="Times New Roman" panose="02020603050405020304" pitchFamily="18" charset="0"/>
                <a:cs typeface="Times New Roman" panose="02020603050405020304" pitchFamily="18" charset="0"/>
              </a:rPr>
              <a:t>tác</a:t>
            </a:r>
            <a:r>
              <a:rPr lang="en-US" sz="4400" dirty="0">
                <a:solidFill>
                  <a:srgbClr val="111111"/>
                </a:solidFill>
                <a:latin typeface="Times New Roman" panose="02020603050405020304" pitchFamily="18" charset="0"/>
                <a:cs typeface="Times New Roman" panose="02020603050405020304" pitchFamily="18" charset="0"/>
              </a:rPr>
              <a:t> </a:t>
            </a:r>
            <a:r>
              <a:rPr lang="en-US" sz="4400" dirty="0" err="1">
                <a:solidFill>
                  <a:srgbClr val="111111"/>
                </a:solidFill>
                <a:latin typeface="Times New Roman" panose="02020603050405020304" pitchFamily="18" charset="0"/>
                <a:cs typeface="Times New Roman" panose="02020603050405020304" pitchFamily="18" charset="0"/>
              </a:rPr>
              <a:t>lại</a:t>
            </a:r>
            <a:r>
              <a:rPr lang="en-US" sz="4400" dirty="0">
                <a:solidFill>
                  <a:srgbClr val="111111"/>
                </a:solidFill>
                <a:latin typeface="Times New Roman" panose="02020603050405020304" pitchFamily="18" charset="0"/>
                <a:cs typeface="Times New Roman" panose="02020603050405020304" pitchFamily="18" charset="0"/>
              </a:rPr>
              <a:t> </a:t>
            </a:r>
            <a:r>
              <a:rPr lang="en-US" sz="4400" dirty="0" err="1">
                <a:solidFill>
                  <a:srgbClr val="111111"/>
                </a:solidFill>
                <a:latin typeface="Times New Roman" panose="02020603050405020304" pitchFamily="18" charset="0"/>
                <a:cs typeface="Times New Roman" panose="02020603050405020304" pitchFamily="18" charset="0"/>
              </a:rPr>
              <a:t>truyện</a:t>
            </a:r>
            <a:r>
              <a:rPr lang="en-US" sz="4400" dirty="0">
                <a:solidFill>
                  <a:srgbClr val="111111"/>
                </a:solidFill>
                <a:latin typeface="Times New Roman" panose="02020603050405020304" pitchFamily="18" charset="0"/>
                <a:cs typeface="Times New Roman" panose="02020603050405020304" pitchFamily="18" charset="0"/>
              </a:rPr>
              <a:t> </a:t>
            </a:r>
            <a:r>
              <a:rPr lang="en-US" sz="4400" b="1" dirty="0" err="1">
                <a:solidFill>
                  <a:srgbClr val="111111"/>
                </a:solidFill>
                <a:latin typeface="Times New Roman" panose="02020603050405020304" pitchFamily="18" charset="0"/>
                <a:cs typeface="Times New Roman" panose="02020603050405020304" pitchFamily="18" charset="0"/>
              </a:rPr>
              <a:t>Rùa</a:t>
            </a:r>
            <a:r>
              <a:rPr lang="en-US" sz="4400" b="1" dirty="0">
                <a:solidFill>
                  <a:srgbClr val="111111"/>
                </a:solidFill>
                <a:latin typeface="Times New Roman" panose="02020603050405020304" pitchFamily="18" charset="0"/>
                <a:cs typeface="Times New Roman" panose="02020603050405020304" pitchFamily="18" charset="0"/>
              </a:rPr>
              <a:t> </a:t>
            </a:r>
            <a:r>
              <a:rPr lang="en-US" sz="4400" b="1" dirty="0" err="1">
                <a:solidFill>
                  <a:srgbClr val="111111"/>
                </a:solidFill>
                <a:latin typeface="Times New Roman" panose="02020603050405020304" pitchFamily="18" charset="0"/>
                <a:cs typeface="Times New Roman" panose="02020603050405020304" pitchFamily="18" charset="0"/>
              </a:rPr>
              <a:t>và</a:t>
            </a:r>
            <a:r>
              <a:rPr lang="en-US" sz="4400" b="1" dirty="0">
                <a:solidFill>
                  <a:srgbClr val="111111"/>
                </a:solidFill>
                <a:latin typeface="Times New Roman" panose="02020603050405020304" pitchFamily="18" charset="0"/>
                <a:cs typeface="Times New Roman" panose="02020603050405020304" pitchFamily="18" charset="0"/>
              </a:rPr>
              <a:t> </a:t>
            </a:r>
            <a:r>
              <a:rPr lang="en-US" sz="4400" b="1" dirty="0" err="1">
                <a:solidFill>
                  <a:srgbClr val="111111"/>
                </a:solidFill>
                <a:latin typeface="Times New Roman" panose="02020603050405020304" pitchFamily="18" charset="0"/>
                <a:cs typeface="Times New Roman" panose="02020603050405020304" pitchFamily="18" charset="0"/>
              </a:rPr>
              <a:t>Thỏ</a:t>
            </a:r>
            <a:endParaRPr lang="vi-VN" sz="4400" b="1" dirty="0">
              <a:solidFill>
                <a:srgbClr val="11111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415958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842832" y="656435"/>
            <a:ext cx="12249785" cy="830997"/>
          </a:xfrm>
          <a:prstGeom prst="rect">
            <a:avLst/>
          </a:prstGeom>
          <a:noFill/>
        </p:spPr>
        <p:txBody>
          <a:bodyPr wrap="square" rtlCol="0">
            <a:spAutoFit/>
          </a:bodyPr>
          <a:lstStyle/>
          <a:p>
            <a:pPr algn="just"/>
            <a:r>
              <a:rPr lang="en-US" sz="4800" b="1" dirty="0">
                <a:solidFill>
                  <a:srgbClr val="222222"/>
                </a:solidFill>
                <a:latin typeface="Times New Roman" panose="02020603050405020304" pitchFamily="18" charset="0"/>
              </a:rPr>
              <a:t>1. </a:t>
            </a:r>
            <a:r>
              <a:rPr lang="en-US" sz="4800" b="1" dirty="0" err="1">
                <a:solidFill>
                  <a:srgbClr val="222222"/>
                </a:solidFill>
                <a:latin typeface="Times New Roman" panose="02020603050405020304" pitchFamily="18" charset="0"/>
              </a:rPr>
              <a:t>Thực</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hành</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viết</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theo</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các</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bước</a:t>
            </a:r>
            <a:endParaRPr lang="vi-VN" sz="4800" dirty="0">
              <a:solidFill>
                <a:srgbClr val="222222"/>
              </a:solidFill>
              <a:latin typeface="Times New Roman" panose="02020603050405020304" pitchFamily="18" charset="0"/>
            </a:endParaRPr>
          </a:p>
        </p:txBody>
      </p:sp>
      <p:sp>
        <p:nvSpPr>
          <p:cNvPr id="2" name="Rectangle 1"/>
          <p:cNvSpPr/>
          <p:nvPr/>
        </p:nvSpPr>
        <p:spPr>
          <a:xfrm>
            <a:off x="972853" y="1764848"/>
            <a:ext cx="16154400" cy="769441"/>
          </a:xfrm>
          <a:prstGeom prst="rect">
            <a:avLst/>
          </a:prstGeom>
        </p:spPr>
        <p:txBody>
          <a:bodyPr wrap="square">
            <a:spAutoFit/>
          </a:bodyPr>
          <a:lstStyle/>
          <a:p>
            <a:r>
              <a:rPr lang="vi-VN" sz="4400" b="1" dirty="0">
                <a:latin typeface="Times New Roman" panose="02020603050405020304" pitchFamily="18" charset="0"/>
                <a:cs typeface="Times New Roman" panose="02020603050405020304" pitchFamily="18" charset="0"/>
              </a:rPr>
              <a:t>a</a:t>
            </a:r>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 Chuẩn bị</a:t>
            </a:r>
            <a:endParaRPr lang="vi-VN" sz="4400" dirty="0">
              <a:latin typeface="Times New Roman" panose="02020603050405020304" pitchFamily="18" charset="0"/>
              <a:cs typeface="Times New Roman" panose="02020603050405020304" pitchFamily="18" charset="0"/>
            </a:endParaRPr>
          </a:p>
        </p:txBody>
      </p:sp>
      <p:sp>
        <p:nvSpPr>
          <p:cNvPr id="4" name="Freeform 4"/>
          <p:cNvSpPr/>
          <p:nvPr/>
        </p:nvSpPr>
        <p:spPr>
          <a:xfrm>
            <a:off x="152400" y="3238500"/>
            <a:ext cx="4246041" cy="4114800"/>
          </a:xfrm>
          <a:custGeom>
            <a:avLst/>
            <a:gdLst/>
            <a:ahLst/>
            <a:cxnLst/>
            <a:rect l="l" t="t" r="r" b="b"/>
            <a:pathLst>
              <a:path w="4246041" h="4114800">
                <a:moveTo>
                  <a:pt x="0" y="0"/>
                </a:moveTo>
                <a:lnTo>
                  <a:pt x="4246042" y="0"/>
                </a:lnTo>
                <a:lnTo>
                  <a:pt x="424604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Rectangle 2"/>
          <p:cNvSpPr/>
          <p:nvPr/>
        </p:nvSpPr>
        <p:spPr>
          <a:xfrm>
            <a:off x="5867400" y="2933700"/>
            <a:ext cx="10439400" cy="3477875"/>
          </a:xfrm>
          <a:prstGeom prst="rect">
            <a:avLst/>
          </a:prstGeom>
        </p:spPr>
        <p:txBody>
          <a:bodyPr wrap="square">
            <a:spAutoFit/>
          </a:bodyPr>
          <a:lstStyle/>
          <a:p>
            <a:pPr algn="just"/>
            <a:r>
              <a:rPr lang="vi-VN" sz="4400" dirty="0">
                <a:solidFill>
                  <a:srgbClr val="000000"/>
                </a:solidFill>
                <a:latin typeface="+mj-lt"/>
              </a:rPr>
              <a:t>- Đọc lại văn bản </a:t>
            </a:r>
            <a:r>
              <a:rPr lang="vi-VN" sz="4400" i="1" dirty="0">
                <a:solidFill>
                  <a:srgbClr val="000000"/>
                </a:solidFill>
                <a:latin typeface="+mj-lt"/>
              </a:rPr>
              <a:t>Vụ cải trang bất thành</a:t>
            </a:r>
            <a:r>
              <a:rPr lang="vi-VN" sz="4400" dirty="0">
                <a:solidFill>
                  <a:srgbClr val="000000"/>
                </a:solidFill>
                <a:latin typeface="+mj-lt"/>
              </a:rPr>
              <a:t>, chú ý phần (3) của văn bản.</a:t>
            </a:r>
          </a:p>
          <a:p>
            <a:pPr algn="just"/>
            <a:r>
              <a:rPr lang="vi-VN" sz="4400" dirty="0">
                <a:solidFill>
                  <a:srgbClr val="000000"/>
                </a:solidFill>
                <a:latin typeface="+mj-lt"/>
              </a:rPr>
              <a:t>- </a:t>
            </a:r>
            <a:r>
              <a:rPr lang="vi-VN" sz="4400" b="1" dirty="0">
                <a:solidFill>
                  <a:srgbClr val="000000"/>
                </a:solidFill>
                <a:latin typeface="+mj-lt"/>
              </a:rPr>
              <a:t>Xác định người kể</a:t>
            </a:r>
            <a:r>
              <a:rPr lang="vi-VN" sz="4400" dirty="0">
                <a:solidFill>
                  <a:srgbClr val="000000"/>
                </a:solidFill>
                <a:latin typeface="+mj-lt"/>
              </a:rPr>
              <a:t>: Me-ri, cha dượng hoặc mẹ Me-ri để chuyển lời kể cho phù hợp với ngôi kể.</a:t>
            </a:r>
          </a:p>
        </p:txBody>
      </p:sp>
    </p:spTree>
    <p:extLst>
      <p:ext uri="{BB962C8B-B14F-4D97-AF65-F5344CB8AC3E}">
        <p14:creationId xmlns:p14="http://schemas.microsoft.com/office/powerpoint/2010/main" val="220674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P spid="4"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647701"/>
            <a:ext cx="13030200" cy="1446550"/>
          </a:xfrm>
          <a:prstGeom prst="rect">
            <a:avLst/>
          </a:prstGeom>
        </p:spPr>
        <p:txBody>
          <a:bodyPr wrap="square">
            <a:spAutoFit/>
          </a:bodyPr>
          <a:lstStyle/>
          <a:p>
            <a:pPr algn="ju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lang="vi-VN" sz="4400" b="1" dirty="0">
                <a:solidFill>
                  <a:srgbClr val="000000"/>
                </a:solidFill>
                <a:latin typeface="Times New Roman" panose="02020603050405020304" pitchFamily="18" charset="0"/>
                <a:cs typeface="Times New Roman" panose="02020603050405020304" pitchFamily="18" charset="0"/>
              </a:rPr>
              <a:t>(ví dụ người kể là Me-ri)</a:t>
            </a:r>
            <a:endParaRPr lang="vi-VN" sz="4400" dirty="0">
              <a:solidFill>
                <a:srgbClr val="00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1447800" y="1711791"/>
            <a:ext cx="15849600" cy="6863417"/>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Tìm ý </a:t>
            </a:r>
            <a:endParaRPr lang="en-US" sz="4400" b="1" dirty="0">
              <a:solidFill>
                <a:srgbClr val="000000"/>
              </a:solidFill>
              <a:latin typeface="Times New Roman" panose="02020603050405020304" pitchFamily="18" charset="0"/>
              <a:cs typeface="Times New Roman" panose="02020603050405020304" pitchFamily="18" charset="0"/>
            </a:endParaRPr>
          </a:p>
          <a:p>
            <a:pPr algn="just"/>
            <a:r>
              <a:rPr lang="en-US" sz="4400" b="1" dirty="0">
                <a:solidFill>
                  <a:srgbClr val="000000"/>
                </a:solidFill>
                <a:latin typeface="Times New Roman" panose="02020603050405020304" pitchFamily="18" charset="0"/>
                <a:cs typeface="Times New Roman" panose="02020603050405020304" pitchFamily="18" charset="0"/>
              </a:rPr>
              <a:t>-</a:t>
            </a:r>
            <a:r>
              <a:rPr lang="vi-VN" sz="4400" b="1" dirty="0">
                <a:solidFill>
                  <a:srgbClr val="000000"/>
                </a:solidFill>
                <a:latin typeface="Times New Roman" panose="02020603050405020304" pitchFamily="18" charset="0"/>
                <a:cs typeface="Times New Roman" panose="02020603050405020304" pitchFamily="18" charset="0"/>
              </a:rPr>
              <a:t> Nội dung chính của phần (3) kể về việc gì?</a:t>
            </a:r>
          </a:p>
          <a:p>
            <a:pPr algn="just"/>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vi-VN" sz="4400" dirty="0">
                <a:solidFill>
                  <a:srgbClr val="000000"/>
                </a:solidFill>
                <a:latin typeface="Times New Roman" panose="02020603050405020304" pitchFamily="18" charset="0"/>
                <a:cs typeface="Times New Roman" panose="02020603050405020304" pitchFamily="18" charset="0"/>
              </a:rPr>
              <a:t> Nội dung chính của phần (3) kể về việc </a:t>
            </a:r>
            <a:r>
              <a:rPr lang="en-US" sz="4400" dirty="0" err="1">
                <a:solidFill>
                  <a:srgbClr val="000000"/>
                </a:solidFill>
                <a:latin typeface="Times New Roman" panose="02020603050405020304" pitchFamily="18" charset="0"/>
                <a:cs typeface="Times New Roman" panose="02020603050405020304" pitchFamily="18" charset="0"/>
              </a:rPr>
              <a:t>Thám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Hôm</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vạch tội Uyn-đi-banh.</a:t>
            </a:r>
          </a:p>
          <a:p>
            <a:pPr algn="just"/>
            <a:r>
              <a:rPr lang="en-US" sz="4400" b="1" dirty="0">
                <a:solidFill>
                  <a:srgbClr val="000000"/>
                </a:solidFill>
                <a:latin typeface="Times New Roman" panose="02020603050405020304" pitchFamily="18" charset="0"/>
                <a:cs typeface="Times New Roman" panose="02020603050405020304" pitchFamily="18" charset="0"/>
              </a:rPr>
              <a:t>-</a:t>
            </a:r>
            <a:r>
              <a:rPr lang="vi-VN" sz="4400" b="1" dirty="0">
                <a:solidFill>
                  <a:srgbClr val="000000"/>
                </a:solidFill>
                <a:latin typeface="Times New Roman" panose="02020603050405020304" pitchFamily="18" charset="0"/>
                <a:cs typeface="Times New Roman" panose="02020603050405020304" pitchFamily="18" charset="0"/>
              </a:rPr>
              <a:t> Nếu là Me-ri kể lại thì lời văn và chi tiết câu chuyện phải thay đổi như thế nào?</a:t>
            </a:r>
          </a:p>
          <a:p>
            <a:pPr algn="just"/>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vi-VN" sz="4400" dirty="0">
                <a:solidFill>
                  <a:srgbClr val="000000"/>
                </a:solidFill>
                <a:latin typeface="Times New Roman" panose="02020603050405020304" pitchFamily="18" charset="0"/>
                <a:cs typeface="Times New Roman" panose="02020603050405020304" pitchFamily="18" charset="0"/>
              </a:rPr>
              <a:t> Nếu là Me-ri kể lại thì lời văn và chi tiết câu chuyện phải thay đổi theo cách nhìn nhận, đánh giá của Me-ri như: Uyn-đi-banh thu mình trong ghế bành, đầu gọc xuống, sụp đổ hoàn toàn khi nghe Hôm kể lại toàn bộ sự việc,…</a:t>
            </a:r>
          </a:p>
        </p:txBody>
      </p:sp>
      <p:sp>
        <p:nvSpPr>
          <p:cNvPr id="2" name="Freeform 8">
            <a:extLst>
              <a:ext uri="{FF2B5EF4-FFF2-40B4-BE49-F238E27FC236}">
                <a16:creationId xmlns:a16="http://schemas.microsoft.com/office/drawing/2014/main" id="{C7670423-6475-414A-775B-11237CB40EA6}"/>
              </a:ext>
            </a:extLst>
          </p:cNvPr>
          <p:cNvSpPr/>
          <p:nvPr/>
        </p:nvSpPr>
        <p:spPr>
          <a:xfrm>
            <a:off x="0" y="6438900"/>
            <a:ext cx="6118662" cy="4114800"/>
          </a:xfrm>
          <a:custGeom>
            <a:avLst/>
            <a:gdLst/>
            <a:ahLst/>
            <a:cxnLst/>
            <a:rect l="l" t="t" r="r" b="b"/>
            <a:pathLst>
              <a:path w="6118662" h="4114800">
                <a:moveTo>
                  <a:pt x="0" y="0"/>
                </a:moveTo>
                <a:lnTo>
                  <a:pt x="6118662" y="0"/>
                </a:lnTo>
                <a:lnTo>
                  <a:pt x="611866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460979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arn(inVertic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barn(inVertical)">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647701"/>
            <a:ext cx="130302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(ví dụ người kể là Me-ri)</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635431" y="1866900"/>
            <a:ext cx="16687800" cy="754052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Tìm ý </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Cần tạo lại tình huống và sắp xếp lại câu chuyện như thế nào theo lời kể của Me-ri?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Theo lời kể của Me-ri cần tạo lại tình huống và sắp xếp lại câu chuyện: Đề Me-ri nhìn thấy dáng vẻ, thái độ của Uyn-đi-banh trước rồi mới vào câu chuyện,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Lựa chọn hoặc bổ sung các chi tiết miêu tả, biểu cảm vào câu chuyện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Các chi tiết miêu tả, biểu cảm cần được bổ sung vào câu chuyện để nêu lên được tâm trạng của Me-ri khi chững kiến sự việc: sự ngỡ ngàng chứng kiến sự việc,…</a:t>
            </a:r>
          </a:p>
        </p:txBody>
      </p:sp>
      <p:sp>
        <p:nvSpPr>
          <p:cNvPr id="2" name="Freeform 4">
            <a:extLst>
              <a:ext uri="{FF2B5EF4-FFF2-40B4-BE49-F238E27FC236}">
                <a16:creationId xmlns:a16="http://schemas.microsoft.com/office/drawing/2014/main" id="{BD04EAE1-33B0-7564-5345-B104CC7BAA84}"/>
              </a:ext>
            </a:extLst>
          </p:cNvPr>
          <p:cNvSpPr/>
          <p:nvPr/>
        </p:nvSpPr>
        <p:spPr>
          <a:xfrm>
            <a:off x="16140808" y="-1714500"/>
            <a:ext cx="4294383" cy="4114800"/>
          </a:xfrm>
          <a:custGeom>
            <a:avLst/>
            <a:gdLst/>
            <a:ahLst/>
            <a:cxnLst/>
            <a:rect l="l" t="t" r="r" b="b"/>
            <a:pathLst>
              <a:path w="4294383" h="4114800">
                <a:moveTo>
                  <a:pt x="0" y="0"/>
                </a:moveTo>
                <a:lnTo>
                  <a:pt x="4294383" y="0"/>
                </a:lnTo>
                <a:lnTo>
                  <a:pt x="429438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977394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arn(inVertical)">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barn(inVertical)">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arn(inVertical)">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393549"/>
            <a:ext cx="17373600" cy="769441"/>
          </a:xfrm>
          <a:prstGeom prst="rect">
            <a:avLst/>
          </a:prstGeom>
        </p:spPr>
        <p:txBody>
          <a:bodyPr wrap="square">
            <a:spAutoFit/>
          </a:bodyPr>
          <a:lstStyle/>
          <a:p>
            <a:pPr algn="just"/>
            <a:r>
              <a:rPr lang="vi-VN" sz="4400" b="1" dirty="0">
                <a:solidFill>
                  <a:srgbClr val="000000"/>
                </a:solidFill>
                <a:latin typeface="+mj-lt"/>
              </a:rPr>
              <a:t>– Lập dàn ý bằng cách sắp xếp các ý đã tìm được theo bố cục ba phần:</a:t>
            </a:r>
            <a:endParaRPr lang="vi-VN" sz="4400" dirty="0">
              <a:solidFill>
                <a:srgbClr val="000000"/>
              </a:solidFill>
              <a:latin typeface="+mj-lt"/>
            </a:endParaRPr>
          </a:p>
        </p:txBody>
      </p:sp>
      <p:graphicFrame>
        <p:nvGraphicFramePr>
          <p:cNvPr id="3" name="Table 2"/>
          <p:cNvGraphicFramePr>
            <a:graphicFrameLocks noGrp="1"/>
          </p:cNvGraphicFramePr>
          <p:nvPr>
            <p:extLst>
              <p:ext uri="{D42A27DB-BD31-4B8C-83A1-F6EECF244321}">
                <p14:modId xmlns:p14="http://schemas.microsoft.com/office/powerpoint/2010/main" val="3617389197"/>
              </p:ext>
            </p:extLst>
          </p:nvPr>
        </p:nvGraphicFramePr>
        <p:xfrm>
          <a:off x="647700" y="1409700"/>
          <a:ext cx="16992600" cy="8702028"/>
        </p:xfrm>
        <a:graphic>
          <a:graphicData uri="http://schemas.openxmlformats.org/drawingml/2006/table">
            <a:tbl>
              <a:tblPr>
                <a:tableStyleId>{5940675A-B579-460E-94D1-54222C63F5DA}</a:tableStyleId>
              </a:tblPr>
              <a:tblGrid>
                <a:gridCol w="2209800">
                  <a:extLst>
                    <a:ext uri="{9D8B030D-6E8A-4147-A177-3AD203B41FA5}">
                      <a16:colId xmlns:a16="http://schemas.microsoft.com/office/drawing/2014/main" val="3597844518"/>
                    </a:ext>
                  </a:extLst>
                </a:gridCol>
                <a:gridCol w="14782800">
                  <a:extLst>
                    <a:ext uri="{9D8B030D-6E8A-4147-A177-3AD203B41FA5}">
                      <a16:colId xmlns:a16="http://schemas.microsoft.com/office/drawing/2014/main" val="3011301580"/>
                    </a:ext>
                  </a:extLst>
                </a:gridCol>
              </a:tblGrid>
              <a:tr h="726389">
                <a:tc>
                  <a:txBody>
                    <a:bodyPr/>
                    <a:lstStyle/>
                    <a:p>
                      <a:pPr algn="ctr"/>
                      <a:r>
                        <a:rPr lang="en-US" sz="4000" b="1" dirty="0" err="1">
                          <a:effectLst/>
                          <a:latin typeface="Times New Roman" panose="02020603050405020304" pitchFamily="18" charset="0"/>
                          <a:cs typeface="Times New Roman" panose="02020603050405020304" pitchFamily="18" charset="0"/>
                        </a:rPr>
                        <a:t>Mở</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bài</a:t>
                      </a:r>
                      <a:endParaRPr lang="en-US" sz="4000" b="1" dirty="0">
                        <a:solidFill>
                          <a:srgbClr val="000000"/>
                        </a:solidFill>
                        <a:effectLst/>
                        <a:latin typeface="Times New Roman" panose="02020603050405020304" pitchFamily="18" charset="0"/>
                        <a:cs typeface="Times New Roman" panose="02020603050405020304" pitchFamily="18" charset="0"/>
                      </a:endParaRPr>
                    </a:p>
                  </a:txBody>
                  <a:tcPr marL="55876" marR="55876" marT="27938" marB="27938" anchor="ctr">
                    <a:solidFill>
                      <a:schemeClr val="accent1">
                        <a:lumMod val="20000"/>
                        <a:lumOff val="80000"/>
                      </a:schemeClr>
                    </a:solidFill>
                  </a:tcPr>
                </a:tc>
                <a:tc>
                  <a:txBody>
                    <a:bodyPr/>
                    <a:lstStyle/>
                    <a:p>
                      <a:pPr algn="just"/>
                      <a:r>
                        <a:rPr lang="en-US" sz="4000" b="1" dirty="0" err="1">
                          <a:effectLst/>
                          <a:latin typeface="Times New Roman" panose="02020603050405020304" pitchFamily="18" charset="0"/>
                          <a:cs typeface="Times New Roman" panose="02020603050405020304" pitchFamily="18" charset="0"/>
                        </a:rPr>
                        <a:t>Nêu</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bối</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cảnh</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câu</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chuyện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Khi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Hôm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vạch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tội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của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Uyn</a:t>
                      </a:r>
                      <a:r>
                        <a:rPr lang="en-US" sz="4000" dirty="0">
                          <a:effectLst/>
                          <a:latin typeface="Times New Roman" panose="02020603050405020304" pitchFamily="18" charset="0"/>
                          <a:cs typeface="Times New Roman" panose="02020603050405020304" pitchFamily="18" charset="0"/>
                        </a:rPr>
                        <a:t>-</a:t>
                      </a:r>
                      <a:r>
                        <a:rPr lang="en-US" sz="4000" dirty="0" err="1">
                          <a:effectLst/>
                          <a:latin typeface="Times New Roman" panose="02020603050405020304" pitchFamily="18" charset="0"/>
                          <a:cs typeface="Times New Roman" panose="02020603050405020304" pitchFamily="18" charset="0"/>
                        </a:rPr>
                        <a:t>đi</a:t>
                      </a:r>
                      <a:r>
                        <a:rPr lang="en-US" sz="4000" dirty="0">
                          <a:effectLst/>
                          <a:latin typeface="Times New Roman" panose="02020603050405020304" pitchFamily="18" charset="0"/>
                          <a:cs typeface="Times New Roman" panose="02020603050405020304" pitchFamily="18" charset="0"/>
                        </a:rPr>
                        <a:t>-banh, Me-</a:t>
                      </a:r>
                      <a:r>
                        <a:rPr lang="en-US" sz="4000" dirty="0" err="1">
                          <a:effectLst/>
                          <a:latin typeface="Times New Roman" panose="02020603050405020304" pitchFamily="18" charset="0"/>
                          <a:cs typeface="Times New Roman" panose="02020603050405020304" pitchFamily="18" charset="0"/>
                        </a:rPr>
                        <a:t>ri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đã</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có</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mặt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và</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chứng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kiến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cảnh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cuối</a:t>
                      </a:r>
                      <a:r>
                        <a:rPr lang="en-US" sz="4000" dirty="0">
                          <a:effectLst/>
                          <a:latin typeface="Times New Roman" panose="02020603050405020304" pitchFamily="18" charset="0"/>
                          <a:cs typeface="Times New Roman" panose="02020603050405020304" pitchFamily="18" charset="0"/>
                        </a:rPr>
                        <a:t>.</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marL="55876" marR="55876" marT="27938" marB="27938">
                    <a:solidFill>
                      <a:schemeClr val="bg1"/>
                    </a:solidFill>
                  </a:tcPr>
                </a:tc>
                <a:extLst>
                  <a:ext uri="{0D108BD9-81ED-4DB2-BD59-A6C34878D82A}">
                    <a16:rowId xmlns:a16="http://schemas.microsoft.com/office/drawing/2014/main" val="3229403"/>
                  </a:ext>
                </a:extLst>
              </a:tr>
              <a:tr h="2570300">
                <a:tc>
                  <a:txBody>
                    <a:bodyPr/>
                    <a:lstStyle/>
                    <a:p>
                      <a:pPr algn="ctr"/>
                      <a:r>
                        <a:rPr lang="en-US" sz="4000" b="1" dirty="0" err="1">
                          <a:effectLst/>
                          <a:latin typeface="Times New Roman" panose="02020603050405020304" pitchFamily="18" charset="0"/>
                          <a:cs typeface="Times New Roman" panose="02020603050405020304" pitchFamily="18" charset="0"/>
                        </a:rPr>
                        <a:t>Thân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bài</a:t>
                      </a:r>
                      <a:endParaRPr lang="en-US" sz="4000" b="1" dirty="0">
                        <a:solidFill>
                          <a:srgbClr val="000000"/>
                        </a:solidFill>
                        <a:effectLst/>
                        <a:latin typeface="Times New Roman" panose="02020603050405020304" pitchFamily="18" charset="0"/>
                        <a:cs typeface="Times New Roman" panose="02020603050405020304" pitchFamily="18" charset="0"/>
                      </a:endParaRPr>
                    </a:p>
                  </a:txBody>
                  <a:tcPr marL="55876" marR="55876" marT="27938" marB="27938" anchor="ctr">
                    <a:solidFill>
                      <a:schemeClr val="accent1">
                        <a:lumMod val="20000"/>
                        <a:lumOff val="80000"/>
                      </a:schemeClr>
                    </a:solidFill>
                  </a:tcPr>
                </a:tc>
                <a:tc>
                  <a:txBody>
                    <a:bodyPr/>
                    <a:lstStyle/>
                    <a:p>
                      <a:pPr algn="just"/>
                      <a:r>
                        <a:rPr lang="vi-VN" sz="4000" b="1" dirty="0">
                          <a:effectLst/>
                          <a:latin typeface="Times New Roman" panose="02020603050405020304" pitchFamily="18" charset="0"/>
                          <a:cs typeface="Times New Roman" panose="02020603050405020304" pitchFamily="18" charset="0"/>
                        </a:rPr>
                        <a:t>Kể tóm tắt lại sự việc qua lời kể của Hôm (trang 15-16)</a:t>
                      </a:r>
                      <a:endParaRPr lang="en-US" sz="4000" b="1" dirty="0">
                        <a:effectLst/>
                        <a:latin typeface="Times New Roman" panose="02020603050405020304" pitchFamily="18" charset="0"/>
                        <a:cs typeface="Times New Roman" panose="02020603050405020304" pitchFamily="18" charset="0"/>
                      </a:endParaRPr>
                    </a:p>
                    <a:p>
                      <a:pPr algn="just"/>
                      <a:r>
                        <a:rPr lang="en-US" sz="4000" b="1" dirty="0">
                          <a:effectLst/>
                          <a:latin typeface="Times New Roman" panose="02020603050405020304" pitchFamily="18" charset="0"/>
                          <a:cs typeface="Times New Roman" panose="02020603050405020304" pitchFamily="18" charset="0"/>
                        </a:rPr>
                        <a:t>V</a:t>
                      </a:r>
                      <a:r>
                        <a:rPr lang="vi-VN" sz="4000" b="1" dirty="0">
                          <a:effectLst/>
                          <a:latin typeface="Times New Roman" panose="02020603050405020304" pitchFamily="18" charset="0"/>
                          <a:cs typeface="Times New Roman" panose="02020603050405020304" pitchFamily="18" charset="0"/>
                        </a:rPr>
                        <a:t>í dụ:</a:t>
                      </a:r>
                    </a:p>
                    <a:p>
                      <a:pPr algn="just"/>
                      <a:r>
                        <a:rPr lang="vi-VN" sz="4000" dirty="0">
                          <a:effectLst/>
                          <a:latin typeface="Times New Roman" panose="02020603050405020304" pitchFamily="18" charset="0"/>
                          <a:cs typeface="Times New Roman" panose="02020603050405020304" pitchFamily="18" charset="0"/>
                        </a:rPr>
                        <a:t>+ Tôi nhìn thấy Uyn-đi-banh thu mình trong ghế bành, đầu gọc xuống, sụp đổ hoàn toàn khi nghe Hôm kể lại toàn bộ sự việc.</a:t>
                      </a:r>
                    </a:p>
                    <a:p>
                      <a:pPr algn="just"/>
                      <a:r>
                        <a:rPr lang="vi-VN" sz="4000" dirty="0">
                          <a:effectLst/>
                          <a:latin typeface="Times New Roman" panose="02020603050405020304" pitchFamily="18" charset="0"/>
                          <a:cs typeface="Times New Roman" panose="02020603050405020304" pitchFamily="18" charset="0"/>
                        </a:rPr>
                        <a:t>+ Hoá ra hắn (Uyn-đi-banh) đã lừa dối tôi bằng cách: lợi dụng sự đồng loã của vợ là mẹ tôi, cùng tình trạng cận thị nặng của tôi, để đóng giả làm Hót-mơ En-giô và tán tỉnh, tỏ tình với tôi.</a:t>
                      </a:r>
                    </a:p>
                    <a:p>
                      <a:pPr algn="just"/>
                      <a:r>
                        <a:rPr lang="vi-VN" sz="4000" dirty="0">
                          <a:effectLst/>
                          <a:latin typeface="Times New Roman" panose="02020603050405020304" pitchFamily="18" charset="0"/>
                          <a:cs typeface="Times New Roman" panose="02020603050405020304" pitchFamily="18" charset="0"/>
                        </a:rPr>
                        <a:t>+ …</a:t>
                      </a:r>
                      <a:endParaRPr lang="vi-VN" sz="4000" dirty="0">
                        <a:solidFill>
                          <a:srgbClr val="000000"/>
                        </a:solidFill>
                        <a:effectLst/>
                        <a:latin typeface="Times New Roman" panose="02020603050405020304" pitchFamily="18" charset="0"/>
                        <a:cs typeface="Times New Roman" panose="02020603050405020304" pitchFamily="18" charset="0"/>
                      </a:endParaRPr>
                    </a:p>
                  </a:txBody>
                  <a:tcPr marL="55876" marR="55876" marT="27938" marB="27938">
                    <a:solidFill>
                      <a:schemeClr val="bg1"/>
                    </a:solidFill>
                  </a:tcPr>
                </a:tc>
                <a:extLst>
                  <a:ext uri="{0D108BD9-81ED-4DB2-BD59-A6C34878D82A}">
                    <a16:rowId xmlns:a16="http://schemas.microsoft.com/office/drawing/2014/main" val="3714486692"/>
                  </a:ext>
                </a:extLst>
              </a:tr>
              <a:tr h="1229274">
                <a:tc>
                  <a:txBody>
                    <a:bodyPr/>
                    <a:lstStyle/>
                    <a:p>
                      <a:pPr algn="ctr"/>
                      <a:r>
                        <a:rPr lang="en-US" sz="4000" b="1" dirty="0" err="1">
                          <a:effectLst/>
                          <a:latin typeface="Times New Roman" panose="02020603050405020304" pitchFamily="18" charset="0"/>
                          <a:cs typeface="Times New Roman" panose="02020603050405020304" pitchFamily="18" charset="0"/>
                        </a:rPr>
                        <a:t>Kết</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bài</a:t>
                      </a:r>
                      <a:endParaRPr lang="en-US" sz="4000" b="1" dirty="0">
                        <a:solidFill>
                          <a:srgbClr val="000000"/>
                        </a:solidFill>
                        <a:effectLst/>
                        <a:latin typeface="Times New Roman" panose="02020603050405020304" pitchFamily="18" charset="0"/>
                        <a:cs typeface="Times New Roman" panose="02020603050405020304" pitchFamily="18" charset="0"/>
                      </a:endParaRPr>
                    </a:p>
                  </a:txBody>
                  <a:tcPr marL="55876" marR="55876" marT="27938" marB="27938" anchor="ctr">
                    <a:solidFill>
                      <a:schemeClr val="accent1">
                        <a:lumMod val="20000"/>
                        <a:lumOff val="80000"/>
                      </a:schemeClr>
                    </a:solidFill>
                  </a:tcPr>
                </a:tc>
                <a:tc>
                  <a:txBody>
                    <a:bodyPr/>
                    <a:lstStyle/>
                    <a:p>
                      <a:pPr algn="just"/>
                      <a:r>
                        <a:rPr lang="vi-VN" sz="4000" b="1" dirty="0">
                          <a:effectLst/>
                          <a:latin typeface="Times New Roman" panose="02020603050405020304" pitchFamily="18" charset="0"/>
                          <a:cs typeface="Times New Roman" panose="02020603050405020304" pitchFamily="18" charset="0"/>
                        </a:rPr>
                        <a:t>Nêu suy nghĩ </a:t>
                      </a:r>
                      <a:r>
                        <a:rPr lang="vi-VN" sz="4000" dirty="0">
                          <a:effectLst/>
                          <a:latin typeface="Times New Roman" panose="02020603050405020304" pitchFamily="18" charset="0"/>
                          <a:cs typeface="Times New Roman" panose="02020603050405020304" pitchFamily="18" charset="0"/>
                        </a:rPr>
                        <a:t>của Me-ri sau vụ việc. </a:t>
                      </a:r>
                      <a:endParaRPr lang="en-US" sz="4000" dirty="0">
                        <a:effectLst/>
                        <a:latin typeface="Times New Roman" panose="02020603050405020304" pitchFamily="18" charset="0"/>
                        <a:cs typeface="Times New Roman" panose="02020603050405020304" pitchFamily="18" charset="0"/>
                      </a:endParaRPr>
                    </a:p>
                    <a:p>
                      <a:pPr algn="just"/>
                      <a:r>
                        <a:rPr lang="vi-VN" sz="4000" dirty="0">
                          <a:effectLst/>
                          <a:latin typeface="Times New Roman" panose="02020603050405020304" pitchFamily="18" charset="0"/>
                          <a:cs typeface="Times New Roman" panose="02020603050405020304" pitchFamily="18" charset="0"/>
                        </a:rPr>
                        <a:t>Ví dụ: Tôi hoàn toàn ngỡ ngàng trước âm mưu của ông cha dượng và rất cảm ơn Hôm đã giúp mình làm sáng tỏ vụ việc, tránh được một sai lầm khủng khiếp trong đời.</a:t>
                      </a:r>
                      <a:endParaRPr lang="vi-VN" sz="4000" dirty="0">
                        <a:solidFill>
                          <a:srgbClr val="000000"/>
                        </a:solidFill>
                        <a:effectLst/>
                        <a:latin typeface="Times New Roman" panose="02020603050405020304" pitchFamily="18" charset="0"/>
                        <a:cs typeface="Times New Roman" panose="02020603050405020304" pitchFamily="18" charset="0"/>
                      </a:endParaRPr>
                    </a:p>
                  </a:txBody>
                  <a:tcPr marL="55876" marR="55876" marT="27938" marB="27938">
                    <a:solidFill>
                      <a:schemeClr val="bg1"/>
                    </a:solidFill>
                  </a:tcPr>
                </a:tc>
                <a:extLst>
                  <a:ext uri="{0D108BD9-81ED-4DB2-BD59-A6C34878D82A}">
                    <a16:rowId xmlns:a16="http://schemas.microsoft.com/office/drawing/2014/main" val="338786698"/>
                  </a:ext>
                </a:extLst>
              </a:tr>
            </a:tbl>
          </a:graphicData>
        </a:graphic>
      </p:graphicFrame>
    </p:spTree>
    <p:extLst>
      <p:ext uri="{BB962C8B-B14F-4D97-AF65-F5344CB8AC3E}">
        <p14:creationId xmlns:p14="http://schemas.microsoft.com/office/powerpoint/2010/main" val="35597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42832" y="656435"/>
            <a:ext cx="1224978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1.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Thực</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hành</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viết</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theo</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các</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bước</a:t>
            </a:r>
            <a:endParaRPr kumimoji="0" lang="vi-VN" sz="48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endParaRPr>
          </a:p>
        </p:txBody>
      </p:sp>
      <p:sp>
        <p:nvSpPr>
          <p:cNvPr id="4" name="Rectangle 3"/>
          <p:cNvSpPr/>
          <p:nvPr/>
        </p:nvSpPr>
        <p:spPr>
          <a:xfrm>
            <a:off x="1143000" y="1409700"/>
            <a:ext cx="16154400" cy="769441"/>
          </a:xfrm>
          <a:prstGeom prst="rect">
            <a:avLst/>
          </a:prstGeom>
        </p:spPr>
        <p:txBody>
          <a:bodyPr wrap="square">
            <a:spAutoFit/>
          </a:bodyPr>
          <a:lstStyle/>
          <a:p>
            <a:pPr lvl="0" algn="just">
              <a:defRPr/>
            </a:pPr>
            <a:r>
              <a:rPr lang="vi-VN" sz="4400" b="1" dirty="0">
                <a:solidFill>
                  <a:srgbClr val="000000"/>
                </a:solidFill>
                <a:latin typeface="Times New Roman" panose="02020603050405020304" pitchFamily="18" charset="0"/>
                <a:cs typeface="Times New Roman" panose="02020603050405020304" pitchFamily="18" charset="0"/>
              </a:rPr>
              <a:t>c. Viết</a:t>
            </a:r>
            <a:endParaRPr lang="vi-VN" sz="4000" dirty="0">
              <a:latin typeface="Times New Roman" panose="02020603050405020304" pitchFamily="18" charset="0"/>
              <a:cs typeface="Times New Roman" panose="02020603050405020304" pitchFamily="18" charset="0"/>
            </a:endParaRPr>
          </a:p>
        </p:txBody>
      </p:sp>
      <p:sp>
        <p:nvSpPr>
          <p:cNvPr id="6" name="Rectangle 5"/>
          <p:cNvSpPr/>
          <p:nvPr/>
        </p:nvSpPr>
        <p:spPr>
          <a:xfrm>
            <a:off x="4114800" y="2932406"/>
            <a:ext cx="12476226" cy="2123658"/>
          </a:xfrm>
          <a:prstGeom prst="rect">
            <a:avLst/>
          </a:prstGeom>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dàn</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bổ</a:t>
            </a:r>
            <a:r>
              <a:rPr lang="en-US" sz="4400" dirty="0">
                <a:latin typeface="Times New Roman" panose="02020603050405020304" pitchFamily="18" charset="0"/>
                <a:cs typeface="Times New Roman" panose="02020603050405020304" pitchFamily="18" charset="0"/>
              </a:rPr>
              <a:t> sung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chi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a:t>
            </a:r>
          </a:p>
        </p:txBody>
      </p:sp>
      <p:sp>
        <p:nvSpPr>
          <p:cNvPr id="7" name="Freeform 7"/>
          <p:cNvSpPr/>
          <p:nvPr/>
        </p:nvSpPr>
        <p:spPr>
          <a:xfrm>
            <a:off x="1295399" y="3771900"/>
            <a:ext cx="7198565" cy="6019800"/>
          </a:xfrm>
          <a:custGeom>
            <a:avLst/>
            <a:gdLst/>
            <a:ahLst/>
            <a:cxnLst/>
            <a:rect l="l" t="t" r="r" b="b"/>
            <a:pathLst>
              <a:path w="4920538" h="4114800">
                <a:moveTo>
                  <a:pt x="0" y="0"/>
                </a:moveTo>
                <a:lnTo>
                  <a:pt x="4920538" y="0"/>
                </a:lnTo>
                <a:lnTo>
                  <a:pt x="492053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89978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143000" y="495300"/>
            <a:ext cx="14646187" cy="830997"/>
          </a:xfrm>
          <a:prstGeom prst="rect">
            <a:avLst/>
          </a:prstGeom>
          <a:noFill/>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d. </a:t>
            </a:r>
            <a:r>
              <a:rPr lang="en-US" sz="4800" b="1" dirty="0" err="1">
                <a:latin typeface="Times New Roman" panose="02020603050405020304" pitchFamily="18" charset="0"/>
                <a:cs typeface="Times New Roman" panose="02020603050405020304" pitchFamily="18" charset="0"/>
              </a:rPr>
              <a:t>Kiểm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chỉnh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sửa</a:t>
            </a:r>
            <a:endParaRPr lang="en-US" sz="4800" b="1"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825829644"/>
              </p:ext>
            </p:extLst>
          </p:nvPr>
        </p:nvGraphicFramePr>
        <p:xfrm>
          <a:off x="457200" y="1562100"/>
          <a:ext cx="17526001" cy="8381996"/>
        </p:xfrm>
        <a:graphic>
          <a:graphicData uri="http://schemas.openxmlformats.org/drawingml/2006/table">
            <a:tbl>
              <a:tblPr>
                <a:tableStyleId>{5940675A-B579-460E-94D1-54222C63F5DA}</a:tableStyleId>
              </a:tblPr>
              <a:tblGrid>
                <a:gridCol w="2019125">
                  <a:extLst>
                    <a:ext uri="{9D8B030D-6E8A-4147-A177-3AD203B41FA5}">
                      <a16:colId xmlns:a16="http://schemas.microsoft.com/office/drawing/2014/main" val="1494357905"/>
                    </a:ext>
                  </a:extLst>
                </a:gridCol>
                <a:gridCol w="11870132">
                  <a:extLst>
                    <a:ext uri="{9D8B030D-6E8A-4147-A177-3AD203B41FA5}">
                      <a16:colId xmlns:a16="http://schemas.microsoft.com/office/drawing/2014/main" val="3584624587"/>
                    </a:ext>
                  </a:extLst>
                </a:gridCol>
                <a:gridCol w="1818372">
                  <a:extLst>
                    <a:ext uri="{9D8B030D-6E8A-4147-A177-3AD203B41FA5}">
                      <a16:colId xmlns:a16="http://schemas.microsoft.com/office/drawing/2014/main" val="3170690491"/>
                    </a:ext>
                  </a:extLst>
                </a:gridCol>
                <a:gridCol w="1818372">
                  <a:extLst>
                    <a:ext uri="{9D8B030D-6E8A-4147-A177-3AD203B41FA5}">
                      <a16:colId xmlns:a16="http://schemas.microsoft.com/office/drawing/2014/main" val="1463672098"/>
                    </a:ext>
                  </a:extLst>
                </a:gridCol>
              </a:tblGrid>
              <a:tr h="468006">
                <a:tc gridSpan="2">
                  <a:txBody>
                    <a:bodyPr/>
                    <a:lstStyle/>
                    <a:p>
                      <a:pPr algn="ctr"/>
                      <a:r>
                        <a:rPr lang="en-US" sz="2800" b="1">
                          <a:effectLst/>
                          <a:latin typeface="Times New Roman" panose="02020603050405020304" pitchFamily="18" charset="0"/>
                          <a:cs typeface="Times New Roman" panose="02020603050405020304" pitchFamily="18" charset="0"/>
                        </a:rPr>
                        <a:t>Tiêu chí</a:t>
                      </a:r>
                      <a:endParaRPr lang="en-US" sz="2800" b="1">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solidFill>
                      <a:schemeClr val="accent5">
                        <a:lumMod val="20000"/>
                        <a:lumOff val="80000"/>
                      </a:schemeClr>
                    </a:solidFill>
                  </a:tcPr>
                </a:tc>
                <a:tc hMerge="1">
                  <a:txBody>
                    <a:bodyPr/>
                    <a:lstStyle/>
                    <a:p>
                      <a:endParaRPr lang="en-US"/>
                    </a:p>
                  </a:txBody>
                  <a:tcPr/>
                </a:tc>
                <a:tc>
                  <a:txBody>
                    <a:bodyPr/>
                    <a:lstStyle/>
                    <a:p>
                      <a:pPr algn="ctr"/>
                      <a:r>
                        <a:rPr lang="en-US" sz="2800" b="1">
                          <a:effectLst/>
                          <a:latin typeface="Times New Roman" panose="02020603050405020304" pitchFamily="18" charset="0"/>
                          <a:cs typeface="Times New Roman" panose="02020603050405020304" pitchFamily="18" charset="0"/>
                        </a:rPr>
                        <a:t>Đạt</a:t>
                      </a:r>
                      <a:endParaRPr lang="en-US" sz="2800" b="1">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solidFill>
                      <a:schemeClr val="accent5">
                        <a:lumMod val="20000"/>
                        <a:lumOff val="80000"/>
                      </a:schemeClr>
                    </a:solidFill>
                  </a:tcPr>
                </a:tc>
                <a:tc>
                  <a:txBody>
                    <a:bodyPr/>
                    <a:lstStyle/>
                    <a:p>
                      <a:pPr algn="ctr"/>
                      <a:r>
                        <a:rPr lang="vi-VN" sz="2800" b="1" dirty="0">
                          <a:effectLst/>
                          <a:latin typeface="Times New Roman" panose="02020603050405020304" pitchFamily="18" charset="0"/>
                          <a:cs typeface="Times New Roman" panose="02020603050405020304" pitchFamily="18" charset="0"/>
                        </a:rPr>
                        <a:t>Chưa đạt</a:t>
                      </a:r>
                      <a:endParaRPr lang="vi-VN" sz="2800" b="1"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solidFill>
                      <a:schemeClr val="accent5">
                        <a:lumMod val="20000"/>
                        <a:lumOff val="80000"/>
                      </a:schemeClr>
                    </a:solidFill>
                  </a:tcPr>
                </a:tc>
                <a:extLst>
                  <a:ext uri="{0D108BD9-81ED-4DB2-BD59-A6C34878D82A}">
                    <a16:rowId xmlns:a16="http://schemas.microsoft.com/office/drawing/2014/main" val="4048552140"/>
                  </a:ext>
                </a:extLst>
              </a:tr>
              <a:tr h="468006">
                <a:tc rowSpan="3">
                  <a:txBody>
                    <a:bodyPr/>
                    <a:lstStyle/>
                    <a:p>
                      <a:pPr algn="ctr"/>
                      <a:r>
                        <a:rPr lang="en-US" sz="2800" b="1" dirty="0" err="1">
                          <a:effectLst/>
                          <a:latin typeface="Times New Roman" panose="02020603050405020304" pitchFamily="18" charset="0"/>
                          <a:cs typeface="Times New Roman" panose="02020603050405020304" pitchFamily="18" charset="0"/>
                        </a:rPr>
                        <a:t>Mở</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đầu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truyện</a:t>
                      </a:r>
                      <a:endParaRPr lang="en-US" sz="2800" b="1"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nchor="ctr">
                    <a:solidFill>
                      <a:schemeClr val="accent1">
                        <a:lumMod val="20000"/>
                        <a:lumOff val="80000"/>
                      </a:schemeClr>
                    </a:solidFill>
                  </a:tcPr>
                </a:tc>
                <a:tc>
                  <a:txBody>
                    <a:bodyPr/>
                    <a:lstStyle/>
                    <a:p>
                      <a:pPr algn="just"/>
                      <a:r>
                        <a:rPr lang="en-US" sz="2800" dirty="0" err="1">
                          <a:effectLst/>
                          <a:latin typeface="Times New Roman" panose="02020603050405020304" pitchFamily="18" charset="0"/>
                          <a:cs typeface="Times New Roman" panose="02020603050405020304" pitchFamily="18" charset="0"/>
                        </a:rPr>
                        <a:t>Giới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thiệu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a:t>
                      </a:r>
                      <a:r>
                        <a:rPr lang="en-US" sz="2800" dirty="0" err="1">
                          <a:effectLst/>
                          <a:latin typeface="Times New Roman" panose="02020603050405020304" pitchFamily="18" charset="0"/>
                          <a:cs typeface="Times New Roman" panose="02020603050405020304" pitchFamily="18" charset="0"/>
                        </a:rPr>
                        <a:t>bối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chuyện</a:t>
                      </a:r>
                      <a:r>
                        <a:rPr lang="en-US" sz="2800" dirty="0">
                          <a:effectLst/>
                          <a:latin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extLst>
                  <a:ext uri="{0D108BD9-81ED-4DB2-BD59-A6C34878D82A}">
                    <a16:rowId xmlns:a16="http://schemas.microsoft.com/office/drawing/2014/main" val="57970759"/>
                  </a:ext>
                </a:extLst>
              </a:tr>
              <a:tr h="468006">
                <a:tc vMerge="1">
                  <a:txBody>
                    <a:bodyPr/>
                    <a:lstStyle/>
                    <a:p>
                      <a:endParaRPr lang="en-US"/>
                    </a:p>
                  </a:txBody>
                  <a:tcPr/>
                </a:tc>
                <a:tc>
                  <a:txBody>
                    <a:bodyPr/>
                    <a:lstStyle/>
                    <a:p>
                      <a:pPr algn="just"/>
                      <a:r>
                        <a:rPr lang="vi-VN" sz="2800" dirty="0">
                          <a:effectLst/>
                          <a:latin typeface="Times New Roman" panose="02020603050405020304" pitchFamily="18" charset="0"/>
                          <a:cs typeface="Times New Roman" panose="02020603050405020304" pitchFamily="18" charset="0"/>
                        </a:rPr>
                        <a:t>Có phần dẫn dắt lôi cuốn, thu hút sự chú ý của người đọc.</a:t>
                      </a:r>
                      <a:endParaRPr lang="vi-VN"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extLst>
                  <a:ext uri="{0D108BD9-81ED-4DB2-BD59-A6C34878D82A}">
                    <a16:rowId xmlns:a16="http://schemas.microsoft.com/office/drawing/2014/main" val="3544410247"/>
                  </a:ext>
                </a:extLst>
              </a:tr>
              <a:tr h="466913">
                <a:tc vMerge="1">
                  <a:txBody>
                    <a:bodyPr/>
                    <a:lstStyle/>
                    <a:p>
                      <a:endParaRPr lang="en-US"/>
                    </a:p>
                  </a:txBody>
                  <a:tcPr/>
                </a:tc>
                <a:tc>
                  <a:txBody>
                    <a:bodyPr/>
                    <a:lstStyle/>
                    <a:p>
                      <a:pPr algn="just"/>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gốc</a:t>
                      </a:r>
                      <a:r>
                        <a:rPr lang="en-US" sz="2800" dirty="0">
                          <a:effectLst/>
                          <a:latin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extLst>
                  <a:ext uri="{0D108BD9-81ED-4DB2-BD59-A6C34878D82A}">
                    <a16:rowId xmlns:a16="http://schemas.microsoft.com/office/drawing/2014/main" val="580055905"/>
                  </a:ext>
                </a:extLst>
              </a:tr>
              <a:tr h="466913">
                <a:tc rowSpan="8">
                  <a:txBody>
                    <a:bodyPr/>
                    <a:lstStyle/>
                    <a:p>
                      <a:pPr algn="ctr"/>
                      <a:r>
                        <a:rPr lang="en-US" sz="2800" b="1" dirty="0" err="1">
                          <a:effectLst/>
                          <a:latin typeface="Times New Roman" panose="02020603050405020304" pitchFamily="18" charset="0"/>
                          <a:cs typeface="Times New Roman" panose="02020603050405020304" pitchFamily="18" charset="0"/>
                        </a:rPr>
                        <a:t>Diễn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biến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truyện</a:t>
                      </a:r>
                      <a:endParaRPr lang="en-US" sz="2800" b="1"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nchor="ctr">
                    <a:solidFill>
                      <a:schemeClr val="accent1">
                        <a:lumMod val="20000"/>
                        <a:lumOff val="80000"/>
                      </a:schemeClr>
                    </a:solidFill>
                  </a:tcPr>
                </a:tc>
                <a:tc>
                  <a:txBody>
                    <a:bodyPr/>
                    <a:lstStyle/>
                    <a:p>
                      <a:pPr algn="just"/>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dirty="0">
                          <a:effectLst/>
                          <a:latin typeface="Times New Roman" panose="02020603050405020304" pitchFamily="18" charset="0"/>
                          <a:cs typeface="Times New Roman" panose="02020603050405020304" pitchFamily="18" charset="0"/>
                        </a:rPr>
                        <a:t> </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extLst>
                  <a:ext uri="{0D108BD9-81ED-4DB2-BD59-A6C34878D82A}">
                    <a16:rowId xmlns:a16="http://schemas.microsoft.com/office/drawing/2014/main" val="2783416722"/>
                  </a:ext>
                </a:extLst>
              </a:tr>
              <a:tr h="466913">
                <a:tc vMerge="1">
                  <a:txBody>
                    <a:bodyPr/>
                    <a:lstStyle/>
                    <a:p>
                      <a:endParaRPr lang="en-US"/>
                    </a:p>
                  </a:txBody>
                  <a:tcPr/>
                </a:tc>
                <a:tc>
                  <a:txBody>
                    <a:bodyPr/>
                    <a:lstStyle/>
                    <a:p>
                      <a:pPr algn="just"/>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cốt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dirty="0">
                          <a:effectLst/>
                          <a:latin typeface="Times New Roman" panose="02020603050405020304" pitchFamily="18" charset="0"/>
                          <a:cs typeface="Times New Roman" panose="02020603050405020304" pitchFamily="18" charset="0"/>
                        </a:rPr>
                        <a:t> </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extLst>
                  <a:ext uri="{0D108BD9-81ED-4DB2-BD59-A6C34878D82A}">
                    <a16:rowId xmlns:a16="http://schemas.microsoft.com/office/drawing/2014/main" val="784468645"/>
                  </a:ext>
                </a:extLst>
              </a:tr>
              <a:tr h="466913">
                <a:tc vMerge="1">
                  <a:txBody>
                    <a:bodyPr/>
                    <a:lstStyle/>
                    <a:p>
                      <a:endParaRPr lang="en-US"/>
                    </a:p>
                  </a:txBody>
                  <a:tcPr/>
                </a:tc>
                <a:tc>
                  <a:txBody>
                    <a:bodyPr/>
                    <a:lstStyle/>
                    <a:p>
                      <a:pPr algn="just"/>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ngôi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nhìn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phù</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extLst>
                  <a:ext uri="{0D108BD9-81ED-4DB2-BD59-A6C34878D82A}">
                    <a16:rowId xmlns:a16="http://schemas.microsoft.com/office/drawing/2014/main" val="3229854909"/>
                  </a:ext>
                </a:extLst>
              </a:tr>
              <a:tr h="468006">
                <a:tc vMerge="1">
                  <a:txBody>
                    <a:bodyPr/>
                    <a:lstStyle/>
                    <a:p>
                      <a:endParaRPr lang="en-US"/>
                    </a:p>
                  </a:txBody>
                  <a:tcPr/>
                </a:tc>
                <a:tc>
                  <a:txBody>
                    <a:bodyPr/>
                    <a:lstStyle/>
                    <a:p>
                      <a:pPr algn="just"/>
                      <a:r>
                        <a:rPr lang="vi-VN" sz="2800" dirty="0">
                          <a:effectLst/>
                          <a:latin typeface="Times New Roman" panose="02020603050405020304" pitchFamily="18" charset="0"/>
                          <a:cs typeface="Times New Roman" panose="02020603050405020304" pitchFamily="18" charset="0"/>
                        </a:rPr>
                        <a:t>Câu chuyện được thuật lại với sự kiện, diễn biến hợp lí.</a:t>
                      </a:r>
                      <a:endParaRPr lang="vi-VN"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dirty="0">
                          <a:effectLst/>
                          <a:latin typeface="Times New Roman" panose="02020603050405020304" pitchFamily="18" charset="0"/>
                          <a:cs typeface="Times New Roman" panose="02020603050405020304" pitchFamily="18" charset="0"/>
                        </a:rPr>
                        <a:t> </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extLst>
                  <a:ext uri="{0D108BD9-81ED-4DB2-BD59-A6C34878D82A}">
                    <a16:rowId xmlns:a16="http://schemas.microsoft.com/office/drawing/2014/main" val="593130819"/>
                  </a:ext>
                </a:extLst>
              </a:tr>
              <a:tr h="903737">
                <a:tc vMerge="1">
                  <a:txBody>
                    <a:bodyPr/>
                    <a:lstStyle/>
                    <a:p>
                      <a:endParaRPr lang="en-US"/>
                    </a:p>
                  </a:txBody>
                  <a:tcPr/>
                </a:tc>
                <a:tc>
                  <a:txBody>
                    <a:bodyPr/>
                    <a:lstStyle/>
                    <a:p>
                      <a:pPr algn="just"/>
                      <a:r>
                        <a:rPr lang="vi-VN" sz="2800" dirty="0">
                          <a:effectLst/>
                          <a:latin typeface="Times New Roman" panose="02020603050405020304" pitchFamily="18" charset="0"/>
                          <a:cs typeface="Times New Roman" panose="02020603050405020304" pitchFamily="18" charset="0"/>
                        </a:rPr>
                        <a:t>Thể hiện sự sáng tạo của bản thân người viết (về nhân vật/ sự kiện/ tình huống, bối cảnh/ chi tiết...)</a:t>
                      </a:r>
                      <a:endParaRPr lang="vi-VN"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extLst>
                  <a:ext uri="{0D108BD9-81ED-4DB2-BD59-A6C34878D82A}">
                    <a16:rowId xmlns:a16="http://schemas.microsoft.com/office/drawing/2014/main" val="2913221384"/>
                  </a:ext>
                </a:extLst>
              </a:tr>
              <a:tr h="466913">
                <a:tc vMerge="1">
                  <a:txBody>
                    <a:bodyPr/>
                    <a:lstStyle/>
                    <a:p>
                      <a:endParaRPr lang="en-US"/>
                    </a:p>
                  </a:txBody>
                  <a:tcPr/>
                </a:tc>
                <a:tc>
                  <a:txBody>
                    <a:bodyPr/>
                    <a:lstStyle/>
                    <a:p>
                      <a:pPr algn="just"/>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cảm</a:t>
                      </a:r>
                      <a:r>
                        <a:rPr lang="en-US" sz="2800" dirty="0">
                          <a:effectLst/>
                          <a:latin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extLst>
                  <a:ext uri="{0D108BD9-81ED-4DB2-BD59-A6C34878D82A}">
                    <a16:rowId xmlns:a16="http://schemas.microsoft.com/office/drawing/2014/main" val="2409410478"/>
                  </a:ext>
                </a:extLst>
              </a:tr>
              <a:tr h="466913">
                <a:tc vMerge="1">
                  <a:txBody>
                    <a:bodyPr/>
                    <a:lstStyle/>
                    <a:p>
                      <a:endParaRPr lang="en-US"/>
                    </a:p>
                  </a:txBody>
                  <a:tcPr/>
                </a:tc>
                <a:tc>
                  <a:txBody>
                    <a:bodyPr/>
                    <a:lstStyle/>
                    <a:p>
                      <a:pPr algn="just"/>
                      <a:r>
                        <a:rPr lang="en-US" sz="2800" dirty="0" err="1">
                          <a:effectLst/>
                          <a:latin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nổi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extLst>
                  <a:ext uri="{0D108BD9-81ED-4DB2-BD59-A6C34878D82A}">
                    <a16:rowId xmlns:a16="http://schemas.microsoft.com/office/drawing/2014/main" val="3776722719"/>
                  </a:ext>
                </a:extLst>
              </a:tr>
              <a:tr h="468006">
                <a:tc vMerge="1">
                  <a:txBody>
                    <a:bodyPr/>
                    <a:lstStyle/>
                    <a:p>
                      <a:endParaRPr lang="en-US"/>
                    </a:p>
                  </a:txBody>
                  <a:tcPr/>
                </a:tc>
                <a:tc>
                  <a:txBody>
                    <a:bodyPr/>
                    <a:lstStyle/>
                    <a:p>
                      <a:pPr algn="just"/>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giáo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dục</a:t>
                      </a:r>
                      <a:r>
                        <a:rPr lang="en-US" sz="2800" dirty="0">
                          <a:effectLst/>
                          <a:latin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extLst>
                  <a:ext uri="{0D108BD9-81ED-4DB2-BD59-A6C34878D82A}">
                    <a16:rowId xmlns:a16="http://schemas.microsoft.com/office/drawing/2014/main" val="1989127283"/>
                  </a:ext>
                </a:extLst>
              </a:tr>
              <a:tr h="466913">
                <a:tc rowSpan="2">
                  <a:txBody>
                    <a:bodyPr/>
                    <a:lstStyle/>
                    <a:p>
                      <a:pPr algn="ctr"/>
                      <a:r>
                        <a:rPr lang="en-US" sz="2800" b="1" dirty="0" err="1">
                          <a:effectLst/>
                          <a:latin typeface="Times New Roman" panose="02020603050405020304" pitchFamily="18" charset="0"/>
                          <a:cs typeface="Times New Roman" panose="02020603050405020304" pitchFamily="18" charset="0"/>
                        </a:rPr>
                        <a:t>Kết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thúc</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truyện</a:t>
                      </a:r>
                      <a:endParaRPr lang="en-US" sz="2800" b="1"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nchor="ctr">
                    <a:solidFill>
                      <a:schemeClr val="accent1">
                        <a:lumMod val="20000"/>
                        <a:lumOff val="80000"/>
                      </a:schemeClr>
                    </a:solidFill>
                  </a:tcPr>
                </a:tc>
                <a:tc>
                  <a:txBody>
                    <a:bodyPr/>
                    <a:lstStyle/>
                    <a:p>
                      <a:pPr algn="just"/>
                      <a:r>
                        <a:rPr lang="en-US" sz="2800" dirty="0" err="1">
                          <a:effectLst/>
                          <a:latin typeface="Times New Roman" panose="02020603050405020304" pitchFamily="18" charset="0"/>
                          <a:cs typeface="Times New Roman" panose="02020603050405020304" pitchFamily="18" charset="0"/>
                        </a:rPr>
                        <a:t>Phù</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diễn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chuyện</a:t>
                      </a:r>
                      <a:r>
                        <a:rPr lang="en-US" sz="2800" dirty="0">
                          <a:effectLst/>
                          <a:latin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extLst>
                  <a:ext uri="{0D108BD9-81ED-4DB2-BD59-A6C34878D82A}">
                    <a16:rowId xmlns:a16="http://schemas.microsoft.com/office/drawing/2014/main" val="1315107459"/>
                  </a:ext>
                </a:extLst>
              </a:tr>
              <a:tr h="468006">
                <a:tc vMerge="1">
                  <a:txBody>
                    <a:bodyPr/>
                    <a:lstStyle/>
                    <a:p>
                      <a:endParaRPr lang="en-US"/>
                    </a:p>
                  </a:txBody>
                  <a:tcPr/>
                </a:tc>
                <a:tc>
                  <a:txBody>
                    <a:bodyPr/>
                    <a:lstStyle/>
                    <a:p>
                      <a:pPr algn="just"/>
                      <a:r>
                        <a:rPr lang="vi-VN" sz="2800" dirty="0">
                          <a:effectLst/>
                          <a:latin typeface="Times New Roman" panose="02020603050405020304" pitchFamily="18" charset="0"/>
                          <a:cs typeface="Times New Roman" panose="02020603050405020304" pitchFamily="18" charset="0"/>
                        </a:rPr>
                        <a:t>Gây ấn tượng hoặc gợi suy nghĩ đối với người đọc.</a:t>
                      </a:r>
                      <a:endParaRPr lang="vi-VN"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extLst>
                  <a:ext uri="{0D108BD9-81ED-4DB2-BD59-A6C34878D82A}">
                    <a16:rowId xmlns:a16="http://schemas.microsoft.com/office/drawing/2014/main" val="2902074035"/>
                  </a:ext>
                </a:extLst>
              </a:tr>
              <a:tr h="466913">
                <a:tc rowSpan="3">
                  <a:txBody>
                    <a:bodyPr/>
                    <a:lstStyle/>
                    <a:p>
                      <a:pPr algn="ctr"/>
                      <a:r>
                        <a:rPr lang="en-US" sz="2800" b="1" dirty="0" err="1">
                          <a:effectLst/>
                          <a:latin typeface="Times New Roman" panose="02020603050405020304" pitchFamily="18" charset="0"/>
                          <a:cs typeface="Times New Roman" panose="02020603050405020304" pitchFamily="18" charset="0"/>
                        </a:rPr>
                        <a:t>Kĩ</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năng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sử</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dụng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lời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văn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kể</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chuyện</a:t>
                      </a:r>
                      <a:endParaRPr lang="en-US" sz="2800" b="1"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nchor="ctr">
                    <a:solidFill>
                      <a:schemeClr val="accent1">
                        <a:lumMod val="20000"/>
                        <a:lumOff val="80000"/>
                      </a:schemeClr>
                    </a:solidFill>
                  </a:tcPr>
                </a:tc>
                <a:tc>
                  <a:txBody>
                    <a:bodyPr/>
                    <a:lstStyle/>
                    <a:p>
                      <a:pPr algn="just"/>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giàu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ảnh</a:t>
                      </a:r>
                      <a:r>
                        <a:rPr lang="en-US" sz="2800" dirty="0">
                          <a:effectLst/>
                          <a:latin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extLst>
                  <a:ext uri="{0D108BD9-81ED-4DB2-BD59-A6C34878D82A}">
                    <a16:rowId xmlns:a16="http://schemas.microsoft.com/office/drawing/2014/main" val="1845789209"/>
                  </a:ext>
                </a:extLst>
              </a:tr>
              <a:tr h="466913">
                <a:tc vMerge="1">
                  <a:txBody>
                    <a:bodyPr/>
                    <a:lstStyle/>
                    <a:p>
                      <a:endParaRPr lang="en-US"/>
                    </a:p>
                  </a:txBody>
                  <a:tcPr/>
                </a:tc>
                <a:tc>
                  <a:txBody>
                    <a:bodyPr/>
                    <a:lstStyle/>
                    <a:p>
                      <a:pPr algn="just"/>
                      <a:r>
                        <a:rPr lang="en-US" sz="2800" dirty="0" err="1">
                          <a:effectLst/>
                          <a:latin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nhiên</a:t>
                      </a:r>
                      <a:r>
                        <a:rPr lang="en-US" sz="2800" dirty="0">
                          <a:effectLst/>
                          <a:latin typeface="Times New Roman" panose="02020603050405020304" pitchFamily="18" charset="0"/>
                          <a:cs typeface="Times New Roman" panose="02020603050405020304" pitchFamily="18" charset="0"/>
                        </a:rPr>
                        <a:t>.</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extLst>
                  <a:ext uri="{0D108BD9-81ED-4DB2-BD59-A6C34878D82A}">
                    <a16:rowId xmlns:a16="http://schemas.microsoft.com/office/drawing/2014/main" val="3939905087"/>
                  </a:ext>
                </a:extLst>
              </a:tr>
              <a:tr h="468006">
                <a:tc vMerge="1">
                  <a:txBody>
                    <a:bodyPr/>
                    <a:lstStyle/>
                    <a:p>
                      <a:endParaRPr lang="en-US"/>
                    </a:p>
                  </a:txBody>
                  <a:tcPr/>
                </a:tc>
                <a:tc>
                  <a:txBody>
                    <a:bodyPr/>
                    <a:lstStyle/>
                    <a:p>
                      <a:pPr algn="just"/>
                      <a:r>
                        <a:rPr lang="vi-VN" sz="2800" dirty="0">
                          <a:effectLst/>
                          <a:latin typeface="Times New Roman" panose="02020603050405020304" pitchFamily="18" charset="0"/>
                          <a:cs typeface="Times New Roman" panose="02020603050405020304" pitchFamily="18" charset="0"/>
                        </a:rPr>
                        <a:t>Đảm bảo dung lượng </a:t>
                      </a:r>
                      <a:r>
                        <a:rPr lang="en-US" sz="2800" dirty="0" err="1">
                          <a:effectLst/>
                          <a:latin typeface="Times New Roman" panose="02020603050405020304" pitchFamily="18" charset="0"/>
                          <a:cs typeface="Times New Roman" panose="02020603050405020304" pitchFamily="18" charset="0"/>
                        </a:rPr>
                        <a:t>phù</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hợp</a:t>
                      </a:r>
                      <a:r>
                        <a:rPr lang="vi-VN" sz="2800" dirty="0">
                          <a:effectLst/>
                          <a:latin typeface="Times New Roman" panose="02020603050405020304" pitchFamily="18" charset="0"/>
                          <a:cs typeface="Times New Roman" panose="02020603050405020304" pitchFamily="18" charset="0"/>
                        </a:rPr>
                        <a:t>.</a:t>
                      </a:r>
                      <a:endParaRPr lang="vi-VN"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a:effectLst/>
                          <a:latin typeface="Times New Roman" panose="02020603050405020304" pitchFamily="18" charset="0"/>
                          <a:cs typeface="Times New Roman" panose="02020603050405020304" pitchFamily="18" charset="0"/>
                        </a:rPr>
                        <a:t> </a:t>
                      </a:r>
                      <a:endParaRPr lang="en-US" sz="280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tc>
                  <a:txBody>
                    <a:bodyPr/>
                    <a:lstStyle/>
                    <a:p>
                      <a:pPr algn="just"/>
                      <a:r>
                        <a:rPr lang="en-US" sz="2800" dirty="0">
                          <a:effectLst/>
                          <a:latin typeface="Times New Roman" panose="02020603050405020304" pitchFamily="18" charset="0"/>
                          <a:cs typeface="Times New Roman" panose="02020603050405020304" pitchFamily="18" charset="0"/>
                        </a:rPr>
                        <a:t> </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31688" marR="31688" marT="15844" marB="15844"/>
                </a:tc>
                <a:extLst>
                  <a:ext uri="{0D108BD9-81ED-4DB2-BD59-A6C34878D82A}">
                    <a16:rowId xmlns:a16="http://schemas.microsoft.com/office/drawing/2014/main" val="2316992379"/>
                  </a:ext>
                </a:extLst>
              </a:tr>
            </a:tbl>
          </a:graphicData>
        </a:graphic>
      </p:graphicFrame>
      <p:pic>
        <p:nvPicPr>
          <p:cNvPr id="3" name="Picture 2">
            <a:extLst>
              <a:ext uri="{FF2B5EF4-FFF2-40B4-BE49-F238E27FC236}">
                <a16:creationId xmlns:a16="http://schemas.microsoft.com/office/drawing/2014/main" id="{1D17F087-815E-80C9-26A7-3981D6C77C95}"/>
              </a:ext>
            </a:extLst>
          </p:cNvPr>
          <p:cNvPicPr>
            <a:picLocks noChangeAspect="1"/>
          </p:cNvPicPr>
          <p:nvPr/>
        </p:nvPicPr>
        <p:blipFill>
          <a:blip r:embed="rId3"/>
          <a:stretch>
            <a:fillRect/>
          </a:stretch>
        </p:blipFill>
        <p:spPr>
          <a:xfrm>
            <a:off x="14860141" y="5981700"/>
            <a:ext cx="3003316" cy="4305300"/>
          </a:xfrm>
          <a:prstGeom prst="rect">
            <a:avLst/>
          </a:prstGeom>
        </p:spPr>
      </p:pic>
    </p:spTree>
    <p:extLst>
      <p:ext uri="{BB962C8B-B14F-4D97-AF65-F5344CB8AC3E}">
        <p14:creationId xmlns:p14="http://schemas.microsoft.com/office/powerpoint/2010/main" val="3509087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81400" y="876300"/>
            <a:ext cx="10614536" cy="1323439"/>
          </a:xfrm>
          <a:prstGeom prst="rect">
            <a:avLst/>
          </a:prstGeom>
          <a:noFill/>
        </p:spPr>
        <p:txBody>
          <a:bodyPr wrap="square" rtlCol="0">
            <a:spAutoFit/>
          </a:bodyPr>
          <a:lstStyle/>
          <a:p>
            <a:pPr algn="ctr"/>
            <a:r>
              <a:rPr lang="en-US" sz="8000" b="1" dirty="0" err="1">
                <a:solidFill>
                  <a:srgbClr val="FF0000"/>
                </a:solidFill>
                <a:latin typeface="#9Slide07 SVNGuerrilla" panose="00000500000000000000" pitchFamily="2" charset="0"/>
                <a:cs typeface="Times New Roman" panose="02020603050405020304" pitchFamily="18" charset="0"/>
              </a:rPr>
              <a:t>Tưởng</a:t>
            </a:r>
            <a:r>
              <a:rPr lang="en-US" sz="8000" b="1" dirty="0">
                <a:solidFill>
                  <a:srgbClr val="FF0000"/>
                </a:solidFill>
                <a:latin typeface="#9Slide07 SVNGuerrilla" panose="00000500000000000000" pitchFamily="2" charset="0"/>
                <a:cs typeface="Times New Roman" panose="02020603050405020304" pitchFamily="18" charset="0"/>
              </a:rPr>
              <a:t> </a:t>
            </a:r>
            <a:r>
              <a:rPr lang="en-US" sz="8000" b="1" dirty="0" err="1">
                <a:solidFill>
                  <a:srgbClr val="FF0000"/>
                </a:solidFill>
                <a:latin typeface="#9Slide07 SVNGuerrilla" panose="00000500000000000000" pitchFamily="2" charset="0"/>
                <a:cs typeface="Times New Roman" panose="02020603050405020304" pitchFamily="18" charset="0"/>
              </a:rPr>
              <a:t>tượng</a:t>
            </a:r>
            <a:r>
              <a:rPr lang="en-US" sz="8000" b="1" dirty="0">
                <a:solidFill>
                  <a:srgbClr val="FF0000"/>
                </a:solidFill>
                <a:latin typeface="#9Slide07 SVNGuerrilla" panose="00000500000000000000" pitchFamily="2" charset="0"/>
                <a:cs typeface="Times New Roman" panose="02020603050405020304" pitchFamily="18" charset="0"/>
              </a:rPr>
              <a:t> </a:t>
            </a:r>
            <a:r>
              <a:rPr lang="en-US" sz="8000" b="1" dirty="0" err="1">
                <a:solidFill>
                  <a:srgbClr val="FF0000"/>
                </a:solidFill>
                <a:latin typeface="#9Slide07 SVNGuerrilla" panose="00000500000000000000" pitchFamily="2" charset="0"/>
                <a:cs typeface="Times New Roman" panose="02020603050405020304" pitchFamily="18" charset="0"/>
              </a:rPr>
              <a:t>cùng</a:t>
            </a:r>
            <a:r>
              <a:rPr lang="en-US" sz="8000" b="1" dirty="0">
                <a:solidFill>
                  <a:srgbClr val="FF0000"/>
                </a:solidFill>
                <a:latin typeface="#9Slide07 SVNGuerrilla" panose="00000500000000000000" pitchFamily="2" charset="0"/>
                <a:cs typeface="Times New Roman" panose="02020603050405020304" pitchFamily="18" charset="0"/>
              </a:rPr>
              <a:t> </a:t>
            </a:r>
            <a:r>
              <a:rPr lang="en-US" sz="8000" b="1" dirty="0" err="1">
                <a:solidFill>
                  <a:srgbClr val="FF0000"/>
                </a:solidFill>
                <a:latin typeface="#9Slide07 SVNGuerrilla" panose="00000500000000000000" pitchFamily="2" charset="0"/>
                <a:cs typeface="Times New Roman" panose="02020603050405020304" pitchFamily="18" charset="0"/>
              </a:rPr>
              <a:t>tôi</a:t>
            </a:r>
            <a:endParaRPr lang="en-US" sz="8000" dirty="0">
              <a:solidFill>
                <a:srgbClr val="FF0000"/>
              </a:solidFill>
              <a:latin typeface="#9Slide07 SVNGuerrilla" panose="00000500000000000000" pitchFamily="2" charset="0"/>
              <a:cs typeface="Times New Roman" panose="02020603050405020304" pitchFamily="18" charset="0"/>
            </a:endParaRPr>
          </a:p>
        </p:txBody>
      </p:sp>
      <p:sp>
        <p:nvSpPr>
          <p:cNvPr id="3" name="Rectangle 2"/>
          <p:cNvSpPr/>
          <p:nvPr/>
        </p:nvSpPr>
        <p:spPr>
          <a:xfrm>
            <a:off x="990600" y="3238500"/>
            <a:ext cx="5715000" cy="5509200"/>
          </a:xfrm>
          <a:prstGeom prst="rect">
            <a:avLst/>
          </a:prstGeom>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Nhóm</a:t>
            </a:r>
            <a:r>
              <a:rPr lang="en-US" sz="4400" b="1" dirty="0">
                <a:latin typeface="Times New Roman" panose="02020603050405020304" pitchFamily="18" charset="0"/>
                <a:cs typeface="Times New Roman" panose="02020603050405020304" pitchFamily="18" charset="0"/>
              </a:rPr>
              <a:t> 1: </a:t>
            </a:r>
            <a:r>
              <a:rPr lang="vi-VN" sz="4400" dirty="0">
                <a:latin typeface="Times New Roman" panose="02020603050405020304" pitchFamily="18" charset="0"/>
                <a:cs typeface="Times New Roman" panose="02020603050405020304" pitchFamily="18" charset="0"/>
              </a:rPr>
              <a:t>Nhập vai Me-ri trong văn bản “</a:t>
            </a:r>
            <a:r>
              <a:rPr lang="vi-VN" sz="4400" i="1" dirty="0">
                <a:latin typeface="Times New Roman" panose="02020603050405020304" pitchFamily="18" charset="0"/>
                <a:cs typeface="Times New Roman" panose="02020603050405020304" pitchFamily="18" charset="0"/>
              </a:rPr>
              <a:t>Vụ cải trang bất thành</a:t>
            </a:r>
            <a:r>
              <a:rPr lang="vi-VN" sz="4400" dirty="0">
                <a:latin typeface="Times New Roman" panose="02020603050405020304" pitchFamily="18" charset="0"/>
                <a:cs typeface="Times New Roman" panose="02020603050405020304" pitchFamily="18" charset="0"/>
              </a:rPr>
              <a:t>” (trích “</a:t>
            </a:r>
            <a:r>
              <a:rPr lang="vi-VN" sz="4400" i="1" dirty="0">
                <a:latin typeface="Times New Roman" panose="02020603050405020304" pitchFamily="18" charset="0"/>
                <a:cs typeface="Times New Roman" panose="02020603050405020304" pitchFamily="18" charset="0"/>
              </a:rPr>
              <a:t>Sơ-lốc Hôm</a:t>
            </a:r>
            <a:r>
              <a:rPr lang="vi-VN" sz="4400" dirty="0">
                <a:latin typeface="Times New Roman" panose="02020603050405020304" pitchFamily="18" charset="0"/>
                <a:cs typeface="Times New Roman" panose="02020603050405020304" pitchFamily="18" charset="0"/>
              </a:rPr>
              <a:t>” của Đoi-lơ) đề kể lại câu chuyện trong phần (3) của văn bản.</a:t>
            </a:r>
          </a:p>
          <a:p>
            <a:pPr algn="just"/>
            <a:r>
              <a:rPr lang="en-US" sz="4400" dirty="0">
                <a:latin typeface="Times New Roman" panose="02020603050405020304" pitchFamily="18" charset="0"/>
                <a:cs typeface="Times New Roman" panose="02020603050405020304" pitchFamily="18" charset="0"/>
              </a:rPr>
              <a:t> </a:t>
            </a:r>
          </a:p>
        </p:txBody>
      </p:sp>
      <p:sp>
        <p:nvSpPr>
          <p:cNvPr id="5" name="Rectangle 4"/>
          <p:cNvSpPr/>
          <p:nvPr/>
        </p:nvSpPr>
        <p:spPr>
          <a:xfrm>
            <a:off x="11506200" y="3238500"/>
            <a:ext cx="5715000" cy="5509200"/>
          </a:xfrm>
          <a:prstGeom prst="rect">
            <a:avLst/>
          </a:prstGeom>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Nhóm</a:t>
            </a:r>
            <a:r>
              <a:rPr lang="en-US" sz="4400" b="1" dirty="0">
                <a:latin typeface="Times New Roman" panose="02020603050405020304" pitchFamily="18" charset="0"/>
                <a:cs typeface="Times New Roman" panose="02020603050405020304" pitchFamily="18" charset="0"/>
              </a:rPr>
              <a:t> 2: </a:t>
            </a:r>
            <a:r>
              <a:rPr lang="vi-VN" sz="4400" dirty="0">
                <a:latin typeface="Times New Roman" panose="02020603050405020304" pitchFamily="18" charset="0"/>
                <a:cs typeface="Times New Roman" panose="02020603050405020304" pitchFamily="18" charset="0"/>
              </a:rPr>
              <a:t>Nhập vai </a:t>
            </a:r>
            <a:r>
              <a:rPr lang="en-US" sz="4400" dirty="0">
                <a:latin typeface="Times New Roman" panose="02020603050405020304" pitchFamily="18" charset="0"/>
                <a:cs typeface="Times New Roman" panose="02020603050405020304" pitchFamily="18" charset="0"/>
              </a:rPr>
              <a:t>cha </a:t>
            </a:r>
            <a:r>
              <a:rPr lang="en-US" sz="4400" dirty="0" err="1">
                <a:latin typeface="Times New Roman" panose="02020603050405020304" pitchFamily="18" charset="0"/>
                <a:cs typeface="Times New Roman" panose="02020603050405020304" pitchFamily="18" charset="0"/>
              </a:rPr>
              <a:t>dượng</a:t>
            </a:r>
            <a:r>
              <a:rPr lang="vi-VN" sz="4400" dirty="0">
                <a:latin typeface="Times New Roman" panose="02020603050405020304" pitchFamily="18" charset="0"/>
                <a:cs typeface="Times New Roman" panose="02020603050405020304" pitchFamily="18" charset="0"/>
              </a:rPr>
              <a:t> trong văn bản “</a:t>
            </a:r>
            <a:r>
              <a:rPr lang="vi-VN" sz="4400" i="1" dirty="0">
                <a:latin typeface="Times New Roman" panose="02020603050405020304" pitchFamily="18" charset="0"/>
                <a:cs typeface="Times New Roman" panose="02020603050405020304" pitchFamily="18" charset="0"/>
              </a:rPr>
              <a:t>Vụ cải trang bất thành</a:t>
            </a:r>
            <a:r>
              <a:rPr lang="vi-VN" sz="4400" dirty="0">
                <a:latin typeface="Times New Roman" panose="02020603050405020304" pitchFamily="18" charset="0"/>
                <a:cs typeface="Times New Roman" panose="02020603050405020304" pitchFamily="18" charset="0"/>
              </a:rPr>
              <a:t>” (trích “</a:t>
            </a:r>
            <a:r>
              <a:rPr lang="vi-VN" sz="4400" i="1" dirty="0">
                <a:latin typeface="Times New Roman" panose="02020603050405020304" pitchFamily="18" charset="0"/>
                <a:cs typeface="Times New Roman" panose="02020603050405020304" pitchFamily="18" charset="0"/>
              </a:rPr>
              <a:t>Sơ-lốc Hôm</a:t>
            </a:r>
            <a:r>
              <a:rPr lang="vi-VN" sz="4400" dirty="0">
                <a:latin typeface="Times New Roman" panose="02020603050405020304" pitchFamily="18" charset="0"/>
                <a:cs typeface="Times New Roman" panose="02020603050405020304" pitchFamily="18" charset="0"/>
              </a:rPr>
              <a:t>” của Đoi-lơ) đề kể lại câu chuyện trong phần (3) của văn bản.</a:t>
            </a:r>
          </a:p>
          <a:p>
            <a:pPr algn="just"/>
            <a:r>
              <a:rPr lang="en-US" sz="4400" dirty="0">
                <a:latin typeface="Times New Roman" panose="02020603050405020304" pitchFamily="18" charset="0"/>
                <a:cs typeface="Times New Roman" panose="02020603050405020304" pitchFamily="18" charset="0"/>
              </a:rPr>
              <a:t> </a:t>
            </a:r>
          </a:p>
        </p:txBody>
      </p:sp>
      <p:sp>
        <p:nvSpPr>
          <p:cNvPr id="6" name="Freeform 4">
            <a:extLst>
              <a:ext uri="{FF2B5EF4-FFF2-40B4-BE49-F238E27FC236}">
                <a16:creationId xmlns:a16="http://schemas.microsoft.com/office/drawing/2014/main" id="{6E2F17E6-32FF-1C28-3968-5D3606DA8F72}"/>
              </a:ext>
            </a:extLst>
          </p:cNvPr>
          <p:cNvSpPr/>
          <p:nvPr/>
        </p:nvSpPr>
        <p:spPr>
          <a:xfrm>
            <a:off x="7010400" y="3848100"/>
            <a:ext cx="3734562" cy="6438900"/>
          </a:xfrm>
          <a:custGeom>
            <a:avLst/>
            <a:gdLst/>
            <a:ahLst/>
            <a:cxnLst/>
            <a:rect l="l" t="t" r="r" b="b"/>
            <a:pathLst>
              <a:path w="4773168" h="8229600">
                <a:moveTo>
                  <a:pt x="0" y="0"/>
                </a:moveTo>
                <a:lnTo>
                  <a:pt x="4773168" y="0"/>
                </a:lnTo>
                <a:lnTo>
                  <a:pt x="4773168" y="8229600"/>
                </a:lnTo>
                <a:lnTo>
                  <a:pt x="0" y="82296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05921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271" y="1437739"/>
            <a:ext cx="17863457" cy="8956298"/>
          </a:xfrm>
          <a:prstGeom prst="rect">
            <a:avLst/>
          </a:prstGeom>
          <a:solidFill>
            <a:schemeClr val="bg1"/>
          </a:solidFill>
        </p:spPr>
        <p:txBody>
          <a:bodyPr wrap="square">
            <a:spAutoFit/>
          </a:bodyPr>
          <a:lstStyle/>
          <a:p>
            <a:pPr algn="just"/>
            <a:r>
              <a:rPr lang="en-US" sz="3500" dirty="0">
                <a:latin typeface="Times New Roman" panose="02020603050405020304" pitchFamily="18" charset="0"/>
                <a:cs typeface="Times New Roman" panose="02020603050405020304" pitchFamily="18" charset="0"/>
              </a:rPr>
              <a:t>       </a:t>
            </a:r>
            <a:r>
              <a:rPr lang="vi-VN" sz="3500" dirty="0">
                <a:latin typeface="Times New Roman" panose="02020603050405020304" pitchFamily="18" charset="0"/>
                <a:cs typeface="Times New Roman" panose="02020603050405020304" pitchFamily="18" charset="0"/>
              </a:rPr>
              <a:t>Tôi là Me-ri, sống cùng mẹ và cha dượng. Tôi có vị hôn phu là Hót-mơ En-giô nhưng đã bị mất tích vào đúng hôm cử hành hôn lễ. Tôi đã tìm đến thám tử Hôm và nhờ giúp đỡ. Hôm nay, tôi đến nhà thám tử để xem kết quả tìm người đến đâu.</a:t>
            </a:r>
          </a:p>
          <a:p>
            <a:pPr algn="just"/>
            <a:r>
              <a:rPr lang="en-US" sz="3500" dirty="0">
                <a:latin typeface="Times New Roman" panose="02020603050405020304" pitchFamily="18" charset="0"/>
                <a:cs typeface="Times New Roman" panose="02020603050405020304" pitchFamily="18" charset="0"/>
              </a:rPr>
              <a:t>        </a:t>
            </a:r>
            <a:r>
              <a:rPr lang="vi-VN" sz="3500" dirty="0">
                <a:latin typeface="Times New Roman" panose="02020603050405020304" pitchFamily="18" charset="0"/>
                <a:cs typeface="Times New Roman" panose="02020603050405020304" pitchFamily="18" charset="0"/>
              </a:rPr>
              <a:t>Vừa đến cửa, tôi đã nghe thấy tiếng nói của Hôm ở trong phòng vọng ra. Nhìn qua khe cửa, tôi thấy Uyn-đi-banh (cha dượng tôi) đang thu mình trong ghế bành, đầu gọc xuống, sụp đổ hoàn toàn khi nghe Hôm kể lại toàn bộ sự việc. Hoá ra hắn (Uyn-đi-banh) đã lừa dối tôi bằng cách: lợi dụng sự đồng loã của vợ là mẹ tôi, cùng tình trạng cận thị nặng của tôi, để đóng giả làm Hót-mơ En-giô và tán tỉnh, tỏ tình với tôi. Hắn đã cải trang thành một người đàn ông khác, luôn phải đeo kính màu để che đậy cặp mắt vốn thân quen, đeo râu tóc giả, biến giọng nói thông thường thành một giọng nói thì thâm khó nghe. Hắn đã thành công trở thành một anh chàng Hót-mơ Ên-giô để gạt ra ngoài lề tất cả những đối thủ lăm le tán tỉnh tôi. Tôi đã tin tưởng và đính hôn với gã. Thật đáng thương cho tôi!</a:t>
            </a:r>
            <a:endParaRPr lang="en-US" sz="3500" dirty="0">
              <a:latin typeface="Times New Roman" panose="02020603050405020304" pitchFamily="18" charset="0"/>
              <a:cs typeface="Times New Roman" panose="02020603050405020304" pitchFamily="18" charset="0"/>
            </a:endParaRPr>
          </a:p>
          <a:p>
            <a:pPr algn="just"/>
            <a:r>
              <a:rPr kumimoji="0" lang="en-US" sz="3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3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Nghe hết câu chuyện của Hôm, tôi đẩy cửa đi vào, nhìn chằm chằm vào gã cha dượng. Tôi thật sự không dám tin vào sự thật này. Gã cha dượng nhìn thấy tôi liền hốt hoảng, sợ hãi bỏ chạy ra khỏi căn nhà của Hôm. Tôi rất cảm ơn Hôm đã giúp mình làm sáng tỏ vụ việc, tránh được một sai lầm khủng khiếp trong đời.</a:t>
            </a:r>
            <a:endParaRPr lang="vi-VN" sz="3500" dirty="0">
              <a:latin typeface="Times New Roman" panose="02020603050405020304" pitchFamily="18" charset="0"/>
              <a:cs typeface="Times New Roman" panose="02020603050405020304" pitchFamily="18" charset="0"/>
            </a:endParaRPr>
          </a:p>
        </p:txBody>
      </p:sp>
      <p:sp>
        <p:nvSpPr>
          <p:cNvPr id="4" name="Rectangle 3"/>
          <p:cNvSpPr/>
          <p:nvPr/>
        </p:nvSpPr>
        <p:spPr>
          <a:xfrm>
            <a:off x="609600" y="114300"/>
            <a:ext cx="17297400" cy="1323439"/>
          </a:xfrm>
          <a:prstGeom prst="rect">
            <a:avLst/>
          </a:prstGeom>
        </p:spPr>
        <p:txBody>
          <a:bodyPr wrap="square">
            <a:spAutoFit/>
          </a:bodyPr>
          <a:lstStyle/>
          <a:p>
            <a:pPr algn="ctr"/>
            <a:r>
              <a:rPr lang="vi-VN" sz="4000" b="1" dirty="0">
                <a:solidFill>
                  <a:srgbClr val="FF0000"/>
                </a:solidFill>
                <a:latin typeface="Times New Roman" panose="02020603050405020304" pitchFamily="18" charset="0"/>
                <a:cs typeface="Times New Roman" panose="02020603050405020304" pitchFamily="18" charset="0"/>
              </a:rPr>
              <a:t>Nhập vai Me-ri trong văn bản “</a:t>
            </a:r>
            <a:r>
              <a:rPr lang="vi-VN" sz="4000" b="1" i="1" dirty="0">
                <a:solidFill>
                  <a:srgbClr val="FF0000"/>
                </a:solidFill>
                <a:latin typeface="Times New Roman" panose="02020603050405020304" pitchFamily="18" charset="0"/>
                <a:cs typeface="Times New Roman" panose="02020603050405020304" pitchFamily="18" charset="0"/>
              </a:rPr>
              <a:t>Vụ cải trang bất thành</a:t>
            </a:r>
            <a:r>
              <a:rPr lang="vi-VN" sz="4000" b="1" dirty="0">
                <a:solidFill>
                  <a:srgbClr val="FF0000"/>
                </a:solidFill>
                <a:latin typeface="Times New Roman" panose="02020603050405020304" pitchFamily="18" charset="0"/>
                <a:cs typeface="Times New Roman" panose="02020603050405020304" pitchFamily="18" charset="0"/>
              </a:rPr>
              <a:t>” (trích “</a:t>
            </a:r>
            <a:r>
              <a:rPr lang="vi-VN" sz="4000" b="1" i="1" dirty="0">
                <a:solidFill>
                  <a:srgbClr val="FF0000"/>
                </a:solidFill>
                <a:latin typeface="Times New Roman" panose="02020603050405020304" pitchFamily="18" charset="0"/>
                <a:cs typeface="Times New Roman" panose="02020603050405020304" pitchFamily="18" charset="0"/>
              </a:rPr>
              <a:t>Sơ-lốc Hôm</a:t>
            </a:r>
            <a:r>
              <a:rPr lang="vi-VN" sz="4000" b="1" dirty="0">
                <a:solidFill>
                  <a:srgbClr val="FF0000"/>
                </a:solidFill>
                <a:latin typeface="Times New Roman" panose="02020603050405020304" pitchFamily="18" charset="0"/>
                <a:cs typeface="Times New Roman" panose="02020603050405020304" pitchFamily="18" charset="0"/>
              </a:rPr>
              <a:t>” của Đoi-lơ) đề kể lại câu chuyện trong phần (3) của văn bản.</a:t>
            </a:r>
          </a:p>
        </p:txBody>
      </p:sp>
    </p:spTree>
    <p:extLst>
      <p:ext uri="{BB962C8B-B14F-4D97-AF65-F5344CB8AC3E}">
        <p14:creationId xmlns:p14="http://schemas.microsoft.com/office/powerpoint/2010/main" val="3989952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925776"/>
            <a:ext cx="17297400" cy="8094524"/>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Tôi, cha dượng của Me-ri. Tôi đã kết hôn với một góa phụ hơn tôi rất nhiều tuổi chỉ vì tài sản của bà.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Cô con gái của vợ tôi rất tốt bụng, rộng rãi nên đã để cho tôi sử dụng số tiền ấy. Đối với những người thuộc tầng lớp như tôi thì số tiền đó quả là cũng đáng kể. Nếu mất đi số lợi tức thi cuộc đời tôi cũng sẽ khác nhiều, thành thử tôi phải cố gắng để duy trì. Nhận thấy hôn nhân của cô gái là mối đe doạ đối với khoản thu nhập một trăm bảng một năm, tôi giữ rịt cô gái tại nhà, ngăn ngừa cô kết giao với những bạn bè cùng trang lứa. Nhưng tôi sớm thấy đây không phải là giải pháp lâu dài. Cô gái đã phản ứng để đòi quyền lợi chính đáng, cương quyết đòi tham gia vũ hội. Đến đây, tôi bèn nghĩ ra kế hoạch khác. Lợi dụng sự đồng loã của vợ cùng tình trạng cận thị nặng của cô gái, tôi cải trang thành một người đàn ông khác, luôn phải đeo kính màu để che đậy cặp mắt vốn thân quen, đeo râu tóc giả, biến giọng nói thông thường thành một giọng nói thì thâm khó nghe. </a:t>
            </a:r>
          </a:p>
        </p:txBody>
      </p:sp>
      <p:sp>
        <p:nvSpPr>
          <p:cNvPr id="4" name="Rectangle 3"/>
          <p:cNvSpPr/>
          <p:nvPr/>
        </p:nvSpPr>
        <p:spPr>
          <a:xfrm>
            <a:off x="609600" y="266700"/>
            <a:ext cx="17297400" cy="1323439"/>
          </a:xfrm>
          <a:prstGeom prst="rect">
            <a:avLst/>
          </a:prstGeom>
          <a:solidFill>
            <a:schemeClr val="bg1"/>
          </a:solidFill>
        </p:spPr>
        <p:txBody>
          <a:bodyPr wrap="square">
            <a:spAutoFit/>
          </a:bodyPr>
          <a:lstStyle/>
          <a:p>
            <a:pPr lvl="0" algn="ctr">
              <a:defRPr/>
            </a:pPr>
            <a:r>
              <a:rPr lang="vi-VN" sz="4000" b="1" dirty="0">
                <a:solidFill>
                  <a:srgbClr val="FF0000"/>
                </a:solidFill>
                <a:latin typeface="Times New Roman" panose="02020603050405020304" pitchFamily="18" charset="0"/>
                <a:cs typeface="Times New Roman" panose="02020603050405020304" pitchFamily="18" charset="0"/>
              </a:rPr>
              <a:t>Nhập vai cha dượng trong văn bản “</a:t>
            </a:r>
            <a:r>
              <a:rPr lang="vi-VN" sz="4000" b="1" i="1" dirty="0">
                <a:solidFill>
                  <a:srgbClr val="FF0000"/>
                </a:solidFill>
                <a:latin typeface="Times New Roman" panose="02020603050405020304" pitchFamily="18" charset="0"/>
                <a:cs typeface="Times New Roman" panose="02020603050405020304" pitchFamily="18" charset="0"/>
              </a:rPr>
              <a:t>Vụ cải trang bất thành</a:t>
            </a:r>
            <a:r>
              <a:rPr lang="vi-VN" sz="4000" b="1" dirty="0">
                <a:solidFill>
                  <a:srgbClr val="FF0000"/>
                </a:solidFill>
                <a:latin typeface="Times New Roman" panose="02020603050405020304" pitchFamily="18" charset="0"/>
                <a:cs typeface="Times New Roman" panose="02020603050405020304" pitchFamily="18" charset="0"/>
              </a:rPr>
              <a:t>” (trích “</a:t>
            </a:r>
            <a:r>
              <a:rPr lang="vi-VN" sz="4000" b="1" i="1" dirty="0">
                <a:solidFill>
                  <a:srgbClr val="FF0000"/>
                </a:solidFill>
                <a:latin typeface="Times New Roman" panose="02020603050405020304" pitchFamily="18" charset="0"/>
                <a:cs typeface="Times New Roman" panose="02020603050405020304" pitchFamily="18" charset="0"/>
              </a:rPr>
              <a:t>Sơ-lốc Hôm</a:t>
            </a:r>
            <a:r>
              <a:rPr lang="vi-VN" sz="4000" b="1" dirty="0">
                <a:solidFill>
                  <a:srgbClr val="FF0000"/>
                </a:solidFill>
                <a:latin typeface="Times New Roman" panose="02020603050405020304" pitchFamily="18" charset="0"/>
                <a:cs typeface="Times New Roman" panose="02020603050405020304" pitchFamily="18" charset="0"/>
              </a:rPr>
              <a:t>” của Đoi-lơ) đề kể lại câu chuyện trong phần (3) của văn bản.</a:t>
            </a:r>
          </a:p>
        </p:txBody>
      </p:sp>
    </p:spTree>
    <p:extLst>
      <p:ext uri="{BB962C8B-B14F-4D97-AF65-F5344CB8AC3E}">
        <p14:creationId xmlns:p14="http://schemas.microsoft.com/office/powerpoint/2010/main" val="3340703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2171700"/>
            <a:ext cx="17297400" cy="3170099"/>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Trước cặp mắt cận của con gái mình, tôi nghiễm nhiên trở thành một anh chàng Hót-mơ Ên-giô để gạt ra ngoài lề tất cả những đối thủ lăm le tán tỉnh Me-ri đáng thương. Me-ri đã bị lừa gạt và đính hôn với tôi. Tôi những tưởng đã thành công với kế hoạch của mình như Hôm - thám tử đã vạch trần kế hoạch xấu xa đó. Vì quá sợ hãi, tôi đã bỏ chạy ra khỏi căn nhà của Hôm.</a:t>
            </a:r>
          </a:p>
        </p:txBody>
      </p:sp>
      <p:sp>
        <p:nvSpPr>
          <p:cNvPr id="4" name="Rectangle 3"/>
          <p:cNvSpPr/>
          <p:nvPr/>
        </p:nvSpPr>
        <p:spPr>
          <a:xfrm>
            <a:off x="609600" y="495300"/>
            <a:ext cx="17297400" cy="1323439"/>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Nhập vai cha dượng trong văn bản “</a:t>
            </a:r>
            <a:r>
              <a:rPr kumimoji="0" lang="vi-VN" sz="4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Vụ cải trang bất thành</a:t>
            </a: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(trích “</a:t>
            </a:r>
            <a:r>
              <a:rPr kumimoji="0" lang="vi-VN" sz="4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Sơ-lốc Hôm</a:t>
            </a: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của Đoi-lơ) đề kể lại câu chuyện trong phần (3) của văn bản.</a:t>
            </a:r>
          </a:p>
        </p:txBody>
      </p:sp>
      <p:pic>
        <p:nvPicPr>
          <p:cNvPr id="3" name="Picture 2">
            <a:extLst>
              <a:ext uri="{FF2B5EF4-FFF2-40B4-BE49-F238E27FC236}">
                <a16:creationId xmlns:a16="http://schemas.microsoft.com/office/drawing/2014/main" id="{526161C0-BA75-20E3-0682-97C209F2B97B}"/>
              </a:ext>
            </a:extLst>
          </p:cNvPr>
          <p:cNvPicPr>
            <a:picLocks noChangeAspect="1"/>
          </p:cNvPicPr>
          <p:nvPr/>
        </p:nvPicPr>
        <p:blipFill>
          <a:blip r:embed="rId3"/>
          <a:stretch>
            <a:fillRect/>
          </a:stretch>
        </p:blipFill>
        <p:spPr>
          <a:xfrm>
            <a:off x="10591800" y="5516532"/>
            <a:ext cx="7620000" cy="4286250"/>
          </a:xfrm>
          <a:prstGeom prst="rect">
            <a:avLst/>
          </a:prstGeom>
        </p:spPr>
      </p:pic>
      <p:sp>
        <p:nvSpPr>
          <p:cNvPr id="5" name="Rectangle 4">
            <a:extLst>
              <a:ext uri="{FF2B5EF4-FFF2-40B4-BE49-F238E27FC236}">
                <a16:creationId xmlns:a16="http://schemas.microsoft.com/office/drawing/2014/main" id="{07860DB2-36F5-129E-CC7A-908D4017D6B8}"/>
              </a:ext>
            </a:extLst>
          </p:cNvPr>
          <p:cNvSpPr/>
          <p:nvPr/>
        </p:nvSpPr>
        <p:spPr>
          <a:xfrm>
            <a:off x="598714" y="5560755"/>
            <a:ext cx="9612086" cy="3785652"/>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Sau vụ đó, tôi đã ân hận vô cùng và đến cầu xin Me-ri tha lỗi cho mình và hứa sẽ không xuất hiện trước mặt con bé nữa. Me-ri thánh thiện đã đồng ý tha lỗi cho tôi. Chuyển ra ngoại ô sống, tôi cố gắng sửa đổi bản thân mình và sống một cuộc đời tốt đẹp hơn.</a:t>
            </a:r>
          </a:p>
        </p:txBody>
      </p:sp>
    </p:spTree>
    <p:extLst>
      <p:ext uri="{BB962C8B-B14F-4D97-AF65-F5344CB8AC3E}">
        <p14:creationId xmlns:p14="http://schemas.microsoft.com/office/powerpoint/2010/main" val="1718879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09600" y="34556"/>
            <a:ext cx="7181425" cy="4800600"/>
          </a:xfrm>
          <a:prstGeom prst="rect">
            <a:avLst/>
          </a:prstGeom>
        </p:spPr>
      </p:pic>
      <p:sp>
        <p:nvSpPr>
          <p:cNvPr id="13" name="Rectangle 12"/>
          <p:cNvSpPr/>
          <p:nvPr/>
        </p:nvSpPr>
        <p:spPr>
          <a:xfrm>
            <a:off x="8001000" y="1473375"/>
            <a:ext cx="9677400" cy="3416320"/>
          </a:xfrm>
          <a:prstGeom prst="rect">
            <a:avLst/>
          </a:prstGeom>
        </p:spPr>
        <p:txBody>
          <a:bodyPr wrap="square">
            <a:spAutoFit/>
          </a:bodyPr>
          <a:lstStyle/>
          <a:p>
            <a:pPr algn="just"/>
            <a:r>
              <a:rPr lang="en-US" sz="3600" dirty="0">
                <a:solidFill>
                  <a:srgbClr val="111111"/>
                </a:solidFill>
                <a:latin typeface="+mj-lt"/>
              </a:rPr>
              <a:t>      </a:t>
            </a:r>
            <a:r>
              <a:rPr lang="vi-VN" sz="3600" dirty="0">
                <a:solidFill>
                  <a:srgbClr val="111111"/>
                </a:solidFill>
                <a:latin typeface="+mj-lt"/>
              </a:rPr>
              <a:t>Ngày xửa ngày xưa, trong khu rừng nọ có thỏ và rùa là đôi bạn rất thân thiết với nhau. Thế nhưng, vào một ngày kia, cả hai lại xảy ra trận cãi vã chỉ vì muốn biết ai là người chạy nhanh nhất. Vậy là thỏ và rùa liền tổ chức một cuộc thi chạy để quyết định ra ai là người chạy nhanh hơn.</a:t>
            </a:r>
          </a:p>
        </p:txBody>
      </p:sp>
      <p:sp>
        <p:nvSpPr>
          <p:cNvPr id="26" name="Rectangle 25"/>
          <p:cNvSpPr/>
          <p:nvPr/>
        </p:nvSpPr>
        <p:spPr>
          <a:xfrm>
            <a:off x="533400" y="5094387"/>
            <a:ext cx="17297400" cy="5078313"/>
          </a:xfrm>
          <a:prstGeom prst="rect">
            <a:avLst/>
          </a:prstGeom>
        </p:spPr>
        <p:txBody>
          <a:bodyPr wrap="square">
            <a:spAutoFit/>
          </a:bodyPr>
          <a:lstStyle/>
          <a:p>
            <a:pPr algn="just"/>
            <a:r>
              <a:rPr lang="en-US" sz="3600" dirty="0">
                <a:solidFill>
                  <a:srgbClr val="111111"/>
                </a:solidFill>
                <a:latin typeface="+mj-lt"/>
              </a:rPr>
              <a:t>      </a:t>
            </a:r>
            <a:r>
              <a:rPr lang="vi-VN" sz="3600" dirty="0">
                <a:solidFill>
                  <a:srgbClr val="111111"/>
                </a:solidFill>
                <a:latin typeface="+mj-lt"/>
              </a:rPr>
              <a:t>Lúc bắt đầu cuộc đua, chú thỏ chạy rất nhanh, vượt xa chú rùa cả một đoạn đường rất dài. Thỏ ta thấy vậy liền nghĩ bụng rằng rùa còn lâu mới đuổi kịp với mình nên chú thỏ cứ vui vẻ chậm rãi đi bộ, bắt bướm, đùa vui hái hoa, từ chỗ này đến chỗ khác cho đến khi thỏ mệt quá liền tìm gốc cây lớn để ngồi nghỉ và ngủ quên lúc nào không hay. </a:t>
            </a:r>
          </a:p>
          <a:p>
            <a:pPr algn="just"/>
            <a:r>
              <a:rPr lang="en-US" sz="3600" dirty="0">
                <a:solidFill>
                  <a:srgbClr val="111111"/>
                </a:solidFill>
                <a:latin typeface="+mj-lt"/>
              </a:rPr>
              <a:t>      </a:t>
            </a:r>
            <a:r>
              <a:rPr lang="vi-VN" sz="3600" dirty="0">
                <a:solidFill>
                  <a:srgbClr val="111111"/>
                </a:solidFill>
                <a:latin typeface="+mj-lt"/>
              </a:rPr>
              <a:t>Trong lúc đó, chú rùa vẫn chậm rãi kiên trì vượt mọi vất vả khó nhọc, để đi từng bước trên đường đua.</a:t>
            </a:r>
          </a:p>
          <a:p>
            <a:pPr algn="just"/>
            <a:r>
              <a:rPr lang="en-US" sz="3600" dirty="0">
                <a:solidFill>
                  <a:srgbClr val="111111"/>
                </a:solidFill>
                <a:latin typeface="+mj-lt"/>
              </a:rPr>
              <a:t>      </a:t>
            </a:r>
            <a:r>
              <a:rPr lang="vi-VN" sz="3600" dirty="0">
                <a:solidFill>
                  <a:srgbClr val="111111"/>
                </a:solidFill>
                <a:latin typeface="+mj-lt"/>
              </a:rPr>
              <a:t>Sau một khoảng thời gian rất lâu, Thỏ mới chợt tỉnh dậy, nhận ra Rùa đã đi rất xa và gần tới vạch đích. Thỏ thấy vậy liền ba chân bốn cẳng chạy đuổi theo nhưng đã muộn, chú rùa đã tới vạch đích đầu tiên. Và thế là chú thỏ đành phải chịu thua trước chú rùa.</a:t>
            </a:r>
            <a:endParaRPr lang="vi-VN" sz="3600" b="0" i="0" dirty="0">
              <a:solidFill>
                <a:srgbClr val="111111"/>
              </a:solidFill>
              <a:effectLst/>
              <a:latin typeface="+mj-lt"/>
            </a:endParaRPr>
          </a:p>
        </p:txBody>
      </p:sp>
      <p:sp>
        <p:nvSpPr>
          <p:cNvPr id="27" name="TextBox 26"/>
          <p:cNvSpPr txBox="1"/>
          <p:nvPr/>
        </p:nvSpPr>
        <p:spPr>
          <a:xfrm>
            <a:off x="7063864" y="34556"/>
            <a:ext cx="10614536" cy="1323439"/>
          </a:xfrm>
          <a:prstGeom prst="rect">
            <a:avLst/>
          </a:prstGeom>
          <a:noFill/>
        </p:spPr>
        <p:txBody>
          <a:bodyPr wrap="square" rtlCol="0">
            <a:spAutoFit/>
          </a:bodyPr>
          <a:lstStyle/>
          <a:p>
            <a:pPr algn="ctr"/>
            <a:r>
              <a:rPr lang="en-US" sz="8000" b="1" dirty="0" err="1">
                <a:solidFill>
                  <a:srgbClr val="FF0000"/>
                </a:solidFill>
                <a:latin typeface="#9Slide07 SVNGuerrilla" panose="00000500000000000000" pitchFamily="2" charset="0"/>
                <a:cs typeface="Times New Roman" panose="02020603050405020304" pitchFamily="18" charset="0"/>
              </a:rPr>
              <a:t>Rùa</a:t>
            </a:r>
            <a:r>
              <a:rPr lang="en-US" sz="8000" b="1" dirty="0">
                <a:solidFill>
                  <a:srgbClr val="FF0000"/>
                </a:solidFill>
                <a:latin typeface="#9Slide07 SVNGuerrilla" panose="00000500000000000000" pitchFamily="2" charset="0"/>
                <a:cs typeface="Times New Roman" panose="02020603050405020304" pitchFamily="18" charset="0"/>
              </a:rPr>
              <a:t> </a:t>
            </a:r>
            <a:r>
              <a:rPr lang="en-US" sz="8000" b="1" dirty="0" err="1">
                <a:solidFill>
                  <a:srgbClr val="FF0000"/>
                </a:solidFill>
                <a:latin typeface="#9Slide07 SVNGuerrilla" panose="00000500000000000000" pitchFamily="2" charset="0"/>
                <a:cs typeface="Times New Roman" panose="02020603050405020304" pitchFamily="18" charset="0"/>
              </a:rPr>
              <a:t>và</a:t>
            </a:r>
            <a:r>
              <a:rPr lang="en-US" sz="8000" b="1" dirty="0">
                <a:solidFill>
                  <a:srgbClr val="FF0000"/>
                </a:solidFill>
                <a:latin typeface="#9Slide07 SVNGuerrilla" panose="00000500000000000000" pitchFamily="2" charset="0"/>
                <a:cs typeface="Times New Roman" panose="02020603050405020304" pitchFamily="18" charset="0"/>
              </a:rPr>
              <a:t> </a:t>
            </a:r>
            <a:r>
              <a:rPr lang="en-US" sz="8000" b="1" dirty="0" err="1">
                <a:solidFill>
                  <a:srgbClr val="FF0000"/>
                </a:solidFill>
                <a:latin typeface="#9Slide07 SVNGuerrilla" panose="00000500000000000000" pitchFamily="2" charset="0"/>
                <a:cs typeface="Times New Roman" panose="02020603050405020304" pitchFamily="18" charset="0"/>
              </a:rPr>
              <a:t>thỏ</a:t>
            </a:r>
            <a:endParaRPr lang="en-US" sz="8000" dirty="0">
              <a:solidFill>
                <a:srgbClr val="FF0000"/>
              </a:solidFill>
              <a:latin typeface="#9Slide07 SVNGuerrilla"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3595869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81000" y="266700"/>
            <a:ext cx="17449800" cy="1446550"/>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Rèn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năng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hợp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miêu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r>
              <a:rPr lang="en-US" sz="4400" b="1" dirty="0">
                <a:latin typeface="Times New Roman" panose="02020603050405020304" pitchFamily="18" charset="0"/>
                <a:cs typeface="Times New Roman" panose="02020603050405020304" pitchFamily="18" charset="0"/>
              </a:rPr>
              <a:t>.</a:t>
            </a:r>
            <a:endParaRPr lang="vi-VN" sz="8800" dirty="0">
              <a:latin typeface="Times New Roman" panose="02020603050405020304" pitchFamily="18" charset="0"/>
              <a:cs typeface="Times New Roman" panose="02020603050405020304" pitchFamily="18" charset="0"/>
            </a:endParaRPr>
          </a:p>
        </p:txBody>
      </p:sp>
      <p:sp>
        <p:nvSpPr>
          <p:cNvPr id="2" name="Rectangle 1"/>
          <p:cNvSpPr/>
          <p:nvPr/>
        </p:nvSpPr>
        <p:spPr>
          <a:xfrm>
            <a:off x="685800" y="1802666"/>
            <a:ext cx="16840200" cy="8217634"/>
          </a:xfrm>
          <a:prstGeom prst="rect">
            <a:avLst/>
          </a:prstGeom>
        </p:spPr>
        <p:txBody>
          <a:bodyPr wrap="square">
            <a:spAutoFit/>
          </a:bodyPr>
          <a:lstStyle/>
          <a:p>
            <a:pPr algn="just"/>
            <a:r>
              <a:rPr lang="vi-VN" sz="4400" b="1" dirty="0">
                <a:solidFill>
                  <a:srgbClr val="000000"/>
                </a:solidFill>
                <a:latin typeface="Times New Roman" panose="02020603050405020304" pitchFamily="18" charset="0"/>
                <a:cs typeface="Times New Roman" panose="02020603050405020304" pitchFamily="18" charset="0"/>
              </a:rPr>
              <a:t>a) Cách thức</a:t>
            </a:r>
            <a:endParaRPr lang="vi-VN"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Không có kể, sẽ không có truyện vì kể là thao tác làm hiện ra câu chuyện. </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K</a:t>
            </a:r>
            <a:r>
              <a:rPr lang="vi-VN" sz="4400" dirty="0">
                <a:solidFill>
                  <a:srgbClr val="000000"/>
                </a:solidFill>
                <a:latin typeface="Times New Roman" panose="02020603050405020304" pitchFamily="18" charset="0"/>
                <a:cs typeface="Times New Roman" panose="02020603050405020304" pitchFamily="18" charset="0"/>
              </a:rPr>
              <a:t>hông có miêu tả và biểu cảm thì việc kể sẽ giảm đi sự lôi cuốn vì các chi tiết khô cứng, ngôn ngữ không giàu hình ảnh và khó truyển cảm hứng cho người đọc.</a:t>
            </a:r>
            <a:endParaRPr lang="en-US" sz="4400" dirty="0">
              <a:solidFill>
                <a:srgbClr val="000000"/>
              </a:solidFill>
              <a:latin typeface="Times New Roman" panose="02020603050405020304" pitchFamily="18" charset="0"/>
              <a:cs typeface="Times New Roman" panose="02020603050405020304" pitchFamily="18" charset="0"/>
            </a:endParaRPr>
          </a:p>
          <a:p>
            <a:pPr marL="571500" indent="-571500" algn="just">
              <a:buFont typeface="Wingdings" panose="05000000000000000000" pitchFamily="2" charset="2"/>
              <a:buChar char="à"/>
            </a:pP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dụng</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kết</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hợp</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kể</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miêu</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tả</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biểu</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truyện</a:t>
            </a:r>
            <a:endPar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400" dirty="0">
                <a:solidFill>
                  <a:srgbClr val="000000"/>
                </a:solidFill>
                <a:latin typeface="Times New Roman" panose="02020603050405020304" pitchFamily="18" charset="0"/>
                <a:cs typeface="Times New Roman" panose="02020603050405020304" pitchFamily="18" charset="0"/>
              </a:rPr>
              <a:t>- L</a:t>
            </a:r>
            <a:r>
              <a:rPr lang="vi-VN" sz="4400" dirty="0">
                <a:solidFill>
                  <a:srgbClr val="000000"/>
                </a:solidFill>
                <a:latin typeface="Times New Roman" panose="02020603050405020304" pitchFamily="18" charset="0"/>
                <a:cs typeface="Times New Roman" panose="02020603050405020304" pitchFamily="18" charset="0"/>
              </a:rPr>
              <a:t>àm cho câu chuyện trở nên hấp dẫn, các sự việc, sự vật, chi tiết, nhân vât… sinh động hơn; </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T</a:t>
            </a:r>
            <a:r>
              <a:rPr lang="vi-VN" sz="4400" dirty="0">
                <a:solidFill>
                  <a:srgbClr val="000000"/>
                </a:solidFill>
                <a:latin typeface="Times New Roman" panose="02020603050405020304" pitchFamily="18" charset="0"/>
                <a:cs typeface="Times New Roman" panose="02020603050405020304" pitchFamily="18" charset="0"/>
              </a:rPr>
              <a:t>hể hiện được tài năng quan sát, tưởng tượng cũng như biểu lộ rõ ràng cảm hứng, thái độ, quan điểm của người viết</a:t>
            </a:r>
          </a:p>
        </p:txBody>
      </p:sp>
    </p:spTree>
    <p:extLst>
      <p:ext uri="{BB962C8B-B14F-4D97-AF65-F5344CB8AC3E}">
        <p14:creationId xmlns:p14="http://schemas.microsoft.com/office/powerpoint/2010/main" val="25615722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arn(inVertic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barn(inVertical)">
                                      <p:cBhvr>
                                        <p:cTn id="3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3900" y="950416"/>
            <a:ext cx="16840200" cy="415498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Ví</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dụ</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kết</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hợp</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giữa</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kể</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miêu</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tả</a:t>
            </a:r>
            <a:endPar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i="1" baseline="0" dirty="0">
                <a:solidFill>
                  <a:srgbClr val="000000"/>
                </a:solidFill>
                <a:latin typeface="Times New Roman" panose="02020603050405020304" pitchFamily="18" charset="0"/>
                <a:cs typeface="Times New Roman" panose="02020603050405020304" pitchFamily="18" charset="0"/>
              </a:rPr>
              <a:t>       </a:t>
            </a:r>
            <a:r>
              <a:rPr lang="en-US" sz="4400" i="1" baseline="0" dirty="0" err="1">
                <a:solidFill>
                  <a:srgbClr val="000000"/>
                </a:solidFill>
                <a:latin typeface="Times New Roman" panose="02020603050405020304" pitchFamily="18" charset="0"/>
                <a:cs typeface="Times New Roman" panose="02020603050405020304" pitchFamily="18" charset="0"/>
              </a:rPr>
              <a:t>Người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đàn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ông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thu</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mình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trong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ghế</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bành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đầu</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gục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xuống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sụp</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đổ</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hoàn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toàn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Anh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bạn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tôi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gác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chân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lên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kệ</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lò</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sưởi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ngả</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người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ra</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sau</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hai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tay</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thọc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túi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áo</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bắt</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đầu</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mạch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chuyện</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như</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thể</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kể</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cho</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mình</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nghe</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chứ</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chẳng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phải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là</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hai</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chúng</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tôi</a:t>
            </a:r>
            <a:r>
              <a:rPr lang="en-US" sz="4400" i="1" dirty="0">
                <a:solidFill>
                  <a:srgbClr val="000000"/>
                </a:solidFill>
                <a:latin typeface="Times New Roman" panose="02020603050405020304" pitchFamily="18" charset="0"/>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Vụ</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cải</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trang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bất</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lang="en-US" sz="4400" dirty="0">
                <a:solidFill>
                  <a:srgbClr val="000000"/>
                </a:solidFill>
                <a:latin typeface="Times New Roman" panose="02020603050405020304" pitchFamily="18" charset="0"/>
                <a:cs typeface="Times New Roman" panose="02020603050405020304" pitchFamily="18" charset="0"/>
              </a:rPr>
              <a:t>,</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Đoi-lơ</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44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22D9FEB8-1CE9-17CA-CB7B-A9A612A1AD90}"/>
              </a:ext>
            </a:extLst>
          </p:cNvPr>
          <p:cNvPicPr>
            <a:picLocks noChangeAspect="1"/>
          </p:cNvPicPr>
          <p:nvPr/>
        </p:nvPicPr>
        <p:blipFill>
          <a:blip r:embed="rId3"/>
          <a:stretch>
            <a:fillRect/>
          </a:stretch>
        </p:blipFill>
        <p:spPr>
          <a:xfrm>
            <a:off x="9829800" y="5524500"/>
            <a:ext cx="7620000" cy="4286250"/>
          </a:xfrm>
          <a:prstGeom prst="rect">
            <a:avLst/>
          </a:prstGeom>
        </p:spPr>
      </p:pic>
    </p:spTree>
    <p:extLst>
      <p:ext uri="{BB962C8B-B14F-4D97-AF65-F5344CB8AC3E}">
        <p14:creationId xmlns:p14="http://schemas.microsoft.com/office/powerpoint/2010/main" val="2850294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24180" y="1824186"/>
            <a:ext cx="16764000" cy="769441"/>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4400" b="1" dirty="0">
                <a:solidFill>
                  <a:srgbClr val="000000"/>
                </a:solidFill>
                <a:latin typeface="Times New Roman" panose="02020603050405020304" pitchFamily="18" charset="0"/>
              </a:rPr>
              <a:t>b. </a:t>
            </a:r>
            <a:r>
              <a:rPr lang="en-US" sz="4400" b="1" dirty="0" err="1">
                <a:solidFill>
                  <a:srgbClr val="000000"/>
                </a:solidFill>
                <a:latin typeface="Times New Roman" panose="02020603050405020304" pitchFamily="18" charset="0"/>
              </a:rPr>
              <a:t>Bài</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tập</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ndParaRPr>
          </a:p>
        </p:txBody>
      </p:sp>
      <p:sp>
        <p:nvSpPr>
          <p:cNvPr id="2" name="Rectangle 1"/>
          <p:cNvSpPr/>
          <p:nvPr/>
        </p:nvSpPr>
        <p:spPr>
          <a:xfrm>
            <a:off x="914400" y="2704563"/>
            <a:ext cx="12115800" cy="7094250"/>
          </a:xfrm>
          <a:prstGeom prst="rect">
            <a:avLst/>
          </a:prstGeom>
        </p:spPr>
        <p:txBody>
          <a:bodyPr wrap="square">
            <a:spAutoFit/>
          </a:bodyPr>
          <a:lstStyle/>
          <a:p>
            <a:pPr algn="just"/>
            <a:r>
              <a:rPr lang="vi-VN" sz="3500" b="1" dirty="0">
                <a:solidFill>
                  <a:srgbClr val="000000"/>
                </a:solidFill>
                <a:latin typeface="+mj-lt"/>
              </a:rPr>
              <a:t>Đọc đoạn truyện sau</a:t>
            </a:r>
            <a:r>
              <a:rPr lang="en-US" sz="3500" b="1" dirty="0">
                <a:solidFill>
                  <a:srgbClr val="000000"/>
                </a:solidFill>
                <a:latin typeface="+mj-lt"/>
              </a:rPr>
              <a:t>:</a:t>
            </a:r>
          </a:p>
          <a:p>
            <a:pPr algn="just"/>
            <a:r>
              <a:rPr lang="vi-VN" sz="3500" dirty="0">
                <a:solidFill>
                  <a:srgbClr val="000000"/>
                </a:solidFill>
                <a:latin typeface="+mj-lt"/>
              </a:rPr>
              <a:t>“</a:t>
            </a:r>
            <a:r>
              <a:rPr lang="vi-VN" sz="3500" i="1" dirty="0">
                <a:solidFill>
                  <a:srgbClr val="000000"/>
                </a:solidFill>
                <a:latin typeface="+mj-lt"/>
              </a:rPr>
              <a:t>Thành vạch cây vén cỏ, căng mắt dỏng tai như đi tìm mũi kim hạt cải, nhưng không thấy dấu vết gì cả. Bỗng có một con ếch nhảy vọt ra, Thành kinh ngạc vội đuổi theo, ếch lẫn vào đám cỏ. Thành dõi theo hướng, lần tìm thấy một chú dế núp dưới gốc gai. Thành chộp vội, nhưng dế đã chui tọt vào trong hang. Lấy cỏ nhọn chọc, nó vẫn nằm lỳ trong ấy. Sau khi đem ống phung nước vào, bị sặc, một chú dế cực to khỏe mới thòi ra. Tóm được chú ta, nhìn kỹ: mình to, đuôi dài, cổ xanh, cánh vàng. Thành vô cùng mừng rỡ liền nhốt vào lồng mang về. Cả nhà ăn mừng, cho bắt bắt được trân châu bảo ngọc cũng không bằng. Rồi thả vào bồn, nuôi nấng hàng ngày bằng thóc ngâm sữa, thịt cua luộc, chắm sóc chí chút từng li từng tí, đợi đến kỳ hạn nộp quan.</a:t>
            </a:r>
            <a:r>
              <a:rPr lang="vi-VN" sz="3500" dirty="0">
                <a:solidFill>
                  <a:srgbClr val="000000"/>
                </a:solidFill>
                <a:latin typeface="+mj-lt"/>
              </a:rPr>
              <a:t>” (Bồ Tùng Linh)</a:t>
            </a:r>
          </a:p>
        </p:txBody>
      </p:sp>
      <p:sp>
        <p:nvSpPr>
          <p:cNvPr id="5" name="Rectangle 4">
            <a:extLst>
              <a:ext uri="{FF2B5EF4-FFF2-40B4-BE49-F238E27FC236}">
                <a16:creationId xmlns:a16="http://schemas.microsoft.com/office/drawing/2014/main" id="{C4D29C9D-4C4E-7A5E-4682-97AFEF845F66}"/>
              </a:ext>
            </a:extLst>
          </p:cNvPr>
          <p:cNvSpPr/>
          <p:nvPr/>
        </p:nvSpPr>
        <p:spPr>
          <a:xfrm>
            <a:off x="381000" y="266700"/>
            <a:ext cx="17449800" cy="1446550"/>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Rèn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kĩ</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năng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hợp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miêu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r>
              <a:rPr lang="en-US" sz="4400" b="1" dirty="0">
                <a:latin typeface="Times New Roman" panose="02020603050405020304" pitchFamily="18" charset="0"/>
                <a:cs typeface="Times New Roman" panose="02020603050405020304" pitchFamily="18" charset="0"/>
              </a:rPr>
              <a:t>.</a:t>
            </a:r>
            <a:endParaRPr lang="vi-VN" sz="88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80D6F28-1B9D-9CD9-FB33-4ABE2EE34E29}"/>
              </a:ext>
            </a:extLst>
          </p:cNvPr>
          <p:cNvPicPr>
            <a:picLocks noChangeAspect="1"/>
          </p:cNvPicPr>
          <p:nvPr/>
        </p:nvPicPr>
        <p:blipFill>
          <a:blip r:embed="rId3"/>
          <a:stretch>
            <a:fillRect/>
          </a:stretch>
        </p:blipFill>
        <p:spPr>
          <a:xfrm>
            <a:off x="13335000" y="3390900"/>
            <a:ext cx="4687254" cy="6679017"/>
          </a:xfrm>
          <a:prstGeom prst="rect">
            <a:avLst/>
          </a:prstGeom>
        </p:spPr>
      </p:pic>
    </p:spTree>
    <p:extLst>
      <p:ext uri="{BB962C8B-B14F-4D97-AF65-F5344CB8AC3E}">
        <p14:creationId xmlns:p14="http://schemas.microsoft.com/office/powerpoint/2010/main" val="10390021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7200900"/>
            <a:ext cx="17526000" cy="2123658"/>
          </a:xfrm>
          <a:prstGeom prst="rect">
            <a:avLst/>
          </a:prstGeom>
        </p:spPr>
        <p:txBody>
          <a:bodyPr wrap="square">
            <a:spAutoFit/>
          </a:bodyPr>
          <a:lstStyle/>
          <a:p>
            <a:pPr algn="just"/>
            <a:r>
              <a:rPr lang="vi-VN" sz="4400" dirty="0">
                <a:solidFill>
                  <a:srgbClr val="000000"/>
                </a:solidFill>
                <a:latin typeface="+mj-lt"/>
              </a:rPr>
              <a:t>- Nếu bỏ các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ngữ</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câu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mj-lt"/>
              </a:rPr>
              <a:t>miêu tả, người đọc sẽ không hình dung được hình ảnh của con dế, hành động cố công tìm dế và sự chăm sóc tỉ mỉ dế của Thành.</a:t>
            </a:r>
            <a:r>
              <a:rPr lang="en-US" sz="4400" dirty="0">
                <a:solidFill>
                  <a:srgbClr val="000000"/>
                </a:solidFill>
                <a:latin typeface="+mj-lt"/>
              </a:rPr>
              <a:t> </a:t>
            </a:r>
            <a:r>
              <a:rPr lang="en-US" sz="4400" dirty="0">
                <a:solidFill>
                  <a:srgbClr val="000000"/>
                </a:solidFill>
                <a:latin typeface="+mj-lt"/>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truyện</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sẽ</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giảm</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đi</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sinh</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hấp</a:t>
            </a:r>
            <a:r>
              <a:rPr lang="en-US" sz="44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dẫn</a:t>
            </a:r>
            <a:endParaRPr lang="vi-VN" sz="4400" b="1" dirty="0">
              <a:solidFill>
                <a:srgbClr val="000000"/>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214206312"/>
              </p:ext>
            </p:extLst>
          </p:nvPr>
        </p:nvGraphicFramePr>
        <p:xfrm>
          <a:off x="304800" y="647700"/>
          <a:ext cx="17526000" cy="6217920"/>
        </p:xfrm>
        <a:graphic>
          <a:graphicData uri="http://schemas.openxmlformats.org/drawingml/2006/table">
            <a:tbl>
              <a:tblPr firstRow="1" bandRow="1">
                <a:tableStyleId>{5940675A-B579-460E-94D1-54222C63F5DA}</a:tableStyleId>
              </a:tblPr>
              <a:tblGrid>
                <a:gridCol w="5842000">
                  <a:extLst>
                    <a:ext uri="{9D8B030D-6E8A-4147-A177-3AD203B41FA5}">
                      <a16:colId xmlns:a16="http://schemas.microsoft.com/office/drawing/2014/main" val="3901792051"/>
                    </a:ext>
                  </a:extLst>
                </a:gridCol>
                <a:gridCol w="5842000">
                  <a:extLst>
                    <a:ext uri="{9D8B030D-6E8A-4147-A177-3AD203B41FA5}">
                      <a16:colId xmlns:a16="http://schemas.microsoft.com/office/drawing/2014/main" val="2618820644"/>
                    </a:ext>
                  </a:extLst>
                </a:gridCol>
                <a:gridCol w="5842000">
                  <a:extLst>
                    <a:ext uri="{9D8B030D-6E8A-4147-A177-3AD203B41FA5}">
                      <a16:colId xmlns:a16="http://schemas.microsoft.com/office/drawing/2014/main" val="3445230782"/>
                    </a:ext>
                  </a:extLst>
                </a:gridCol>
              </a:tblGrid>
              <a:tr h="370840">
                <a:tc>
                  <a:txBody>
                    <a:bodyPr/>
                    <a:lstStyle/>
                    <a:p>
                      <a:pPr algn="ctr"/>
                      <a:r>
                        <a:rPr lang="en-US" sz="4400" b="1" dirty="0" err="1">
                          <a:latin typeface="Times New Roman" panose="02020603050405020304" pitchFamily="18" charset="0"/>
                          <a:cs typeface="Times New Roman" panose="02020603050405020304" pitchFamily="18" charset="0"/>
                        </a:rPr>
                        <a:t>Kể</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Miêu</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tả</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Biểu</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cảm</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974517043"/>
                  </a:ext>
                </a:extLst>
              </a:tr>
              <a:tr h="370840">
                <a:tc>
                  <a:txBody>
                    <a:bodyPr/>
                    <a:lstStyle/>
                    <a:p>
                      <a:pPr algn="just"/>
                      <a:r>
                        <a:rPr lang="vi-VN" sz="4400" i="1" dirty="0">
                          <a:solidFill>
                            <a:srgbClr val="000000"/>
                          </a:solidFill>
                          <a:latin typeface="+mj-lt"/>
                        </a:rPr>
                        <a:t>Thành vạch cây vén cỏ, căng mắt dỏng tai như đi tìm mũi kim hạt cải, nhưng không thấy dấu vết gì cả. Bỗng có một con ếch nhảy vọt ra, Thành kinh ngạc vội đuổi theo, </a:t>
                      </a:r>
                      <a:endParaRPr lang="en-US" sz="4400" dirty="0">
                        <a:latin typeface="+mj-lt"/>
                        <a:cs typeface="Times New Roman" panose="02020603050405020304" pitchFamily="18" charset="0"/>
                      </a:endParaRPr>
                    </a:p>
                  </a:txBody>
                  <a:tcPr>
                    <a:solidFill>
                      <a:schemeClr val="bg1"/>
                    </a:solidFill>
                  </a:tcPr>
                </a:tc>
                <a:tc>
                  <a:txBody>
                    <a:bodyPr/>
                    <a:lstStyle/>
                    <a:p>
                      <a:pPr algn="just"/>
                      <a:r>
                        <a:rPr lang="vi-VN" sz="4400" i="1" dirty="0">
                          <a:solidFill>
                            <a:srgbClr val="000000"/>
                          </a:solidFill>
                          <a:latin typeface="+mj-lt"/>
                        </a:rPr>
                        <a:t>mình to, đuôi dài, cổ xanh, cánh vàng</a:t>
                      </a:r>
                      <a:endParaRPr lang="en-US" sz="4400" dirty="0">
                        <a:latin typeface="+mj-lt"/>
                        <a:cs typeface="Times New Roman" panose="02020603050405020304" pitchFamily="18" charset="0"/>
                      </a:endParaRPr>
                    </a:p>
                  </a:txBody>
                  <a:tcPr>
                    <a:solidFill>
                      <a:schemeClr val="bg1"/>
                    </a:solidFill>
                  </a:tcPr>
                </a:tc>
                <a:tc>
                  <a:txBody>
                    <a:bodyPr/>
                    <a:lstStyle/>
                    <a:p>
                      <a:pPr algn="just"/>
                      <a:r>
                        <a:rPr lang="en-US" sz="4400" i="1" dirty="0">
                          <a:solidFill>
                            <a:srgbClr val="000000"/>
                          </a:solidFill>
                          <a:latin typeface="+mj-lt"/>
                        </a:rPr>
                        <a:t>- </a:t>
                      </a:r>
                      <a:r>
                        <a:rPr lang="vi-VN" sz="4400" i="1" dirty="0">
                          <a:solidFill>
                            <a:srgbClr val="000000"/>
                          </a:solidFill>
                          <a:latin typeface="+mj-lt"/>
                        </a:rPr>
                        <a:t>Thành kinh ngạc vội đuổi theo</a:t>
                      </a:r>
                      <a:endParaRPr lang="en-US" sz="4400" i="1" dirty="0">
                        <a:solidFill>
                          <a:srgbClr val="000000"/>
                        </a:solidFill>
                        <a:latin typeface="+mj-lt"/>
                      </a:endParaRPr>
                    </a:p>
                    <a:p>
                      <a:pPr algn="just"/>
                      <a:r>
                        <a:rPr lang="en-US" sz="4400" i="1" dirty="0">
                          <a:solidFill>
                            <a:srgbClr val="000000"/>
                          </a:solidFill>
                          <a:latin typeface="+mj-lt"/>
                        </a:rPr>
                        <a:t>- </a:t>
                      </a:r>
                      <a:r>
                        <a:rPr lang="vi-VN" sz="4400" i="1" dirty="0">
                          <a:solidFill>
                            <a:srgbClr val="000000"/>
                          </a:solidFill>
                          <a:latin typeface="+mj-lt"/>
                        </a:rPr>
                        <a:t>Thành vô cùng mừng rỡ </a:t>
                      </a:r>
                      <a:endParaRPr lang="en-US" sz="4400" i="1" dirty="0">
                        <a:solidFill>
                          <a:srgbClr val="000000"/>
                        </a:solidFill>
                        <a:latin typeface="+mj-lt"/>
                      </a:endParaRPr>
                    </a:p>
                    <a:p>
                      <a:pPr algn="just"/>
                      <a:r>
                        <a:rPr lang="en-US" sz="4400" i="1" dirty="0">
                          <a:solidFill>
                            <a:srgbClr val="000000"/>
                          </a:solidFill>
                          <a:latin typeface="+mj-lt"/>
                        </a:rPr>
                        <a:t>- </a:t>
                      </a:r>
                      <a:r>
                        <a:rPr lang="vi-VN" sz="4400" i="1" dirty="0">
                          <a:solidFill>
                            <a:srgbClr val="000000"/>
                          </a:solidFill>
                          <a:latin typeface="+mj-lt"/>
                        </a:rPr>
                        <a:t>Cả nhà ăn mừng, cho bắt bắt được trân châu bảo ngọc cũng không bằng</a:t>
                      </a:r>
                      <a:endParaRPr lang="en-US" sz="4400" dirty="0">
                        <a:latin typeface="+mj-lt"/>
                        <a:cs typeface="Times New Roman" panose="02020603050405020304" pitchFamily="18" charset="0"/>
                      </a:endParaRPr>
                    </a:p>
                  </a:txBody>
                  <a:tcPr>
                    <a:solidFill>
                      <a:schemeClr val="bg1"/>
                    </a:solidFill>
                  </a:tcPr>
                </a:tc>
                <a:extLst>
                  <a:ext uri="{0D108BD9-81ED-4DB2-BD59-A6C34878D82A}">
                    <a16:rowId xmlns:a16="http://schemas.microsoft.com/office/drawing/2014/main" val="10243753"/>
                  </a:ext>
                </a:extLst>
              </a:tr>
            </a:tbl>
          </a:graphicData>
        </a:graphic>
      </p:graphicFrame>
    </p:spTree>
    <p:extLst>
      <p:ext uri="{BB962C8B-B14F-4D97-AF65-F5344CB8AC3E}">
        <p14:creationId xmlns:p14="http://schemas.microsoft.com/office/powerpoint/2010/main" val="177979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5EDDC377-DF89-AB5B-5F3F-C3CD6123AE29}"/>
              </a:ext>
            </a:extLst>
          </p:cNvPr>
          <p:cNvGrpSpPr/>
          <p:nvPr/>
        </p:nvGrpSpPr>
        <p:grpSpPr>
          <a:xfrm>
            <a:off x="609600" y="-3271836"/>
            <a:ext cx="13030200" cy="9369959"/>
            <a:chOff x="0" y="0"/>
            <a:chExt cx="4218789" cy="2167467"/>
          </a:xfrm>
          <a:solidFill>
            <a:schemeClr val="accent3">
              <a:lumMod val="20000"/>
              <a:lumOff val="80000"/>
            </a:schemeClr>
          </a:solidFill>
        </p:grpSpPr>
        <p:sp>
          <p:nvSpPr>
            <p:cNvPr id="3" name="Freeform 5">
              <a:extLst>
                <a:ext uri="{FF2B5EF4-FFF2-40B4-BE49-F238E27FC236}">
                  <a16:creationId xmlns:a16="http://schemas.microsoft.com/office/drawing/2014/main" id="{07F59693-EFF2-E5A1-08F8-C2A0D165BF22}"/>
                </a:ext>
              </a:extLst>
            </p:cNvPr>
            <p:cNvSpPr>
              <a:spLocks/>
            </p:cNvSpPr>
            <p:nvPr/>
          </p:nvSpPr>
          <p:spPr>
            <a:xfrm>
              <a:off x="0" y="0"/>
              <a:ext cx="4218789" cy="2167467"/>
            </a:xfrm>
            <a:custGeom>
              <a:avLst/>
              <a:gdLst/>
              <a:ahLst/>
              <a:cxnLst/>
              <a:rect l="l" t="t" r="r" b="b"/>
              <a:pathLst>
                <a:path w="4218789" h="2167467">
                  <a:moveTo>
                    <a:pt x="24649" y="0"/>
                  </a:moveTo>
                  <a:lnTo>
                    <a:pt x="4194140" y="0"/>
                  </a:lnTo>
                  <a:cubicBezTo>
                    <a:pt x="4200677" y="0"/>
                    <a:pt x="4206947" y="2597"/>
                    <a:pt x="4211569" y="7220"/>
                  </a:cubicBezTo>
                  <a:cubicBezTo>
                    <a:pt x="4216192" y="11842"/>
                    <a:pt x="4218789" y="18112"/>
                    <a:pt x="4218789" y="24649"/>
                  </a:cubicBezTo>
                  <a:lnTo>
                    <a:pt x="4218789" y="2142817"/>
                  </a:lnTo>
                  <a:cubicBezTo>
                    <a:pt x="4218789" y="2149355"/>
                    <a:pt x="4216192" y="2155624"/>
                    <a:pt x="4211569" y="2160247"/>
                  </a:cubicBezTo>
                  <a:cubicBezTo>
                    <a:pt x="4206947" y="2164870"/>
                    <a:pt x="4200677" y="2167467"/>
                    <a:pt x="4194140" y="2167467"/>
                  </a:cubicBezTo>
                  <a:lnTo>
                    <a:pt x="24649" y="2167467"/>
                  </a:lnTo>
                  <a:cubicBezTo>
                    <a:pt x="18112" y="2167467"/>
                    <a:pt x="11842" y="2164870"/>
                    <a:pt x="7220" y="2160247"/>
                  </a:cubicBezTo>
                  <a:cubicBezTo>
                    <a:pt x="2597" y="2155624"/>
                    <a:pt x="0" y="2149355"/>
                    <a:pt x="0" y="2142817"/>
                  </a:cubicBezTo>
                  <a:lnTo>
                    <a:pt x="0" y="24649"/>
                  </a:lnTo>
                  <a:cubicBezTo>
                    <a:pt x="0" y="18112"/>
                    <a:pt x="2597" y="11842"/>
                    <a:pt x="7220" y="7220"/>
                  </a:cubicBezTo>
                  <a:cubicBezTo>
                    <a:pt x="11842" y="2597"/>
                    <a:pt x="18112" y="0"/>
                    <a:pt x="24649" y="0"/>
                  </a:cubicBezTo>
                  <a:close/>
                </a:path>
              </a:pathLst>
            </a:custGeom>
            <a:grpFill/>
            <a:ln w="76200" cap="rnd">
              <a:solidFill>
                <a:srgbClr val="462718"/>
              </a:solidFill>
              <a:prstDash val="solid"/>
              <a:round/>
            </a:ln>
          </p:spPr>
          <p:txBody>
            <a:bodyPr/>
            <a:lstStyle/>
            <a:p>
              <a:endParaRPr lang="en-US"/>
            </a:p>
          </p:txBody>
        </p:sp>
        <p:sp>
          <p:nvSpPr>
            <p:cNvPr id="4" name="TextBox 6">
              <a:extLst>
                <a:ext uri="{FF2B5EF4-FFF2-40B4-BE49-F238E27FC236}">
                  <a16:creationId xmlns:a16="http://schemas.microsoft.com/office/drawing/2014/main" id="{7496AFD0-0EDD-29C7-611B-D95CB35D213B}"/>
                </a:ext>
              </a:extLst>
            </p:cNvPr>
            <p:cNvSpPr txBox="1"/>
            <p:nvPr/>
          </p:nvSpPr>
          <p:spPr>
            <a:xfrm>
              <a:off x="0" y="0"/>
              <a:ext cx="4218789" cy="2167467"/>
            </a:xfrm>
            <a:prstGeom prst="rect">
              <a:avLst/>
            </a:prstGeom>
            <a:grpFill/>
          </p:spPr>
          <p:txBody>
            <a:bodyPr lIns="50800" tIns="50800" rIns="50800" bIns="50800" rtlCol="0" anchor="ctr"/>
            <a:lstStyle/>
            <a:p>
              <a:pPr algn="ctr">
                <a:lnSpc>
                  <a:spcPts val="2851"/>
                </a:lnSpc>
              </a:pPr>
              <a:endParaRPr/>
            </a:p>
          </p:txBody>
        </p:sp>
      </p:grpSp>
      <p:sp>
        <p:nvSpPr>
          <p:cNvPr id="19" name="Rectangle 18">
            <a:extLst>
              <a:ext uri="{FF2B5EF4-FFF2-40B4-BE49-F238E27FC236}">
                <a16:creationId xmlns:a16="http://schemas.microsoft.com/office/drawing/2014/main" id="{AA891B22-B5F2-36C7-2BCA-40A728B5767F}"/>
              </a:ext>
            </a:extLst>
          </p:cNvPr>
          <p:cNvSpPr/>
          <p:nvPr/>
        </p:nvSpPr>
        <p:spPr>
          <a:xfrm>
            <a:off x="1066800" y="4232420"/>
            <a:ext cx="10972800" cy="1015663"/>
          </a:xfrm>
          <a:prstGeom prst="rect">
            <a:avLst/>
          </a:prstGeom>
        </p:spPr>
        <p:txBody>
          <a:bodyPr wrap="square">
            <a:spAutoFit/>
          </a:bodyPr>
          <a:lstStyle/>
          <a:p>
            <a:pPr algn="ctr"/>
            <a:r>
              <a:rPr lang="en-US" sz="6000" dirty="0" err="1">
                <a:latin typeface="#9Slide04 Spectral Bold" panose="02020802060000000000" pitchFamily="18" charset="0"/>
              </a:rPr>
              <a:t>Viết</a:t>
            </a:r>
            <a:r>
              <a:rPr lang="en-US" sz="6000" dirty="0">
                <a:latin typeface="#9Slide04 Spectral Bold" panose="02020802060000000000" pitchFamily="18" charset="0"/>
              </a:rPr>
              <a:t> </a:t>
            </a:r>
            <a:r>
              <a:rPr lang="en-US" sz="6000" dirty="0" err="1">
                <a:latin typeface="#9Slide04 Spectral Bold" panose="02020802060000000000" pitchFamily="18" charset="0"/>
              </a:rPr>
              <a:t>truyện</a:t>
            </a:r>
            <a:r>
              <a:rPr lang="en-US" sz="6000" dirty="0">
                <a:latin typeface="#9Slide04 Spectral Bold" panose="02020802060000000000" pitchFamily="18" charset="0"/>
              </a:rPr>
              <a:t> </a:t>
            </a:r>
            <a:r>
              <a:rPr lang="en-US" sz="6000" dirty="0" err="1">
                <a:latin typeface="#9Slide04 Spectral Bold" panose="02020802060000000000" pitchFamily="18" charset="0"/>
              </a:rPr>
              <a:t>kể</a:t>
            </a:r>
            <a:r>
              <a:rPr lang="en-US" sz="6000" dirty="0">
                <a:latin typeface="#9Slide04 Spectral Bold" panose="02020802060000000000" pitchFamily="18" charset="0"/>
              </a:rPr>
              <a:t> </a:t>
            </a:r>
            <a:r>
              <a:rPr lang="en-US" sz="6000" dirty="0" err="1">
                <a:latin typeface="#9Slide04 Spectral Bold" panose="02020802060000000000" pitchFamily="18" charset="0"/>
              </a:rPr>
              <a:t>sáng</a:t>
            </a:r>
            <a:r>
              <a:rPr lang="en-US" sz="6000" dirty="0">
                <a:latin typeface="#9Slide04 Spectral Bold" panose="02020802060000000000" pitchFamily="18" charset="0"/>
              </a:rPr>
              <a:t> </a:t>
            </a:r>
            <a:r>
              <a:rPr lang="en-US" sz="6000" dirty="0" err="1">
                <a:latin typeface="#9Slide04 Spectral Bold" panose="02020802060000000000" pitchFamily="18" charset="0"/>
              </a:rPr>
              <a:t>tạo</a:t>
            </a:r>
            <a:endParaRPr lang="vi-VN" sz="6000" dirty="0">
              <a:latin typeface="#9Slide04 Spectral Bold" panose="02020802060000000000" pitchFamily="18" charset="0"/>
            </a:endParaRPr>
          </a:p>
        </p:txBody>
      </p:sp>
      <p:sp>
        <p:nvSpPr>
          <p:cNvPr id="20" name="Rectangle 19">
            <a:extLst>
              <a:ext uri="{FF2B5EF4-FFF2-40B4-BE49-F238E27FC236}">
                <a16:creationId xmlns:a16="http://schemas.microsoft.com/office/drawing/2014/main" id="{8ECF37E4-75B3-7C0F-EB0C-1C374B653694}"/>
              </a:ext>
            </a:extLst>
          </p:cNvPr>
          <p:cNvSpPr/>
          <p:nvPr/>
        </p:nvSpPr>
        <p:spPr>
          <a:xfrm>
            <a:off x="838200" y="1046268"/>
            <a:ext cx="12344400" cy="1446550"/>
          </a:xfrm>
          <a:prstGeom prst="rect">
            <a:avLst/>
          </a:prstGeom>
        </p:spPr>
        <p:txBody>
          <a:bodyPr wrap="square">
            <a:spAutoFit/>
          </a:bodyPr>
          <a:lstStyle/>
          <a:p>
            <a:pPr algn="ctr"/>
            <a:r>
              <a:rPr lang="en-US" sz="4800" dirty="0" err="1">
                <a:latin typeface="#9Slide07 SVNBango" panose="02000000000000000000" pitchFamily="2" charset="0"/>
              </a:rPr>
              <a:t>Bài</a:t>
            </a:r>
            <a:r>
              <a:rPr lang="en-US" sz="4800" dirty="0">
                <a:latin typeface="#9Slide07 SVNBango" panose="02000000000000000000" pitchFamily="2" charset="0"/>
              </a:rPr>
              <a:t> 6. </a:t>
            </a:r>
          </a:p>
          <a:p>
            <a:pPr algn="ctr"/>
            <a:r>
              <a:rPr lang="en-US" sz="4000" dirty="0" err="1">
                <a:latin typeface="#9Slide07 SVNBango" panose="02000000000000000000" pitchFamily="2" charset="0"/>
              </a:rPr>
              <a:t>Truyện</a:t>
            </a:r>
            <a:r>
              <a:rPr lang="en-US" sz="4000" dirty="0">
                <a:latin typeface="#9Slide07 SVNBango" panose="02000000000000000000" pitchFamily="2" charset="0"/>
              </a:rPr>
              <a:t> </a:t>
            </a:r>
            <a:r>
              <a:rPr lang="en-US" sz="4000" dirty="0" err="1">
                <a:latin typeface="#9Slide07 SVNBango" panose="02000000000000000000" pitchFamily="2" charset="0"/>
              </a:rPr>
              <a:t>truyền</a:t>
            </a:r>
            <a:r>
              <a:rPr lang="en-US" sz="4000" dirty="0">
                <a:latin typeface="#9Slide07 SVNBango" panose="02000000000000000000" pitchFamily="2" charset="0"/>
              </a:rPr>
              <a:t> </a:t>
            </a:r>
            <a:r>
              <a:rPr lang="en-US" sz="4000" dirty="0" err="1">
                <a:latin typeface="#9Slide07 SVNBango" panose="02000000000000000000" pitchFamily="2" charset="0"/>
              </a:rPr>
              <a:t>kì</a:t>
            </a:r>
            <a:r>
              <a:rPr lang="en-US" sz="4000" dirty="0">
                <a:latin typeface="#9Slide07 SVNBango" panose="02000000000000000000" pitchFamily="2" charset="0"/>
              </a:rPr>
              <a:t> </a:t>
            </a:r>
            <a:r>
              <a:rPr lang="en-US" sz="4000" dirty="0" err="1">
                <a:latin typeface="#9Slide07 SVNBango" panose="02000000000000000000" pitchFamily="2" charset="0"/>
              </a:rPr>
              <a:t>và</a:t>
            </a:r>
            <a:r>
              <a:rPr lang="en-US" sz="4000" dirty="0">
                <a:latin typeface="#9Slide07 SVNBango" panose="02000000000000000000" pitchFamily="2" charset="0"/>
              </a:rPr>
              <a:t> </a:t>
            </a:r>
            <a:r>
              <a:rPr lang="en-US" sz="4000" dirty="0" err="1">
                <a:latin typeface="#9Slide07 SVNBango" panose="02000000000000000000" pitchFamily="2" charset="0"/>
              </a:rPr>
              <a:t>truyện</a:t>
            </a:r>
            <a:r>
              <a:rPr lang="en-US" sz="4000" dirty="0">
                <a:latin typeface="#9Slide07 SVNBango" panose="02000000000000000000" pitchFamily="2" charset="0"/>
              </a:rPr>
              <a:t> </a:t>
            </a:r>
            <a:r>
              <a:rPr lang="en-US" sz="4000" dirty="0" err="1">
                <a:latin typeface="#9Slide07 SVNBango" panose="02000000000000000000" pitchFamily="2" charset="0"/>
              </a:rPr>
              <a:t>trinh</a:t>
            </a:r>
            <a:r>
              <a:rPr lang="en-US" sz="4000" dirty="0">
                <a:latin typeface="#9Slide07 SVNBango" panose="02000000000000000000" pitchFamily="2" charset="0"/>
              </a:rPr>
              <a:t> </a:t>
            </a:r>
            <a:r>
              <a:rPr lang="en-US" sz="4000" dirty="0" err="1">
                <a:latin typeface="#9Slide07 SVNBango" panose="02000000000000000000" pitchFamily="2" charset="0"/>
              </a:rPr>
              <a:t>thám</a:t>
            </a:r>
            <a:endParaRPr lang="vi-VN" sz="4000" b="0" i="0" dirty="0">
              <a:effectLst/>
              <a:latin typeface="+mj-lt"/>
            </a:endParaRPr>
          </a:p>
        </p:txBody>
      </p:sp>
      <p:sp>
        <p:nvSpPr>
          <p:cNvPr id="21" name="Rectangle 20">
            <a:extLst>
              <a:ext uri="{FF2B5EF4-FFF2-40B4-BE49-F238E27FC236}">
                <a16:creationId xmlns:a16="http://schemas.microsoft.com/office/drawing/2014/main" id="{1653CFD1-629A-56B1-DCBE-C957B6A176BC}"/>
              </a:ext>
            </a:extLst>
          </p:cNvPr>
          <p:cNvSpPr/>
          <p:nvPr/>
        </p:nvSpPr>
        <p:spPr>
          <a:xfrm>
            <a:off x="381000" y="2938956"/>
            <a:ext cx="12344400" cy="830997"/>
          </a:xfrm>
          <a:prstGeom prst="rect">
            <a:avLst/>
          </a:prstGeom>
        </p:spPr>
        <p:txBody>
          <a:bodyPr wrap="square">
            <a:spAutoFit/>
          </a:bodyPr>
          <a:lstStyle/>
          <a:p>
            <a:pPr algn="ctr"/>
            <a:r>
              <a:rPr lang="en-US" sz="4800" dirty="0" err="1">
                <a:latin typeface="#9Slide07 SVNBango" panose="02000000000000000000" pitchFamily="2" charset="0"/>
              </a:rPr>
              <a:t>Viết</a:t>
            </a:r>
            <a:endParaRPr lang="vi-VN" sz="4800" b="0" i="0" dirty="0">
              <a:effectLst/>
              <a:latin typeface="+mj-lt"/>
            </a:endParaRPr>
          </a:p>
        </p:txBody>
      </p:sp>
      <p:sp>
        <p:nvSpPr>
          <p:cNvPr id="5" name="Freeform 4">
            <a:extLst>
              <a:ext uri="{FF2B5EF4-FFF2-40B4-BE49-F238E27FC236}">
                <a16:creationId xmlns:a16="http://schemas.microsoft.com/office/drawing/2014/main" id="{C1FE0715-8D9A-D779-21EE-8178BD610E8E}"/>
              </a:ext>
            </a:extLst>
          </p:cNvPr>
          <p:cNvSpPr/>
          <p:nvPr/>
        </p:nvSpPr>
        <p:spPr>
          <a:xfrm>
            <a:off x="7239000" y="4216092"/>
            <a:ext cx="10515600" cy="6177915"/>
          </a:xfrm>
          <a:custGeom>
            <a:avLst/>
            <a:gdLst/>
            <a:ahLst/>
            <a:cxnLst/>
            <a:rect l="l" t="t" r="r" b="b"/>
            <a:pathLst>
              <a:path w="7003915" h="4114800">
                <a:moveTo>
                  <a:pt x="0" y="0"/>
                </a:moveTo>
                <a:lnTo>
                  <a:pt x="7003915" y="0"/>
                </a:lnTo>
                <a:lnTo>
                  <a:pt x="700391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B87BF20E-FD7F-740A-5693-65FC3FBB8533}"/>
              </a:ext>
            </a:extLst>
          </p:cNvPr>
          <p:cNvSpPr/>
          <p:nvPr/>
        </p:nvSpPr>
        <p:spPr>
          <a:xfrm>
            <a:off x="152400" y="1411024"/>
            <a:ext cx="17754600" cy="5636152"/>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10" name="TextBox 9"/>
          <p:cNvSpPr txBox="1"/>
          <p:nvPr/>
        </p:nvSpPr>
        <p:spPr>
          <a:xfrm>
            <a:off x="7284844" y="2476500"/>
            <a:ext cx="10614536" cy="2554545"/>
          </a:xfrm>
          <a:prstGeom prst="rect">
            <a:avLst/>
          </a:prstGeom>
          <a:noFill/>
        </p:spPr>
        <p:txBody>
          <a:bodyPr wrap="square" rtlCol="0">
            <a:spAutoFit/>
          </a:bodyPr>
          <a:lstStyle/>
          <a:p>
            <a:pPr algn="ctr"/>
            <a:r>
              <a:rPr lang="en-US" sz="8000" b="1" dirty="0">
                <a:solidFill>
                  <a:srgbClr val="FF0000"/>
                </a:solidFill>
                <a:latin typeface="#9Slide07 SVNGuerrilla" panose="00000500000000000000" pitchFamily="2" charset="0"/>
                <a:cs typeface="Times New Roman" panose="02020603050405020304" pitchFamily="18" charset="0"/>
              </a:rPr>
              <a:t>I. </a:t>
            </a:r>
          </a:p>
          <a:p>
            <a:pPr algn="ctr"/>
            <a:r>
              <a:rPr lang="en-US" sz="8000" b="1" dirty="0" err="1">
                <a:solidFill>
                  <a:srgbClr val="FF0000"/>
                </a:solidFill>
                <a:latin typeface="#9Slide07 SVNGuerrilla" panose="00000500000000000000" pitchFamily="2" charset="0"/>
                <a:cs typeface="Times New Roman" panose="02020603050405020304" pitchFamily="18" charset="0"/>
              </a:rPr>
              <a:t>Định</a:t>
            </a:r>
            <a:r>
              <a:rPr lang="en-US" sz="8000" b="1" dirty="0">
                <a:solidFill>
                  <a:srgbClr val="FF0000"/>
                </a:solidFill>
                <a:latin typeface="#9Slide07 SVNGuerrilla" panose="00000500000000000000" pitchFamily="2" charset="0"/>
                <a:cs typeface="Times New Roman" panose="02020603050405020304" pitchFamily="18" charset="0"/>
              </a:rPr>
              <a:t> </a:t>
            </a:r>
            <a:r>
              <a:rPr lang="en-US" sz="8000" b="1" dirty="0" err="1">
                <a:solidFill>
                  <a:srgbClr val="FF0000"/>
                </a:solidFill>
                <a:latin typeface="#9Slide07 SVNGuerrilla" panose="00000500000000000000" pitchFamily="2" charset="0"/>
                <a:cs typeface="Times New Roman" panose="02020603050405020304" pitchFamily="18" charset="0"/>
              </a:rPr>
              <a:t>hướng</a:t>
            </a:r>
            <a:endParaRPr lang="en-US" sz="8000" dirty="0">
              <a:solidFill>
                <a:srgbClr val="FF0000"/>
              </a:solidFill>
              <a:latin typeface="#9Slide07 SVNGuerrilla" panose="00000500000000000000" pitchFamily="2" charset="0"/>
              <a:cs typeface="Times New Roman" panose="02020603050405020304" pitchFamily="18" charset="0"/>
            </a:endParaRPr>
          </a:p>
        </p:txBody>
      </p:sp>
      <p:sp>
        <p:nvSpPr>
          <p:cNvPr id="4" name="Freeform 3">
            <a:extLst>
              <a:ext uri="{FF2B5EF4-FFF2-40B4-BE49-F238E27FC236}">
                <a16:creationId xmlns:a16="http://schemas.microsoft.com/office/drawing/2014/main" id="{CC32A91C-C472-1EB9-F407-585EFF4E1C56}"/>
              </a:ext>
            </a:extLst>
          </p:cNvPr>
          <p:cNvSpPr/>
          <p:nvPr/>
        </p:nvSpPr>
        <p:spPr>
          <a:xfrm>
            <a:off x="609600" y="1411024"/>
            <a:ext cx="7894748" cy="789474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3900" y="2159734"/>
            <a:ext cx="12344400" cy="7540526"/>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Truyện kể sáng tạo</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là một văn bản tự sự, ở đó, người kể kể lại một cách sáng tạo những sự việc diễn ra ở một không gian, thời gian nào đó, gắn với những nhân vật cụ thể.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Thông qua câu chuyện, tác giả thể hiện quan điểm, suy nghĩ, thái độ của mình về những vấn đề của đời sống.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Truyện kể sáng tạo có thể là một câu chuyện hoàn toàn mới hoặc mô phỏng một truyện đã có nhưng điều chỉnh, thay đổi các chi tiết, sự việc, nhân vật,… theo ý tưởng của người kể.</a:t>
            </a:r>
          </a:p>
        </p:txBody>
      </p:sp>
      <p:sp>
        <p:nvSpPr>
          <p:cNvPr id="4" name="Rectangle 3">
            <a:extLst>
              <a:ext uri="{FF2B5EF4-FFF2-40B4-BE49-F238E27FC236}">
                <a16:creationId xmlns:a16="http://schemas.microsoft.com/office/drawing/2014/main" id="{8ECF37E4-75B3-7C0F-EB0C-1C374B653694}"/>
              </a:ext>
            </a:extLst>
          </p:cNvPr>
          <p:cNvSpPr/>
          <p:nvPr/>
        </p:nvSpPr>
        <p:spPr>
          <a:xfrm>
            <a:off x="1066800" y="571500"/>
            <a:ext cx="1234440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7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Khái</a:t>
            </a:r>
            <a:r>
              <a:rPr kumimoji="0" lang="en-US" sz="7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niệm</a:t>
            </a:r>
            <a:endParaRPr kumimoji="0" lang="vi-VN" sz="7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Freeform 4">
            <a:extLst>
              <a:ext uri="{FF2B5EF4-FFF2-40B4-BE49-F238E27FC236}">
                <a16:creationId xmlns:a16="http://schemas.microsoft.com/office/drawing/2014/main" id="{6DFDA26C-7C13-E117-6ED3-433AFB5E0147}"/>
              </a:ext>
            </a:extLst>
          </p:cNvPr>
          <p:cNvSpPr/>
          <p:nvPr/>
        </p:nvSpPr>
        <p:spPr>
          <a:xfrm>
            <a:off x="13068300" y="3482340"/>
            <a:ext cx="5094990" cy="6804660"/>
          </a:xfrm>
          <a:custGeom>
            <a:avLst/>
            <a:gdLst/>
            <a:ahLst/>
            <a:cxnLst/>
            <a:rect l="l" t="t" r="r" b="b"/>
            <a:pathLst>
              <a:path w="3080957" h="4114800">
                <a:moveTo>
                  <a:pt x="0" y="0"/>
                </a:moveTo>
                <a:lnTo>
                  <a:pt x="3080956" y="0"/>
                </a:lnTo>
                <a:lnTo>
                  <a:pt x="308095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44960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0" y="3009900"/>
            <a:ext cx="11430000" cy="6863417"/>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Viết truyện kể sáng tạo </a:t>
            </a:r>
            <a:r>
              <a:rPr lang="vi-VN" sz="4400" dirty="0">
                <a:latin typeface="Times New Roman" panose="02020603050405020304" pitchFamily="18" charset="0"/>
                <a:cs typeface="Times New Roman" panose="02020603050405020304" pitchFamily="18" charset="0"/>
              </a:rPr>
              <a:t>là tạo lập một văn bản tự sự có yếu tố hư cấu và có tính nghệ thuật nhất định</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cho phép người viết tưởng tượng những sự việc, con người không có thật (ví dụ: thần tiên, ma quỷ,…) hoặc chỉ có một phần sự thật (ví dụ: </a:t>
            </a:r>
            <a:r>
              <a:rPr lang="vi-VN" sz="4400" i="1" dirty="0">
                <a:latin typeface="Times New Roman" panose="02020603050405020304" pitchFamily="18" charset="0"/>
                <a:cs typeface="Times New Roman" panose="02020603050405020304" pitchFamily="18" charset="0"/>
              </a:rPr>
              <a:t>Sự tích Hồ Gươm</a:t>
            </a:r>
            <a:r>
              <a:rPr lang="vi-VN" sz="4400" dirty="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V</a:t>
            </a:r>
            <a:r>
              <a:rPr lang="vi-VN" sz="4400" dirty="0">
                <a:latin typeface="Times New Roman" panose="02020603050405020304" pitchFamily="18" charset="0"/>
                <a:cs typeface="Times New Roman" panose="02020603050405020304" pitchFamily="18" charset="0"/>
              </a:rPr>
              <a:t>iệc sáng tạo ra các tình huống, sự việc, chi tiết, nhân vật (con người, con vật, thần, thánh…),… chỉ là phương thức để người viết gửi gắm những thông điệp về cuộc sống. </a:t>
            </a:r>
          </a:p>
        </p:txBody>
      </p:sp>
      <p:sp>
        <p:nvSpPr>
          <p:cNvPr id="4" name="Rectangle 3">
            <a:extLst>
              <a:ext uri="{FF2B5EF4-FFF2-40B4-BE49-F238E27FC236}">
                <a16:creationId xmlns:a16="http://schemas.microsoft.com/office/drawing/2014/main" id="{8ECF37E4-75B3-7C0F-EB0C-1C374B653694}"/>
              </a:ext>
            </a:extLst>
          </p:cNvPr>
          <p:cNvSpPr/>
          <p:nvPr/>
        </p:nvSpPr>
        <p:spPr>
          <a:xfrm>
            <a:off x="4038600" y="571500"/>
            <a:ext cx="1234440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latin typeface="Times New Roman" panose="02020603050405020304" pitchFamily="18" charset="0"/>
                <a:cs typeface="Times New Roman" panose="02020603050405020304" pitchFamily="18" charset="0"/>
              </a:rPr>
              <a:t>1. </a:t>
            </a:r>
            <a:r>
              <a:rPr lang="en-US" sz="7200" b="1" dirty="0" err="1">
                <a:latin typeface="Times New Roman" panose="02020603050405020304" pitchFamily="18" charset="0"/>
                <a:cs typeface="Times New Roman" panose="02020603050405020304" pitchFamily="18" charset="0"/>
              </a:rPr>
              <a:t>Khái</a:t>
            </a:r>
            <a:r>
              <a:rPr lang="en-US" sz="7200" b="1" dirty="0">
                <a:latin typeface="Times New Roman" panose="02020603050405020304" pitchFamily="18" charset="0"/>
                <a:cs typeface="Times New Roman" panose="02020603050405020304" pitchFamily="18" charset="0"/>
              </a:rPr>
              <a:t> </a:t>
            </a:r>
            <a:r>
              <a:rPr lang="en-US" sz="7200" b="1" dirty="0" err="1">
                <a:latin typeface="Times New Roman" panose="02020603050405020304" pitchFamily="18" charset="0"/>
                <a:cs typeface="Times New Roman" panose="02020603050405020304" pitchFamily="18" charset="0"/>
              </a:rPr>
              <a:t>niệm</a:t>
            </a:r>
            <a:endParaRPr kumimoji="0" lang="vi-VN" sz="72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7" name="Freeform 7"/>
          <p:cNvSpPr/>
          <p:nvPr/>
        </p:nvSpPr>
        <p:spPr>
          <a:xfrm>
            <a:off x="152400" y="-209372"/>
            <a:ext cx="7239308" cy="7715071"/>
          </a:xfrm>
          <a:custGeom>
            <a:avLst/>
            <a:gdLst/>
            <a:ahLst/>
            <a:cxnLst/>
            <a:rect l="l" t="t" r="r" b="b"/>
            <a:pathLst>
              <a:path w="3861054" h="4114800">
                <a:moveTo>
                  <a:pt x="0" y="0"/>
                </a:moveTo>
                <a:lnTo>
                  <a:pt x="3861054" y="0"/>
                </a:lnTo>
                <a:lnTo>
                  <a:pt x="386105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18873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C9C91011-0249-7895-A909-899087153CFD}"/>
              </a:ext>
            </a:extLst>
          </p:cNvPr>
          <p:cNvSpPr/>
          <p:nvPr/>
        </p:nvSpPr>
        <p:spPr>
          <a:xfrm>
            <a:off x="14782800" y="-49765"/>
            <a:ext cx="3505200" cy="1803744"/>
          </a:xfrm>
          <a:custGeom>
            <a:avLst/>
            <a:gdLst/>
            <a:ahLst/>
            <a:cxnLst/>
            <a:rect l="l" t="t" r="r" b="b"/>
            <a:pathLst>
              <a:path w="7315200" h="3611880">
                <a:moveTo>
                  <a:pt x="0" y="0"/>
                </a:moveTo>
                <a:lnTo>
                  <a:pt x="7315200" y="0"/>
                </a:lnTo>
                <a:lnTo>
                  <a:pt x="7315200" y="3611880"/>
                </a:lnTo>
                <a:lnTo>
                  <a:pt x="0" y="3611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Rectangle 3">
            <a:extLst>
              <a:ext uri="{FF2B5EF4-FFF2-40B4-BE49-F238E27FC236}">
                <a16:creationId xmlns:a16="http://schemas.microsoft.com/office/drawing/2014/main" id="{8ECF37E4-75B3-7C0F-EB0C-1C374B653694}"/>
              </a:ext>
            </a:extLst>
          </p:cNvPr>
          <p:cNvSpPr/>
          <p:nvPr/>
        </p:nvSpPr>
        <p:spPr>
          <a:xfrm>
            <a:off x="1295400" y="800100"/>
            <a:ext cx="13868400"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latin typeface="Times New Roman" panose="02020603050405020304" pitchFamily="18" charset="0"/>
                <a:cs typeface="Times New Roman" panose="02020603050405020304" pitchFamily="18" charset="0"/>
              </a:rPr>
              <a:t>2. </a:t>
            </a:r>
            <a:r>
              <a:rPr lang="en-US" sz="6600" b="1" dirty="0" err="1">
                <a:latin typeface="Times New Roman" panose="02020603050405020304" pitchFamily="18" charset="0"/>
                <a:cs typeface="Times New Roman" panose="02020603050405020304" pitchFamily="18" charset="0"/>
              </a:rPr>
              <a:t>Những</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điều</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cần</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lưu</a:t>
            </a:r>
            <a:r>
              <a:rPr lang="en-US" sz="6600" b="1" dirty="0">
                <a:latin typeface="Times New Roman" panose="02020603050405020304" pitchFamily="18" charset="0"/>
                <a:cs typeface="Times New Roman" panose="02020603050405020304" pitchFamily="18" charset="0"/>
              </a:rPr>
              <a:t> ý</a:t>
            </a:r>
            <a:endParaRPr kumimoji="0" lang="vi-VN" sz="66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5" name="Freeform 4"/>
          <p:cNvSpPr/>
          <p:nvPr/>
        </p:nvSpPr>
        <p:spPr>
          <a:xfrm>
            <a:off x="-114300" y="2476500"/>
            <a:ext cx="2819400" cy="6400800"/>
          </a:xfrm>
          <a:custGeom>
            <a:avLst/>
            <a:gdLst/>
            <a:ahLst/>
            <a:cxnLst/>
            <a:rect l="l" t="t" r="r" b="b"/>
            <a:pathLst>
              <a:path w="5292347" h="4114800">
                <a:moveTo>
                  <a:pt x="0" y="0"/>
                </a:moveTo>
                <a:lnTo>
                  <a:pt x="5292348" y="0"/>
                </a:lnTo>
                <a:lnTo>
                  <a:pt x="529234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Rectangle 8"/>
          <p:cNvSpPr/>
          <p:nvPr/>
        </p:nvSpPr>
        <p:spPr>
          <a:xfrm>
            <a:off x="3048000" y="2506851"/>
            <a:ext cx="14325600" cy="6863417"/>
          </a:xfrm>
          <a:prstGeom prst="rect">
            <a:avLst/>
          </a:prstGeom>
        </p:spPr>
        <p:txBody>
          <a:bodyPr wrap="square">
            <a:spAutoFit/>
          </a:bodyPr>
          <a:lstStyle/>
          <a:p>
            <a:pPr algn="just"/>
            <a:r>
              <a:rPr lang="vi-VN" sz="4400" dirty="0">
                <a:solidFill>
                  <a:srgbClr val="000000"/>
                </a:solidFill>
                <a:latin typeface="+mj-lt"/>
              </a:rPr>
              <a:t>- Mục đích viết truyện kể sáng tạo là gì? Truyện hướng tới đối tượng người đọc nào?</a:t>
            </a:r>
          </a:p>
          <a:p>
            <a:pPr algn="just"/>
            <a:r>
              <a:rPr lang="vi-VN" sz="4400" dirty="0">
                <a:solidFill>
                  <a:srgbClr val="000000"/>
                </a:solidFill>
                <a:latin typeface="+mj-lt"/>
              </a:rPr>
              <a:t>- Truyện kể việc gì hoặc mô phỏng truyện nào? Ai sẽ là người kể chuyện?</a:t>
            </a:r>
          </a:p>
          <a:p>
            <a:pPr algn="just"/>
            <a:r>
              <a:rPr lang="vi-VN" sz="4400" dirty="0">
                <a:solidFill>
                  <a:srgbClr val="000000"/>
                </a:solidFill>
                <a:latin typeface="+mj-lt"/>
              </a:rPr>
              <a:t>- C</a:t>
            </a:r>
            <a:r>
              <a:rPr lang="en-US" sz="4400" dirty="0">
                <a:solidFill>
                  <a:srgbClr val="000000"/>
                </a:solidFill>
                <a:latin typeface="Times New Roman" panose="02020603050405020304" pitchFamily="18" charset="0"/>
                <a:cs typeface="Times New Roman" panose="02020603050405020304" pitchFamily="18" charset="0"/>
              </a:rPr>
              <a:t>â</a:t>
            </a:r>
            <a:r>
              <a:rPr lang="vi-VN" sz="4400" dirty="0">
                <a:solidFill>
                  <a:srgbClr val="000000"/>
                </a:solidFill>
                <a:latin typeface="+mj-lt"/>
              </a:rPr>
              <a:t>u chuyện diễn ra ở đâu (không gian), vào thời điểm nào (thời gian)? Truyện có những nhân vật nào? Ai là nhân vật chính?</a:t>
            </a:r>
          </a:p>
          <a:p>
            <a:pPr algn="just"/>
            <a:r>
              <a:rPr lang="vi-VN" sz="4400" dirty="0">
                <a:solidFill>
                  <a:srgbClr val="000000"/>
                </a:solidFill>
                <a:latin typeface="+mj-lt"/>
              </a:rPr>
              <a:t>- Truyện mở đầu, diễn biến và kết thúc ra sao?</a:t>
            </a:r>
          </a:p>
          <a:p>
            <a:pPr algn="just"/>
            <a:r>
              <a:rPr lang="vi-VN" sz="4400" dirty="0">
                <a:solidFill>
                  <a:srgbClr val="000000"/>
                </a:solidFill>
                <a:latin typeface="+mj-lt"/>
              </a:rPr>
              <a:t>- Cần đưa các yếu tố miêu tả, biểu cảm vào những đoạn nào trong truyện và để làm gì?</a:t>
            </a:r>
            <a:endParaRPr lang="vi-VN" sz="4400" b="0" i="0" dirty="0">
              <a:solidFill>
                <a:srgbClr val="000000"/>
              </a:solidFill>
              <a:effectLst/>
              <a:latin typeface="+mj-lt"/>
            </a:endParaRPr>
          </a:p>
        </p:txBody>
      </p:sp>
    </p:spTree>
    <p:extLst>
      <p:ext uri="{BB962C8B-B14F-4D97-AF65-F5344CB8AC3E}">
        <p14:creationId xmlns:p14="http://schemas.microsoft.com/office/powerpoint/2010/main" val="70240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41D68A3E-32E9-BCD3-A51D-2C2927073D9E}"/>
              </a:ext>
            </a:extLst>
          </p:cNvPr>
          <p:cNvSpPr/>
          <p:nvPr/>
        </p:nvSpPr>
        <p:spPr>
          <a:xfrm>
            <a:off x="152400" y="1411024"/>
            <a:ext cx="17754600" cy="5636152"/>
          </a:xfrm>
          <a:custGeom>
            <a:avLst/>
            <a:gdLst/>
            <a:ahLst/>
            <a:cxnLst/>
            <a:rect l="l" t="t" r="r" b="b"/>
            <a:pathLst>
              <a:path w="3705215" h="812800">
                <a:moveTo>
                  <a:pt x="0" y="0"/>
                </a:moveTo>
                <a:lnTo>
                  <a:pt x="3705215" y="0"/>
                </a:lnTo>
                <a:lnTo>
                  <a:pt x="3705215" y="812800"/>
                </a:lnTo>
                <a:lnTo>
                  <a:pt x="0" y="812800"/>
                </a:lnTo>
                <a:close/>
              </a:path>
            </a:pathLst>
          </a:custGeom>
          <a:solidFill>
            <a:srgbClr val="F8F4EB"/>
          </a:solidFill>
        </p:spPr>
        <p:txBody>
          <a:bodyPr/>
          <a:lstStyle/>
          <a:p>
            <a:endParaRPr lang="en-US"/>
          </a:p>
        </p:txBody>
      </p:sp>
      <p:sp>
        <p:nvSpPr>
          <p:cNvPr id="10" name="TextBox 9"/>
          <p:cNvSpPr txBox="1"/>
          <p:nvPr/>
        </p:nvSpPr>
        <p:spPr>
          <a:xfrm>
            <a:off x="-457200" y="3238500"/>
            <a:ext cx="10614536" cy="2554545"/>
          </a:xfrm>
          <a:prstGeom prst="rect">
            <a:avLst/>
          </a:prstGeom>
          <a:noFill/>
        </p:spPr>
        <p:txBody>
          <a:bodyPr wrap="square" rtlCol="0">
            <a:spAutoFit/>
          </a:bodyPr>
          <a:lstStyle/>
          <a:p>
            <a:pPr algn="ctr"/>
            <a:r>
              <a:rPr lang="en-US" sz="8000" b="1" dirty="0">
                <a:solidFill>
                  <a:srgbClr val="FF0000"/>
                </a:solidFill>
                <a:latin typeface="#9Slide07 SVNGuerrilla" panose="00000500000000000000" pitchFamily="2" charset="0"/>
                <a:cs typeface="Times New Roman" panose="02020603050405020304" pitchFamily="18" charset="0"/>
              </a:rPr>
              <a:t>II. </a:t>
            </a:r>
          </a:p>
          <a:p>
            <a:pPr algn="ctr"/>
            <a:r>
              <a:rPr lang="en-US" sz="8000" b="1" dirty="0" err="1">
                <a:solidFill>
                  <a:srgbClr val="FF0000"/>
                </a:solidFill>
                <a:latin typeface="#9Slide07 SVNGuerrilla" panose="00000500000000000000" pitchFamily="2" charset="0"/>
                <a:cs typeface="Times New Roman" panose="02020603050405020304" pitchFamily="18" charset="0"/>
              </a:rPr>
              <a:t>Thực</a:t>
            </a:r>
            <a:r>
              <a:rPr lang="en-US" sz="8000" b="1" dirty="0">
                <a:solidFill>
                  <a:srgbClr val="FF0000"/>
                </a:solidFill>
                <a:latin typeface="#9Slide07 SVNGuerrilla" panose="00000500000000000000" pitchFamily="2" charset="0"/>
                <a:cs typeface="Times New Roman" panose="02020603050405020304" pitchFamily="18" charset="0"/>
              </a:rPr>
              <a:t> </a:t>
            </a:r>
            <a:r>
              <a:rPr lang="en-US" sz="8000" b="1" dirty="0" err="1">
                <a:solidFill>
                  <a:srgbClr val="FF0000"/>
                </a:solidFill>
                <a:latin typeface="#9Slide07 SVNGuerrilla" panose="00000500000000000000" pitchFamily="2" charset="0"/>
                <a:cs typeface="Times New Roman" panose="02020603050405020304" pitchFamily="18" charset="0"/>
              </a:rPr>
              <a:t>hành</a:t>
            </a:r>
            <a:endParaRPr lang="en-US" sz="8000" dirty="0">
              <a:solidFill>
                <a:srgbClr val="FF0000"/>
              </a:solidFill>
              <a:latin typeface="#9Slide07 SVNGuerrilla" panose="00000500000000000000" pitchFamily="2" charset="0"/>
              <a:cs typeface="Times New Roman" panose="02020603050405020304" pitchFamily="18" charset="0"/>
            </a:endParaRPr>
          </a:p>
        </p:txBody>
      </p:sp>
      <p:sp>
        <p:nvSpPr>
          <p:cNvPr id="2" name="Freeform 3"/>
          <p:cNvSpPr/>
          <p:nvPr/>
        </p:nvSpPr>
        <p:spPr>
          <a:xfrm>
            <a:off x="8763000" y="1562100"/>
            <a:ext cx="7138320" cy="7543800"/>
          </a:xfrm>
          <a:custGeom>
            <a:avLst/>
            <a:gdLst/>
            <a:ahLst/>
            <a:cxnLst/>
            <a:rect l="l" t="t" r="r" b="b"/>
            <a:pathLst>
              <a:path w="4886916" h="5164509">
                <a:moveTo>
                  <a:pt x="0" y="0"/>
                </a:moveTo>
                <a:lnTo>
                  <a:pt x="4886917" y="0"/>
                </a:lnTo>
                <a:lnTo>
                  <a:pt x="4886917" y="5164509"/>
                </a:lnTo>
                <a:lnTo>
                  <a:pt x="0" y="5164509"/>
                </a:lnTo>
                <a:lnTo>
                  <a:pt x="0" y="0"/>
                </a:lnTo>
                <a:close/>
              </a:path>
            </a:pathLst>
          </a:custGeom>
          <a:blipFill>
            <a:blip r:embed="rId3"/>
            <a:stretch>
              <a:fillRect/>
            </a:stretch>
          </a:blipFill>
        </p:spPr>
        <p:txBody>
          <a:bodyPr/>
          <a:lstStyle/>
          <a:p>
            <a:endParaRPr lang="en-US"/>
          </a:p>
        </p:txBody>
      </p:sp>
    </p:spTree>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90600" y="571500"/>
            <a:ext cx="16230600" cy="3046988"/>
          </a:xfrm>
          <a:prstGeom prst="rect">
            <a:avLst/>
          </a:prstGeom>
        </p:spPr>
        <p:txBody>
          <a:bodyPr wrap="square">
            <a:spAutoFit/>
          </a:bodyPr>
          <a:lstStyle/>
          <a:p>
            <a:pPr algn="just"/>
            <a:r>
              <a:rPr lang="en-US" sz="4800" b="1" dirty="0" err="1">
                <a:latin typeface="Times New Roman" panose="02020603050405020304" pitchFamily="18" charset="0"/>
                <a:cs typeface="Times New Roman" panose="02020603050405020304" pitchFamily="18" charset="0"/>
              </a:rPr>
              <a:t>Đề</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bài</a:t>
            </a:r>
            <a:r>
              <a:rPr lang="en-US" sz="4800" b="1" dirty="0">
                <a:latin typeface="Times New Roman" panose="02020603050405020304" pitchFamily="18" charset="0"/>
                <a:cs typeface="Times New Roman" panose="02020603050405020304" pitchFamily="18" charset="0"/>
              </a:rPr>
              <a:t>:</a:t>
            </a:r>
            <a:r>
              <a:rPr lang="vi-VN" sz="4800" b="1" dirty="0">
                <a:latin typeface="Times New Roman" panose="02020603050405020304" pitchFamily="18" charset="0"/>
                <a:cs typeface="Times New Roman" panose="02020603050405020304" pitchFamily="18" charset="0"/>
              </a:rPr>
              <a:t> </a:t>
            </a:r>
            <a:r>
              <a:rPr lang="vi-VN" sz="4800" i="1" dirty="0">
                <a:latin typeface="Times New Roman" panose="02020603050405020304" pitchFamily="18" charset="0"/>
                <a:cs typeface="Times New Roman" panose="02020603050405020304" pitchFamily="18" charset="0"/>
              </a:rPr>
              <a:t>Hãy nhập vai một trong ba nhân vật: Me-ri, cha dượng hoặc mẹ Me-ri trong văn bản “Vụ cải trang bất thành” (trích “Sơ-lốc Hôm” của Đoi-lơ) đề kể lại câu chuyện trong phần (3) của văn bản.</a:t>
            </a:r>
            <a:endParaRPr lang="vi-VN" sz="3440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157706B7-4A5B-C225-EA44-B9C98AC39924}"/>
              </a:ext>
            </a:extLst>
          </p:cNvPr>
          <p:cNvSpPr/>
          <p:nvPr/>
        </p:nvSpPr>
        <p:spPr>
          <a:xfrm>
            <a:off x="2590800" y="4533900"/>
            <a:ext cx="12115800" cy="5618702"/>
          </a:xfrm>
          <a:custGeom>
            <a:avLst/>
            <a:gdLst/>
            <a:ahLst/>
            <a:cxnLst/>
            <a:rect l="l" t="t" r="r" b="b"/>
            <a:pathLst>
              <a:path w="6634172" h="3076597">
                <a:moveTo>
                  <a:pt x="0" y="0"/>
                </a:moveTo>
                <a:lnTo>
                  <a:pt x="6634172" y="0"/>
                </a:lnTo>
                <a:lnTo>
                  <a:pt x="6634172" y="3076597"/>
                </a:lnTo>
                <a:lnTo>
                  <a:pt x="0" y="3076597"/>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99657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6733</TotalTime>
  <Words>3164</Words>
  <Application>Microsoft Office PowerPoint</Application>
  <PresentationFormat>Custom</PresentationFormat>
  <Paragraphs>178</Paragraphs>
  <Slides>23</Slides>
  <Notes>22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23</vt:i4>
      </vt:variant>
    </vt:vector>
  </HeadingPairs>
  <TitlesOfParts>
    <vt:vector size="33" baseType="lpstr">
      <vt:lpstr>Times New Roman</vt:lpstr>
      <vt:lpstr>#9Slide04 Spectral Bold</vt:lpstr>
      <vt:lpstr>Calibri</vt:lpstr>
      <vt:lpstr>#9Slide07 SVNBango</vt:lpstr>
      <vt:lpstr>Wingdings</vt:lpstr>
      <vt:lpstr>#9Slide07 SVNGuerrilla</vt:lpstr>
      <vt:lpstr>Arial</vt:lpstr>
      <vt:lpstr>Office Theme</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Brown Pastel  Playful Manhwa Illustration Brainstorm Presentation</dc:title>
  <cp:lastModifiedBy>Admin</cp:lastModifiedBy>
  <cp:revision>198</cp:revision>
  <dcterms:created xsi:type="dcterms:W3CDTF">2006-08-16T00:00:00Z</dcterms:created>
  <dcterms:modified xsi:type="dcterms:W3CDTF">2024-12-06T14:55:43Z</dcterms:modified>
  <dc:identifier>DAFfUEe6qHg</dc:identifier>
</cp:coreProperties>
</file>