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25"/>
  </p:notesMasterIdLst>
  <p:sldIdLst>
    <p:sldId id="340" r:id="rId3"/>
    <p:sldId id="271" r:id="rId4"/>
    <p:sldId id="272" r:id="rId5"/>
    <p:sldId id="273" r:id="rId6"/>
    <p:sldId id="341" r:id="rId7"/>
    <p:sldId id="342" r:id="rId8"/>
    <p:sldId id="278" r:id="rId9"/>
    <p:sldId id="276" r:id="rId10"/>
    <p:sldId id="275" r:id="rId11"/>
    <p:sldId id="302" r:id="rId12"/>
    <p:sldId id="343" r:id="rId13"/>
    <p:sldId id="318" r:id="rId14"/>
    <p:sldId id="303" r:id="rId15"/>
    <p:sldId id="350" r:id="rId16"/>
    <p:sldId id="345" r:id="rId17"/>
    <p:sldId id="336" r:id="rId18"/>
    <p:sldId id="346" r:id="rId19"/>
    <p:sldId id="344" r:id="rId20"/>
    <p:sldId id="347" r:id="rId21"/>
    <p:sldId id="348" r:id="rId22"/>
    <p:sldId id="349" r:id="rId23"/>
    <p:sldId id="339" r:id="rId24"/>
  </p:sldIdLst>
  <p:sldSz cx="18288000" cy="10287000"/>
  <p:notesSz cx="6858000" cy="9144000"/>
  <p:embeddedFontLst>
    <p:embeddedFont>
      <p:font typeface="#9Slide05 SVNEgregio Script" panose="020B0604020202020204" charset="0"/>
      <p:regular r:id="rId26"/>
    </p:embeddedFont>
    <p:embeddedFont>
      <p:font typeface="#9Slide07 IcielBaliho Script" panose="020B0604020202020204" charset="0"/>
      <p:regular r:id="rId27"/>
    </p:embeddedFont>
    <p:embeddedFont>
      <p:font typeface="#9Slide07 SVNBango" panose="02000000000000000000" charset="0"/>
      <p:regular r:id="rId28"/>
    </p:embeddedFont>
    <p:embeddedFont>
      <p:font typeface="#9Slide07 SVNGuerrilla" panose="00000500000000000000"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E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873" autoAdjust="0"/>
  </p:normalViewPr>
  <p:slideViewPr>
    <p:cSldViewPr>
      <p:cViewPr varScale="1">
        <p:scale>
          <a:sx n="39" d="100"/>
          <a:sy n="39" d="100"/>
        </p:scale>
        <p:origin x="940"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7D5E2-0FF1-4D8D-A150-12AC1CEFB9F7}"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C1520-B1EC-44BB-94FE-5CC47570ABD8}" type="slidenum">
              <a:rPr lang="en-US" smtClean="0"/>
              <a:t>‹#›</a:t>
            </a:fld>
            <a:endParaRPr lang="en-US"/>
          </a:p>
        </p:txBody>
      </p:sp>
    </p:spTree>
    <p:extLst>
      <p:ext uri="{BB962C8B-B14F-4D97-AF65-F5344CB8AC3E}">
        <p14:creationId xmlns:p14="http://schemas.microsoft.com/office/powerpoint/2010/main" val="249707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xem</a:t>
            </a:r>
            <a:r>
              <a:rPr lang="en-US" dirty="0"/>
              <a:t> </a:t>
            </a:r>
            <a:r>
              <a:rPr lang="en-US" dirty="0" err="1"/>
              <a:t>bộ</a:t>
            </a:r>
            <a:r>
              <a:rPr lang="en-US" dirty="0"/>
              <a:t> </a:t>
            </a:r>
            <a:r>
              <a:rPr lang="en-US" dirty="0" err="1"/>
              <a:t>phim</a:t>
            </a:r>
            <a:r>
              <a:rPr lang="en-US" dirty="0"/>
              <a:t>: “</a:t>
            </a:r>
            <a:r>
              <a:rPr lang="en-US" dirty="0" err="1"/>
              <a:t>Bộ</a:t>
            </a:r>
            <a:r>
              <a:rPr lang="en-US" dirty="0"/>
              <a:t> </a:t>
            </a:r>
            <a:r>
              <a:rPr lang="en-US" dirty="0" err="1"/>
              <a:t>quần</a:t>
            </a:r>
            <a:r>
              <a:rPr lang="en-US" dirty="0"/>
              <a:t> </a:t>
            </a:r>
            <a:r>
              <a:rPr lang="en-US" dirty="0" err="1"/>
              <a:t>áo</a:t>
            </a:r>
            <a:r>
              <a:rPr lang="en-US" dirty="0"/>
              <a:t> </a:t>
            </a:r>
            <a:r>
              <a:rPr lang="en-US" dirty="0" err="1"/>
              <a:t>mới</a:t>
            </a:r>
            <a:r>
              <a:rPr lang="en-US" dirty="0"/>
              <a:t> </a:t>
            </a:r>
            <a:r>
              <a:rPr lang="en-US" dirty="0" err="1"/>
              <a:t>của</a:t>
            </a:r>
            <a:r>
              <a:rPr lang="en-US" dirty="0"/>
              <a:t> </a:t>
            </a:r>
            <a:r>
              <a:rPr lang="en-US" dirty="0" err="1"/>
              <a:t>hoàng</a:t>
            </a:r>
            <a:r>
              <a:rPr lang="en-US" dirty="0"/>
              <a:t> </a:t>
            </a:r>
            <a:r>
              <a:rPr lang="en-US" dirty="0" err="1"/>
              <a:t>đế</a:t>
            </a:r>
            <a:r>
              <a:rPr lang="en-US" dirty="0"/>
              <a:t>” </a:t>
            </a:r>
            <a:r>
              <a:rPr lang="en-US" dirty="0" err="1"/>
              <a:t>và</a:t>
            </a:r>
            <a:r>
              <a:rPr lang="en-US" dirty="0"/>
              <a:t> </a:t>
            </a:r>
            <a:r>
              <a:rPr lang="en-US" dirty="0" err="1"/>
              <a:t>yêu</a:t>
            </a:r>
            <a:r>
              <a:rPr lang="en-US" dirty="0"/>
              <a:t> </a:t>
            </a:r>
            <a:r>
              <a:rPr lang="en-US" dirty="0" err="1"/>
              <a:t>cầu</a:t>
            </a:r>
            <a:r>
              <a:rPr lang="en-US" dirty="0"/>
              <a:t> HS </a:t>
            </a:r>
            <a:r>
              <a:rPr lang="en-US" dirty="0" err="1"/>
              <a:t>tưởng</a:t>
            </a:r>
            <a:r>
              <a:rPr lang="en-US" dirty="0"/>
              <a:t> </a:t>
            </a:r>
            <a:r>
              <a:rPr lang="en-US" dirty="0" err="1"/>
              <a:t>tượng</a:t>
            </a:r>
            <a:r>
              <a:rPr lang="en-US" dirty="0"/>
              <a:t> </a:t>
            </a:r>
            <a:r>
              <a:rPr lang="en-US" dirty="0" err="1"/>
              <a:t>phần</a:t>
            </a:r>
            <a:r>
              <a:rPr lang="en-US" dirty="0"/>
              <a:t> </a:t>
            </a:r>
            <a:r>
              <a:rPr lang="en-US" dirty="0" err="1"/>
              <a:t>kết</a:t>
            </a:r>
            <a:r>
              <a:rPr lang="en-US" dirty="0"/>
              <a:t> </a:t>
            </a:r>
            <a:r>
              <a:rPr lang="en-US" dirty="0" err="1"/>
              <a:t>theo</a:t>
            </a:r>
            <a:r>
              <a:rPr lang="en-US" dirty="0"/>
              <a:t> </a:t>
            </a:r>
            <a:r>
              <a:rPr lang="en-US" dirty="0" err="1"/>
              <a:t>cách</a:t>
            </a:r>
            <a:r>
              <a:rPr lang="en-US" dirty="0"/>
              <a:t> </a:t>
            </a:r>
            <a:r>
              <a:rPr lang="en-US" dirty="0" err="1"/>
              <a:t>của</a:t>
            </a:r>
            <a:r>
              <a:rPr lang="en-US" dirty="0"/>
              <a:t> </a:t>
            </a:r>
            <a:r>
              <a:rPr lang="en-US" dirty="0" err="1"/>
              <a:t>mình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224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10</a:t>
            </a:fld>
            <a:endParaRPr lang="en-US"/>
          </a:p>
        </p:txBody>
      </p:sp>
    </p:spTree>
    <p:extLst>
      <p:ext uri="{BB962C8B-B14F-4D97-AF65-F5344CB8AC3E}">
        <p14:creationId xmlns:p14="http://schemas.microsoft.com/office/powerpoint/2010/main" val="1884089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572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12</a:t>
            </a:fld>
            <a:endParaRPr lang="en-US"/>
          </a:p>
        </p:txBody>
      </p:sp>
    </p:spTree>
    <p:extLst>
      <p:ext uri="{BB962C8B-B14F-4D97-AF65-F5344CB8AC3E}">
        <p14:creationId xmlns:p14="http://schemas.microsoft.com/office/powerpoint/2010/main" val="506203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13</a:t>
            </a:fld>
            <a:endParaRPr lang="en-US"/>
          </a:p>
        </p:txBody>
      </p:sp>
    </p:spTree>
    <p:extLst>
      <p:ext uri="{BB962C8B-B14F-4D97-AF65-F5344CB8AC3E}">
        <p14:creationId xmlns:p14="http://schemas.microsoft.com/office/powerpoint/2010/main" val="1406208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chia </a:t>
            </a:r>
            <a:r>
              <a:rPr lang="en-US" dirty="0" err="1"/>
              <a:t>lớp</a:t>
            </a:r>
            <a:r>
              <a:rPr lang="en-US" baseline="0" dirty="0"/>
              <a:t> </a:t>
            </a:r>
            <a:r>
              <a:rPr lang="en-US" baseline="0" dirty="0" err="1"/>
              <a:t>thành</a:t>
            </a:r>
            <a:r>
              <a:rPr lang="en-US" baseline="0" dirty="0"/>
              <a:t> 4 </a:t>
            </a:r>
            <a:r>
              <a:rPr lang="en-US" baseline="0" dirty="0" err="1"/>
              <a:t>nhóm</a:t>
            </a:r>
            <a:r>
              <a:rPr lang="en-US" baseline="0" dirty="0"/>
              <a:t> (2 </a:t>
            </a:r>
            <a:r>
              <a:rPr lang="en-US" baseline="0" dirty="0" err="1"/>
              <a:t>nhóm</a:t>
            </a:r>
            <a:r>
              <a:rPr lang="en-US" baseline="0" dirty="0"/>
              <a:t> </a:t>
            </a:r>
            <a:r>
              <a:rPr lang="en-US" baseline="0" dirty="0" err="1"/>
              <a:t>làm</a:t>
            </a:r>
            <a:r>
              <a:rPr lang="en-US" baseline="0" dirty="0"/>
              <a:t> 1 </a:t>
            </a:r>
            <a:r>
              <a:rPr lang="en-US" baseline="0" dirty="0" err="1"/>
              <a:t>đề</a:t>
            </a:r>
            <a:r>
              <a:rPr lang="en-US" baseline="0" dirty="0"/>
              <a:t>), </a:t>
            </a:r>
            <a:r>
              <a:rPr lang="en-US" baseline="0" dirty="0" err="1"/>
              <a:t>sau</a:t>
            </a:r>
            <a:r>
              <a:rPr lang="en-US" baseline="0" dirty="0"/>
              <a:t> </a:t>
            </a:r>
            <a:r>
              <a:rPr lang="en-US" baseline="0" dirty="0" err="1"/>
              <a:t>đó</a:t>
            </a:r>
            <a:r>
              <a:rPr lang="en-US" baseline="0" dirty="0"/>
              <a:t>, </a:t>
            </a:r>
            <a:r>
              <a:rPr lang="en-US" baseline="0" dirty="0" err="1"/>
              <a:t>mỗi</a:t>
            </a:r>
            <a:r>
              <a:rPr lang="en-US" baseline="0" dirty="0"/>
              <a:t> </a:t>
            </a:r>
            <a:r>
              <a:rPr lang="en-US" baseline="0" dirty="0" err="1"/>
              <a:t>nhóm</a:t>
            </a:r>
            <a:r>
              <a:rPr lang="en-US" baseline="0" dirty="0"/>
              <a:t> </a:t>
            </a:r>
            <a:r>
              <a:rPr lang="en-US" baseline="0" dirty="0" err="1"/>
              <a:t>cử</a:t>
            </a:r>
            <a:r>
              <a:rPr lang="en-US" baseline="0" dirty="0"/>
              <a:t> 1 </a:t>
            </a:r>
            <a:r>
              <a:rPr lang="en-US" baseline="0" dirty="0" err="1"/>
              <a:t>đại</a:t>
            </a:r>
            <a:r>
              <a:rPr lang="en-US" baseline="0" dirty="0"/>
              <a:t> </a:t>
            </a:r>
            <a:r>
              <a:rPr lang="en-US" baseline="0" dirty="0" err="1"/>
              <a:t>diện</a:t>
            </a:r>
            <a:r>
              <a:rPr lang="en-US" baseline="0" dirty="0"/>
              <a:t> </a:t>
            </a:r>
            <a:r>
              <a:rPr lang="en-US" baseline="0" dirty="0" err="1"/>
              <a:t>lên</a:t>
            </a:r>
            <a:r>
              <a:rPr lang="en-US" baseline="0" dirty="0"/>
              <a:t> </a:t>
            </a:r>
            <a:r>
              <a:rPr lang="en-US" baseline="0" dirty="0" err="1"/>
              <a:t>trước</a:t>
            </a:r>
            <a:r>
              <a:rPr lang="en-US" baseline="0" dirty="0"/>
              <a:t> </a:t>
            </a:r>
            <a:r>
              <a:rPr lang="en-US" baseline="0" dirty="0" err="1"/>
              <a:t>lớp</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yêu</a:t>
            </a:r>
            <a:r>
              <a:rPr lang="en-US" baseline="0" dirty="0"/>
              <a:t> </a:t>
            </a:r>
            <a:r>
              <a:rPr lang="en-US" baseline="0" dirty="0" err="1"/>
              <a:t>cầu</a:t>
            </a:r>
            <a:r>
              <a:rPr lang="en-US" baseline="0" dirty="0"/>
              <a:t>.</a:t>
            </a:r>
            <a:endParaRPr lang="en-US" dirty="0"/>
          </a:p>
          <a:p>
            <a:r>
              <a:rPr lang="en-US" dirty="0" err="1"/>
              <a:t>Các</a:t>
            </a:r>
            <a:r>
              <a:rPr lang="en-US" baseline="0" dirty="0"/>
              <a:t> </a:t>
            </a:r>
            <a:r>
              <a:rPr lang="en-US" baseline="0" dirty="0" err="1"/>
              <a:t>nhóm</a:t>
            </a:r>
            <a:r>
              <a:rPr lang="en-US" baseline="0" dirty="0"/>
              <a:t> </a:t>
            </a:r>
            <a:r>
              <a:rPr lang="en-US" baseline="0" dirty="0" err="1"/>
              <a:t>còn</a:t>
            </a:r>
            <a:r>
              <a:rPr lang="en-US" baseline="0" dirty="0"/>
              <a:t> </a:t>
            </a:r>
            <a:r>
              <a:rPr lang="en-US" baseline="0" dirty="0" err="1"/>
              <a:t>lại</a:t>
            </a:r>
            <a:r>
              <a:rPr lang="en-US" baseline="0" dirty="0"/>
              <a:t> </a:t>
            </a:r>
            <a:r>
              <a:rPr lang="en-US" baseline="0" dirty="0" err="1"/>
              <a:t>đánh</a:t>
            </a:r>
            <a:r>
              <a:rPr lang="en-US" baseline="0" dirty="0"/>
              <a:t> </a:t>
            </a:r>
            <a:r>
              <a:rPr lang="en-US" baseline="0" dirty="0" err="1"/>
              <a:t>giá</a:t>
            </a:r>
            <a:r>
              <a:rPr lang="en-US" baseline="0" dirty="0"/>
              <a:t> </a:t>
            </a:r>
            <a:r>
              <a:rPr lang="en-US" baseline="0" dirty="0" err="1"/>
              <a:t>bài</a:t>
            </a:r>
            <a:r>
              <a:rPr lang="en-US" baseline="0" dirty="0"/>
              <a:t> </a:t>
            </a:r>
            <a:r>
              <a:rPr lang="en-US" baseline="0" dirty="0" err="1"/>
              <a:t>nói</a:t>
            </a:r>
            <a:r>
              <a:rPr lang="en-US" baseline="0" dirty="0"/>
              <a:t> </a:t>
            </a:r>
            <a:r>
              <a:rPr lang="en-US" baseline="0" dirty="0" err="1"/>
              <a:t>theo</a:t>
            </a:r>
            <a:r>
              <a:rPr lang="en-US" baseline="0" dirty="0"/>
              <a:t> bang </a:t>
            </a:r>
            <a:r>
              <a:rPr lang="en-US" baseline="0" dirty="0" err="1"/>
              <a:t>kiểm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407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273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504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142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372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2</a:t>
            </a:fld>
            <a:endParaRPr lang="en-US"/>
          </a:p>
        </p:txBody>
      </p:sp>
    </p:spTree>
    <p:extLst>
      <p:ext uri="{BB962C8B-B14F-4D97-AF65-F5344CB8AC3E}">
        <p14:creationId xmlns:p14="http://schemas.microsoft.com/office/powerpoint/2010/main" val="3131925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3</a:t>
            </a:fld>
            <a:endParaRPr lang="en-US"/>
          </a:p>
        </p:txBody>
      </p:sp>
    </p:spTree>
    <p:extLst>
      <p:ext uri="{BB962C8B-B14F-4D97-AF65-F5344CB8AC3E}">
        <p14:creationId xmlns:p14="http://schemas.microsoft.com/office/powerpoint/2010/main" val="1722754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kern="1200" dirty="0">
                <a:solidFill>
                  <a:schemeClr val="tx1"/>
                </a:solidFill>
                <a:latin typeface="+mn-lt"/>
                <a:ea typeface="+mn-ea"/>
                <a:cs typeface="+mn-cs"/>
              </a:rPr>
              <a:t>Câu chuyện tưởng tượng có thể do các em tạo ra nhưng cũng có thể dựa vào một câu chuyện đã có sẵn để kể theo cách của mình như phần </a:t>
            </a:r>
            <a:r>
              <a:rPr lang="vi-VN" sz="1200" i="1" kern="1200" dirty="0">
                <a:solidFill>
                  <a:schemeClr val="tx1"/>
                </a:solidFill>
                <a:latin typeface="+mn-lt"/>
                <a:ea typeface="+mn-ea"/>
                <a:cs typeface="+mn-cs"/>
              </a:rPr>
              <a:t>Viết truyện kể sáng tạo</a:t>
            </a:r>
            <a:r>
              <a:rPr lang="vi-VN" sz="1200" kern="1200" dirty="0">
                <a:solidFill>
                  <a:schemeClr val="tx1"/>
                </a:solidFill>
                <a:latin typeface="+mn-lt"/>
                <a:ea typeface="+mn-ea"/>
                <a:cs typeface="+mn-cs"/>
              </a:rPr>
              <a:t> đã học.</a:t>
            </a:r>
          </a:p>
          <a:p>
            <a:endParaRPr lang="en-US" dirty="0"/>
          </a:p>
        </p:txBody>
      </p:sp>
      <p:sp>
        <p:nvSpPr>
          <p:cNvPr id="4" name="Slide Number Placeholder 3"/>
          <p:cNvSpPr>
            <a:spLocks noGrp="1"/>
          </p:cNvSpPr>
          <p:nvPr>
            <p:ph type="sldNum" sz="quarter" idx="5"/>
          </p:nvPr>
        </p:nvSpPr>
        <p:spPr/>
        <p:txBody>
          <a:bodyPr/>
          <a:lstStyle/>
          <a:p>
            <a:fld id="{D0DC1520-B1EC-44BB-94FE-5CC47570ABD8}" type="slidenum">
              <a:rPr lang="en-US" smtClean="0"/>
              <a:t>4</a:t>
            </a:fld>
            <a:endParaRPr lang="en-US"/>
          </a:p>
        </p:txBody>
      </p:sp>
    </p:spTree>
    <p:extLst>
      <p:ext uri="{BB962C8B-B14F-4D97-AF65-F5344CB8AC3E}">
        <p14:creationId xmlns:p14="http://schemas.microsoft.com/office/powerpoint/2010/main" val="1673039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004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352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7</a:t>
            </a:fld>
            <a:endParaRPr lang="en-US"/>
          </a:p>
        </p:txBody>
      </p:sp>
    </p:spTree>
    <p:extLst>
      <p:ext uri="{BB962C8B-B14F-4D97-AF65-F5344CB8AC3E}">
        <p14:creationId xmlns:p14="http://schemas.microsoft.com/office/powerpoint/2010/main" val="2693723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0DC1520-B1EC-44BB-94FE-5CC47570ABD8}" type="slidenum">
              <a:rPr lang="en-US" smtClean="0"/>
              <a:t>8</a:t>
            </a:fld>
            <a:endParaRPr lang="en-US"/>
          </a:p>
        </p:txBody>
      </p:sp>
    </p:spTree>
    <p:extLst>
      <p:ext uri="{BB962C8B-B14F-4D97-AF65-F5344CB8AC3E}">
        <p14:creationId xmlns:p14="http://schemas.microsoft.com/office/powerpoint/2010/main" val="1952193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9</a:t>
            </a:fld>
            <a:endParaRPr lang="en-US"/>
          </a:p>
        </p:txBody>
      </p:sp>
    </p:spTree>
    <p:extLst>
      <p:ext uri="{BB962C8B-B14F-4D97-AF65-F5344CB8AC3E}">
        <p14:creationId xmlns:p14="http://schemas.microsoft.com/office/powerpoint/2010/main" val="3846424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4241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9320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3793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1548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7223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0656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1426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634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6950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6070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8566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extLst>
              <a:ext uri="{96DAC541-7B7A-43D3-8B79-37D633B846F1}">
                <asvg:svgBlip xmlns:asvg="http://schemas.microsoft.com/office/drawing/2016/SVG/main" r:embed="rId14"/>
              </a:ext>
            </a:extLst>
          </a:blip>
          <a:srcRect/>
          <a:stretch>
            <a:fillRect l="-41000" t="-15000" r="-32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12623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7 Bộ quần áo mới của hoàng đế _ The Emperor's New Clothes in Vietnam">
            <a:hlinkClick r:id="" action="ppaction://media"/>
            <a:extLst>
              <a:ext uri="{FF2B5EF4-FFF2-40B4-BE49-F238E27FC236}">
                <a16:creationId xmlns:a16="http://schemas.microsoft.com/office/drawing/2014/main" id="{C800C68A-8305-E0AE-EF0B-956E4E0B37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171450"/>
            <a:ext cx="17678400" cy="9944100"/>
          </a:xfrm>
          <a:prstGeom prst="rect">
            <a:avLst/>
          </a:prstGeom>
        </p:spPr>
      </p:pic>
    </p:spTree>
    <p:extLst>
      <p:ext uri="{BB962C8B-B14F-4D97-AF65-F5344CB8AC3E}">
        <p14:creationId xmlns:p14="http://schemas.microsoft.com/office/powerpoint/2010/main" val="415675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960704" y="540140"/>
            <a:ext cx="12801600" cy="677108"/>
          </a:xfrm>
          <a:prstGeom prst="rect">
            <a:avLst/>
          </a:prstGeom>
        </p:spPr>
        <p:txBody>
          <a:bodyPr wrap="square" lIns="0" tIns="0" rIns="0" bIns="0" rtlCol="0" anchor="t">
            <a:spAutoFit/>
          </a:bodyPr>
          <a:lstStyle/>
          <a:p>
            <a:pPr algn="ctr">
              <a:defRPr/>
            </a:pP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Chuẩn</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bị</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endParaRPr lang="vi-VN" sz="4400" dirty="0">
              <a:solidFill>
                <a:srgbClr val="00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3"/>
          <p:cNvSpPr/>
          <p:nvPr/>
        </p:nvSpPr>
        <p:spPr>
          <a:xfrm>
            <a:off x="521756" y="1943100"/>
            <a:ext cx="17156643" cy="2123658"/>
          </a:xfrm>
          <a:prstGeom prst="rect">
            <a:avLst/>
          </a:prstGeom>
        </p:spPr>
        <p:txBody>
          <a:bodyPr wrap="square">
            <a:spAutoFit/>
          </a:bodyPr>
          <a:lstStyle/>
          <a:p>
            <a:pPr algn="just"/>
            <a:r>
              <a:rPr lang="vi-VN" sz="4400" dirty="0">
                <a:solidFill>
                  <a:srgbClr val="000000"/>
                </a:solidFill>
                <a:latin typeface="+mj-lt"/>
              </a:rPr>
              <a:t>- Xác định đối tượng người nghe và bối cảnh trình bày để chuẩn bị nội dung kể phù hợp.</a:t>
            </a:r>
          </a:p>
          <a:p>
            <a:pPr algn="just"/>
            <a:r>
              <a:rPr lang="vi-VN" sz="4400" dirty="0">
                <a:solidFill>
                  <a:srgbClr val="000000"/>
                </a:solidFill>
                <a:latin typeface="+mj-lt"/>
              </a:rPr>
              <a:t>- Chuẩn bị các phương tiện trình chiếu (nếu có).</a:t>
            </a:r>
          </a:p>
        </p:txBody>
      </p:sp>
      <p:sp>
        <p:nvSpPr>
          <p:cNvPr id="3" name="Freeform 6">
            <a:extLst>
              <a:ext uri="{FF2B5EF4-FFF2-40B4-BE49-F238E27FC236}">
                <a16:creationId xmlns:a16="http://schemas.microsoft.com/office/drawing/2014/main" id="{C88512D6-C139-39F0-E5F3-60D4F9E2FB82}"/>
              </a:ext>
            </a:extLst>
          </p:cNvPr>
          <p:cNvSpPr/>
          <p:nvPr/>
        </p:nvSpPr>
        <p:spPr>
          <a:xfrm>
            <a:off x="5057225" y="4034234"/>
            <a:ext cx="8173550" cy="6252766"/>
          </a:xfrm>
          <a:custGeom>
            <a:avLst/>
            <a:gdLst/>
            <a:ahLst/>
            <a:cxnLst/>
            <a:rect l="l" t="t" r="r" b="b"/>
            <a:pathLst>
              <a:path w="6561656" h="5019667">
                <a:moveTo>
                  <a:pt x="0" y="0"/>
                </a:moveTo>
                <a:lnTo>
                  <a:pt x="6561655" y="0"/>
                </a:lnTo>
                <a:lnTo>
                  <a:pt x="6561655" y="5019666"/>
                </a:lnTo>
                <a:lnTo>
                  <a:pt x="0" y="501966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60239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960704" y="540140"/>
            <a:ext cx="12801600" cy="677108"/>
          </a:xfrm>
          <a:prstGeom prst="rect">
            <a:avLst/>
          </a:prstGeom>
        </p:spPr>
        <p:txBody>
          <a:bodyPr wrap="square" lIns="0" tIns="0" rIns="0" bIns="0" rtlCol="0" anchor="t">
            <a:spAutoFit/>
          </a:bodyPr>
          <a:lstStyle/>
          <a:p>
            <a:pPr lvl="0" algn="ctr">
              <a:defRPr/>
            </a:pPr>
            <a:r>
              <a:rPr lang="en-US" sz="4400" b="1" dirty="0">
                <a:solidFill>
                  <a:srgbClr val="000000"/>
                </a:solidFill>
                <a:latin typeface="Times New Roman" panose="02020603050405020304" pitchFamily="18" charset="0"/>
                <a:cs typeface="Times New Roman" panose="02020603050405020304" pitchFamily="18" charset="0"/>
              </a:rPr>
              <a:t>2.</a:t>
            </a:r>
            <a:r>
              <a:rPr lang="vi-VN" sz="4400" b="1" dirty="0">
                <a:solidFill>
                  <a:srgbClr val="000000"/>
                </a:solidFill>
                <a:latin typeface="Times New Roman" panose="02020603050405020304" pitchFamily="18" charset="0"/>
                <a:cs typeface="Times New Roman" panose="02020603050405020304" pitchFamily="18" charset="0"/>
              </a:rPr>
              <a:t> Tìm ý và lập dàn ý</a:t>
            </a:r>
            <a:endParaRPr lang="vi-VN" sz="4400" dirty="0">
              <a:solidFill>
                <a:srgbClr val="00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763090" y="1518345"/>
            <a:ext cx="15011400" cy="846385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PHIẾU HỌC TẬP: XÂY DỰNG DÀN Ý CHO CÂU CHUYỆN TƯỞNG TƯỢNG</a:t>
            </a:r>
            <a:endPar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 Tên câu chuyện: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 Bối cảnh, nhân vật, các sự kiện chính cần làm rõ trong khi kể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Bối cảnh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Không gian: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Thời gian: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Các nhân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 Các sự kiện chính cần làm rõ trong khi kể: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Sự kiện thứ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Sự kiện thứ hai: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Sự kiện thứ ba: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pic>
        <p:nvPicPr>
          <p:cNvPr id="19" name="Picture 18">
            <a:extLst>
              <a:ext uri="{FF2B5EF4-FFF2-40B4-BE49-F238E27FC236}">
                <a16:creationId xmlns:a16="http://schemas.microsoft.com/office/drawing/2014/main" id="{F38BF865-5CAF-5F7A-86CF-1D4FA4FC1A99}"/>
              </a:ext>
            </a:extLst>
          </p:cNvPr>
          <p:cNvPicPr>
            <a:picLocks noChangeAspect="1"/>
          </p:cNvPicPr>
          <p:nvPr/>
        </p:nvPicPr>
        <p:blipFill>
          <a:blip r:embed="rId3"/>
          <a:stretch>
            <a:fillRect/>
          </a:stretch>
        </p:blipFill>
        <p:spPr>
          <a:xfrm>
            <a:off x="12344400" y="2781300"/>
            <a:ext cx="5627370" cy="8039100"/>
          </a:xfrm>
          <a:prstGeom prst="rect">
            <a:avLst/>
          </a:prstGeom>
        </p:spPr>
      </p:pic>
    </p:spTree>
    <p:extLst>
      <p:ext uri="{BB962C8B-B14F-4D97-AF65-F5344CB8AC3E}">
        <p14:creationId xmlns:p14="http://schemas.microsoft.com/office/powerpoint/2010/main" val="147564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nghe</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3" name="Freeform 6">
            <a:extLst>
              <a:ext uri="{FF2B5EF4-FFF2-40B4-BE49-F238E27FC236}">
                <a16:creationId xmlns:a16="http://schemas.microsoft.com/office/drawing/2014/main" id="{8765BE66-AEC2-20E6-E32D-EAEC92483CE2}"/>
              </a:ext>
            </a:extLst>
          </p:cNvPr>
          <p:cNvSpPr/>
          <p:nvPr/>
        </p:nvSpPr>
        <p:spPr>
          <a:xfrm>
            <a:off x="-152400" y="-266700"/>
            <a:ext cx="4454452" cy="4114800"/>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2">
            <a:extLst>
              <a:ext uri="{FF2B5EF4-FFF2-40B4-BE49-F238E27FC236}">
                <a16:creationId xmlns:a16="http://schemas.microsoft.com/office/drawing/2014/main" id="{053E5336-25BA-BECA-E7DF-21ACAB264EC3}"/>
              </a:ext>
            </a:extLst>
          </p:cNvPr>
          <p:cNvSpPr/>
          <p:nvPr/>
        </p:nvSpPr>
        <p:spPr>
          <a:xfrm>
            <a:off x="15011400" y="-952500"/>
            <a:ext cx="4083939" cy="4114800"/>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1382831"/>
              </p:ext>
            </p:extLst>
          </p:nvPr>
        </p:nvGraphicFramePr>
        <p:xfrm>
          <a:off x="533400" y="2400300"/>
          <a:ext cx="16992600" cy="7418064"/>
        </p:xfrm>
        <a:graphic>
          <a:graphicData uri="http://schemas.openxmlformats.org/drawingml/2006/table">
            <a:tbl>
              <a:tblPr>
                <a:tableStyleId>{5940675A-B579-460E-94D1-54222C63F5DA}</a:tableStyleId>
              </a:tblPr>
              <a:tblGrid>
                <a:gridCol w="3429000">
                  <a:extLst>
                    <a:ext uri="{9D8B030D-6E8A-4147-A177-3AD203B41FA5}">
                      <a16:colId xmlns:a16="http://schemas.microsoft.com/office/drawing/2014/main" val="1201141546"/>
                    </a:ext>
                  </a:extLst>
                </a:gridCol>
                <a:gridCol w="13563600">
                  <a:extLst>
                    <a:ext uri="{9D8B030D-6E8A-4147-A177-3AD203B41FA5}">
                      <a16:colId xmlns:a16="http://schemas.microsoft.com/office/drawing/2014/main" val="3271420712"/>
                    </a:ext>
                  </a:extLst>
                </a:gridCol>
              </a:tblGrid>
              <a:tr h="1062915">
                <a:tc>
                  <a:txBody>
                    <a:bodyPr/>
                    <a:lstStyle/>
                    <a:p>
                      <a:pPr algn="ct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Phần</a:t>
                      </a:r>
                      <a:r>
                        <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mở</a:t>
                      </a:r>
                      <a:r>
                        <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đầu</a:t>
                      </a:r>
                      <a:endPar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288" marR="34288" marT="17144" marB="17144" anchor="ctr">
                    <a:solidFill>
                      <a:schemeClr val="accent1">
                        <a:lumMod val="20000"/>
                        <a:lumOff val="80000"/>
                      </a:schemeClr>
                    </a:solidFill>
                  </a:tcPr>
                </a:tc>
                <a:tc>
                  <a:txBody>
                    <a:bodyPr/>
                    <a:lstStyle/>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effectLst/>
                          <a:latin typeface="Times New Roman" panose="02020603050405020304" pitchFamily="18" charset="0"/>
                          <a:cs typeface="Times New Roman" panose="02020603050405020304" pitchFamily="18" charset="0"/>
                        </a:rPr>
                        <a:t>Chào hỏi người nghe</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en-US" sz="40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g</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iới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thiệu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ngắn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gọn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về</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bản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thân</a:t>
                      </a:r>
                      <a:endPar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Nêu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nhan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đề</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chuyện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sẽ</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kể</a:t>
                      </a:r>
                      <a:endPar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Tóm</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tắt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nội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dung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truyện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vài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ngắn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nếu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cần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txBody>
                  <a:tcPr marL="34288" marR="34288" marT="17144" marB="17144">
                    <a:solidFill>
                      <a:schemeClr val="bg1"/>
                    </a:solidFill>
                  </a:tcPr>
                </a:tc>
                <a:extLst>
                  <a:ext uri="{0D108BD9-81ED-4DB2-BD59-A6C34878D82A}">
                    <a16:rowId xmlns:a16="http://schemas.microsoft.com/office/drawing/2014/main" val="3336858287"/>
                  </a:ext>
                </a:extLst>
              </a:tr>
              <a:tr h="1268641">
                <a:tc>
                  <a:txBody>
                    <a:bodyPr/>
                    <a:lstStyle/>
                    <a:p>
                      <a:pPr algn="ct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Phần</a:t>
                      </a:r>
                      <a:r>
                        <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nội</a:t>
                      </a:r>
                      <a:r>
                        <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rPr>
                        <a:t> dung</a:t>
                      </a:r>
                    </a:p>
                  </a:txBody>
                  <a:tcPr marL="34288" marR="34288" marT="17144" marB="17144" anchor="ctr">
                    <a:solidFill>
                      <a:schemeClr val="accent1">
                        <a:lumMod val="20000"/>
                        <a:lumOff val="80000"/>
                      </a:schemeClr>
                    </a:solidFill>
                  </a:tcPr>
                </a:tc>
                <a:tc>
                  <a:txBody>
                    <a:bodyPr/>
                    <a:lstStyle/>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Giới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thiệu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nhân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vật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hoặc</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bối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cảnh</a:t>
                      </a:r>
                      <a:endPar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Thuật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các</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sự</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kiện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diễn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biến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chuyện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theo</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một</a:t>
                      </a:r>
                      <a:r>
                        <a:rPr lang="en-US" sz="40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trình</a:t>
                      </a:r>
                      <a:r>
                        <a:rPr lang="en-US" sz="40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tự</a:t>
                      </a:r>
                      <a:r>
                        <a:rPr lang="en-US" sz="40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hợp</a:t>
                      </a:r>
                      <a:r>
                        <a:rPr lang="en-US" sz="40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lí</a:t>
                      </a:r>
                      <a:endPar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Kết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hợp</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kể</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miêu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tả</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biểu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cảm</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Làm</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nổi</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bật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sự</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kiện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nhân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vật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chính</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txBody>
                  <a:tcPr marL="34288" marR="34288" marT="17144" marB="17144">
                    <a:solidFill>
                      <a:schemeClr val="bg1"/>
                    </a:solidFill>
                  </a:tcPr>
                </a:tc>
                <a:extLst>
                  <a:ext uri="{0D108BD9-81ED-4DB2-BD59-A6C34878D82A}">
                    <a16:rowId xmlns:a16="http://schemas.microsoft.com/office/drawing/2014/main" val="1916009029"/>
                  </a:ext>
                </a:extLst>
              </a:tr>
              <a:tr h="1028628">
                <a:tc>
                  <a:txBody>
                    <a:bodyPr/>
                    <a:lstStyle/>
                    <a:p>
                      <a:pPr algn="ct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Kết</a:t>
                      </a:r>
                      <a:r>
                        <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effectLst/>
                          <a:latin typeface="Times New Roman" panose="02020603050405020304" pitchFamily="18" charset="0"/>
                          <a:cs typeface="Times New Roman" panose="02020603050405020304" pitchFamily="18" charset="0"/>
                        </a:rPr>
                        <a:t>thúc</a:t>
                      </a:r>
                      <a:endParaRPr lang="en-US" sz="4000" b="1"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288" marR="34288" marT="17144" marB="17144" anchor="ctr">
                    <a:solidFill>
                      <a:schemeClr val="accent1">
                        <a:lumMod val="20000"/>
                        <a:lumOff val="80000"/>
                      </a:schemeClr>
                    </a:solidFill>
                  </a:tcPr>
                </a:tc>
                <a:tc>
                  <a:txBody>
                    <a:bodyPr/>
                    <a:lstStyle/>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Kết</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thúc</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chuyện</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hợp</a:t>
                      </a:r>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effectLst/>
                          <a:latin typeface="Times New Roman" panose="02020603050405020304" pitchFamily="18" charset="0"/>
                          <a:cs typeface="Times New Roman" panose="02020603050405020304" pitchFamily="18" charset="0"/>
                        </a:rPr>
                        <a:t>lí</a:t>
                      </a:r>
                      <a:endPar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effectLst/>
                          <a:latin typeface="Times New Roman" panose="02020603050405020304" pitchFamily="18" charset="0"/>
                          <a:cs typeface="Times New Roman" panose="02020603050405020304" pitchFamily="18" charset="0"/>
                        </a:rPr>
                        <a:t>Nêu câu hỏi để người nghe tự rút ra ý nghĩa, chủ đề hay thông điệp từ câu chuyện</a:t>
                      </a:r>
                    </a:p>
                    <a:p>
                      <a:pPr algn="just"/>
                      <a:r>
                        <a:rPr lang="en-US" sz="4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effectLst/>
                          <a:latin typeface="Times New Roman" panose="02020603050405020304" pitchFamily="18" charset="0"/>
                          <a:cs typeface="Times New Roman" panose="02020603050405020304" pitchFamily="18" charset="0"/>
                        </a:rPr>
                        <a:t>Cảm ơn người nghe</a:t>
                      </a:r>
                    </a:p>
                  </a:txBody>
                  <a:tcPr marL="34288" marR="34288" marT="17144" marB="17144">
                    <a:solidFill>
                      <a:schemeClr val="bg1"/>
                    </a:solidFill>
                  </a:tcPr>
                </a:tc>
                <a:extLst>
                  <a:ext uri="{0D108BD9-81ED-4DB2-BD59-A6C34878D82A}">
                    <a16:rowId xmlns:a16="http://schemas.microsoft.com/office/drawing/2014/main" val="336743663"/>
                  </a:ext>
                </a:extLst>
              </a:tr>
            </a:tbl>
          </a:graphicData>
        </a:graphic>
      </p:graphicFrame>
    </p:spTree>
    <p:extLst>
      <p:ext uri="{BB962C8B-B14F-4D97-AF65-F5344CB8AC3E}">
        <p14:creationId xmlns:p14="http://schemas.microsoft.com/office/powerpoint/2010/main" val="36249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2438400" y="3314700"/>
            <a:ext cx="1280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4. </a:t>
            </a:r>
            <a:r>
              <a:rPr lang="en-US" sz="4400" b="1" dirty="0" err="1">
                <a:latin typeface="Times New Roman" panose="02020603050405020304" pitchFamily="18" charset="0"/>
                <a:cs typeface="Times New Roman" panose="02020603050405020304" pitchFamily="18" charset="0"/>
              </a:rPr>
              <a:t>Kiểm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8" name="Freeform 7">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9" name="TextBox 8">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1" name="Freeform 10">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2" name="TextBox 11">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4" name="Freeform 13">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5" name="TextBox 14">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7" name="Freeform 16">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8" name="TextBox 17">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5">
            <a:extLst>
              <a:ext uri="{FF2B5EF4-FFF2-40B4-BE49-F238E27FC236}">
                <a16:creationId xmlns:a16="http://schemas.microsoft.com/office/drawing/2014/main" id="{E82BBBE3-5669-449A-A7F9-9FE06583939D}"/>
              </a:ext>
            </a:extLst>
          </p:cNvPr>
          <p:cNvSpPr/>
          <p:nvPr/>
        </p:nvSpPr>
        <p:spPr>
          <a:xfrm>
            <a:off x="-642938" y="5905500"/>
            <a:ext cx="4486275" cy="45720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3"/>
            <a:stretch>
              <a:fillRect/>
            </a:stretch>
          </a:blipFill>
        </p:spPr>
        <p:txBody>
          <a:bodyPr/>
          <a:lstStyle/>
          <a:p>
            <a:endParaRPr lang="en-US"/>
          </a:p>
        </p:txBody>
      </p:sp>
      <p:pic>
        <p:nvPicPr>
          <p:cNvPr id="19" name="Picture 18">
            <a:extLst>
              <a:ext uri="{FF2B5EF4-FFF2-40B4-BE49-F238E27FC236}">
                <a16:creationId xmlns:a16="http://schemas.microsoft.com/office/drawing/2014/main" id="{0DDF7369-E7B5-5C24-AA8F-65DF751D14A7}"/>
              </a:ext>
            </a:extLst>
          </p:cNvPr>
          <p:cNvPicPr>
            <a:picLocks noChangeAspect="1"/>
          </p:cNvPicPr>
          <p:nvPr/>
        </p:nvPicPr>
        <p:blipFill>
          <a:blip r:embed="rId4"/>
          <a:stretch>
            <a:fillRect/>
          </a:stretch>
        </p:blipFill>
        <p:spPr>
          <a:xfrm>
            <a:off x="8803235" y="0"/>
            <a:ext cx="7169727" cy="10287000"/>
          </a:xfrm>
          <a:prstGeom prst="rect">
            <a:avLst/>
          </a:prstGeom>
        </p:spPr>
      </p:pic>
    </p:spTree>
    <p:extLst>
      <p:ext uri="{BB962C8B-B14F-4D97-AF65-F5344CB8AC3E}">
        <p14:creationId xmlns:p14="http://schemas.microsoft.com/office/powerpoint/2010/main" val="47216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E1D80929-DDAA-A345-6E41-3CDB5DE4F427}"/>
              </a:ext>
            </a:extLst>
          </p:cNvPr>
          <p:cNvSpPr/>
          <p:nvPr/>
        </p:nvSpPr>
        <p:spPr>
          <a:xfrm>
            <a:off x="4267200" y="1638300"/>
            <a:ext cx="13335000" cy="6553200"/>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6FC6FCE0-6BB3-9589-BA75-17818C755FE7}"/>
              </a:ext>
            </a:extLst>
          </p:cNvPr>
          <p:cNvSpPr txBox="1"/>
          <p:nvPr/>
        </p:nvSpPr>
        <p:spPr>
          <a:xfrm>
            <a:off x="4491789" y="2160300"/>
            <a:ext cx="12805611"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Lựa chọn một trong hai đề sau:</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Hãy nhập vai một trong ba nhân vật: Me-ri, cha dượng hoặc mẹ Me-ri trong văn bản “Vụ cải trang bất thành” (trích “Sơ-lốc Hôm” của Đoi-lơ) đề kể lại câu chuyện trong phần (3) của văn bản.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Hãy kể lại theo lời của Trương Sinh về cuộc trò chuyện giữa chàng và Phan Lang (trong văn bản "Chuyện người con gái Nam Xương" của Nguyễn Dữ).</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3"/>
          <p:cNvSpPr/>
          <p:nvPr/>
        </p:nvSpPr>
        <p:spPr>
          <a:xfrm>
            <a:off x="1114562" y="2247900"/>
            <a:ext cx="2931795" cy="8229600"/>
          </a:xfrm>
          <a:custGeom>
            <a:avLst/>
            <a:gdLst/>
            <a:ahLst/>
            <a:cxnLst/>
            <a:rect l="l" t="t" r="r" b="b"/>
            <a:pathLst>
              <a:path w="2931795" h="8229600">
                <a:moveTo>
                  <a:pt x="0" y="0"/>
                </a:moveTo>
                <a:lnTo>
                  <a:pt x="2931795" y="0"/>
                </a:lnTo>
                <a:lnTo>
                  <a:pt x="2931795"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6"/>
          <a:stretch>
            <a:fillRect/>
          </a:stretch>
        </p:blipFill>
        <p:spPr>
          <a:xfrm>
            <a:off x="16383000" y="9725083"/>
            <a:ext cx="2219136" cy="487722"/>
          </a:xfrm>
          <a:prstGeom prst="rect">
            <a:avLst/>
          </a:prstGeom>
        </p:spPr>
      </p:pic>
    </p:spTree>
    <p:extLst>
      <p:ext uri="{BB962C8B-B14F-4D97-AF65-F5344CB8AC3E}">
        <p14:creationId xmlns:p14="http://schemas.microsoft.com/office/powerpoint/2010/main" val="398368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3238500"/>
            <a:ext cx="16611600" cy="2800767"/>
          </a:xfrm>
          <a:prstGeom prst="rect">
            <a:avLst/>
          </a:prstGeom>
        </p:spPr>
        <p:txBody>
          <a:bodyPr wrap="square">
            <a:spAutoFit/>
          </a:bodyPr>
          <a:lstStyle/>
          <a:p>
            <a:pPr lvl="0" algn="just"/>
            <a:r>
              <a:rPr lang="en-US" sz="4400" dirty="0">
                <a:solidFill>
                  <a:srgbClr val="000000"/>
                </a:solidFill>
              </a:rPr>
              <a:t>       </a:t>
            </a:r>
            <a:r>
              <a:rPr lang="vi-VN" sz="4400" dirty="0">
                <a:solidFill>
                  <a:srgbClr val="000000"/>
                </a:solidFill>
                <a:latin typeface="Times New Roman" panose="02020603050405020304" pitchFamily="18" charset="0"/>
              </a:rPr>
              <a:t>Xin chào các bạn! Tôi là Me-ri, sống cùng mẹ và cha dượng. Tôi có vị hôn phu là Hót-mơ En-giô nhưng đã bị mất tích vào đúng hôm cử hành hôn lễ. Tôi đã tìm đến thám tử Hôm và nhờ giúp đỡ. Hôm nay, tôi đến nhà thám tử để xem kết quả tìm người đến đâu.</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 name="TextBox 2">
            <a:extLst>
              <a:ext uri="{FF2B5EF4-FFF2-40B4-BE49-F238E27FC236}">
                <a16:creationId xmlns:a16="http://schemas.microsoft.com/office/drawing/2014/main" id="{6FC6FCE0-6BB3-9589-BA75-17818C755FE7}"/>
              </a:ext>
            </a:extLst>
          </p:cNvPr>
          <p:cNvSpPr txBox="1"/>
          <p:nvPr/>
        </p:nvSpPr>
        <p:spPr>
          <a:xfrm>
            <a:off x="762000" y="647700"/>
            <a:ext cx="16611600" cy="2123658"/>
          </a:xfrm>
          <a:prstGeom prst="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Hãy nhập vai một trong ba nhân vật: Me-ri, cha dượng hoặc mẹ Me-ri trong văn bản “Vụ cải trang bất thành” (trích “Sơ-lốc Hôm” của Đoi-lơ) đề kể lại câu chuyện trong phần (3) của văn bản.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6383000" y="9725083"/>
            <a:ext cx="2219136" cy="487722"/>
          </a:xfrm>
          <a:prstGeom prst="rect">
            <a:avLst/>
          </a:prstGeom>
        </p:spPr>
      </p:pic>
    </p:spTree>
    <p:extLst>
      <p:ext uri="{BB962C8B-B14F-4D97-AF65-F5344CB8AC3E}">
        <p14:creationId xmlns:p14="http://schemas.microsoft.com/office/powerpoint/2010/main" val="235588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3009900"/>
            <a:ext cx="16611600" cy="7455887"/>
          </a:xfrm>
          <a:prstGeom prst="rect">
            <a:avLst/>
          </a:prstGeom>
        </p:spPr>
        <p:txBody>
          <a:bodyPr wrap="square">
            <a:spAutoFit/>
          </a:bodyPr>
          <a:lstStyle/>
          <a:p>
            <a:pPr algn="just"/>
            <a:r>
              <a:rPr lang="en-US" sz="4200" dirty="0">
                <a:solidFill>
                  <a:srgbClr val="000000"/>
                </a:solidFill>
                <a:latin typeface="+mj-lt"/>
              </a:rPr>
              <a:t>       </a:t>
            </a:r>
            <a:r>
              <a:rPr lang="vi-VN" sz="4200" dirty="0">
                <a:solidFill>
                  <a:srgbClr val="000000"/>
                </a:solidFill>
                <a:latin typeface="+mj-lt"/>
              </a:rPr>
              <a:t>Vừa đến cửa, tôi đã nghe thấy tiếng nói của Hôm ở trong phòng vọng ra. Nhìn qua khe cửa, tôi thấy Uyn-đi-banh (cha dượng tôi) đang thu mình trong ghế bành, đầu gọc xuống, sụp đổ hoàn toàn khi nghe Hôm kể lại toàn bộ sự việc. Hoá ra hắn (Uyn-đi-banh) đã lừa dối tôi bằng cách: lợi dụng sự đồng loã của vợ là mẹ tôi, cùng tình trạng cận thị nặng của tôi, để đóng giả làm Hót-mơ En-giô và tán tỉnh, tỏ tình với tôi. Hắn đã cải trang thành một người đàn ông khác, luôn phải đeo kính màu để che đậy cặp mắt vốn thân quen, đeo râu tóc giả, biến giọng nói thông thường thành một giọng nói thì thâm khó nghe. Hắn đã thành công trở thành một anh chàng Hót-mơ Ên-giô để gạt ra ngoài lề tất cả những đối thủ lăm le tán tỉnh tôi. Tôi đã tin tưởng và đính hôn với gã. Thật đáng thương cho tôi!</a:t>
            </a:r>
          </a:p>
        </p:txBody>
      </p:sp>
      <p:sp>
        <p:nvSpPr>
          <p:cNvPr id="3" name="TextBox 2">
            <a:extLst>
              <a:ext uri="{FF2B5EF4-FFF2-40B4-BE49-F238E27FC236}">
                <a16:creationId xmlns:a16="http://schemas.microsoft.com/office/drawing/2014/main" id="{6FC6FCE0-6BB3-9589-BA75-17818C755FE7}"/>
              </a:ext>
            </a:extLst>
          </p:cNvPr>
          <p:cNvSpPr txBox="1"/>
          <p:nvPr/>
        </p:nvSpPr>
        <p:spPr>
          <a:xfrm>
            <a:off x="762000" y="647700"/>
            <a:ext cx="16611600" cy="2123658"/>
          </a:xfrm>
          <a:prstGeom prst="rect">
            <a:avLst/>
          </a:prstGeom>
          <a:solidFill>
            <a:schemeClr val="accent5">
              <a:lumMod val="20000"/>
              <a:lumOff val="80000"/>
            </a:schemeClr>
          </a:solid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Hãy nhập vai một trong ba nhân vật: Me-ri, cha dượng hoặc mẹ Me-ri trong văn bản “Vụ cải trang bất thành” (trích “Sơ-lốc Hôm” của Đoi-lơ) đề kể lại câu chuyện trong phần (3) của văn bản.</a:t>
            </a:r>
            <a:endParaRPr lang="vi-VN" sz="4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6383000" y="9725083"/>
            <a:ext cx="2219136" cy="487722"/>
          </a:xfrm>
          <a:prstGeom prst="rect">
            <a:avLst/>
          </a:prstGeom>
        </p:spPr>
      </p:pic>
    </p:spTree>
    <p:extLst>
      <p:ext uri="{BB962C8B-B14F-4D97-AF65-F5344CB8AC3E}">
        <p14:creationId xmlns:p14="http://schemas.microsoft.com/office/powerpoint/2010/main" val="190951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3162300"/>
            <a:ext cx="16611600" cy="34778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Nghe hết câu chuyện của Hôm, tôi đẩy cửa đi vào, nhìn chằm chằm vào gã cha dượng. Tôi thật sự không dám tin vào sự thật này. Gã cha dượng nhìn thấy tôi liền hốt hoảng, sợ hãi bỏ chạy ra khỏi căn nhà của Hôm. Tôi rất cảm ơn Hôm đã giúp mình làm sáng tỏ vụ việc, tránh được một sai lầm khủng khiếp trong đời.</a:t>
            </a:r>
          </a:p>
        </p:txBody>
      </p:sp>
      <p:sp>
        <p:nvSpPr>
          <p:cNvPr id="3" name="TextBox 2">
            <a:extLst>
              <a:ext uri="{FF2B5EF4-FFF2-40B4-BE49-F238E27FC236}">
                <a16:creationId xmlns:a16="http://schemas.microsoft.com/office/drawing/2014/main" id="{6FC6FCE0-6BB3-9589-BA75-17818C755FE7}"/>
              </a:ext>
            </a:extLst>
          </p:cNvPr>
          <p:cNvSpPr txBox="1"/>
          <p:nvPr/>
        </p:nvSpPr>
        <p:spPr>
          <a:xfrm>
            <a:off x="762000" y="647700"/>
            <a:ext cx="16611600" cy="2123658"/>
          </a:xfrm>
          <a:prstGeom prst="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Hãy nhập vai một trong ba nhân vật: Me-ri, cha dượng hoặc mẹ Me-ri trong văn bản “Vụ cải trang bất thành” (trích “Sơ-lốc Hôm” của Đoi-lơ) đề kể lại câu chuyện trong phần (3) của văn bản.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6383000" y="9725083"/>
            <a:ext cx="2219136" cy="487722"/>
          </a:xfrm>
          <a:prstGeom prst="rect">
            <a:avLst/>
          </a:prstGeom>
        </p:spPr>
      </p:pic>
    </p:spTree>
    <p:extLst>
      <p:ext uri="{BB962C8B-B14F-4D97-AF65-F5344CB8AC3E}">
        <p14:creationId xmlns:p14="http://schemas.microsoft.com/office/powerpoint/2010/main" val="205467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647700"/>
            <a:ext cx="12877800" cy="8217634"/>
          </a:xfrm>
          <a:prstGeom prst="rect">
            <a:avLst/>
          </a:prstGeom>
        </p:spPr>
        <p:txBody>
          <a:bodyPr wrap="square">
            <a:spAutoFit/>
          </a:bodyPr>
          <a:lstStyle/>
          <a:p>
            <a:pPr algn="just"/>
            <a:r>
              <a:rPr lang="en-US" sz="4400" dirty="0">
                <a:solidFill>
                  <a:srgbClr val="000000"/>
                </a:solidFill>
                <a:latin typeface="+mj-lt"/>
              </a:rPr>
              <a:t>       </a:t>
            </a:r>
            <a:r>
              <a:rPr lang="vi-VN" sz="4400" dirty="0">
                <a:solidFill>
                  <a:srgbClr val="000000"/>
                </a:solidFill>
                <a:latin typeface="+mj-lt"/>
              </a:rPr>
              <a:t>Xin chào thầy cô và các bạn. Hôm nay em sẽ kể về một câu chuyện tưởng tượng của em về cuộc gặp gỡ của Trương Sinh và Phan Lang theo lời của Trương Sinh.</a:t>
            </a:r>
          </a:p>
          <a:p>
            <a:pPr algn="just"/>
            <a:r>
              <a:rPr lang="en-US" sz="4400" dirty="0">
                <a:solidFill>
                  <a:srgbClr val="000000"/>
                </a:solidFill>
                <a:latin typeface="+mj-lt"/>
              </a:rPr>
              <a:t>       </a:t>
            </a:r>
            <a:r>
              <a:rPr lang="vi-VN" sz="4400" dirty="0">
                <a:solidFill>
                  <a:srgbClr val="000000"/>
                </a:solidFill>
                <a:latin typeface="+mj-lt"/>
              </a:rPr>
              <a:t>Ngày hôm ấy, lòng tôi nặng trĩu với nỗi đau và sự ân hận khôn nguôi về cái chết của Vũ Nương, tôi lang thang bên bờ sông Hoàng Giang, nơi nàng đã gieo mình xuống để chứng minh sự trong sạch. Từ xa, tôi thấy một chiếc thuyền lớn đang cập bến. Trên thuyền, một người đàn ông trung niên, dáng vẻ trang nghiêm, bước xuống. Đó là Phan Lang, người mà tôi chưa từng gặp, nhưng ánh mắt ông ấy đã khiến tôi cảm thấy có điều gì đó đặc biệt.</a:t>
            </a:r>
          </a:p>
        </p:txBody>
      </p:sp>
      <p:sp>
        <p:nvSpPr>
          <p:cNvPr id="3" name="TextBox 2">
            <a:extLst>
              <a:ext uri="{FF2B5EF4-FFF2-40B4-BE49-F238E27FC236}">
                <a16:creationId xmlns:a16="http://schemas.microsoft.com/office/drawing/2014/main" id="{6FC6FCE0-6BB3-9589-BA75-17818C755FE7}"/>
              </a:ext>
            </a:extLst>
          </p:cNvPr>
          <p:cNvSpPr txBox="1"/>
          <p:nvPr/>
        </p:nvSpPr>
        <p:spPr>
          <a:xfrm>
            <a:off x="762000" y="647700"/>
            <a:ext cx="3581400" cy="8894743"/>
          </a:xfrm>
          <a:prstGeom prst="rect">
            <a:avLst/>
          </a:prstGeom>
          <a:solidFill>
            <a:schemeClr val="accent6">
              <a:lumMod val="20000"/>
              <a:lumOff val="80000"/>
            </a:schemeClr>
          </a:solidFill>
        </p:spPr>
        <p:txBody>
          <a:bodyPr wrap="square" rtlCol="0">
            <a:spAutoFit/>
          </a:bodyPr>
          <a:lstStyle/>
          <a:p>
            <a:pPr algn="just"/>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Hãy kể lại theo lời của Trương Sinh về cuộc trò chuyện giữa chàng và Phan Lang (trong văn bản "Chuyện người con gái Nam Xương" của Nguyễn Dữ).</a:t>
            </a:r>
            <a:endParaRPr lang="vi-VN" sz="4400"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2"/>
          <a:stretch>
            <a:fillRect/>
          </a:stretch>
        </p:blipFill>
        <p:spPr>
          <a:xfrm>
            <a:off x="10058400" y="9542443"/>
            <a:ext cx="2219136" cy="487722"/>
          </a:xfrm>
          <a:prstGeom prst="rect">
            <a:avLst/>
          </a:prstGeom>
        </p:spPr>
      </p:pic>
    </p:spTree>
    <p:extLst>
      <p:ext uri="{BB962C8B-B14F-4D97-AF65-F5344CB8AC3E}">
        <p14:creationId xmlns:p14="http://schemas.microsoft.com/office/powerpoint/2010/main" val="97913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647700"/>
            <a:ext cx="12877800" cy="9571851"/>
          </a:xfrm>
          <a:prstGeom prst="rect">
            <a:avLst/>
          </a:prstGeom>
        </p:spPr>
        <p:txBody>
          <a:bodyPr wrap="square">
            <a:spAutoFit/>
          </a:bodyPr>
          <a:lstStyle/>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Khi Phan Lang bước đến gần, ông ấy nhìn tôi với ánh mắt đầy thương cảm. Chúng tôi bắt đầu câu chuyện, và tôi kể cho ông nghe về nỗi đau mất mát Vũ Nương. Ông lặng lẽ lắng nghe, rồi khẽ nói: "Ta từng gặp nàng dưới thủy cung. Nàng không chết, nàng chỉ rời bỏ dương gian mà thôi."</a:t>
            </a:r>
          </a:p>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Tôi sững sờ, không thể tin vào tai mình. Phan Lang tiếp tục kể về cuộc gặp gỡ kỳ lạ của ông với Vũ Nương dưới thủy cung, về những lời nàng nhắn gửi và mong muốn tôi hiểu ra sự thật. Ông kể rằng, sau khi rơi xuống sông, Vũ Nương đã được các tiên nữ cứu và đưa về thế giới dưới nước. Nàng sống ở đó, vẫn nhớ về gia đình, về tôi và con trai Đản, và mong rằng tôi sẽ hiểu rõ lòng nàng.</a:t>
            </a:r>
          </a:p>
        </p:txBody>
      </p:sp>
      <p:sp>
        <p:nvSpPr>
          <p:cNvPr id="3" name="TextBox 2">
            <a:extLst>
              <a:ext uri="{FF2B5EF4-FFF2-40B4-BE49-F238E27FC236}">
                <a16:creationId xmlns:a16="http://schemas.microsoft.com/office/drawing/2014/main" id="{6FC6FCE0-6BB3-9589-BA75-17818C755FE7}"/>
              </a:ext>
            </a:extLst>
          </p:cNvPr>
          <p:cNvSpPr txBox="1"/>
          <p:nvPr/>
        </p:nvSpPr>
        <p:spPr>
          <a:xfrm>
            <a:off x="762000" y="647700"/>
            <a:ext cx="3581400" cy="8894743"/>
          </a:xfrm>
          <a:prstGeom prst="rect">
            <a:avLst/>
          </a:prstGeom>
          <a:solidFill>
            <a:schemeClr val="accent6">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Hãy kể lại theo lời của Trương Sinh về cuộc trò chuyện giữa chàng và Phan Lang (trong văn bản "Chuyện người con gái Nam Xương" của Nguyễn Dữ).</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0058400" y="9542443"/>
            <a:ext cx="2219136" cy="487722"/>
          </a:xfrm>
          <a:prstGeom prst="rect">
            <a:avLst/>
          </a:prstGeom>
        </p:spPr>
      </p:pic>
    </p:spTree>
    <p:extLst>
      <p:ext uri="{BB962C8B-B14F-4D97-AF65-F5344CB8AC3E}">
        <p14:creationId xmlns:p14="http://schemas.microsoft.com/office/powerpoint/2010/main" val="97082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7E21221B-10AF-0941-96DB-46FF0663979E}"/>
              </a:ext>
            </a:extLst>
          </p:cNvPr>
          <p:cNvGrpSpPr/>
          <p:nvPr/>
        </p:nvGrpSpPr>
        <p:grpSpPr>
          <a:xfrm>
            <a:off x="762000" y="495300"/>
            <a:ext cx="16687800" cy="9220200"/>
            <a:chOff x="0" y="0"/>
            <a:chExt cx="3217882" cy="1487107"/>
          </a:xfrm>
        </p:grpSpPr>
        <p:sp>
          <p:nvSpPr>
            <p:cNvPr id="6" name="Freeform 4">
              <a:extLst>
                <a:ext uri="{FF2B5EF4-FFF2-40B4-BE49-F238E27FC236}">
                  <a16:creationId xmlns:a16="http://schemas.microsoft.com/office/drawing/2014/main" id="{D83E4EFD-CA0E-A88D-C9C9-4EBDE56CEDB2}"/>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5">
              <a:extLst>
                <a:ext uri="{FF2B5EF4-FFF2-40B4-BE49-F238E27FC236}">
                  <a16:creationId xmlns:a16="http://schemas.microsoft.com/office/drawing/2014/main" id="{04530117-94B8-0D00-5B36-A0B06465BBBD}"/>
                </a:ext>
              </a:extLst>
            </p:cNvPr>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2" name="Rectangle 1">
            <a:extLst>
              <a:ext uri="{FF2B5EF4-FFF2-40B4-BE49-F238E27FC236}">
                <a16:creationId xmlns:a16="http://schemas.microsoft.com/office/drawing/2014/main" id="{AEB09C64-EB75-E598-6144-B7361B337BBB}"/>
              </a:ext>
            </a:extLst>
          </p:cNvPr>
          <p:cNvSpPr/>
          <p:nvPr/>
        </p:nvSpPr>
        <p:spPr>
          <a:xfrm>
            <a:off x="2411989" y="5149995"/>
            <a:ext cx="13321353" cy="1446550"/>
          </a:xfrm>
          <a:prstGeom prst="rect">
            <a:avLst/>
          </a:prstGeom>
        </p:spPr>
        <p:txBody>
          <a:bodyPr wrap="square">
            <a:spAutoFit/>
          </a:bodyPr>
          <a:lstStyle/>
          <a:p>
            <a:pPr algn="ctr"/>
            <a:r>
              <a:rPr lang="en-US" sz="8800" b="1" dirty="0" err="1">
                <a:solidFill>
                  <a:schemeClr val="accent2"/>
                </a:solidFill>
                <a:latin typeface="#9Slide07 IcielBaliho Script" pitchFamily="2" charset="0"/>
              </a:rPr>
              <a:t>Kể</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một</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câu</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chuyện</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tưởng</a:t>
            </a:r>
            <a:r>
              <a:rPr lang="en-US" sz="8800" b="1" dirty="0">
                <a:solidFill>
                  <a:schemeClr val="accent2"/>
                </a:solidFill>
                <a:latin typeface="#9Slide07 IcielBaliho Script" pitchFamily="2" charset="0"/>
              </a:rPr>
              <a:t> </a:t>
            </a:r>
            <a:r>
              <a:rPr lang="en-US" sz="8800" b="1" dirty="0" err="1">
                <a:solidFill>
                  <a:schemeClr val="accent2"/>
                </a:solidFill>
                <a:latin typeface="#9Slide07 IcielBaliho Script" pitchFamily="2" charset="0"/>
              </a:rPr>
              <a:t>tượng</a:t>
            </a:r>
            <a:endParaRPr lang="en-US" sz="8800" b="1" dirty="0">
              <a:solidFill>
                <a:schemeClr val="accent2"/>
              </a:solidFill>
              <a:latin typeface="#9Slide07 IcielBaliho Script" pitchFamily="2" charset="0"/>
            </a:endParaRPr>
          </a:p>
        </p:txBody>
      </p:sp>
      <p:sp>
        <p:nvSpPr>
          <p:cNvPr id="3" name="Rectangle 2">
            <a:extLst>
              <a:ext uri="{FF2B5EF4-FFF2-40B4-BE49-F238E27FC236}">
                <a16:creationId xmlns:a16="http://schemas.microsoft.com/office/drawing/2014/main" id="{7EBFB3A6-05AE-7E46-2657-9BD281B73355}"/>
              </a:ext>
            </a:extLst>
          </p:cNvPr>
          <p:cNvSpPr/>
          <p:nvPr/>
        </p:nvSpPr>
        <p:spPr>
          <a:xfrm>
            <a:off x="2711789" y="1242019"/>
            <a:ext cx="12721751" cy="1446550"/>
          </a:xfrm>
          <a:prstGeom prst="rect">
            <a:avLst/>
          </a:prstGeom>
        </p:spPr>
        <p:txBody>
          <a:bodyPr wrap="none">
            <a:spAutoFit/>
          </a:bodyPr>
          <a:lstStyle/>
          <a:p>
            <a:pPr algn="ctr"/>
            <a:r>
              <a:rPr lang="en-US" sz="4400" dirty="0" err="1">
                <a:solidFill>
                  <a:srgbClr val="222222"/>
                </a:solidFill>
                <a:latin typeface="#9Slide07 SVNBango" panose="02000000000000000000" pitchFamily="2" charset="0"/>
              </a:rPr>
              <a:t>Bài</a:t>
            </a:r>
            <a:r>
              <a:rPr lang="en-US" sz="4400" dirty="0">
                <a:solidFill>
                  <a:srgbClr val="222222"/>
                </a:solidFill>
                <a:latin typeface="#9Slide07 SVNBango" panose="02000000000000000000" pitchFamily="2" charset="0"/>
              </a:rPr>
              <a:t> 6: </a:t>
            </a:r>
          </a:p>
          <a:p>
            <a:pPr algn="ctr"/>
            <a:r>
              <a:rPr lang="en-US" sz="4400" dirty="0" err="1">
                <a:solidFill>
                  <a:srgbClr val="222222"/>
                </a:solidFill>
                <a:latin typeface="#9Slide07 SVNBango" panose="02000000000000000000" pitchFamily="2" charset="0"/>
              </a:rPr>
              <a:t>truyện</a:t>
            </a:r>
            <a:r>
              <a:rPr lang="en-US" sz="4400" dirty="0">
                <a:solidFill>
                  <a:srgbClr val="222222"/>
                </a:solidFill>
                <a:latin typeface="#9Slide07 SVNBango" panose="02000000000000000000" pitchFamily="2" charset="0"/>
              </a:rPr>
              <a:t> </a:t>
            </a:r>
            <a:r>
              <a:rPr lang="en-US" sz="4400" dirty="0" err="1">
                <a:solidFill>
                  <a:srgbClr val="222222"/>
                </a:solidFill>
                <a:latin typeface="#9Slide07 SVNBango" panose="02000000000000000000" pitchFamily="2" charset="0"/>
              </a:rPr>
              <a:t>truyền</a:t>
            </a:r>
            <a:r>
              <a:rPr lang="en-US" sz="4400" dirty="0">
                <a:solidFill>
                  <a:srgbClr val="222222"/>
                </a:solidFill>
                <a:latin typeface="#9Slide07 SVNBango" panose="02000000000000000000" pitchFamily="2" charset="0"/>
              </a:rPr>
              <a:t> </a:t>
            </a:r>
            <a:r>
              <a:rPr lang="en-US" sz="4400" dirty="0" err="1">
                <a:solidFill>
                  <a:srgbClr val="222222"/>
                </a:solidFill>
                <a:latin typeface="#9Slide07 SVNBango" panose="02000000000000000000" pitchFamily="2" charset="0"/>
              </a:rPr>
              <a:t>kì</a:t>
            </a:r>
            <a:r>
              <a:rPr lang="en-US" sz="4400" dirty="0">
                <a:solidFill>
                  <a:srgbClr val="222222"/>
                </a:solidFill>
                <a:latin typeface="#9Slide07 SVNBango" panose="02000000000000000000" pitchFamily="2" charset="0"/>
              </a:rPr>
              <a:t> </a:t>
            </a:r>
            <a:r>
              <a:rPr lang="en-US" sz="4400" dirty="0" err="1">
                <a:solidFill>
                  <a:srgbClr val="222222"/>
                </a:solidFill>
                <a:latin typeface="#9Slide07 SVNBango" panose="02000000000000000000" pitchFamily="2" charset="0"/>
              </a:rPr>
              <a:t>và</a:t>
            </a:r>
            <a:r>
              <a:rPr lang="en-US" sz="4400" dirty="0">
                <a:solidFill>
                  <a:srgbClr val="222222"/>
                </a:solidFill>
                <a:latin typeface="#9Slide07 SVNBango" panose="02000000000000000000" pitchFamily="2" charset="0"/>
              </a:rPr>
              <a:t> </a:t>
            </a:r>
            <a:r>
              <a:rPr lang="en-US" sz="4400" dirty="0" err="1">
                <a:solidFill>
                  <a:srgbClr val="222222"/>
                </a:solidFill>
                <a:latin typeface="#9Slide07 SVNBango" panose="02000000000000000000" pitchFamily="2" charset="0"/>
              </a:rPr>
              <a:t>truyện</a:t>
            </a:r>
            <a:r>
              <a:rPr lang="en-US" sz="4400" dirty="0">
                <a:solidFill>
                  <a:srgbClr val="222222"/>
                </a:solidFill>
                <a:latin typeface="#9Slide07 SVNBango" panose="02000000000000000000" pitchFamily="2" charset="0"/>
              </a:rPr>
              <a:t> </a:t>
            </a:r>
            <a:r>
              <a:rPr lang="en-US" sz="4400" dirty="0" err="1">
                <a:solidFill>
                  <a:srgbClr val="222222"/>
                </a:solidFill>
                <a:latin typeface="#9Slide07 SVNBango" panose="02000000000000000000" pitchFamily="2" charset="0"/>
              </a:rPr>
              <a:t>trinh</a:t>
            </a:r>
            <a:r>
              <a:rPr lang="en-US" sz="4400" dirty="0">
                <a:solidFill>
                  <a:srgbClr val="222222"/>
                </a:solidFill>
                <a:latin typeface="#9Slide07 SVNBango" panose="02000000000000000000" pitchFamily="2" charset="0"/>
              </a:rPr>
              <a:t> </a:t>
            </a:r>
            <a:r>
              <a:rPr lang="en-US" sz="4400" dirty="0" err="1">
                <a:solidFill>
                  <a:srgbClr val="222222"/>
                </a:solidFill>
                <a:latin typeface="#9Slide07 SVNBango" panose="02000000000000000000" pitchFamily="2" charset="0"/>
              </a:rPr>
              <a:t>thám</a:t>
            </a:r>
            <a:endParaRPr lang="en-US" sz="4400" dirty="0">
              <a:latin typeface="#9Slide07 SVNBango" panose="02000000000000000000" pitchFamily="2" charset="0"/>
            </a:endParaRPr>
          </a:p>
        </p:txBody>
      </p:sp>
      <p:sp>
        <p:nvSpPr>
          <p:cNvPr id="4" name="Rectangle 3">
            <a:extLst>
              <a:ext uri="{FF2B5EF4-FFF2-40B4-BE49-F238E27FC236}">
                <a16:creationId xmlns:a16="http://schemas.microsoft.com/office/drawing/2014/main" id="{42180F7B-DE75-37B9-72A9-36249D28DF04}"/>
              </a:ext>
            </a:extLst>
          </p:cNvPr>
          <p:cNvSpPr/>
          <p:nvPr/>
        </p:nvSpPr>
        <p:spPr>
          <a:xfrm>
            <a:off x="6781800" y="3627546"/>
            <a:ext cx="4229043" cy="830997"/>
          </a:xfrm>
          <a:prstGeom prst="rect">
            <a:avLst/>
          </a:prstGeom>
        </p:spPr>
        <p:txBody>
          <a:bodyPr wrap="none">
            <a:spAutoFit/>
          </a:bodyPr>
          <a:lstStyle/>
          <a:p>
            <a:r>
              <a:rPr lang="en-US" sz="4800" dirty="0" err="1">
                <a:solidFill>
                  <a:srgbClr val="222222"/>
                </a:solidFill>
                <a:latin typeface="#9Slide07 SVNBango" panose="02000000000000000000" pitchFamily="2" charset="0"/>
              </a:rPr>
              <a:t>Nói</a:t>
            </a:r>
            <a:r>
              <a:rPr lang="en-US" sz="4800" dirty="0">
                <a:solidFill>
                  <a:srgbClr val="222222"/>
                </a:solidFill>
                <a:latin typeface="#9Slide07 SVNBango" panose="02000000000000000000" pitchFamily="2" charset="0"/>
              </a:rPr>
              <a:t> </a:t>
            </a:r>
            <a:r>
              <a:rPr lang="en-US" sz="4800" dirty="0" err="1">
                <a:solidFill>
                  <a:srgbClr val="222222"/>
                </a:solidFill>
                <a:latin typeface="#9Slide07 SVNBango" panose="02000000000000000000" pitchFamily="2" charset="0"/>
              </a:rPr>
              <a:t>và</a:t>
            </a:r>
            <a:r>
              <a:rPr lang="en-US" sz="4800" dirty="0">
                <a:solidFill>
                  <a:srgbClr val="222222"/>
                </a:solidFill>
                <a:latin typeface="#9Slide07 SVNBango" panose="02000000000000000000" pitchFamily="2" charset="0"/>
              </a:rPr>
              <a:t> </a:t>
            </a:r>
            <a:r>
              <a:rPr lang="en-US" sz="4800" dirty="0" err="1">
                <a:solidFill>
                  <a:srgbClr val="222222"/>
                </a:solidFill>
                <a:latin typeface="#9Slide07 SVNBango" panose="02000000000000000000" pitchFamily="2" charset="0"/>
              </a:rPr>
              <a:t>nghe</a:t>
            </a:r>
            <a:endParaRPr lang="en-US" sz="4800" dirty="0">
              <a:latin typeface="#9Slide07 SVNBango" panose="02000000000000000000" pitchFamily="2" charset="0"/>
            </a:endParaRPr>
          </a:p>
        </p:txBody>
      </p:sp>
      <p:sp>
        <p:nvSpPr>
          <p:cNvPr id="10" name="Freeform 3">
            <a:extLst>
              <a:ext uri="{FF2B5EF4-FFF2-40B4-BE49-F238E27FC236}">
                <a16:creationId xmlns:a16="http://schemas.microsoft.com/office/drawing/2014/main" id="{3D19FF81-9FD2-8A1C-BE3A-E521B7AB8FD1}"/>
              </a:ext>
            </a:extLst>
          </p:cNvPr>
          <p:cNvSpPr/>
          <p:nvPr/>
        </p:nvSpPr>
        <p:spPr>
          <a:xfrm>
            <a:off x="15227057" y="1389007"/>
            <a:ext cx="4048111" cy="2160679"/>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4">
            <a:extLst>
              <a:ext uri="{FF2B5EF4-FFF2-40B4-BE49-F238E27FC236}">
                <a16:creationId xmlns:a16="http://schemas.microsoft.com/office/drawing/2014/main" id="{1D3DAC56-3FFA-2D4B-4C97-C72D65DE0702}"/>
              </a:ext>
            </a:extLst>
          </p:cNvPr>
          <p:cNvSpPr/>
          <p:nvPr/>
        </p:nvSpPr>
        <p:spPr>
          <a:xfrm>
            <a:off x="10591800" y="7848076"/>
            <a:ext cx="5410200" cy="1169956"/>
          </a:xfrm>
          <a:custGeom>
            <a:avLst/>
            <a:gdLst/>
            <a:ahLst/>
            <a:cxnLst/>
            <a:rect l="l" t="t" r="r" b="b"/>
            <a:pathLst>
              <a:path w="7315200" h="1581912">
                <a:moveTo>
                  <a:pt x="0" y="0"/>
                </a:moveTo>
                <a:lnTo>
                  <a:pt x="7315200" y="0"/>
                </a:lnTo>
                <a:lnTo>
                  <a:pt x="7315200" y="1581912"/>
                </a:lnTo>
                <a:lnTo>
                  <a:pt x="0" y="15819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66829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647700"/>
            <a:ext cx="12877800" cy="7540526"/>
          </a:xfrm>
          <a:prstGeom prst="rect">
            <a:avLst/>
          </a:prstGeom>
        </p:spPr>
        <p:txBody>
          <a:bodyPr wrap="square">
            <a:spAutoFit/>
          </a:bodyPr>
          <a:lstStyle/>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Lòng tôi như tan nát thêm một lần nữa khi nhận ra sự nghi ngờ mù quáng của mình đã đẩy nàng vào tình cảnh này. Phan Lang trao cho tôi chiếc trâm ngọc và dặn dò rằng đó là vật nàng gửi lại để minh chứng cho lòng chung thủy và trong sạch của nàng.</a:t>
            </a:r>
          </a:p>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Khi Phan Lang rời đi, tôi ngồi lại bên bờ sông, nhìn vào chiếc trâm ngọc lấp lánh trong tay. Tôi thầm nhủ, mình đã quá ngu muội và nóng vội, để rồi đánh mất người vợ hiền lành, đức hạnh. Từ đó, tôi quyết tâm sống tốt, chăm sóc con trai và luôn nhớ về Vũ Nương với lòng kính trọng và hối tiếc vô hạn.</a:t>
            </a:r>
          </a:p>
        </p:txBody>
      </p:sp>
      <p:sp>
        <p:nvSpPr>
          <p:cNvPr id="3" name="TextBox 2">
            <a:extLst>
              <a:ext uri="{FF2B5EF4-FFF2-40B4-BE49-F238E27FC236}">
                <a16:creationId xmlns:a16="http://schemas.microsoft.com/office/drawing/2014/main" id="{6FC6FCE0-6BB3-9589-BA75-17818C755FE7}"/>
              </a:ext>
            </a:extLst>
          </p:cNvPr>
          <p:cNvSpPr txBox="1"/>
          <p:nvPr/>
        </p:nvSpPr>
        <p:spPr>
          <a:xfrm>
            <a:off x="762000" y="647700"/>
            <a:ext cx="3581400" cy="8894743"/>
          </a:xfrm>
          <a:prstGeom prst="rect">
            <a:avLst/>
          </a:prstGeom>
          <a:solidFill>
            <a:schemeClr val="accent6">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Hãy kể lại theo lời của Trương Sinh về cuộc trò chuyện giữa chàng và Phan Lang (trong văn bản "Chuyện người con gái Nam Xương" của Nguyễn Dữ).</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0058400" y="9542443"/>
            <a:ext cx="2219136" cy="487722"/>
          </a:xfrm>
          <a:prstGeom prst="rect">
            <a:avLst/>
          </a:prstGeom>
        </p:spPr>
      </p:pic>
    </p:spTree>
    <p:extLst>
      <p:ext uri="{BB962C8B-B14F-4D97-AF65-F5344CB8AC3E}">
        <p14:creationId xmlns:p14="http://schemas.microsoft.com/office/powerpoint/2010/main" val="3741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647700"/>
            <a:ext cx="12877800"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Cuộc trò chuyện với Phan Lang đã mở ra trong tôi một sự thật đau đớn nhưng cần thiết. Đó là bài học về niềm tin, lòng chung thủy và sự tôn trọng lẫn nhau trong hôn nhân. Dù Vũ Nương không thể trở về, nhưng ký ức về nàng sẽ mãi mãi sống trong lòng tôi, như một ngọn đèn sáng dẫn lối cho những ngày tháng còn lại của cuộc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Câu chuyện của em đến đây là kết thúc. Rất cảm ơn thầy cô và các bạn đã lắng nghe.</a:t>
            </a:r>
          </a:p>
        </p:txBody>
      </p:sp>
      <p:sp>
        <p:nvSpPr>
          <p:cNvPr id="3" name="TextBox 2">
            <a:extLst>
              <a:ext uri="{FF2B5EF4-FFF2-40B4-BE49-F238E27FC236}">
                <a16:creationId xmlns:a16="http://schemas.microsoft.com/office/drawing/2014/main" id="{6FC6FCE0-6BB3-9589-BA75-17818C755FE7}"/>
              </a:ext>
            </a:extLst>
          </p:cNvPr>
          <p:cNvSpPr txBox="1"/>
          <p:nvPr/>
        </p:nvSpPr>
        <p:spPr>
          <a:xfrm>
            <a:off x="762000" y="647700"/>
            <a:ext cx="3581400" cy="8894743"/>
          </a:xfrm>
          <a:prstGeom prst="rect">
            <a:avLst/>
          </a:prstGeom>
          <a:solidFill>
            <a:schemeClr val="accent6">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Hãy kể lại theo lời của Trương Sinh về cuộc trò chuyện giữa chàng và Phan Lang (trong văn bản "Chuyện người con gái Nam Xương" của Nguyễn Dữ).</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0058400" y="9542443"/>
            <a:ext cx="2219136" cy="487722"/>
          </a:xfrm>
          <a:prstGeom prst="rect">
            <a:avLst/>
          </a:prstGeom>
        </p:spPr>
      </p:pic>
    </p:spTree>
    <p:extLst>
      <p:ext uri="{BB962C8B-B14F-4D97-AF65-F5344CB8AC3E}">
        <p14:creationId xmlns:p14="http://schemas.microsoft.com/office/powerpoint/2010/main" val="16881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25B55066-CEDA-C8AC-1967-BD9F047E2D6C}"/>
              </a:ext>
            </a:extLst>
          </p:cNvPr>
          <p:cNvSpPr/>
          <p:nvPr/>
        </p:nvSpPr>
        <p:spPr>
          <a:xfrm>
            <a:off x="1524000" y="2628900"/>
            <a:ext cx="15444287" cy="7315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D50BF17B-3854-440C-1CBF-6DC5F2A823B6}"/>
              </a:ext>
            </a:extLst>
          </p:cNvPr>
          <p:cNvSpPr txBox="1"/>
          <p:nvPr/>
        </p:nvSpPr>
        <p:spPr>
          <a:xfrm>
            <a:off x="5860168" y="952500"/>
            <a:ext cx="78486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9Slide05 SVNEgregio Script" panose="02000500000000000000" pitchFamily="2" charset="0"/>
                <a:ea typeface="+mn-ea"/>
                <a:cs typeface="Times New Roman" panose="02020603050405020304" pitchFamily="18" charset="0"/>
              </a:rPr>
              <a:t>Kĩ</a:t>
            </a:r>
            <a:r>
              <a:rPr kumimoji="0" lang="en-US" sz="7200" b="0" i="0" u="none" strike="noStrike" kern="1200" cap="none" spc="0" normalizeH="0" baseline="0" noProof="0" dirty="0">
                <a:ln>
                  <a:noFill/>
                </a:ln>
                <a:solidFill>
                  <a:srgbClr val="FF0000"/>
                </a:solidFill>
                <a:effectLst/>
                <a:uLnTx/>
                <a:uFillTx/>
                <a:latin typeface="#9Slide05 SVNEgregio Script" panose="02000500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FF0000"/>
                </a:solidFill>
                <a:effectLst/>
                <a:uLnTx/>
                <a:uFillTx/>
                <a:latin typeface="#9Slide05 SVNEgregio Script" panose="02000500000000000000" pitchFamily="2" charset="0"/>
                <a:ea typeface="+mn-ea"/>
                <a:cs typeface="Times New Roman" panose="02020603050405020304" pitchFamily="18" charset="0"/>
              </a:rPr>
              <a:t>thuật</a:t>
            </a:r>
            <a:r>
              <a:rPr kumimoji="0" lang="en-US" sz="7200" b="0" i="0" u="none" strike="noStrike" kern="1200" cap="none" spc="0" normalizeH="0" baseline="0" noProof="0" dirty="0">
                <a:ln>
                  <a:noFill/>
                </a:ln>
                <a:solidFill>
                  <a:srgbClr val="FF0000"/>
                </a:solidFill>
                <a:effectLst/>
                <a:uLnTx/>
                <a:uFillTx/>
                <a:latin typeface="#9Slide05 SVNEgregio Script" panose="02000500000000000000" pitchFamily="2" charset="0"/>
                <a:ea typeface="+mn-ea"/>
                <a:cs typeface="Times New Roman" panose="02020603050405020304" pitchFamily="18" charset="0"/>
              </a:rPr>
              <a:t> 3-2-1</a:t>
            </a:r>
            <a:endParaRPr kumimoji="0" lang="en-US" sz="7200" b="0" i="0" u="none" strike="noStrike" kern="1200" cap="none" spc="0" normalizeH="0" baseline="0" noProof="0" dirty="0">
              <a:ln>
                <a:noFill/>
              </a:ln>
              <a:solidFill>
                <a:prstClr val="black"/>
              </a:solidFill>
              <a:effectLst/>
              <a:uLnTx/>
              <a:uFillTx/>
              <a:latin typeface="#9Slide05 SVNEgregio Script" panose="02000500000000000000" pitchFamily="2"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17B5484E-3484-C51B-44ED-BB2A2BD2A255}"/>
              </a:ext>
            </a:extLst>
          </p:cNvPr>
          <p:cNvSpPr txBox="1"/>
          <p:nvPr/>
        </p:nvSpPr>
        <p:spPr>
          <a:xfrm>
            <a:off x="9554899" y="3473206"/>
            <a:ext cx="6599501"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cực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a:t>
            </a:r>
          </a:p>
        </p:txBody>
      </p:sp>
      <p:sp>
        <p:nvSpPr>
          <p:cNvPr id="5" name="TextBox 4">
            <a:extLst>
              <a:ext uri="{FF2B5EF4-FFF2-40B4-BE49-F238E27FC236}">
                <a16:creationId xmlns:a16="http://schemas.microsoft.com/office/drawing/2014/main" id="{FA9FC21D-72E6-67C2-E83A-10F0993C6D22}"/>
              </a:ext>
            </a:extLst>
          </p:cNvPr>
          <p:cNvSpPr txBox="1"/>
          <p:nvPr/>
        </p:nvSpPr>
        <p:spPr>
          <a:xfrm>
            <a:off x="2362200" y="3390900"/>
            <a:ext cx="6599501"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12854649" y="1308803"/>
            <a:ext cx="2219136" cy="487722"/>
          </a:xfrm>
          <a:prstGeom prst="rect">
            <a:avLst/>
          </a:prstGeom>
        </p:spPr>
      </p:pic>
      <p:pic>
        <p:nvPicPr>
          <p:cNvPr id="7" name="Picture 6"/>
          <p:cNvPicPr>
            <a:picLocks noChangeAspect="1"/>
          </p:cNvPicPr>
          <p:nvPr/>
        </p:nvPicPr>
        <p:blipFill>
          <a:blip r:embed="rId5"/>
          <a:stretch>
            <a:fillRect/>
          </a:stretch>
        </p:blipFill>
        <p:spPr>
          <a:xfrm>
            <a:off x="2239920" y="1308803"/>
            <a:ext cx="2219136" cy="487722"/>
          </a:xfrm>
          <a:prstGeom prst="rect">
            <a:avLst/>
          </a:prstGeom>
        </p:spPr>
      </p:pic>
    </p:spTree>
    <p:extLst>
      <p:ext uri="{BB962C8B-B14F-4D97-AF65-F5344CB8AC3E}">
        <p14:creationId xmlns:p14="http://schemas.microsoft.com/office/powerpoint/2010/main" val="627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AAEEDA-0B2B-A899-FEC8-238E41F9061F}"/>
              </a:ext>
            </a:extLst>
          </p:cNvPr>
          <p:cNvSpPr/>
          <p:nvPr/>
        </p:nvSpPr>
        <p:spPr>
          <a:xfrm>
            <a:off x="613317" y="2705100"/>
            <a:ext cx="12957532" cy="3631763"/>
          </a:xfrm>
          <a:prstGeom prst="rect">
            <a:avLst/>
          </a:prstGeom>
        </p:spPr>
        <p:txBody>
          <a:bodyPr wrap="square">
            <a:spAutoFit/>
          </a:bodyPr>
          <a:lstStyle/>
          <a:p>
            <a:pPr algn="ctr"/>
            <a:r>
              <a:rPr lang="en-US" sz="11500" b="1" dirty="0">
                <a:solidFill>
                  <a:schemeClr val="accent2"/>
                </a:solidFill>
                <a:latin typeface="#9Slide07 IcielBaliho Script" pitchFamily="2" charset="0"/>
              </a:rPr>
              <a:t>I.</a:t>
            </a:r>
          </a:p>
          <a:p>
            <a:pPr algn="ctr"/>
            <a:r>
              <a:rPr lang="en-US" sz="11500" b="1" dirty="0" err="1">
                <a:solidFill>
                  <a:schemeClr val="accent2"/>
                </a:solidFill>
                <a:latin typeface="#9Slide07 IcielBaliho Script" pitchFamily="2" charset="0"/>
              </a:rPr>
              <a:t>Định</a:t>
            </a:r>
            <a:r>
              <a:rPr lang="en-US" sz="11500" b="1" dirty="0">
                <a:solidFill>
                  <a:schemeClr val="accent2"/>
                </a:solidFill>
                <a:latin typeface="#9Slide07 IcielBaliho Script" pitchFamily="2" charset="0"/>
              </a:rPr>
              <a:t> </a:t>
            </a:r>
            <a:r>
              <a:rPr lang="en-US" sz="11500" b="1" dirty="0" err="1">
                <a:solidFill>
                  <a:schemeClr val="accent2"/>
                </a:solidFill>
                <a:latin typeface="#9Slide07 IcielBaliho Script" pitchFamily="2" charset="0"/>
              </a:rPr>
              <a:t>hướng</a:t>
            </a:r>
            <a:endParaRPr lang="en-US" sz="11500" dirty="0">
              <a:solidFill>
                <a:schemeClr val="accent2"/>
              </a:solidFill>
              <a:latin typeface="#9Slide07 IcielBaliho Script" pitchFamily="2" charset="0"/>
            </a:endParaRPr>
          </a:p>
        </p:txBody>
      </p:sp>
      <p:sp>
        <p:nvSpPr>
          <p:cNvPr id="5" name="Freeform 4"/>
          <p:cNvSpPr/>
          <p:nvPr/>
        </p:nvSpPr>
        <p:spPr>
          <a:xfrm>
            <a:off x="11580278" y="1790700"/>
            <a:ext cx="3973708" cy="8733424"/>
          </a:xfrm>
          <a:custGeom>
            <a:avLst/>
            <a:gdLst/>
            <a:ahLst/>
            <a:cxnLst/>
            <a:rect l="l" t="t" r="r" b="b"/>
            <a:pathLst>
              <a:path w="1872234" h="4114800">
                <a:moveTo>
                  <a:pt x="0" y="0"/>
                </a:moveTo>
                <a:lnTo>
                  <a:pt x="1872234" y="0"/>
                </a:lnTo>
                <a:lnTo>
                  <a:pt x="187223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FAD4C37F-8F38-8A48-822B-EC029AFD63DC}"/>
              </a:ext>
            </a:extLst>
          </p:cNvPr>
          <p:cNvSpPr/>
          <p:nvPr/>
        </p:nvSpPr>
        <p:spPr>
          <a:xfrm>
            <a:off x="26020" y="0"/>
            <a:ext cx="7315200" cy="2926080"/>
          </a:xfrm>
          <a:custGeom>
            <a:avLst/>
            <a:gdLst/>
            <a:ahLst/>
            <a:cxnLst/>
            <a:rect l="l" t="t" r="r" b="b"/>
            <a:pathLst>
              <a:path w="7315200" h="2926080">
                <a:moveTo>
                  <a:pt x="0" y="0"/>
                </a:moveTo>
                <a:lnTo>
                  <a:pt x="7315200" y="0"/>
                </a:lnTo>
                <a:lnTo>
                  <a:pt x="7315200"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822458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5982EC6-FC98-E66C-6809-C2D1C45579E5}"/>
              </a:ext>
            </a:extLst>
          </p:cNvPr>
          <p:cNvSpPr/>
          <p:nvPr/>
        </p:nvSpPr>
        <p:spPr>
          <a:xfrm>
            <a:off x="1066800" y="2247899"/>
            <a:ext cx="16154400" cy="7399343"/>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w="38100" cap="sq">
            <a:solidFill>
              <a:srgbClr val="000000"/>
            </a:solidFill>
            <a:prstDash val="solid"/>
            <a:miter/>
          </a:ln>
        </p:spPr>
        <p:txBody>
          <a:bodyPr/>
          <a:lstStyle/>
          <a:p>
            <a:endParaRPr lang="en-US"/>
          </a:p>
        </p:txBody>
      </p:sp>
      <p:sp>
        <p:nvSpPr>
          <p:cNvPr id="2" name="TextBox 1">
            <a:extLst>
              <a:ext uri="{FF2B5EF4-FFF2-40B4-BE49-F238E27FC236}">
                <a16:creationId xmlns:a16="http://schemas.microsoft.com/office/drawing/2014/main" id="{02E8B339-4CD8-3A2B-6FDA-C6D8373768D9}"/>
              </a:ext>
            </a:extLst>
          </p:cNvPr>
          <p:cNvSpPr txBox="1"/>
          <p:nvPr/>
        </p:nvSpPr>
        <p:spPr>
          <a:xfrm>
            <a:off x="909320" y="692618"/>
            <a:ext cx="869188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05E182D-5709-3899-271D-6C6D58B7ABE2}"/>
              </a:ext>
            </a:extLst>
          </p:cNvPr>
          <p:cNvSpPr txBox="1"/>
          <p:nvPr/>
        </p:nvSpPr>
        <p:spPr>
          <a:xfrm>
            <a:off x="1745751" y="2812611"/>
            <a:ext cx="14702319"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Câu chuyện tưởng tượng</a:t>
            </a:r>
            <a:r>
              <a:rPr lang="vi-VN" sz="4400" dirty="0">
                <a:latin typeface="Times New Roman" panose="02020603050405020304" pitchFamily="18" charset="0"/>
                <a:cs typeface="Times New Roman" panose="02020603050405020304" pitchFamily="18" charset="0"/>
              </a:rPr>
              <a:t> là một câu chuyện không có thật, do người kể tự hình dung, tưởng tượng ra.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C</a:t>
            </a:r>
            <a:r>
              <a:rPr lang="vi-VN" sz="4400" dirty="0">
                <a:latin typeface="Times New Roman" panose="02020603050405020304" pitchFamily="18" charset="0"/>
                <a:cs typeface="Times New Roman" panose="02020603050405020304" pitchFamily="18" charset="0"/>
              </a:rPr>
              <a:t>âu chuyện tưởng tượng phải có cơ sở từ thực tế cuộc sống; có ý nghĩa, mang đến một thông điệp về cuộc sống và con người…</a:t>
            </a:r>
          </a:p>
        </p:txBody>
      </p:sp>
      <p:sp>
        <p:nvSpPr>
          <p:cNvPr id="5" name="Freeform 5"/>
          <p:cNvSpPr/>
          <p:nvPr/>
        </p:nvSpPr>
        <p:spPr>
          <a:xfrm>
            <a:off x="15697200" y="6819899"/>
            <a:ext cx="2392957" cy="2827343"/>
          </a:xfrm>
          <a:custGeom>
            <a:avLst/>
            <a:gdLst/>
            <a:ahLst/>
            <a:cxnLst/>
            <a:rect l="l" t="t" r="r" b="b"/>
            <a:pathLst>
              <a:path w="3688357" h="4114800">
                <a:moveTo>
                  <a:pt x="0" y="0"/>
                </a:moveTo>
                <a:lnTo>
                  <a:pt x="3688358" y="0"/>
                </a:lnTo>
                <a:lnTo>
                  <a:pt x="368835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05072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90535" y="2903060"/>
          <a:ext cx="12311065" cy="5898039"/>
        </p:xfrm>
        <a:graphic>
          <a:graphicData uri="http://schemas.openxmlformats.org/drawingml/2006/table">
            <a:tbl>
              <a:tblPr>
                <a:tableStyleId>{5940675A-B579-460E-94D1-54222C63F5DA}</a:tableStyleId>
              </a:tblPr>
              <a:tblGrid>
                <a:gridCol w="2465044">
                  <a:extLst>
                    <a:ext uri="{9D8B030D-6E8A-4147-A177-3AD203B41FA5}">
                      <a16:colId xmlns:a16="http://schemas.microsoft.com/office/drawing/2014/main" val="4239441897"/>
                    </a:ext>
                  </a:extLst>
                </a:gridCol>
                <a:gridCol w="4512021">
                  <a:extLst>
                    <a:ext uri="{9D8B030D-6E8A-4147-A177-3AD203B41FA5}">
                      <a16:colId xmlns:a16="http://schemas.microsoft.com/office/drawing/2014/main" val="2101429447"/>
                    </a:ext>
                  </a:extLst>
                </a:gridCol>
                <a:gridCol w="5334000">
                  <a:extLst>
                    <a:ext uri="{9D8B030D-6E8A-4147-A177-3AD203B41FA5}">
                      <a16:colId xmlns:a16="http://schemas.microsoft.com/office/drawing/2014/main" val="2567377435"/>
                    </a:ext>
                  </a:extLst>
                </a:gridCol>
              </a:tblGrid>
              <a:tr h="2849615">
                <a:tc>
                  <a:txBody>
                    <a:bodyPr/>
                    <a:lstStyle/>
                    <a:p>
                      <a:pPr algn="ctr"/>
                      <a:endParaRPr lang="vi-VN" sz="4000" b="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b="1" dirty="0">
                          <a:effectLst/>
                          <a:latin typeface="Times New Roman" panose="02020603050405020304" pitchFamily="18" charset="0"/>
                          <a:cs typeface="Times New Roman" panose="02020603050405020304" pitchFamily="18" charset="0"/>
                        </a:rPr>
                        <a:t>Kể một câu chuyện tưởng tượng</a:t>
                      </a:r>
                      <a:endParaRPr lang="vi-VN" sz="4000" b="1"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err="1">
                          <a:effectLst/>
                          <a:latin typeface="Times New Roman" panose="02020603050405020304" pitchFamily="18" charset="0"/>
                          <a:cs typeface="Times New Roman" panose="02020603050405020304" pitchFamily="18" charset="0"/>
                        </a:rPr>
                        <a:t>Kể</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lại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một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câu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chuyện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mô</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phỏng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truyện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đã</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đọc</a:t>
                      </a:r>
                      <a:endParaRPr lang="vi-VN" sz="4000" b="1"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1681051992"/>
                  </a:ext>
                </a:extLst>
              </a:tr>
              <a:tr h="1524212">
                <a:tc>
                  <a:txBody>
                    <a:bodyPr/>
                    <a:lstStyle/>
                    <a:p>
                      <a:pPr algn="ctr"/>
                      <a:r>
                        <a:rPr lang="en-US" sz="4000" dirty="0" err="1">
                          <a:effectLst/>
                          <a:latin typeface="Times New Roman" panose="02020603050405020304" pitchFamily="18" charset="0"/>
                          <a:cs typeface="Times New Roman" panose="02020603050405020304" pitchFamily="18" charset="0"/>
                        </a:rPr>
                        <a:t>Giống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nhau</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gridSpan="2">
                  <a:txBody>
                    <a:bodyPr/>
                    <a:lstStyle/>
                    <a:p>
                      <a:pPr algn="just"/>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tc hMerge="1">
                  <a:txBody>
                    <a:bodyPr/>
                    <a:lstStyle/>
                    <a:p>
                      <a:endParaRPr lang="en-US"/>
                    </a:p>
                  </a:txBody>
                  <a:tcPr/>
                </a:tc>
                <a:extLst>
                  <a:ext uri="{0D108BD9-81ED-4DB2-BD59-A6C34878D82A}">
                    <a16:rowId xmlns:a16="http://schemas.microsoft.com/office/drawing/2014/main" val="137233843"/>
                  </a:ext>
                </a:extLst>
              </a:tr>
              <a:tr h="1524212">
                <a:tc>
                  <a:txBody>
                    <a:bodyPr/>
                    <a:lstStyle/>
                    <a:p>
                      <a:pPr algn="ctr"/>
                      <a:r>
                        <a:rPr lang="en-US" sz="4000" dirty="0" err="1">
                          <a:effectLst/>
                          <a:latin typeface="Times New Roman" panose="02020603050405020304" pitchFamily="18" charset="0"/>
                          <a:cs typeface="Times New Roman" panose="02020603050405020304" pitchFamily="18" charset="0"/>
                        </a:rPr>
                        <a:t>Khác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nhau</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just"/>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63512928"/>
                  </a:ext>
                </a:extLst>
              </a:tr>
            </a:tbl>
          </a:graphicData>
        </a:graphic>
      </p:graphicFrame>
      <p:sp>
        <p:nvSpPr>
          <p:cNvPr id="3" name="TextBox 11">
            <a:extLst>
              <a:ext uri="{FF2B5EF4-FFF2-40B4-BE49-F238E27FC236}">
                <a16:creationId xmlns:a16="http://schemas.microsoft.com/office/drawing/2014/main" id="{79BE0668-C28D-E07B-8BF6-75262FC07AA3}"/>
              </a:ext>
            </a:extLst>
          </p:cNvPr>
          <p:cNvSpPr txBox="1"/>
          <p:nvPr/>
        </p:nvSpPr>
        <p:spPr>
          <a:xfrm>
            <a:off x="1600200" y="1028700"/>
            <a:ext cx="1402080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9Slide07 SVNGuerrilla" panose="00000500000000000000" pitchFamily="2" charset="0"/>
                <a:ea typeface="+mn-ea"/>
                <a:cs typeface="+mn-cs"/>
              </a:rPr>
              <a:t>Think – PAIR - SHARE</a:t>
            </a:r>
          </a:p>
        </p:txBody>
      </p:sp>
      <p:sp>
        <p:nvSpPr>
          <p:cNvPr id="4" name="Freeform 8">
            <a:extLst>
              <a:ext uri="{FF2B5EF4-FFF2-40B4-BE49-F238E27FC236}">
                <a16:creationId xmlns:a16="http://schemas.microsoft.com/office/drawing/2014/main" id="{414711D6-37D2-AE51-132A-3B4C500125BA}"/>
              </a:ext>
            </a:extLst>
          </p:cNvPr>
          <p:cNvSpPr/>
          <p:nvPr/>
        </p:nvSpPr>
        <p:spPr>
          <a:xfrm>
            <a:off x="762000" y="1028700"/>
            <a:ext cx="3116390" cy="31242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603E3F-054D-8722-3400-B098FE9DBCBC}"/>
              </a:ext>
            </a:extLst>
          </p:cNvPr>
          <p:cNvPicPr>
            <a:picLocks noChangeAspect="1"/>
          </p:cNvPicPr>
          <p:nvPr/>
        </p:nvPicPr>
        <p:blipFill>
          <a:blip r:embed="rId5"/>
          <a:stretch>
            <a:fillRect/>
          </a:stretch>
        </p:blipFill>
        <p:spPr>
          <a:xfrm>
            <a:off x="13073065" y="2597727"/>
            <a:ext cx="4714584" cy="6743700"/>
          </a:xfrm>
          <a:prstGeom prst="rect">
            <a:avLst/>
          </a:prstGeom>
        </p:spPr>
      </p:pic>
    </p:spTree>
    <p:extLst>
      <p:ext uri="{BB962C8B-B14F-4D97-AF65-F5344CB8AC3E}">
        <p14:creationId xmlns:p14="http://schemas.microsoft.com/office/powerpoint/2010/main" val="158864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1562100"/>
          <a:ext cx="17221200" cy="7924799"/>
        </p:xfrm>
        <a:graphic>
          <a:graphicData uri="http://schemas.openxmlformats.org/drawingml/2006/table">
            <a:tbl>
              <a:tblPr>
                <a:tableStyleId>{5940675A-B579-460E-94D1-54222C63F5DA}</a:tableStyleId>
              </a:tblPr>
              <a:tblGrid>
                <a:gridCol w="3448200">
                  <a:extLst>
                    <a:ext uri="{9D8B030D-6E8A-4147-A177-3AD203B41FA5}">
                      <a16:colId xmlns:a16="http://schemas.microsoft.com/office/drawing/2014/main" val="4239441897"/>
                    </a:ext>
                  </a:extLst>
                </a:gridCol>
                <a:gridCol w="8032600">
                  <a:extLst>
                    <a:ext uri="{9D8B030D-6E8A-4147-A177-3AD203B41FA5}">
                      <a16:colId xmlns:a16="http://schemas.microsoft.com/office/drawing/2014/main" val="2101429447"/>
                    </a:ext>
                  </a:extLst>
                </a:gridCol>
                <a:gridCol w="5740400">
                  <a:extLst>
                    <a:ext uri="{9D8B030D-6E8A-4147-A177-3AD203B41FA5}">
                      <a16:colId xmlns:a16="http://schemas.microsoft.com/office/drawing/2014/main" val="1745525772"/>
                    </a:ext>
                  </a:extLst>
                </a:gridCol>
              </a:tblGrid>
              <a:tr h="2016369">
                <a:tc>
                  <a:txBody>
                    <a:bodyPr/>
                    <a:lstStyle/>
                    <a:p>
                      <a:pPr algn="ctr"/>
                      <a:endParaRPr lang="vi-VN" sz="4000" b="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4000" b="1" dirty="0">
                          <a:effectLst/>
                          <a:latin typeface="Times New Roman" panose="02020603050405020304" pitchFamily="18" charset="0"/>
                          <a:cs typeface="Times New Roman" panose="02020603050405020304" pitchFamily="18" charset="0"/>
                        </a:rPr>
                        <a:t>Kể một câu chuyện tưởng tượng</a:t>
                      </a:r>
                      <a:endParaRPr lang="vi-VN" sz="4000" b="1"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err="1">
                          <a:effectLst/>
                          <a:latin typeface="Times New Roman" panose="02020603050405020304" pitchFamily="18" charset="0"/>
                          <a:cs typeface="Times New Roman" panose="02020603050405020304" pitchFamily="18" charset="0"/>
                        </a:rPr>
                        <a:t>Kể</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lại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một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câu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chuyện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mô</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phỏng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truyện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đã</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đọc</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681051992"/>
                  </a:ext>
                </a:extLst>
              </a:tr>
              <a:tr h="2954215">
                <a:tc>
                  <a:txBody>
                    <a:bodyPr/>
                    <a:lstStyle/>
                    <a:p>
                      <a:pPr algn="just"/>
                      <a:r>
                        <a:rPr lang="en-US" sz="4000" dirty="0" err="1">
                          <a:effectLst/>
                          <a:latin typeface="Times New Roman" panose="02020603050405020304" pitchFamily="18" charset="0"/>
                          <a:cs typeface="Times New Roman" panose="02020603050405020304" pitchFamily="18" charset="0"/>
                        </a:rPr>
                        <a:t>Giống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nhau</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gridSpan="2">
                  <a:txBody>
                    <a:bodyPr/>
                    <a:lstStyle/>
                    <a:p>
                      <a:pPr algn="just"/>
                      <a:r>
                        <a:rPr lang="vi-VN" sz="4000" kern="1200" dirty="0">
                          <a:effectLst/>
                          <a:latin typeface="Times New Roman" panose="02020603050405020304" pitchFamily="18" charset="0"/>
                          <a:cs typeface="Times New Roman" panose="02020603050405020304" pitchFamily="18" charset="0"/>
                        </a:rPr>
                        <a:t>Có bối cảnh (không gian, thời gian diễn ra câu chuyện); có cốt truyện (chuỗi hành động của các nhân vật); có nhân vật (con người, con vật, thần tiên, cây cối, đồ vật,...).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tc>
                <a:tc hMerge="1">
                  <a:txBody>
                    <a:bodyPr/>
                    <a:lstStyle/>
                    <a:p>
                      <a:endParaRPr lang="en-US"/>
                    </a:p>
                  </a:txBody>
                  <a:tcPr/>
                </a:tc>
                <a:extLst>
                  <a:ext uri="{0D108BD9-81ED-4DB2-BD59-A6C34878D82A}">
                    <a16:rowId xmlns:a16="http://schemas.microsoft.com/office/drawing/2014/main" val="137233843"/>
                  </a:ext>
                </a:extLst>
              </a:tr>
              <a:tr h="2954215">
                <a:tc>
                  <a:txBody>
                    <a:bodyPr/>
                    <a:lstStyle/>
                    <a:p>
                      <a:pPr algn="just"/>
                      <a:r>
                        <a:rPr lang="en-US" sz="4000" dirty="0" err="1">
                          <a:effectLst/>
                          <a:latin typeface="Times New Roman" panose="02020603050405020304" pitchFamily="18" charset="0"/>
                          <a:cs typeface="Times New Roman" panose="02020603050405020304" pitchFamily="18" charset="0"/>
                        </a:rPr>
                        <a:t>Khác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nhau</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r>
                        <a:rPr lang="vi-VN" sz="4000" kern="1200" dirty="0">
                          <a:effectLst/>
                          <a:latin typeface="Times New Roman" panose="02020603050405020304" pitchFamily="18" charset="0"/>
                          <a:cs typeface="Times New Roman" panose="02020603050405020304" pitchFamily="18" charset="0"/>
                        </a:rPr>
                        <a:t>Hoàn toàn do người kể sáng tạo</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tc>
                <a:tc>
                  <a:txBody>
                    <a:bodyPr/>
                    <a:lstStyle/>
                    <a:p>
                      <a:pPr algn="just"/>
                      <a:r>
                        <a:rPr lang="en-US" sz="4000" kern="1200" dirty="0" err="1">
                          <a:effectLst/>
                          <a:latin typeface="Times New Roman" panose="02020603050405020304" pitchFamily="18" charset="0"/>
                          <a:cs typeface="Times New Roman" panose="02020603050405020304" pitchFamily="18" charset="0"/>
                        </a:rPr>
                        <a:t>Dựa</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trên</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nội</a:t>
                      </a:r>
                      <a:r>
                        <a:rPr lang="en-US" sz="4000" kern="1200" dirty="0">
                          <a:effectLst/>
                          <a:latin typeface="Times New Roman" panose="02020603050405020304" pitchFamily="18" charset="0"/>
                          <a:cs typeface="Times New Roman" panose="02020603050405020304" pitchFamily="18" charset="0"/>
                        </a:rPr>
                        <a:t> dung </a:t>
                      </a:r>
                      <a:r>
                        <a:rPr lang="en-US" sz="4000" kern="1200" dirty="0" err="1">
                          <a:effectLst/>
                          <a:latin typeface="Times New Roman" panose="02020603050405020304" pitchFamily="18" charset="0"/>
                          <a:cs typeface="Times New Roman" panose="02020603050405020304" pitchFamily="18" charset="0"/>
                        </a:rPr>
                        <a:t>truyện</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gốc</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thay</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đổi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điều</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chỉnh</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một</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số</a:t>
                      </a:r>
                      <a:r>
                        <a:rPr lang="en-US" sz="4000" kern="1200" dirty="0">
                          <a:effectLst/>
                          <a:latin typeface="Times New Roman" panose="02020603050405020304" pitchFamily="18" charset="0"/>
                          <a:cs typeface="Times New Roman" panose="02020603050405020304" pitchFamily="18" charset="0"/>
                        </a:rPr>
                        <a:t> chi </a:t>
                      </a:r>
                      <a:r>
                        <a:rPr lang="en-US" sz="4000" kern="1200" dirty="0" err="1">
                          <a:effectLst/>
                          <a:latin typeface="Times New Roman" panose="02020603050405020304" pitchFamily="18" charset="0"/>
                          <a:cs typeface="Times New Roman" panose="02020603050405020304" pitchFamily="18" charset="0"/>
                        </a:rPr>
                        <a:t>tiết</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ngôi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kể</a:t>
                      </a:r>
                      <a:r>
                        <a:rPr lang="en-US" sz="4000" kern="1200" dirty="0">
                          <a:effectLst/>
                          <a:latin typeface="Times New Roman" panose="02020603050405020304" pitchFamily="18" charset="0"/>
                          <a:cs typeface="Times New Roman" panose="02020603050405020304" pitchFamily="18" charset="0"/>
                        </a:rPr>
                        <a: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63512928"/>
                  </a:ext>
                </a:extLst>
              </a:tr>
            </a:tbl>
          </a:graphicData>
        </a:graphic>
      </p:graphicFrame>
      <p:sp>
        <p:nvSpPr>
          <p:cNvPr id="3" name="Freeform 8">
            <a:extLst>
              <a:ext uri="{FF2B5EF4-FFF2-40B4-BE49-F238E27FC236}">
                <a16:creationId xmlns:a16="http://schemas.microsoft.com/office/drawing/2014/main" id="{0B319246-1213-7C2B-1385-1AFCEA09E913}"/>
              </a:ext>
            </a:extLst>
          </p:cNvPr>
          <p:cNvSpPr/>
          <p:nvPr/>
        </p:nvSpPr>
        <p:spPr>
          <a:xfrm>
            <a:off x="381000" y="190500"/>
            <a:ext cx="3116390" cy="31242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6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a:extLst>
              <a:ext uri="{FF2B5EF4-FFF2-40B4-BE49-F238E27FC236}">
                <a16:creationId xmlns:a16="http://schemas.microsoft.com/office/drawing/2014/main" id="{247BC557-5DD0-2865-BE8A-A2AD71C8B56F}"/>
              </a:ext>
            </a:extLst>
          </p:cNvPr>
          <p:cNvSpPr txBox="1"/>
          <p:nvPr/>
        </p:nvSpPr>
        <p:spPr>
          <a:xfrm>
            <a:off x="1600200" y="647700"/>
            <a:ext cx="14401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Yêu cầu cần chú ý</a:t>
            </a:r>
          </a:p>
        </p:txBody>
      </p:sp>
      <p:graphicFrame>
        <p:nvGraphicFramePr>
          <p:cNvPr id="3" name="Table 2"/>
          <p:cNvGraphicFramePr>
            <a:graphicFrameLocks noGrp="1"/>
          </p:cNvGraphicFramePr>
          <p:nvPr>
            <p:extLst>
              <p:ext uri="{D42A27DB-BD31-4B8C-83A1-F6EECF244321}">
                <p14:modId xmlns:p14="http://schemas.microsoft.com/office/powerpoint/2010/main" val="480718371"/>
              </p:ext>
            </p:extLst>
          </p:nvPr>
        </p:nvGraphicFramePr>
        <p:xfrm>
          <a:off x="685800" y="1866900"/>
          <a:ext cx="16916400" cy="8168640"/>
        </p:xfrm>
        <a:graphic>
          <a:graphicData uri="http://schemas.openxmlformats.org/drawingml/2006/table">
            <a:tbl>
              <a:tblPr firstRow="1" bandRow="1">
                <a:tableStyleId>{5C22544A-7EE6-4342-B048-85BDC9FD1C3A}</a:tableStyleId>
              </a:tblPr>
              <a:tblGrid>
                <a:gridCol w="8458200">
                  <a:extLst>
                    <a:ext uri="{9D8B030D-6E8A-4147-A177-3AD203B41FA5}">
                      <a16:colId xmlns:a16="http://schemas.microsoft.com/office/drawing/2014/main" val="1136734316"/>
                    </a:ext>
                  </a:extLst>
                </a:gridCol>
                <a:gridCol w="8458200">
                  <a:extLst>
                    <a:ext uri="{9D8B030D-6E8A-4147-A177-3AD203B41FA5}">
                      <a16:colId xmlns:a16="http://schemas.microsoft.com/office/drawing/2014/main" val="2377433683"/>
                    </a:ext>
                  </a:extLst>
                </a:gridCol>
              </a:tblGrid>
              <a:tr h="37084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kể</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nghe</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67422643"/>
                  </a:ext>
                </a:extLst>
              </a:tr>
              <a:tr h="370840">
                <a:tc>
                  <a:txBody>
                    <a:bodyP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Tưởng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tượng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tạo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một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chuyện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kể</a:t>
                      </a:r>
                      <a:endParaRPr lang="en-US" sz="4000" dirty="0">
                        <a:solidFill>
                          <a:schemeClr val="tx1"/>
                        </a:solidFill>
                        <a:latin typeface="Times New Roman" panose="02020603050405020304" pitchFamily="18" charset="0"/>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Lựa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chọn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ngôi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phù</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hợp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mục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đích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đối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tượng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nội</a:t>
                      </a:r>
                      <a:r>
                        <a:rPr lang="en-US" sz="4000" dirty="0">
                          <a:solidFill>
                            <a:schemeClr val="tx1"/>
                          </a:solidFill>
                          <a:latin typeface="Times New Roman" panose="02020603050405020304" pitchFamily="18" charset="0"/>
                          <a:cs typeface="Times New Roman" panose="02020603050405020304" pitchFamily="18" charset="0"/>
                        </a:rPr>
                        <a:t> dung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chuyện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kể</a:t>
                      </a:r>
                      <a:r>
                        <a:rPr lang="en-US" sz="4000" dirty="0">
                          <a:solidFill>
                            <a:schemeClr val="tx1"/>
                          </a:solidFill>
                          <a:latin typeface="Times New Roman" panose="02020603050405020304" pitchFamily="18" charset="0"/>
                          <a:cs typeface="Times New Roman" panose="02020603050405020304" pitchFamily="18" charset="0"/>
                        </a:rPr>
                        <a:t>.</a:t>
                      </a: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Thay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đổi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ngôn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ngữ</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tương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thích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ngôi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đối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tượng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nghe</a:t>
                      </a:r>
                      <a:r>
                        <a:rPr lang="en-US" sz="4000" dirty="0">
                          <a:solidFill>
                            <a:schemeClr val="tx1"/>
                          </a:solidFill>
                          <a:latin typeface="Times New Roman" panose="02020603050405020304" pitchFamily="18" charset="0"/>
                          <a:cs typeface="Times New Roman" panose="02020603050405020304" pitchFamily="18" charset="0"/>
                        </a:rPr>
                        <a:t>.</a:t>
                      </a: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hợp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yếu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tố</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bộ</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cử</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chỉ</a:t>
                      </a:r>
                      <a:r>
                        <a:rPr lang="en-US" sz="4000" dirty="0">
                          <a:solidFill>
                            <a:schemeClr val="tx1"/>
                          </a:solidFill>
                          <a:latin typeface="Times New Roman" panose="02020603050405020304" pitchFamily="18" charset="0"/>
                          <a:cs typeface="Times New Roman" panose="02020603050405020304" pitchFamily="18" charset="0"/>
                        </a:rPr>
                        <a:t>…</a:t>
                      </a:r>
                      <a:r>
                        <a:rPr lang="en-US" sz="4000" dirty="0" err="1">
                          <a:solidFill>
                            <a:schemeClr val="tx1"/>
                          </a:solidFill>
                          <a:latin typeface="Times New Roman" panose="02020603050405020304" pitchFamily="18" charset="0"/>
                          <a:cs typeface="Times New Roman" panose="02020603050405020304" pitchFamily="18" charset="0"/>
                        </a:rPr>
                        <a:t>để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tăng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tính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sinh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động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hấp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dẫn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hoạt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động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kể</a:t>
                      </a:r>
                      <a:endParaRPr lang="vi-VN"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Nắm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được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các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diễn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biến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chính</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của</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câu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chuyện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được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kể</a:t>
                      </a:r>
                      <a:r>
                        <a:rPr lang="en-US" sz="4000" baseline="0" dirty="0">
                          <a:solidFill>
                            <a:schemeClr val="tx1"/>
                          </a:solidFill>
                          <a:latin typeface="Times New Roman" panose="02020603050405020304" pitchFamily="18" charset="0"/>
                          <a:cs typeface="Times New Roman" panose="02020603050405020304" pitchFamily="18" charset="0"/>
                        </a:rPr>
                        <a:t>.</a:t>
                      </a:r>
                    </a:p>
                    <a:p>
                      <a:pPr algn="just"/>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Nhận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diện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được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ngôi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kể</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của</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câu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chuyện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và</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giọng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điệu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thái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độ</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của</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người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kể</a:t>
                      </a:r>
                      <a:r>
                        <a:rPr lang="en-US" sz="4000" baseline="0" dirty="0">
                          <a:solidFill>
                            <a:schemeClr val="tx1"/>
                          </a:solidFill>
                          <a:latin typeface="Times New Roman" panose="02020603050405020304" pitchFamily="18" charset="0"/>
                          <a:cs typeface="Times New Roman" panose="02020603050405020304" pitchFamily="18" charset="0"/>
                        </a:rPr>
                        <a:t>.</a:t>
                      </a:r>
                    </a:p>
                    <a:p>
                      <a:pPr algn="just"/>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Suy</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nghĩ</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về</a:t>
                      </a:r>
                      <a:r>
                        <a:rPr lang="en-US" sz="4000" baseline="0" dirty="0">
                          <a:solidFill>
                            <a:schemeClr val="tx1"/>
                          </a:solidFill>
                          <a:latin typeface="Times New Roman" panose="02020603050405020304" pitchFamily="18" charset="0"/>
                          <a:cs typeface="Times New Roman" panose="02020603050405020304" pitchFamily="18" charset="0"/>
                        </a:rPr>
                        <a:t> ý </a:t>
                      </a:r>
                      <a:r>
                        <a:rPr lang="en-US" sz="4000" baseline="0" dirty="0" err="1">
                          <a:solidFill>
                            <a:schemeClr val="tx1"/>
                          </a:solidFill>
                          <a:latin typeface="Times New Roman" panose="02020603050405020304" pitchFamily="18" charset="0"/>
                          <a:cs typeface="Times New Roman" panose="02020603050405020304" pitchFamily="18" charset="0"/>
                        </a:rPr>
                        <a:t>nghĩa</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nhân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sinh</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thông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điệp</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của</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truyện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đằng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sau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những</a:t>
                      </a:r>
                      <a:r>
                        <a:rPr lang="en-US" sz="4000" baseline="0" dirty="0">
                          <a:solidFill>
                            <a:schemeClr val="tx1"/>
                          </a:solidFill>
                          <a:latin typeface="Times New Roman" panose="02020603050405020304" pitchFamily="18" charset="0"/>
                          <a:cs typeface="Times New Roman" panose="02020603050405020304" pitchFamily="18" charset="0"/>
                        </a:rPr>
                        <a:t> chi </a:t>
                      </a:r>
                      <a:r>
                        <a:rPr lang="en-US" sz="4000" baseline="0" dirty="0" err="1">
                          <a:solidFill>
                            <a:schemeClr val="tx1"/>
                          </a:solidFill>
                          <a:latin typeface="Times New Roman" panose="02020603050405020304" pitchFamily="18" charset="0"/>
                          <a:cs typeface="Times New Roman" panose="02020603050405020304" pitchFamily="18" charset="0"/>
                        </a:rPr>
                        <a:t>tiết</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nhân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vật</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sự</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việc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tưởng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tượng</a:t>
                      </a:r>
                      <a:r>
                        <a:rPr lang="en-US" sz="4000" baseline="0" dirty="0">
                          <a:solidFill>
                            <a:schemeClr val="tx1"/>
                          </a:solidFill>
                          <a:latin typeface="Times New Roman" panose="02020603050405020304" pitchFamily="18" charset="0"/>
                          <a:cs typeface="Times New Roman" panose="02020603050405020304" pitchFamily="18" charset="0"/>
                        </a:rPr>
                        <a:t>.</a:t>
                      </a:r>
                    </a:p>
                    <a:p>
                      <a:pPr algn="just"/>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Tìm</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hiểu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cái</a:t>
                      </a:r>
                      <a:r>
                        <a:rPr lang="en-US" sz="4000" baseline="0" dirty="0">
                          <a:solidFill>
                            <a:schemeClr val="tx1"/>
                          </a:solidFill>
                          <a:latin typeface="Times New Roman" panose="02020603050405020304" pitchFamily="18" charset="0"/>
                          <a:cs typeface="Times New Roman" panose="02020603050405020304" pitchFamily="18" charset="0"/>
                        </a:rPr>
                        <a:t> hay, </a:t>
                      </a:r>
                      <a:r>
                        <a:rPr lang="en-US" sz="4000" baseline="0" dirty="0" err="1">
                          <a:solidFill>
                            <a:schemeClr val="tx1"/>
                          </a:solidFill>
                          <a:latin typeface="Times New Roman" panose="02020603050405020304" pitchFamily="18" charset="0"/>
                          <a:cs typeface="Times New Roman" panose="02020603050405020304" pitchFamily="18" charset="0"/>
                        </a:rPr>
                        <a:t>cái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đặc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sắc</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của</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những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yếu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tố</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tưởng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tượng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hư</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cấu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những</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đoạn</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kể</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kết</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hợp</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với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miêu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tả</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và</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biểu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cảm</a:t>
                      </a:r>
                      <a:r>
                        <a:rPr lang="en-US" sz="4000" baseline="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1893322"/>
                  </a:ext>
                </a:extLst>
              </a:tr>
            </a:tbl>
          </a:graphicData>
        </a:graphic>
      </p:graphicFrame>
    </p:spTree>
    <p:extLst>
      <p:ext uri="{BB962C8B-B14F-4D97-AF65-F5344CB8AC3E}">
        <p14:creationId xmlns:p14="http://schemas.microsoft.com/office/powerpoint/2010/main" val="5679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AAEEDA-0B2B-A899-FEC8-238E41F9061F}"/>
              </a:ext>
            </a:extLst>
          </p:cNvPr>
          <p:cNvSpPr/>
          <p:nvPr/>
        </p:nvSpPr>
        <p:spPr>
          <a:xfrm>
            <a:off x="-152400" y="1638300"/>
            <a:ext cx="12957532" cy="3631763"/>
          </a:xfrm>
          <a:prstGeom prst="rect">
            <a:avLst/>
          </a:prstGeom>
        </p:spPr>
        <p:txBody>
          <a:bodyPr wrap="square">
            <a:spAutoFit/>
          </a:bodyPr>
          <a:lstStyle/>
          <a:p>
            <a:pPr algn="ctr"/>
            <a:r>
              <a:rPr lang="en-US" sz="11500" b="1" dirty="0">
                <a:solidFill>
                  <a:schemeClr val="accent2"/>
                </a:solidFill>
                <a:latin typeface="#9Slide07 IcielBaliho Script" pitchFamily="2" charset="0"/>
              </a:rPr>
              <a:t>II.</a:t>
            </a:r>
          </a:p>
          <a:p>
            <a:pPr algn="ctr"/>
            <a:r>
              <a:rPr lang="en-US" sz="11500" b="1" dirty="0" err="1">
                <a:solidFill>
                  <a:schemeClr val="accent2"/>
                </a:solidFill>
                <a:latin typeface="#9Slide07 IcielBaliho Script" pitchFamily="2" charset="0"/>
              </a:rPr>
              <a:t>Thực</a:t>
            </a:r>
            <a:r>
              <a:rPr lang="en-US" sz="11500" b="1" dirty="0">
                <a:solidFill>
                  <a:schemeClr val="accent2"/>
                </a:solidFill>
                <a:latin typeface="#9Slide07 IcielBaliho Script" pitchFamily="2" charset="0"/>
              </a:rPr>
              <a:t> </a:t>
            </a:r>
            <a:r>
              <a:rPr lang="en-US" sz="11500" b="1" dirty="0" err="1">
                <a:solidFill>
                  <a:schemeClr val="accent2"/>
                </a:solidFill>
                <a:latin typeface="#9Slide07 IcielBaliho Script" pitchFamily="2" charset="0"/>
              </a:rPr>
              <a:t>hành</a:t>
            </a:r>
            <a:endParaRPr lang="en-US" sz="11500" b="1" dirty="0">
              <a:solidFill>
                <a:schemeClr val="accent2"/>
              </a:solidFill>
              <a:latin typeface="#9Slide07 IcielBaliho Script" pitchFamily="2" charset="0"/>
            </a:endParaRPr>
          </a:p>
        </p:txBody>
      </p:sp>
      <p:sp>
        <p:nvSpPr>
          <p:cNvPr id="2" name="Freeform 3"/>
          <p:cNvSpPr/>
          <p:nvPr/>
        </p:nvSpPr>
        <p:spPr>
          <a:xfrm>
            <a:off x="12054325" y="2606772"/>
            <a:ext cx="5698998" cy="8229600"/>
          </a:xfrm>
          <a:custGeom>
            <a:avLst/>
            <a:gdLst/>
            <a:ahLst/>
            <a:cxnLst/>
            <a:rect l="l" t="t" r="r" b="b"/>
            <a:pathLst>
              <a:path w="5698998" h="8229600">
                <a:moveTo>
                  <a:pt x="0" y="0"/>
                </a:moveTo>
                <a:lnTo>
                  <a:pt x="5698998" y="0"/>
                </a:lnTo>
                <a:lnTo>
                  <a:pt x="5698998" y="8229600"/>
                </a:lnTo>
                <a:lnTo>
                  <a:pt x="0" y="8229600"/>
                </a:lnTo>
                <a:lnTo>
                  <a:pt x="0" y="0"/>
                </a:lnTo>
                <a:close/>
              </a:path>
            </a:pathLst>
          </a:custGeom>
          <a:blipFill>
            <a:blip r:embed="rId3"/>
            <a:stretch>
              <a:fillRect/>
            </a:stretch>
          </a:blipFill>
        </p:spPr>
        <p:txBody>
          <a:bodyPr/>
          <a:lstStyle/>
          <a:p>
            <a:endParaRPr lang="en-US"/>
          </a:p>
        </p:txBody>
      </p:sp>
      <p:sp>
        <p:nvSpPr>
          <p:cNvPr id="5" name="Freeform 6">
            <a:extLst>
              <a:ext uri="{FF2B5EF4-FFF2-40B4-BE49-F238E27FC236}">
                <a16:creationId xmlns:a16="http://schemas.microsoft.com/office/drawing/2014/main" id="{2DEAFC06-AE0C-D771-E0FC-732B1B13195F}"/>
              </a:ext>
            </a:extLst>
          </p:cNvPr>
          <p:cNvSpPr/>
          <p:nvPr/>
        </p:nvSpPr>
        <p:spPr>
          <a:xfrm>
            <a:off x="167778" y="220597"/>
            <a:ext cx="4454452" cy="4114800"/>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4181995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E1D80929-DDAA-A345-6E41-3CDB5DE4F427}"/>
              </a:ext>
            </a:extLst>
          </p:cNvPr>
          <p:cNvSpPr/>
          <p:nvPr/>
        </p:nvSpPr>
        <p:spPr>
          <a:xfrm>
            <a:off x="4267200" y="1638300"/>
            <a:ext cx="13335000" cy="6553200"/>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asvg="http://schemas.microsoft.com/office/drawing/2016/SVG/main" r:embed="rId4"/>
                </a:ext>
              </a:extLst>
            </a:blip>
            <a:stretch>
              <a:fillRect/>
            </a:stretch>
          </a:blipFill>
          <a:ln w="38100" cap="sq">
            <a:solidFill>
              <a:srgbClr val="000000"/>
            </a:solidFill>
            <a:prstDash val="solid"/>
            <a:miter/>
          </a:ln>
        </p:spPr>
        <p:txBody>
          <a:bodyPr/>
          <a:lstStyle/>
          <a:p>
            <a:endParaRPr lang="en-US"/>
          </a:p>
        </p:txBody>
      </p:sp>
      <p:sp>
        <p:nvSpPr>
          <p:cNvPr id="2" name="TextBox 1">
            <a:extLst>
              <a:ext uri="{FF2B5EF4-FFF2-40B4-BE49-F238E27FC236}">
                <a16:creationId xmlns:a16="http://schemas.microsoft.com/office/drawing/2014/main" id="{6FC6FCE0-6BB3-9589-BA75-17818C755FE7}"/>
              </a:ext>
            </a:extLst>
          </p:cNvPr>
          <p:cNvSpPr txBox="1"/>
          <p:nvPr/>
        </p:nvSpPr>
        <p:spPr>
          <a:xfrm>
            <a:off x="4491789" y="2160300"/>
            <a:ext cx="12805611" cy="550920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Lựa chọn một trong hai đề sau:</a:t>
            </a:r>
            <a:endParaRPr lang="vi-VN" sz="4400" dirty="0">
              <a:latin typeface="Times New Roman" panose="02020603050405020304" pitchFamily="18" charset="0"/>
              <a:cs typeface="Times New Roman" panose="02020603050405020304" pitchFamily="18" charset="0"/>
            </a:endParaRPr>
          </a:p>
          <a:p>
            <a:pPr algn="just"/>
            <a:r>
              <a:rPr lang="vi-VN" sz="4400" i="1" dirty="0">
                <a:latin typeface="Times New Roman" panose="02020603050405020304" pitchFamily="18" charset="0"/>
                <a:cs typeface="Times New Roman" panose="02020603050405020304" pitchFamily="18" charset="0"/>
              </a:rPr>
              <a:t>(1) Hãy nhập vai một trong ba nhân vật: Me-ri, cha dượng hoặc mẹ Me-ri trong văn bản “Vụ cải trang bất thành” (trích “Sơ-lốc Hôm” của Đoi-lơ) đề kể lại câu chuyện trong phần (3) của văn bản.</a:t>
            </a:r>
            <a:endParaRPr lang="vi-VN" sz="4400" dirty="0">
              <a:latin typeface="Times New Roman" panose="02020603050405020304" pitchFamily="18" charset="0"/>
              <a:cs typeface="Times New Roman" panose="02020603050405020304" pitchFamily="18" charset="0"/>
            </a:endParaRPr>
          </a:p>
          <a:p>
            <a:pPr algn="just"/>
            <a:r>
              <a:rPr lang="vi-VN" sz="4400" i="1" dirty="0">
                <a:latin typeface="Times New Roman" panose="02020603050405020304" pitchFamily="18" charset="0"/>
                <a:cs typeface="Times New Roman" panose="02020603050405020304" pitchFamily="18" charset="0"/>
              </a:rPr>
              <a:t>(2) Hãy kể lại theo lời của Trương Sinh về cuộc trò chuyện giữa chàng và Phan Lang (trong văn bản "Chuyện người con gái Nam Xương" của Nguyễn Dữ).</a:t>
            </a:r>
            <a:endParaRPr lang="vi-VN" sz="4400" dirty="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7"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endParaRPr lang="en-US"/>
            </a:p>
          </p:txBody>
        </p:sp>
        <p:sp>
          <p:nvSpPr>
            <p:cNvPr id="8"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0"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endParaRPr lang="en-US"/>
            </a:p>
          </p:txBody>
        </p:sp>
        <p:sp>
          <p:nvSpPr>
            <p:cNvPr id="11"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3"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endParaRPr lang="en-US"/>
            </a:p>
          </p:txBody>
        </p:sp>
        <p:sp>
          <p:nvSpPr>
            <p:cNvPr id="14"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6"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endParaRPr lang="en-US"/>
            </a:p>
          </p:txBody>
        </p:sp>
        <p:sp>
          <p:nvSpPr>
            <p:cNvPr id="17"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3"/>
          <p:cNvSpPr/>
          <p:nvPr/>
        </p:nvSpPr>
        <p:spPr>
          <a:xfrm>
            <a:off x="1114562" y="2247900"/>
            <a:ext cx="2931795" cy="8229600"/>
          </a:xfrm>
          <a:custGeom>
            <a:avLst/>
            <a:gdLst/>
            <a:ahLst/>
            <a:cxnLst/>
            <a:rect l="l" t="t" r="r" b="b"/>
            <a:pathLst>
              <a:path w="2931795" h="8229600">
                <a:moveTo>
                  <a:pt x="0" y="0"/>
                </a:moveTo>
                <a:lnTo>
                  <a:pt x="2931795" y="0"/>
                </a:lnTo>
                <a:lnTo>
                  <a:pt x="2931795"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90530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1572</TotalTime>
  <Words>2261</Words>
  <Application>Microsoft Office PowerPoint</Application>
  <PresentationFormat>Custom</PresentationFormat>
  <Paragraphs>121</Paragraphs>
  <Slides>22</Slides>
  <Notes>18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#9Slide07 IcielBaliho Script</vt:lpstr>
      <vt:lpstr>Calibri</vt:lpstr>
      <vt:lpstr>#9Slide07 SVNBango</vt:lpstr>
      <vt:lpstr>#9Slide07 SVNGuerrilla</vt:lpstr>
      <vt:lpstr>Arial</vt:lpstr>
      <vt:lpstr>#9Slide05 SVNEgregio Script</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Floral Feminine &amp; Calm Self-Introduction Presentation</dc:title>
  <cp:lastModifiedBy>Admin</cp:lastModifiedBy>
  <cp:revision>76</cp:revision>
  <dcterms:created xsi:type="dcterms:W3CDTF">2006-08-16T00:00:00Z</dcterms:created>
  <dcterms:modified xsi:type="dcterms:W3CDTF">2024-12-06T14:57:25Z</dcterms:modified>
  <dc:identifier>DAGIwXzUk7U</dc:identifier>
</cp:coreProperties>
</file>