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2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439" r:id="rId2"/>
    <p:sldId id="473" r:id="rId3"/>
    <p:sldId id="474" r:id="rId4"/>
    <p:sldId id="462" r:id="rId5"/>
    <p:sldId id="435" r:id="rId6"/>
    <p:sldId id="257" r:id="rId7"/>
    <p:sldId id="464" r:id="rId8"/>
    <p:sldId id="459" r:id="rId9"/>
    <p:sldId id="463" r:id="rId10"/>
    <p:sldId id="465" r:id="rId11"/>
    <p:sldId id="272" r:id="rId12"/>
    <p:sldId id="467" r:id="rId13"/>
    <p:sldId id="468" r:id="rId14"/>
    <p:sldId id="260" r:id="rId15"/>
    <p:sldId id="453" r:id="rId16"/>
    <p:sldId id="455" r:id="rId17"/>
    <p:sldId id="300" r:id="rId18"/>
    <p:sldId id="291" r:id="rId19"/>
    <p:sldId id="292" r:id="rId20"/>
    <p:sldId id="293" r:id="rId21"/>
    <p:sldId id="470" r:id="rId22"/>
    <p:sldId id="469" r:id="rId23"/>
    <p:sldId id="471" r:id="rId24"/>
    <p:sldId id="472" r:id="rId25"/>
    <p:sldId id="304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CC"/>
    <a:srgbClr val="FF33CC"/>
    <a:srgbClr val="33CC33"/>
    <a:srgbClr val="CC99FF"/>
    <a:srgbClr val="CC66FF"/>
    <a:srgbClr val="2C441C"/>
    <a:srgbClr val="104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150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68080-168A-4258-A4E0-B0BB25CAB37B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8520F-75D9-4E54-88BF-F4055FD6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017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28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8916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8450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3344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4304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82540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3451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3403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34819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1241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9954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7">
            <a:extLst>
              <a:ext uri="{FF2B5EF4-FFF2-40B4-BE49-F238E27FC236}">
                <a16:creationId xmlns:a16="http://schemas.microsoft.com/office/drawing/2014/main" xmlns="" id="{27708298-43D2-5C04-C794-731E44769B9F}"/>
              </a:ext>
            </a:extLst>
          </p:cNvPr>
          <p:cNvSpPr/>
          <p:nvPr/>
        </p:nvSpPr>
        <p:spPr>
          <a:xfrm>
            <a:off x="66235" y="1"/>
            <a:ext cx="5633334" cy="1199110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BZ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992" y="1428431"/>
            <a:ext cx="113358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dòng điện chạy trong mạch,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208265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/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Con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1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5415" y="335822"/>
            <a:ext cx="6558611" cy="626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A46DAB-4A4F-4DCD-B1EF-26F3B433D30E}"/>
              </a:ext>
            </a:extLst>
          </p:cNvPr>
          <p:cNvSpPr txBox="1"/>
          <p:nvPr/>
        </p:nvSpPr>
        <p:spPr>
          <a:xfrm>
            <a:off x="4541497" y="2285433"/>
            <a:ext cx="305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NHÓM BÁO CÁO</a:t>
            </a:r>
          </a:p>
        </p:txBody>
      </p:sp>
    </p:spTree>
    <p:extLst>
      <p:ext uri="{BB962C8B-B14F-4D97-AF65-F5344CB8AC3E}">
        <p14:creationId xmlns:p14="http://schemas.microsoft.com/office/powerpoint/2010/main" val="19990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499950"/>
              </p:ext>
            </p:extLst>
          </p:nvPr>
        </p:nvGraphicFramePr>
        <p:xfrm>
          <a:off x="143691" y="168607"/>
          <a:ext cx="11861075" cy="6689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075"/>
              </a:tblGrid>
              <a:tr h="668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2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2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2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cháy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rãi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2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đảo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en-US" sz="2200" b="1" kern="1200" dirty="0" smtClean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đỏ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copper.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tượng: Kim loại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copper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tách khỏi dung dịch muối copper(II)sulfate và bám vào điện cực (thỏi than) khi có dòng điện chạy qua.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 trên gọi là tác dụng hóa học của dòng điện.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6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158704"/>
              </p:ext>
            </p:extLst>
          </p:nvPr>
        </p:nvGraphicFramePr>
        <p:xfrm>
          <a:off x="352697" y="168608"/>
          <a:ext cx="11416937" cy="5997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6937"/>
              </a:tblGrid>
              <a:tr h="5997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3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3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Tác dụng</a:t>
                      </a:r>
                      <a:r>
                        <a:rPr lang="nl-NL" sz="2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sinh lí</a:t>
                      </a: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HS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thở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y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lý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trở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3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3" y="284883"/>
            <a:ext cx="119786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/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Tác </a:t>
            </a:r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phát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</a:p>
          <a:p>
            <a:pPr algn="just"/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Tác dụng hóa học: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tượng: Kim loại </a:t>
            </a:r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copper </a:t>
            </a:r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tách khỏi dung dịch muối copper (II) sulfate và bám vào điện cực (thỏi than) khi có dòng điện chạy qua.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 trên gọi là tác dụng hóa học của dòng điện.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5871"/>
            <a:ext cx="116720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chia HS trong lớp làm 8 nhóm.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endParaRPr lang="nl-NL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nl-NL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 kế 1 video </a:t>
            </a:r>
            <a:r>
              <a:rPr lang="nl-NL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 bài tuyên truyền (có hình ảnh)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mọi người 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ctr">
              <a:spcAft>
                <a:spcPts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28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 Strike - Green Screen Animation">
            <a:hlinkClick r:id="" action="ppaction://media"/>
            <a:extLst>
              <a:ext uri="{FF2B5EF4-FFF2-40B4-BE49-F238E27FC236}">
                <a16:creationId xmlns:a16="http://schemas.microsoft.com/office/drawing/2014/main" xmlns="" id="{445829C4-A707-43CF-A153-CA0C32F06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4583"/>
            <a:ext cx="12192000" cy="611341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2C17BDF-CB28-42B1-B3E8-7ACD3E8CAACB}"/>
              </a:ext>
            </a:extLst>
          </p:cNvPr>
          <p:cNvSpPr txBox="1"/>
          <p:nvPr/>
        </p:nvSpPr>
        <p:spPr>
          <a:xfrm>
            <a:off x="5682344" y="1079766"/>
            <a:ext cx="6102876" cy="2889115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NHANH </a:t>
            </a:r>
          </a:p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NHƯ CHỚP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2" r="7877"/>
          <a:stretch/>
        </p:blipFill>
        <p:spPr>
          <a:xfrm>
            <a:off x="27" y="894765"/>
            <a:ext cx="5238179" cy="596324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Hình tự do: Hình 7">
            <a:extLst>
              <a:ext uri="{FF2B5EF4-FFF2-40B4-BE49-F238E27FC236}">
                <a16:creationId xmlns:a16="http://schemas.microsoft.com/office/drawing/2014/main" xmlns="" id="{57BF4558-3AC0-BE1B-408C-1517310C98FB}"/>
              </a:ext>
            </a:extLst>
          </p:cNvPr>
          <p:cNvSpPr/>
          <p:nvPr/>
        </p:nvSpPr>
        <p:spPr>
          <a:xfrm>
            <a:off x="0" y="1"/>
            <a:ext cx="4036423" cy="744582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D2C17BDF-CB28-42B1-B3E8-7ACD3E8CAACB}"/>
              </a:ext>
            </a:extLst>
          </p:cNvPr>
          <p:cNvSpPr txBox="1"/>
          <p:nvPr/>
        </p:nvSpPr>
        <p:spPr>
          <a:xfrm>
            <a:off x="3405795" y="4595907"/>
            <a:ext cx="8625096" cy="563922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 CÂU TRẢ LỜI ĐÚNG HAY SAI</a:t>
            </a:r>
            <a:endParaRPr lang="en-US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129553" y="-400245"/>
            <a:ext cx="10452847" cy="5423591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151529" y="1803401"/>
            <a:ext cx="8045199" cy="255454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0456040" y="2439902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7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913575" y="2129025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358775" y="3230049"/>
            <a:ext cx="1109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738528" y="-478529"/>
            <a:ext cx="8458200" cy="5805717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8" y="4763694"/>
            <a:ext cx="2945333" cy="261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1528" y="2361436"/>
            <a:ext cx="7315200" cy="2062101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332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7201208" y="4055808"/>
            <a:ext cx="149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0628"/>
            <a:ext cx="4689566" cy="3448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42" y="130628"/>
            <a:ext cx="4376056" cy="3408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37" y="1319349"/>
            <a:ext cx="5003074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0" y="1129528"/>
            <a:ext cx="4354830" cy="37821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2708" y="4680800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90977" y="5643281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329327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774120" y="2006601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just" defTabSz="457167"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4639146"/>
            <a:ext cx="3090863" cy="27474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96728" y="5260060"/>
            <a:ext cx="1385672" cy="1231106"/>
            <a:chOff x="7647546" y="3945043"/>
            <a:chExt cx="1039254" cy="923329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623533" y="328077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824" y="256241"/>
            <a:ext cx="1148225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824" y="2316417"/>
            <a:ext cx="11639004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sợi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đốt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bếp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điôt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(LED)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quảng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chữa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 </a:t>
            </a:r>
            <a:endParaRPr lang="en-US" sz="2800" b="1" dirty="0"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tự do: Hình 7">
            <a:extLst>
              <a:ext uri="{FF2B5EF4-FFF2-40B4-BE49-F238E27FC236}">
                <a16:creationId xmlns:a16="http://schemas.microsoft.com/office/drawing/2014/main" xmlns="" id="{7C55E10C-1EB6-9721-0A3F-7B1173ED5386}"/>
              </a:ext>
            </a:extLst>
          </p:cNvPr>
          <p:cNvSpPr/>
          <p:nvPr/>
        </p:nvSpPr>
        <p:spPr>
          <a:xfrm>
            <a:off x="0" y="1"/>
            <a:ext cx="4180114" cy="757645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BZ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xmlns="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5110" y="685515"/>
            <a:ext cx="5859222" cy="6264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A46DAB-4A4F-4DCD-B1EF-26F3B433D30E}"/>
              </a:ext>
            </a:extLst>
          </p:cNvPr>
          <p:cNvSpPr txBox="1"/>
          <p:nvPr/>
        </p:nvSpPr>
        <p:spPr>
          <a:xfrm>
            <a:off x="4659063" y="2663718"/>
            <a:ext cx="3051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NHÓM BÁO CÁO</a:t>
            </a:r>
          </a:p>
        </p:txBody>
      </p:sp>
    </p:spTree>
    <p:extLst>
      <p:ext uri="{BB962C8B-B14F-4D97-AF65-F5344CB8AC3E}">
        <p14:creationId xmlns:p14="http://schemas.microsoft.com/office/powerpoint/2010/main" val="25744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" y="498289"/>
            <a:ext cx="115083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 </a:t>
            </a:r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 bài tuyên truyền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rò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…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3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644148"/>
              </p:ext>
            </p:extLst>
          </p:nvPr>
        </p:nvGraphicFramePr>
        <p:xfrm>
          <a:off x="156755" y="444137"/>
          <a:ext cx="11913326" cy="63794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96496"/>
                <a:gridCol w="2296496"/>
                <a:gridCol w="2688051"/>
                <a:gridCol w="3265225"/>
                <a:gridCol w="1367058"/>
              </a:tblGrid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3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71246"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phẩm: Video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rõ,</a:t>
                      </a:r>
                      <a:r>
                        <a:rPr lang="en-US" sz="2800" spc="-7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800" spc="-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sài.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89535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300"/>
                        <a:buFont typeface="Times New Roman" panose="02020603050405020304" pitchFamily="18" charset="0"/>
                        <a:buChar char="-"/>
                        <a:tabLst>
                          <a:tab pos="16510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đầy đủ, rõ ràng kênh chữ. (5đ)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đủ, rõ ràng kênh chữ, trình bày rõ ràng dễ hiểu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370559">
                <a:tc>
                  <a:txBody>
                    <a:bodyPr/>
                    <a:lstStyle/>
                    <a:p>
                      <a:pPr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nhóm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còn rời rạc, chưa tích cực.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tích cực. (5đ)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và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 nhóm tích</a:t>
                      </a:r>
                      <a:r>
                        <a:rPr lang="en-US" sz="28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cực.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8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xmlns="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r="7877"/>
          <a:stretch/>
        </p:blipFill>
        <p:spPr>
          <a:xfrm>
            <a:off x="27" y="18"/>
            <a:ext cx="2743172" cy="112163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557335" y="177801"/>
            <a:ext cx="576856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NHANH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NHƯ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CHỚP</a:t>
            </a:r>
            <a:endParaRPr lang="en-US" sz="5333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711146"/>
              </p:ext>
            </p:extLst>
          </p:nvPr>
        </p:nvGraphicFramePr>
        <p:xfrm>
          <a:off x="182880" y="1121586"/>
          <a:ext cx="11821885" cy="5644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200"/>
                <a:gridCol w="7547950"/>
                <a:gridCol w="1718183"/>
                <a:gridCol w="1741552"/>
              </a:tblGrid>
              <a:tr h="102219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gridSpan="2"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 cứ dòng điện nào cũng có tác dụng nhiệt, tác dụng phát sáng và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R="83185"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 điện chạy qua bình dung dịch điện phân chỉ có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1556209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tóc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4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655FB91-EC6C-4786-88B5-DAA11FE0B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96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9" y="619260"/>
            <a:ext cx="5666150" cy="4018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1" y="619261"/>
            <a:ext cx="5643155" cy="4018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50852" y="2756390"/>
            <a:ext cx="156608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copper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1115848"/>
            <a:ext cx="8699863" cy="465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82" y="430306"/>
            <a:ext cx="7947212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82" y="350548"/>
            <a:ext cx="111319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dụ:Dòng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518" y="3488145"/>
            <a:ext cx="1161825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est No Text Intro Template Free Download #109">
            <a:hlinkClick r:id="" action="ppaction://media"/>
            <a:extLst>
              <a:ext uri="{FF2B5EF4-FFF2-40B4-BE49-F238E27FC236}">
                <a16:creationId xmlns:a16="http://schemas.microsoft.com/office/drawing/2014/main" xmlns="" id="{14CEEEC4-0FBA-440A-91F5-E1CDB4D49E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6236"/>
            <a:ext cx="12184723" cy="685390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41FE659C-DA59-459E-9CC6-77663B726515}"/>
              </a:ext>
            </a:extLst>
          </p:cNvPr>
          <p:cNvSpPr/>
          <p:nvPr/>
        </p:nvSpPr>
        <p:spPr>
          <a:xfrm>
            <a:off x="235131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DỤNG CỦA DÒNG ĐIỆN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BDE80D66-5773-475A-9FA2-5034436C5B44}"/>
              </a:ext>
            </a:extLst>
          </p:cNvPr>
          <p:cNvSpPr/>
          <p:nvPr/>
        </p:nvSpPr>
        <p:spPr>
          <a:xfrm>
            <a:off x="8060480" y="866982"/>
            <a:ext cx="1847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5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9251E3B9-C4BF-4485-88AA-503B4F68536A}"/>
              </a:ext>
            </a:extLst>
          </p:cNvPr>
          <p:cNvSpPr/>
          <p:nvPr/>
        </p:nvSpPr>
        <p:spPr>
          <a:xfrm>
            <a:off x="214075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 DỤNG CỦA DÒNG ĐIỆN</a:t>
            </a:r>
            <a:endParaRPr kumimoji="0" lang="vi-VN" sz="6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hortGun-VA-AlbumMelodyOfDance_pvww">
            <a:hlinkClick r:id="" action="ppaction://media"/>
            <a:extLst>
              <a:ext uri="{FF2B5EF4-FFF2-40B4-BE49-F238E27FC236}">
                <a16:creationId xmlns:a16="http://schemas.microsoft.com/office/drawing/2014/main" xmlns="" id="{5A4080C1-3597-489C-A0D7-506EF9314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178" y="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F05074-2C38-FEC1-56E4-6A89E39B8B8E}"/>
              </a:ext>
            </a:extLst>
          </p:cNvPr>
          <p:cNvSpPr txBox="1"/>
          <p:nvPr/>
        </p:nvSpPr>
        <p:spPr>
          <a:xfrm>
            <a:off x="3974999" y="521018"/>
            <a:ext cx="352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  <a:t>BÀI </a:t>
            </a:r>
            <a:r>
              <a:rPr lang="en-US" sz="44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23</a:t>
            </a:r>
            <a:endParaRPr lang="en-US" sz="44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200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B723095D-729D-467C-BD4A-29D19A58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0" y="-1556820"/>
            <a:ext cx="1475238" cy="10345325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CB6B1F0A-DE5B-41FE-BA76-42FCC28E2DB2}"/>
              </a:ext>
            </a:extLst>
          </p:cNvPr>
          <p:cNvGrpSpPr/>
          <p:nvPr/>
        </p:nvGrpSpPr>
        <p:grpSpPr>
          <a:xfrm>
            <a:off x="5464620" y="359114"/>
            <a:ext cx="6979697" cy="1879179"/>
            <a:chOff x="5495820" y="951429"/>
            <a:chExt cx="6979697" cy="1879179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EB9A88C3-C4F3-4215-A51A-8BDD8D415629}"/>
                </a:ext>
              </a:extLst>
            </p:cNvPr>
            <p:cNvGrpSpPr/>
            <p:nvPr/>
          </p:nvGrpSpPr>
          <p:grpSpPr>
            <a:xfrm>
              <a:off x="5495820" y="951429"/>
              <a:ext cx="6979697" cy="1879179"/>
              <a:chOff x="5489437" y="1671145"/>
              <a:chExt cx="6979697" cy="1460794"/>
            </a:xfrm>
          </p:grpSpPr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xmlns="" id="{AE79B5CA-5442-43F4-AC8E-BDD32392F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xmlns="" id="{2BC6DFF8-5663-44AC-8952-6FCEC7A44C0E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 DỤNG NHIỆT</a:t>
                </a:r>
                <a:endParaRPr lang="en-BZ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xmlns="" id="{0538EEEE-281F-40AB-B52A-AB78C87C8C9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028" y="1237572"/>
              <a:ext cx="694789" cy="652202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FD485AAF-8055-4CD4-B8E7-DAFE3CC9A476}"/>
              </a:ext>
            </a:extLst>
          </p:cNvPr>
          <p:cNvGrpSpPr/>
          <p:nvPr/>
        </p:nvGrpSpPr>
        <p:grpSpPr>
          <a:xfrm>
            <a:off x="-264925" y="1783803"/>
            <a:ext cx="6913463" cy="1879181"/>
            <a:chOff x="-274714" y="2191774"/>
            <a:chExt cx="6913463" cy="1879181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191774"/>
              <a:ext cx="6913463" cy="1879181"/>
              <a:chOff x="5555671" y="1671144"/>
              <a:chExt cx="6913463" cy="1460795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xmlns="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8A8EE740-56A8-4246-AD3F-0779C4602A4B}"/>
                  </a:ext>
                </a:extLst>
              </p:cNvPr>
              <p:cNvSpPr/>
              <p:nvPr/>
            </p:nvSpPr>
            <p:spPr>
              <a:xfrm>
                <a:off x="6459652" y="1671144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xmlns="" id="{48251DC4-0102-4AA5-9A62-0EEFDC506328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18" name="Nhóm 29">
            <a:extLst>
              <a:ext uri="{FF2B5EF4-FFF2-40B4-BE49-F238E27FC236}">
                <a16:creationId xmlns:a16="http://schemas.microsoft.com/office/drawing/2014/main" xmlns="" id="{FD485AAF-8055-4CD4-B8E7-DAFE3CC9A476}"/>
              </a:ext>
            </a:extLst>
          </p:cNvPr>
          <p:cNvGrpSpPr/>
          <p:nvPr/>
        </p:nvGrpSpPr>
        <p:grpSpPr>
          <a:xfrm>
            <a:off x="-264924" y="4641098"/>
            <a:ext cx="6913463" cy="1759221"/>
            <a:chOff x="-274714" y="2311735"/>
            <a:chExt cx="6913463" cy="1759221"/>
          </a:xfrm>
        </p:grpSpPr>
        <p:grpSp>
          <p:nvGrpSpPr>
            <p:cNvPr id="19" name="Nhóm 11">
              <a:extLst>
                <a:ext uri="{FF2B5EF4-FFF2-40B4-BE49-F238E27FC236}">
                  <a16:creationId xmlns:a16="http://schemas.microsoft.com/office/drawing/2014/main" xmlns="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311735"/>
              <a:ext cx="6913463" cy="1759221"/>
              <a:chOff x="5555671" y="1764396"/>
              <a:chExt cx="6913463" cy="1367543"/>
            </a:xfrm>
          </p:grpSpPr>
          <p:pic>
            <p:nvPicPr>
              <p:cNvPr id="22" name="Hình ảnh 12">
                <a:extLst>
                  <a:ext uri="{FF2B5EF4-FFF2-40B4-BE49-F238E27FC236}">
                    <a16:creationId xmlns:a16="http://schemas.microsoft.com/office/drawing/2014/main" xmlns="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23" name="Hình tự do: Hình 13">
                <a:extLst>
                  <a:ext uri="{FF2B5EF4-FFF2-40B4-BE49-F238E27FC236}">
                    <a16:creationId xmlns:a16="http://schemas.microsoft.com/office/drawing/2014/main" xmlns="" id="{8A8EE740-56A8-4246-AD3F-0779C4602A4B}"/>
                  </a:ext>
                </a:extLst>
              </p:cNvPr>
              <p:cNvSpPr/>
              <p:nvPr/>
            </p:nvSpPr>
            <p:spPr>
              <a:xfrm>
                <a:off x="6486349" y="1764396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TÁC DỤNG 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SINH LÍ</a:t>
                </a:r>
                <a:endParaRPr lang="en-BZ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Hình ảnh 24">
              <a:extLst>
                <a:ext uri="{FF2B5EF4-FFF2-40B4-BE49-F238E27FC236}">
                  <a16:creationId xmlns:a16="http://schemas.microsoft.com/office/drawing/2014/main" xmlns="" id="{48251DC4-0102-4AA5-9A62-0EEFDC506328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5261" t="1982" r="-5841" b="-1982"/>
            <a:stretch/>
          </p:blipFill>
          <p:spPr>
            <a:xfrm>
              <a:off x="5708071" y="2588210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26" name="Nhóm 30">
            <a:extLst>
              <a:ext uri="{FF2B5EF4-FFF2-40B4-BE49-F238E27FC236}">
                <a16:creationId xmlns:a16="http://schemas.microsoft.com/office/drawing/2014/main" xmlns="" id="{C6FA70A0-C5B8-4087-9AEA-21E15CEBD1DD}"/>
              </a:ext>
            </a:extLst>
          </p:cNvPr>
          <p:cNvGrpSpPr/>
          <p:nvPr/>
        </p:nvGrpSpPr>
        <p:grpSpPr>
          <a:xfrm>
            <a:off x="5552155" y="3230243"/>
            <a:ext cx="6366232" cy="1199109"/>
            <a:chOff x="5602056" y="4045062"/>
            <a:chExt cx="6366232" cy="1199109"/>
          </a:xfrm>
        </p:grpSpPr>
        <p:sp>
          <p:nvSpPr>
            <p:cNvPr id="32" name="Hình tự do: Hình 19">
              <a:extLst>
                <a:ext uri="{FF2B5EF4-FFF2-40B4-BE49-F238E27FC236}">
                  <a16:creationId xmlns:a16="http://schemas.microsoft.com/office/drawing/2014/main" xmlns="" id="{4C4C14AA-97D8-41C2-8055-149E097AF20B}"/>
                </a:ext>
              </a:extLst>
            </p:cNvPr>
            <p:cNvSpPr/>
            <p:nvPr/>
          </p:nvSpPr>
          <p:spPr>
            <a:xfrm>
              <a:off x="5602056" y="4045062"/>
              <a:ext cx="6366232" cy="1199109"/>
            </a:xfrm>
            <a:custGeom>
              <a:avLst/>
              <a:gdLst>
                <a:gd name="connsiteX0" fmla="*/ 0 w 6212047"/>
                <a:gd name="connsiteY0" fmla="*/ 0 h 914402"/>
                <a:gd name="connsiteX1" fmla="*/ 5665510 w 6212047"/>
                <a:gd name="connsiteY1" fmla="*/ 0 h 914402"/>
                <a:gd name="connsiteX2" fmla="*/ 5665510 w 6212047"/>
                <a:gd name="connsiteY2" fmla="*/ 1 h 914402"/>
                <a:gd name="connsiteX3" fmla="*/ 6212047 w 6212047"/>
                <a:gd name="connsiteY3" fmla="*/ 435960 h 914402"/>
                <a:gd name="connsiteX4" fmla="*/ 5665510 w 6212047"/>
                <a:gd name="connsiteY4" fmla="*/ 914402 h 914402"/>
                <a:gd name="connsiteX5" fmla="*/ 5665510 w 6212047"/>
                <a:gd name="connsiteY5" fmla="*/ 914400 h 914402"/>
                <a:gd name="connsiteX6" fmla="*/ 0 w 6212047"/>
                <a:gd name="connsiteY6" fmla="*/ 914400 h 914402"/>
                <a:gd name="connsiteX0" fmla="*/ 0 w 6327661"/>
                <a:gd name="connsiteY0" fmla="*/ 0 h 924950"/>
                <a:gd name="connsiteX1" fmla="*/ 5781124 w 6327661"/>
                <a:gd name="connsiteY1" fmla="*/ 10548 h 924950"/>
                <a:gd name="connsiteX2" fmla="*/ 5781124 w 6327661"/>
                <a:gd name="connsiteY2" fmla="*/ 10549 h 924950"/>
                <a:gd name="connsiteX3" fmla="*/ 6327661 w 6327661"/>
                <a:gd name="connsiteY3" fmla="*/ 446508 h 924950"/>
                <a:gd name="connsiteX4" fmla="*/ 5781124 w 6327661"/>
                <a:gd name="connsiteY4" fmla="*/ 924950 h 924950"/>
                <a:gd name="connsiteX5" fmla="*/ 5781124 w 6327661"/>
                <a:gd name="connsiteY5" fmla="*/ 924948 h 924950"/>
                <a:gd name="connsiteX6" fmla="*/ 115614 w 6327661"/>
                <a:gd name="connsiteY6" fmla="*/ 924948 h 924950"/>
                <a:gd name="connsiteX7" fmla="*/ 0 w 6327661"/>
                <a:gd name="connsiteY7" fmla="*/ 0 h 924950"/>
                <a:gd name="connsiteX0" fmla="*/ 66266 w 6393927"/>
                <a:gd name="connsiteY0" fmla="*/ 0 h 924950"/>
                <a:gd name="connsiteX1" fmla="*/ 5847390 w 6393927"/>
                <a:gd name="connsiteY1" fmla="*/ 10548 h 924950"/>
                <a:gd name="connsiteX2" fmla="*/ 5847390 w 6393927"/>
                <a:gd name="connsiteY2" fmla="*/ 10549 h 924950"/>
                <a:gd name="connsiteX3" fmla="*/ 6393927 w 6393927"/>
                <a:gd name="connsiteY3" fmla="*/ 446508 h 924950"/>
                <a:gd name="connsiteX4" fmla="*/ 5847390 w 6393927"/>
                <a:gd name="connsiteY4" fmla="*/ 924950 h 924950"/>
                <a:gd name="connsiteX5" fmla="*/ 5847390 w 6393927"/>
                <a:gd name="connsiteY5" fmla="*/ 924948 h 924950"/>
                <a:gd name="connsiteX6" fmla="*/ 181880 w 6393927"/>
                <a:gd name="connsiteY6" fmla="*/ 924948 h 924950"/>
                <a:gd name="connsiteX7" fmla="*/ 66266 w 6393927"/>
                <a:gd name="connsiteY7" fmla="*/ 0 h 924950"/>
                <a:gd name="connsiteX0" fmla="*/ 79119 w 6406780"/>
                <a:gd name="connsiteY0" fmla="*/ 0 h 924950"/>
                <a:gd name="connsiteX1" fmla="*/ 5860243 w 6406780"/>
                <a:gd name="connsiteY1" fmla="*/ 10548 h 924950"/>
                <a:gd name="connsiteX2" fmla="*/ 5860243 w 6406780"/>
                <a:gd name="connsiteY2" fmla="*/ 10549 h 924950"/>
                <a:gd name="connsiteX3" fmla="*/ 6406780 w 6406780"/>
                <a:gd name="connsiteY3" fmla="*/ 446508 h 924950"/>
                <a:gd name="connsiteX4" fmla="*/ 5860243 w 6406780"/>
                <a:gd name="connsiteY4" fmla="*/ 924950 h 924950"/>
                <a:gd name="connsiteX5" fmla="*/ 5860243 w 6406780"/>
                <a:gd name="connsiteY5" fmla="*/ 924948 h 924950"/>
                <a:gd name="connsiteX6" fmla="*/ 194733 w 6406780"/>
                <a:gd name="connsiteY6" fmla="*/ 924948 h 924950"/>
                <a:gd name="connsiteX7" fmla="*/ 79119 w 6406780"/>
                <a:gd name="connsiteY7" fmla="*/ 0 h 924950"/>
                <a:gd name="connsiteX0" fmla="*/ 121315 w 6448976"/>
                <a:gd name="connsiteY0" fmla="*/ 0 h 924950"/>
                <a:gd name="connsiteX1" fmla="*/ 5902439 w 6448976"/>
                <a:gd name="connsiteY1" fmla="*/ 10548 h 924950"/>
                <a:gd name="connsiteX2" fmla="*/ 5902439 w 6448976"/>
                <a:gd name="connsiteY2" fmla="*/ 10549 h 924950"/>
                <a:gd name="connsiteX3" fmla="*/ 6448976 w 6448976"/>
                <a:gd name="connsiteY3" fmla="*/ 446508 h 924950"/>
                <a:gd name="connsiteX4" fmla="*/ 5902439 w 6448976"/>
                <a:gd name="connsiteY4" fmla="*/ 924950 h 924950"/>
                <a:gd name="connsiteX5" fmla="*/ 5902439 w 6448976"/>
                <a:gd name="connsiteY5" fmla="*/ 924948 h 924950"/>
                <a:gd name="connsiteX6" fmla="*/ 236929 w 6448976"/>
                <a:gd name="connsiteY6" fmla="*/ 924948 h 924950"/>
                <a:gd name="connsiteX7" fmla="*/ 121315 w 6448976"/>
                <a:gd name="connsiteY7" fmla="*/ 0 h 924950"/>
                <a:gd name="connsiteX0" fmla="*/ 147504 w 6412103"/>
                <a:gd name="connsiteY0" fmla="*/ 0 h 935498"/>
                <a:gd name="connsiteX1" fmla="*/ 5865566 w 6412103"/>
                <a:gd name="connsiteY1" fmla="*/ 21096 h 935498"/>
                <a:gd name="connsiteX2" fmla="*/ 5865566 w 6412103"/>
                <a:gd name="connsiteY2" fmla="*/ 21097 h 935498"/>
                <a:gd name="connsiteX3" fmla="*/ 6412103 w 6412103"/>
                <a:gd name="connsiteY3" fmla="*/ 457056 h 935498"/>
                <a:gd name="connsiteX4" fmla="*/ 5865566 w 6412103"/>
                <a:gd name="connsiteY4" fmla="*/ 935498 h 935498"/>
                <a:gd name="connsiteX5" fmla="*/ 5865566 w 6412103"/>
                <a:gd name="connsiteY5" fmla="*/ 935496 h 935498"/>
                <a:gd name="connsiteX6" fmla="*/ 200056 w 6412103"/>
                <a:gd name="connsiteY6" fmla="*/ 935496 h 935498"/>
                <a:gd name="connsiteX7" fmla="*/ 147504 w 6412103"/>
                <a:gd name="connsiteY7" fmla="*/ 0 h 935498"/>
                <a:gd name="connsiteX0" fmla="*/ 101633 w 6366232"/>
                <a:gd name="connsiteY0" fmla="*/ 0 h 935498"/>
                <a:gd name="connsiteX1" fmla="*/ 5819695 w 6366232"/>
                <a:gd name="connsiteY1" fmla="*/ 21096 h 935498"/>
                <a:gd name="connsiteX2" fmla="*/ 5819695 w 6366232"/>
                <a:gd name="connsiteY2" fmla="*/ 21097 h 935498"/>
                <a:gd name="connsiteX3" fmla="*/ 6366232 w 6366232"/>
                <a:gd name="connsiteY3" fmla="*/ 457056 h 935498"/>
                <a:gd name="connsiteX4" fmla="*/ 5819695 w 6366232"/>
                <a:gd name="connsiteY4" fmla="*/ 935498 h 935498"/>
                <a:gd name="connsiteX5" fmla="*/ 5819695 w 6366232"/>
                <a:gd name="connsiteY5" fmla="*/ 935496 h 935498"/>
                <a:gd name="connsiteX6" fmla="*/ 154185 w 6366232"/>
                <a:gd name="connsiteY6" fmla="*/ 935496 h 935498"/>
                <a:gd name="connsiteX7" fmla="*/ 101633 w 6366232"/>
                <a:gd name="connsiteY7" fmla="*/ 0 h 9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6232" h="935498">
                  <a:moveTo>
                    <a:pt x="101633" y="0"/>
                  </a:moveTo>
                  <a:lnTo>
                    <a:pt x="5819695" y="21096"/>
                  </a:lnTo>
                  <a:lnTo>
                    <a:pt x="5819695" y="21097"/>
                  </a:lnTo>
                  <a:lnTo>
                    <a:pt x="6366232" y="457056"/>
                  </a:lnTo>
                  <a:lnTo>
                    <a:pt x="5819695" y="935498"/>
                  </a:lnTo>
                  <a:lnTo>
                    <a:pt x="5819695" y="935496"/>
                  </a:lnTo>
                  <a:lnTo>
                    <a:pt x="154185" y="935496"/>
                  </a:lnTo>
                  <a:cubicBezTo>
                    <a:pt x="38572" y="715081"/>
                    <a:pt x="-98063" y="568506"/>
                    <a:pt x="101633" y="0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TÁC DỤNG 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HÓA HỌC</a:t>
              </a:r>
              <a:endParaRPr lang="en-BZ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28" name="Hình ảnh 25">
              <a:extLst>
                <a:ext uri="{FF2B5EF4-FFF2-40B4-BE49-F238E27FC236}">
                  <a16:creationId xmlns:a16="http://schemas.microsoft.com/office/drawing/2014/main" xmlns="" id="{97346B12-CDAD-47DC-B2E7-E20F8DF1493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0819" y="4342510"/>
              <a:ext cx="694807" cy="709177"/>
            </a:xfrm>
            <a:prstGeom prst="rect">
              <a:avLst/>
            </a:prstGeom>
            <a:solidFill>
              <a:srgbClr val="7030A0"/>
            </a:solidFill>
          </p:spPr>
        </p:pic>
      </p:grpSp>
      <p:sp>
        <p:nvSpPr>
          <p:cNvPr id="4" name="Rectangle 3"/>
          <p:cNvSpPr/>
          <p:nvPr/>
        </p:nvSpPr>
        <p:spPr>
          <a:xfrm>
            <a:off x="5768080" y="4917573"/>
            <a:ext cx="537882" cy="5400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endParaRPr lang="en-US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523" y="2053627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0" algn="just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PHÁT SÁNG</a:t>
            </a:r>
            <a:endParaRPr lang="en-BZ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ự do: Hình 7">
            <a:extLst>
              <a:ext uri="{FF2B5EF4-FFF2-40B4-BE49-F238E27FC236}">
                <a16:creationId xmlns:a16="http://schemas.microsoft.com/office/drawing/2014/main" xmlns="" id="{BF9AF566-4531-EC9A-F0FC-57F2F0510684}"/>
              </a:ext>
            </a:extLst>
          </p:cNvPr>
          <p:cNvSpPr/>
          <p:nvPr/>
        </p:nvSpPr>
        <p:spPr>
          <a:xfrm>
            <a:off x="0" y="1"/>
            <a:ext cx="7490012" cy="554757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HÌNH THÀNH KIẾN THỨC 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454" y="1972033"/>
            <a:ext cx="216653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917" y="3115269"/>
            <a:ext cx="202972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685" y="4680984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82743" y="1972524"/>
            <a:ext cx="195868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2743" y="3119554"/>
            <a:ext cx="204484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82743" y="4680985"/>
            <a:ext cx="240929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3692" y="1972524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6431" y="4727152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2105" y="468098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7974" y="309016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3159" y="3113086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56431" y="2019787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3691" y="1235838"/>
            <a:ext cx="857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CÁC NHÓM – SƠ ĐỒ DI CHUYỂN NHÓM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91677" y="688097"/>
            <a:ext cx="684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NHÓM – DI CHUYỂN TRẠM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707086" y="2523074"/>
            <a:ext cx="418011" cy="5878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733211" y="3751429"/>
            <a:ext cx="418011" cy="78825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174349" y="1959193"/>
            <a:ext cx="1060201" cy="47026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341202" y="4680985"/>
            <a:ext cx="992777" cy="461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3574401" y="3790100"/>
            <a:ext cx="418011" cy="78825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3536057" y="2446359"/>
            <a:ext cx="418011" cy="63163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43125" y="2707803"/>
            <a:ext cx="1880546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PHÚT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9800" y="5692701"/>
            <a:ext cx="2172186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62982" y="5692701"/>
            <a:ext cx="3288240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 ĐEN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82497" y="6373222"/>
            <a:ext cx="670296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 SGK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5D17DB-BB4A-DD30-C010-C5B930F27B9B}"/>
              </a:ext>
            </a:extLst>
          </p:cNvPr>
          <p:cNvSpPr txBox="1"/>
          <p:nvPr/>
        </p:nvSpPr>
        <p:spPr>
          <a:xfrm>
            <a:off x="209480" y="142079"/>
            <a:ext cx="11573218" cy="608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35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3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 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I, II, III SGK,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IV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6986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/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3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K.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………………………………………………………………………………….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 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Đóng công tắc K, quan sát đèn Led:...................................................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Đảo ngược hai đầu dây đèn Led, đóng công tắc K. Đèn Led có sáng không?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 hỏi: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4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555A6EE-1CAD-445B-B52A-DAC585D3FCC7}">
  <we:reference id="wa104380121" version="2.0.0.0" store="vi-VN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1626</Words>
  <Application>Microsoft Office PowerPoint</Application>
  <PresentationFormat>Widescreen</PresentationFormat>
  <Paragraphs>248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Britannic Bold</vt:lpstr>
      <vt:lpstr>Calibri</vt:lpstr>
      <vt:lpstr>Calibri Light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Admin</cp:lastModifiedBy>
  <cp:revision>76</cp:revision>
  <dcterms:created xsi:type="dcterms:W3CDTF">2019-07-24T10:08:16Z</dcterms:created>
  <dcterms:modified xsi:type="dcterms:W3CDTF">2023-07-23T15:42:19Z</dcterms:modified>
</cp:coreProperties>
</file>