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257" r:id="rId6"/>
    <p:sldId id="258" r:id="rId7"/>
    <p:sldId id="285" r:id="rId8"/>
    <p:sldId id="356" r:id="rId9"/>
    <p:sldId id="288" r:id="rId10"/>
    <p:sldId id="289" r:id="rId11"/>
    <p:sldId id="291" r:id="rId12"/>
    <p:sldId id="319" r:id="rId13"/>
    <p:sldId id="259" r:id="rId14"/>
    <p:sldId id="292" r:id="rId15"/>
    <p:sldId id="318" r:id="rId16"/>
    <p:sldId id="321" r:id="rId17"/>
    <p:sldId id="320" r:id="rId18"/>
    <p:sldId id="322" r:id="rId19"/>
    <p:sldId id="323" r:id="rId20"/>
    <p:sldId id="324" r:id="rId21"/>
    <p:sldId id="325" r:id="rId22"/>
    <p:sldId id="326" r:id="rId23"/>
    <p:sldId id="327" r:id="rId24"/>
    <p:sldId id="328" r:id="rId25"/>
    <p:sldId id="329" r:id="rId26"/>
    <p:sldId id="355" r:id="rId27"/>
    <p:sldId id="376" r:id="rId28"/>
    <p:sldId id="282" r:id="rId2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jpe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1"/>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p>
            <a:pPr algn="ctr"/>
            <a:r>
              <a:rPr lang="en-US" sz="5400" b="1">
                <a:solidFill>
                  <a:schemeClr val="accent2">
                    <a:lumMod val="75000"/>
                  </a:schemeClr>
                </a:solidFill>
                <a:latin typeface="+mj-lt"/>
                <a:cs typeface="+mj-lt"/>
              </a:rPr>
              <a:t>Bài 24 : CƯỜNG ĐỘ DÒNG ĐIỆN VÀ HIỆU ĐIỆN THẾ</a:t>
            </a:r>
            <a:endParaRPr lang="en-US" sz="5400" b="1">
              <a:solidFill>
                <a:schemeClr val="accent2">
                  <a:lumMod val="75000"/>
                </a:schemeClr>
              </a:solidFill>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sz="half" idx="1"/>
          </p:nvPr>
        </p:nvPicPr>
        <p:blipFill>
          <a:blip r:embed="rId1"/>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endParaRPr lang="zh-CN" altLang="en-US" sz="3200" b="1">
              <a:solidFill>
                <a:schemeClr val="tx1"/>
              </a:solidFill>
            </a:endParaRPr>
          </a:p>
          <a:p>
            <a:pPr algn="l"/>
            <a:r>
              <a:rPr lang="zh-CN" altLang="en-US" sz="3200" b="1">
                <a:solidFill>
                  <a:schemeClr val="tx1"/>
                </a:solidFill>
              </a:rPr>
              <a:t>- Dòng điện càng mạnh thì cường độ dòng điện càng lớn.</a:t>
            </a:r>
            <a:endParaRPr lang="zh-CN" altLang="en-US" sz="3200" b="1">
              <a:solidFill>
                <a:schemeClr val="tx1"/>
              </a:solidFill>
            </a:endParaRPr>
          </a:p>
          <a:p>
            <a:pPr algn="l"/>
            <a:r>
              <a:rPr lang="zh-CN" altLang="en-US" sz="3200" b="1">
                <a:solidFill>
                  <a:schemeClr val="tx1"/>
                </a:solidFill>
              </a:rPr>
              <a:t>- Kí hiệu cường độ dòng điện: chữ I</a:t>
            </a:r>
            <a:endParaRPr lang="zh-CN" altLang="en-US" sz="3200" b="1">
              <a:solidFill>
                <a:schemeClr val="tx1"/>
              </a:solidFill>
            </a:endParaRPr>
          </a:p>
          <a:p>
            <a:pPr algn="l"/>
            <a:r>
              <a:rPr lang="zh-CN" altLang="en-US" sz="3200" b="1">
                <a:solidFill>
                  <a:schemeClr val="tx1"/>
                </a:solidFill>
              </a:rPr>
              <a:t>- Đơn vị: A (ampe), mA (mili ampe): 1 A = 1000 mA</a:t>
            </a:r>
            <a:endParaRPr lang="zh-CN" altLang="en-US" sz="3200" b="1">
              <a:solidFill>
                <a:schemeClr val="tx1"/>
              </a:solidFill>
            </a:endParaRPr>
          </a:p>
          <a:p>
            <a:pPr algn="l"/>
            <a:r>
              <a:rPr lang="zh-CN" altLang="en-US" sz="3200" b="1">
                <a:solidFill>
                  <a:schemeClr val="tx1"/>
                </a:solidFill>
              </a:rPr>
              <a:t>- Ampe kế là dụng cụ dùng để đo cường độ dòng điện. Kí hiệu:</a:t>
            </a:r>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18" name="Picture 3"/>
          <p:cNvPicPr>
            <a:picLocks noChangeAspect="1"/>
          </p:cNvPicPr>
          <p:nvPr>
            <p:ph sz="half" idx="2"/>
          </p:nvPr>
        </p:nvPicPr>
        <p:blipFill>
          <a:blip r:embed="rId2">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1"/>
          <a:stretch>
            <a:fillRect/>
          </a:stretch>
        </p:blipFill>
        <p:spPr>
          <a:xfrm>
            <a:off x="142875" y="0"/>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5" grpId="0" bldLvl="0" animBg="1"/>
      <p:bldP spid="15" grpId="1" animBg="1"/>
      <p:bldP spid="12" grpId="0" bldLvl="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1"/>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endParaRPr lang="en-US" sz="2800" b="0">
              <a:solidFill>
                <a:schemeClr val="accent4">
                  <a:lumMod val="50000"/>
                </a:schemeClr>
              </a:solidFill>
              <a:latin typeface="Arial" panose="020B0604020202020204" pitchFamily="34" charset="0"/>
              <a:cs typeface="Arial" panose="020B0604020202020204" pitchFamily="34" charset="0"/>
            </a:endParaRPr>
          </a:p>
        </p:txBody>
      </p:sp>
      <p:pic>
        <p:nvPicPr>
          <p:cNvPr id="15" name="Picture 2"/>
          <p:cNvPicPr>
            <a:picLocks noChangeAspect="1"/>
          </p:cNvPicPr>
          <p:nvPr/>
        </p:nvPicPr>
        <p:blipFill>
          <a:blip r:embed="rId2">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p:nvPr>
        </p:nvPicPr>
        <p:blipFill>
          <a:blip r:embed="rId1"/>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endParaRPr lang="en-US" sz="2800" b="0">
              <a:solidFill>
                <a:schemeClr val="accent5">
                  <a:lumMod val="50000"/>
                </a:schemeClr>
              </a:solidFill>
              <a:latin typeface="Arial" panose="020B0604020202020204" pitchFamily="34" charset="0"/>
              <a:cs typeface="Arial" panose="020B0604020202020204" pitchFamily="34" charset="0"/>
            </a:endParaRP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endParaRPr lang="en-US" sz="2800" b="0">
              <a:solidFill>
                <a:schemeClr val="accent5">
                  <a:lumMod val="50000"/>
                </a:schemeClr>
              </a:solidFill>
              <a:latin typeface="Arial" panose="020B0604020202020204" pitchFamily="34" charset="0"/>
              <a:cs typeface="Arial" panose="020B0604020202020204" pitchFamily="34" charset="0"/>
            </a:endParaRP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endParaRPr lang="en-US" sz="2800" b="0" i="1">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p>
            <a:pPr algn="ctr"/>
            <a:r>
              <a:rPr lang="en-US" altLang="zh-CN" sz="3600" b="1" dirty="0">
                <a:solidFill>
                  <a:srgbClr val="F77A08"/>
                </a:solidFill>
                <a:latin typeface="Microsoft YaHei" panose="020B0503020204020204" charset="-122"/>
                <a:ea typeface="Microsoft YaHei" panose="020B0503020204020204" charset="-122"/>
              </a:rPr>
              <a:t>II.</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45" grpId="0" bldLvl="0" animBg="1"/>
      <p:bldP spid="26"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a:picLocks noChangeAspect="1"/>
          </p:cNvPicPr>
          <p:nvPr>
            <p:ph sz="half" idx="1"/>
          </p:nvPr>
        </p:nvPicPr>
        <p:blipFill>
          <a:blip r:embed="rId1"/>
          <a:stretch>
            <a:fillRect/>
          </a:stretch>
        </p:blipFill>
        <p:spPr>
          <a:xfrm>
            <a:off x="229235" y="86995"/>
            <a:ext cx="5941695" cy="4796155"/>
          </a:xfrm>
          <a:prstGeom prst="rect">
            <a:avLst/>
          </a:prstGeom>
          <a:noFill/>
          <a:ln w="9525">
            <a:noFill/>
          </a:ln>
        </p:spPr>
      </p:pic>
      <p:pic>
        <p:nvPicPr>
          <p:cNvPr id="101" name="Content Placeholder 100"/>
          <p:cNvPicPr/>
          <p:nvPr>
            <p:ph sz="half" idx="2"/>
          </p:nvPr>
        </p:nvPicPr>
        <p:blipFill>
          <a:blip r:embed="rId2"/>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endParaRPr lang="en-US" altLang="zh-CN" sz="2400" dirty="0">
              <a:solidFill>
                <a:schemeClr val="bg1"/>
              </a:solidFill>
              <a:latin typeface="Impact" panose="020B0806030902050204" charset="0"/>
              <a:ea typeface="Microsoft YaHei" panose="020B0503020204020204" charset="-122"/>
            </a:endParaRP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2"/>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sz="2400"/>
              <a:t>Tiến hành: </a:t>
            </a:r>
            <a:endParaRPr lang="en-US" sz="2400"/>
          </a:p>
          <a:p>
            <a:r>
              <a:rPr lang="en-US" sz="2400"/>
              <a:t>-Lắp mạch điện như hình 24.2 , đóng công tắc, giữ nguyên vị trí con chạy của biến trở</a:t>
            </a:r>
            <a:endParaRPr lang="en-US" sz="2400"/>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a:t>
            </a:r>
            <a:r>
              <a:rPr lang="en-US" sz="2400">
                <a:solidFill>
                  <a:srgbClr val="000000"/>
                </a:solidFill>
                <a:latin typeface="Arial" panose="020B0604020202020204" pitchFamily="34" charset="0"/>
                <a:cs typeface="Arial" panose="020B0604020202020204" pitchFamily="34" charset="0"/>
                <a:sym typeface="+mn-ea"/>
              </a:rPr>
              <a:t>1,5 V; 3V; 4,5V vào mạch điện. Từ đó r</a:t>
            </a:r>
            <a:r>
              <a:rPr lang="en-US" sz="2400">
                <a:solidFill>
                  <a:srgbClr val="000000"/>
                </a:solidFill>
                <a:latin typeface="Arial" panose="020B0604020202020204" pitchFamily="34" charset="0"/>
                <a:cs typeface="Arial" panose="020B0604020202020204" pitchFamily="34" charset="0"/>
                <a:sym typeface="+mn-ea"/>
              </a:rPr>
              <a:t>út ra nhận xét về khả năng sinh ra dòng điện của từng nguồn điện trên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tblGrid>
              <a:tr h="6831965">
                <a:tc>
                  <a:txBody>
                    <a:bodyPr/>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endParaRPr lang="en-US" sz="2400" b="1">
                        <a:solidFill>
                          <a:schemeClr val="bg2">
                            <a:lumMod val="25000"/>
                          </a:schemeClr>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00685">
                <a:tc>
                  <a:txBody>
                    <a:bodyPr/>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0050">
                <a:tc>
                  <a:txBody>
                    <a:bodyPr/>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tblGrid>
              <a:tr h="6831965">
                <a:tc>
                  <a:txBody>
                    <a:bodyPr/>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endParaRPr lang="en-US" sz="2400" b="1">
                        <a:solidFill>
                          <a:schemeClr val="bg2">
                            <a:lumMod val="25000"/>
                          </a:schemeClr>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B050"/>
                          </a:solidFill>
                          <a:latin typeface="Arial" panose="020B0604020202020204" pitchFamily="34" charset="0"/>
                          <a:cs typeface="Arial" panose="020B0604020202020204" pitchFamily="34" charset="0"/>
                        </a:rPr>
                        <a:t>   </a:t>
                      </a:r>
                      <a:endParaRPr lang="en-US" sz="2400" b="1">
                        <a:solidFill>
                          <a:srgbClr val="00B05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81965">
                <a:tc>
                  <a:txBody>
                    <a:bodyPr/>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330">
                <a:tc>
                  <a:txBody>
                    <a:bodyPr/>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endParaRPr lang="en-US" sz="2000" b="1">
              <a:solidFill>
                <a:srgbClr val="00B050"/>
              </a:solidFill>
              <a:latin typeface="Arial" panose="020B0604020202020204" pitchFamily="34" charset="0"/>
              <a:cs typeface="Arial" panose="020B0604020202020204" pitchFamily="34" charset="0"/>
            </a:endParaRPr>
          </a:p>
        </p:txBody>
      </p:sp>
      <p:sp>
        <p:nvSpPr>
          <p:cNvPr id="4" name="Text Box 3"/>
          <p:cNvSpPr txBox="1"/>
          <p:nvPr/>
        </p:nvSpPr>
        <p:spPr>
          <a:xfrm>
            <a:off x="621030" y="5930900"/>
            <a:ext cx="10297160" cy="829945"/>
          </a:xfrm>
          <a:prstGeom prst="rect">
            <a:avLst/>
          </a:prstGeom>
          <a:noFill/>
        </p:spPr>
        <p:txBody>
          <a:bodyPr wrap="square" rtlCol="0" anchor="t">
            <a:spAutoFit/>
          </a:bodyPr>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11" grpId="0"/>
      <p:bldP spid="11"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sz="half" idx="1"/>
          </p:nvPr>
        </p:nvPicPr>
        <p:blipFill>
          <a:blip r:embed="rId1"/>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2 . Hiệu điện thế:</a:t>
            </a:r>
            <a:endParaRPr lang="en-US" altLang="zh-CN" sz="3200" b="1">
              <a:solidFill>
                <a:schemeClr val="tx1"/>
              </a:solidFill>
            </a:endParaRPr>
          </a:p>
          <a:p>
            <a:pPr algn="l"/>
            <a:r>
              <a:rPr lang="zh-CN" altLang="en-US" sz="3200" b="1">
                <a:solidFill>
                  <a:schemeClr val="tx1"/>
                </a:solidFill>
              </a:rPr>
              <a:t>- Khả năng sinh ra dòng điện của pin (hay acquy) được đo bằng hiệu điện thế giữa hai cực của nó</a:t>
            </a:r>
            <a:endParaRPr lang="zh-CN" altLang="en-US" sz="3200" b="1">
              <a:solidFill>
                <a:schemeClr val="tx1"/>
              </a:solidFill>
            </a:endParaRPr>
          </a:p>
          <a:p>
            <a:pPr algn="l"/>
            <a:r>
              <a:rPr lang="zh-CN" altLang="en-US" sz="3200" b="1">
                <a:solidFill>
                  <a:schemeClr val="tx1"/>
                </a:solidFill>
              </a:rPr>
              <a:t>- Kí hiệu : U</a:t>
            </a:r>
            <a:endParaRPr lang="zh-CN" altLang="en-US" sz="3200" b="1">
              <a:solidFill>
                <a:schemeClr val="tx1"/>
              </a:solidFill>
            </a:endParaRPr>
          </a:p>
          <a:p>
            <a:pPr algn="l"/>
            <a:r>
              <a:rPr lang="zh-CN" altLang="en-US" sz="3200" b="1">
                <a:solidFill>
                  <a:schemeClr val="tx1"/>
                </a:solidFill>
              </a:rPr>
              <a:t>- Đơn vị đo: Vôn ( V )</a:t>
            </a:r>
            <a:endParaRPr lang="zh-CN" altLang="en-US" sz="3200" b="1">
              <a:solidFill>
                <a:schemeClr val="tx1"/>
              </a:solidFill>
            </a:endParaRPr>
          </a:p>
          <a:p>
            <a:pPr algn="l"/>
            <a:r>
              <a:rPr lang="en-US" altLang="zh-CN" sz="3200" b="1">
                <a:solidFill>
                  <a:schemeClr val="tx1"/>
                </a:solidFill>
              </a:rPr>
              <a:t>  </a:t>
            </a:r>
            <a:r>
              <a:rPr lang="zh-CN" altLang="en-US" sz="3200" b="1">
                <a:solidFill>
                  <a:schemeClr val="tx1"/>
                </a:solidFill>
              </a:rPr>
              <a:t>Ngoài ra còn dùng: Milivôn: mV, Kilôvôn: kV</a:t>
            </a:r>
            <a:endParaRPr lang="zh-CN" altLang="en-US" sz="3200" b="1">
              <a:solidFill>
                <a:schemeClr val="tx1"/>
              </a:solidFill>
            </a:endParaRPr>
          </a:p>
          <a:p>
            <a:pPr algn="l"/>
            <a:r>
              <a:rPr lang="en-US" altLang="zh-CN" sz="3200" b="1">
                <a:solidFill>
                  <a:schemeClr val="tx1"/>
                </a:solidFill>
              </a:rPr>
              <a:t>  </a:t>
            </a:r>
            <a:r>
              <a:rPr lang="zh-CN" altLang="en-US" sz="3200" b="1">
                <a:solidFill>
                  <a:schemeClr val="tx1"/>
                </a:solidFill>
              </a:rPr>
              <a:t>1mV = 0,001V   		       1kV = 1000V</a:t>
            </a:r>
            <a:endParaRPr lang="zh-CN" altLang="en-US" sz="3200" b="1">
              <a:solidFill>
                <a:schemeClr val="tx1"/>
              </a:solidFill>
            </a:endParaRPr>
          </a:p>
          <a:p>
            <a:pPr algn="l"/>
            <a:r>
              <a:rPr lang="zh-CN" altLang="en-US" sz="3200" b="1">
                <a:solidFill>
                  <a:schemeClr val="tx1"/>
                </a:solidFill>
              </a:rPr>
              <a:t>- Vôn kế: Là dụng cụ để đo hiệu điện thế. Kí hiệu: </a:t>
            </a:r>
            <a:endParaRPr lang="zh-CN" altLang="en-US" sz="3200" b="1">
              <a:solidFill>
                <a:schemeClr val="tx1"/>
              </a:solidFill>
            </a:endParaRP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142875" y="0"/>
            <a:ext cx="1607820" cy="1372235"/>
          </a:xfrm>
          <a:prstGeom prst="rect">
            <a:avLst/>
          </a:prstGeom>
          <a:noFill/>
          <a:ln w="9525">
            <a:noFill/>
          </a:ln>
        </p:spPr>
      </p:pic>
      <p:pic>
        <p:nvPicPr>
          <p:cNvPr id="439" name="image297.jpeg"/>
          <p:cNvPicPr>
            <a:picLocks noChangeAspect="1"/>
          </p:cNvPicPr>
          <p:nvPr>
            <p:ph sz="half" idx="2"/>
          </p:nvPr>
        </p:nvPicPr>
        <p:blipFill>
          <a:blip r:embed="rId2" cstate="print"/>
          <a:stretch>
            <a:fillRect/>
          </a:stretch>
        </p:blipFill>
        <p:spPr>
          <a:xfrm>
            <a:off x="8811895" y="4858385"/>
            <a:ext cx="2046605" cy="6407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5" grpId="0" bldLvl="0" animBg="1"/>
      <p:bldP spid="15" grpId="1" animBg="1"/>
      <p:bldP spid="12" grpId="0" bldLvl="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2"/>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3"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p>
            <a:r>
              <a:rPr lang="en-US"/>
              <a:t>             </a:t>
            </a:r>
            <a:r>
              <a:rPr lang="en-US" sz="2400" b="1">
                <a:solidFill>
                  <a:schemeClr val="accent5">
                    <a:lumMod val="50000"/>
                  </a:schemeClr>
                </a:solidFill>
              </a:rPr>
              <a:t> Ampe kế</a:t>
            </a:r>
            <a:endParaRPr lang="en-US" sz="2400" b="1">
              <a:solidFill>
                <a:schemeClr val="accent5">
                  <a:lumMod val="50000"/>
                </a:schemeClr>
              </a:solidFill>
            </a:endParaRPr>
          </a:p>
          <a:p>
            <a:r>
              <a:rPr lang="en-US" sz="2400" b="1">
                <a:solidFill>
                  <a:schemeClr val="accent5">
                    <a:lumMod val="50000"/>
                  </a:schemeClr>
                </a:solidFill>
              </a:rPr>
              <a:t>(Đo cường độ dòng điện)</a:t>
            </a:r>
            <a:endParaRPr lang="en-US" sz="2400" b="1">
              <a:solidFill>
                <a:schemeClr val="accent5">
                  <a:lumMod val="50000"/>
                </a:schemeClr>
              </a:solidFill>
            </a:endParaRPr>
          </a:p>
        </p:txBody>
      </p:sp>
      <p:sp>
        <p:nvSpPr>
          <p:cNvPr id="10" name="Text Box 9"/>
          <p:cNvSpPr txBox="1"/>
          <p:nvPr/>
        </p:nvSpPr>
        <p:spPr>
          <a:xfrm>
            <a:off x="6606540" y="4807585"/>
            <a:ext cx="3074670" cy="829945"/>
          </a:xfrm>
          <a:prstGeom prst="rect">
            <a:avLst/>
          </a:prstGeom>
          <a:noFill/>
        </p:spPr>
        <p:txBody>
          <a:bodyPr wrap="square" rtlCol="0">
            <a:spAutoFit/>
          </a:bodyPr>
          <a:p>
            <a:r>
              <a:rPr lang="en-US"/>
              <a:t>      </a:t>
            </a:r>
            <a:r>
              <a:rPr lang="en-US" sz="2400" b="1">
                <a:solidFill>
                  <a:schemeClr val="accent5">
                    <a:lumMod val="50000"/>
                  </a:schemeClr>
                </a:solidFill>
              </a:rPr>
              <a:t>  Vôn kế</a:t>
            </a:r>
            <a:endParaRPr lang="en-US" sz="2400" b="1">
              <a:solidFill>
                <a:schemeClr val="accent5">
                  <a:lumMod val="50000"/>
                </a:schemeClr>
              </a:solidFill>
            </a:endParaRPr>
          </a:p>
          <a:p>
            <a:r>
              <a:rPr lang="en-US" sz="2400" b="1">
                <a:solidFill>
                  <a:schemeClr val="accent5">
                    <a:lumMod val="50000"/>
                  </a:schemeClr>
                </a:solidFill>
              </a:rPr>
              <a:t>(Đo hiệu điện thế) </a:t>
            </a:r>
            <a:endParaRPr lang="en-US" sz="2400" b="1">
              <a:solidFill>
                <a:schemeClr val="accent5">
                  <a:lumMod val="50000"/>
                </a:schemeClr>
              </a:solidFill>
            </a:endParaRPr>
          </a:p>
        </p:txBody>
      </p:sp>
      <p:pic>
        <p:nvPicPr>
          <p:cNvPr id="71688" name="图片 71687" descr="8"/>
          <p:cNvPicPr>
            <a:picLocks noChangeAspect="1"/>
          </p:cNvPicPr>
          <p:nvPr/>
        </p:nvPicPr>
        <p:blipFill>
          <a:blip r:embed="rId4"/>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endParaRPr lang="en-US" sz="2800" b="0">
              <a:solidFill>
                <a:srgbClr val="21252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Content Placeholder 102"/>
          <p:cNvPicPr/>
          <p:nvPr>
            <p:ph/>
          </p:nvPr>
        </p:nvPicPr>
        <p:blipFill>
          <a:blip r:embed="rId1"/>
          <a:stretch>
            <a:fillRect/>
          </a:stretch>
        </p:blipFill>
        <p:spPr>
          <a:xfrm>
            <a:off x="0" y="0"/>
            <a:ext cx="12192635"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p>
            <a:r>
              <a:rPr lang="en-US" sz="4000" b="1">
                <a:solidFill>
                  <a:srgbClr val="00B050"/>
                </a:solidFill>
                <a:latin typeface="Arial" panose="020B0604020202020204" pitchFamily="34" charset="0"/>
                <a:cs typeface="Arial" panose="020B0604020202020204" pitchFamily="34" charset="0"/>
              </a:rPr>
              <a:t>Hoạt động: LUYỆN TẬP</a:t>
            </a:r>
            <a:endParaRPr lang="en-US" sz="4000" b="1">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tblGrid>
              <a:tr h="6520815">
                <a:tc>
                  <a:txBody>
                    <a:bodyPr/>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4" name="Picture 3"/>
          <p:cNvPicPr/>
          <p:nvPr/>
        </p:nvPicPr>
        <p:blipFill>
          <a:blip r:embed="rId1"/>
          <a:stretch>
            <a:fillRect/>
          </a:stretch>
        </p:blipFill>
        <p:spPr>
          <a:xfrm>
            <a:off x="105410" y="431165"/>
            <a:ext cx="11662410" cy="60890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tblGrid>
              <a:tr h="5890260">
                <a:tc>
                  <a:txBody>
                    <a:bodyPr/>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ChangeAspect="1"/>
          </p:cNvPicPr>
          <p:nvPr>
            <p:ph sz="half" idx="2"/>
          </p:nvPr>
        </p:nvPicPr>
        <p:blipFill>
          <a:blip r:embed="rId1"/>
          <a:stretch>
            <a:fillRect/>
          </a:stretch>
        </p:blipFill>
        <p:spPr>
          <a:xfrm>
            <a:off x="838200" y="1537970"/>
            <a:ext cx="11088370" cy="516826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2204720" y="2194560"/>
            <a:ext cx="8335010" cy="1938020"/>
          </a:xfrm>
          <a:prstGeom prst="rect">
            <a:avLst/>
          </a:prstGeom>
          <a:noFill/>
          <a:ln w="9525">
            <a:noFill/>
          </a:ln>
        </p:spPr>
        <p:txBody>
          <a:bodyPr wrap="square">
            <a:spAutoFit/>
          </a:bodyPr>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012141" y="15656"/>
            <a:ext cx="6167718" cy="749935"/>
          </a:xfrm>
          <a:prstGeom prst="rect">
            <a:avLst/>
          </a:prstGeom>
          <a:solidFill>
            <a:schemeClr val="bg1"/>
          </a:solidFill>
        </p:spPr>
        <p:txBody>
          <a:bodyPr wrap="square">
            <a:spAutoFit/>
          </a:bodyPr>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endParaRPr lang="vi-VN" sz="4000" b="1">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2" name="Text Box 1"/>
          <p:cNvSpPr txBox="1"/>
          <p:nvPr/>
        </p:nvSpPr>
        <p:spPr>
          <a:xfrm>
            <a:off x="150495" y="765810"/>
            <a:ext cx="12306300" cy="460375"/>
          </a:xfrm>
          <a:prstGeom prst="rect">
            <a:avLst/>
          </a:prstGeom>
          <a:noFill/>
        </p:spPr>
        <p:txBody>
          <a:bodyPr wrap="none" rtlCol="0" anchor="t">
            <a:spAutoFit/>
          </a:bodyPr>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gridCol w="2600325"/>
                <a:gridCol w="2600325"/>
                <a:gridCol w="2600325"/>
              </a:tblGrid>
              <a:tr h="580390">
                <a:tc gridSpan="4">
                  <a:txBody>
                    <a:bodyPr/>
                    <a:p>
                      <a:pPr algn="ctr">
                        <a:buNone/>
                      </a:pPr>
                      <a:r>
                        <a:rPr lang="en-US"/>
                        <a:t>TIÊU CHÍ ĐÁNH GIÁ </a:t>
                      </a:r>
                      <a:endParaRPr lang="en-US"/>
                    </a:p>
                  </a:txBody>
                  <a:tcPr/>
                </a:tc>
                <a:tc hMerge="1">
                  <a:tcPr/>
                </a:tc>
                <a:tc hMerge="1">
                  <a:tcPr/>
                </a:tc>
                <a:tc hMerge="1">
                  <a:tcPr/>
                </a:tc>
              </a:tr>
              <a:tr h="1393190">
                <a:tc>
                  <a:txBody>
                    <a:bodyPr/>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endParaRPr lang="en-US" sz="2000" b="1">
                        <a:solidFill>
                          <a:schemeClr val="accent6">
                            <a:lumMod val="50000"/>
                          </a:schemeClr>
                        </a:solidFill>
                        <a:latin typeface="Arial" panose="020B0604020202020204" pitchFamily="34" charset="0"/>
                        <a:cs typeface="Arial" panose="020B0604020202020204" pitchFamily="34" charset="0"/>
                        <a:sym typeface="+mn-ea"/>
                      </a:endParaRPr>
                    </a:p>
                  </a:txBody>
                  <a:tcPr/>
                </a:tc>
                <a:tc>
                  <a:txBody>
                    <a:bodyPr/>
                    <a:p>
                      <a:pPr>
                        <a:buNone/>
                      </a:pPr>
                      <a:r>
                        <a:rPr lang="en-US" sz="2000"/>
                        <a:t>Tìm hiểu 3-5 dụng cụ, mỗi hiệu điện thế  đúng được 1 đ</a:t>
                      </a:r>
                      <a:endParaRPr lang="en-US" sz="2000"/>
                    </a:p>
                  </a:txBody>
                  <a:tcPr/>
                </a:tc>
                <a:tc>
                  <a:txBody>
                    <a:bodyPr/>
                    <a:p>
                      <a:pPr>
                        <a:buNone/>
                      </a:pPr>
                      <a:r>
                        <a:rPr lang="en-US" sz="2000"/>
                        <a:t>1-2 dụng cụ: 2đ</a:t>
                      </a:r>
                      <a:endParaRPr lang="en-US" sz="2000"/>
                    </a:p>
                  </a:txBody>
                  <a:tcPr/>
                </a:tc>
                <a:tc>
                  <a:txBody>
                    <a:bodyPr/>
                    <a:p>
                      <a:pPr>
                        <a:buNone/>
                      </a:pPr>
                      <a:endParaRPr lang="en-US" sz="2000"/>
                    </a:p>
                  </a:txBody>
                  <a:tcPr/>
                </a:tc>
              </a:tr>
              <a:tr h="2228215">
                <a:tc>
                  <a:txBody>
                    <a:bodyPr/>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endParaRPr lang="en-US" sz="2000" b="1">
                        <a:solidFill>
                          <a:schemeClr val="accent6">
                            <a:lumMod val="50000"/>
                          </a:schemeClr>
                        </a:solidFill>
                        <a:latin typeface="Arial" panose="020B0604020202020204" pitchFamily="34" charset="0"/>
                        <a:cs typeface="Arial" panose="020B0604020202020204" pitchFamily="34" charset="0"/>
                        <a:sym typeface="+mn-ea"/>
                      </a:endParaRPr>
                    </a:p>
                  </a:txBody>
                  <a:tcPr/>
                </a:tc>
                <a:tc>
                  <a:txBody>
                    <a:bodyPr/>
                    <a:p>
                      <a:pPr>
                        <a:buNone/>
                      </a:pPr>
                      <a:r>
                        <a:rPr lang="en-US" sz="2000"/>
                        <a:t>Giải thích đúng, đầy đủ: 5đ</a:t>
                      </a:r>
                      <a:endParaRPr lang="en-US" sz="2000"/>
                    </a:p>
                  </a:txBody>
                  <a:tcPr/>
                </a:tc>
                <a:tc>
                  <a:txBody>
                    <a:bodyPr/>
                    <a:p>
                      <a:pPr>
                        <a:buNone/>
                      </a:pPr>
                      <a:r>
                        <a:rPr lang="en-US" sz="2000">
                          <a:sym typeface="+mn-ea"/>
                        </a:rPr>
                        <a:t>Giải thích đúng, chưa đầy đủ: 4đ</a:t>
                      </a:r>
                      <a:endParaRPr lang="en-US" sz="2000"/>
                    </a:p>
                    <a:p>
                      <a:pPr>
                        <a:buNone/>
                      </a:pPr>
                      <a:endParaRPr lang="en-US" sz="2000"/>
                    </a:p>
                  </a:txBody>
                  <a:tcPr/>
                </a:tc>
                <a:tc>
                  <a:txBody>
                    <a:bodyPr/>
                    <a:p>
                      <a:pPr>
                        <a:buNone/>
                      </a:pPr>
                      <a:r>
                        <a:rPr lang="en-US" sz="2000">
                          <a:sym typeface="+mn-ea"/>
                        </a:rPr>
                        <a:t>Giải thích chưa đúng, chưa đầy đủ: 3đ</a:t>
                      </a:r>
                      <a:endParaRPr lang="en-US" sz="2000"/>
                    </a:p>
                    <a:p>
                      <a:pPr>
                        <a:buNone/>
                      </a:pPr>
                      <a:endParaRPr lang="en-US" sz="2000"/>
                    </a:p>
                  </a:txBody>
                  <a:tcPr/>
                </a:tc>
              </a:tr>
              <a:tr h="580390">
                <a:tc>
                  <a:txBody>
                    <a:bodyPr/>
                    <a:p>
                      <a:pPr>
                        <a:buNone/>
                      </a:pPr>
                      <a:r>
                        <a:rPr lang="en-US" sz="2000"/>
                        <a:t>Tổng điểm </a:t>
                      </a:r>
                      <a:endParaRPr lang="en-US" sz="2000"/>
                    </a:p>
                  </a:txBody>
                  <a:tcPr/>
                </a:tc>
                <a:tc>
                  <a:txBody>
                    <a:bodyPr/>
                    <a:p>
                      <a:pPr>
                        <a:buNone/>
                      </a:pPr>
                      <a:endParaRPr lang="en-US" sz="2000"/>
                    </a:p>
                  </a:txBody>
                  <a:tcPr/>
                </a:tc>
                <a:tc>
                  <a:txBody>
                    <a:bodyPr/>
                    <a:p>
                      <a:pPr>
                        <a:buNone/>
                      </a:pPr>
                      <a:endParaRPr lang="en-US" sz="2000"/>
                    </a:p>
                  </a:txBody>
                  <a:tcPr/>
                </a:tc>
                <a:tc>
                  <a:txBody>
                    <a:bodyPr/>
                    <a:p>
                      <a:pPr>
                        <a:buNone/>
                      </a:pPr>
                      <a:endParaRPr lang="en-US" sz="200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2"/>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p>
            <a:pPr algn="ctr"/>
            <a:r>
              <a:rPr lang="en-US" altLang="zh-CN" sz="3600" b="1" dirty="0">
                <a:solidFill>
                  <a:srgbClr val="F77A08"/>
                </a:solidFill>
                <a:latin typeface="Microsoft YaHei" panose="020B0503020204020204" charset="-122"/>
                <a:ea typeface="Microsoft YaHei" panose="020B0503020204020204" charset="-122"/>
              </a:rPr>
              <a:t>I.</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45" grpId="0" animBg="1"/>
      <p:bldP spid="26"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4"/>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endParaRPr lang="en-US" sz="2800">
              <a:ln w="12700">
                <a:solidFill>
                  <a:schemeClr val="accent1"/>
                </a:solidFill>
                <a:prstDash val="solid"/>
              </a:ln>
              <a:solidFill>
                <a:srgbClr val="FF0000"/>
              </a:solidFill>
              <a:effectLst>
                <a:outerShdw dist="38100" dir="2640000" algn="bl" rotWithShape="0">
                  <a:schemeClr val="accent1"/>
                </a:outerShdw>
              </a:effectLst>
            </a:endParaRPr>
          </a:p>
        </p:txBody>
      </p:sp>
      <p:pic>
        <p:nvPicPr>
          <p:cNvPr id="57" name="image47.jpeg"/>
          <p:cNvPicPr>
            <a:picLocks noChangeAspect="1"/>
          </p:cNvPicPr>
          <p:nvPr/>
        </p:nvPicPr>
        <p:blipFill>
          <a:blip r:embed="rId5"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2"/>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p>
            <a:endParaRPr lang="en-US" sz="2600"/>
          </a:p>
          <a:p>
            <a:r>
              <a:rPr lang="en-US" sz="2600"/>
              <a:t>Tiến hành: </a:t>
            </a:r>
            <a:endParaRPr lang="en-US" sz="2600"/>
          </a:p>
          <a:p>
            <a:r>
              <a:rPr lang="en-US" sz="2600"/>
              <a:t>- Lắp mạch điện như sơ đồ Hình 24.1</a:t>
            </a:r>
            <a:endParaRPr lang="en-US" sz="2600"/>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endParaRPr lang="en-US" sz="2600">
              <a:solidFill>
                <a:srgbClr val="202124"/>
              </a:solidFill>
              <a:latin typeface="Arial" panose="020B0604020202020204" pitchFamily="34" charset="0"/>
              <a:cs typeface="Arial" panose="020B0604020202020204" pitchFamily="34" charset="0"/>
              <a:sym typeface="+mn-ea"/>
            </a:endParaRP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3076" name="Picture 4" descr="5"/>
          <p:cNvPicPr>
            <a:picLocks noChangeAspect="1"/>
          </p:cNvPicPr>
          <p:nvPr/>
        </p:nvPicPr>
        <p:blipFill>
          <a:blip r:embed="rId1"/>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2"/>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3"/>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endParaRPr lang="en-US" sz="2800" b="0">
              <a:solidFill>
                <a:schemeClr val="accent4">
                  <a:lumMod val="50000"/>
                </a:schemeClr>
              </a:solidFill>
              <a:latin typeface="Arial" panose="020B0604020202020204" pitchFamily="34" charset="0"/>
              <a:cs typeface="Arial" panose="020B0604020202020204" pitchFamily="34" charset="0"/>
            </a:endParaRPr>
          </a:p>
        </p:txBody>
      </p:sp>
      <p:sp>
        <p:nvSpPr>
          <p:cNvPr id="11" name="Text Box 10"/>
          <p:cNvSpPr txBox="1"/>
          <p:nvPr/>
        </p:nvSpPr>
        <p:spPr>
          <a:xfrm>
            <a:off x="3558540" y="5474335"/>
            <a:ext cx="5080000" cy="1383665"/>
          </a:xfrm>
          <a:prstGeom prst="rect">
            <a:avLst/>
          </a:prstGeom>
          <a:noFill/>
          <a:ln w="9525">
            <a:noFill/>
          </a:ln>
        </p:spPr>
        <p:txBody>
          <a:bodyPr>
            <a:spAutoFit/>
          </a:bodyPr>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endParaRPr lang="en-US" sz="2800" b="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10" grpId="0"/>
      <p:bldP spid="9"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5364</Words>
  <Application>WPS Presentation</Application>
  <PresentationFormat>宽屏</PresentationFormat>
  <Paragraphs>262</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SimSun</vt:lpstr>
      <vt:lpstr>Wingdings</vt:lpstr>
      <vt:lpstr>Times New Roman</vt:lpstr>
      <vt:lpstr>Microsoft YaHei</vt:lpstr>
      <vt:lpstr>Impact</vt:lpstr>
      <vt:lpstr>黑体</vt:lpstr>
      <vt:lpstr>Calibri Light</vt:lpstr>
      <vt:lpstr>Arial Unicode MS</vt:lpstr>
      <vt:lpstr>Calibri</vt:lpstr>
      <vt:lpstr>Impact MT Std</vt:lpstr>
      <vt:lpstr>Cambria</vt:lpstr>
      <vt:lpstr>Bodoni MT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thanhthao nguyen thi</cp:lastModifiedBy>
  <cp:revision>20</cp:revision>
  <dcterms:created xsi:type="dcterms:W3CDTF">2017-05-28T12:28:00Z</dcterms:created>
  <dcterms:modified xsi:type="dcterms:W3CDTF">2023-07-18T11:10:26Z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