
<file path=[Content_Types].xml><?xml version="1.0" encoding="utf-8"?>
<Types xmlns="http://schemas.openxmlformats.org/package/2006/content-types">
  <Default Extension="svg" ContentType="image/svg+xml"/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7" r:id="rId2"/>
    <p:sldId id="259" r:id="rId3"/>
    <p:sldId id="384" r:id="rId4"/>
    <p:sldId id="306" r:id="rId5"/>
    <p:sldId id="258" r:id="rId6"/>
    <p:sldId id="270" r:id="rId7"/>
    <p:sldId id="275" r:id="rId8"/>
    <p:sldId id="387" r:id="rId9"/>
    <p:sldId id="388" r:id="rId10"/>
    <p:sldId id="389" r:id="rId11"/>
    <p:sldId id="391" r:id="rId12"/>
    <p:sldId id="392" r:id="rId13"/>
    <p:sldId id="396" r:id="rId14"/>
    <p:sldId id="398" r:id="rId15"/>
    <p:sldId id="399" r:id="rId16"/>
    <p:sldId id="313" r:id="rId17"/>
    <p:sldId id="400" r:id="rId18"/>
    <p:sldId id="401" r:id="rId19"/>
    <p:sldId id="404" r:id="rId20"/>
    <p:sldId id="405" r:id="rId21"/>
    <p:sldId id="406" r:id="rId22"/>
    <p:sldId id="407" r:id="rId23"/>
    <p:sldId id="408" r:id="rId24"/>
    <p:sldId id="409" r:id="rId25"/>
    <p:sldId id="422" r:id="rId26"/>
    <p:sldId id="410" r:id="rId27"/>
    <p:sldId id="411" r:id="rId28"/>
    <p:sldId id="412" r:id="rId29"/>
    <p:sldId id="413" r:id="rId30"/>
    <p:sldId id="415" r:id="rId31"/>
    <p:sldId id="416" r:id="rId32"/>
    <p:sldId id="417" r:id="rId33"/>
    <p:sldId id="418" r:id="rId34"/>
    <p:sldId id="419" r:id="rId35"/>
    <p:sldId id="420" r:id="rId36"/>
    <p:sldId id="421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svg"/><Relationship Id="rId7" Type="http://schemas.openxmlformats.org/officeDocument/2006/relationships/image" Target="../media/image8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1.png"/><Relationship Id="rId7" Type="http://schemas.openxmlformats.org/officeDocument/2006/relationships/image" Target="../media/image3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11" Type="http://schemas.openxmlformats.org/officeDocument/2006/relationships/image" Target="../media/image19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1.png"/><Relationship Id="rId7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3.svg"/><Relationship Id="rId4" Type="http://schemas.openxmlformats.org/officeDocument/2006/relationships/image" Target="../media/image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6.svg"/><Relationship Id="rId4" Type="http://schemas.openxmlformats.org/officeDocument/2006/relationships/image" Target="../media/image16.sv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21.png"/><Relationship Id="rId7" Type="http://schemas.openxmlformats.org/officeDocument/2006/relationships/image" Target="../media/image6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2.png"/><Relationship Id="rId9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64.png"/><Relationship Id="rId4" Type="http://schemas.openxmlformats.org/officeDocument/2006/relationships/image" Target="../media/image22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7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3.svg"/><Relationship Id="rId4" Type="http://schemas.openxmlformats.org/officeDocument/2006/relationships/image" Target="../media/image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0.png"/><Relationship Id="rId5" Type="http://schemas.openxmlformats.org/officeDocument/2006/relationships/image" Target="../media/image700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67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3" Type="http://schemas.openxmlformats.org/officeDocument/2006/relationships/image" Target="../media/image20.png"/><Relationship Id="rId7" Type="http://schemas.openxmlformats.org/officeDocument/2006/relationships/image" Target="../media/image68.wmf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10" Type="http://schemas.openxmlformats.org/officeDocument/2006/relationships/image" Target="../media/image71.emf"/><Relationship Id="rId4" Type="http://schemas.openxmlformats.org/officeDocument/2006/relationships/image" Target="../media/image21.png"/><Relationship Id="rId9" Type="http://schemas.openxmlformats.org/officeDocument/2006/relationships/image" Target="../media/image6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20.pn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0.pn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4.e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1.png"/><Relationship Id="rId9" Type="http://schemas.openxmlformats.org/officeDocument/2006/relationships/image" Target="../media/image7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0.pn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2.png"/><Relationship Id="rId10" Type="http://schemas.openxmlformats.org/officeDocument/2006/relationships/image" Target="../media/image78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3.svg"/><Relationship Id="rId4" Type="http://schemas.openxmlformats.org/officeDocument/2006/relationships/image" Target="../media/image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16.svg"/><Relationship Id="rId4" Type="http://schemas.openxmlformats.org/officeDocument/2006/relationships/image" Target="../media/image16.sv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366339" y="710554"/>
            <a:ext cx="9220201" cy="1447800"/>
            <a:chOff x="5420131" y="238626"/>
            <a:chExt cx="5765227" cy="1447800"/>
          </a:xfrm>
        </p:grpSpPr>
        <p:sp>
          <p:nvSpPr>
            <p:cNvPr id="21" name="Rounded Rectangle 20"/>
            <p:cNvSpPr/>
            <p:nvPr/>
          </p:nvSpPr>
          <p:spPr>
            <a:xfrm>
              <a:off x="5420131" y="238626"/>
              <a:ext cx="5765227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5638801" y="342900"/>
              <a:ext cx="5334000" cy="109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 TÌNH HUỐNG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188880" y="2437162"/>
            <a:ext cx="1181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logo </a:t>
            </a: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qua 3 </a:t>
            </a: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000" b="1" u="sng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97400" y="695121"/>
            <a:ext cx="1173320" cy="1045322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585125">
            <a:off x="258002" y="561563"/>
            <a:ext cx="2183861" cy="55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24" y="586594"/>
            <a:ext cx="1554615" cy="1438781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57852" flipH="1">
            <a:off x="17140829" y="8369615"/>
            <a:ext cx="1124729" cy="1649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6540" y="2746184"/>
            <a:ext cx="3124200" cy="4040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4326890"/>
            <a:ext cx="9144000" cy="29930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5" name="Google Shape;304;p14"/>
          <p:cNvSpPr/>
          <p:nvPr/>
        </p:nvSpPr>
        <p:spPr>
          <a:xfrm>
            <a:off x="929868" y="959253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sz="43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395" y="1104900"/>
            <a:ext cx="12611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29868" y="2247900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042" y="2417791"/>
            <a:ext cx="9733612" cy="3037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9685" y="1588608"/>
            <a:ext cx="4699590" cy="1970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7874" y="1927480"/>
            <a:ext cx="4022989" cy="2428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29162" y="1774070"/>
            <a:ext cx="4186907" cy="41789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4925946"/>
            <a:ext cx="1502230" cy="762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51639" y="5641472"/>
            <a:ext cx="12063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(O; OB)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29868" y="7580464"/>
            <a:ext cx="2351174" cy="1289304"/>
            <a:chOff x="7837953" y="804641"/>
            <a:chExt cx="2022200" cy="1289304"/>
          </a:xfrm>
        </p:grpSpPr>
        <p:pic>
          <p:nvPicPr>
            <p:cNvPr id="20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29868" y="7797679"/>
            <a:ext cx="12040481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(O; OB)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4000" kern="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</a:p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OA = OB = OC (= BC:2)</a:t>
            </a:r>
            <a:endParaRPr lang="en-US" sz="4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24218" y="6021715"/>
            <a:ext cx="3206382" cy="3311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5944" y="5242323"/>
            <a:ext cx="985324" cy="10072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995944" y="5654753"/>
            <a:ext cx="132604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-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nửa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79151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8" grpId="1"/>
      <p:bldP spid="22" grpId="0"/>
      <p:bldP spid="22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5" name="Google Shape;304;p14"/>
          <p:cNvSpPr/>
          <p:nvPr/>
        </p:nvSpPr>
        <p:spPr>
          <a:xfrm>
            <a:off x="943799" y="949034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43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777506"/>
            <a:ext cx="1348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3a, AC =4a.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4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47798" y="2286921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/>
              <p:nvPr/>
            </p:nvSpPr>
            <p:spPr>
              <a:xfrm>
                <a:off x="3342635" y="2286921"/>
                <a:ext cx="12829572" cy="365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AB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AC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(3a)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(4a)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25a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  <m:sSup>
                          <m:sSupPr>
                            <m:ctrlPr>
                              <a:rPr lang="en-US" sz="40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nửa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 = 2,5a</a:t>
                </a:r>
                <a:endParaRPr lang="en-US" sz="4000" kern="100" baseline="30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D2E739D2-DBA6-85D7-D390-19FB14EEB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35" y="2286921"/>
                <a:ext cx="12829572" cy="3657220"/>
              </a:xfrm>
              <a:prstGeom prst="rect">
                <a:avLst/>
              </a:prstGeom>
              <a:blipFill rotWithShape="0">
                <a:blip r:embed="rId5"/>
                <a:stretch>
                  <a:fillRect l="-1663" t="-3000" r="-333" b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297027" y="5761197"/>
            <a:ext cx="15675290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Ê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endParaRPr lang="en-US" sz="3800" i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800" i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800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05;p14"/>
          <p:cNvGrpSpPr/>
          <p:nvPr/>
        </p:nvGrpSpPr>
        <p:grpSpPr>
          <a:xfrm flipH="1">
            <a:off x="977112" y="7304278"/>
            <a:ext cx="1699513" cy="1188276"/>
            <a:chOff x="7890477" y="787864"/>
            <a:chExt cx="2022200" cy="1289304"/>
          </a:xfrm>
        </p:grpSpPr>
        <p:pic>
          <p:nvPicPr>
            <p:cNvPr id="17" name="Google Shape;30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1009072" y="7195180"/>
            <a:ext cx="16390840" cy="263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vi-VN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đỉnh vuông của </a:t>
            </a:r>
            <a:r>
              <a:rPr lang="en-US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ê </a:t>
            </a:r>
            <a:r>
              <a:rPr lang="vi-VN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 trùng với một điểm N bất kỳ trên đường</a:t>
            </a:r>
            <a:endParaRPr lang="en-US" sz="3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vi-VN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tròn, kẻ đường thẳng đi qua cạnh huyền của êke cắt đường tròn tại A và B ta được đường kính AB.</a:t>
            </a:r>
            <a:endParaRPr lang="en-US" sz="3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vi-VN" sz="3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 điểm của AB là tâm của đường tròn đó.</a:t>
            </a:r>
            <a:r>
              <a:rPr lang="en-US" sz="3800" kern="1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072" y="5795185"/>
            <a:ext cx="1231521" cy="109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6011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6298" y="845176"/>
            <a:ext cx="13545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8).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685800" y="6578776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827333" y="6481457"/>
            <a:ext cx="16689702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a) AM, BN, CP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4000" kern="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100" baseline="30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15" y="789033"/>
            <a:ext cx="1366257" cy="717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9467" y="1261977"/>
            <a:ext cx="3086533" cy="34750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333" y="2257376"/>
            <a:ext cx="135454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AM, BN, CP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lvl="0"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7333" y="7897215"/>
            <a:ext cx="16613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2516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6298" y="789033"/>
            <a:ext cx="13545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8).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836298" y="3550228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15" y="789033"/>
            <a:ext cx="1366257" cy="717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9467" y="1261977"/>
            <a:ext cx="3086533" cy="34750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52081" y="2103896"/>
            <a:ext cx="4367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92825" y="3557654"/>
                <a:ext cx="11388932" cy="2404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MC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AM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kern="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825" y="3557654"/>
                <a:ext cx="11388932" cy="2404569"/>
              </a:xfrm>
              <a:prstGeom prst="rect">
                <a:avLst/>
              </a:prstGeom>
              <a:blipFill rotWithShape="0">
                <a:blip r:embed="rId7"/>
                <a:stretch>
                  <a:fillRect l="-1927" t="-4569" b="-4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952081" y="2799733"/>
            <a:ext cx="4367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50003" y="5962223"/>
                <a:ext cx="13142083" cy="1073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Ta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OA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400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03" y="5962223"/>
                <a:ext cx="13142083" cy="1073948"/>
              </a:xfrm>
              <a:prstGeom prst="rect">
                <a:avLst/>
              </a:prstGeom>
              <a:blipFill rotWithShape="0">
                <a:blip r:embed="rId8"/>
                <a:stretch>
                  <a:fillRect l="-162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298" y="6923999"/>
            <a:ext cx="985324" cy="10072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875998" y="6966610"/>
            <a:ext cx="1609018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-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/>
              <p:nvPr/>
            </p:nvSpPr>
            <p:spPr>
              <a:xfrm>
                <a:off x="924785" y="8366792"/>
                <a:ext cx="15937580" cy="1766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- Tam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ngoại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 =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85" y="8366792"/>
                <a:ext cx="15937580" cy="1766446"/>
              </a:xfrm>
              <a:prstGeom prst="rect">
                <a:avLst/>
              </a:prstGeom>
              <a:blipFill>
                <a:blip r:embed="rId10"/>
                <a:stretch>
                  <a:fillRect l="-1377" t="-6228" b="-6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6366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4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5" name="Google Shape;304;p14"/>
          <p:cNvSpPr/>
          <p:nvPr/>
        </p:nvSpPr>
        <p:spPr>
          <a:xfrm>
            <a:off x="929868" y="959253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 sz="43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315" y="856524"/>
            <a:ext cx="16367532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Ba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</a:t>
            </a:r>
          </a:p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15m.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29869" y="3035316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/>
              <p:nvPr/>
            </p:nvSpPr>
            <p:spPr>
              <a:xfrm>
                <a:off x="848604" y="3238500"/>
                <a:ext cx="16519932" cy="3125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B, 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endParaRPr lang="en-US" sz="4000" kern="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ABC.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B, 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kern="100" baseline="30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04" y="3238500"/>
                <a:ext cx="16519932" cy="3125792"/>
              </a:xfrm>
              <a:prstGeom prst="rect">
                <a:avLst/>
              </a:prstGeom>
              <a:blipFill>
                <a:blip r:embed="rId5"/>
                <a:stretch>
                  <a:fillRect l="-1292" t="-3509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oogle Shape;305;p14"/>
          <p:cNvGrpSpPr/>
          <p:nvPr/>
        </p:nvGrpSpPr>
        <p:grpSpPr>
          <a:xfrm flipH="1">
            <a:off x="1012748" y="7364948"/>
            <a:ext cx="1699513" cy="1188276"/>
            <a:chOff x="7890477" y="787864"/>
            <a:chExt cx="2022200" cy="1289304"/>
          </a:xfrm>
        </p:grpSpPr>
        <p:pic>
          <p:nvPicPr>
            <p:cNvPr id="13" name="Google Shape;30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/>
              <p:nvPr/>
            </p:nvSpPr>
            <p:spPr>
              <a:xfrm>
                <a:off x="2789842" y="7364948"/>
                <a:ext cx="11992957" cy="2511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a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ngoại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:r>
                  <a:rPr lang="en-US" sz="40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b="0" i="1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b="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kern="100" dirty="0" err="1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>
                    <a:solidFill>
                      <a:srgbClr val="00B0F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kern="1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kern="1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0" i="1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kern="10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kern="1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kern="100" dirty="0">
                    <a:solidFill>
                      <a:srgbClr val="00B0F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4000" kern="100" dirty="0">
                    <a:solidFill>
                      <a:srgbClr val="00B0F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kern="100" dirty="0">
                  <a:solidFill>
                    <a:srgbClr val="00B0F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E739D2-DBA6-85D7-D390-19FB14EEB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842" y="7364948"/>
                <a:ext cx="11992957" cy="2511008"/>
              </a:xfrm>
              <a:prstGeom prst="rect">
                <a:avLst/>
              </a:prstGeom>
              <a:blipFill>
                <a:blip r:embed="rId6"/>
                <a:stretch>
                  <a:fillRect l="-1830" t="-4369" b="-2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944" y="6111260"/>
            <a:ext cx="1137392" cy="11868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05455" y="6512273"/>
            <a:ext cx="14092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tam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(O; 2cm). </a:t>
            </a:r>
            <a:r>
              <a:rPr lang="en-US" sz="3800" i="1" kern="1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i="1" kern="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</a:t>
            </a:r>
            <a:endParaRPr lang="en-US" sz="3800" i="1" kern="100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426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59;p11"/>
          <p:cNvSpPr/>
          <p:nvPr/>
        </p:nvSpPr>
        <p:spPr>
          <a:xfrm>
            <a:off x="228600" y="2105951"/>
            <a:ext cx="16928811" cy="69881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endParaRPr sz="400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03332" y="486440"/>
            <a:ext cx="5181600" cy="1424521"/>
            <a:chOff x="6858000" y="38100"/>
            <a:chExt cx="5181600" cy="1424521"/>
          </a:xfrm>
        </p:grpSpPr>
        <p:grpSp>
          <p:nvGrpSpPr>
            <p:cNvPr id="23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24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5500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KẾT LUẬN</a:t>
              </a:r>
              <a:endParaRPr sz="5500" b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11865" y="7121976"/>
            <a:ext cx="1173320" cy="1045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159" y="111534"/>
            <a:ext cx="2685274" cy="2680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609600" y="2648187"/>
            <a:ext cx="34050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1009977" y="3336366"/>
            <a:ext cx="15601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609600" y="4659805"/>
            <a:ext cx="140875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991732" y="5288560"/>
            <a:ext cx="1561986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2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5998" y="1714500"/>
            <a:ext cx="13362212" cy="2769515"/>
            <a:chOff x="2193759" y="2917658"/>
            <a:chExt cx="13362212" cy="2769515"/>
          </a:xfrm>
        </p:grpSpPr>
        <p:grpSp>
          <p:nvGrpSpPr>
            <p:cNvPr id="40" name="Group 4"/>
            <p:cNvGrpSpPr/>
            <p:nvPr/>
          </p:nvGrpSpPr>
          <p:grpSpPr>
            <a:xfrm>
              <a:off x="2193759" y="2917658"/>
              <a:ext cx="13335000" cy="2743200"/>
              <a:chOff x="-335748" y="0"/>
              <a:chExt cx="8393709" cy="2579249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-335748" y="12700"/>
                <a:ext cx="8393708" cy="2566549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-335747" y="0"/>
                <a:ext cx="8393708" cy="2579249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220973" y="3706951"/>
              <a:ext cx="13334998" cy="1980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kumimoji="0" lang="nl-NL" sz="5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II. </a:t>
              </a:r>
              <a:r>
                <a:rPr lang="nl-NL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ĐƯỜNG TRÒN NỘI TIẾP TAM GIÁC</a:t>
              </a:r>
              <a:endPara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endPara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37" y="6904121"/>
            <a:ext cx="6743323" cy="3384884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4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46" name="Picture 2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1847"/>
      </p:ext>
    </p:extLst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760386" y="1528551"/>
            <a:ext cx="13271576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Cho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endParaRPr lang="en-US" sz="4000" b="1" kern="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(I) (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9).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AB, BC, CA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0386" y="3606398"/>
            <a:ext cx="18281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8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/>
              <p:nvPr/>
            </p:nvSpPr>
            <p:spPr>
              <a:xfrm>
                <a:off x="2525725" y="3620272"/>
                <a:ext cx="1124575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AB, BC, CA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𝑡𝑖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ú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đườ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𝑡𝑟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ò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i="1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132FA0-EC79-792B-273E-061032A7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725" y="3620272"/>
                <a:ext cx="11245758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189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0386" y="755178"/>
            <a:ext cx="34050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86" y="4367628"/>
            <a:ext cx="839814" cy="8584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1600200" y="4472933"/>
            <a:ext cx="1196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760385" y="5915267"/>
            <a:ext cx="16783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(I)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ABC, ta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(I). </a:t>
            </a:r>
            <a:endParaRPr lang="en-US" sz="4000" b="1" i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24" y="1492289"/>
            <a:ext cx="1454648" cy="727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8693" y="1065423"/>
            <a:ext cx="3834714" cy="34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22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5" name="Google Shape;304;p14"/>
          <p:cNvSpPr/>
          <p:nvPr/>
        </p:nvSpPr>
        <p:spPr>
          <a:xfrm>
            <a:off x="929868" y="959253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endParaRPr sz="43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604" y="941796"/>
            <a:ext cx="1636753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10a, 10b ở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ABC?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4000" b="1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848604" y="2333884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07" y="2179583"/>
            <a:ext cx="9296400" cy="37494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929868" y="3389369"/>
            <a:ext cx="77619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10a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(I)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848604" y="5266404"/>
            <a:ext cx="17344379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800"/>
              </a:spcAft>
              <a:buFontTx/>
              <a:buChar char="-"/>
            </a:pP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10b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(I)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AB.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29868" y="8251155"/>
            <a:ext cx="2392138" cy="1297340"/>
            <a:chOff x="7837953" y="737315"/>
            <a:chExt cx="2022200" cy="1289304"/>
          </a:xfrm>
        </p:grpSpPr>
        <p:pic>
          <p:nvPicPr>
            <p:cNvPr id="22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91329" y="737315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3298972" y="8230822"/>
            <a:ext cx="86405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ABC,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CDE.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868" y="6737353"/>
            <a:ext cx="1408813" cy="1143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29868" y="6737353"/>
            <a:ext cx="1248133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4000" b="1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6694" y="6503500"/>
            <a:ext cx="4011706" cy="33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942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1143000" y="723900"/>
            <a:ext cx="135184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29" y="1495660"/>
            <a:ext cx="1599614" cy="9306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43000" y="1644045"/>
            <a:ext cx="1188720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CA, AB(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12).</a:t>
            </a:r>
          </a:p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So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IM, IN, IP.</a:t>
            </a:r>
          </a:p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= MI.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(I; r)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hay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5744" y="1425661"/>
            <a:ext cx="4107274" cy="3847619"/>
          </a:xfrm>
          <a:prstGeom prst="rect">
            <a:avLst/>
          </a:prstGeom>
        </p:spPr>
      </p:pic>
      <p:grpSp>
        <p:nvGrpSpPr>
          <p:cNvPr id="15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160929" y="5716972"/>
            <a:ext cx="2351174" cy="1289304"/>
            <a:chOff x="7837953" y="804641"/>
            <a:chExt cx="2022200" cy="1289304"/>
          </a:xfrm>
        </p:grpSpPr>
        <p:pic>
          <p:nvPicPr>
            <p:cNvPr id="17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3353315" y="5983213"/>
            <a:ext cx="14185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a) IM = IN = IP (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3353315" y="6682903"/>
            <a:ext cx="14185484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b)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(I; r)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</a:p>
          <a:p>
            <a:pPr>
              <a:spcAft>
                <a:spcPts val="800"/>
              </a:spcAft>
            </a:pP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 = IN = IP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(I; r)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479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8800" y="1103588"/>
            <a:ext cx="14935200" cy="8561051"/>
          </a:xfrm>
          <a:prstGeom prst="rect">
            <a:avLst/>
          </a:prstGeom>
        </p:spPr>
      </p:pic>
      <p:sp>
        <p:nvSpPr>
          <p:cNvPr id="20" name="Google Shape;132;p3"/>
          <p:cNvSpPr/>
          <p:nvPr/>
        </p:nvSpPr>
        <p:spPr>
          <a:xfrm>
            <a:off x="2286000" y="1638300"/>
            <a:ext cx="141732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6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CHƯƠNG </a:t>
            </a:r>
            <a:r>
              <a:rPr lang="en-US" sz="6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vi-VN" sz="6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6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ĐƯỜNG TRÒN NGOẠI TIẾP VÀ ĐƯỜNG TRÒN NỘI TIẾP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3;p3"/>
          <p:cNvSpPr/>
          <p:nvPr/>
        </p:nvSpPr>
        <p:spPr>
          <a:xfrm>
            <a:off x="3610752" y="5096026"/>
            <a:ext cx="12391247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BÀI 1:</a:t>
            </a:r>
            <a:r>
              <a:rPr lang="vi-VN" sz="5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ĐƯỜNG TRÒN NGOẠI TIẾP</a:t>
            </a:r>
            <a:r>
              <a:rPr lang="en-US" sz="5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vi-VN" sz="5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ĐƯỜNG TRÒN NỘI TIẾP</a:t>
            </a:r>
            <a:endParaRPr sz="5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0" y="4898664"/>
            <a:ext cx="3339640" cy="4895236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4666613" y="210037"/>
            <a:ext cx="3478543" cy="191754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0386" y="755178"/>
            <a:ext cx="135184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86" y="1508600"/>
            <a:ext cx="985324" cy="10072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760386" y="1921030"/>
            <a:ext cx="12574614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-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742457" y="5448300"/>
            <a:ext cx="1696096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3965" y="1362649"/>
            <a:ext cx="4107274" cy="3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440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5" name="Google Shape;304;p14"/>
          <p:cNvSpPr/>
          <p:nvPr/>
        </p:nvSpPr>
        <p:spPr>
          <a:xfrm>
            <a:off x="929868" y="756154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sz="43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639" y="1033137"/>
            <a:ext cx="1636753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ê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4000" kern="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839639" y="2606324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H </a:t>
              </a: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Dẫn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95" y="3932890"/>
            <a:ext cx="11809465" cy="2212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995" y="6168100"/>
            <a:ext cx="17663005" cy="1546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2995" y="1030612"/>
            <a:ext cx="5060510" cy="2910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2994" y="1058238"/>
            <a:ext cx="5047809" cy="3091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88512" y="1061494"/>
            <a:ext cx="5047809" cy="30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12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6298" y="845176"/>
            <a:ext cx="13545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14).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836298" y="5697771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781476" y="6504569"/>
            <a:ext cx="16689702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a) AM, BN, CP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4000" kern="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đườngphân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100" baseline="30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333" y="2257376"/>
            <a:ext cx="12507667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AM, BN, CP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4582" y="7960521"/>
            <a:ext cx="16613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45" y="642624"/>
            <a:ext cx="1522561" cy="933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6376" y="721597"/>
            <a:ext cx="3550024" cy="38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152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849745" y="3173002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65931" y="3223853"/>
                <a:ext cx="11388932" cy="2404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MC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AM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kern="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31" y="3223853"/>
                <a:ext cx="11388932" cy="2404569"/>
              </a:xfrm>
              <a:prstGeom prst="rect">
                <a:avLst/>
              </a:prstGeom>
              <a:blipFill rotWithShape="0">
                <a:blip r:embed="rId5"/>
                <a:stretch>
                  <a:fillRect l="-1927" t="-4569" b="-4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65931" y="5517544"/>
                <a:ext cx="13142083" cy="1073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 OM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400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31" y="5517544"/>
                <a:ext cx="13142083" cy="1073948"/>
              </a:xfrm>
              <a:prstGeom prst="rect">
                <a:avLst/>
              </a:prstGeom>
              <a:blipFill rotWithShape="0">
                <a:blip r:embed="rId6"/>
                <a:stretch>
                  <a:fillRect l="-167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744" y="6778950"/>
            <a:ext cx="1131455" cy="11565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915820" y="6778950"/>
            <a:ext cx="1609018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-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/>
              <p:nvPr/>
            </p:nvSpPr>
            <p:spPr>
              <a:xfrm>
                <a:off x="924785" y="8366792"/>
                <a:ext cx="15937580" cy="1766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- Tam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nội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b="1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 kern="1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√3</m:t>
                        </m:r>
                      </m:num>
                      <m:den>
                        <m:r>
                          <a:rPr lang="en-US" sz="4000" b="0" i="1" kern="1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85" y="8366792"/>
                <a:ext cx="15937580" cy="1766446"/>
              </a:xfrm>
              <a:prstGeom prst="rect">
                <a:avLst/>
              </a:prstGeom>
              <a:blipFill>
                <a:blip r:embed="rId8"/>
                <a:stretch>
                  <a:fillRect l="-1377" t="-6228" b="-6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36298" y="845176"/>
            <a:ext cx="13545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45" y="642624"/>
            <a:ext cx="1522561" cy="9331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42231" y="588899"/>
            <a:ext cx="3550024" cy="38968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27333" y="2257376"/>
            <a:ext cx="12507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i="1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33695791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5" name="Google Shape;304;p14"/>
          <p:cNvSpPr/>
          <p:nvPr/>
        </p:nvSpPr>
        <p:spPr>
          <a:xfrm>
            <a:off x="905714" y="800994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7</a:t>
            </a:r>
            <a:endParaRPr sz="43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874880" y="3390900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H </a:t>
              </a: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Dẫn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05714" y="1218666"/>
            <a:ext cx="13545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12m.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04641" y="4643606"/>
                <a:ext cx="12192000" cy="2507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(I; r)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kern="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1" y="4643606"/>
                <a:ext cx="12192000" cy="2507161"/>
              </a:xfrm>
              <a:prstGeom prst="rect">
                <a:avLst/>
              </a:prstGeom>
              <a:blipFill rotWithShape="0">
                <a:blip r:embed="rId5"/>
                <a:stretch>
                  <a:fillRect l="-1750" t="-4380" b="-4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04641" y="6972300"/>
                <a:ext cx="13142083" cy="1484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en-US" sz="40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(2</m:t>
                        </m:r>
                        <m:rad>
                          <m:radPr>
                            <m:degHide m:val="on"/>
                            <m:ctrlPr>
                              <a:rPr lang="en-US" sz="40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kern="1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</m:t>
                    </m:r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0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p>
                      <m:sSupPr>
                        <m:ctrlP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1" y="6972300"/>
                <a:ext cx="13142083" cy="1484061"/>
              </a:xfrm>
              <a:prstGeom prst="rect">
                <a:avLst/>
              </a:prstGeom>
              <a:blipFill rotWithShape="0">
                <a:blip r:embed="rId6"/>
                <a:stretch>
                  <a:fillRect l="-1623" t="-7407" b="-16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800" y="70058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914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04641" y="2693360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Dẫn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05714" y="1218666"/>
            <a:ext cx="13545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Cho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(O; 6cm).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94598" y="3952713"/>
                <a:ext cx="13659602" cy="3390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a</a:t>
                </a:r>
                <a:r>
                  <a:rPr kumimoji="0" lang="en-US" sz="40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</a:t>
                </a:r>
                <a:endParaRPr kumimoji="0" lang="en-US" sz="4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800"/>
                  </a:spcAft>
                </a:pP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800"/>
                  </a:spcAft>
                </a:pP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kumimoji="0" lang="en-US" sz="40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0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en-US" sz="4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kumimoji="0" lang="en-US" sz="40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  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kumimoji="0" lang="en-US" sz="4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kumimoji="0" lang="en-US" sz="4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98" y="3952713"/>
                <a:ext cx="13659602" cy="3390544"/>
              </a:xfrm>
              <a:prstGeom prst="rect">
                <a:avLst/>
              </a:prstGeom>
              <a:blipFill>
                <a:blip r:embed="rId5"/>
                <a:stretch>
                  <a:fillRect l="-1606" t="-3232" b="-3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41" y="10544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491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59;p11"/>
          <p:cNvSpPr/>
          <p:nvPr/>
        </p:nvSpPr>
        <p:spPr>
          <a:xfrm>
            <a:off x="228600" y="2105951"/>
            <a:ext cx="16928811" cy="69881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endParaRPr sz="400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03332" y="486440"/>
            <a:ext cx="5181600" cy="1424521"/>
            <a:chOff x="6858000" y="38100"/>
            <a:chExt cx="5181600" cy="1424521"/>
          </a:xfrm>
        </p:grpSpPr>
        <p:grpSp>
          <p:nvGrpSpPr>
            <p:cNvPr id="23" name="Group 9"/>
            <p:cNvGrpSpPr/>
            <p:nvPr/>
          </p:nvGrpSpPr>
          <p:grpSpPr>
            <a:xfrm>
              <a:off x="6858000" y="38100"/>
              <a:ext cx="5181600" cy="1424521"/>
              <a:chOff x="0" y="0"/>
              <a:chExt cx="6451824" cy="1216384"/>
            </a:xfrm>
          </p:grpSpPr>
          <p:sp>
            <p:nvSpPr>
              <p:cNvPr id="24" name="Freeform 10"/>
              <p:cNvSpPr/>
              <p:nvPr/>
            </p:nvSpPr>
            <p:spPr>
              <a:xfrm>
                <a:off x="12700" y="12700"/>
                <a:ext cx="6387054" cy="1147804"/>
              </a:xfrm>
              <a:custGeom>
                <a:avLst/>
                <a:gdLst/>
                <a:ahLst/>
                <a:cxnLst/>
                <a:rect l="l" t="t" r="r" b="b"/>
                <a:pathLst>
                  <a:path w="6387054" h="1147804">
                    <a:moveTo>
                      <a:pt x="146050" y="1147804"/>
                    </a:moveTo>
                    <a:lnTo>
                      <a:pt x="6241004" y="1147804"/>
                    </a:lnTo>
                    <a:cubicBezTo>
                      <a:pt x="6321015" y="1147804"/>
                      <a:pt x="6387054" y="1081764"/>
                      <a:pt x="6387054" y="1001754"/>
                    </a:cubicBezTo>
                    <a:lnTo>
                      <a:pt x="6387054" y="146050"/>
                    </a:lnTo>
                    <a:cubicBezTo>
                      <a:pt x="6387054" y="66040"/>
                      <a:pt x="6321015" y="0"/>
                      <a:pt x="624100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001754"/>
                    </a:lnTo>
                    <a:cubicBezTo>
                      <a:pt x="0" y="1083034"/>
                      <a:pt x="66040" y="1147804"/>
                      <a:pt x="146050" y="1147804"/>
                    </a:cubicBezTo>
                    <a:close/>
                  </a:path>
                </a:pathLst>
              </a:custGeom>
              <a:solidFill>
                <a:srgbClr val="FFF7E4"/>
              </a:solidFill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"/>
              <p:cNvSpPr/>
              <p:nvPr/>
            </p:nvSpPr>
            <p:spPr>
              <a:xfrm>
                <a:off x="0" y="0"/>
                <a:ext cx="6451824" cy="1216384"/>
              </a:xfrm>
              <a:custGeom>
                <a:avLst/>
                <a:gdLst/>
                <a:ahLst/>
                <a:cxnLst/>
                <a:rect l="l" t="t" r="r" b="b"/>
                <a:pathLst>
                  <a:path w="6451824" h="1216384">
                    <a:moveTo>
                      <a:pt x="6388324" y="74930"/>
                    </a:moveTo>
                    <a:cubicBezTo>
                      <a:pt x="6360384" y="30480"/>
                      <a:pt x="6310854" y="0"/>
                      <a:pt x="625370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014454"/>
                    </a:lnTo>
                    <a:cubicBezTo>
                      <a:pt x="0" y="1066524"/>
                      <a:pt x="25400" y="1112244"/>
                      <a:pt x="63500" y="1141454"/>
                    </a:cubicBezTo>
                    <a:cubicBezTo>
                      <a:pt x="91440" y="1185904"/>
                      <a:pt x="140970" y="1216384"/>
                      <a:pt x="220244" y="1216384"/>
                    </a:cubicBezTo>
                    <a:lnTo>
                      <a:pt x="6293074" y="1216384"/>
                    </a:lnTo>
                    <a:cubicBezTo>
                      <a:pt x="6380704" y="1216384"/>
                      <a:pt x="6451824" y="1145264"/>
                      <a:pt x="6451824" y="1057634"/>
                    </a:cubicBezTo>
                    <a:lnTo>
                      <a:pt x="6451824" y="199532"/>
                    </a:lnTo>
                    <a:cubicBezTo>
                      <a:pt x="6451824" y="149860"/>
                      <a:pt x="6426424" y="104140"/>
                      <a:pt x="6388324" y="74930"/>
                    </a:cubicBezTo>
                    <a:close/>
                    <a:moveTo>
                      <a:pt x="12700" y="1014454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6253704" y="12700"/>
                    </a:lnTo>
                    <a:cubicBezTo>
                      <a:pt x="6333715" y="12700"/>
                      <a:pt x="6399754" y="78740"/>
                      <a:pt x="6399754" y="158750"/>
                    </a:cubicBezTo>
                    <a:lnTo>
                      <a:pt x="6399754" y="1014454"/>
                    </a:lnTo>
                    <a:cubicBezTo>
                      <a:pt x="6399754" y="1094464"/>
                      <a:pt x="6333715" y="1160504"/>
                      <a:pt x="6253704" y="1160504"/>
                    </a:cubicBezTo>
                    <a:lnTo>
                      <a:pt x="158750" y="1160504"/>
                    </a:lnTo>
                    <a:cubicBezTo>
                      <a:pt x="78740" y="1160504"/>
                      <a:pt x="12700" y="1095734"/>
                      <a:pt x="12700" y="1014454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Google Shape;197;p7"/>
            <p:cNvSpPr txBox="1"/>
            <p:nvPr/>
          </p:nvSpPr>
          <p:spPr>
            <a:xfrm>
              <a:off x="7240637" y="291382"/>
              <a:ext cx="441948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5500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KẾT LUẬN</a:t>
              </a:r>
              <a:endParaRPr sz="5500" b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11865" y="7121976"/>
            <a:ext cx="1173320" cy="1045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159" y="111534"/>
            <a:ext cx="2685274" cy="2680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0" y="288280"/>
            <a:ext cx="2987299" cy="25178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609600" y="2648187"/>
            <a:ext cx="34050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609600" y="4659805"/>
            <a:ext cx="135184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b="1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1143000" y="3285983"/>
            <a:ext cx="1524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1081514" y="5311721"/>
            <a:ext cx="1530148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5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/>
      <p:bldP spid="1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5998" y="1714500"/>
            <a:ext cx="13362212" cy="2877237"/>
            <a:chOff x="2193759" y="2917658"/>
            <a:chExt cx="13362212" cy="2877237"/>
          </a:xfrm>
        </p:grpSpPr>
        <p:grpSp>
          <p:nvGrpSpPr>
            <p:cNvPr id="40" name="Group 4"/>
            <p:cNvGrpSpPr/>
            <p:nvPr/>
          </p:nvGrpSpPr>
          <p:grpSpPr>
            <a:xfrm>
              <a:off x="2193759" y="2917658"/>
              <a:ext cx="13335000" cy="2743200"/>
              <a:chOff x="-335748" y="0"/>
              <a:chExt cx="8393709" cy="2579249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-335748" y="12700"/>
                <a:ext cx="8393708" cy="2566549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-335747" y="0"/>
                <a:ext cx="8393708" cy="2579249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220973" y="3706951"/>
              <a:ext cx="13334998" cy="2087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6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</a:t>
              </a:r>
              <a:endParaRPr lang="en-US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tabLst>
                  <a:tab pos="360045" algn="l"/>
                  <a:tab pos="720090" algn="l"/>
                </a:tabLst>
                <a:defRPr/>
              </a:pPr>
              <a:endParaRPr lang="en-US" sz="5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37" y="6904121"/>
            <a:ext cx="6743323" cy="3384884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4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46" name="Picture 2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6888"/>
      </p:ext>
    </p:extLst>
  </p:cSld>
  <p:clrMapOvr>
    <a:masterClrMapping/>
  </p:clrMapOvr>
  <p:transition spd="med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19200" y="6452002"/>
            <a:ext cx="14554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15a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0492" y="786879"/>
            <a:ext cx="16306800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15a, 15b, 15c, 15d ở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kumimoji="0" lang="en-US" sz="4000" b="0" i="0" u="none" strike="noStrike" kern="1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defRPr/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ABC?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ABC?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/>
          <p:cNvSpPr/>
          <p:nvPr/>
        </p:nvSpPr>
        <p:spPr>
          <a:xfrm>
            <a:off x="1219200" y="922521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-US" sz="4300" b="1" dirty="0" err="1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43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sz="43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964" y="2782975"/>
            <a:ext cx="12583090" cy="37009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19200" y="7126997"/>
            <a:ext cx="16753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15b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" y="8254807"/>
            <a:ext cx="14706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15c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endParaRPr kumimoji="0" lang="en-US" sz="3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9464133"/>
            <a:ext cx="14554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15d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3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19200" y="5267483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0018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  <p:bldP spid="16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20492" y="786879"/>
            <a:ext cx="163068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5cm, AC = 12cm.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Google Shape;304;p14"/>
          <p:cNvSpPr/>
          <p:nvPr/>
        </p:nvSpPr>
        <p:spPr>
          <a:xfrm>
            <a:off x="1219200" y="922521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19201" y="2081174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84692" y="2470595"/>
                <a:ext cx="13226908" cy="2920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AB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AC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BC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+ 12</a:t>
                </a:r>
                <a:r>
                  <a:rPr lang="en-US" sz="4000" kern="1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169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169</m:t>
                        </m:r>
                      </m:e>
                    </m:rad>
                    <m:r>
                      <a:rPr lang="en-US" sz="40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=13</m:t>
                    </m:r>
                    <m:r>
                      <a:rPr lang="en-US" sz="4000" b="0" i="1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4000" kern="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BC:2 = 6,5cm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692" y="2470595"/>
                <a:ext cx="13226908" cy="2920351"/>
              </a:xfrm>
              <a:prstGeom prst="rect">
                <a:avLst/>
              </a:prstGeom>
              <a:blipFill>
                <a:blip r:embed="rId5"/>
                <a:stretch>
                  <a:fillRect l="-1613" t="-3758" b="-7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304;p14"/>
          <p:cNvSpPr/>
          <p:nvPr/>
        </p:nvSpPr>
        <p:spPr>
          <a:xfrm>
            <a:off x="1029036" y="5365062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0211" y="5552540"/>
            <a:ext cx="123033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4cm. </a:t>
            </a:r>
          </a:p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grpSp>
        <p:nvGrpSpPr>
          <p:cNvPr id="23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029036" y="6729340"/>
            <a:ext cx="2351174" cy="1289304"/>
            <a:chOff x="7837953" y="804641"/>
            <a:chExt cx="2022200" cy="1289304"/>
          </a:xfrm>
        </p:grpSpPr>
        <p:pic>
          <p:nvPicPr>
            <p:cNvPr id="24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194527" y="7118761"/>
                <a:ext cx="13226908" cy="251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a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endParaRPr lang="en-US" sz="4000" kern="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 =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kern="1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kern="1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kern="1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b="0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kern="1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527" y="7118761"/>
                <a:ext cx="13226908" cy="2511008"/>
              </a:xfrm>
              <a:prstGeom prst="rect">
                <a:avLst/>
              </a:prstGeom>
              <a:blipFill>
                <a:blip r:embed="rId6"/>
                <a:stretch>
                  <a:fillRect l="-1613" t="-4369" b="-2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2802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9" grpId="0"/>
      <p:bldP spid="22" grpId="0" animBg="1"/>
      <p:bldP spid="2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832001">
            <a:off x="14663310" y="-1632802"/>
            <a:ext cx="6083278" cy="42202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49144" y="5580260"/>
            <a:ext cx="98231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TRÒN NỘI TIẾP TAM GIÁC</a:t>
            </a:r>
            <a:endParaRPr lang="en-US" sz="4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29200" y="766792"/>
            <a:ext cx="8203627" cy="1447800"/>
            <a:chOff x="5341755" y="254955"/>
            <a:chExt cx="8203627" cy="1447800"/>
          </a:xfrm>
        </p:grpSpPr>
        <p:sp>
          <p:nvSpPr>
            <p:cNvPr id="21" name="Rounded Rectangle 20"/>
            <p:cNvSpPr/>
            <p:nvPr/>
          </p:nvSpPr>
          <p:spPr>
            <a:xfrm>
              <a:off x="5341755" y="254955"/>
              <a:ext cx="8203627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5638800" y="342900"/>
              <a:ext cx="7634439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NỘI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DUNG BÀI HỌC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0" y="7315412"/>
            <a:ext cx="3087506" cy="2593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500"/>
            <a:ext cx="1066800" cy="114517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106726" y="3588742"/>
            <a:ext cx="1236936" cy="1155973"/>
            <a:chOff x="2315060" y="3149849"/>
            <a:chExt cx="1236936" cy="1155973"/>
          </a:xfrm>
        </p:grpSpPr>
        <p:pic>
          <p:nvPicPr>
            <p:cNvPr id="25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26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06726" y="5448300"/>
            <a:ext cx="1236936" cy="1155973"/>
            <a:chOff x="2315060" y="3149849"/>
            <a:chExt cx="1236936" cy="1155973"/>
          </a:xfrm>
        </p:grpSpPr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29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492619" y="3874343"/>
            <a:ext cx="1068876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TRÒN NGOẠI TIẾP TAM GIÁC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25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20492" y="786879"/>
            <a:ext cx="13790908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đở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(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16).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4dm.</a:t>
            </a:r>
          </a:p>
        </p:txBody>
      </p:sp>
      <p:sp>
        <p:nvSpPr>
          <p:cNvPr id="13" name="Google Shape;304;p14"/>
          <p:cNvSpPr/>
          <p:nvPr/>
        </p:nvSpPr>
        <p:spPr>
          <a:xfrm>
            <a:off x="1219200" y="922521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4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19201" y="4334259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2861" y="3034796"/>
            <a:ext cx="2732813" cy="5100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22729" y="5554104"/>
                <a:ext cx="12941343" cy="2408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a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R =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kumimoji="0" lang="en-US" sz="4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=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4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3.4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4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US" sz="4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29" y="5554104"/>
                <a:ext cx="12941343" cy="2408416"/>
              </a:xfrm>
              <a:prstGeom prst="rect">
                <a:avLst/>
              </a:prstGeom>
              <a:blipFill>
                <a:blip r:embed="rId6"/>
                <a:stretch>
                  <a:fillRect l="-1696" t="-4557" b="-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6530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650216"/>
            <a:ext cx="1577340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Cho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(AB &lt; AC)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= 2R.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00" baseline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4000" b="0" i="0" u="none" strike="noStrike" kern="1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00" baseline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Ba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M, D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= 2OM.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/>
          <p:cNvSpPr/>
          <p:nvPr/>
        </p:nvSpPr>
        <p:spPr>
          <a:xfrm>
            <a:off x="1219200" y="922521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5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19201" y="5773781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411587" y="5852994"/>
            <a:ext cx="10591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ABD, ACD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74810"/>
              </p:ext>
            </p:extLst>
          </p:nvPr>
        </p:nvGraphicFramePr>
        <p:xfrm>
          <a:off x="1872955" y="2803092"/>
          <a:ext cx="47910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6" imgW="1396800" imgH="215640" progId="Equation.DSMT4">
                  <p:embed/>
                </p:oleObj>
              </mc:Choice>
              <mc:Fallback>
                <p:oleObj name="Equation" r:id="rId6" imgW="139680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955" y="2803092"/>
                        <a:ext cx="47910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961742"/>
              </p:ext>
            </p:extLst>
          </p:nvPr>
        </p:nvGraphicFramePr>
        <p:xfrm>
          <a:off x="1907826" y="4024813"/>
          <a:ext cx="41814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8" imgW="1218960" imgH="215640" progId="Equation.DSMT4">
                  <p:embed/>
                </p:oleObj>
              </mc:Choice>
              <mc:Fallback>
                <p:oleObj name="Equation" r:id="rId8" imgW="1218960" imgH="215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826" y="4024813"/>
                        <a:ext cx="41814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67568" y="2133866"/>
            <a:ext cx="5240812" cy="4973575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149014"/>
              </p:ext>
            </p:extLst>
          </p:nvPr>
        </p:nvGraphicFramePr>
        <p:xfrm>
          <a:off x="5316538" y="7031176"/>
          <a:ext cx="439896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11" imgW="1282680" imgH="241200" progId="Equation.DSMT4">
                  <p:embed/>
                </p:oleObj>
              </mc:Choice>
              <mc:Fallback>
                <p:oleObj name="Equation" r:id="rId11" imgW="128268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7031176"/>
                        <a:ext cx="4398962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72930"/>
              </p:ext>
            </p:extLst>
          </p:nvPr>
        </p:nvGraphicFramePr>
        <p:xfrm>
          <a:off x="4495800" y="7977108"/>
          <a:ext cx="47910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13" imgW="1396800" imgH="215640" progId="Equation.DSMT4">
                  <p:embed/>
                </p:oleObj>
              </mc:Choice>
              <mc:Fallback>
                <p:oleObj name="Equation" r:id="rId13" imgW="1396800" imgH="215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7977108"/>
                        <a:ext cx="47910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99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650216"/>
            <a:ext cx="1577340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Cho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(AB &lt; AC)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= 2R.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Ba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M, D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= 2OM.</a:t>
            </a:r>
          </a:p>
        </p:txBody>
      </p:sp>
      <p:sp>
        <p:nvSpPr>
          <p:cNvPr id="13" name="Google Shape;304;p14"/>
          <p:cNvSpPr/>
          <p:nvPr/>
        </p:nvSpPr>
        <p:spPr>
          <a:xfrm>
            <a:off x="1219200" y="922521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5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55528" y="4834662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619788" y="4903654"/>
            <a:ext cx="9246776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ta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00" baseline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BH,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// CD (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AC)</a:t>
            </a:r>
          </a:p>
          <a:p>
            <a:pPr lvl="0">
              <a:spcAft>
                <a:spcPts val="800"/>
              </a:spcAft>
              <a:defRPr/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BD // CH 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AB)</a:t>
            </a:r>
          </a:p>
          <a:p>
            <a:pPr lvl="0">
              <a:spcAft>
                <a:spcPts val="800"/>
              </a:spcAft>
            </a:pP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4000" b="0" i="0" u="none" strike="noStrike" kern="1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6644"/>
              </p:ext>
            </p:extLst>
          </p:nvPr>
        </p:nvGraphicFramePr>
        <p:xfrm>
          <a:off x="1875173" y="3372239"/>
          <a:ext cx="41814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1218960" imgH="215640" progId="Equation.DSMT4">
                  <p:embed/>
                </p:oleObj>
              </mc:Choice>
              <mc:Fallback>
                <p:oleObj name="Equation" r:id="rId6" imgW="121896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173" y="3372239"/>
                        <a:ext cx="41814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9152" y="2050999"/>
            <a:ext cx="5583920" cy="52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979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650216"/>
            <a:ext cx="1577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Cho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(AB &lt; AC)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= 2R.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Ba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M, D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= 2OM.</a:t>
            </a:r>
          </a:p>
        </p:txBody>
      </p:sp>
      <p:sp>
        <p:nvSpPr>
          <p:cNvPr id="13" name="Google Shape;304;p14"/>
          <p:cNvSpPr/>
          <p:nvPr/>
        </p:nvSpPr>
        <p:spPr>
          <a:xfrm>
            <a:off x="1219200" y="922521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5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03702" y="4168749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396088" y="4250295"/>
            <a:ext cx="10167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= CD (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Pythagore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spcAft>
                <a:spcPts val="800"/>
              </a:spcAft>
              <a:defRPr/>
            </a:pP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= 2R)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312645"/>
              </p:ext>
            </p:extLst>
          </p:nvPr>
        </p:nvGraphicFramePr>
        <p:xfrm>
          <a:off x="1981200" y="2688108"/>
          <a:ext cx="41814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6" imgW="1218960" imgH="215640" progId="Equation.DSMT4">
                  <p:embed/>
                </p:oleObj>
              </mc:Choice>
              <mc:Fallback>
                <p:oleObj name="Equation" r:id="rId6" imgW="121896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88108"/>
                        <a:ext cx="41814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97667"/>
              </p:ext>
            </p:extLst>
          </p:nvPr>
        </p:nvGraphicFramePr>
        <p:xfrm>
          <a:off x="4279603" y="5607050"/>
          <a:ext cx="43116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8" imgW="1257120" imgH="215640" progId="Equation.DSMT4">
                  <p:embed/>
                </p:oleObj>
              </mc:Choice>
              <mc:Fallback>
                <p:oleObj name="Equation" r:id="rId8" imgW="125712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603" y="5607050"/>
                        <a:ext cx="4311650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586948"/>
              </p:ext>
            </p:extLst>
          </p:nvPr>
        </p:nvGraphicFramePr>
        <p:xfrm>
          <a:off x="4443937" y="6336473"/>
          <a:ext cx="41814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10" imgW="1218960" imgH="215640" progId="Equation.DSMT4">
                  <p:embed/>
                </p:oleObj>
              </mc:Choice>
              <mc:Fallback>
                <p:oleObj name="Equation" r:id="rId10" imgW="1218960" imgH="215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937" y="6336473"/>
                        <a:ext cx="4181475" cy="75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0271" y="2461916"/>
            <a:ext cx="5555677" cy="52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788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650216"/>
            <a:ext cx="1577340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Cho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(AB &lt; AC)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= 2R.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Ba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M, D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= 2OM.</a:t>
            </a:r>
          </a:p>
        </p:txBody>
      </p:sp>
      <p:sp>
        <p:nvSpPr>
          <p:cNvPr id="13" name="Google Shape;304;p14"/>
          <p:cNvSpPr/>
          <p:nvPr/>
        </p:nvSpPr>
        <p:spPr>
          <a:xfrm>
            <a:off x="1219200" y="922521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5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19201" y="3515627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285276" y="4787348"/>
            <a:ext cx="102971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Ta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BHCD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kern="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HD</a:t>
            </a:r>
          </a:p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M, D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4000" kern="1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5041" y="7392321"/>
            <a:ext cx="11515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M,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AD</a:t>
            </a:r>
          </a:p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ADH          </a:t>
            </a:r>
          </a:p>
          <a:p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= 2OM 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8475" y="2377882"/>
            <a:ext cx="5477941" cy="51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265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650216"/>
            <a:ext cx="15773400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Cho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ABC, ADC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800"/>
              </a:spcAft>
              <a:defRPr/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(K)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17).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pPr lvl="0">
              <a:spcAft>
                <a:spcPts val="800"/>
              </a:spcAft>
              <a:defRPr/>
            </a:pP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Ba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I, H, K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800"/>
              </a:spcAft>
              <a:defRPr/>
            </a:pPr>
            <a:r>
              <a:rPr lang="en-US" sz="4000" kern="100" baseline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AM = AN</a:t>
            </a:r>
          </a:p>
          <a:p>
            <a:pPr lvl="0">
              <a:spcAft>
                <a:spcPts val="800"/>
              </a:spcAft>
              <a:defRPr/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kern="100" baseline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4;p14"/>
          <p:cNvSpPr/>
          <p:nvPr/>
        </p:nvSpPr>
        <p:spPr>
          <a:xfrm>
            <a:off x="1242848" y="720556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6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19200" y="6187803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385589" y="6433714"/>
            <a:ext cx="9803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I, H, K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742761"/>
              </p:ext>
            </p:extLst>
          </p:nvPr>
        </p:nvGraphicFramePr>
        <p:xfrm>
          <a:off x="1916829" y="5005273"/>
          <a:ext cx="3354388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6" imgW="977760" imgH="431640" progId="Equation.DSMT4">
                  <p:embed/>
                </p:oleObj>
              </mc:Choice>
              <mc:Fallback>
                <p:oleObj name="Equation" r:id="rId6" imgW="977760" imgH="431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829" y="5005273"/>
                        <a:ext cx="3354388" cy="1514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30200" y="3293510"/>
            <a:ext cx="4871291" cy="53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172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43117" y="2068597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minh: 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= AN  </a:t>
            </a:r>
          </a:p>
        </p:txBody>
      </p:sp>
      <p:sp>
        <p:nvSpPr>
          <p:cNvPr id="13" name="Google Shape;304;p14"/>
          <p:cNvSpPr/>
          <p:nvPr/>
        </p:nvSpPr>
        <p:spPr>
          <a:xfrm>
            <a:off x="1242848" y="720556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6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1242849" y="1919246"/>
            <a:ext cx="2351174" cy="1289304"/>
            <a:chOff x="7837953" y="804641"/>
            <a:chExt cx="2022200" cy="1289304"/>
          </a:xfrm>
        </p:grpSpPr>
        <p:pic>
          <p:nvPicPr>
            <p:cNvPr id="15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74523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59069" y="3098611"/>
            <a:ext cx="103662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AM,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= AH 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AM, AH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= AH .</a:t>
            </a:r>
          </a:p>
          <a:p>
            <a:pPr lvl="0">
              <a:defRPr/>
            </a:pP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= AN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6813" y="390503"/>
            <a:ext cx="5715000" cy="6281575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69373"/>
              </p:ext>
            </p:extLst>
          </p:nvPr>
        </p:nvGraphicFramePr>
        <p:xfrm>
          <a:off x="4723606" y="5823646"/>
          <a:ext cx="3354388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7" imgW="977760" imgH="431640" progId="Equation.DSMT4">
                  <p:embed/>
                </p:oleObj>
              </mc:Choice>
              <mc:Fallback>
                <p:oleObj name="Equation" r:id="rId7" imgW="977760" imgH="431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606" y="5823646"/>
                        <a:ext cx="3354388" cy="1514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990600" y="6214075"/>
            <a:ext cx="1082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" y="7273027"/>
            <a:ext cx="1668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083667"/>
              </p:ext>
            </p:extLst>
          </p:nvPr>
        </p:nvGraphicFramePr>
        <p:xfrm>
          <a:off x="2418435" y="6921961"/>
          <a:ext cx="7145337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9" imgW="2082600" imgH="431640" progId="Equation.DSMT4">
                  <p:embed/>
                </p:oleObj>
              </mc:Choice>
              <mc:Fallback>
                <p:oleObj name="Equation" r:id="rId9" imgW="2082600" imgH="431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435" y="6921961"/>
                        <a:ext cx="7145337" cy="1514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990600" y="8639802"/>
            <a:ext cx="1668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521432"/>
              </p:ext>
            </p:extLst>
          </p:nvPr>
        </p:nvGraphicFramePr>
        <p:xfrm>
          <a:off x="2057400" y="8280147"/>
          <a:ext cx="10979151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11" imgW="3200400" imgH="431640" progId="Equation.DSMT4">
                  <p:embed/>
                </p:oleObj>
              </mc:Choice>
              <mc:Fallback>
                <p:oleObj name="Equation" r:id="rId11" imgW="3200400" imgH="4316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8280147"/>
                        <a:ext cx="10979151" cy="1514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8843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1790700"/>
            <a:ext cx="13639800" cy="2362200"/>
            <a:chOff x="2727158" y="2917658"/>
            <a:chExt cx="13639800" cy="2362200"/>
          </a:xfrm>
        </p:grpSpPr>
        <p:grpSp>
          <p:nvGrpSpPr>
            <p:cNvPr id="40" name="Group 4"/>
            <p:cNvGrpSpPr/>
            <p:nvPr/>
          </p:nvGrpSpPr>
          <p:grpSpPr>
            <a:xfrm>
              <a:off x="2727158" y="2917658"/>
              <a:ext cx="13639800" cy="2362200"/>
              <a:chOff x="0" y="0"/>
              <a:chExt cx="8585565" cy="2221020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12700" y="12700"/>
                <a:ext cx="8560165" cy="2195620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0" y="0"/>
                <a:ext cx="8585565" cy="2221020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4327358" y="3603458"/>
              <a:ext cx="11240193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nl-NL" sz="5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I.</a:t>
              </a:r>
              <a:r>
                <a:rPr lang="nl-NL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ĐƯỜNG TRÒN NGOẠI TIẾP TAM GIÁC</a:t>
              </a:r>
              <a:endParaRPr lang="en-US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37" y="6904121"/>
            <a:ext cx="6743323" cy="3384884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4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46" name="Picture 2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7662"/>
      </p:ext>
    </p:extLst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1295400" y="2441435"/>
            <a:ext cx="1158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(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2)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(O) </a:t>
            </a:r>
            <a:r>
              <a:rPr lang="en-US" sz="40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3437" y="3838588"/>
            <a:ext cx="18281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8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/>
              <p:nvPr/>
            </p:nvSpPr>
            <p:spPr>
              <a:xfrm>
                <a:off x="2591566" y="3650074"/>
                <a:ext cx="8763000" cy="1054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𝑡h𝑢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132FA0-EC79-792B-273E-061032A7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566" y="3650074"/>
                <a:ext cx="8763000" cy="10541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86" y="1620799"/>
            <a:ext cx="1471873" cy="74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3600" y="1535998"/>
            <a:ext cx="3071724" cy="36077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0386" y="755178"/>
            <a:ext cx="34050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386" y="4816292"/>
            <a:ext cx="839814" cy="8584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1600200" y="4894270"/>
            <a:ext cx="1196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760386" y="6278716"/>
            <a:ext cx="11963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(O)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ABC, ta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(O). </a:t>
            </a:r>
            <a:endParaRPr lang="en-US" sz="4000" b="1" i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0" y="-38100"/>
            <a:ext cx="1209072" cy="1300077"/>
          </a:xfrm>
          <a:prstGeom prst="rect">
            <a:avLst/>
          </a:prstGeom>
        </p:spPr>
      </p:pic>
      <p:sp>
        <p:nvSpPr>
          <p:cNvPr id="15" name="Google Shape;304;p14"/>
          <p:cNvSpPr/>
          <p:nvPr/>
        </p:nvSpPr>
        <p:spPr>
          <a:xfrm>
            <a:off x="929868" y="959253"/>
            <a:ext cx="2351175" cy="1082842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1</a:t>
            </a:r>
            <a:endParaRPr kumimoji="0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1124222"/>
            <a:ext cx="12611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3a, 3b ở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ABC?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8647732"/>
            <a:ext cx="2057400" cy="1216947"/>
          </a:xfrm>
          <a:prstGeom prst="rect">
            <a:avLst/>
          </a:prstGeom>
        </p:spPr>
      </p:pic>
      <p:grpSp>
        <p:nvGrpSpPr>
          <p:cNvPr id="2" name="Google Shape;305;p14">
            <a:extLst>
              <a:ext uri="{FF2B5EF4-FFF2-40B4-BE49-F238E27FC236}">
                <a16:creationId xmlns:a16="http://schemas.microsoft.com/office/drawing/2014/main" id="{1575B06D-149C-03EC-121C-32AD587ED8E4}"/>
              </a:ext>
            </a:extLst>
          </p:cNvPr>
          <p:cNvGrpSpPr/>
          <p:nvPr/>
        </p:nvGrpSpPr>
        <p:grpSpPr>
          <a:xfrm flipH="1">
            <a:off x="929868" y="5524500"/>
            <a:ext cx="2351174" cy="1289304"/>
            <a:chOff x="7837953" y="804641"/>
            <a:chExt cx="2022200" cy="1289304"/>
          </a:xfrm>
        </p:grpSpPr>
        <p:pic>
          <p:nvPicPr>
            <p:cNvPr id="3" name="Google Shape;306;p14">
              <a:extLst>
                <a:ext uri="{FF2B5EF4-FFF2-40B4-BE49-F238E27FC236}">
                  <a16:creationId xmlns:a16="http://schemas.microsoft.com/office/drawing/2014/main" id="{F9BD363C-D864-F042-FDEE-183221802A8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74522" y="804641"/>
              <a:ext cx="1828800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07;p14">
              <a:extLst>
                <a:ext uri="{FF2B5EF4-FFF2-40B4-BE49-F238E27FC236}">
                  <a16:creationId xmlns:a16="http://schemas.microsoft.com/office/drawing/2014/main" id="{8CA80994-8679-1817-998E-54D502BA3EBD}"/>
                </a:ext>
              </a:extLst>
            </p:cNvPr>
            <p:cNvSpPr txBox="1"/>
            <p:nvPr/>
          </p:nvSpPr>
          <p:spPr>
            <a:xfrm>
              <a:off x="7837953" y="873633"/>
              <a:ext cx="2022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955994" y="6580330"/>
            <a:ext cx="15001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3a (O)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2309905"/>
            <a:ext cx="7391400" cy="4006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929868" y="7368481"/>
            <a:ext cx="150012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3b (O)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95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" y="896627"/>
            <a:ext cx="12268200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(O)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(I),</a:t>
            </a:r>
          </a:p>
          <a:p>
            <a:pPr>
              <a:spcAft>
                <a:spcPts val="800"/>
              </a:spcAft>
            </a:pP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3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ABC,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3800" kern="1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kern="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ABD?</a:t>
            </a:r>
            <a:endParaRPr lang="en-US" sz="3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oogle Shape;305;p14"/>
          <p:cNvGrpSpPr/>
          <p:nvPr/>
        </p:nvGrpSpPr>
        <p:grpSpPr>
          <a:xfrm flipH="1">
            <a:off x="313509" y="3281650"/>
            <a:ext cx="1699513" cy="1188276"/>
            <a:chOff x="7890477" y="787864"/>
            <a:chExt cx="2022200" cy="1289304"/>
          </a:xfrm>
        </p:grpSpPr>
        <p:pic>
          <p:nvPicPr>
            <p:cNvPr id="19" name="Google Shape;306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8703">
            <a:off x="16729032" y="-717169"/>
            <a:ext cx="2085013" cy="1774090"/>
          </a:xfrm>
          <a:prstGeom prst="rect">
            <a:avLst/>
          </a:prstGeom>
        </p:spPr>
      </p:pic>
      <p:pic>
        <p:nvPicPr>
          <p:cNvPr id="4" name="Picture 38">
            <a:extLst>
              <a:ext uri="{FF2B5EF4-FFF2-40B4-BE49-F238E27FC236}">
                <a16:creationId xmlns:a16="http://schemas.microsoft.com/office/drawing/2014/main" id="{30B27C80-5618-6D67-A2A3-3078B0582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80090" y="7931991"/>
            <a:ext cx="2307909" cy="23550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87" y="890615"/>
            <a:ext cx="1188013" cy="1126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5400" y="896058"/>
            <a:ext cx="4191000" cy="29797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685800" y="4437863"/>
            <a:ext cx="15001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(O)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E739D2-DBA6-85D7-D390-19FB14EEBCAA}"/>
              </a:ext>
            </a:extLst>
          </p:cNvPr>
          <p:cNvSpPr txBox="1"/>
          <p:nvPr/>
        </p:nvSpPr>
        <p:spPr>
          <a:xfrm>
            <a:off x="685800" y="5373291"/>
            <a:ext cx="15001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(I)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ABD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D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075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0C682-A76A-4790-96DE-BCC283BECCC8}"/>
              </a:ext>
            </a:extLst>
          </p:cNvPr>
          <p:cNvSpPr txBox="1"/>
          <p:nvPr/>
        </p:nvSpPr>
        <p:spPr>
          <a:xfrm>
            <a:off x="760386" y="1615579"/>
            <a:ext cx="13108014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4000" b="1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5)</a:t>
            </a:r>
          </a:p>
          <a:p>
            <a:pPr algn="just"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OA, OB ,OC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800"/>
              </a:spcAft>
            </a:pP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= OA.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(O; R)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0386" y="5757410"/>
            <a:ext cx="18281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38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8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/>
              <p:nvPr/>
            </p:nvSpPr>
            <p:spPr>
              <a:xfrm>
                <a:off x="784335" y="6205303"/>
                <a:ext cx="11197368" cy="1054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𝑡h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𝑛𝑔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𝑂𝐴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𝑂𝐵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𝑂𝐶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132FA0-EC79-792B-273E-061032A7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35" y="6205303"/>
                <a:ext cx="11197368" cy="10541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0386" y="755178"/>
            <a:ext cx="140875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86" y="1554129"/>
            <a:ext cx="1448174" cy="765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0800" y="1396048"/>
            <a:ext cx="3696197" cy="3823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132FA0-EC79-792B-273E-061032A71CD0}"/>
                  </a:ext>
                </a:extLst>
              </p:cNvPr>
              <p:cNvSpPr txBox="1"/>
              <p:nvPr/>
            </p:nvSpPr>
            <p:spPr>
              <a:xfrm>
                <a:off x="760386" y="7177940"/>
                <a:ext cx="16308414" cy="1400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 i="1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ì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𝑂𝐶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đườ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𝑡𝑟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ò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𝑞𝑢𝑎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𝑏𝑎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đỉ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𝑛h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A, B ,C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ngoại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i="1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132FA0-EC79-792B-273E-061032A71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86" y="7177940"/>
                <a:ext cx="16308414" cy="1400383"/>
              </a:xfrm>
              <a:prstGeom prst="rect">
                <a:avLst/>
              </a:prstGeom>
              <a:blipFill rotWithShape="0">
                <a:blip r:embed="rId9"/>
                <a:stretch>
                  <a:fillRect l="-1346" t="-7391" b="-1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705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782518">
            <a:off x="16011183" y="-450072"/>
            <a:ext cx="1749946" cy="18276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099" y="8280547"/>
            <a:ext cx="1998114" cy="1439883"/>
          </a:xfrm>
          <a:prstGeom prst="rect">
            <a:avLst/>
          </a:prstGeom>
        </p:spPr>
      </p:pic>
      <p:pic>
        <p:nvPicPr>
          <p:cNvPr id="39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500727">
            <a:off x="-265360" y="9094411"/>
            <a:ext cx="2345824" cy="6013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E3F9C3-F031-CB98-774D-A1CEF934FE62}"/>
              </a:ext>
            </a:extLst>
          </p:cNvPr>
          <p:cNvSpPr/>
          <p:nvPr/>
        </p:nvSpPr>
        <p:spPr>
          <a:xfrm>
            <a:off x="760386" y="755178"/>
            <a:ext cx="140875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b="1" u="sng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86" y="1508600"/>
            <a:ext cx="985324" cy="10072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760386" y="1921030"/>
            <a:ext cx="13260414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-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32FA0-EC79-792B-273E-061032A71CD0}"/>
              </a:ext>
            </a:extLst>
          </p:cNvPr>
          <p:cNvSpPr txBox="1"/>
          <p:nvPr/>
        </p:nvSpPr>
        <p:spPr>
          <a:xfrm>
            <a:off x="756031" y="5791029"/>
            <a:ext cx="1696096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i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0800" y="1396048"/>
            <a:ext cx="3696197" cy="38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25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2784</Words>
  <Application>Microsoft Office PowerPoint</Application>
  <PresentationFormat>Custom</PresentationFormat>
  <Paragraphs>268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Cambria Math</vt:lpstr>
      <vt:lpstr>Arial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MY PC</cp:lastModifiedBy>
  <cp:revision>1</cp:revision>
  <dcterms:created xsi:type="dcterms:W3CDTF">2006-08-16T00:00:00Z</dcterms:created>
  <dcterms:modified xsi:type="dcterms:W3CDTF">2025-02-08T14:38:24Z</dcterms:modified>
  <dc:identifier>DAFWAZhnXwQ</dc:identifier>
</cp:coreProperties>
</file>