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2" r:id="rId2"/>
    <p:sldId id="550" r:id="rId3"/>
    <p:sldId id="551" r:id="rId4"/>
    <p:sldId id="549" r:id="rId5"/>
    <p:sldId id="552" r:id="rId6"/>
    <p:sldId id="553" r:id="rId7"/>
    <p:sldId id="554" r:id="rId8"/>
    <p:sldId id="555" r:id="rId9"/>
    <p:sldId id="282" r:id="rId10"/>
    <p:sldId id="256" r:id="rId11"/>
    <p:sldId id="5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6305-61A4-4B70-A1ED-EAD09ED103C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8E324-F047-4B02-BFF6-6C6EEF0C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9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A0F652D-FF04-B90F-2606-06549BB365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BB61189-6CC5-71AB-BD75-BC6198F64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DC3B-F0CB-AF33-483B-9F03C1902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1DFA9-3556-09FF-2575-2267DB198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2B1C0-7D85-A307-D9BD-8BDE74730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C784-052B-4647-8D9C-F197EAF5416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3E0D-8859-3D61-877E-99144F3E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CABA7-C4FE-717E-0F98-4FC3A9CA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472-B47D-48AD-B0D4-1114B849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2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3D541-7680-7E3B-F773-D747AF80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6638C-4AF8-E59C-F45D-1CB4D8440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43B95-49A1-B0D8-1A34-F2FD527D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C784-052B-4647-8D9C-F197EAF5416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F03E-450A-4D64-0283-8EBEDEC7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BEF3-EE31-D0FF-AC77-46BB64F1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472-B47D-48AD-B0D4-1114B849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FC49CE-D7EC-711D-9E23-082A800AD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01DCE-F2B3-03B8-3523-C1A29891F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9E192-29BA-9EDA-2E53-CCD8D288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C784-052B-4647-8D9C-F197EAF5416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CD316-9673-AA8D-BA81-C6E93E8C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347A8-34E8-1BC3-AD9B-92B675E4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472-B47D-48AD-B0D4-1114B849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1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UNTITLED-2">
            <a:extLst>
              <a:ext uri="{FF2B5EF4-FFF2-40B4-BE49-F238E27FC236}">
                <a16:creationId xmlns:a16="http://schemas.microsoft.com/office/drawing/2014/main" id="{CDB04AB0-77DF-4FA1-D002-04EDDD21EB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13" y="0"/>
            <a:ext cx="11826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02956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B614-EC1F-84E0-3F9B-2DD9DC12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2C0E3-296C-A50D-A71F-8554EE1EA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4FE1E-0883-9A69-3B0C-5935EF7B6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C784-052B-4647-8D9C-F197EAF5416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93254-C0EF-46FC-2A00-C59C8DF0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19D04-D20A-12F1-7BD1-045CAFF08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472-B47D-48AD-B0D4-1114B849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8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DCA6-762A-40BC-8553-A7C41B92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55803-850A-B1AA-6634-77135C4E0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53723-078D-B749-2542-C5710322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C784-052B-4647-8D9C-F197EAF5416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1A176-AA1E-3557-1873-84682D19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66ACC-51CB-DA34-D821-24E6D2B6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472-B47D-48AD-B0D4-1114B849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8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ABCC-B1DF-F399-496E-03776A0F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6A4B4-E8A1-8C11-11F8-89C475154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F656D-A6ED-9B8C-31B6-2F442E8E3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14848-7EEB-02A9-31A1-7A8EC164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C784-052B-4647-8D9C-F197EAF5416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5710C-3C33-A10C-13AC-8B84BCCF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E000C-D210-36F1-A8AC-3D41FB44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472-B47D-48AD-B0D4-1114B849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3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5628-DD0A-6863-C6B6-90E4B9C5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7EA67-1C71-A7CA-29EC-17A6BAD71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710AB-ED01-417E-99F9-16A2C5213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E1A6E-FC95-66C0-CFDC-18B0DB3F8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5B1C2-C84C-E140-D397-9E24B55B0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531806-4E13-928E-09A7-16BE8075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C784-052B-4647-8D9C-F197EAF5416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25105C-8309-C89E-51C1-E5BEE9F7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45EAC2-BCF4-F7FB-16BF-FC8B7C4F3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472-B47D-48AD-B0D4-1114B849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4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124F-73F1-6B1C-CA71-26E138FB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8CA55-5C73-7D64-129A-6FEDF022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C784-052B-4647-8D9C-F197EAF5416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36BE5-8992-99B9-FA34-97EBA857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C45CE-3492-9CD0-8F30-7C968167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472-B47D-48AD-B0D4-1114B849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5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DA2EF-8225-F756-5911-04B74470F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C784-052B-4647-8D9C-F197EAF5416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2E0039-8F4E-97DA-E3E5-9E453633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77D29-4FE5-714A-8050-926645F6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472-B47D-48AD-B0D4-1114B849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E84A-2C60-2FAA-C81B-D658A53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853BC-B549-C29F-DB19-256BFA18C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5D3-02DC-1EC2-102C-8B1E90E6C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6C7A8-37C6-0E7F-964C-6C3C9831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C784-052B-4647-8D9C-F197EAF5416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99E15-E2A1-8CC4-0482-32918169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B820-AD34-DC67-469C-1C02C54F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472-B47D-48AD-B0D4-1114B849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7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6AF55-BAA4-F06D-3318-D824433D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EA2CDF-8765-E2C1-F895-7E1FBF64F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C47AE-38AA-C233-EC78-53A78855B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8A571-4275-1F9C-6EF3-71C1F871C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C784-052B-4647-8D9C-F197EAF5416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85072-9890-655E-B483-A8FD770D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EB32C-0720-C265-8099-CE524B8F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F472-B47D-48AD-B0D4-1114B849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1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A514A8-1115-3218-7DCE-48BBED085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08BC-0C36-29F6-2503-BEF042E9A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7C4DB-752C-CE3D-597C-763DDE89E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C784-052B-4647-8D9C-F197EAF5416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A0B39-F15B-B100-4D67-3D14B8F03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968FA-E0DA-27B3-CF7D-0A0EF0253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4F472-B47D-48AD-B0D4-1114B849A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>
            <a:extLst>
              <a:ext uri="{FF2B5EF4-FFF2-40B4-BE49-F238E27FC236}">
                <a16:creationId xmlns:a16="http://schemas.microsoft.com/office/drawing/2014/main" id="{EC87F0EA-E845-2ED0-9224-516845082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725"/>
            <a:ext cx="12795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72" name="Group 6">
            <a:extLst>
              <a:ext uri="{FF2B5EF4-FFF2-40B4-BE49-F238E27FC236}">
                <a16:creationId xmlns:a16="http://schemas.microsoft.com/office/drawing/2014/main" id="{FF956DEA-5294-FA8F-E8DD-2D02A8255F7C}"/>
              </a:ext>
            </a:extLst>
          </p:cNvPr>
          <p:cNvGrpSpPr>
            <a:grpSpLocks/>
          </p:cNvGrpSpPr>
          <p:nvPr/>
        </p:nvGrpSpPr>
        <p:grpSpPr bwMode="auto">
          <a:xfrm>
            <a:off x="9169400" y="3921125"/>
            <a:ext cx="2914650" cy="3048000"/>
            <a:chOff x="3120" y="576"/>
            <a:chExt cx="1836" cy="1920"/>
          </a:xfrm>
        </p:grpSpPr>
        <p:pic>
          <p:nvPicPr>
            <p:cNvPr id="7194" name="Picture 7" descr="slide0011_image004">
              <a:extLst>
                <a:ext uri="{FF2B5EF4-FFF2-40B4-BE49-F238E27FC236}">
                  <a16:creationId xmlns:a16="http://schemas.microsoft.com/office/drawing/2014/main" id="{E1F7B94A-53F2-216F-BC22-1AA21A6B027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576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5" name="Picture 8" descr="slide0011_image004">
              <a:extLst>
                <a:ext uri="{FF2B5EF4-FFF2-40B4-BE49-F238E27FC236}">
                  <a16:creationId xmlns:a16="http://schemas.microsoft.com/office/drawing/2014/main" id="{89A46A8A-A34D-93C1-CD6F-015D025D42E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64" y="1488"/>
              <a:ext cx="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6" name="Picture 9" descr="slide0011_image009">
              <a:extLst>
                <a:ext uri="{FF2B5EF4-FFF2-40B4-BE49-F238E27FC236}">
                  <a16:creationId xmlns:a16="http://schemas.microsoft.com/office/drawing/2014/main" id="{1B809022-D9F5-06F6-6CD9-09378997583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88" y="1104"/>
              <a:ext cx="38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7" name="Picture 10" descr="slide0011_image011">
              <a:extLst>
                <a:ext uri="{FF2B5EF4-FFF2-40B4-BE49-F238E27FC236}">
                  <a16:creationId xmlns:a16="http://schemas.microsoft.com/office/drawing/2014/main" id="{C761FC87-E735-1404-754A-07B3F9831C3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" y="1689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8" name="Picture 11" descr="slide0011_image010">
              <a:extLst>
                <a:ext uri="{FF2B5EF4-FFF2-40B4-BE49-F238E27FC236}">
                  <a16:creationId xmlns:a16="http://schemas.microsoft.com/office/drawing/2014/main" id="{C406E5FF-B4D8-C5CA-6086-63F054EE2BE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392"/>
              <a:ext cx="53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9" name="Picture 12" descr="slide0011_image005">
              <a:extLst>
                <a:ext uri="{FF2B5EF4-FFF2-40B4-BE49-F238E27FC236}">
                  <a16:creationId xmlns:a16="http://schemas.microsoft.com/office/drawing/2014/main" id="{E581398C-5E4F-F01E-54FE-7C08F0BE88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855925" flipV="1">
              <a:off x="3912" y="1356"/>
              <a:ext cx="129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0" name="Picture 13" descr="slide0011_image002">
              <a:extLst>
                <a:ext uri="{FF2B5EF4-FFF2-40B4-BE49-F238E27FC236}">
                  <a16:creationId xmlns:a16="http://schemas.microsoft.com/office/drawing/2014/main" id="{80CB2DE5-F701-4631-2B04-BC3E6C447A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1410"/>
              <a:ext cx="919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1" name="Picture 14" descr="slide0011_image008">
              <a:extLst>
                <a:ext uri="{FF2B5EF4-FFF2-40B4-BE49-F238E27FC236}">
                  <a16:creationId xmlns:a16="http://schemas.microsoft.com/office/drawing/2014/main" id="{1061ADB2-EB2E-ECCB-4896-8B87A346048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" y="1776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2" name="Picture 15" descr="slide0011_image004">
              <a:extLst>
                <a:ext uri="{FF2B5EF4-FFF2-40B4-BE49-F238E27FC236}">
                  <a16:creationId xmlns:a16="http://schemas.microsoft.com/office/drawing/2014/main" id="{EFD5A268-B3AB-D6BD-A691-47C2D9B09E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20" y="2016"/>
              <a:ext cx="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3" name="Group 16">
            <a:extLst>
              <a:ext uri="{FF2B5EF4-FFF2-40B4-BE49-F238E27FC236}">
                <a16:creationId xmlns:a16="http://schemas.microsoft.com/office/drawing/2014/main" id="{7148D3E7-A718-E15F-2753-6A7A0C3E888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8900" y="3838575"/>
            <a:ext cx="2895600" cy="3048000"/>
            <a:chOff x="3120" y="576"/>
            <a:chExt cx="1836" cy="1920"/>
          </a:xfrm>
        </p:grpSpPr>
        <p:pic>
          <p:nvPicPr>
            <p:cNvPr id="7185" name="Picture 17" descr="slide0011_image004">
              <a:extLst>
                <a:ext uri="{FF2B5EF4-FFF2-40B4-BE49-F238E27FC236}">
                  <a16:creationId xmlns:a16="http://schemas.microsoft.com/office/drawing/2014/main" id="{567E9BE5-FF6B-95B0-E80F-B0C607A5B9E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576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18" descr="slide0011_image004">
              <a:extLst>
                <a:ext uri="{FF2B5EF4-FFF2-40B4-BE49-F238E27FC236}">
                  <a16:creationId xmlns:a16="http://schemas.microsoft.com/office/drawing/2014/main" id="{019931A3-9AE2-07D4-77FB-8537EEAF18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64" y="1488"/>
              <a:ext cx="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19" descr="slide0011_image009">
              <a:extLst>
                <a:ext uri="{FF2B5EF4-FFF2-40B4-BE49-F238E27FC236}">
                  <a16:creationId xmlns:a16="http://schemas.microsoft.com/office/drawing/2014/main" id="{DD8ABE82-10B4-A008-48AC-6A09B5AFC3E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88" y="1104"/>
              <a:ext cx="38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20" descr="slide0011_image011">
              <a:extLst>
                <a:ext uri="{FF2B5EF4-FFF2-40B4-BE49-F238E27FC236}">
                  <a16:creationId xmlns:a16="http://schemas.microsoft.com/office/drawing/2014/main" id="{AC4B101B-AADA-67B3-5EA7-DC26BAFD05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" y="1689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Picture 21" descr="slide0011_image010">
              <a:extLst>
                <a:ext uri="{FF2B5EF4-FFF2-40B4-BE49-F238E27FC236}">
                  <a16:creationId xmlns:a16="http://schemas.microsoft.com/office/drawing/2014/main" id="{084B110F-BD1C-1C40-5729-56F78D39F63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392"/>
              <a:ext cx="53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22" descr="slide0011_image005">
              <a:extLst>
                <a:ext uri="{FF2B5EF4-FFF2-40B4-BE49-F238E27FC236}">
                  <a16:creationId xmlns:a16="http://schemas.microsoft.com/office/drawing/2014/main" id="{DC0409F8-FED2-4BE5-1B2B-569FA0E57A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855925" flipV="1">
              <a:off x="3912" y="1356"/>
              <a:ext cx="129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Picture 23" descr="slide0011_image002">
              <a:extLst>
                <a:ext uri="{FF2B5EF4-FFF2-40B4-BE49-F238E27FC236}">
                  <a16:creationId xmlns:a16="http://schemas.microsoft.com/office/drawing/2014/main" id="{F06E862C-770C-9305-E1F1-C0283A5DE7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1410"/>
              <a:ext cx="919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Picture 24" descr="slide0011_image008">
              <a:extLst>
                <a:ext uri="{FF2B5EF4-FFF2-40B4-BE49-F238E27FC236}">
                  <a16:creationId xmlns:a16="http://schemas.microsoft.com/office/drawing/2014/main" id="{F427D4A2-33E6-0F8D-0B36-EBFAF0733D4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" y="1776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3" name="Picture 25" descr="slide0011_image004">
              <a:extLst>
                <a:ext uri="{FF2B5EF4-FFF2-40B4-BE49-F238E27FC236}">
                  <a16:creationId xmlns:a16="http://schemas.microsoft.com/office/drawing/2014/main" id="{EA46AF99-FE0F-4C03-8B7F-DE2EF0427D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20" y="2016"/>
              <a:ext cx="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4" name="Picture 7" descr="M (304)">
            <a:extLst>
              <a:ext uri="{FF2B5EF4-FFF2-40B4-BE49-F238E27FC236}">
                <a16:creationId xmlns:a16="http://schemas.microsoft.com/office/drawing/2014/main" id="{7FE7098C-6B12-F201-3DA8-DBE06BF474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562600"/>
            <a:ext cx="68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M (304)">
            <a:extLst>
              <a:ext uri="{FF2B5EF4-FFF2-40B4-BE49-F238E27FC236}">
                <a16:creationId xmlns:a16="http://schemas.microsoft.com/office/drawing/2014/main" id="{26685E59-7963-6011-8999-4CFE5EEB7B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5605463"/>
            <a:ext cx="68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M (304)">
            <a:extLst>
              <a:ext uri="{FF2B5EF4-FFF2-40B4-BE49-F238E27FC236}">
                <a16:creationId xmlns:a16="http://schemas.microsoft.com/office/drawing/2014/main" id="{90FA49A7-9767-FF05-0D27-6AF37B048D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588000"/>
            <a:ext cx="68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7" descr="M (304)">
            <a:extLst>
              <a:ext uri="{FF2B5EF4-FFF2-40B4-BE49-F238E27FC236}">
                <a16:creationId xmlns:a16="http://schemas.microsoft.com/office/drawing/2014/main" id="{85656215-634C-B9BA-0C7B-7AA82AAF49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5502275"/>
            <a:ext cx="68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3" descr="slide0011_image020">
            <a:extLst>
              <a:ext uri="{FF2B5EF4-FFF2-40B4-BE49-F238E27FC236}">
                <a16:creationId xmlns:a16="http://schemas.microsoft.com/office/drawing/2014/main" id="{3E94ED52-6872-7A11-BC77-E8C21C84CF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4" descr="slide0011_image019">
            <a:extLst>
              <a:ext uri="{FF2B5EF4-FFF2-40B4-BE49-F238E27FC236}">
                <a16:creationId xmlns:a16="http://schemas.microsoft.com/office/drawing/2014/main" id="{423F086A-17CE-36D3-5EDB-C22F5FF02F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225" y="873125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39">
            <a:extLst>
              <a:ext uri="{FF2B5EF4-FFF2-40B4-BE49-F238E27FC236}">
                <a16:creationId xmlns:a16="http://schemas.microsoft.com/office/drawing/2014/main" id="{56BCB74B-1BA9-AD1F-925E-BB628D525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1347514"/>
            <a:ext cx="882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MÔN: CÔNG NGHỆ </a:t>
            </a:r>
          </a:p>
        </p:txBody>
      </p:sp>
      <p:pic>
        <p:nvPicPr>
          <p:cNvPr id="7183" name="Picture 7" descr="M (304)">
            <a:extLst>
              <a:ext uri="{FF2B5EF4-FFF2-40B4-BE49-F238E27FC236}">
                <a16:creationId xmlns:a16="http://schemas.microsoft.com/office/drawing/2014/main" id="{7A96A4CC-1ADA-E0CF-3B25-96769650D9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5556250"/>
            <a:ext cx="68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39">
            <a:extLst>
              <a:ext uri="{FF2B5EF4-FFF2-40B4-BE49-F238E27FC236}">
                <a16:creationId xmlns:a16="http://schemas.microsoft.com/office/drawing/2014/main" id="{D0D5AFDB-C68B-A7CF-B11A-57725AF2B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2314301"/>
            <a:ext cx="9512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BÀI 9: NUÔI DƯỠNG VÀ CHĂM SÓC VẬT NUÔI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28AE3BC-A3D1-B074-D7FC-1DB2AED54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876552"/>
              </p:ext>
            </p:extLst>
          </p:nvPr>
        </p:nvGraphicFramePr>
        <p:xfrm>
          <a:off x="80212" y="782505"/>
          <a:ext cx="12031578" cy="6060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781">
                  <a:extLst>
                    <a:ext uri="{9D8B030D-6E8A-4147-A177-3AD203B41FA5}">
                      <a16:colId xmlns:a16="http://schemas.microsoft.com/office/drawing/2014/main" val="4249987498"/>
                    </a:ext>
                  </a:extLst>
                </a:gridCol>
                <a:gridCol w="3355745">
                  <a:extLst>
                    <a:ext uri="{9D8B030D-6E8A-4147-A177-3AD203B41FA5}">
                      <a16:colId xmlns:a16="http://schemas.microsoft.com/office/drawing/2014/main" val="2249331644"/>
                    </a:ext>
                  </a:extLst>
                </a:gridCol>
                <a:gridCol w="2005263">
                  <a:extLst>
                    <a:ext uri="{9D8B030D-6E8A-4147-A177-3AD203B41FA5}">
                      <a16:colId xmlns:a16="http://schemas.microsoft.com/office/drawing/2014/main" val="4281659288"/>
                    </a:ext>
                  </a:extLst>
                </a:gridCol>
                <a:gridCol w="2005263">
                  <a:extLst>
                    <a:ext uri="{9D8B030D-6E8A-4147-A177-3AD203B41FA5}">
                      <a16:colId xmlns:a16="http://schemas.microsoft.com/office/drawing/2014/main" val="2750354891"/>
                    </a:ext>
                  </a:extLst>
                </a:gridCol>
                <a:gridCol w="2005263">
                  <a:extLst>
                    <a:ext uri="{9D8B030D-6E8A-4147-A177-3AD203B41FA5}">
                      <a16:colId xmlns:a16="http://schemas.microsoft.com/office/drawing/2014/main" val="11226415"/>
                    </a:ext>
                  </a:extLst>
                </a:gridCol>
                <a:gridCol w="2005263">
                  <a:extLst>
                    <a:ext uri="{9D8B030D-6E8A-4147-A177-3AD203B41FA5}">
                      <a16:colId xmlns:a16="http://schemas.microsoft.com/office/drawing/2014/main" val="1748131934"/>
                    </a:ext>
                  </a:extLst>
                </a:gridCol>
              </a:tblGrid>
              <a:tr h="74824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 tư, đầu vào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lượng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 tính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giá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 tiền</a:t>
                      </a:r>
                    </a:p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904884"/>
                  </a:ext>
                </a:extLst>
              </a:tr>
              <a:tr h="74824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giống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307513"/>
                  </a:ext>
                </a:extLst>
              </a:tr>
              <a:tr h="74824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 ăn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501868"/>
                  </a:ext>
                </a:extLst>
              </a:tr>
              <a:tr h="74824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Chuẩn bị chuồng trại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Lứa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414289"/>
                  </a:ext>
                </a:extLst>
              </a:tr>
              <a:tr h="74824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Thuốc thú 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357478"/>
                  </a:ext>
                </a:extLst>
              </a:tr>
              <a:tr h="74824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Tiền điện, nước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437454"/>
                  </a:ext>
                </a:extLst>
              </a:tr>
              <a:tr h="74824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 phí khác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Lứa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708260"/>
                  </a:ext>
                </a:extLst>
              </a:tr>
              <a:tr h="74824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chi phí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7883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50A717-217D-6034-1832-D9DE5FADD9BC}"/>
              </a:ext>
            </a:extLst>
          </p:cNvPr>
          <p:cNvSpPr txBox="1"/>
          <p:nvPr/>
        </p:nvSpPr>
        <p:spPr>
          <a:xfrm>
            <a:off x="192502" y="35274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kern="0">
                <a:solidFill>
                  <a:srgbClr val="FF0000"/>
                </a:solidFill>
                <a:latin typeface="Arial" pitchFamily="34" charset="0"/>
                <a:ea typeface="幼圆" panose="02010509060101010101" pitchFamily="49" charset="-122"/>
                <a:cs typeface="Arial" pitchFamily="34" charset="0"/>
              </a:rPr>
              <a:t>Coi mỗi tháng có 30 ngày.</a:t>
            </a:r>
            <a:endParaRPr lang="en-US" sz="2400"/>
          </a:p>
        </p:txBody>
      </p:sp>
      <p:pic>
        <p:nvPicPr>
          <p:cNvPr id="7" name="Mission Impossible Countdown Timer - YouTube (360p)">
            <a:hlinkClick r:id="" action="ppaction://media"/>
            <a:extLst>
              <a:ext uri="{FF2B5EF4-FFF2-40B4-BE49-F238E27FC236}">
                <a16:creationId xmlns:a16="http://schemas.microsoft.com/office/drawing/2014/main" id="{DB209002-FF9E-3434-23FC-880C578EB5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52486" y="11032"/>
            <a:ext cx="1195134" cy="8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4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39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9">
            <a:extLst>
              <a:ext uri="{FF2B5EF4-FFF2-40B4-BE49-F238E27FC236}">
                <a16:creationId xmlns:a16="http://schemas.microsoft.com/office/drawing/2014/main" id="{DF91562E-BF6B-4D30-108E-B627A0B99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BÀI 9: NUÔI DƯỠNG VÀ CHĂM SÓC VẬT NUÔI (Tiết 3)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28AE3BC-A3D1-B074-D7FC-1DB2AED54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259502"/>
              </p:ext>
            </p:extLst>
          </p:nvPr>
        </p:nvGraphicFramePr>
        <p:xfrm>
          <a:off x="80212" y="782505"/>
          <a:ext cx="12031578" cy="6060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781">
                  <a:extLst>
                    <a:ext uri="{9D8B030D-6E8A-4147-A177-3AD203B41FA5}">
                      <a16:colId xmlns:a16="http://schemas.microsoft.com/office/drawing/2014/main" val="4249987498"/>
                    </a:ext>
                  </a:extLst>
                </a:gridCol>
                <a:gridCol w="3355745">
                  <a:extLst>
                    <a:ext uri="{9D8B030D-6E8A-4147-A177-3AD203B41FA5}">
                      <a16:colId xmlns:a16="http://schemas.microsoft.com/office/drawing/2014/main" val="2249331644"/>
                    </a:ext>
                  </a:extLst>
                </a:gridCol>
                <a:gridCol w="2005263">
                  <a:extLst>
                    <a:ext uri="{9D8B030D-6E8A-4147-A177-3AD203B41FA5}">
                      <a16:colId xmlns:a16="http://schemas.microsoft.com/office/drawing/2014/main" val="4281659288"/>
                    </a:ext>
                  </a:extLst>
                </a:gridCol>
                <a:gridCol w="2005263">
                  <a:extLst>
                    <a:ext uri="{9D8B030D-6E8A-4147-A177-3AD203B41FA5}">
                      <a16:colId xmlns:a16="http://schemas.microsoft.com/office/drawing/2014/main" val="2750354891"/>
                    </a:ext>
                  </a:extLst>
                </a:gridCol>
                <a:gridCol w="2005263">
                  <a:extLst>
                    <a:ext uri="{9D8B030D-6E8A-4147-A177-3AD203B41FA5}">
                      <a16:colId xmlns:a16="http://schemas.microsoft.com/office/drawing/2014/main" val="11226415"/>
                    </a:ext>
                  </a:extLst>
                </a:gridCol>
                <a:gridCol w="2005263">
                  <a:extLst>
                    <a:ext uri="{9D8B030D-6E8A-4147-A177-3AD203B41FA5}">
                      <a16:colId xmlns:a16="http://schemas.microsoft.com/office/drawing/2014/main" val="1748131934"/>
                    </a:ext>
                  </a:extLst>
                </a:gridCol>
              </a:tblGrid>
              <a:tr h="74824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 tư, đầu vào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lượng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 tính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giá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 tiền</a:t>
                      </a:r>
                    </a:p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904884"/>
                  </a:ext>
                </a:extLst>
              </a:tr>
              <a:tr h="74824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giống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307513"/>
                  </a:ext>
                </a:extLst>
              </a:tr>
              <a:tr h="74824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 ăn hỗn hợp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501868"/>
                  </a:ext>
                </a:extLst>
              </a:tr>
              <a:tr h="74824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 độn chuồng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Lứa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414289"/>
                  </a:ext>
                </a:extLst>
              </a:tr>
              <a:tr h="74824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Thuốc thú y, vaccine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357478"/>
                  </a:ext>
                </a:extLst>
              </a:tr>
              <a:tr h="74824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Tiền điện, nước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437454"/>
                  </a:ext>
                </a:extLst>
              </a:tr>
              <a:tr h="74824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 phí khác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Lứa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708260"/>
                  </a:ext>
                </a:extLst>
              </a:tr>
              <a:tr h="748242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chi phí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8 150 000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788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38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>
            <a:extLst>
              <a:ext uri="{FF2B5EF4-FFF2-40B4-BE49-F238E27FC236}">
                <a16:creationId xmlns:a16="http://schemas.microsoft.com/office/drawing/2014/main" id="{5FDD7791-669E-5217-E5A5-01713694F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896" y="0"/>
            <a:ext cx="7019372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C2FDD081-3C94-7D37-300C-F01C7123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84" y="3684930"/>
            <a:ext cx="7285036" cy="33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DFF38065-8AC8-8835-D40A-02AAAE32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84" y="2962929"/>
            <a:ext cx="7536827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BDE31DAE-B04A-D468-B788-895D3A5FC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84" y="1024766"/>
            <a:ext cx="7709106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3D403F54-FC9E-B35F-7AF0-4DE1A51E5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50" y="1956079"/>
            <a:ext cx="4013408" cy="294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543BEF-4CA7-D786-7770-A303F117FE5D}"/>
              </a:ext>
            </a:extLst>
          </p:cNvPr>
          <p:cNvSpPr txBox="1"/>
          <p:nvPr/>
        </p:nvSpPr>
        <p:spPr>
          <a:xfrm>
            <a:off x="917497" y="103466"/>
            <a:ext cx="43291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#9Slide05 Brannboll Ny" panose="02000000000000000000" pitchFamily="2" charset="0"/>
                <a:cs typeface="Dreaming Outloud Script Pro" panose="03050502040304050704" pitchFamily="66" charset="0"/>
              </a:rPr>
              <a:t>Bài 9: Nuôi dưỡng và chăm sóc vật nuôi (Tiết 1, 2)</a:t>
            </a:r>
            <a:endParaRPr lang="en-ZA" altLang="en-US" sz="4000" b="1">
              <a:solidFill>
                <a:srgbClr val="FF0000"/>
              </a:solidFill>
              <a:latin typeface="#9Slide05 Brannboll Ny" panose="02000000000000000000" pitchFamily="2" charset="0"/>
              <a:cs typeface="Dreaming Outloud Script Pro" panose="03050502040304050704" pitchFamily="66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86A2543-B96F-89A1-05FD-C3902A954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53" y="4815543"/>
            <a:ext cx="510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#9Slide05 Brannboll Ny" panose="02000000000000000000" pitchFamily="2" charset="0"/>
                <a:cs typeface="Dreaming Outloud Script Pro" panose="03050502040304050704" pitchFamily="66" charset="0"/>
              </a:rPr>
              <a:t>Báo cáo sản phẩm học tập</a:t>
            </a:r>
            <a:endParaRPr lang="en-ZA" altLang="en-US" sz="3600" b="1">
              <a:solidFill>
                <a:srgbClr val="FF0000"/>
              </a:solidFill>
              <a:latin typeface="#9Slide05 Brannboll Ny" panose="02000000000000000000" pitchFamily="2" charset="0"/>
              <a:cs typeface="Dreaming Outloud Script Pro" panose="030505020403040507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F102E3-2D16-19E4-0F95-49421791186E}"/>
              </a:ext>
            </a:extLst>
          </p:cNvPr>
          <p:cNvSpPr txBox="1"/>
          <p:nvPr/>
        </p:nvSpPr>
        <p:spPr>
          <a:xfrm>
            <a:off x="525448" y="5375286"/>
            <a:ext cx="4864833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400" b="1" kern="0">
                <a:latin typeface="Arial" pitchFamily="34" charset="0"/>
                <a:ea typeface="幼圆" panose="02010509060101010101" pitchFamily="49" charset="-122"/>
                <a:cs typeface="Arial" pitchFamily="34" charset="0"/>
              </a:rPr>
              <a:t>Nêu các biện pháp chăm sóc và nuôi dưỡng vật nuôi ở gia đình, địa phương em?</a:t>
            </a:r>
            <a:endParaRPr lang="en-US" altLang="zh-CN" sz="2400" b="1" kern="0" dirty="0">
              <a:latin typeface="Arial" pitchFamily="34" charset="0"/>
              <a:ea typeface="幼圆" panose="02010509060101010101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9">
            <a:extLst>
              <a:ext uri="{FF2B5EF4-FFF2-40B4-BE49-F238E27FC236}">
                <a16:creationId xmlns:a16="http://schemas.microsoft.com/office/drawing/2014/main" id="{D657529D-352B-FE06-D22E-AE3BD462F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BÀI 9: NUÔI DƯỠNG VÀ CHĂM SÓC VẬT NUÔI (Tiết 3)</a:t>
            </a:r>
          </a:p>
        </p:txBody>
      </p:sp>
      <p:sp>
        <p:nvSpPr>
          <p:cNvPr id="11" name="圆角矩形 12">
            <a:extLst>
              <a:ext uri="{FF2B5EF4-FFF2-40B4-BE49-F238E27FC236}">
                <a16:creationId xmlns:a16="http://schemas.microsoft.com/office/drawing/2014/main" id="{A56DC54F-51BB-2CDF-2BDA-B6464E058359}"/>
              </a:ext>
            </a:extLst>
          </p:cNvPr>
          <p:cNvSpPr/>
          <p:nvPr/>
        </p:nvSpPr>
        <p:spPr>
          <a:xfrm>
            <a:off x="168275" y="386179"/>
            <a:ext cx="652463" cy="496887"/>
          </a:xfrm>
          <a:prstGeom prst="roundRect">
            <a:avLst>
              <a:gd name="adj" fmla="val 782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27656CE6-C0AC-29A4-F7C5-409E0AD8D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99" y="435391"/>
            <a:ext cx="11210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Vai trò của việc nuôi dưỡng và chăm sóc vật nuôi.</a:t>
            </a:r>
          </a:p>
        </p:txBody>
      </p:sp>
      <p:sp>
        <p:nvSpPr>
          <p:cNvPr id="13" name="圆角矩形 14">
            <a:extLst>
              <a:ext uri="{FF2B5EF4-FFF2-40B4-BE49-F238E27FC236}">
                <a16:creationId xmlns:a16="http://schemas.microsoft.com/office/drawing/2014/main" id="{54F786FD-B4B1-0480-AD88-F57160471B83}"/>
              </a:ext>
            </a:extLst>
          </p:cNvPr>
          <p:cNvSpPr/>
          <p:nvPr/>
        </p:nvSpPr>
        <p:spPr>
          <a:xfrm>
            <a:off x="174625" y="1037606"/>
            <a:ext cx="642938" cy="496887"/>
          </a:xfrm>
          <a:prstGeom prst="roundRect">
            <a:avLst>
              <a:gd name="adj" fmla="val 782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57">
            <a:extLst>
              <a:ext uri="{FF2B5EF4-FFF2-40B4-BE49-F238E27FC236}">
                <a16:creationId xmlns:a16="http://schemas.microsoft.com/office/drawing/2014/main" id="{22D0B104-8A88-CEF6-2405-E696FD996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1098758"/>
            <a:ext cx="7713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Nuôi dưỡng chăm sóc vật nuôi</a:t>
            </a:r>
            <a:endParaRPr lang="vi-V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AEDE0C14-B2A8-DF7E-A73C-C55ECBB7C295}"/>
              </a:ext>
            </a:extLst>
          </p:cNvPr>
          <p:cNvSpPr/>
          <p:nvPr/>
        </p:nvSpPr>
        <p:spPr>
          <a:xfrm>
            <a:off x="187877" y="1709117"/>
            <a:ext cx="642938" cy="496888"/>
          </a:xfrm>
          <a:prstGeom prst="roundRect">
            <a:avLst>
              <a:gd name="adj" fmla="val 7822"/>
            </a:avLst>
          </a:prstGeom>
          <a:solidFill>
            <a:schemeClr val="accent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3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632B87-078D-B9A0-3308-31A2BB442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05322"/>
            <a:ext cx="1135166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Arial" panose="020B0604020202020204" pitchFamily="34" charset="0"/>
                <a:cs typeface="Arial" panose="020B0604020202020204" pitchFamily="34" charset="0"/>
              </a:rPr>
              <a:t>Lập kế hoạch, tính toán chi phí cho việc nuôi dưỡng và chăm sóc vật nuôi thịt thả vườn.</a:t>
            </a:r>
            <a:endParaRPr lang="vi-VN" altLang="en-US" sz="2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E11AAB41-F697-FFA6-687A-C64C596AF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6" y="3278441"/>
            <a:ext cx="3454642" cy="37408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C0AADB-3D1E-1A48-F297-3AF0FC324B3F}"/>
              </a:ext>
            </a:extLst>
          </p:cNvPr>
          <p:cNvSpPr txBox="1"/>
          <p:nvPr/>
        </p:nvSpPr>
        <p:spPr>
          <a:xfrm>
            <a:off x="827088" y="2839888"/>
            <a:ext cx="2843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#9Slide05 Brannboll Ny" panose="02000000000000000000" pitchFamily="2" charset="0"/>
                <a:cs typeface="Dreaming Outloud Script Pro" panose="03050502040304050704" pitchFamily="66" charset="0"/>
              </a:rPr>
              <a:t>Nhóm đôi ( 2 phút)</a:t>
            </a:r>
            <a:endParaRPr lang="en-ZA" altLang="en-US" sz="2800" b="1">
              <a:solidFill>
                <a:srgbClr val="FF0000"/>
              </a:solidFill>
              <a:latin typeface="#9Slide05 Brannboll Ny" panose="02000000000000000000" pitchFamily="2" charset="0"/>
              <a:cs typeface="Dreaming Outloud Script Pro" panose="030505020403040507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4F3631-6089-57AB-E803-C9C9B4C6F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043" y="4748773"/>
            <a:ext cx="75537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Hãy nêu các bước trong lập kế hoạch cho việc nuôi dưỡng và chăm sóc gà thịt thả vườn.</a:t>
            </a:r>
            <a:endParaRPr lang="vi-V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48C9C-5C42-6794-5C6B-B65C91B21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22" y="3024494"/>
            <a:ext cx="1455878" cy="1449408"/>
          </a:xfrm>
          <a:prstGeom prst="rect">
            <a:avLst/>
          </a:prstGeom>
        </p:spPr>
      </p:pic>
      <p:pic>
        <p:nvPicPr>
          <p:cNvPr id="7" name="1 phút">
            <a:hlinkClick r:id="" action="ppaction://media"/>
            <a:extLst>
              <a:ext uri="{FF2B5EF4-FFF2-40B4-BE49-F238E27FC236}">
                <a16:creationId xmlns:a16="http://schemas.microsoft.com/office/drawing/2014/main" id="{EFE9C85D-8C2A-DE84-A9EE-10C97AC1D1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62107" y="2364470"/>
            <a:ext cx="2463662" cy="138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72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0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2">
            <a:extLst>
              <a:ext uri="{FF2B5EF4-FFF2-40B4-BE49-F238E27FC236}">
                <a16:creationId xmlns:a16="http://schemas.microsoft.com/office/drawing/2014/main" id="{A56DC54F-51BB-2CDF-2BDA-B6464E058359}"/>
              </a:ext>
            </a:extLst>
          </p:cNvPr>
          <p:cNvSpPr/>
          <p:nvPr/>
        </p:nvSpPr>
        <p:spPr>
          <a:xfrm>
            <a:off x="168275" y="386179"/>
            <a:ext cx="652463" cy="496887"/>
          </a:xfrm>
          <a:prstGeom prst="roundRect">
            <a:avLst>
              <a:gd name="adj" fmla="val 782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27656CE6-C0AC-29A4-F7C5-409E0AD8D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99" y="435391"/>
            <a:ext cx="11210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Vai trò của việc nuôi dưỡng và chăm sóc vật nuôi.</a:t>
            </a:r>
          </a:p>
        </p:txBody>
      </p:sp>
      <p:sp>
        <p:nvSpPr>
          <p:cNvPr id="13" name="圆角矩形 14">
            <a:extLst>
              <a:ext uri="{FF2B5EF4-FFF2-40B4-BE49-F238E27FC236}">
                <a16:creationId xmlns:a16="http://schemas.microsoft.com/office/drawing/2014/main" id="{54F786FD-B4B1-0480-AD88-F57160471B83}"/>
              </a:ext>
            </a:extLst>
          </p:cNvPr>
          <p:cNvSpPr/>
          <p:nvPr/>
        </p:nvSpPr>
        <p:spPr>
          <a:xfrm>
            <a:off x="174625" y="1037606"/>
            <a:ext cx="642938" cy="496887"/>
          </a:xfrm>
          <a:prstGeom prst="roundRect">
            <a:avLst>
              <a:gd name="adj" fmla="val 782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57">
            <a:extLst>
              <a:ext uri="{FF2B5EF4-FFF2-40B4-BE49-F238E27FC236}">
                <a16:creationId xmlns:a16="http://schemas.microsoft.com/office/drawing/2014/main" id="{22D0B104-8A88-CEF6-2405-E696FD996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1098758"/>
            <a:ext cx="7713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Nuôi dưỡng chăm sóc vật nuôi</a:t>
            </a:r>
            <a:endParaRPr lang="vi-V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7224A7C3-BBFF-1CF7-D7E5-B2EA1590D507}"/>
              </a:ext>
            </a:extLst>
          </p:cNvPr>
          <p:cNvSpPr/>
          <p:nvPr/>
        </p:nvSpPr>
        <p:spPr>
          <a:xfrm>
            <a:off x="187877" y="1709117"/>
            <a:ext cx="642938" cy="496888"/>
          </a:xfrm>
          <a:prstGeom prst="roundRect">
            <a:avLst>
              <a:gd name="adj" fmla="val 7822"/>
            </a:avLst>
          </a:prstGeom>
          <a:solidFill>
            <a:schemeClr val="accent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3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22426D-77C0-F8EA-84C2-612EBCAF5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05322"/>
            <a:ext cx="1135166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Arial" panose="020B0604020202020204" pitchFamily="34" charset="0"/>
                <a:cs typeface="Arial" panose="020B0604020202020204" pitchFamily="34" charset="0"/>
              </a:rPr>
              <a:t>Lập kế hoạch, tính toán chi phí cho việc nuôi dưỡng và chăm sóc vật nuôi thịt thả vườn.</a:t>
            </a:r>
            <a:endParaRPr lang="vi-VN" altLang="en-US" sz="2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60199FF7-CC34-5F41-491F-C5F2DA3D5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67" y="5519203"/>
            <a:ext cx="4834074" cy="159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C51885C2-E548-E3AC-657F-E1241CE78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73" y="3797287"/>
            <a:ext cx="3778250" cy="26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0B7D4EB6-FFC5-EE0A-3E9F-4B6C7B7D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97" y="3936267"/>
            <a:ext cx="5773851" cy="17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65240945-C3A7-AAF2-35A2-58AB71DE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70" y="3934651"/>
            <a:ext cx="3787775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794B7265-2BAE-D459-3989-BF815773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08" y="2007427"/>
            <a:ext cx="5759136" cy="17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AD670DA1-80CA-A305-0C41-14760F586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73" y="2425352"/>
            <a:ext cx="3354388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37FB05F2-773E-E21D-131F-E3ECBCEE1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851" y="2388842"/>
            <a:ext cx="4881494" cy="36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2">
            <a:extLst>
              <a:ext uri="{FF2B5EF4-FFF2-40B4-BE49-F238E27FC236}">
                <a16:creationId xmlns:a16="http://schemas.microsoft.com/office/drawing/2014/main" id="{A56DC54F-51BB-2CDF-2BDA-B6464E058359}"/>
              </a:ext>
            </a:extLst>
          </p:cNvPr>
          <p:cNvSpPr/>
          <p:nvPr/>
        </p:nvSpPr>
        <p:spPr>
          <a:xfrm>
            <a:off x="168275" y="386179"/>
            <a:ext cx="652463" cy="496887"/>
          </a:xfrm>
          <a:prstGeom prst="roundRect">
            <a:avLst>
              <a:gd name="adj" fmla="val 782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27656CE6-C0AC-29A4-F7C5-409E0AD8D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99" y="435391"/>
            <a:ext cx="11210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Vai trò của việc nuôi dưỡng và chăm sóc vật nuôi.</a:t>
            </a:r>
          </a:p>
        </p:txBody>
      </p:sp>
      <p:sp>
        <p:nvSpPr>
          <p:cNvPr id="13" name="圆角矩形 14">
            <a:extLst>
              <a:ext uri="{FF2B5EF4-FFF2-40B4-BE49-F238E27FC236}">
                <a16:creationId xmlns:a16="http://schemas.microsoft.com/office/drawing/2014/main" id="{54F786FD-B4B1-0480-AD88-F57160471B83}"/>
              </a:ext>
            </a:extLst>
          </p:cNvPr>
          <p:cNvSpPr/>
          <p:nvPr/>
        </p:nvSpPr>
        <p:spPr>
          <a:xfrm>
            <a:off x="174625" y="1037606"/>
            <a:ext cx="642938" cy="496887"/>
          </a:xfrm>
          <a:prstGeom prst="roundRect">
            <a:avLst>
              <a:gd name="adj" fmla="val 782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57">
            <a:extLst>
              <a:ext uri="{FF2B5EF4-FFF2-40B4-BE49-F238E27FC236}">
                <a16:creationId xmlns:a16="http://schemas.microsoft.com/office/drawing/2014/main" id="{22D0B104-8A88-CEF6-2405-E696FD996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1098758"/>
            <a:ext cx="7713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Nuôi dưỡng chăm sóc vật nuôi</a:t>
            </a:r>
            <a:endParaRPr lang="vi-V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7224A7C3-BBFF-1CF7-D7E5-B2EA1590D507}"/>
              </a:ext>
            </a:extLst>
          </p:cNvPr>
          <p:cNvSpPr/>
          <p:nvPr/>
        </p:nvSpPr>
        <p:spPr>
          <a:xfrm>
            <a:off x="187877" y="1709117"/>
            <a:ext cx="642938" cy="496888"/>
          </a:xfrm>
          <a:prstGeom prst="roundRect">
            <a:avLst>
              <a:gd name="adj" fmla="val 7822"/>
            </a:avLst>
          </a:prstGeom>
          <a:solidFill>
            <a:schemeClr val="accent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3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22426D-77C0-F8EA-84C2-612EBCAF5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05322"/>
            <a:ext cx="1135166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Arial" panose="020B0604020202020204" pitchFamily="34" charset="0"/>
                <a:cs typeface="Arial" panose="020B0604020202020204" pitchFamily="34" charset="0"/>
              </a:rPr>
              <a:t>Lập kế hoạch, tính toán chi phí cho việc nuôi dưỡng và chăm sóc vật nuôi thịt thả vườn.</a:t>
            </a:r>
            <a:endParaRPr lang="vi-VN" altLang="en-US" sz="2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6BA8CA-7C7C-40B6-2D51-582E31AD2B20}"/>
              </a:ext>
            </a:extLst>
          </p:cNvPr>
          <p:cNvSpPr txBox="1"/>
          <p:nvPr/>
        </p:nvSpPr>
        <p:spPr>
          <a:xfrm>
            <a:off x="1068840" y="2856741"/>
            <a:ext cx="3795823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400" b="1" kern="0">
                <a:solidFill>
                  <a:srgbClr val="FF0000"/>
                </a:solidFill>
                <a:latin typeface="Arial" pitchFamily="34" charset="0"/>
                <a:ea typeface="幼圆" panose="02010509060101010101" pitchFamily="49" charset="-122"/>
                <a:cs typeface="Arial" pitchFamily="34" charset="0"/>
              </a:rPr>
              <a:t>Em hãy đọc nội dung ở mục 3 và trả lời các câu hỏi sau:</a:t>
            </a:r>
            <a:endParaRPr lang="en-US" altLang="zh-CN" sz="2400" b="1" kern="0" dirty="0">
              <a:solidFill>
                <a:srgbClr val="FF0000"/>
              </a:solidFill>
              <a:latin typeface="Arial" pitchFamily="34" charset="0"/>
              <a:ea typeface="幼圆" panose="02010509060101010101" pitchFamily="49" charset="-122"/>
              <a:cs typeface="Arial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1CAABA-6E15-827E-8A4B-5A350BEC4801}"/>
              </a:ext>
            </a:extLst>
          </p:cNvPr>
          <p:cNvSpPr/>
          <p:nvPr/>
        </p:nvSpPr>
        <p:spPr>
          <a:xfrm>
            <a:off x="1660358" y="63462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928BF5-5DB9-CDDF-86D9-405ACD451A59}"/>
              </a:ext>
            </a:extLst>
          </p:cNvPr>
          <p:cNvGrpSpPr/>
          <p:nvPr/>
        </p:nvGrpSpPr>
        <p:grpSpPr>
          <a:xfrm>
            <a:off x="757980" y="4580027"/>
            <a:ext cx="4864833" cy="2029249"/>
            <a:chOff x="84216" y="4547943"/>
            <a:chExt cx="4864833" cy="202924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EFC3944-05CB-A8AE-82BA-CD7C2E2E735C}"/>
                </a:ext>
              </a:extLst>
            </p:cNvPr>
            <p:cNvSpPr/>
            <p:nvPr/>
          </p:nvSpPr>
          <p:spPr>
            <a:xfrm>
              <a:off x="84216" y="4547943"/>
              <a:ext cx="4864833" cy="202924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Chuồng nuôi như thế nào là thích hợp với vật nuôi thả vườn?</a:t>
              </a:r>
            </a:p>
            <a:p>
              <a:pPr algn="just"/>
              <a:endPara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: Diagonal Corners Rounded 3">
              <a:extLst>
                <a:ext uri="{FF2B5EF4-FFF2-40B4-BE49-F238E27FC236}">
                  <a16:creationId xmlns:a16="http://schemas.microsoft.com/office/drawing/2014/main" id="{40E450CF-8BBB-CAFA-54BE-013621B5A93C}"/>
                </a:ext>
              </a:extLst>
            </p:cNvPr>
            <p:cNvSpPr/>
            <p:nvPr/>
          </p:nvSpPr>
          <p:spPr>
            <a:xfrm>
              <a:off x="1756605" y="5892588"/>
              <a:ext cx="1443789" cy="460015"/>
            </a:xfrm>
            <a:prstGeom prst="round2Diag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DAD83AF-C684-0C2F-90DE-D197D322F10D}"/>
              </a:ext>
            </a:extLst>
          </p:cNvPr>
          <p:cNvGrpSpPr/>
          <p:nvPr/>
        </p:nvGrpSpPr>
        <p:grpSpPr>
          <a:xfrm>
            <a:off x="5939589" y="2206006"/>
            <a:ext cx="4864833" cy="1896330"/>
            <a:chOff x="5939589" y="2206006"/>
            <a:chExt cx="4864833" cy="18963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ADFCAF7-1F32-CC25-CE8C-0273C69CD826}"/>
                </a:ext>
              </a:extLst>
            </p:cNvPr>
            <p:cNvSpPr/>
            <p:nvPr/>
          </p:nvSpPr>
          <p:spPr>
            <a:xfrm>
              <a:off x="5939589" y="2206006"/>
              <a:ext cx="4864833" cy="189633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 gà nào thích hợp để nuôi thả vườn?</a:t>
              </a:r>
            </a:p>
            <a:p>
              <a:pPr algn="just"/>
              <a:endPara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Diagonal Corners Rounded 25">
              <a:extLst>
                <a:ext uri="{FF2B5EF4-FFF2-40B4-BE49-F238E27FC236}">
                  <a16:creationId xmlns:a16="http://schemas.microsoft.com/office/drawing/2014/main" id="{855B135C-1C60-E01E-AF9A-37D47A86E7D7}"/>
                </a:ext>
              </a:extLst>
            </p:cNvPr>
            <p:cNvSpPr/>
            <p:nvPr/>
          </p:nvSpPr>
          <p:spPr>
            <a:xfrm>
              <a:off x="7457602" y="3317466"/>
              <a:ext cx="1443789" cy="460015"/>
            </a:xfrm>
            <a:prstGeom prst="round2Diag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DA08369-DDFC-4E1C-85CB-E634F642744F}"/>
              </a:ext>
            </a:extLst>
          </p:cNvPr>
          <p:cNvGrpSpPr/>
          <p:nvPr/>
        </p:nvGrpSpPr>
        <p:grpSpPr>
          <a:xfrm>
            <a:off x="6418261" y="4580026"/>
            <a:ext cx="4864833" cy="2029249"/>
            <a:chOff x="6418261" y="4580026"/>
            <a:chExt cx="4864833" cy="202924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E343FA6-9545-394B-02D0-BF8117505493}"/>
                </a:ext>
              </a:extLst>
            </p:cNvPr>
            <p:cNvSpPr/>
            <p:nvPr/>
          </p:nvSpPr>
          <p:spPr>
            <a:xfrm>
              <a:off x="6418261" y="4580026"/>
              <a:ext cx="4864833" cy="202924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hãy nêu các công việc trong nuôi dưỡng và chăm sóc gà thịt thả vườn?</a:t>
              </a:r>
            </a:p>
            <a:p>
              <a:pPr algn="just"/>
              <a:endPara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: Diagonal Corners Rounded 27">
              <a:extLst>
                <a:ext uri="{FF2B5EF4-FFF2-40B4-BE49-F238E27FC236}">
                  <a16:creationId xmlns:a16="http://schemas.microsoft.com/office/drawing/2014/main" id="{4AA69B9B-F1F3-BCB0-03AF-1085BC87289A}"/>
                </a:ext>
              </a:extLst>
            </p:cNvPr>
            <p:cNvSpPr/>
            <p:nvPr/>
          </p:nvSpPr>
          <p:spPr>
            <a:xfrm>
              <a:off x="7852615" y="5888577"/>
              <a:ext cx="1443789" cy="460015"/>
            </a:xfrm>
            <a:prstGeom prst="round2Diag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3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D80DDEF-8148-50FC-3694-7EE2798AC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593" y="2903052"/>
            <a:ext cx="1455878" cy="14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38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2">
            <a:extLst>
              <a:ext uri="{FF2B5EF4-FFF2-40B4-BE49-F238E27FC236}">
                <a16:creationId xmlns:a16="http://schemas.microsoft.com/office/drawing/2014/main" id="{A56DC54F-51BB-2CDF-2BDA-B6464E058359}"/>
              </a:ext>
            </a:extLst>
          </p:cNvPr>
          <p:cNvSpPr/>
          <p:nvPr/>
        </p:nvSpPr>
        <p:spPr>
          <a:xfrm>
            <a:off x="168275" y="386179"/>
            <a:ext cx="652463" cy="496887"/>
          </a:xfrm>
          <a:prstGeom prst="roundRect">
            <a:avLst>
              <a:gd name="adj" fmla="val 782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27656CE6-C0AC-29A4-F7C5-409E0AD8D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99" y="435391"/>
            <a:ext cx="11210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Vai trò của việc nuôi dưỡng và chăm sóc vật nuôi.</a:t>
            </a:r>
          </a:p>
        </p:txBody>
      </p:sp>
      <p:sp>
        <p:nvSpPr>
          <p:cNvPr id="13" name="圆角矩形 14">
            <a:extLst>
              <a:ext uri="{FF2B5EF4-FFF2-40B4-BE49-F238E27FC236}">
                <a16:creationId xmlns:a16="http://schemas.microsoft.com/office/drawing/2014/main" id="{54F786FD-B4B1-0480-AD88-F57160471B83}"/>
              </a:ext>
            </a:extLst>
          </p:cNvPr>
          <p:cNvSpPr/>
          <p:nvPr/>
        </p:nvSpPr>
        <p:spPr>
          <a:xfrm>
            <a:off x="174625" y="1037606"/>
            <a:ext cx="642938" cy="496887"/>
          </a:xfrm>
          <a:prstGeom prst="roundRect">
            <a:avLst>
              <a:gd name="adj" fmla="val 782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57">
            <a:extLst>
              <a:ext uri="{FF2B5EF4-FFF2-40B4-BE49-F238E27FC236}">
                <a16:creationId xmlns:a16="http://schemas.microsoft.com/office/drawing/2014/main" id="{22D0B104-8A88-CEF6-2405-E696FD996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1098758"/>
            <a:ext cx="7713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Nuôi dưỡng chăm sóc vật nuôi</a:t>
            </a:r>
            <a:endParaRPr lang="vi-V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7224A7C3-BBFF-1CF7-D7E5-B2EA1590D507}"/>
              </a:ext>
            </a:extLst>
          </p:cNvPr>
          <p:cNvSpPr/>
          <p:nvPr/>
        </p:nvSpPr>
        <p:spPr>
          <a:xfrm>
            <a:off x="187877" y="1709117"/>
            <a:ext cx="642938" cy="496888"/>
          </a:xfrm>
          <a:prstGeom prst="roundRect">
            <a:avLst>
              <a:gd name="adj" fmla="val 7822"/>
            </a:avLst>
          </a:prstGeom>
          <a:solidFill>
            <a:schemeClr val="accent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3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22426D-77C0-F8EA-84C2-612EBCAF5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05322"/>
            <a:ext cx="1135166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Arial" panose="020B0604020202020204" pitchFamily="34" charset="0"/>
                <a:cs typeface="Arial" panose="020B0604020202020204" pitchFamily="34" charset="0"/>
              </a:rPr>
              <a:t>Lập kế hoạch, tính toán chi phí cho việc nuôi dưỡng và chăm sóc vật nuôi thịt thả vườn.</a:t>
            </a:r>
            <a:endParaRPr lang="vi-VN" altLang="en-US" sz="2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5E3733-83A5-5132-2FEE-0ED7ED0CA997}"/>
              </a:ext>
            </a:extLst>
          </p:cNvPr>
          <p:cNvSpPr txBox="1"/>
          <p:nvPr/>
        </p:nvSpPr>
        <p:spPr>
          <a:xfrm>
            <a:off x="1020714" y="2719163"/>
            <a:ext cx="11003010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400" b="1" kern="0">
                <a:solidFill>
                  <a:srgbClr val="FF0000"/>
                </a:solidFill>
                <a:latin typeface="Arial" pitchFamily="34" charset="0"/>
                <a:ea typeface="幼圆" panose="02010509060101010101" pitchFamily="49" charset="-122"/>
                <a:cs typeface="Arial" pitchFamily="34" charset="0"/>
              </a:rPr>
              <a:t>Em hãy đọc nội dung ở bước 3: Tính toán chi phí: Nêu cách tính tổng chi phí cho một vụ chăn nuôi?</a:t>
            </a:r>
            <a:endParaRPr lang="en-US" altLang="zh-CN" sz="2400" b="1" kern="0" dirty="0">
              <a:solidFill>
                <a:srgbClr val="FF0000"/>
              </a:solidFill>
              <a:latin typeface="Arial" pitchFamily="34" charset="0"/>
              <a:ea typeface="幼圆" panose="02010509060101010101" pitchFamily="49" charset="-122"/>
              <a:cs typeface="Arial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7BF6FCB-7393-6F31-CB6B-C1C20C5B6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73" y="2518044"/>
            <a:ext cx="1455878" cy="14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49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2">
            <a:extLst>
              <a:ext uri="{FF2B5EF4-FFF2-40B4-BE49-F238E27FC236}">
                <a16:creationId xmlns:a16="http://schemas.microsoft.com/office/drawing/2014/main" id="{A56DC54F-51BB-2CDF-2BDA-B6464E058359}"/>
              </a:ext>
            </a:extLst>
          </p:cNvPr>
          <p:cNvSpPr/>
          <p:nvPr/>
        </p:nvSpPr>
        <p:spPr>
          <a:xfrm>
            <a:off x="168275" y="386179"/>
            <a:ext cx="652463" cy="496887"/>
          </a:xfrm>
          <a:prstGeom prst="roundRect">
            <a:avLst>
              <a:gd name="adj" fmla="val 782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27656CE6-C0AC-29A4-F7C5-409E0AD8D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99" y="435391"/>
            <a:ext cx="11210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Vai trò của việc nuôi dưỡng và chăm sóc vật nuôi.</a:t>
            </a:r>
          </a:p>
        </p:txBody>
      </p:sp>
      <p:sp>
        <p:nvSpPr>
          <p:cNvPr id="13" name="圆角矩形 14">
            <a:extLst>
              <a:ext uri="{FF2B5EF4-FFF2-40B4-BE49-F238E27FC236}">
                <a16:creationId xmlns:a16="http://schemas.microsoft.com/office/drawing/2014/main" id="{54F786FD-B4B1-0480-AD88-F57160471B83}"/>
              </a:ext>
            </a:extLst>
          </p:cNvPr>
          <p:cNvSpPr/>
          <p:nvPr/>
        </p:nvSpPr>
        <p:spPr>
          <a:xfrm>
            <a:off x="174625" y="1037606"/>
            <a:ext cx="642938" cy="496887"/>
          </a:xfrm>
          <a:prstGeom prst="roundRect">
            <a:avLst>
              <a:gd name="adj" fmla="val 782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57">
            <a:extLst>
              <a:ext uri="{FF2B5EF4-FFF2-40B4-BE49-F238E27FC236}">
                <a16:creationId xmlns:a16="http://schemas.microsoft.com/office/drawing/2014/main" id="{22D0B104-8A88-CEF6-2405-E696FD996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1098758"/>
            <a:ext cx="7713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Nuôi dưỡng chăm sóc vật nuôi</a:t>
            </a:r>
            <a:endParaRPr lang="vi-V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7224A7C3-BBFF-1CF7-D7E5-B2EA1590D507}"/>
              </a:ext>
            </a:extLst>
          </p:cNvPr>
          <p:cNvSpPr/>
          <p:nvPr/>
        </p:nvSpPr>
        <p:spPr>
          <a:xfrm>
            <a:off x="187877" y="1709117"/>
            <a:ext cx="642938" cy="496888"/>
          </a:xfrm>
          <a:prstGeom prst="roundRect">
            <a:avLst>
              <a:gd name="adj" fmla="val 7822"/>
            </a:avLst>
          </a:prstGeom>
          <a:solidFill>
            <a:schemeClr val="accent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3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22426D-77C0-F8EA-84C2-612EBCAF5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05322"/>
            <a:ext cx="1135166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Arial" panose="020B0604020202020204" pitchFamily="34" charset="0"/>
                <a:cs typeface="Arial" panose="020B0604020202020204" pitchFamily="34" charset="0"/>
              </a:rPr>
              <a:t>Lập kế hoạch, tính toán chi phí cho việc nuôi dưỡng và chăm sóc vật nuôi thịt thả vườn.</a:t>
            </a:r>
            <a:endParaRPr lang="vi-VN" altLang="en-US" sz="2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653DD-DD18-6EE9-C08F-987E86470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063" y="2627738"/>
            <a:ext cx="1135166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300" b="1">
                <a:latin typeface="Arial" panose="020B0604020202020204" pitchFamily="34" charset="0"/>
                <a:cs typeface="Arial" panose="020B0604020202020204" pitchFamily="34" charset="0"/>
              </a:rPr>
              <a:t>Tổng chi phí cho một vụ chăn nuôi = Chi phí con giống + Chi phí chuẩn bị chuồng trại + Chị phí thức ăn + Chi phí thuốc thú y + Chi phí điện nước + Chi phí khác (dụng cụ chăn nuôi, thuốc sát trùng)</a:t>
            </a:r>
          </a:p>
          <a:p>
            <a:pPr algn="ctr"/>
            <a:r>
              <a:rPr lang="en-US" altLang="en-US" sz="2300" b="1">
                <a:latin typeface="Arial" panose="020B0604020202020204" pitchFamily="34" charset="0"/>
                <a:cs typeface="Arial" panose="020B0604020202020204" pitchFamily="34" charset="0"/>
              </a:rPr>
              <a:t>Trong đó: Chi phí mỗi loại = Số lượng . Đơn giá</a:t>
            </a:r>
            <a:endParaRPr lang="vi-VN" altLang="en-US" sz="2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9950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2">
            <a:extLst>
              <a:ext uri="{FF2B5EF4-FFF2-40B4-BE49-F238E27FC236}">
                <a16:creationId xmlns:a16="http://schemas.microsoft.com/office/drawing/2014/main" id="{A56DC54F-51BB-2CDF-2BDA-B6464E058359}"/>
              </a:ext>
            </a:extLst>
          </p:cNvPr>
          <p:cNvSpPr/>
          <p:nvPr/>
        </p:nvSpPr>
        <p:spPr>
          <a:xfrm>
            <a:off x="168275" y="386179"/>
            <a:ext cx="652463" cy="496887"/>
          </a:xfrm>
          <a:prstGeom prst="roundRect">
            <a:avLst>
              <a:gd name="adj" fmla="val 782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27656CE6-C0AC-29A4-F7C5-409E0AD8D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99" y="435391"/>
            <a:ext cx="11210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Vai trò của việc nuôi dưỡng và chăm sóc vật nuôi.</a:t>
            </a:r>
          </a:p>
        </p:txBody>
      </p:sp>
      <p:sp>
        <p:nvSpPr>
          <p:cNvPr id="13" name="圆角矩形 14">
            <a:extLst>
              <a:ext uri="{FF2B5EF4-FFF2-40B4-BE49-F238E27FC236}">
                <a16:creationId xmlns:a16="http://schemas.microsoft.com/office/drawing/2014/main" id="{54F786FD-B4B1-0480-AD88-F57160471B83}"/>
              </a:ext>
            </a:extLst>
          </p:cNvPr>
          <p:cNvSpPr/>
          <p:nvPr/>
        </p:nvSpPr>
        <p:spPr>
          <a:xfrm>
            <a:off x="174625" y="1037606"/>
            <a:ext cx="642938" cy="496887"/>
          </a:xfrm>
          <a:prstGeom prst="roundRect">
            <a:avLst>
              <a:gd name="adj" fmla="val 782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57">
            <a:extLst>
              <a:ext uri="{FF2B5EF4-FFF2-40B4-BE49-F238E27FC236}">
                <a16:creationId xmlns:a16="http://schemas.microsoft.com/office/drawing/2014/main" id="{22D0B104-8A88-CEF6-2405-E696FD996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1098758"/>
            <a:ext cx="7713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Nuôi dưỡng chăm sóc vật nuôi</a:t>
            </a:r>
            <a:endParaRPr lang="vi-V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7224A7C3-BBFF-1CF7-D7E5-B2EA1590D507}"/>
              </a:ext>
            </a:extLst>
          </p:cNvPr>
          <p:cNvSpPr/>
          <p:nvPr/>
        </p:nvSpPr>
        <p:spPr>
          <a:xfrm>
            <a:off x="187877" y="1709117"/>
            <a:ext cx="642938" cy="496888"/>
          </a:xfrm>
          <a:prstGeom prst="roundRect">
            <a:avLst>
              <a:gd name="adj" fmla="val 7822"/>
            </a:avLst>
          </a:prstGeom>
          <a:solidFill>
            <a:schemeClr val="accent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3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22426D-77C0-F8EA-84C2-612EBCAF5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05322"/>
            <a:ext cx="1135166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>
                <a:latin typeface="Arial" panose="020B0604020202020204" pitchFamily="34" charset="0"/>
                <a:cs typeface="Arial" panose="020B0604020202020204" pitchFamily="34" charset="0"/>
              </a:rPr>
              <a:t>Lập kế hoạch, tính toán chi phí cho việc nuôi dưỡng và chăm sóc vật nuôi thịt thả vườn.</a:t>
            </a:r>
            <a:endParaRPr lang="vi-VN" altLang="en-US" sz="2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7731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9702"/>
            <a:ext cx="120315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Để nuôi dưỡng và chăm sóc 100 con gà từ giai đoạn 1 ngày tuổi cho đến khi xuất bán (120 ngày tuổi) tại nông hộ đã có sẵn chuồng nuôi nhưng cần thêm chất độn chuồng hết 100 000 đồng/lứa, cần dùng 550kg thức ăn hỗn hợp; đủ loại thuốc thú y và vaccine cần thiết, trung bình 5000 đồng/con; tiền điện, nước trong 1 tháng khoảng 100 000 đồng; chi phí khác khoảng 450.000 đồng/lứa. Biết giá gà con giống 12 000đồng/con, thức ăn giá 10.000 đồng/kg. Hãy tính toán chi phí nuôi 100 con gà trên theo mẫu Bảng 9.3.</a:t>
            </a:r>
          </a:p>
        </p:txBody>
      </p:sp>
      <p:pic>
        <p:nvPicPr>
          <p:cNvPr id="5" name="Picture 4" descr="C:\Users\USER\Desktop\pasted image 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4" y="3303070"/>
            <a:ext cx="11455685" cy="3659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1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808</Words>
  <Application>Microsoft Office PowerPoint</Application>
  <PresentationFormat>Widescreen</PresentationFormat>
  <Paragraphs>141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#9Slide05 Brannboll Ny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84969117383</dc:creator>
  <cp:lastModifiedBy>NHATMINH</cp:lastModifiedBy>
  <cp:revision>20</cp:revision>
  <dcterms:created xsi:type="dcterms:W3CDTF">2023-02-13T11:03:48Z</dcterms:created>
  <dcterms:modified xsi:type="dcterms:W3CDTF">2025-02-04T09:45:05Z</dcterms:modified>
</cp:coreProperties>
</file>