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0" r:id="rId2"/>
    <p:sldId id="345" r:id="rId3"/>
    <p:sldId id="346" r:id="rId4"/>
    <p:sldId id="318" r:id="rId5"/>
    <p:sldId id="265" r:id="rId6"/>
    <p:sldId id="343" r:id="rId7"/>
    <p:sldId id="347" r:id="rId8"/>
    <p:sldId id="348" r:id="rId9"/>
    <p:sldId id="349" r:id="rId10"/>
    <p:sldId id="350" r:id="rId11"/>
    <p:sldId id="316" r:id="rId12"/>
    <p:sldId id="291" r:id="rId13"/>
    <p:sldId id="310" r:id="rId14"/>
    <p:sldId id="306" r:id="rId15"/>
    <p:sldId id="351" r:id="rId16"/>
    <p:sldId id="352" r:id="rId17"/>
    <p:sldId id="353" r:id="rId18"/>
    <p:sldId id="354" r:id="rId19"/>
    <p:sldId id="264" r:id="rId20"/>
    <p:sldId id="317" r:id="rId21"/>
    <p:sldId id="355" r:id="rId22"/>
    <p:sldId id="358" r:id="rId23"/>
    <p:sldId id="357" r:id="rId24"/>
    <p:sldId id="356" r:id="rId25"/>
    <p:sldId id="359" r:id="rId26"/>
    <p:sldId id="360" r:id="rId27"/>
    <p:sldId id="361" r:id="rId28"/>
    <p:sldId id="311" r:id="rId29"/>
    <p:sldId id="363" r:id="rId30"/>
    <p:sldId id="362" r:id="rId31"/>
    <p:sldId id="365" r:id="rId32"/>
    <p:sldId id="367" r:id="rId33"/>
    <p:sldId id="368" r:id="rId34"/>
    <p:sldId id="366" r:id="rId35"/>
    <p:sldId id="369" r:id="rId36"/>
    <p:sldId id="370" r:id="rId37"/>
    <p:sldId id="371" r:id="rId38"/>
    <p:sldId id="372" r:id="rId39"/>
    <p:sldId id="373" r:id="rId40"/>
    <p:sldId id="374" r:id="rId41"/>
    <p:sldId id="315" r:id="rId42"/>
    <p:sldId id="327" r:id="rId43"/>
  </p:sldIdLst>
  <p:sldSz cx="9144000" cy="5145088"/>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3D3D3"/>
    <a:srgbClr val="F8FCFE"/>
    <a:srgbClr val="007427"/>
    <a:srgbClr val="DDEADD"/>
    <a:srgbClr val="E6E6E6"/>
    <a:srgbClr val="0D4D52"/>
    <a:srgbClr val="E3B577"/>
    <a:srgbClr val="56E0C4"/>
    <a:srgbClr val="1A99A5"/>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84"/>
      </p:cViewPr>
      <p:guideLst>
        <p:guide orient="horz" pos="1621"/>
        <p:guide pos="2880"/>
      </p:guideLst>
    </p:cSldViewPr>
  </p:slideViewPr>
  <p:notesTextViewPr>
    <p:cViewPr>
      <p:scale>
        <a:sx n="100" d="100"/>
        <a:sy n="100" d="100"/>
      </p:scale>
      <p:origin x="0" y="0"/>
    </p:cViewPr>
  </p:notesTextViewPr>
  <p:sorterViewPr>
    <p:cViewPr>
      <p:scale>
        <a:sx n="36" d="100"/>
        <a:sy n="3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EF54F-DC5C-4BA2-A7A1-20B7B5972834}" type="datetimeFigureOut">
              <a:rPr lang="zh-CN" altLang="en-US" smtClean="0"/>
              <a:t>2025/2/4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3C315-B4C4-4539-A935-F9FF488AA3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a:t>
            </a:fld>
            <a:endParaRPr lang="zh-CN" altLang="en-US"/>
          </a:p>
        </p:txBody>
      </p:sp>
    </p:spTree>
    <p:extLst>
      <p:ext uri="{BB962C8B-B14F-4D97-AF65-F5344CB8AC3E}">
        <p14:creationId xmlns:p14="http://schemas.microsoft.com/office/powerpoint/2010/main" val="318025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554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11</a:t>
            </a:fld>
            <a:endParaRPr lang="zh-CN" altLang="en-US"/>
          </a:p>
        </p:txBody>
      </p:sp>
    </p:spTree>
    <p:extLst>
      <p:ext uri="{BB962C8B-B14F-4D97-AF65-F5344CB8AC3E}">
        <p14:creationId xmlns:p14="http://schemas.microsoft.com/office/powerpoint/2010/main" val="142809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12</a:t>
            </a:fld>
            <a:endParaRPr lang="zh-CN" altLang="en-US"/>
          </a:p>
        </p:txBody>
      </p:sp>
    </p:spTree>
    <p:extLst>
      <p:ext uri="{BB962C8B-B14F-4D97-AF65-F5344CB8AC3E}">
        <p14:creationId xmlns:p14="http://schemas.microsoft.com/office/powerpoint/2010/main" val="284722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pPr/>
              <a:t>13</a:t>
            </a:fld>
            <a:endParaRPr lang="zh-CN" altLang="en-US"/>
          </a:p>
        </p:txBody>
      </p:sp>
    </p:spTree>
    <p:extLst>
      <p:ext uri="{BB962C8B-B14F-4D97-AF65-F5344CB8AC3E}">
        <p14:creationId xmlns:p14="http://schemas.microsoft.com/office/powerpoint/2010/main" val="336495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13C315-B4C4-4539-A935-F9FF488AA379}" type="slidenum">
              <a:rPr lang="zh-CN" altLang="en-US" smtClean="0"/>
              <a:t>14</a:t>
            </a:fld>
            <a:endParaRPr lang="zh-CN" altLang="en-US"/>
          </a:p>
        </p:txBody>
      </p:sp>
    </p:spTree>
    <p:extLst>
      <p:ext uri="{BB962C8B-B14F-4D97-AF65-F5344CB8AC3E}">
        <p14:creationId xmlns:p14="http://schemas.microsoft.com/office/powerpoint/2010/main" val="326480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7235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0263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9514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19</a:t>
            </a:fld>
            <a:endParaRPr lang="zh-CN" altLang="en-US"/>
          </a:p>
        </p:txBody>
      </p:sp>
    </p:spTree>
    <p:extLst>
      <p:ext uri="{BB962C8B-B14F-4D97-AF65-F5344CB8AC3E}">
        <p14:creationId xmlns:p14="http://schemas.microsoft.com/office/powerpoint/2010/main" val="1867105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20</a:t>
            </a:fld>
            <a:endParaRPr lang="zh-CN" altLang="en-US"/>
          </a:p>
        </p:txBody>
      </p:sp>
    </p:spTree>
    <p:extLst>
      <p:ext uri="{BB962C8B-B14F-4D97-AF65-F5344CB8AC3E}">
        <p14:creationId xmlns:p14="http://schemas.microsoft.com/office/powerpoint/2010/main" val="29687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2</a:t>
            </a:fld>
            <a:endParaRPr lang="zh-CN" altLang="en-US"/>
          </a:p>
        </p:txBody>
      </p:sp>
    </p:spTree>
    <p:extLst>
      <p:ext uri="{BB962C8B-B14F-4D97-AF65-F5344CB8AC3E}">
        <p14:creationId xmlns:p14="http://schemas.microsoft.com/office/powerpoint/2010/main" val="1554238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328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98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82425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919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83931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extLst>
      <p:ext uri="{BB962C8B-B14F-4D97-AF65-F5344CB8AC3E}">
        <p14:creationId xmlns:p14="http://schemas.microsoft.com/office/powerpoint/2010/main" val="101928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785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790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0367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7068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7872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8482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2505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pPr/>
              <a:t>41</a:t>
            </a:fld>
            <a:endParaRPr lang="en-US"/>
          </a:p>
        </p:txBody>
      </p:sp>
    </p:spTree>
    <p:extLst>
      <p:ext uri="{BB962C8B-B14F-4D97-AF65-F5344CB8AC3E}">
        <p14:creationId xmlns:p14="http://schemas.microsoft.com/office/powerpoint/2010/main" val="230331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42</a:t>
            </a:fld>
            <a:endParaRPr lang="zh-CN" altLang="en-US"/>
          </a:p>
        </p:txBody>
      </p:sp>
    </p:spTree>
    <p:extLst>
      <p:ext uri="{BB962C8B-B14F-4D97-AF65-F5344CB8AC3E}">
        <p14:creationId xmlns:p14="http://schemas.microsoft.com/office/powerpoint/2010/main" val="284859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4</a:t>
            </a:fld>
            <a:endParaRPr lang="zh-CN" altLang="en-US"/>
          </a:p>
        </p:txBody>
      </p:sp>
    </p:spTree>
    <p:extLst>
      <p:ext uri="{BB962C8B-B14F-4D97-AF65-F5344CB8AC3E}">
        <p14:creationId xmlns:p14="http://schemas.microsoft.com/office/powerpoint/2010/main" val="39684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5</a:t>
            </a:fld>
            <a:endParaRPr lang="zh-CN" altLang="en-US"/>
          </a:p>
        </p:txBody>
      </p:sp>
    </p:spTree>
    <p:extLst>
      <p:ext uri="{BB962C8B-B14F-4D97-AF65-F5344CB8AC3E}">
        <p14:creationId xmlns:p14="http://schemas.microsoft.com/office/powerpoint/2010/main" val="242932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1557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218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413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2734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CF36186-DEC9-4703-B7D0-8383BB8A13CF}"/>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教学过程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CB9D0AB-77BA-4FA4-AEE0-7F8F1AA9243D}"/>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板书设计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2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9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4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011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658"/>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658"/>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658"/>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4262661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0" y="4723360"/>
            <a:ext cx="432841" cy="432974"/>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15"/>
          <p:cNvSpPr txBox="1"/>
          <p:nvPr userDrawn="1"/>
        </p:nvSpPr>
        <p:spPr>
          <a:xfrm>
            <a:off x="8785275" y="4860172"/>
            <a:ext cx="340825" cy="221197"/>
          </a:xfrm>
          <a:prstGeom prst="rect">
            <a:avLst/>
          </a:prstGeom>
          <a:noFill/>
        </p:spPr>
        <p:txBody>
          <a:bodyPr wrap="square" lIns="51419" tIns="25709" rIns="51419" bIns="25709"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623207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99BB02-92C8-4E37-B89F-494BE97D3142}" type="datetimeFigureOut">
              <a:rPr lang="zh-CN" altLang="en-US" smtClean="0"/>
              <a:t>2025/2/4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99BB02-92C8-4E37-B89F-494BE97D3142}" type="datetimeFigureOut">
              <a:rPr lang="zh-CN" altLang="en-US" smtClean="0"/>
              <a:t>2025/2/4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99BB02-92C8-4E37-B89F-494BE97D3142}" type="datetimeFigureOut">
              <a:rPr lang="zh-CN" altLang="en-US" smtClean="0"/>
              <a:t>2025/2/4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267FF2B-30A9-47CC-8F33-308E7BC31903}"/>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教学背景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CFA6FF-1EBC-4B22-A00B-DD4EA277F356}"/>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教学分析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AA99BB02-92C8-4E37-B89F-494BE97D3142}" type="datetimeFigureOut">
              <a:rPr lang="zh-CN" altLang="en-US" smtClean="0"/>
              <a:t>2025/2/4</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3045996A-A120-4E88-8483-03A2E5AF7A8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 id="2147483665" r:id="rId9"/>
    <p:sldLayoutId id="2147483666" r:id="rId10"/>
    <p:sldLayoutId id="2147483667" r:id="rId11"/>
    <p:sldLayoutId id="2147483656" r:id="rId12"/>
    <p:sldLayoutId id="2147483657" r:id="rId13"/>
    <p:sldLayoutId id="2147483658" r:id="rId14"/>
    <p:sldLayoutId id="2147483659" r:id="rId15"/>
    <p:sldLayoutId id="2147483661" r:id="rId16"/>
    <p:sldLayoutId id="2147483662" r:id="rId17"/>
    <p:sldLayoutId id="2147483663" r:id="rId18"/>
    <p:sldLayoutId id="2147483669" r:id="rId19"/>
    <p:sldLayoutId id="2147483670" r:id="rId20"/>
    <p:sldLayoutId id="2147483671" r:id="rId21"/>
    <p:sldLayoutId id="2147483672" r:id="rId22"/>
  </p:sldLayoutIdLst>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9.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microsoft.com/office/2007/relationships/hdphoto" Target="../media/hdphoto7.wdp"/></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8.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slideLayout" Target="../slideLayouts/slideLayout10.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slideLayout" Target="../slideLayouts/slideLayout11.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9.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8.png"/><Relationship Id="rId5" Type="http://schemas.openxmlformats.org/officeDocument/2006/relationships/slideLayout" Target="../slideLayouts/slideLayout11.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39.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0.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9.png"/><Relationship Id="rId5" Type="http://schemas.openxmlformats.org/officeDocument/2006/relationships/slideLayout" Target="../slideLayouts/slideLayout11.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40.png"/><Relationship Id="rId5" Type="http://schemas.openxmlformats.org/officeDocument/2006/relationships/slideLayout" Target="../slideLayouts/slideLayout8.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42.jp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8217" y="945847"/>
            <a:ext cx="6917024" cy="18249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CHÀO MỪNG CÁC EM </a:t>
            </a:r>
          </a:p>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ĐẾN VỚI TIẾT HỌC!!</a:t>
            </a:r>
            <a:endParaRPr lang="en-US" sz="4000" b="1" cap="none" spc="0" dirty="0">
              <a:ln w="9525">
                <a:solidFill>
                  <a:schemeClr val="bg1"/>
                </a:solidFill>
                <a:prstDash val="solid"/>
              </a:ln>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495412" y="1304318"/>
            <a:ext cx="4200357" cy="14203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endPar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495412" y="2718118"/>
            <a:ext cx="4360609" cy="2118529"/>
          </a:xfrm>
          <a:prstGeom prst="rect">
            <a:avLst/>
          </a:prstGeom>
          <a:noFill/>
        </p:spPr>
        <p:txBody>
          <a:bodyPr wrap="square" rtlCol="0">
            <a:spAutoFit/>
          </a:bodyPr>
          <a:lstStyle/>
          <a:p>
            <a:pPr algn="just">
              <a:lnSpc>
                <a:spcPct val="150000"/>
              </a:lnSpc>
            </a:pP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Đường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gấp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khúc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gồm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đoạn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thẳng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nối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tiếp</a:t>
            </a:r>
            <a:r>
              <a:rPr lang="en-US" b="1" dirty="0">
                <a:latin typeface="Arial" panose="020B0604020202020204" pitchFamily="34" charset="0"/>
                <a:cs typeface="Arial" panose="020B0604020202020204" pitchFamily="34" charset="0"/>
              </a:rPr>
              <a:t> 7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Mỗi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bởi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thống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kê</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bình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quân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đầu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người</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Việt</a:t>
            </a:r>
            <a:r>
              <a:rPr lang="en-US" b="1" dirty="0">
                <a:latin typeface="Arial" panose="020B0604020202020204" pitchFamily="34" charset="0"/>
                <a:cs typeface="Arial" panose="020B0604020202020204" pitchFamily="34" charset="0"/>
              </a:rPr>
              <a:t> Nam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đó</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70163116"/>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F468B423-9658-4523-BFF7-B9DB2E062A82}"/>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95536" y="197706"/>
            <a:ext cx="4047182" cy="2515126"/>
          </a:xfrm>
          <a:prstGeom prst="roundRect">
            <a:avLst/>
          </a:prstGeom>
        </p:spPr>
      </p:pic>
      <p:sp>
        <p:nvSpPr>
          <p:cNvPr id="3" name="TextBox 2">
            <a:extLst>
              <a:ext uri="{FF2B5EF4-FFF2-40B4-BE49-F238E27FC236}">
                <a16:creationId xmlns:a16="http://schemas.microsoft.com/office/drawing/2014/main" id="{CECDC7C9-4985-4465-93F8-94BF0FB9641B}"/>
              </a:ext>
            </a:extLst>
          </p:cNvPr>
          <p:cNvSpPr txBox="1"/>
          <p:nvPr/>
        </p:nvSpPr>
        <p:spPr>
          <a:xfrm>
            <a:off x="5273697" y="1217512"/>
            <a:ext cx="334837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BIỂU ĐỒ ĐOẠN THẲNG</a:t>
            </a:r>
          </a:p>
        </p:txBody>
      </p:sp>
      <p:sp>
        <p:nvSpPr>
          <p:cNvPr id="4" name="Arrow: Right 3">
            <a:extLst>
              <a:ext uri="{FF2B5EF4-FFF2-40B4-BE49-F238E27FC236}">
                <a16:creationId xmlns:a16="http://schemas.microsoft.com/office/drawing/2014/main" id="{449A746F-E70D-442F-9006-E565F4B4E051}"/>
              </a:ext>
            </a:extLst>
          </p:cNvPr>
          <p:cNvSpPr/>
          <p:nvPr/>
        </p:nvSpPr>
        <p:spPr>
          <a:xfrm>
            <a:off x="4572000" y="1350842"/>
            <a:ext cx="684076"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B89F7BB-B174-41F9-A001-53A509B15EB3}"/>
              </a:ext>
            </a:extLst>
          </p:cNvPr>
          <p:cNvPicPr>
            <a:picLocks noChangeAspect="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574858" y="3291999"/>
            <a:ext cx="1853089" cy="1853089"/>
          </a:xfrm>
          <a:prstGeom prst="rect">
            <a:avLst/>
          </a:prstGeom>
        </p:spPr>
      </p:pic>
      <p:sp>
        <p:nvSpPr>
          <p:cNvPr id="13" name="Thought Bubble: Cloud 12">
            <a:extLst>
              <a:ext uri="{FF2B5EF4-FFF2-40B4-BE49-F238E27FC236}">
                <a16:creationId xmlns:a16="http://schemas.microsoft.com/office/drawing/2014/main" id="{09AEF36E-78FA-4431-80D5-27FBC9E7C075}"/>
              </a:ext>
            </a:extLst>
          </p:cNvPr>
          <p:cNvSpPr/>
          <p:nvPr/>
        </p:nvSpPr>
        <p:spPr>
          <a:xfrm>
            <a:off x="4703970" y="2032484"/>
            <a:ext cx="4284476" cy="1728192"/>
          </a:xfrm>
          <a:prstGeom prst="cloudCallout">
            <a:avLst>
              <a:gd name="adj1" fmla="val -79364"/>
              <a:gd name="adj2" fmla="val 5344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rgbClr val="002060"/>
                </a:solidFill>
                <a:latin typeface="Arial" panose="020B0604020202020204" pitchFamily="34" charset="0"/>
                <a:cs typeface="Arial" panose="020B0604020202020204" pitchFamily="34" charset="0"/>
              </a:rPr>
              <a:t>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rút</a:t>
            </a:r>
            <a:r>
              <a:rPr lang="en-US" sz="2000" dirty="0">
                <a:solidFill>
                  <a:srgbClr val="002060"/>
                </a:solidFill>
                <a:latin typeface="Arial" panose="020B0604020202020204" pitchFamily="34" charset="0"/>
                <a:cs typeface="Arial" panose="020B0604020202020204" pitchFamily="34" charset="0"/>
              </a:rPr>
              <a:t> ra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biểu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đồ</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đoạn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thẳng</a:t>
            </a:r>
            <a:r>
              <a:rPr lang="en-US" sz="20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6258590"/>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129BF456-0517-4CF1-A605-18EC5B858180}"/>
              </a:ext>
            </a:extLst>
          </p:cNvPr>
          <p:cNvSpPr txBox="1"/>
          <p:nvPr/>
        </p:nvSpPr>
        <p:spPr>
          <a:xfrm>
            <a:off x="593558" y="513370"/>
            <a:ext cx="7956884" cy="4327426"/>
          </a:xfrm>
          <a:prstGeom prst="roundRect">
            <a:avLst/>
          </a:prstGeom>
          <a:solidFill>
            <a:schemeClr val="accent2">
              <a:lumMod val="20000"/>
              <a:lumOff val="80000"/>
            </a:schemeClr>
          </a:solidFill>
        </p:spPr>
        <p:txBody>
          <a:bodyPr wrap="square" rtlCol="0">
            <a:spAutoFit/>
          </a:bodyPr>
          <a:lstStyle/>
          <a:p>
            <a:pPr algn="just"/>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yếu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a:t>
            </a: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Mỗi</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mút</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bởi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5" name="Rounded Rectangle 24"/>
          <p:cNvSpPr/>
          <p:nvPr/>
        </p:nvSpPr>
        <p:spPr>
          <a:xfrm>
            <a:off x="3824790" y="97869"/>
            <a:ext cx="1494420" cy="62192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Nhận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xét</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928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additive="base">
                                        <p:cTn id="1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additive="base">
                                        <p:cTn id="2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p:cNvSpPr txBox="1"/>
          <p:nvPr/>
        </p:nvSpPr>
        <p:spPr>
          <a:xfrm>
            <a:off x="568970" y="208183"/>
            <a:ext cx="1277761" cy="400110"/>
          </a:xfrm>
          <a:prstGeom prst="rect">
            <a:avLst/>
          </a:prstGeom>
          <a:solidFill>
            <a:schemeClr val="bg1"/>
          </a:solidFill>
          <a:ln>
            <a:solidFill>
              <a:srgbClr val="C00000"/>
            </a:solid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Ví</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dụ</a:t>
            </a:r>
            <a:r>
              <a:rPr lang="en-US" sz="2000" b="1" i="1" dirty="0">
                <a:solidFill>
                  <a:srgbClr val="002060"/>
                </a:solidFill>
                <a:latin typeface="Arial" panose="020B0604020202020204" pitchFamily="34" charset="0"/>
                <a:cs typeface="Arial" panose="020B0604020202020204" pitchFamily="34" charset="0"/>
              </a:rPr>
              <a:t> 1:</a:t>
            </a:r>
            <a:endParaRPr lang="vi-VN" sz="2000" b="1" i="1" dirty="0">
              <a:solidFill>
                <a:srgbClr val="002060"/>
              </a:solidFill>
              <a:latin typeface="Arial" panose="020B0604020202020204" pitchFamily="34" charset="0"/>
              <a:cs typeface="Arial" panose="020B0604020202020204" pitchFamily="34" charset="0"/>
            </a:endParaRPr>
          </a:p>
        </p:txBody>
      </p:sp>
      <p:sp>
        <p:nvSpPr>
          <p:cNvPr id="34" name="TextBox 33"/>
          <p:cNvSpPr txBox="1"/>
          <p:nvPr/>
        </p:nvSpPr>
        <p:spPr>
          <a:xfrm>
            <a:off x="523848" y="827487"/>
            <a:ext cx="4104455" cy="2274405"/>
          </a:xfrm>
          <a:prstGeom prst="rect">
            <a:avLst/>
          </a:prstGeom>
          <a:noFill/>
        </p:spPr>
        <p:txBody>
          <a:bodyPr wrap="square" rtlCol="0">
            <a:spAutoFit/>
          </a:bodyPr>
          <a:lstStyle/>
          <a:p>
            <a:pPr algn="just">
              <a:lnSpc>
                <a:spcPct val="120000"/>
              </a:lnSpc>
            </a:pP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12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3,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a:t>
            </a:r>
            <a:endParaRPr lang="vi-VN"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B3553E2-E28D-4A84-8097-EB472C84AC24}"/>
              </a:ext>
            </a:extLst>
          </p:cNvPr>
          <p:cNvPicPr>
            <a:picLocks noChangeAspect="1"/>
          </p:cNvPicPr>
          <p:nvPr/>
        </p:nvPicPr>
        <p:blipFill>
          <a:blip r:embed="rId3"/>
          <a:stretch>
            <a:fillRect/>
          </a:stretch>
        </p:blipFill>
        <p:spPr>
          <a:xfrm>
            <a:off x="4896036" y="516447"/>
            <a:ext cx="3739505" cy="3002221"/>
          </a:xfrm>
          <a:prstGeom prst="rect">
            <a:avLst/>
          </a:prstGeom>
        </p:spPr>
      </p:pic>
      <p:sp>
        <p:nvSpPr>
          <p:cNvPr id="4" name="TextBox 3">
            <a:extLst>
              <a:ext uri="{FF2B5EF4-FFF2-40B4-BE49-F238E27FC236}">
                <a16:creationId xmlns:a16="http://schemas.microsoft.com/office/drawing/2014/main" id="{B1C76362-0D09-4FDF-BCD7-1820BBEFDF7E}"/>
              </a:ext>
            </a:extLst>
          </p:cNvPr>
          <p:cNvSpPr txBox="1"/>
          <p:nvPr/>
        </p:nvSpPr>
        <p:spPr>
          <a:xfrm>
            <a:off x="215516" y="3118276"/>
            <a:ext cx="1080120" cy="496996"/>
          </a:xfrm>
          <a:prstGeom prst="rect">
            <a:avLst/>
          </a:prstGeom>
          <a:noFill/>
        </p:spPr>
        <p:txBody>
          <a:bodyPr wrap="square" rtlCol="0">
            <a:spAutoFit/>
          </a:bodyPr>
          <a:lstStyle/>
          <a:p>
            <a:pPr algn="just">
              <a:lnSpc>
                <a:spcPct val="150000"/>
              </a:lnSpc>
            </a:pPr>
            <a:r>
              <a:rPr lang="en-US" sz="2000" b="1" u="sng" dirty="0" err="1">
                <a:solidFill>
                  <a:srgbClr val="FF0000"/>
                </a:solidFill>
                <a:latin typeface="Arial" panose="020B0604020202020204" pitchFamily="34" charset="0"/>
                <a:cs typeface="Arial" panose="020B0604020202020204" pitchFamily="34" charset="0"/>
              </a:rPr>
              <a:t>Trả</a:t>
            </a:r>
            <a:r>
              <a:rPr lang="en-US" sz="2000" b="1" u="sng" dirty="0">
                <a:solidFill>
                  <a:srgbClr val="FF0000"/>
                </a:solidFill>
                <a:latin typeface="Arial" panose="020B0604020202020204" pitchFamily="34" charset="0"/>
                <a:cs typeface="Arial" panose="020B0604020202020204" pitchFamily="34" charset="0"/>
              </a:rPr>
              <a:t> </a:t>
            </a:r>
            <a:r>
              <a:rPr lang="en-US" sz="2000" b="1" u="sng" dirty="0" err="1">
                <a:solidFill>
                  <a:srgbClr val="FF0000"/>
                </a:solidFill>
                <a:latin typeface="Arial" panose="020B0604020202020204" pitchFamily="34" charset="0"/>
                <a:cs typeface="Arial" panose="020B0604020202020204" pitchFamily="34" charset="0"/>
              </a:rPr>
              <a:t>lời</a:t>
            </a:r>
            <a:r>
              <a:rPr lang="en-US" sz="2000" b="1" u="sng" dirty="0">
                <a:solidFill>
                  <a:srgbClr val="FF000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CE289271-6F84-4BC1-897F-007D77D0E276}"/>
              </a:ext>
            </a:extLst>
          </p:cNvPr>
          <p:cNvSpPr txBox="1"/>
          <p:nvPr/>
        </p:nvSpPr>
        <p:spPr>
          <a:xfrm>
            <a:off x="209292" y="3598917"/>
            <a:ext cx="6824916" cy="427746"/>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1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7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9E83B4F-028B-42DC-9281-BE4B0676F917}"/>
              </a:ext>
            </a:extLst>
          </p:cNvPr>
          <p:cNvSpPr txBox="1"/>
          <p:nvPr/>
        </p:nvSpPr>
        <p:spPr>
          <a:xfrm>
            <a:off x="0" y="4026663"/>
            <a:ext cx="8347609" cy="850939"/>
          </a:xfrm>
          <a:prstGeom prst="rect">
            <a:avLst/>
          </a:prstGeom>
          <a:noFill/>
        </p:spPr>
        <p:txBody>
          <a:bodyPr wrap="square" rtlCol="0">
            <a:spAutoFit/>
          </a:bodyPr>
          <a:lstStyle/>
          <a:p>
            <a:pPr marL="342900" indent="-342900" algn="r">
              <a:lnSpc>
                <a:spcPct val="13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2,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3,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4,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lượt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8; 12; 9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833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1A2D2D4E-700F-4447-ABF3-3F7227F15D4D}"/>
              </a:ext>
            </a:extLst>
          </p:cNvPr>
          <p:cNvSpPr txBox="1"/>
          <p:nvPr/>
        </p:nvSpPr>
        <p:spPr>
          <a:xfrm>
            <a:off x="57200" y="266255"/>
            <a:ext cx="1277761" cy="400110"/>
          </a:xfrm>
          <a:prstGeom prst="rect">
            <a:avLst/>
          </a:prstGeom>
          <a:noFill/>
          <a:ln>
            <a:no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Chú</a:t>
            </a:r>
            <a:r>
              <a:rPr lang="en-US" sz="2000" b="1" i="1" dirty="0">
                <a:solidFill>
                  <a:srgbClr val="002060"/>
                </a:solidFill>
                <a:latin typeface="Arial" panose="020B0604020202020204" pitchFamily="34" charset="0"/>
                <a:cs typeface="Arial" panose="020B0604020202020204" pitchFamily="34" charset="0"/>
              </a:rPr>
              <a:t> ý</a:t>
            </a:r>
            <a:endParaRPr lang="vi-VN" sz="2000" b="1" i="1"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1A8EF61-20AD-4CE3-8C7E-0C84E3B9F3C9}"/>
              </a:ext>
            </a:extLst>
          </p:cNvPr>
          <p:cNvPicPr>
            <a:picLocks noChangeAspect="1"/>
          </p:cNvPicPr>
          <p:nvPr/>
        </p:nvPicPr>
        <p:blipFill>
          <a:blip r:embed="rId3"/>
          <a:stretch>
            <a:fillRect/>
          </a:stretch>
        </p:blipFill>
        <p:spPr>
          <a:xfrm>
            <a:off x="5472100" y="1348408"/>
            <a:ext cx="3528392" cy="2799492"/>
          </a:xfrm>
          <a:prstGeom prst="rect">
            <a:avLst/>
          </a:prstGeom>
        </p:spPr>
      </p:pic>
      <p:sp>
        <p:nvSpPr>
          <p:cNvPr id="3" name="TextBox 2">
            <a:extLst>
              <a:ext uri="{FF2B5EF4-FFF2-40B4-BE49-F238E27FC236}">
                <a16:creationId xmlns:a16="http://schemas.microsoft.com/office/drawing/2014/main" id="{AF3ACB9D-70DD-47E8-9460-272FE68EE683}"/>
              </a:ext>
            </a:extLst>
          </p:cNvPr>
          <p:cNvSpPr txBox="1"/>
          <p:nvPr/>
        </p:nvSpPr>
        <p:spPr>
          <a:xfrm>
            <a:off x="143508" y="869514"/>
            <a:ext cx="5076564" cy="3780522"/>
          </a:xfrm>
          <a:prstGeom prst="rect">
            <a:avLst/>
          </a:prstGeom>
          <a:noFill/>
        </p:spPr>
        <p:txBody>
          <a:bodyPr wrap="square" rtlCol="0">
            <a:spAutoFit/>
          </a:bodyPr>
          <a:lstStyle/>
          <a:p>
            <a:pPr marL="285750" indent="-285750" algn="just">
              <a:lnSpc>
                <a:spcPct val="150000"/>
              </a:lnSpc>
              <a:buFontTx/>
              <a:buChar char="-"/>
            </a:pP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giúp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chúng</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trực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a:t>
            </a:r>
          </a:p>
          <a:p>
            <a:pPr marL="285750" indent="-285750" algn="just">
              <a:lnSpc>
                <a:spcPct val="150000"/>
              </a:lnSpc>
              <a:buFontTx/>
              <a:buChar char="-"/>
            </a:pP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còn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13.</a:t>
            </a:r>
          </a:p>
        </p:txBody>
      </p:sp>
    </p:spTree>
    <p:extLst>
      <p:ext uri="{BB962C8B-B14F-4D97-AF65-F5344CB8AC3E}">
        <p14:creationId xmlns:p14="http://schemas.microsoft.com/office/powerpoint/2010/main" val="3404627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64561" y="292495"/>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347586" y="693662"/>
            <a:ext cx="869922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err="1">
                <a:solidFill>
                  <a:prstClr val="black"/>
                </a:solidFill>
                <a:latin typeface="Arial" panose="020B0604020202020204" pitchFamily="34" charset="0"/>
                <a:cs typeface="Arial" panose="020B0604020202020204" pitchFamily="34" charset="0"/>
              </a:rPr>
              <a:t>Để</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ngũ</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nhân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viên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phục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vụ</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của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tiến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khách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vào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ngày</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Kết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được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cho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endPar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264188" y="2176500"/>
            <a:ext cx="2702886" cy="2386797"/>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157415164"/>
              </p:ext>
            </p:extLst>
          </p:nvPr>
        </p:nvGraphicFramePr>
        <p:xfrm>
          <a:off x="431540" y="2064976"/>
          <a:ext cx="5688633" cy="1390408"/>
        </p:xfrm>
        <a:graphic>
          <a:graphicData uri="http://schemas.openxmlformats.org/drawingml/2006/table">
            <a:tbl>
              <a:tblPr firstRow="1" bandRow="1">
                <a:tableStyleId>{5C22544A-7EE6-4342-B048-85BDC9FD1C3A}</a:tableStyleId>
              </a:tblPr>
              <a:tblGrid>
                <a:gridCol w="1625323">
                  <a:extLst>
                    <a:ext uri="{9D8B030D-6E8A-4147-A177-3AD203B41FA5}">
                      <a16:colId xmlns:a16="http://schemas.microsoft.com/office/drawing/2014/main" val="763773987"/>
                    </a:ext>
                  </a:extLst>
                </a:gridCol>
                <a:gridCol w="812662">
                  <a:extLst>
                    <a:ext uri="{9D8B030D-6E8A-4147-A177-3AD203B41FA5}">
                      <a16:colId xmlns:a16="http://schemas.microsoft.com/office/drawing/2014/main" val="2585373215"/>
                    </a:ext>
                  </a:extLst>
                </a:gridCol>
                <a:gridCol w="812662">
                  <a:extLst>
                    <a:ext uri="{9D8B030D-6E8A-4147-A177-3AD203B41FA5}">
                      <a16:colId xmlns:a16="http://schemas.microsoft.com/office/drawing/2014/main" val="2316425841"/>
                    </a:ext>
                  </a:extLst>
                </a:gridCol>
                <a:gridCol w="812662">
                  <a:extLst>
                    <a:ext uri="{9D8B030D-6E8A-4147-A177-3AD203B41FA5}">
                      <a16:colId xmlns:a16="http://schemas.microsoft.com/office/drawing/2014/main" val="3998331850"/>
                    </a:ext>
                  </a:extLst>
                </a:gridCol>
                <a:gridCol w="812662">
                  <a:extLst>
                    <a:ext uri="{9D8B030D-6E8A-4147-A177-3AD203B41FA5}">
                      <a16:colId xmlns:a16="http://schemas.microsoft.com/office/drawing/2014/main" val="3344788071"/>
                    </a:ext>
                  </a:extLst>
                </a:gridCol>
                <a:gridCol w="812662">
                  <a:extLst>
                    <a:ext uri="{9D8B030D-6E8A-4147-A177-3AD203B41FA5}">
                      <a16:colId xmlns:a16="http://schemas.microsoft.com/office/drawing/2014/main" val="2722912386"/>
                    </a:ext>
                  </a:extLst>
                </a:gridCol>
              </a:tblGrid>
              <a:tr h="622820">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622820">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364561" y="3565061"/>
            <a:ext cx="578354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i="1" dirty="0" err="1">
                <a:solidFill>
                  <a:prstClr val="black"/>
                </a:solidFill>
                <a:latin typeface="Arial" panose="020B0604020202020204" pitchFamily="34" charset="0"/>
                <a:cs typeface="Arial" panose="020B0604020202020204" pitchFamily="34" charset="0"/>
              </a:rPr>
              <a:t>Chọn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liệu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thích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hợp</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cho</a:t>
            </a:r>
            <a:r>
              <a:rPr lang="en-US" i="1" dirty="0">
                <a:solidFill>
                  <a:prstClr val="black"/>
                </a:solidFill>
                <a:latin typeface="Arial" panose="020B0604020202020204" pitchFamily="34" charset="0"/>
                <a:cs typeface="Arial" panose="020B0604020202020204" pitchFamily="34" charset="0"/>
              </a:rPr>
              <a:t> </a:t>
            </a:r>
            <a:r>
              <a:rPr lang="en-US" b="1" i="1" dirty="0">
                <a:solidFill>
                  <a:prstClr val="black"/>
                </a:solidFill>
                <a:latin typeface="Arial" panose="020B0604020202020204" pitchFamily="34" charset="0"/>
                <a:cs typeface="Arial" panose="020B0604020202020204" pitchFamily="34" charset="0"/>
              </a:rPr>
              <a: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Trên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Hình</a:t>
            </a:r>
            <a:r>
              <a:rPr lang="en-US" i="1" dirty="0">
                <a:solidFill>
                  <a:prstClr val="black"/>
                </a:solidFill>
                <a:latin typeface="Arial" panose="020B0604020202020204" pitchFamily="34" charset="0"/>
                <a:cs typeface="Arial" panose="020B0604020202020204" pitchFamily="34" charset="0"/>
              </a:rPr>
              <a:t> 14 </a:t>
            </a:r>
            <a:r>
              <a:rPr lang="en-US" i="1" dirty="0" err="1">
                <a:solidFill>
                  <a:prstClr val="black"/>
                </a:solidFill>
                <a:latin typeface="Arial" panose="020B0604020202020204" pitchFamily="34" charset="0"/>
                <a:cs typeface="Arial" panose="020B0604020202020204" pitchFamily="34" charset="0"/>
              </a:rPr>
              <a:t>để</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nhận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được</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đồ</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đoạn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thẳng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diễn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lượt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khách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cửa</a:t>
            </a:r>
            <a:r>
              <a:rPr lang="en-US" i="1" dirty="0">
                <a:solidFill>
                  <a:prstClr val="black"/>
                </a:solidFill>
                <a:latin typeface="Arial" panose="020B0604020202020204" pitchFamily="34" charset="0"/>
                <a:cs typeface="Arial" panose="020B0604020202020204" pitchFamily="34" charset="0"/>
              </a:rPr>
              <a:t> hang </a:t>
            </a:r>
            <a:r>
              <a:rPr lang="en-US" i="1" dirty="0" err="1">
                <a:solidFill>
                  <a:prstClr val="black"/>
                </a:solidFill>
                <a:latin typeface="Arial" panose="020B0604020202020204" pitchFamily="34" charset="0"/>
                <a:cs typeface="Arial" panose="020B0604020202020204" pitchFamily="34" charset="0"/>
              </a:rPr>
              <a:t>đó</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vào</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những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thời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điểm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trong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ngày</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nêu</a:t>
            </a:r>
            <a:r>
              <a:rPr lang="en-US" i="1" dirty="0">
                <a:solidFill>
                  <a:prstClr val="black"/>
                </a:solidFill>
                <a:latin typeface="Arial" panose="020B0604020202020204" pitchFamily="34" charset="0"/>
                <a:cs typeface="Arial" panose="020B0604020202020204" pitchFamily="34" charset="0"/>
              </a:rPr>
              <a:t>.</a:t>
            </a:r>
            <a:endPar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2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16760" y="304292"/>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148106" y="185747"/>
            <a:ext cx="2702886" cy="2386797"/>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093024064"/>
              </p:ext>
            </p:extLst>
          </p:nvPr>
        </p:nvGraphicFramePr>
        <p:xfrm>
          <a:off x="316760" y="1210884"/>
          <a:ext cx="5654341" cy="1344326"/>
        </p:xfrm>
        <a:graphic>
          <a:graphicData uri="http://schemas.openxmlformats.org/drawingml/2006/table">
            <a:tbl>
              <a:tblPr firstRow="1" bandRow="1">
                <a:tableStyleId>{5C22544A-7EE6-4342-B048-85BDC9FD1C3A}</a:tableStyleId>
              </a:tblPr>
              <a:tblGrid>
                <a:gridCol w="1615526">
                  <a:extLst>
                    <a:ext uri="{9D8B030D-6E8A-4147-A177-3AD203B41FA5}">
                      <a16:colId xmlns:a16="http://schemas.microsoft.com/office/drawing/2014/main" val="763773987"/>
                    </a:ext>
                  </a:extLst>
                </a:gridCol>
                <a:gridCol w="807763">
                  <a:extLst>
                    <a:ext uri="{9D8B030D-6E8A-4147-A177-3AD203B41FA5}">
                      <a16:colId xmlns:a16="http://schemas.microsoft.com/office/drawing/2014/main" val="2585373215"/>
                    </a:ext>
                  </a:extLst>
                </a:gridCol>
                <a:gridCol w="807763">
                  <a:extLst>
                    <a:ext uri="{9D8B030D-6E8A-4147-A177-3AD203B41FA5}">
                      <a16:colId xmlns:a16="http://schemas.microsoft.com/office/drawing/2014/main" val="2316425841"/>
                    </a:ext>
                  </a:extLst>
                </a:gridCol>
                <a:gridCol w="807763">
                  <a:extLst>
                    <a:ext uri="{9D8B030D-6E8A-4147-A177-3AD203B41FA5}">
                      <a16:colId xmlns:a16="http://schemas.microsoft.com/office/drawing/2014/main" val="3998331850"/>
                    </a:ext>
                  </a:extLst>
                </a:gridCol>
                <a:gridCol w="807763">
                  <a:extLst>
                    <a:ext uri="{9D8B030D-6E8A-4147-A177-3AD203B41FA5}">
                      <a16:colId xmlns:a16="http://schemas.microsoft.com/office/drawing/2014/main" val="3344788071"/>
                    </a:ext>
                  </a:extLst>
                </a:gridCol>
                <a:gridCol w="807763">
                  <a:extLst>
                    <a:ext uri="{9D8B030D-6E8A-4147-A177-3AD203B41FA5}">
                      <a16:colId xmlns:a16="http://schemas.microsoft.com/office/drawing/2014/main" val="2722912386"/>
                    </a:ext>
                  </a:extLst>
                </a:gridCol>
              </a:tblGrid>
              <a:tr h="710794">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576738">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270843" y="2698206"/>
            <a:ext cx="5553189"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Hoàn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thiện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các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trên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14, ta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được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lượt</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khách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cửa</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hang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đó</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những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thời</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điểm</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15):</a:t>
            </a:r>
            <a:endParaRPr kumimoji="0" lang="vi-VN" sz="1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286FB55D-4CD7-4028-97AF-566C69F4F729}"/>
              </a:ext>
            </a:extLst>
          </p:cNvPr>
          <p:cNvPicPr>
            <a:picLocks noChangeAspect="1"/>
          </p:cNvPicPr>
          <p:nvPr/>
        </p:nvPicPr>
        <p:blipFill>
          <a:blip r:embed="rId4"/>
          <a:stretch>
            <a:fillRect/>
          </a:stretch>
        </p:blipFill>
        <p:spPr>
          <a:xfrm>
            <a:off x="6148106" y="2698206"/>
            <a:ext cx="2725051" cy="2284512"/>
          </a:xfrm>
          <a:prstGeom prst="rect">
            <a:avLst/>
          </a:prstGeom>
        </p:spPr>
      </p:pic>
    </p:spTree>
    <p:extLst>
      <p:ext uri="{BB962C8B-B14F-4D97-AF65-F5344CB8AC3E}">
        <p14:creationId xmlns:p14="http://schemas.microsoft.com/office/powerpoint/2010/main" val="1121085496"/>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2DCC36-2A07-4637-9699-260F197FB8BA}"/>
              </a:ext>
            </a:extLst>
          </p:cNvPr>
          <p:cNvGrpSpPr/>
          <p:nvPr/>
        </p:nvGrpSpPr>
        <p:grpSpPr>
          <a:xfrm>
            <a:off x="1634242" y="148128"/>
            <a:ext cx="7596844" cy="552450"/>
            <a:chOff x="539552" y="196280"/>
            <a:chExt cx="7596844" cy="552450"/>
          </a:xfrm>
        </p:grpSpPr>
        <p:pic>
          <p:nvPicPr>
            <p:cNvPr id="2" name="Picture 1">
              <a:extLst>
                <a:ext uri="{FF2B5EF4-FFF2-40B4-BE49-F238E27FC236}">
                  <a16:creationId xmlns:a16="http://schemas.microsoft.com/office/drawing/2014/main" id="{B51CFE20-4A05-4AF6-B1C4-79BE15748ED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9552" y="196280"/>
              <a:ext cx="1009650" cy="552450"/>
            </a:xfrm>
            <a:prstGeom prst="rect">
              <a:avLst/>
            </a:prstGeom>
          </p:spPr>
        </p:pic>
        <p:sp>
          <p:nvSpPr>
            <p:cNvPr id="3" name="TextBox 2">
              <a:extLst>
                <a:ext uri="{FF2B5EF4-FFF2-40B4-BE49-F238E27FC236}">
                  <a16:creationId xmlns:a16="http://schemas.microsoft.com/office/drawing/2014/main" id="{B55268E4-44BD-47F2-9C9B-273693C14DCC}"/>
                </a:ext>
              </a:extLst>
            </p:cNvPr>
            <p:cNvSpPr txBox="1"/>
            <p:nvPr/>
          </p:nvSpPr>
          <p:spPr>
            <a:xfrm>
              <a:off x="1691680" y="272450"/>
              <a:ext cx="6444716" cy="400110"/>
            </a:xfrm>
            <a:prstGeom prst="rect">
              <a:avLst/>
            </a:prstGeom>
            <a:noFill/>
          </p:spPr>
          <p:txBody>
            <a:bodyPr wrap="square" rtlCol="0">
              <a:spAutoFit/>
            </a:bodyPr>
            <a:lstStyle/>
            <a:p>
              <a:pPr algn="just"/>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a:t>
              </a:r>
            </a:p>
          </p:txBody>
        </p:sp>
      </p:grpSp>
      <p:sp>
        <p:nvSpPr>
          <p:cNvPr id="6" name="Arrow: Curved Right 5">
            <a:extLst>
              <a:ext uri="{FF2B5EF4-FFF2-40B4-BE49-F238E27FC236}">
                <a16:creationId xmlns:a16="http://schemas.microsoft.com/office/drawing/2014/main" id="{57E9C907-5793-4691-97F8-80FE2ACA0636}"/>
              </a:ext>
            </a:extLst>
          </p:cNvPr>
          <p:cNvSpPr/>
          <p:nvPr/>
        </p:nvSpPr>
        <p:spPr>
          <a:xfrm>
            <a:off x="608082" y="438010"/>
            <a:ext cx="579541" cy="7303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5526DE2-DC03-4FE9-9920-5F385B1FF336}"/>
              </a:ext>
            </a:extLst>
          </p:cNvPr>
          <p:cNvSpPr txBox="1"/>
          <p:nvPr/>
        </p:nvSpPr>
        <p:spPr>
          <a:xfrm>
            <a:off x="1443129" y="753684"/>
            <a:ext cx="7092788" cy="872034"/>
          </a:xfrm>
          <a:prstGeom prst="rect">
            <a:avLst/>
          </a:prstGeom>
          <a:solidFill>
            <a:schemeClr val="bg2">
              <a:lumMod val="90000"/>
            </a:schemeClr>
          </a:solidFill>
        </p:spPr>
        <p:txBody>
          <a:bodyPr wrap="square" rtlCol="0">
            <a:spAutoFit/>
          </a:bodyPr>
          <a:lstStyle/>
          <a:p>
            <a:pPr marL="0" marR="0" algn="just" fontAlgn="base">
              <a:lnSpc>
                <a:spcPct val="150000"/>
              </a:lnSpc>
              <a:spcBef>
                <a:spcPts val="300"/>
              </a:spcBef>
              <a:spcAft>
                <a:spcPts val="300"/>
              </a:spcAft>
            </a:pP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kép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e 5">
            <a:extLst>
              <a:ext uri="{FF2B5EF4-FFF2-40B4-BE49-F238E27FC236}">
                <a16:creationId xmlns:a16="http://schemas.microsoft.com/office/drawing/2014/main" id="{5221B25E-C42D-4A0E-AB9C-74588EBB3925}"/>
              </a:ext>
            </a:extLst>
          </p:cNvPr>
          <p:cNvGraphicFramePr>
            <a:graphicFrameLocks noGrp="1"/>
          </p:cNvGraphicFramePr>
          <p:nvPr>
            <p:extLst>
              <p:ext uri="{D42A27DB-BD31-4B8C-83A1-F6EECF244321}">
                <p14:modId xmlns:p14="http://schemas.microsoft.com/office/powerpoint/2010/main" val="2340470187"/>
              </p:ext>
            </p:extLst>
          </p:nvPr>
        </p:nvGraphicFramePr>
        <p:xfrm>
          <a:off x="1716048" y="3689519"/>
          <a:ext cx="3148811" cy="1033410"/>
        </p:xfrm>
        <a:graphic>
          <a:graphicData uri="http://schemas.openxmlformats.org/drawingml/2006/table">
            <a:tbl>
              <a:tblPr firstRow="1" bandRow="1">
                <a:tableStyleId>{5C22544A-7EE6-4342-B048-85BDC9FD1C3A}</a:tableStyleId>
              </a:tblPr>
              <a:tblGrid>
                <a:gridCol w="899661">
                  <a:extLst>
                    <a:ext uri="{9D8B030D-6E8A-4147-A177-3AD203B41FA5}">
                      <a16:colId xmlns:a16="http://schemas.microsoft.com/office/drawing/2014/main" val="763773987"/>
                    </a:ext>
                  </a:extLst>
                </a:gridCol>
                <a:gridCol w="449830">
                  <a:extLst>
                    <a:ext uri="{9D8B030D-6E8A-4147-A177-3AD203B41FA5}">
                      <a16:colId xmlns:a16="http://schemas.microsoft.com/office/drawing/2014/main" val="2585373215"/>
                    </a:ext>
                  </a:extLst>
                </a:gridCol>
                <a:gridCol w="449830">
                  <a:extLst>
                    <a:ext uri="{9D8B030D-6E8A-4147-A177-3AD203B41FA5}">
                      <a16:colId xmlns:a16="http://schemas.microsoft.com/office/drawing/2014/main" val="2316425841"/>
                    </a:ext>
                  </a:extLst>
                </a:gridCol>
                <a:gridCol w="449830">
                  <a:extLst>
                    <a:ext uri="{9D8B030D-6E8A-4147-A177-3AD203B41FA5}">
                      <a16:colId xmlns:a16="http://schemas.microsoft.com/office/drawing/2014/main" val="3998331850"/>
                    </a:ext>
                  </a:extLst>
                </a:gridCol>
                <a:gridCol w="449830">
                  <a:extLst>
                    <a:ext uri="{9D8B030D-6E8A-4147-A177-3AD203B41FA5}">
                      <a16:colId xmlns:a16="http://schemas.microsoft.com/office/drawing/2014/main" val="3344788071"/>
                    </a:ext>
                  </a:extLst>
                </a:gridCol>
                <a:gridCol w="449830">
                  <a:extLst>
                    <a:ext uri="{9D8B030D-6E8A-4147-A177-3AD203B41FA5}">
                      <a16:colId xmlns:a16="http://schemas.microsoft.com/office/drawing/2014/main" val="2722912386"/>
                    </a:ext>
                  </a:extLst>
                </a:gridCol>
              </a:tblGrid>
              <a:tr h="436017">
                <a:tc>
                  <a:txBody>
                    <a:bodyPr/>
                    <a:lstStyle/>
                    <a:p>
                      <a:pPr algn="ctr">
                        <a:lnSpc>
                          <a:spcPct val="130000"/>
                        </a:lnSpc>
                      </a:pPr>
                      <a:r>
                        <a:rPr lang="en-US" sz="1200" dirty="0" err="1">
                          <a:solidFill>
                            <a:schemeClr val="tx1">
                              <a:lumMod val="95000"/>
                              <a:lumOff val="5000"/>
                            </a:schemeClr>
                          </a:solidFill>
                          <a:latin typeface="Arial" panose="020B0604020202020204" pitchFamily="34" charset="0"/>
                          <a:cs typeface="Arial" panose="020B0604020202020204" pitchFamily="34" charset="0"/>
                        </a:rPr>
                        <a:t>Thời</a:t>
                      </a:r>
                      <a:r>
                        <a:rPr lang="en-US" sz="1200" dirty="0">
                          <a:solidFill>
                            <a:schemeClr val="tx1">
                              <a:lumMod val="95000"/>
                              <a:lumOff val="5000"/>
                            </a:schemeClr>
                          </a:solidFill>
                          <a:latin typeface="Arial" panose="020B0604020202020204" pitchFamily="34" charset="0"/>
                          <a:cs typeface="Arial" panose="020B0604020202020204" pitchFamily="34" charset="0"/>
                        </a:rPr>
                        <a:t> </a:t>
                      </a:r>
                      <a:r>
                        <a:rPr lang="en-US" sz="1200" dirty="0" err="1">
                          <a:solidFill>
                            <a:schemeClr val="tx1">
                              <a:lumMod val="95000"/>
                              <a:lumOff val="5000"/>
                            </a:schemeClr>
                          </a:solidFill>
                          <a:latin typeface="Arial" panose="020B0604020202020204" pitchFamily="34" charset="0"/>
                          <a:cs typeface="Arial" panose="020B0604020202020204" pitchFamily="34" charset="0"/>
                        </a:rPr>
                        <a:t>điểm</a:t>
                      </a:r>
                      <a:endParaRPr lang="en-US" sz="1200"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(h)</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9</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11</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13</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17</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436017">
                <a:tc>
                  <a:txBody>
                    <a:bodyPr/>
                    <a:lstStyle/>
                    <a:p>
                      <a:pPr algn="ctr">
                        <a:lnSpc>
                          <a:spcPct val="130000"/>
                        </a:lnSpc>
                      </a:pPr>
                      <a:r>
                        <a:rPr lang="en-US" sz="1200" dirty="0" err="1">
                          <a:latin typeface="Arial" panose="020B0604020202020204" pitchFamily="34" charset="0"/>
                          <a:cs typeface="Arial" panose="020B0604020202020204" pitchFamily="34" charset="0"/>
                        </a:rPr>
                        <a:t>Số</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lượt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khách</a:t>
                      </a:r>
                      <a:endParaRPr lang="en-US" sz="1200" dirty="0">
                        <a:latin typeface="Arial" panose="020B0604020202020204" pitchFamily="34" charset="0"/>
                        <a:cs typeface="Arial" panose="020B0604020202020204" pitchFamily="34" charset="0"/>
                      </a:endParaRP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50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20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35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pic>
        <p:nvPicPr>
          <p:cNvPr id="2050" name="Picture 2" descr="Lý thuyết Biểu đồ cột- Biểu đồ cột kép Toán 6 Chân trời sáng tạo | Toán lớp  6 - Chân trời sáng tạo">
            <a:extLst>
              <a:ext uri="{FF2B5EF4-FFF2-40B4-BE49-F238E27FC236}">
                <a16:creationId xmlns:a16="http://schemas.microsoft.com/office/drawing/2014/main" id="{540AC0D6-4214-4E27-B58E-CECFE463A0D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8198"/>
          <a:stretch/>
        </p:blipFill>
        <p:spPr bwMode="auto">
          <a:xfrm>
            <a:off x="329714" y="1655338"/>
            <a:ext cx="3024336" cy="17046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EFEE8CF-8109-4FA2-BFA4-7754F436463F}"/>
              </a:ext>
            </a:extLst>
          </p:cNvPr>
          <p:cNvSpPr txBox="1"/>
          <p:nvPr/>
        </p:nvSpPr>
        <p:spPr>
          <a:xfrm>
            <a:off x="2535851" y="477575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56E1020-74C0-4E20-AC78-D67B33D7FE13}"/>
              </a:ext>
            </a:extLst>
          </p:cNvPr>
          <p:cNvSpPr txBox="1"/>
          <p:nvPr/>
        </p:nvSpPr>
        <p:spPr>
          <a:xfrm>
            <a:off x="793668" y="331737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endParaRPr lang="en-US" dirty="0">
              <a:latin typeface="Arial" panose="020B0604020202020204" pitchFamily="34" charset="0"/>
              <a:cs typeface="Arial" panose="020B0604020202020204" pitchFamily="34" charset="0"/>
            </a:endParaRPr>
          </a:p>
        </p:txBody>
      </p:sp>
      <p:pic>
        <p:nvPicPr>
          <p:cNvPr id="2052" name="Picture 4" descr="Giải Bài 4: Biểu đồ cột - Biểu đồ cột kép - Soạn Giải toán 6 Chân trời sáng  tạo">
            <a:extLst>
              <a:ext uri="{FF2B5EF4-FFF2-40B4-BE49-F238E27FC236}">
                <a16:creationId xmlns:a16="http://schemas.microsoft.com/office/drawing/2014/main" id="{DD9CF7C1-3CA8-40E1-8C3B-9FD6F6A4ABB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4090" t="5486" r="5245" b="7970"/>
          <a:stretch/>
        </p:blipFill>
        <p:spPr bwMode="auto">
          <a:xfrm>
            <a:off x="3842419" y="1681037"/>
            <a:ext cx="2394266" cy="15121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CF12F02-CE23-4E28-9C3D-A6D611506249}"/>
              </a:ext>
            </a:extLst>
          </p:cNvPr>
          <p:cNvSpPr txBox="1"/>
          <p:nvPr/>
        </p:nvSpPr>
        <p:spPr>
          <a:xfrm>
            <a:off x="4071421" y="322061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endParaRPr lang="en-US" dirty="0">
              <a:latin typeface="Arial" panose="020B0604020202020204" pitchFamily="34" charset="0"/>
              <a:cs typeface="Arial" panose="020B0604020202020204" pitchFamily="34" charset="0"/>
            </a:endParaRPr>
          </a:p>
        </p:txBody>
      </p:sp>
      <p:pic>
        <p:nvPicPr>
          <p:cNvPr id="2054" name="Picture 6" descr="Biểu đồ tranh dưới đây cho biết số máy cày của 5 xã">
            <a:extLst>
              <a:ext uri="{FF2B5EF4-FFF2-40B4-BE49-F238E27FC236}">
                <a16:creationId xmlns:a16="http://schemas.microsoft.com/office/drawing/2014/main" id="{5A0E0EA4-1193-4535-ABDA-92AA76654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9955" y="1600436"/>
            <a:ext cx="1974651" cy="16546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80466A1-6F6A-453C-9803-2CAEAF345B51}"/>
              </a:ext>
            </a:extLst>
          </p:cNvPr>
          <p:cNvSpPr txBox="1"/>
          <p:nvPr/>
        </p:nvSpPr>
        <p:spPr>
          <a:xfrm>
            <a:off x="6954056" y="314860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tranh</a:t>
            </a:r>
            <a:r>
              <a:rPr lang="en-US" dirty="0">
                <a:latin typeface="Arial" panose="020B0604020202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16B379F1-2419-40AA-9C5C-C239C71095CC}"/>
              </a:ext>
            </a:extLst>
          </p:cNvPr>
          <p:cNvPicPr>
            <a:picLocks noChangeAspect="1"/>
          </p:cNvPicPr>
          <p:nvPr/>
        </p:nvPicPr>
        <p:blipFill>
          <a:blip r:embed="rId8"/>
          <a:stretch>
            <a:fillRect/>
          </a:stretch>
        </p:blipFill>
        <p:spPr>
          <a:xfrm>
            <a:off x="5853547" y="3451469"/>
            <a:ext cx="1810636" cy="1390840"/>
          </a:xfrm>
          <a:prstGeom prst="rect">
            <a:avLst/>
          </a:prstGeom>
        </p:spPr>
      </p:pic>
      <p:sp>
        <p:nvSpPr>
          <p:cNvPr id="21" name="TextBox 20">
            <a:extLst>
              <a:ext uri="{FF2B5EF4-FFF2-40B4-BE49-F238E27FC236}">
                <a16:creationId xmlns:a16="http://schemas.microsoft.com/office/drawing/2014/main" id="{5B78A6C1-0537-4BC8-9E58-9B198DB0268B}"/>
              </a:ext>
            </a:extLst>
          </p:cNvPr>
          <p:cNvSpPr txBox="1"/>
          <p:nvPr/>
        </p:nvSpPr>
        <p:spPr>
          <a:xfrm>
            <a:off x="5498132" y="4795500"/>
            <a:ext cx="2428618"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30954"/>
      </p:ext>
    </p:extLst>
  </p:cSld>
  <p:clrMapOvr>
    <a:masterClrMapping/>
  </p:clrMapOvr>
  <mc:AlternateContent xmlns:mc="http://schemas.openxmlformats.org/markup-compatibility/2006" xmlns:p15="http://schemas.microsoft.com/office/powerpoint/2012/main">
    <mc:Choice Requires="p15">
      <p:transition spd="slow"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500"/>
                                        <p:tgtEl>
                                          <p:spTgt spid="2052"/>
                                        </p:tgtEl>
                                      </p:cBhvr>
                                    </p:animEffect>
                                    <p:anim calcmode="lin" valueType="num">
                                      <p:cBhvr>
                                        <p:cTn id="34" dur="500" fill="hold"/>
                                        <p:tgtEl>
                                          <p:spTgt spid="2052"/>
                                        </p:tgtEl>
                                        <p:attrNameLst>
                                          <p:attrName>ppt_x</p:attrName>
                                        </p:attrNameLst>
                                      </p:cBhvr>
                                      <p:tavLst>
                                        <p:tav tm="0">
                                          <p:val>
                                            <p:strVal val="#ppt_x"/>
                                          </p:val>
                                        </p:tav>
                                        <p:tav tm="100000">
                                          <p:val>
                                            <p:strVal val="#ppt_x"/>
                                          </p:val>
                                        </p:tav>
                                      </p:tavLst>
                                    </p:anim>
                                    <p:anim calcmode="lin" valueType="num">
                                      <p:cBhvr>
                                        <p:cTn id="35" dur="500" fill="hold"/>
                                        <p:tgtEl>
                                          <p:spTgt spid="2052"/>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randombar(horizontal)">
                                      <p:cBhvr>
                                        <p:cTn id="45" dur="500"/>
                                        <p:tgtEl>
                                          <p:spTgt spid="2054"/>
                                        </p:tgtEl>
                                      </p:cBhvr>
                                    </p:animEffect>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5" grpId="0"/>
      <p:bldP spid="17"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431539" y="315073"/>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3:</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2968742133"/>
              </p:ext>
            </p:extLst>
          </p:nvPr>
        </p:nvGraphicFramePr>
        <p:xfrm>
          <a:off x="323528" y="4016905"/>
          <a:ext cx="8460940" cy="91073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763773987"/>
                    </a:ext>
                  </a:extLst>
                </a:gridCol>
                <a:gridCol w="1296144">
                  <a:extLst>
                    <a:ext uri="{9D8B030D-6E8A-4147-A177-3AD203B41FA5}">
                      <a16:colId xmlns:a16="http://schemas.microsoft.com/office/drawing/2014/main" val="2585373215"/>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1660" y="181891"/>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16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dân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Thủ</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đô</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Hà</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Nội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một</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1954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2019.</a:t>
            </a:r>
            <a:endParaRPr kumimoji="0" lang="vi-VN" sz="1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DF68FE9-D5FD-4777-8E66-27FF96A8255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91780" y="1176263"/>
            <a:ext cx="4358470" cy="2678390"/>
          </a:xfrm>
          <a:prstGeom prst="rect">
            <a:avLst/>
          </a:prstGeom>
        </p:spPr>
      </p:pic>
      <p:sp>
        <p:nvSpPr>
          <p:cNvPr id="6" name="TextBox 5">
            <a:extLst>
              <a:ext uri="{FF2B5EF4-FFF2-40B4-BE49-F238E27FC236}">
                <a16:creationId xmlns:a16="http://schemas.microsoft.com/office/drawing/2014/main" id="{A0051E0A-7920-4B1A-ACE9-FDDA1D6424BE}"/>
              </a:ext>
            </a:extLst>
          </p:cNvPr>
          <p:cNvSpPr txBox="1"/>
          <p:nvPr/>
        </p:nvSpPr>
        <p:spPr>
          <a:xfrm>
            <a:off x="2321750" y="4545307"/>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3DD9F177-0962-4695-8459-B77256FC349E}"/>
              </a:ext>
            </a:extLst>
          </p:cNvPr>
          <p:cNvSpPr txBox="1"/>
          <p:nvPr/>
        </p:nvSpPr>
        <p:spPr>
          <a:xfrm>
            <a:off x="3625495" y="4536417"/>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67862" y="4572841"/>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62085" y="4565573"/>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35483" y="4551806"/>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61880" y="4521229"/>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CA4E3FE3-A914-45C5-8CC6-3A381AC23C80}"/>
              </a:ext>
            </a:extLst>
          </p:cNvPr>
          <p:cNvSpPr txBox="1"/>
          <p:nvPr/>
        </p:nvSpPr>
        <p:spPr>
          <a:xfrm>
            <a:off x="2067934"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53 000</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298630"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91 000</a:t>
            </a:r>
          </a:p>
        </p:txBody>
      </p:sp>
      <p:sp>
        <p:nvSpPr>
          <p:cNvPr id="17" name="TextBox 16">
            <a:extLst>
              <a:ext uri="{FF2B5EF4-FFF2-40B4-BE49-F238E27FC236}">
                <a16:creationId xmlns:a16="http://schemas.microsoft.com/office/drawing/2014/main" id="{4908B185-F9B2-4391-AE9E-2D86E8754A30}"/>
              </a:ext>
            </a:extLst>
          </p:cNvPr>
          <p:cNvSpPr txBox="1"/>
          <p:nvPr/>
        </p:nvSpPr>
        <p:spPr>
          <a:xfrm>
            <a:off x="4333363" y="4596351"/>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2 500 000</a:t>
            </a:r>
          </a:p>
        </p:txBody>
      </p:sp>
      <p:sp>
        <p:nvSpPr>
          <p:cNvPr id="18" name="TextBox 17">
            <a:extLst>
              <a:ext uri="{FF2B5EF4-FFF2-40B4-BE49-F238E27FC236}">
                <a16:creationId xmlns:a16="http://schemas.microsoft.com/office/drawing/2014/main" id="{474065D2-CEA0-4C27-9471-979C6D906F7A}"/>
              </a:ext>
            </a:extLst>
          </p:cNvPr>
          <p:cNvSpPr txBox="1"/>
          <p:nvPr/>
        </p:nvSpPr>
        <p:spPr>
          <a:xfrm>
            <a:off x="5399988" y="4570593"/>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2 672 122</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483955"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6 448 837</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593273"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8 053 663</a:t>
            </a:r>
          </a:p>
        </p:txBody>
      </p:sp>
    </p:spTree>
    <p:extLst>
      <p:ext uri="{BB962C8B-B14F-4D97-AF65-F5344CB8AC3E}">
        <p14:creationId xmlns:p14="http://schemas.microsoft.com/office/powerpoint/2010/main" val="2461332414"/>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par>
                          <p:cTn id="73" fill="hold">
                            <p:stCondLst>
                              <p:cond delay="50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grpId="1" nodeType="clickEffect">
                                  <p:stCondLst>
                                    <p:cond delay="0"/>
                                  </p:stCondLst>
                                  <p:childTnLst>
                                    <p:animEffect transition="out" filter="wipe(down)">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par>
                          <p:cTn id="83" fill="hold">
                            <p:stCondLst>
                              <p:cond delay="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grpId="1" nodeType="clickEffect">
                                  <p:stCondLst>
                                    <p:cond delay="0"/>
                                  </p:stCondLst>
                                  <p:childTnLst>
                                    <p:animEffect transition="out" filter="wipe(down)">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par>
                          <p:cTn id="93" fill="hold">
                            <p:stCondLst>
                              <p:cond delay="500"/>
                            </p:stCondLst>
                            <p:childTnLst>
                              <p:par>
                                <p:cTn id="94" presetID="2" presetClass="entr" presetSubtype="4"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fill="hold"/>
                                        <p:tgtEl>
                                          <p:spTgt spid="19"/>
                                        </p:tgtEl>
                                        <p:attrNameLst>
                                          <p:attrName>ppt_x</p:attrName>
                                        </p:attrNameLst>
                                      </p:cBhvr>
                                      <p:tavLst>
                                        <p:tav tm="0">
                                          <p:val>
                                            <p:strVal val="#ppt_x"/>
                                          </p:val>
                                        </p:tav>
                                        <p:tav tm="100000">
                                          <p:val>
                                            <p:strVal val="#ppt_x"/>
                                          </p:val>
                                        </p:tav>
                                      </p:tavLst>
                                    </p:anim>
                                    <p:anim calcmode="lin" valueType="num">
                                      <p:cBhvr additive="base">
                                        <p:cTn id="9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grpId="1" nodeType="clickEffect">
                                  <p:stCondLst>
                                    <p:cond delay="0"/>
                                  </p:stCondLst>
                                  <p:childTnLst>
                                    <p:animEffect transition="out" filter="wipe(down)">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childTnLst>
                          </p:cTn>
                        </p:par>
                        <p:par>
                          <p:cTn id="103" fill="hold">
                            <p:stCondLst>
                              <p:cond delay="500"/>
                            </p:stCondLst>
                            <p:childTnLst>
                              <p:par>
                                <p:cTn id="104" presetID="2" presetClass="entr" presetSubtype="4"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6" grpId="0"/>
      <p:bldP spid="6" grpId="1"/>
      <p:bldP spid="10" grpId="0"/>
      <p:bldP spid="10" grpId="1"/>
      <p:bldP spid="11" grpId="0"/>
      <p:bldP spid="11" grpId="1"/>
      <p:bldP spid="12" grpId="0"/>
      <p:bldP spid="12" grpId="1"/>
      <p:bldP spid="14" grpId="0"/>
      <p:bldP spid="14" grpId="1"/>
      <p:bldP spid="15" grpId="0"/>
      <p:bldP spid="15" grpId="1"/>
      <p:bldP spid="7"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827584" y="938795"/>
            <a:ext cx="6732748" cy="3267498"/>
          </a:xfrm>
          <a:prstGeom prst="rect">
            <a:avLst/>
          </a:prstGeom>
          <a:noFill/>
          <a:ln w="9525">
            <a:noFill/>
            <a:miter lim="800000"/>
            <a:headEnd/>
            <a:tailEnd/>
          </a:ln>
        </p:spPr>
        <p:txBody>
          <a:bodyPr wrap="square" lIns="45720" tIns="22860" rIns="45720" bIns="22860">
            <a:spAutoFit/>
          </a:bodyPr>
          <a:lstStyle/>
          <a:p>
            <a:pPr algn="ctr" defTabSz="816208">
              <a:lnSpc>
                <a:spcPct val="150000"/>
              </a:lnSpc>
            </a:pPr>
            <a:r>
              <a:rPr lang="en-US" altLang="zh-CN" sz="3600" b="1" kern="0" dirty="0">
                <a:solidFill>
                  <a:srgbClr val="7030A0"/>
                </a:solidFill>
                <a:latin typeface="Arial" panose="020B0604020202020204" pitchFamily="34" charset="0"/>
                <a:cs typeface="Arial" panose="020B0604020202020204" pitchFamily="34" charset="0"/>
              </a:rPr>
              <a:t>II.</a:t>
            </a:r>
          </a:p>
          <a:p>
            <a:pPr algn="ctr" defTabSz="816208">
              <a:lnSpc>
                <a:spcPct val="150000"/>
              </a:lnSpc>
            </a:pPr>
            <a:r>
              <a:rPr lang="en-CA" sz="3600" b="1" spc="-113" dirty="0">
                <a:solidFill>
                  <a:srgbClr val="7030A0"/>
                </a:solidFill>
                <a:latin typeface="Arial" panose="020B0604020202020204" pitchFamily="34" charset="0"/>
                <a:ea typeface="微软雅黑" panose="020B0503020204020204" pitchFamily="34" charset="-122"/>
                <a:cs typeface="Arial" panose="020B0604020202020204" pitchFamily="34" charset="0"/>
              </a:rPr>
              <a:t>PHÂN TÍCH VÀ XỬ LÍ DỮ LIỆU BIỂU DIỄN BẰNG BIỂU ĐỒ ĐOẠN THẲNG</a:t>
            </a:r>
          </a:p>
        </p:txBody>
      </p:sp>
    </p:spTree>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E777F8-30EA-41B8-932F-7805B1490411}"/>
              </a:ext>
            </a:extLst>
          </p:cNvPr>
          <p:cNvSpPr txBox="1"/>
          <p:nvPr/>
        </p:nvSpPr>
        <p:spPr>
          <a:xfrm>
            <a:off x="2411760" y="143961"/>
            <a:ext cx="5040560" cy="707886"/>
          </a:xfrm>
          <a:prstGeom prst="rect">
            <a:avLst/>
          </a:prstGeom>
          <a:noFill/>
          <a:ln>
            <a:noFill/>
          </a:ln>
          <a:effectLst/>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KHỞI ĐỘNG</a:t>
            </a:r>
            <a:endParaRPr lang="vi-VN"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descr="Chart&#10;&#10;Description automatically generated">
            <a:extLst>
              <a:ext uri="{FF2B5EF4-FFF2-40B4-BE49-F238E27FC236}">
                <a16:creationId xmlns:a16="http://schemas.microsoft.com/office/drawing/2014/main" id="{A345067D-C73C-461B-8F57-517AEB235019}"/>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97527" y="1079165"/>
            <a:ext cx="4167543" cy="2539338"/>
          </a:xfrm>
          <a:prstGeom prst="roundRect">
            <a:avLst/>
          </a:prstGeom>
        </p:spPr>
      </p:pic>
      <p:sp>
        <p:nvSpPr>
          <p:cNvPr id="10" name="TextBox 9">
            <a:extLst>
              <a:ext uri="{FF2B5EF4-FFF2-40B4-BE49-F238E27FC236}">
                <a16:creationId xmlns:a16="http://schemas.microsoft.com/office/drawing/2014/main" id="{B5E1B3CC-8284-4F87-BB78-618393D0099D}"/>
              </a:ext>
            </a:extLst>
          </p:cNvPr>
          <p:cNvSpPr txBox="1"/>
          <p:nvPr/>
        </p:nvSpPr>
        <p:spPr>
          <a:xfrm>
            <a:off x="1198131" y="3845821"/>
            <a:ext cx="7279038" cy="872034"/>
          </a:xfrm>
          <a:prstGeom prst="rect">
            <a:avLst/>
          </a:prstGeom>
          <a:solidFill>
            <a:schemeClr val="accent5">
              <a:lumMod val="20000"/>
              <a:lumOff val="80000"/>
            </a:schemeClr>
          </a:solidFill>
        </p:spPr>
        <p:txBody>
          <a:bodyPr wrap="square" rtlCol="0">
            <a:spAutoFit/>
          </a:bodyPr>
          <a:lstStyle/>
          <a:p>
            <a:pPr algn="just">
              <a:lnSpc>
                <a:spcPct val="150000"/>
              </a:lnSpc>
            </a:pP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đồ</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diễn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nhập</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bình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quân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đầu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người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của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Việt</a:t>
            </a:r>
            <a:r>
              <a:rPr lang="en-US" i="1" dirty="0">
                <a:latin typeface="Arial" panose="020B0604020202020204" pitchFamily="34" charset="0"/>
                <a:cs typeface="Arial" panose="020B0604020202020204" pitchFamily="34" charset="0"/>
              </a:rPr>
              <a:t> Nam (</a:t>
            </a:r>
            <a:r>
              <a:rPr lang="en-US" i="1" dirty="0" err="1">
                <a:latin typeface="Arial" panose="020B0604020202020204" pitchFamily="34" charset="0"/>
                <a:cs typeface="Arial" panose="020B0604020202020204" pitchFamily="34" charset="0"/>
              </a:rPr>
              <a:t>tính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theo</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đô</a:t>
            </a:r>
            <a:r>
              <a:rPr lang="en-US" i="1" dirty="0">
                <a:latin typeface="Arial" panose="020B0604020202020204" pitchFamily="34" charset="0"/>
                <a:cs typeface="Arial" panose="020B0604020202020204" pitchFamily="34" charset="0"/>
              </a:rPr>
              <a:t> la </a:t>
            </a:r>
            <a:r>
              <a:rPr lang="en-US" i="1" dirty="0" err="1">
                <a:latin typeface="Arial" panose="020B0604020202020204" pitchFamily="34" charset="0"/>
                <a:cs typeface="Arial" panose="020B0604020202020204" pitchFamily="34" charset="0"/>
              </a:rPr>
              <a:t>Mỹ</a:t>
            </a:r>
            <a:r>
              <a:rPr lang="en-US" i="1" dirty="0">
                <a:latin typeface="Arial" panose="020B0604020202020204" pitchFamily="34" charset="0"/>
                <a:cs typeface="Arial" panose="020B0604020202020204" pitchFamily="34" charset="0"/>
              </a:rPr>
              <a:t>) ở </a:t>
            </a:r>
            <a:r>
              <a:rPr lang="en-US" i="1" dirty="0" err="1">
                <a:latin typeface="Arial" panose="020B0604020202020204" pitchFamily="34" charset="0"/>
                <a:cs typeface="Arial" panose="020B0604020202020204" pitchFamily="34" charset="0"/>
              </a:rPr>
              <a:t>một</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số</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trong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giai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đoạn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từ</a:t>
            </a:r>
            <a:r>
              <a:rPr lang="en-US" i="1" dirty="0">
                <a:latin typeface="Arial" panose="020B0604020202020204" pitchFamily="34" charset="0"/>
                <a:cs typeface="Arial" panose="020B0604020202020204" pitchFamily="34" charset="0"/>
              </a:rPr>
              <a:t> 1986 </a:t>
            </a:r>
            <a:r>
              <a:rPr lang="en-US" i="1" dirty="0" err="1">
                <a:latin typeface="Arial" panose="020B0604020202020204" pitchFamily="34" charset="0"/>
                <a:cs typeface="Arial" panose="020B0604020202020204" pitchFamily="34" charset="0"/>
              </a:rPr>
              <a:t>đến</a:t>
            </a:r>
            <a:r>
              <a:rPr lang="en-US" i="1" dirty="0">
                <a:latin typeface="Arial" panose="020B0604020202020204" pitchFamily="34" charset="0"/>
                <a:cs typeface="Arial" panose="020B0604020202020204" pitchFamily="34" charset="0"/>
              </a:rPr>
              <a:t> 2020.</a:t>
            </a:r>
          </a:p>
        </p:txBody>
      </p:sp>
      <p:pic>
        <p:nvPicPr>
          <p:cNvPr id="11" name="Picture 10">
            <a:extLst>
              <a:ext uri="{FF2B5EF4-FFF2-40B4-BE49-F238E27FC236}">
                <a16:creationId xmlns:a16="http://schemas.microsoft.com/office/drawing/2014/main" id="{F3659959-E832-4F07-8329-5E4A8CD4671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8540" y="2406557"/>
            <a:ext cx="1620180" cy="2423891"/>
          </a:xfrm>
          <a:prstGeom prst="rect">
            <a:avLst/>
          </a:prstGeom>
        </p:spPr>
      </p:pic>
      <p:sp>
        <p:nvSpPr>
          <p:cNvPr id="12" name="Rounded Rectangular Callout 7">
            <a:extLst>
              <a:ext uri="{FF2B5EF4-FFF2-40B4-BE49-F238E27FC236}">
                <a16:creationId xmlns:a16="http://schemas.microsoft.com/office/drawing/2014/main" id="{605A663E-F639-4F22-9C90-32C318A81ED2}"/>
              </a:ext>
            </a:extLst>
          </p:cNvPr>
          <p:cNvSpPr/>
          <p:nvPr/>
        </p:nvSpPr>
        <p:spPr>
          <a:xfrm>
            <a:off x="971600" y="1159828"/>
            <a:ext cx="1620180" cy="1133070"/>
          </a:xfrm>
          <a:prstGeom prst="wedgeRoundRectCallout">
            <a:avLst>
              <a:gd name="adj1" fmla="val -51275"/>
              <a:gd name="adj2" fmla="val 88172"/>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thuộc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loại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gì</a:t>
            </a:r>
            <a:r>
              <a:rPr lang="en-US" b="1" dirty="0">
                <a:latin typeface="Arial" panose="020B0604020202020204" pitchFamily="34" charset="0"/>
                <a:cs typeface="Arial" panose="020B0604020202020204" pitchFamily="34" charset="0"/>
              </a:rPr>
              <a:t>?</a:t>
            </a:r>
            <a:endParaRPr lang="vi-V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219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DA9A64E7-0EDC-4930-AB7B-E6780887EF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5536" y="213707"/>
            <a:ext cx="1080120" cy="585355"/>
          </a:xfrm>
          <a:prstGeom prst="rect">
            <a:avLst/>
          </a:prstGeom>
        </p:spPr>
      </p:pic>
      <p:sp>
        <p:nvSpPr>
          <p:cNvPr id="43" name="TextBox 42">
            <a:extLst>
              <a:ext uri="{FF2B5EF4-FFF2-40B4-BE49-F238E27FC236}">
                <a16:creationId xmlns:a16="http://schemas.microsoft.com/office/drawing/2014/main" id="{63C40E58-6EDE-4A56-979B-F5AD908AABE1}"/>
              </a:ext>
            </a:extLst>
          </p:cNvPr>
          <p:cNvSpPr txBox="1"/>
          <p:nvPr/>
        </p:nvSpPr>
        <p:spPr>
          <a:xfrm>
            <a:off x="1475656" y="187105"/>
            <a:ext cx="7195086" cy="9586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17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ở </a:t>
            </a:r>
            <a:r>
              <a:rPr lang="en-US" sz="2000" dirty="0" err="1">
                <a:solidFill>
                  <a:prstClr val="black"/>
                </a:solidFill>
                <a:latin typeface="Arial" panose="020B0604020202020204" pitchFamily="34" charset="0"/>
                <a:cs typeface="Arial" panose="020B0604020202020204" pitchFamily="34" charset="0"/>
              </a:rPr>
              <a:t>Hà</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Nội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07/5/2021 </a:t>
            </a:r>
            <a:r>
              <a:rPr lang="en-US" sz="2000" dirty="0" err="1">
                <a:solidFill>
                  <a:prstClr val="black"/>
                </a:solidFill>
                <a:latin typeface="Arial" panose="020B0604020202020204" pitchFamily="34" charset="0"/>
                <a:cs typeface="Arial" panose="020B0604020202020204" pitchFamily="34" charset="0"/>
              </a:rPr>
              <a:t>tại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số</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điểm</a:t>
            </a:r>
            <a:r>
              <a:rPr lang="en-US" sz="2000" dirty="0">
                <a:solidFill>
                  <a:prstClr val="black"/>
                </a:solidFill>
                <a:latin typeface="Arial" panose="020B060402020202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DD557E41-7B23-4781-94F9-4F5E2D80E7A7}"/>
              </a:ext>
            </a:extLst>
          </p:cNvPr>
          <p:cNvSpPr txBox="1"/>
          <p:nvPr/>
        </p:nvSpPr>
        <p:spPr>
          <a:xfrm>
            <a:off x="590069" y="1244475"/>
            <a:ext cx="7195086" cy="496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a) </a:t>
            </a:r>
            <a:r>
              <a:rPr lang="en-US" sz="2000" dirty="0" err="1">
                <a:solidFill>
                  <a:prstClr val="black"/>
                </a:solidFill>
                <a:latin typeface="Arial" panose="020B0604020202020204" pitchFamily="34" charset="0"/>
                <a:cs typeface="Arial" panose="020B0604020202020204" pitchFamily="34" charset="0"/>
              </a:rPr>
              <a:t>Nêu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lúc</a:t>
            </a:r>
            <a:r>
              <a:rPr lang="en-US" sz="2000" dirty="0">
                <a:solidFill>
                  <a:prstClr val="black"/>
                </a:solidFill>
                <a:latin typeface="Arial" panose="020B0604020202020204" pitchFamily="34" charset="0"/>
                <a:cs typeface="Arial" panose="020B0604020202020204" pitchFamily="34" charset="0"/>
              </a:rPr>
              <a:t> 7h, 10h, 13h, 16h, 19h, 22h.</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A4802A12-F1A8-46CB-9B3D-3526E7853B33}"/>
              </a:ext>
            </a:extLst>
          </p:cNvPr>
          <p:cNvSpPr txBox="1"/>
          <p:nvPr/>
        </p:nvSpPr>
        <p:spPr>
          <a:xfrm>
            <a:off x="590069" y="1807989"/>
            <a:ext cx="8275206" cy="958660"/>
          </a:xfrm>
          <a:prstGeom prst="rect">
            <a:avLst/>
          </a:prstGeom>
          <a:noFill/>
        </p:spPr>
        <p:txBody>
          <a:bodyPr wrap="square" rtlCol="0">
            <a:spAutoFit/>
          </a:bodyPr>
          <a:lstStyle/>
          <a:p>
            <a:pPr>
              <a:lnSpc>
                <a:spcPct val="150000"/>
              </a:lnSpc>
            </a:pPr>
            <a:r>
              <a:rPr lang="en-US" sz="2000" dirty="0">
                <a:solidFill>
                  <a:prstClr val="black"/>
                </a:solidFill>
                <a:latin typeface="Arial" panose="020B0604020202020204" pitchFamily="34" charset="0"/>
                <a:cs typeface="Arial" panose="020B0604020202020204" pitchFamily="34" charset="0"/>
              </a:rPr>
              <a:t>b) </a:t>
            </a:r>
            <a:r>
              <a:rPr lang="en-US" sz="2000" dirty="0" err="1">
                <a:solidFill>
                  <a:prstClr val="black"/>
                </a:solidFill>
                <a:latin typeface="Arial" panose="020B0604020202020204" pitchFamily="34" charset="0"/>
                <a:cs typeface="Arial" panose="020B0604020202020204" pitchFamily="34" charset="0"/>
              </a:rPr>
              <a:t>Hãy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nhận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xét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về</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sự</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thay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đổi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các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khoảng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gian</a:t>
            </a:r>
            <a:r>
              <a:rPr lang="en-US" sz="2000" dirty="0">
                <a:solidFill>
                  <a:prstClr val="black"/>
                </a:solidFill>
                <a:latin typeface="Arial" panose="020B0604020202020204" pitchFamily="34" charset="0"/>
                <a:cs typeface="Arial" panose="020B0604020202020204" pitchFamily="34" charset="0"/>
              </a:rPr>
              <a:t>: 7h  - 10h (</a:t>
            </a:r>
            <a:r>
              <a:rPr lang="en-US" sz="2000" dirty="0" err="1">
                <a:solidFill>
                  <a:prstClr val="black"/>
                </a:solidFill>
                <a:latin typeface="Arial" panose="020B0604020202020204" pitchFamily="34" charset="0"/>
                <a:cs typeface="Arial" panose="020B0604020202020204" pitchFamily="34" charset="0"/>
              </a:rPr>
              <a:t>tức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7h </a:t>
            </a:r>
            <a:r>
              <a:rPr lang="en-US" sz="2000" dirty="0" err="1">
                <a:solidFill>
                  <a:prstClr val="black"/>
                </a:solidFill>
                <a:latin typeface="Arial" panose="020B0604020202020204" pitchFamily="34" charset="0"/>
                <a:cs typeface="Arial" panose="020B0604020202020204" pitchFamily="34" charset="0"/>
              </a:rPr>
              <a:t>đến</a:t>
            </a:r>
            <a:r>
              <a:rPr lang="en-US" sz="2000" dirty="0">
                <a:solidFill>
                  <a:prstClr val="black"/>
                </a:solidFill>
                <a:latin typeface="Arial" panose="020B0604020202020204" pitchFamily="34" charset="0"/>
                <a:cs typeface="Arial" panose="020B0604020202020204" pitchFamily="34" charset="0"/>
              </a:rPr>
              <a:t> 10h), 10h - 13h, 13h - 16h, 16h - 19h, 19h – 22h. </a:t>
            </a:r>
          </a:p>
        </p:txBody>
      </p:sp>
      <p:pic>
        <p:nvPicPr>
          <p:cNvPr id="48" name="Picture 47">
            <a:extLst>
              <a:ext uri="{FF2B5EF4-FFF2-40B4-BE49-F238E27FC236}">
                <a16:creationId xmlns:a16="http://schemas.microsoft.com/office/drawing/2014/main" id="{B368388A-CF7B-4867-9FDA-B3EE0E336538}"/>
              </a:ext>
            </a:extLst>
          </p:cNvPr>
          <p:cNvPicPr>
            <a:picLocks noChangeAspect="1"/>
          </p:cNvPicPr>
          <p:nvPr/>
        </p:nvPicPr>
        <p:blipFill>
          <a:blip r:embed="rId4"/>
          <a:stretch>
            <a:fillRect/>
          </a:stretch>
        </p:blipFill>
        <p:spPr>
          <a:xfrm>
            <a:off x="3365349" y="2899685"/>
            <a:ext cx="2724647" cy="2190509"/>
          </a:xfrm>
          <a:prstGeom prst="rect">
            <a:avLst/>
          </a:prstGeom>
        </p:spPr>
      </p:pic>
    </p:spTree>
    <p:extLst>
      <p:ext uri="{BB962C8B-B14F-4D97-AF65-F5344CB8AC3E}">
        <p14:creationId xmlns:p14="http://schemas.microsoft.com/office/powerpoint/2010/main" val="428619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randombar(horizontal)">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529349-971C-4864-B0E5-F1986D1EDD1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19872" y="33425"/>
            <a:ext cx="2592288" cy="2084098"/>
          </a:xfrm>
          <a:prstGeom prst="rect">
            <a:avLst/>
          </a:prstGeom>
        </p:spPr>
      </p:pic>
      <p:sp>
        <p:nvSpPr>
          <p:cNvPr id="3" name="TextBox 2">
            <a:extLst>
              <a:ext uri="{FF2B5EF4-FFF2-40B4-BE49-F238E27FC236}">
                <a16:creationId xmlns:a16="http://schemas.microsoft.com/office/drawing/2014/main" id="{BECB6806-D9EA-4F20-A63A-19974C67C7B2}"/>
              </a:ext>
            </a:extLst>
          </p:cNvPr>
          <p:cNvSpPr txBox="1"/>
          <p:nvPr/>
        </p:nvSpPr>
        <p:spPr>
          <a:xfrm>
            <a:off x="647564" y="2091750"/>
            <a:ext cx="7560839"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Do </a:t>
            </a: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lúc</a:t>
            </a:r>
            <a:r>
              <a:rPr lang="en-US" dirty="0">
                <a:solidFill>
                  <a:prstClr val="black"/>
                </a:solidFill>
                <a:latin typeface="Arial" panose="020B0604020202020204" pitchFamily="34" charset="0"/>
                <a:cs typeface="Arial" panose="020B0604020202020204" pitchFamily="34" charset="0"/>
              </a:rPr>
              <a:t> 7h, 10h, 13h, 16h, 19h, 22h </a:t>
            </a:r>
            <a:r>
              <a:rPr lang="en-US" dirty="0" err="1">
                <a:solidFill>
                  <a:prstClr val="black"/>
                </a:solidFill>
                <a:latin typeface="Arial" panose="020B0604020202020204" pitchFamily="34" charset="0"/>
                <a:cs typeface="Arial" panose="020B0604020202020204" pitchFamily="34" charset="0"/>
              </a:rPr>
              <a:t>lần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là</a:t>
            </a:r>
            <a:r>
              <a:rPr lang="en-US" dirty="0">
                <a:solidFill>
                  <a:prstClr val="black"/>
                </a:solidFill>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26</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30</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28</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27</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a:t>
            </a:r>
            <a:r>
              <a:rPr lang="en-US" dirty="0" err="1">
                <a:solidFill>
                  <a:prstClr val="black"/>
                </a:solidFill>
                <a:latin typeface="Arial" panose="020B0604020202020204" pitchFamily="34" charset="0"/>
                <a:cs typeface="Arial" panose="020B0604020202020204" pitchFamily="34" charset="0"/>
              </a:rPr>
              <a:t>nên</a:t>
            </a:r>
            <a:r>
              <a:rPr lang="en-US" dirty="0">
                <a:solidFill>
                  <a:prstClr val="black"/>
                </a:solidFill>
                <a:latin typeface="Arial" panose="020B0604020202020204" pitchFamily="34" charset="0"/>
                <a:cs typeface="Arial" panose="020B0604020202020204" pitchFamily="34" charset="0"/>
              </a:rPr>
              <a:t> ta </a:t>
            </a:r>
            <a:r>
              <a:rPr lang="en-US" dirty="0" err="1">
                <a:solidFill>
                  <a:prstClr val="black"/>
                </a:solidFill>
                <a:latin typeface="Arial" panose="020B0604020202020204" pitchFamily="34" charset="0"/>
                <a:cs typeface="Arial" panose="020B0604020202020204" pitchFamily="34" charset="0"/>
              </a:rPr>
              <a:t>có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nhận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xét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0CB2862-78C6-454A-A63D-62B0C63511DA}"/>
              </a:ext>
            </a:extLst>
          </p:cNvPr>
          <p:cNvSpPr txBox="1"/>
          <p:nvPr/>
        </p:nvSpPr>
        <p:spPr>
          <a:xfrm>
            <a:off x="539552" y="2862543"/>
            <a:ext cx="8109001" cy="1287532"/>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tăng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7h – 10h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10h – 13h.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ổn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định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13h – 16h;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giảm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16h – 19h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19h – 22h.</a:t>
            </a:r>
          </a:p>
        </p:txBody>
      </p:sp>
      <p:grpSp>
        <p:nvGrpSpPr>
          <p:cNvPr id="9" name="Group 8">
            <a:extLst>
              <a:ext uri="{FF2B5EF4-FFF2-40B4-BE49-F238E27FC236}">
                <a16:creationId xmlns:a16="http://schemas.microsoft.com/office/drawing/2014/main" id="{83A9A6DC-695E-47A8-8498-561F7D16467E}"/>
              </a:ext>
            </a:extLst>
          </p:cNvPr>
          <p:cNvGrpSpPr/>
          <p:nvPr/>
        </p:nvGrpSpPr>
        <p:grpSpPr>
          <a:xfrm>
            <a:off x="600767" y="4351413"/>
            <a:ext cx="6959565" cy="672259"/>
            <a:chOff x="600767" y="4351413"/>
            <a:chExt cx="6959565" cy="672259"/>
          </a:xfrm>
        </p:grpSpPr>
        <p:sp>
          <p:nvSpPr>
            <p:cNvPr id="8" name="Rectangle: Rounded Corners 7">
              <a:extLst>
                <a:ext uri="{FF2B5EF4-FFF2-40B4-BE49-F238E27FC236}">
                  <a16:creationId xmlns:a16="http://schemas.microsoft.com/office/drawing/2014/main" id="{0075E1A9-1AF0-4331-A3C2-F7ED65CEB9AA}"/>
                </a:ext>
              </a:extLst>
            </p:cNvPr>
            <p:cNvSpPr/>
            <p:nvPr/>
          </p:nvSpPr>
          <p:spPr>
            <a:xfrm>
              <a:off x="1079612" y="4372744"/>
              <a:ext cx="6480720" cy="649365"/>
            </a:xfrm>
            <a:prstGeom prst="roundRect">
              <a:avLst/>
            </a:prstGeom>
            <a:solidFill>
              <a:srgbClr val="E3B577"/>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quả</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HĐ3</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rút</a:t>
              </a:r>
              <a:r>
                <a:rPr lang="en-US" dirty="0">
                  <a:solidFill>
                    <a:schemeClr val="tx1"/>
                  </a:solidFill>
                  <a:latin typeface="Arial" panose="020B0604020202020204" pitchFamily="34" charset="0"/>
                  <a:cs typeface="Arial" panose="020B0604020202020204" pitchFamily="34" charset="0"/>
                </a:rPr>
                <a:t> ra </a:t>
              </a:r>
              <a:r>
                <a:rPr lang="en-US" dirty="0" err="1">
                  <a:solidFill>
                    <a:schemeClr val="tx1"/>
                  </a:solidFill>
                  <a:latin typeface="Arial" panose="020B0604020202020204" pitchFamily="34" charset="0"/>
                  <a:cs typeface="Arial" panose="020B0604020202020204" pitchFamily="34" charset="0"/>
                </a:rPr>
                <a:t>được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xét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gì</a:t>
              </a:r>
              <a:r>
                <a:rPr lang="en-US" dirty="0">
                  <a:solidFill>
                    <a:schemeClr val="tx1"/>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E0A0408B-095C-42F0-A55B-59A39244BCB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010703">
              <a:off x="600767" y="4351413"/>
              <a:ext cx="702678" cy="672259"/>
            </a:xfrm>
            <a:prstGeom prst="rect">
              <a:avLst/>
            </a:prstGeom>
          </p:spPr>
        </p:pic>
      </p:grpSp>
      <p:sp>
        <p:nvSpPr>
          <p:cNvPr id="10" name="TextBox 9">
            <a:extLst>
              <a:ext uri="{FF2B5EF4-FFF2-40B4-BE49-F238E27FC236}">
                <a16:creationId xmlns:a16="http://schemas.microsoft.com/office/drawing/2014/main" id="{87A6A8E9-C55F-4BDF-B2C1-D6ECE57B5862}"/>
              </a:ext>
            </a:extLst>
          </p:cNvPr>
          <p:cNvSpPr txBox="1"/>
          <p:nvPr/>
        </p:nvSpPr>
        <p:spPr>
          <a:xfrm>
            <a:off x="539552" y="4175848"/>
            <a:ext cx="7560839" cy="872034"/>
          </a:xfrm>
          <a:prstGeom prst="rect">
            <a:avLst/>
          </a:prstGeom>
          <a:solidFill>
            <a:srgbClr val="E3B577"/>
          </a:solidFill>
        </p:spPr>
        <p:txBody>
          <a:bodyPr wrap="square" rtlCol="0">
            <a:spAutoFit/>
          </a:bodyPr>
          <a:lstStyle/>
          <a:p>
            <a:pPr>
              <a:lnSpc>
                <a:spcPct val="150000"/>
              </a:lnSpc>
            </a:pPr>
            <a:r>
              <a:rPr lang="en-US" b="1" u="sng" dirty="0" err="1">
                <a:latin typeface="Arial" panose="020B0604020202020204" pitchFamily="34" charset="0"/>
                <a:cs typeface="Arial" panose="020B0604020202020204" pitchFamily="34" charset="0"/>
              </a:rPr>
              <a:t>Nhận</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xét</a:t>
            </a:r>
            <a:r>
              <a:rPr lang="en-US" b="1" u="sng" dirty="0">
                <a:latin typeface="Arial" panose="020B060402020202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Dựa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vào</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biểu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đồ</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đoạn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thẳng</a:t>
            </a:r>
            <a:r>
              <a:rPr lang="en-US" dirty="0">
                <a:effectLst/>
                <a:latin typeface="Arial" panose="020B0604020202020204" pitchFamily="34" charset="0"/>
                <a:ea typeface="Calibri" panose="020F0502020204030204" pitchFamily="34" charset="0"/>
                <a:cs typeface="Arial" panose="020B0604020202020204" pitchFamily="34" charset="0"/>
              </a:rPr>
              <a:t>, ta </a:t>
            </a:r>
            <a:r>
              <a:rPr lang="en-US" dirty="0" err="1">
                <a:effectLst/>
                <a:latin typeface="Arial" panose="020B0604020202020204" pitchFamily="34" charset="0"/>
                <a:ea typeface="Calibri" panose="020F0502020204030204" pitchFamily="34" charset="0"/>
                <a:cs typeface="Arial" panose="020B0604020202020204" pitchFamily="34" charset="0"/>
              </a:rPr>
              <a:t>có</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thể</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xác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 xu </a:t>
            </a:r>
            <a:r>
              <a:rPr lang="en-US" dirty="0" err="1">
                <a:effectLst/>
                <a:latin typeface="Arial" panose="020B0604020202020204" pitchFamily="34" charset="0"/>
                <a:ea typeface="Calibri" panose="020F0502020204030204" pitchFamily="34" charset="0"/>
                <a:cs typeface="Arial" panose="020B0604020202020204" pitchFamily="34" charset="0"/>
              </a:rPr>
              <a:t>hướng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tăng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hoặc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giảm</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của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tập</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số</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liệu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trong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một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khoảng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thời</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gian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nhất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316246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5">
            <a:extLst>
              <a:ext uri="{FF2B5EF4-FFF2-40B4-BE49-F238E27FC236}">
                <a16:creationId xmlns:a16="http://schemas.microsoft.com/office/drawing/2014/main" id="{0ECB3839-8E6E-4592-B3DB-ABAA826E4824}"/>
              </a:ext>
            </a:extLst>
          </p:cNvPr>
          <p:cNvSpPr/>
          <p:nvPr/>
        </p:nvSpPr>
        <p:spPr>
          <a:xfrm>
            <a:off x="3203845" y="517712"/>
            <a:ext cx="3051339" cy="64807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HOẠT ĐỘNG NHÓM 4</a:t>
            </a:r>
            <a:endParaRPr lang="vi-VN"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D0306CC-EDF6-454A-9194-FAB5B1EA4B5C}"/>
              </a:ext>
            </a:extLst>
          </p:cNvPr>
          <p:cNvSpPr txBox="1"/>
          <p:nvPr/>
        </p:nvSpPr>
        <p:spPr>
          <a:xfrm>
            <a:off x="755576" y="2956276"/>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Nhiệm</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vụ</a:t>
            </a:r>
            <a:r>
              <a:rPr lang="en-US" sz="2000" b="1" u="sng"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dụ</a:t>
            </a:r>
            <a:r>
              <a:rPr lang="en-US" sz="2000" i="1"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4449F8-3F72-498C-B911-E910320832B0}"/>
              </a:ext>
            </a:extLst>
          </p:cNvPr>
          <p:cNvSpPr txBox="1"/>
          <p:nvPr/>
        </p:nvSpPr>
        <p:spPr>
          <a:xfrm>
            <a:off x="752777" y="3736937"/>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Thời</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8 </a:t>
            </a:r>
            <a:r>
              <a:rPr lang="en-US" sz="2000" dirty="0" err="1">
                <a:latin typeface="Arial" panose="020B0604020202020204" pitchFamily="34" charset="0"/>
                <a:cs typeface="Arial" panose="020B0604020202020204" pitchFamily="34" charset="0"/>
              </a:rPr>
              <a:t>phút</a:t>
            </a:r>
            <a:endParaRPr lang="en-US"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B87E1DD-EE89-4D47-9FB8-166E22306038}"/>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815916" y="1052078"/>
            <a:ext cx="1904198" cy="1904198"/>
          </a:xfrm>
          <a:prstGeom prst="rect">
            <a:avLst/>
          </a:prstGeom>
        </p:spPr>
      </p:pic>
      <p:pic>
        <p:nvPicPr>
          <p:cNvPr id="9" name="图片 55">
            <a:extLst>
              <a:ext uri="{FF2B5EF4-FFF2-40B4-BE49-F238E27FC236}">
                <a16:creationId xmlns:a16="http://schemas.microsoft.com/office/drawing/2014/main" id="{FA15B626-F750-44F7-918F-334E64C5D874}"/>
              </a:ext>
            </a:extLst>
          </p:cNvPr>
          <p:cNvPicPr>
            <a:picLocks noChangeAspect="1"/>
          </p:cNvPicPr>
          <p:nvPr/>
        </p:nvPicPr>
        <p:blipFill>
          <a:blip r:embed="rId3" cstate="print">
            <a:duotone>
              <a:prstClr val="black"/>
              <a:schemeClr val="accent5">
                <a:tint val="45000"/>
                <a:satMod val="400000"/>
              </a:schemeClr>
            </a:duotone>
          </a:blip>
          <a:stretch>
            <a:fillRect/>
          </a:stretch>
        </p:blipFill>
        <p:spPr>
          <a:xfrm>
            <a:off x="7208093" y="517712"/>
            <a:ext cx="1373090" cy="1972226"/>
          </a:xfrm>
          <a:prstGeom prst="rect">
            <a:avLst/>
          </a:prstGeom>
        </p:spPr>
      </p:pic>
      <p:pic>
        <p:nvPicPr>
          <p:cNvPr id="10" name="图片占位符 20">
            <a:extLst>
              <a:ext uri="{FF2B5EF4-FFF2-40B4-BE49-F238E27FC236}">
                <a16:creationId xmlns:a16="http://schemas.microsoft.com/office/drawing/2014/main" id="{8E54F6F9-1357-4CAB-819C-350A768440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2448"/>
            <a:ext cx="2176462" cy="1498600"/>
          </a:xfrm>
          <a:prstGeom prst="homePlate">
            <a:avLst/>
          </a:prstGeom>
        </p:spPr>
      </p:pic>
    </p:spTree>
    <p:extLst>
      <p:ext uri="{BB962C8B-B14F-4D97-AF65-F5344CB8AC3E}">
        <p14:creationId xmlns:p14="http://schemas.microsoft.com/office/powerpoint/2010/main" val="752856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287524" y="114260"/>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105668748"/>
              </p:ext>
            </p:extLst>
          </p:nvPr>
        </p:nvGraphicFramePr>
        <p:xfrm>
          <a:off x="433647" y="1155512"/>
          <a:ext cx="8460940" cy="94629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800" dirty="0" err="1">
                          <a:solidFill>
                            <a:schemeClr val="tx1">
                              <a:lumMod val="95000"/>
                              <a:lumOff val="5000"/>
                            </a:schemeClr>
                          </a:solidFill>
                          <a:latin typeface="Arial" panose="020B0604020202020204" pitchFamily="34" charset="0"/>
                          <a:cs typeface="Arial" panose="020B0604020202020204" pitchFamily="34" charset="0"/>
                        </a:rPr>
                        <a:t>Năm</a:t>
                      </a:r>
                      <a:endParaRPr lang="en-US" sz="18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800" dirty="0" err="1">
                          <a:latin typeface="Arial" panose="020B0604020202020204" pitchFamily="34" charset="0"/>
                          <a:cs typeface="Arial" panose="020B0604020202020204" pitchFamily="34" charset="0"/>
                        </a:rPr>
                        <a:t>Dân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3708" y="-48318"/>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749099" y="1708855"/>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872255" y="1697652"/>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864297" y="1695260"/>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7008507" y="1681009"/>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126523" y="168293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TextBox 20">
            <a:extLst>
              <a:ext uri="{FF2B5EF4-FFF2-40B4-BE49-F238E27FC236}">
                <a16:creationId xmlns:a16="http://schemas.microsoft.com/office/drawing/2014/main" id="{433DB1EB-9C62-4157-9CFA-62D445093F2D}"/>
              </a:ext>
            </a:extLst>
          </p:cNvPr>
          <p:cNvSpPr txBox="1"/>
          <p:nvPr/>
        </p:nvSpPr>
        <p:spPr>
          <a:xfrm>
            <a:off x="433647" y="729097"/>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433647" y="1976706"/>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3" name="TextBox 22">
            <a:extLst>
              <a:ext uri="{FF2B5EF4-FFF2-40B4-BE49-F238E27FC236}">
                <a16:creationId xmlns:a16="http://schemas.microsoft.com/office/drawing/2014/main" id="{6C76F11F-56A1-491E-BB4C-5CE2FB835B1C}"/>
              </a:ext>
            </a:extLst>
          </p:cNvPr>
          <p:cNvSpPr txBox="1"/>
          <p:nvPr/>
        </p:nvSpPr>
        <p:spPr>
          <a:xfrm>
            <a:off x="424739" y="2688794"/>
            <a:ext cx="8460940" cy="170303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mười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4" name="TextBox 23">
            <a:extLst>
              <a:ext uri="{FF2B5EF4-FFF2-40B4-BE49-F238E27FC236}">
                <a16:creationId xmlns:a16="http://schemas.microsoft.com/office/drawing/2014/main" id="{76534AA1-648A-4A46-A3F0-60ED18443033}"/>
              </a:ext>
            </a:extLst>
          </p:cNvPr>
          <p:cNvSpPr txBox="1"/>
          <p:nvPr/>
        </p:nvSpPr>
        <p:spPr>
          <a:xfrm>
            <a:off x="424739" y="4273054"/>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Dựa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xét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8428711"/>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 calcmode="lin" valueType="num">
                                      <p:cBhvr additive="base">
                                        <p:cTn id="5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3">
                                            <p:txEl>
                                              <p:pRg st="1" end="1"/>
                                            </p:txEl>
                                          </p:spTgt>
                                        </p:tgtEl>
                                        <p:attrNameLst>
                                          <p:attrName>style.visibility</p:attrName>
                                        </p:attrNameLst>
                                      </p:cBhvr>
                                      <p:to>
                                        <p:strVal val="visible"/>
                                      </p:to>
                                    </p:set>
                                    <p:anim calcmode="lin" valueType="num">
                                      <p:cBhvr additive="base">
                                        <p:cTn id="60"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10" grpId="0"/>
      <p:bldP spid="11" grpId="0"/>
      <p:bldP spid="12" grpId="0"/>
      <p:bldP spid="14" grpId="0"/>
      <p:bldP spid="15" grpId="0"/>
      <p:bldP spid="21" grpId="0"/>
      <p:bldP spid="22" grpId="0"/>
      <p:bldP spid="23" grpId="0" build="p"/>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185316" y="909578"/>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3593500065"/>
              </p:ext>
            </p:extLst>
          </p:nvPr>
        </p:nvGraphicFramePr>
        <p:xfrm>
          <a:off x="341530" y="2305965"/>
          <a:ext cx="8460940" cy="91073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280847" y="745752"/>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643497" y="2825477"/>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85864" y="2861901"/>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80087" y="2854633"/>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53485" y="284086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79882" y="2810289"/>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316632" y="2840866"/>
            <a:ext cx="9449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21 589</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4908B185-F9B2-4391-AE9E-2D86E8754A30}"/>
              </a:ext>
            </a:extLst>
          </p:cNvPr>
          <p:cNvSpPr txBox="1"/>
          <p:nvPr/>
        </p:nvSpPr>
        <p:spPr>
          <a:xfrm>
            <a:off x="4351365" y="2885411"/>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20 080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474065D2-CEA0-4C27-9471-979C6D906F7A}"/>
              </a:ext>
            </a:extLst>
          </p:cNvPr>
          <p:cNvSpPr txBox="1"/>
          <p:nvPr/>
        </p:nvSpPr>
        <p:spPr>
          <a:xfrm>
            <a:off x="5417990" y="2859653"/>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18 736</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501957"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17 621</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611275"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14</a:t>
            </a:r>
            <a:r>
              <a:rPr kumimoji="0" lang="en-US" sz="1600" b="1" i="0" u="none" strike="noStrike" kern="1200" cap="none" spc="0" normalizeH="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510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433DB1EB-9C62-4157-9CFA-62D445093F2D}"/>
              </a:ext>
            </a:extLst>
          </p:cNvPr>
          <p:cNvSpPr txBox="1"/>
          <p:nvPr/>
        </p:nvSpPr>
        <p:spPr>
          <a:xfrm>
            <a:off x="586093" y="1658800"/>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586093" y="3408858"/>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5" name="TextBox 24">
            <a:extLst>
              <a:ext uri="{FF2B5EF4-FFF2-40B4-BE49-F238E27FC236}">
                <a16:creationId xmlns:a16="http://schemas.microsoft.com/office/drawing/2014/main" id="{F2CAF61D-0E95-4F15-BBC3-6EE1FC7636BD}"/>
              </a:ext>
            </a:extLst>
          </p:cNvPr>
          <p:cNvSpPr txBox="1"/>
          <p:nvPr/>
        </p:nvSpPr>
        <p:spPr>
          <a:xfrm>
            <a:off x="1693883" y="4280892"/>
            <a:ext cx="5917392"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D4D52"/>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rPr>
              <a:t> 2016 </a:t>
            </a:r>
            <a:r>
              <a:rPr kumimoji="0" lang="en-US" sz="1800" b="1" i="1" u="none" strike="noStrike" kern="1200" cap="none" spc="0" normalizeH="0" noProof="0" dirty="0" err="1">
                <a:ln>
                  <a:noFill/>
                </a:ln>
                <a:solidFill>
                  <a:srgbClr val="0D4D52"/>
                </a:solidFill>
                <a:effectLst/>
                <a:uLnTx/>
                <a:uFillTx/>
                <a:latin typeface="Arial" panose="020B0604020202020204" pitchFamily="34" charset="0"/>
                <a:cs typeface="Arial" panose="020B0604020202020204" pitchFamily="34" charset="0"/>
              </a:rPr>
              <a:t>có</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số</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TNGT </a:t>
            </a:r>
            <a:r>
              <a:rPr lang="en-US" b="1" i="1" noProof="0" dirty="0" err="1">
                <a:solidFill>
                  <a:srgbClr val="0D4D52"/>
                </a:solidFill>
                <a:latin typeface="Arial" panose="020B0604020202020204" pitchFamily="34" charset="0"/>
                <a:cs typeface="Arial" panose="020B0604020202020204" pitchFamily="34" charset="0"/>
              </a:rPr>
              <a:t>nhiều</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nhất</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với</a:t>
            </a:r>
            <a:r>
              <a:rPr lang="en-US" b="1" i="1" noProof="0" dirty="0">
                <a:solidFill>
                  <a:srgbClr val="0D4D52"/>
                </a:solidFill>
                <a:latin typeface="Arial" panose="020B0604020202020204" pitchFamily="34" charset="0"/>
                <a:cs typeface="Arial" panose="020B0604020202020204" pitchFamily="34" charset="0"/>
              </a:rPr>
              <a:t> 21 589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a:t>
            </a:r>
            <a:endPar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976378"/>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1"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1"/>
      <p:bldP spid="12" grpId="1"/>
      <p:bldP spid="14" grpId="1"/>
      <p:bldP spid="15" grpId="1"/>
      <p:bldP spid="16" grpId="0"/>
      <p:bldP spid="17" grpId="0"/>
      <p:bldP spid="18" grpId="0"/>
      <p:bldP spid="19" grpId="0"/>
      <p:bldP spid="20" grpId="0"/>
      <p:bldP spid="22" grpId="0"/>
      <p:bldP spid="2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76927" y="2563759"/>
            <a:ext cx="832408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65571" y="159988"/>
            <a:ext cx="3946797" cy="242767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242987" y="3435793"/>
                <a:ext cx="8658026" cy="14723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Tỉ</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phần</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trăm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của</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2019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2018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là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ctrlPr>
                      </m:fPr>
                      <m:num>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𝟏𝟕</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𝟔𝟐𝟏</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𝟏𝟎𝟎</m:t>
                        </m:r>
                      </m:num>
                      <m:den>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𝟏𝟖</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𝟕𝟑𝟔</m:t>
                        </m:r>
                      </m:den>
                    </m:f>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94%</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- 94% = 6%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2018</a:t>
                </a:r>
                <a:endPar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242987" y="3435793"/>
                <a:ext cx="8658026" cy="1472326"/>
              </a:xfrm>
              <a:prstGeom prst="rect">
                <a:avLst/>
              </a:prstGeom>
              <a:blipFill>
                <a:blip r:embed="rId4"/>
                <a:stretch>
                  <a:fillRect l="-634" r="-141" b="-6224"/>
                </a:stretch>
              </a:blipFill>
            </p:spPr>
            <p:txBody>
              <a:bodyPr/>
              <a:lstStyle/>
              <a:p>
                <a:r>
                  <a:rPr lang="en-US">
                    <a:noFill/>
                  </a:rPr>
                  <a:t> </a:t>
                </a:r>
              </a:p>
            </p:txBody>
          </p:sp>
        </mc:Fallback>
      </mc:AlternateContent>
    </p:spTree>
    <p:extLst>
      <p:ext uri="{BB962C8B-B14F-4D97-AF65-F5344CB8AC3E}">
        <p14:creationId xmlns:p14="http://schemas.microsoft.com/office/powerpoint/2010/main" val="1698211398"/>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47393" y="2427671"/>
            <a:ext cx="8324086" cy="872034"/>
          </a:xfrm>
          <a:prstGeom prst="rect">
            <a:avLst/>
          </a:prstGeom>
          <a:noFill/>
        </p:spPr>
        <p:txBody>
          <a:bodyPr wrap="square">
            <a:spAutoFit/>
          </a:bodyPr>
          <a:lstStyle/>
          <a:p>
            <a:pPr lvl="0" algn="just">
              <a:lnSpc>
                <a:spcPct val="150000"/>
              </a:lnSpc>
              <a:defRPr/>
            </a:pPr>
            <a:r>
              <a:rPr lang="en-US" i="1" dirty="0">
                <a:solidFill>
                  <a:prstClr val="black"/>
                </a:solidFill>
                <a:latin typeface="Arial" panose="020B0604020202020204" pitchFamily="34" charset="0"/>
                <a:cs typeface="Arial" panose="020B0604020202020204" pitchFamily="34" charset="0"/>
              </a:rPr>
              <a:t>d)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vụ</a:t>
            </a:r>
            <a:r>
              <a:rPr lang="en-US" i="1" dirty="0">
                <a:solidFill>
                  <a:prstClr val="black"/>
                </a:solidFill>
                <a:latin typeface="Arial" panose="020B0604020202020204" pitchFamily="34" charset="0"/>
                <a:cs typeface="Arial" panose="020B0604020202020204" pitchFamily="34" charset="0"/>
              </a:rPr>
              <a:t> TNGT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2020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giảm</a:t>
            </a:r>
            <a:r>
              <a:rPr lang="en-US" i="1" dirty="0">
                <a:solidFill>
                  <a:prstClr val="black"/>
                </a:solidFill>
                <a:latin typeface="Arial" panose="020B0604020202020204" pitchFamily="34" charset="0"/>
                <a:cs typeface="Arial" panose="020B0604020202020204" pitchFamily="34" charset="0"/>
              </a:rPr>
              <a:t> bao </a:t>
            </a:r>
            <a:r>
              <a:rPr lang="en-US" i="1" dirty="0" err="1">
                <a:solidFill>
                  <a:prstClr val="black"/>
                </a:solidFill>
                <a:latin typeface="Arial" panose="020B0604020202020204" pitchFamily="34" charset="0"/>
                <a:cs typeface="Arial" panose="020B0604020202020204" pitchFamily="34" charset="0"/>
              </a:rPr>
              <a:t>nhiêu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trăm</a:t>
            </a:r>
            <a:r>
              <a:rPr lang="en-US" i="1" dirty="0">
                <a:solidFill>
                  <a:prstClr val="black"/>
                </a:solidFill>
                <a:latin typeface="Arial" panose="020B0604020202020204" pitchFamily="34" charset="0"/>
                <a:cs typeface="Arial" panose="020B0604020202020204" pitchFamily="34" charset="0"/>
              </a:rPr>
              <a:t> so </a:t>
            </a:r>
            <a:r>
              <a:rPr lang="en-US" i="1" dirty="0" err="1">
                <a:solidFill>
                  <a:prstClr val="black"/>
                </a:solidFill>
                <a:latin typeface="Arial" panose="020B0604020202020204" pitchFamily="34" charset="0"/>
                <a:cs typeface="Arial" panose="020B0604020202020204" pitchFamily="34" charset="0"/>
              </a:rPr>
              <a:t>với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2019 (</a:t>
            </a:r>
            <a:r>
              <a:rPr lang="en-US" i="1" dirty="0" err="1">
                <a:solidFill>
                  <a:prstClr val="black"/>
                </a:solidFill>
                <a:latin typeface="Arial" panose="020B0604020202020204" pitchFamily="34" charset="0"/>
                <a:cs typeface="Arial" panose="020B0604020202020204" pitchFamily="34" charset="0"/>
              </a:rPr>
              <a:t>làm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tròn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kết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quả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hàng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mười</a:t>
            </a:r>
            <a:r>
              <a:rPr lang="en-US" i="1" dirty="0">
                <a:solidFill>
                  <a:prstClr val="black"/>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57895" y="0"/>
            <a:ext cx="3946797" cy="242767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0" y="3388542"/>
                <a:ext cx="9144000" cy="18938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Tỉ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phần</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trăm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của</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2020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2019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là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ctrlPr>
                      </m:fPr>
                      <m:num>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𝟏𝟒</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𝟓𝟏𝟎</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𝟏𝟎𝟎</m:t>
                        </m:r>
                      </m:num>
                      <m:den>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𝟏𝟕</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𝟔𝟐𝟏</m:t>
                        </m:r>
                      </m:den>
                    </m:f>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82,3%</a:t>
                </a:r>
              </a:p>
              <a:p>
                <a:pPr algn="ctr">
                  <a:lnSpc>
                    <a:spcPct val="150000"/>
                  </a:lnSpc>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2020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- 82,3% = 17,7%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0" y="3388542"/>
                <a:ext cx="9144000" cy="1893852"/>
              </a:xfrm>
              <a:prstGeom prst="rect">
                <a:avLst/>
              </a:prstGeom>
              <a:blipFill>
                <a:blip r:embed="rId4"/>
                <a:stretch>
                  <a:fillRect l="-533" r="-267"/>
                </a:stretch>
              </a:blipFill>
            </p:spPr>
            <p:txBody>
              <a:bodyPr/>
              <a:lstStyle/>
              <a:p>
                <a:r>
                  <a:rPr lang="en-US">
                    <a:noFill/>
                  </a:rPr>
                  <a:t> </a:t>
                </a:r>
              </a:p>
            </p:txBody>
          </p:sp>
        </mc:Fallback>
      </mc:AlternateContent>
    </p:spTree>
    <p:extLst>
      <p:ext uri="{BB962C8B-B14F-4D97-AF65-F5344CB8AC3E}">
        <p14:creationId xmlns:p14="http://schemas.microsoft.com/office/powerpoint/2010/main" val="3759210629"/>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 calcmode="lin" valueType="num">
                                      <p:cBhvr additive="base">
                                        <p:cTn id="2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 calcmode="lin" valueType="num">
                                      <p:cBhvr additive="base">
                                        <p:cTn id="26"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 calcmode="lin" valueType="num">
                                      <p:cBhvr additive="base">
                                        <p:cTn id="32"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2627784" y="1924472"/>
            <a:ext cx="3888432" cy="855427"/>
          </a:xfrm>
          <a:prstGeom prst="rect">
            <a:avLst/>
          </a:prstGeom>
          <a:solidFill>
            <a:schemeClr val="bg2">
              <a:lumMod val="90000"/>
            </a:schemeClr>
          </a:solidFill>
          <a:ln w="9525">
            <a:noFill/>
            <a:miter lim="800000"/>
            <a:headEnd/>
            <a:tailEnd/>
          </a:ln>
        </p:spPr>
        <p:txBody>
          <a:bodyPr wrap="square" lIns="45720" tIns="22860" rIns="45720" bIns="22860">
            <a:spAutoFit/>
          </a:bodyPr>
          <a:lstStyle/>
          <a:p>
            <a:pPr marL="0" marR="0" lvl="0" indent="0" algn="ctr" defTabSz="816208" rtl="0" eaLnBrk="1" fontAlgn="auto" latinLnBrk="0" hangingPunct="1">
              <a:lnSpc>
                <a:spcPct val="15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LUYỆN</a:t>
            </a:r>
            <a:r>
              <a:rPr kumimoji="0" lang="en-US" altLang="zh-CN" sz="4000" b="1" i="0" u="none" strike="noStrike" kern="0" cap="none" spc="0" normalizeH="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 TẬP</a:t>
            </a:r>
            <a:endParaRPr kumimoji="0" lang="en-CA" sz="4000" b="1" i="0" u="none" strike="noStrike" kern="1200" cap="none" spc="-113"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79280306"/>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72872" y="1888468"/>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6" y="160285"/>
            <a:ext cx="8324086" cy="1420325"/>
          </a:xfrm>
          <a:prstGeom prst="rect">
            <a:avLst/>
          </a:prstGeom>
          <a:noFill/>
        </p:spPr>
        <p:txBody>
          <a:bodyPr wrap="square">
            <a:spAutoFit/>
          </a:bodyPr>
          <a:lstStyle/>
          <a:p>
            <a:pPr lvl="0" algn="just">
              <a:lnSpc>
                <a:spcPct val="150000"/>
              </a:lnSpc>
              <a:defRPr/>
            </a:pPr>
            <a:r>
              <a:rPr lang="en-US" sz="2000" b="1" dirty="0" err="1">
                <a:solidFill>
                  <a:prstClr val="black"/>
                </a:solidFill>
                <a:latin typeface="Arial" panose="020B0604020202020204" pitchFamily="34" charset="0"/>
                <a:cs typeface="Arial" panose="020B0604020202020204" pitchFamily="34" charset="0"/>
              </a:rPr>
              <a:t>Bài</a:t>
            </a:r>
            <a:r>
              <a:rPr lang="en-US" sz="2000" b="1" dirty="0">
                <a:solidFill>
                  <a:prstClr val="black"/>
                </a:solidFill>
                <a:latin typeface="Arial" panose="020B0604020202020204" pitchFamily="34" charset="0"/>
                <a:cs typeface="Arial" panose="020B0604020202020204" pitchFamily="34" charset="0"/>
              </a:rPr>
              <a:t> 1. </a:t>
            </a:r>
          </a:p>
          <a:p>
            <a:pPr lvl="0" algn="just">
              <a:lnSpc>
                <a:spcPct val="150000"/>
              </a:lnSpc>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19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mùa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miền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đới</a:t>
            </a:r>
            <a:r>
              <a:rPr lang="en-US" sz="2000" dirty="0">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3A94BE2-E3A2-4F23-926C-69B4EDDE7C7C}"/>
              </a:ext>
            </a:extLst>
          </p:cNvPr>
          <p:cNvSpPr txBox="1"/>
          <p:nvPr/>
        </p:nvSpPr>
        <p:spPr>
          <a:xfrm>
            <a:off x="5006747" y="1796927"/>
            <a:ext cx="3718537" cy="2805320"/>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Nêu nhiệt độ lúc 2h, 6h, 10h, 14h, 18h, 22h.</a:t>
            </a:r>
          </a:p>
          <a:p>
            <a:pPr algn="just">
              <a:lnSpc>
                <a:spcPct val="150000"/>
              </a:lnSpc>
            </a:pPr>
            <a:r>
              <a:rPr lang="pt-BR" sz="2000" dirty="0">
                <a:latin typeface="Arial" panose="020B0604020202020204" pitchFamily="34" charset="0"/>
                <a:cs typeface="Arial" panose="020B0604020202020204" pitchFamily="34" charset="0"/>
              </a:rPr>
              <a:t>b) Hãy nhận xét về sự thay đổi nhiệt độ trong các khoảng thời gian 2h-6h; 6h-10h; 10h-14h; 14-18h; 18h-22h; 22h-24h</a:t>
            </a:r>
          </a:p>
        </p:txBody>
      </p:sp>
    </p:spTree>
    <p:extLst>
      <p:ext uri="{BB962C8B-B14F-4D97-AF65-F5344CB8AC3E}">
        <p14:creationId xmlns:p14="http://schemas.microsoft.com/office/powerpoint/2010/main" val="385912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627784" y="304292"/>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8" name="TextBox 7">
            <a:extLst>
              <a:ext uri="{FF2B5EF4-FFF2-40B4-BE49-F238E27FC236}">
                <a16:creationId xmlns:a16="http://schemas.microsoft.com/office/drawing/2014/main" id="{FF0FEEAC-A974-4B02-8437-C4BCB079400F}"/>
              </a:ext>
            </a:extLst>
          </p:cNvPr>
          <p:cNvSpPr txBox="1"/>
          <p:nvPr/>
        </p:nvSpPr>
        <p:spPr>
          <a:xfrm>
            <a:off x="663306" y="3132005"/>
            <a:ext cx="2111294" cy="496996"/>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Nhiệt độ lúc: </a:t>
            </a:r>
          </a:p>
        </p:txBody>
      </p:sp>
      <p:sp>
        <p:nvSpPr>
          <p:cNvPr id="3" name="TextBox 2">
            <a:extLst>
              <a:ext uri="{FF2B5EF4-FFF2-40B4-BE49-F238E27FC236}">
                <a16:creationId xmlns:a16="http://schemas.microsoft.com/office/drawing/2014/main" id="{CA3C1A7B-0F74-4E6F-AB1C-A475D5EBA516}"/>
              </a:ext>
            </a:extLst>
          </p:cNvPr>
          <p:cNvSpPr txBox="1"/>
          <p:nvPr/>
        </p:nvSpPr>
        <p:spPr>
          <a:xfrm>
            <a:off x="2666588" y="3228891"/>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2h: </a:t>
            </a:r>
            <a:r>
              <a:rPr lang="en-US" sz="2000" b="1" dirty="0">
                <a:latin typeface="Arial" panose="020B0604020202020204" pitchFamily="34" charset="0"/>
                <a:cs typeface="Arial" panose="020B0604020202020204" pitchFamily="34" charset="0"/>
              </a:rPr>
              <a:t>-8</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9" name="TextBox 8">
            <a:extLst>
              <a:ext uri="{FF2B5EF4-FFF2-40B4-BE49-F238E27FC236}">
                <a16:creationId xmlns:a16="http://schemas.microsoft.com/office/drawing/2014/main" id="{A90F0F3D-DF08-4755-AB1F-CEAAD5A49EB7}"/>
              </a:ext>
            </a:extLst>
          </p:cNvPr>
          <p:cNvSpPr txBox="1"/>
          <p:nvPr/>
        </p:nvSpPr>
        <p:spPr>
          <a:xfrm>
            <a:off x="2666588" y="3750012"/>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6h: </a:t>
            </a:r>
            <a:r>
              <a:rPr lang="en-US" sz="2000" b="1" dirty="0">
                <a:latin typeface="Arial" panose="020B0604020202020204" pitchFamily="34" charset="0"/>
                <a:cs typeface="Arial" panose="020B0604020202020204" pitchFamily="34" charset="0"/>
              </a:rPr>
              <a:t>10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0" name="TextBox 9">
            <a:extLst>
              <a:ext uri="{FF2B5EF4-FFF2-40B4-BE49-F238E27FC236}">
                <a16:creationId xmlns:a16="http://schemas.microsoft.com/office/drawing/2014/main" id="{84EF9AC7-5EBC-44B5-9245-170D93CAA44C}"/>
              </a:ext>
            </a:extLst>
          </p:cNvPr>
          <p:cNvSpPr txBox="1"/>
          <p:nvPr/>
        </p:nvSpPr>
        <p:spPr>
          <a:xfrm>
            <a:off x="2666588" y="4271133"/>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14h: </a:t>
            </a:r>
            <a:r>
              <a:rPr lang="en-US" sz="2000" b="1" dirty="0">
                <a:latin typeface="Arial" panose="020B0604020202020204" pitchFamily="34" charset="0"/>
                <a:cs typeface="Arial" panose="020B0604020202020204" pitchFamily="34" charset="0"/>
              </a:rPr>
              <a:t>2</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1" name="TextBox 10">
            <a:extLst>
              <a:ext uri="{FF2B5EF4-FFF2-40B4-BE49-F238E27FC236}">
                <a16:creationId xmlns:a16="http://schemas.microsoft.com/office/drawing/2014/main" id="{8650E7E3-E6A0-4DBD-9BF4-43D2A0ACC47A}"/>
              </a:ext>
            </a:extLst>
          </p:cNvPr>
          <p:cNvSpPr txBox="1"/>
          <p:nvPr/>
        </p:nvSpPr>
        <p:spPr>
          <a:xfrm>
            <a:off x="5613501" y="3228891"/>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18h: </a:t>
            </a:r>
            <a:r>
              <a:rPr lang="en-US" sz="2000" b="1" dirty="0">
                <a:latin typeface="Arial" panose="020B0604020202020204" pitchFamily="34" charset="0"/>
                <a:cs typeface="Arial" panose="020B0604020202020204" pitchFamily="34" charset="0"/>
              </a:rPr>
              <a:t>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2" name="TextBox 11">
            <a:extLst>
              <a:ext uri="{FF2B5EF4-FFF2-40B4-BE49-F238E27FC236}">
                <a16:creationId xmlns:a16="http://schemas.microsoft.com/office/drawing/2014/main" id="{418D6E34-91C0-46C8-AC13-F5A80B73AA5F}"/>
              </a:ext>
            </a:extLst>
          </p:cNvPr>
          <p:cNvSpPr txBox="1"/>
          <p:nvPr/>
        </p:nvSpPr>
        <p:spPr>
          <a:xfrm>
            <a:off x="5613501" y="3750012"/>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22h: </a:t>
            </a:r>
            <a:r>
              <a:rPr lang="en-US" sz="2000" b="1" dirty="0">
                <a:latin typeface="Arial" panose="020B0604020202020204" pitchFamily="34" charset="0"/>
                <a:cs typeface="Arial" panose="020B0604020202020204" pitchFamily="34" charset="0"/>
              </a:rPr>
              <a:t>-3</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3450959574"/>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D1065F4-62ED-4EEA-92CF-5D8CFDA06A97}"/>
              </a:ext>
            </a:extLst>
          </p:cNvPr>
          <p:cNvSpPr txBox="1"/>
          <p:nvPr/>
        </p:nvSpPr>
        <p:spPr>
          <a:xfrm>
            <a:off x="503548" y="1217882"/>
            <a:ext cx="6914452" cy="1642694"/>
          </a:xfrm>
          <a:prstGeom prst="rect">
            <a:avLst/>
          </a:prstGeom>
          <a:noFill/>
        </p:spPr>
        <p:txBody>
          <a:bodyPr wrap="square" rtlCol="0">
            <a:spAutoFit/>
          </a:bodyPr>
          <a:lstStyle/>
          <a:p>
            <a:pPr algn="ctr">
              <a:lnSpc>
                <a:spcPct val="120000"/>
              </a:lnSpc>
            </a:pPr>
            <a:r>
              <a:rPr lang="en-US" sz="4400">
                <a:solidFill>
                  <a:srgbClr val="C00000"/>
                </a:solidFill>
                <a:latin typeface="Arial" panose="020B0604020202020204" pitchFamily="34" charset="0"/>
                <a:cs typeface="Arial" panose="020B0604020202020204" pitchFamily="34" charset="0"/>
              </a:rPr>
              <a:t>TIẾT 57+58.BÀI </a:t>
            </a:r>
            <a:r>
              <a:rPr lang="en-US" sz="4400" dirty="0">
                <a:solidFill>
                  <a:srgbClr val="C00000"/>
                </a:solidFill>
                <a:latin typeface="Arial" panose="020B0604020202020204" pitchFamily="34" charset="0"/>
                <a:cs typeface="Arial" panose="020B0604020202020204" pitchFamily="34" charset="0"/>
              </a:rPr>
              <a:t>3:</a:t>
            </a:r>
          </a:p>
          <a:p>
            <a:pPr algn="ctr">
              <a:lnSpc>
                <a:spcPct val="120000"/>
              </a:lnSpc>
            </a:pPr>
            <a:r>
              <a:rPr lang="en-US" sz="4400" dirty="0">
                <a:solidFill>
                  <a:srgbClr val="002060"/>
                </a:solidFill>
                <a:latin typeface="Arial" panose="020B0604020202020204" pitchFamily="34" charset="0"/>
                <a:cs typeface="Arial" panose="020B0604020202020204" pitchFamily="34" charset="0"/>
              </a:rPr>
              <a:t>BIỂU ĐỒ ĐOẠN THẲNG</a:t>
            </a:r>
          </a:p>
        </p:txBody>
      </p:sp>
    </p:spTree>
    <p:extLst>
      <p:ext uri="{BB962C8B-B14F-4D97-AF65-F5344CB8AC3E}">
        <p14:creationId xmlns:p14="http://schemas.microsoft.com/office/powerpoint/2010/main" val="3388630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65977-74D3-4A95-93A0-C69AAA570BD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27784" y="258238"/>
            <a:ext cx="4333875" cy="2800350"/>
          </a:xfrm>
          <a:prstGeom prst="rect">
            <a:avLst/>
          </a:prstGeom>
        </p:spPr>
      </p:pic>
      <p:sp>
        <p:nvSpPr>
          <p:cNvPr id="3" name="TextBox 2">
            <a:extLst>
              <a:ext uri="{FF2B5EF4-FFF2-40B4-BE49-F238E27FC236}">
                <a16:creationId xmlns:a16="http://schemas.microsoft.com/office/drawing/2014/main" id="{79803DA1-0917-4684-8FB4-FA3753DC05F2}"/>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10" name="TextBox 9">
            <a:extLst>
              <a:ext uri="{FF2B5EF4-FFF2-40B4-BE49-F238E27FC236}">
                <a16:creationId xmlns:a16="http://schemas.microsoft.com/office/drawing/2014/main" id="{A41B1CD6-51DC-4C08-8B65-0C0513ED15D8}"/>
              </a:ext>
            </a:extLst>
          </p:cNvPr>
          <p:cNvSpPr txBox="1"/>
          <p:nvPr/>
        </p:nvSpPr>
        <p:spPr>
          <a:xfrm>
            <a:off x="300215" y="2927398"/>
            <a:ext cx="7187858" cy="49699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Sự thay đổi nhiệt độ trong các khoảng thời gian:</a:t>
            </a:r>
          </a:p>
        </p:txBody>
      </p:sp>
      <p:sp>
        <p:nvSpPr>
          <p:cNvPr id="11" name="TextBox 10">
            <a:extLst>
              <a:ext uri="{FF2B5EF4-FFF2-40B4-BE49-F238E27FC236}">
                <a16:creationId xmlns:a16="http://schemas.microsoft.com/office/drawing/2014/main" id="{D2E4CADD-05BD-4484-9872-E7CAE8BBD5C8}"/>
              </a:ext>
            </a:extLst>
          </p:cNvPr>
          <p:cNvSpPr txBox="1"/>
          <p:nvPr/>
        </p:nvSpPr>
        <p:spPr>
          <a:xfrm>
            <a:off x="300215" y="3493982"/>
            <a:ext cx="60589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2h – 6h: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xuống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2" name="TextBox 11">
            <a:extLst>
              <a:ext uri="{FF2B5EF4-FFF2-40B4-BE49-F238E27FC236}">
                <a16:creationId xmlns:a16="http://schemas.microsoft.com/office/drawing/2014/main" id="{B829823C-ECF2-49FC-A8E1-FD48E40AAA32}"/>
              </a:ext>
            </a:extLst>
          </p:cNvPr>
          <p:cNvSpPr txBox="1"/>
          <p:nvPr/>
        </p:nvSpPr>
        <p:spPr>
          <a:xfrm>
            <a:off x="4595312" y="3510986"/>
            <a:ext cx="45486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6h – 10h: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tăng</a:t>
            </a:r>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3" name="TextBox 12">
            <a:extLst>
              <a:ext uri="{FF2B5EF4-FFF2-40B4-BE49-F238E27FC236}">
                <a16:creationId xmlns:a16="http://schemas.microsoft.com/office/drawing/2014/main" id="{87BCCFE2-AAA4-4438-A7DA-53AD9CD6BD85}"/>
              </a:ext>
            </a:extLst>
          </p:cNvPr>
          <p:cNvSpPr txBox="1"/>
          <p:nvPr/>
        </p:nvSpPr>
        <p:spPr>
          <a:xfrm>
            <a:off x="300214" y="3946676"/>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10h – 14h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tăng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-5</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lên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FE95BA-1E7D-4BF3-8AB5-2E888DF66F37}"/>
              </a:ext>
            </a:extLst>
          </p:cNvPr>
          <p:cNvSpPr txBox="1"/>
          <p:nvPr/>
        </p:nvSpPr>
        <p:spPr>
          <a:xfrm>
            <a:off x="4578802" y="396368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14h – 18h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0FB37C18-5ABF-427B-A09D-3C77A132DCF5}"/>
              </a:ext>
            </a:extLst>
          </p:cNvPr>
          <p:cNvSpPr txBox="1"/>
          <p:nvPr/>
        </p:nvSpPr>
        <p:spPr>
          <a:xfrm>
            <a:off x="300214" y="448674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18h – 22h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AFC726EA-A158-4161-B891-7671999B8179}"/>
              </a:ext>
            </a:extLst>
          </p:cNvPr>
          <p:cNvSpPr txBox="1"/>
          <p:nvPr/>
        </p:nvSpPr>
        <p:spPr>
          <a:xfrm>
            <a:off x="4687315" y="4503744"/>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22h – 24h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giữ</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nguyên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877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49228" y="1545975"/>
            <a:ext cx="3780420" cy="1287532"/>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r>
              <a:rPr lang="vi-VN" dirty="0"/>
              <a:t>Lập bảng số liệu thống kê lượng mưa trung bình tháng ở Cần Thơ theo mẫu sau:</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283503582"/>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3</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4</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5</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6</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đồ</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đoạn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thẳng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ở Hình 20 biểu diễn lượng mưa trung bình tháng ở Cần Thơ:</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1AF5197-F948-4A6E-8706-A422554B3B09}"/>
              </a:ext>
            </a:extLst>
          </p:cNvPr>
          <p:cNvSpPr txBox="1"/>
          <p:nvPr/>
        </p:nvSpPr>
        <p:spPr>
          <a:xfrm>
            <a:off x="2633695" y="4374344"/>
            <a:ext cx="53785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6,1</a:t>
            </a:r>
          </a:p>
        </p:txBody>
      </p:sp>
      <p:sp>
        <p:nvSpPr>
          <p:cNvPr id="13" name="TextBox 12">
            <a:extLst>
              <a:ext uri="{FF2B5EF4-FFF2-40B4-BE49-F238E27FC236}">
                <a16:creationId xmlns:a16="http://schemas.microsoft.com/office/drawing/2014/main" id="{17EAE4B4-96DE-4B1A-9E72-B69F340CA034}"/>
              </a:ext>
            </a:extLst>
          </p:cNvPr>
          <p:cNvSpPr txBox="1"/>
          <p:nvPr/>
        </p:nvSpPr>
        <p:spPr>
          <a:xfrm>
            <a:off x="3520579" y="4366447"/>
            <a:ext cx="50818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1,9</a:t>
            </a:r>
          </a:p>
        </p:txBody>
      </p:sp>
      <p:sp>
        <p:nvSpPr>
          <p:cNvPr id="14" name="TextBox 13">
            <a:extLst>
              <a:ext uri="{FF2B5EF4-FFF2-40B4-BE49-F238E27FC236}">
                <a16:creationId xmlns:a16="http://schemas.microsoft.com/office/drawing/2014/main" id="{3A47BC6F-DC60-4692-BB39-6375A12B8DDC}"/>
              </a:ext>
            </a:extLst>
          </p:cNvPr>
          <p:cNvSpPr txBox="1"/>
          <p:nvPr/>
        </p:nvSpPr>
        <p:spPr>
          <a:xfrm>
            <a:off x="4519020" y="4345943"/>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13,3</a:t>
            </a:r>
          </a:p>
        </p:txBody>
      </p:sp>
      <p:sp>
        <p:nvSpPr>
          <p:cNvPr id="15" name="TextBox 14">
            <a:extLst>
              <a:ext uri="{FF2B5EF4-FFF2-40B4-BE49-F238E27FC236}">
                <a16:creationId xmlns:a16="http://schemas.microsoft.com/office/drawing/2014/main" id="{890745F7-2F69-4BAD-B3F6-3BBB671A80AD}"/>
              </a:ext>
            </a:extLst>
          </p:cNvPr>
          <p:cNvSpPr txBox="1"/>
          <p:nvPr/>
        </p:nvSpPr>
        <p:spPr>
          <a:xfrm>
            <a:off x="5401564" y="4336728"/>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36,5</a:t>
            </a:r>
          </a:p>
        </p:txBody>
      </p:sp>
      <p:sp>
        <p:nvSpPr>
          <p:cNvPr id="16" name="TextBox 15">
            <a:extLst>
              <a:ext uri="{FF2B5EF4-FFF2-40B4-BE49-F238E27FC236}">
                <a16:creationId xmlns:a16="http://schemas.microsoft.com/office/drawing/2014/main" id="{DB2A26E6-ADD8-4B9E-8A28-1969E5589024}"/>
              </a:ext>
            </a:extLst>
          </p:cNvPr>
          <p:cNvSpPr txBox="1"/>
          <p:nvPr/>
        </p:nvSpPr>
        <p:spPr>
          <a:xfrm>
            <a:off x="6177381" y="4336728"/>
            <a:ext cx="81482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167,7</a:t>
            </a:r>
          </a:p>
        </p:txBody>
      </p:sp>
      <p:sp>
        <p:nvSpPr>
          <p:cNvPr id="17" name="TextBox 16">
            <a:extLst>
              <a:ext uri="{FF2B5EF4-FFF2-40B4-BE49-F238E27FC236}">
                <a16:creationId xmlns:a16="http://schemas.microsoft.com/office/drawing/2014/main" id="{3E2DCF78-8051-4DB0-970B-922DDDD6C2D9}"/>
              </a:ext>
            </a:extLst>
          </p:cNvPr>
          <p:cNvSpPr txBox="1"/>
          <p:nvPr/>
        </p:nvSpPr>
        <p:spPr>
          <a:xfrm>
            <a:off x="7218621" y="4312136"/>
            <a:ext cx="797983"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222,6</a:t>
            </a:r>
          </a:p>
        </p:txBody>
      </p:sp>
    </p:spTree>
    <p:extLst>
      <p:ext uri="{BB962C8B-B14F-4D97-AF65-F5344CB8AC3E}">
        <p14:creationId xmlns:p14="http://schemas.microsoft.com/office/powerpoint/2010/main" val="1376318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p:bldP spid="11"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80157" y="1536823"/>
            <a:ext cx="3780420" cy="12875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Lập bảng số liệu thống kê lượng mưa trung bình tháng ở Cần Thơ theo mẫu sau:</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57676300"/>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7</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8</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9</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10</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C73CD36B-2FFD-432B-BD1E-2D3A2B85DF44}"/>
              </a:ext>
            </a:extLst>
          </p:cNvPr>
          <p:cNvSpPr txBox="1"/>
          <p:nvPr/>
        </p:nvSpPr>
        <p:spPr>
          <a:xfrm>
            <a:off x="249099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239,2</a:t>
            </a:r>
          </a:p>
        </p:txBody>
      </p:sp>
      <p:sp>
        <p:nvSpPr>
          <p:cNvPr id="19" name="TextBox 18">
            <a:extLst>
              <a:ext uri="{FF2B5EF4-FFF2-40B4-BE49-F238E27FC236}">
                <a16:creationId xmlns:a16="http://schemas.microsoft.com/office/drawing/2014/main" id="{8B013E9E-8447-4A9F-95B5-EF781EE5D087}"/>
              </a:ext>
            </a:extLst>
          </p:cNvPr>
          <p:cNvSpPr txBox="1"/>
          <p:nvPr/>
        </p:nvSpPr>
        <p:spPr>
          <a:xfrm>
            <a:off x="337938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231,0</a:t>
            </a:r>
          </a:p>
        </p:txBody>
      </p:sp>
      <p:sp>
        <p:nvSpPr>
          <p:cNvPr id="20" name="TextBox 19">
            <a:extLst>
              <a:ext uri="{FF2B5EF4-FFF2-40B4-BE49-F238E27FC236}">
                <a16:creationId xmlns:a16="http://schemas.microsoft.com/office/drawing/2014/main" id="{53E64453-E6F7-4406-BEC0-643811AC1406}"/>
              </a:ext>
            </a:extLst>
          </p:cNvPr>
          <p:cNvSpPr txBox="1"/>
          <p:nvPr/>
        </p:nvSpPr>
        <p:spPr>
          <a:xfrm>
            <a:off x="4362211" y="4358242"/>
            <a:ext cx="72311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252,1</a:t>
            </a:r>
          </a:p>
        </p:txBody>
      </p:sp>
      <p:sp>
        <p:nvSpPr>
          <p:cNvPr id="21" name="TextBox 20">
            <a:extLst>
              <a:ext uri="{FF2B5EF4-FFF2-40B4-BE49-F238E27FC236}">
                <a16:creationId xmlns:a16="http://schemas.microsoft.com/office/drawing/2014/main" id="{6F7EB251-7CD5-48FC-B8AB-09D11397EF9F}"/>
              </a:ext>
            </a:extLst>
          </p:cNvPr>
          <p:cNvSpPr txBox="1"/>
          <p:nvPr/>
        </p:nvSpPr>
        <p:spPr>
          <a:xfrm>
            <a:off x="5303368" y="4355802"/>
            <a:ext cx="75729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275,3</a:t>
            </a:r>
          </a:p>
        </p:txBody>
      </p:sp>
      <p:sp>
        <p:nvSpPr>
          <p:cNvPr id="22" name="TextBox 21">
            <a:extLst>
              <a:ext uri="{FF2B5EF4-FFF2-40B4-BE49-F238E27FC236}">
                <a16:creationId xmlns:a16="http://schemas.microsoft.com/office/drawing/2014/main" id="{214472A5-117B-4C98-A561-D460FE4EF7A7}"/>
              </a:ext>
            </a:extLst>
          </p:cNvPr>
          <p:cNvSpPr txBox="1"/>
          <p:nvPr/>
        </p:nvSpPr>
        <p:spPr>
          <a:xfrm>
            <a:off x="6248432" y="4355802"/>
            <a:ext cx="79005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150,1</a:t>
            </a:r>
          </a:p>
        </p:txBody>
      </p:sp>
      <p:sp>
        <p:nvSpPr>
          <p:cNvPr id="23" name="TextBox 22">
            <a:extLst>
              <a:ext uri="{FF2B5EF4-FFF2-40B4-BE49-F238E27FC236}">
                <a16:creationId xmlns:a16="http://schemas.microsoft.com/office/drawing/2014/main" id="{18EA3019-C233-4987-8A92-5FB27032DD7F}"/>
              </a:ext>
            </a:extLst>
          </p:cNvPr>
          <p:cNvSpPr txBox="1"/>
          <p:nvPr/>
        </p:nvSpPr>
        <p:spPr>
          <a:xfrm>
            <a:off x="7226264" y="4355802"/>
            <a:ext cx="61559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39,7</a:t>
            </a:r>
          </a:p>
        </p:txBody>
      </p:sp>
    </p:spTree>
    <p:extLst>
      <p:ext uri="{BB962C8B-B14F-4D97-AF65-F5344CB8AC3E}">
        <p14:creationId xmlns:p14="http://schemas.microsoft.com/office/powerpoint/2010/main" val="3470859157"/>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pt-BR" dirty="0">
                <a:solidFill>
                  <a:prstClr val="black"/>
                </a:solidFill>
                <a:latin typeface="Arial" panose="020B0604020202020204" pitchFamily="34" charset="0"/>
                <a:cs typeface="Arial" panose="020B0604020202020204" pitchFamily="34" charset="0"/>
              </a:rPr>
              <a:t>b</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là</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D63D060-B53C-426C-B57E-CA9C4ADA49D9}"/>
              </a:ext>
            </a:extLst>
          </p:cNvPr>
          <p:cNvSpPr txBox="1"/>
          <p:nvPr/>
        </p:nvSpPr>
        <p:spPr>
          <a:xfrm>
            <a:off x="575556" y="3948962"/>
            <a:ext cx="7604520" cy="876137"/>
          </a:xfrm>
          <a:prstGeom prst="rect">
            <a:avLst/>
          </a:prstGeom>
          <a:noFill/>
        </p:spPr>
        <p:txBody>
          <a:bodyPr wrap="square">
            <a:spAutoFit/>
          </a:bodyPr>
          <a:lstStyle/>
          <a:p>
            <a:pPr lvl="0" algn="just">
              <a:lnSpc>
                <a:spcPct val="150000"/>
              </a:lnSpc>
              <a:defRPr/>
            </a:pPr>
            <a:r>
              <a:rPr lang="en-US" dirty="0">
                <a:latin typeface="Arial" panose="020B0604020202020204" pitchFamily="34" charset="0"/>
                <a:cs typeface="Arial" panose="020B0604020202020204" pitchFamily="34" charset="0"/>
              </a:rPr>
              <a:t>6,1 + 1,9 + 13, 3 + 36,5 + 167,7 + 222,6 + 239,2 + 231,0 + 252,1 + 275,3 + 150,1 + 39,7 = 1635,5 (mm)</a:t>
            </a:r>
            <a:endParaRPr lang="pt-B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687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872034"/>
          </a:xfrm>
          <a:prstGeom prst="rect">
            <a:avLst/>
          </a:prstGeom>
          <a:noFill/>
        </p:spPr>
        <p:txBody>
          <a:bodyPr wrap="square">
            <a:spAutoFit/>
          </a:bodyPr>
          <a:lstStyle/>
          <a:p>
            <a:pPr lvl="0" algn="just">
              <a:lnSpc>
                <a:spcPct val="150000"/>
              </a:lnSpc>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lang="vi-VN" dirty="0">
                <a:latin typeface="Arial" panose="020B0604020202020204" pitchFamily="34" charset="0"/>
                <a:cs typeface="Arial" panose="020B0604020202020204" pitchFamily="34" charset="0"/>
              </a:rPr>
              <a:t>Tìm ba tháng có lượng mưa trung bình tháng lớn nhất ở Cần 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442058"/>
            <a:ext cx="7604520" cy="1703030"/>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B</a:t>
            </a:r>
            <a:r>
              <a:rPr lang="vi-VN" dirty="0">
                <a:latin typeface="Arial" panose="020B0604020202020204" pitchFamily="34" charset="0"/>
                <a:cs typeface="Arial" panose="020B0604020202020204" pitchFamily="34" charset="0"/>
              </a:rPr>
              <a:t>a tháng có lượng mưa trung bình tháng lớn nhất ở Cần Thơ</a:t>
            </a:r>
            <a:r>
              <a:rPr lang="en-US" dirty="0">
                <a:latin typeface="Arial" panose="020B0604020202020204" pitchFamily="34" charset="0"/>
                <a:cs typeface="Arial" panose="020B0604020202020204" pitchFamily="34" charset="0"/>
              </a:rPr>
              <a:t>:</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10 (275,3 mm); </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9 (252,1 mm)</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7 (239,2 mm).</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23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 calcmode="lin" valueType="num">
                                      <p:cBhvr additive="base">
                                        <p:cTn id="25"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 calcmode="lin" valueType="num">
                                      <p:cBhvr additive="base">
                                        <p:cTn id="3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460639"/>
          </a:xfrm>
          <a:prstGeom prst="rect">
            <a:avLst/>
          </a:prstGeom>
          <a:noFill/>
        </p:spPr>
        <p:txBody>
          <a:bodyPr wrap="square">
            <a:spAutoFit/>
          </a:bodyPr>
          <a:lstStyle/>
          <a:p>
            <a:pPr lvl="0" algn="just">
              <a:lnSpc>
                <a:spcPct val="150000"/>
              </a:lnSpc>
            </a:pPr>
            <a:r>
              <a:rPr lang="pt-BR" dirty="0">
                <a:solidFill>
                  <a:prstClr val="black"/>
                </a:solidFill>
                <a:latin typeface="Arial" panose="020B0604020202020204" pitchFamily="34" charset="0"/>
                <a:cs typeface="Arial" panose="020B0604020202020204" pitchFamily="34" charset="0"/>
              </a:rPr>
              <a:t>d</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dirty="0"/>
              <a:t>Tìm ba tháng khô hạn nhất ở Cần Thơ</a:t>
            </a:r>
            <a:r>
              <a:rPr lang="en-US" dirty="0"/>
              <a:t>.</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B</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tháng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hạn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nhất ở Cần Thơ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 name="TextBox 7">
            <a:extLst>
              <a:ext uri="{FF2B5EF4-FFF2-40B4-BE49-F238E27FC236}">
                <a16:creationId xmlns:a16="http://schemas.microsoft.com/office/drawing/2014/main" id="{1D63D060-B53C-426C-B57E-CA9C4ADA49D9}"/>
              </a:ext>
            </a:extLst>
          </p:cNvPr>
          <p:cNvSpPr txBox="1"/>
          <p:nvPr/>
        </p:nvSpPr>
        <p:spPr>
          <a:xfrm>
            <a:off x="575556" y="3790440"/>
            <a:ext cx="7604520" cy="1287532"/>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mm);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(6,1 mm)</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(13,3 mm).</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964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id="{363F761A-1099-4277-B9B7-7E36F5813C0D}"/>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id="{F5DB0D2F-82C7-41DF-B008-C98DBC0F21CE}"/>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id="{27E72AA7-6412-406D-B51E-CC6E597CD828}"/>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id="{21139173-4D21-4B24-9262-5BA1F4802435}"/>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id="{88E8E16D-9789-4DC4-A3F9-378CF85FC134}"/>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07C37955-5F06-44AB-B604-E70E7C1DC84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8F421801-7074-4518-9279-A81917E15152}"/>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2EFBAE43-E801-46E7-AB98-7F2AC47E3E5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98A01FB6-FAA2-4503-B292-78F17182AAF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61B13A5A-E328-45B5-AA6F-5C6BD5F03023}"/>
              </a:ext>
            </a:extLst>
          </p:cNvPr>
          <p:cNvSpPr txBox="1"/>
          <p:nvPr/>
        </p:nvSpPr>
        <p:spPr>
          <a:xfrm>
            <a:off x="1240056" y="234028"/>
            <a:ext cx="7896871"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1.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endParaRPr lang="en-US"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36" name="Đáp án đúng">
            <a:extLst>
              <a:ext uri="{FF2B5EF4-FFF2-40B4-BE49-F238E27FC236}">
                <a16:creationId xmlns:a16="http://schemas.microsoft.com/office/drawing/2014/main" id="{7E0D3C4F-A857-4408-BBF9-0549DEEE15C3}"/>
              </a:ext>
            </a:extLst>
          </p:cNvPr>
          <p:cNvSpPr/>
          <p:nvPr/>
        </p:nvSpPr>
        <p:spPr>
          <a:xfrm>
            <a:off x="961587" y="4548159"/>
            <a:ext cx="26568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Năm 1979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EF8B1A1-105D-4214-BCFB-C9C97CFFBFB0}"/>
              </a:ext>
            </a:extLst>
          </p:cNvPr>
          <p:cNvSpPr/>
          <p:nvPr/>
        </p:nvSpPr>
        <p:spPr>
          <a:xfrm>
            <a:off x="993945" y="3791667"/>
            <a:ext cx="2624444"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Năm 1979 đến 2009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8CDDDF13-77FC-4D66-B9B0-2207641E2610}"/>
              </a:ext>
            </a:extLst>
          </p:cNvPr>
          <p:cNvSpPr/>
          <p:nvPr/>
        </p:nvSpPr>
        <p:spPr>
          <a:xfrm>
            <a:off x="5051625" y="3884039"/>
            <a:ext cx="2658015"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Năm 1989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41DA0AA1-5FC5-4EBD-B692-ED485A068D0E}"/>
              </a:ext>
            </a:extLst>
          </p:cNvPr>
          <p:cNvSpPr/>
          <p:nvPr/>
        </p:nvSpPr>
        <p:spPr>
          <a:xfrm>
            <a:off x="4894443" y="4518473"/>
            <a:ext cx="302822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Năm 1999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AC9F4D47-ACBF-4585-8F4D-E7BE63B097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16196" y="4530806"/>
            <a:ext cx="639785" cy="556871"/>
          </a:xfrm>
          <a:prstGeom prst="rect">
            <a:avLst/>
          </a:prstGeom>
        </p:spPr>
      </p:pic>
      <p:pic>
        <p:nvPicPr>
          <p:cNvPr id="41" name="Picture 10">
            <a:extLst>
              <a:ext uri="{FF2B5EF4-FFF2-40B4-BE49-F238E27FC236}">
                <a16:creationId xmlns:a16="http://schemas.microsoft.com/office/drawing/2014/main" id="{30182954-FDF7-42A1-BC0D-37D824AC22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68476" y="3781969"/>
            <a:ext cx="637592" cy="568036"/>
          </a:xfrm>
          <a:prstGeom prst="rect">
            <a:avLst/>
          </a:prstGeom>
        </p:spPr>
      </p:pic>
      <p:pic>
        <p:nvPicPr>
          <p:cNvPr id="42" name="Picture 10">
            <a:extLst>
              <a:ext uri="{FF2B5EF4-FFF2-40B4-BE49-F238E27FC236}">
                <a16:creationId xmlns:a16="http://schemas.microsoft.com/office/drawing/2014/main" id="{C5F70599-927F-4AD8-B02E-8D4FC02715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33777" y="4498182"/>
            <a:ext cx="637592" cy="568036"/>
          </a:xfrm>
          <a:prstGeom prst="rect">
            <a:avLst/>
          </a:prstGeom>
        </p:spPr>
      </p:pic>
      <p:pic>
        <p:nvPicPr>
          <p:cNvPr id="43" name="Picture 10">
            <a:extLst>
              <a:ext uri="{FF2B5EF4-FFF2-40B4-BE49-F238E27FC236}">
                <a16:creationId xmlns:a16="http://schemas.microsoft.com/office/drawing/2014/main" id="{87645FC1-E920-48F0-A89A-FA33C59FF5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8389" y="3805060"/>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7DDDBB23-6B3C-44BD-8D2B-3FE34177B6B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AB69E12C-B37B-4AD8-BCE4-360E5747159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63E5975E-27BF-44DC-9CF7-B0651606353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9F0CDDCC-9AA9-4567-ABE7-5BE74124EAA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Trong biểu đồ trên, biểu diễn khoảng thời gian nào? (ảnh 1)">
            <a:extLst>
              <a:ext uri="{FF2B5EF4-FFF2-40B4-BE49-F238E27FC236}">
                <a16:creationId xmlns:a16="http://schemas.microsoft.com/office/drawing/2014/main" id="{3148DD31-A3B6-4EB9-AF10-D4330F7D86B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11369" y="819055"/>
            <a:ext cx="3818462" cy="2223099"/>
          </a:xfrm>
          <a:prstGeom prst="rect">
            <a:avLst/>
          </a:prstGeom>
          <a:noFill/>
          <a:ln>
            <a:noFill/>
          </a:ln>
        </p:spPr>
      </p:pic>
      <p:sp>
        <p:nvSpPr>
          <p:cNvPr id="49" name="TextBox 48">
            <a:extLst>
              <a:ext uri="{FF2B5EF4-FFF2-40B4-BE49-F238E27FC236}">
                <a16:creationId xmlns:a16="http://schemas.microsoft.com/office/drawing/2014/main" id="{D2CDB7E2-7D0B-47A4-B5DA-F01235348751}"/>
              </a:ext>
            </a:extLst>
          </p:cNvPr>
          <p:cNvSpPr txBox="1"/>
          <p:nvPr/>
        </p:nvSpPr>
        <p:spPr>
          <a:xfrm>
            <a:off x="1564480" y="3214483"/>
            <a:ext cx="6441918" cy="369332"/>
          </a:xfrm>
          <a:prstGeom prst="rect">
            <a:avLst/>
          </a:prstGeom>
          <a:noFill/>
        </p:spPr>
        <p:txBody>
          <a:bodyPr wrap="square" rtlCol="0">
            <a:spAutoFit/>
          </a:bodyPr>
          <a:lstStyle/>
          <a:p>
            <a:r>
              <a:rPr lang="en-US" i="1" dirty="0" err="1">
                <a:solidFill>
                  <a:prstClr val="black"/>
                </a:solidFill>
                <a:latin typeface="汉仪小麦体简"/>
                <a:ea typeface="汉仪小麦体简"/>
              </a:rPr>
              <a:t>Trong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đồ</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trên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diễn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khoảng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thời</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gian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nào</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390607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Left)">
                                      <p:cBhvr>
                                        <p:cTn id="23" dur="500"/>
                                        <p:tgtEl>
                                          <p:spTgt spid="3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strips(downLeft)">
                                      <p:cBhvr>
                                        <p:cTn id="26" dur="500"/>
                                        <p:tgtEl>
                                          <p:spTgt spid="3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p:bldP spid="36" grpId="0" animBg="1"/>
      <p:bldP spid="36" grpId="1" animBg="1"/>
      <p:bldP spid="37" grpId="0" animBg="1"/>
      <p:bldP spid="37" grpId="1" animBg="1"/>
      <p:bldP spid="38" grpId="0" animBg="1"/>
      <p:bldP spid="38" grpId="1" animBg="1"/>
      <p:bldP spid="39" grpId="0" animBg="1"/>
      <p:bldP spid="39" grpId="1" animBg="1"/>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id="{FFFFA66B-6D43-424D-843E-C3931368A81C}"/>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id="{D555039A-D49C-4049-ADB7-686338B73018}"/>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id="{E15BA01A-58DE-4CAF-8622-37D775DE41D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id="{5C05945A-BA6C-4E1E-AFD8-43EF7059F63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id="{97F1D86E-44EC-49D9-A13B-79D9DA292FD8}"/>
              </a:ext>
            </a:extLst>
          </p:cNvPr>
          <p:cNvSpPr txBox="1"/>
          <p:nvPr/>
        </p:nvSpPr>
        <p:spPr>
          <a:xfrm>
            <a:off x="755702" y="908372"/>
            <a:ext cx="8095589"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2. </a:t>
            </a:r>
            <a:r>
              <a:rPr lang="fr-FR" dirty="0" err="1">
                <a:solidFill>
                  <a:prstClr val="black"/>
                </a:solidFill>
                <a:latin typeface="汉仪小麦体简"/>
                <a:ea typeface="汉仪小麦体简"/>
              </a:rPr>
              <a:t>Trong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biểu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đồ</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đoạn</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thẳng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khẳng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định</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nào</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sau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đây</a:t>
            </a:r>
            <a:r>
              <a:rPr lang="fr-FR" dirty="0">
                <a:solidFill>
                  <a:prstClr val="black"/>
                </a:solidFill>
                <a:latin typeface="汉仪小麦体简"/>
                <a:ea typeface="汉仪小麦体简"/>
              </a:rPr>
              <a:t> </a:t>
            </a:r>
            <a:r>
              <a:rPr lang="fr-FR" b="1" dirty="0" err="1">
                <a:solidFill>
                  <a:prstClr val="black"/>
                </a:solidFill>
                <a:latin typeface="汉仪小麦体简"/>
                <a:ea typeface="汉仪小麦体简"/>
              </a:rPr>
              <a:t>không</a:t>
            </a:r>
            <a:r>
              <a:rPr lang="fr-FR" b="1" dirty="0">
                <a:solidFill>
                  <a:prstClr val="black"/>
                </a:solidFill>
                <a:latin typeface="汉仪小麦体简"/>
                <a:ea typeface="汉仪小麦体简"/>
              </a:rPr>
              <a:t> </a:t>
            </a:r>
            <a:r>
              <a:rPr lang="fr-FR" dirty="0" err="1">
                <a:solidFill>
                  <a:prstClr val="black"/>
                </a:solidFill>
                <a:latin typeface="汉仪小麦体简"/>
                <a:ea typeface="汉仪小麦体简"/>
              </a:rPr>
              <a:t>đúng</a:t>
            </a:r>
            <a:r>
              <a:rPr lang="fr-FR" dirty="0">
                <a:solidFill>
                  <a:prstClr val="black"/>
                </a:solidFill>
                <a:latin typeface="汉仪小麦体简"/>
                <a:ea typeface="汉仪小麦体简"/>
              </a:rPr>
              <a:t> ?</a:t>
            </a:r>
            <a:endParaRPr lang="en-US" dirty="0">
              <a:solidFill>
                <a:prstClr val="black"/>
              </a:solidFill>
              <a:latin typeface="汉仪小麦体简"/>
              <a:ea typeface="汉仪小麦体简"/>
            </a:endParaRPr>
          </a:p>
        </p:txBody>
      </p:sp>
      <p:sp>
        <p:nvSpPr>
          <p:cNvPr id="34" name="Đáp án đúng">
            <a:extLst>
              <a:ext uri="{FF2B5EF4-FFF2-40B4-BE49-F238E27FC236}">
                <a16:creationId xmlns:a16="http://schemas.microsoft.com/office/drawing/2014/main" id="{3E0A26B5-0193-4CE2-97DA-D446C9598525}"/>
              </a:ext>
            </a:extLst>
          </p:cNvPr>
          <p:cNvSpPr/>
          <p:nvPr/>
        </p:nvSpPr>
        <p:spPr>
          <a:xfrm>
            <a:off x="1291503" y="3936984"/>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sắp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xếp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thứ</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tự</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tăng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dần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5" name="Đáp án sai 1">
            <a:extLst>
              <a:ext uri="{FF2B5EF4-FFF2-40B4-BE49-F238E27FC236}">
                <a16:creationId xmlns:a16="http://schemas.microsoft.com/office/drawing/2014/main" id="{D73ED1D3-01F6-4692-8B53-792FAFEEE899}"/>
              </a:ext>
            </a:extLst>
          </p:cNvPr>
          <p:cNvSpPr/>
          <p:nvPr/>
        </p:nvSpPr>
        <p:spPr>
          <a:xfrm>
            <a:off x="1232652" y="1496743"/>
            <a:ext cx="5639764"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Gốc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đứng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là 0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6" name="Đáp án sai 2">
            <a:extLst>
              <a:ext uri="{FF2B5EF4-FFF2-40B4-BE49-F238E27FC236}">
                <a16:creationId xmlns:a16="http://schemas.microsoft.com/office/drawing/2014/main" id="{578B12A6-1307-4768-A69B-CDD095FF4106}"/>
              </a:ext>
            </a:extLst>
          </p:cNvPr>
          <p:cNvSpPr/>
          <p:nvPr/>
        </p:nvSpPr>
        <p:spPr>
          <a:xfrm>
            <a:off x="1255229" y="2057800"/>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7" name="Đáp án sai 3">
            <a:extLst>
              <a:ext uri="{FF2B5EF4-FFF2-40B4-BE49-F238E27FC236}">
                <a16:creationId xmlns:a16="http://schemas.microsoft.com/office/drawing/2014/main" id="{E1E00EF8-A48B-412E-8D00-23ED345F0E5A}"/>
              </a:ext>
            </a:extLst>
          </p:cNvPr>
          <p:cNvSpPr/>
          <p:nvPr/>
        </p:nvSpPr>
        <p:spPr>
          <a:xfrm>
            <a:off x="1224596" y="2653901"/>
            <a:ext cx="5637058" cy="1442456"/>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Giá</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trị</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điểm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vuông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nhân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just" defTabSz="685783" eaLnBrk="1" fontAlgn="auto" latinLnBrk="0" hangingPunct="1">
              <a:lnSpc>
                <a:spcPct val="130000"/>
              </a:lnSpc>
              <a:spcBef>
                <a:spcPts val="0"/>
              </a:spcBef>
              <a:spcAft>
                <a:spcPts val="0"/>
              </a:spcAft>
              <a:buClrTx/>
              <a:buSzTx/>
              <a:buFontTx/>
              <a:buNone/>
              <a:tabLst/>
              <a:defRPr/>
            </a:pP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5FCB6815-240F-4D84-BD91-CD882C2B1CF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08668" y="3914473"/>
            <a:ext cx="639785" cy="556871"/>
          </a:xfrm>
          <a:prstGeom prst="rect">
            <a:avLst/>
          </a:prstGeom>
        </p:spPr>
      </p:pic>
      <p:pic>
        <p:nvPicPr>
          <p:cNvPr id="39" name="Picture 10">
            <a:extLst>
              <a:ext uri="{FF2B5EF4-FFF2-40B4-BE49-F238E27FC236}">
                <a16:creationId xmlns:a16="http://schemas.microsoft.com/office/drawing/2014/main" id="{04F43E04-84DE-49B9-B959-9AE9CB4C8A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040052" y="2052976"/>
            <a:ext cx="637592" cy="568036"/>
          </a:xfrm>
          <a:prstGeom prst="rect">
            <a:avLst/>
          </a:prstGeom>
        </p:spPr>
      </p:pic>
      <p:pic>
        <p:nvPicPr>
          <p:cNvPr id="40" name="Picture 10">
            <a:extLst>
              <a:ext uri="{FF2B5EF4-FFF2-40B4-BE49-F238E27FC236}">
                <a16:creationId xmlns:a16="http://schemas.microsoft.com/office/drawing/2014/main" id="{7C9DA341-7221-4CA3-9F41-FC3BD7AEEC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36258" y="2807093"/>
            <a:ext cx="637592" cy="568036"/>
          </a:xfrm>
          <a:prstGeom prst="rect">
            <a:avLst/>
          </a:prstGeom>
        </p:spPr>
      </p:pic>
      <p:pic>
        <p:nvPicPr>
          <p:cNvPr id="41" name="Picture 10">
            <a:extLst>
              <a:ext uri="{FF2B5EF4-FFF2-40B4-BE49-F238E27FC236}">
                <a16:creationId xmlns:a16="http://schemas.microsoft.com/office/drawing/2014/main" id="{0214FEF1-D17F-46CA-B89F-6088B48DC0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589134" y="142027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BC608279-98C1-4D1B-BB27-6B2A90B44CA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84E80D68-DEBF-4818-B7C4-20C077E7CA8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4" name="Correct sound effect and wrong sound effect (mp3cut.net) (1)">
            <a:hlinkClick r:id="" action="ppaction://media"/>
            <a:extLst>
              <a:ext uri="{FF2B5EF4-FFF2-40B4-BE49-F238E27FC236}">
                <a16:creationId xmlns:a16="http://schemas.microsoft.com/office/drawing/2014/main" id="{1F5D50BE-B554-44EE-AF10-31800176D15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0CFD7031-7753-4871-9DF6-FDA60FDE8CD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spTree>
    <p:extLst>
      <p:ext uri="{BB962C8B-B14F-4D97-AF65-F5344CB8AC3E}">
        <p14:creationId xmlns:p14="http://schemas.microsoft.com/office/powerpoint/2010/main" val="594198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strips(downLeft)">
                                      <p:cBhvr>
                                        <p:cTn id="13" dur="500"/>
                                        <p:tgtEl>
                                          <p:spTgt spid="3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strips(downLeft)">
                                      <p:cBhvr>
                                        <p:cTn id="16" dur="500"/>
                                        <p:tgtEl>
                                          <p:spTgt spid="35"/>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trips(downLeft)">
                                      <p:cBhvr>
                                        <p:cTn id="19" dur="500"/>
                                        <p:tgtEl>
                                          <p:spTgt spid="36"/>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strips(downLeft)">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34"/>
                                        </p:tgtEl>
                                        <p:attrNameLst>
                                          <p:attrName>fillcolor</p:attrName>
                                        </p:attrNameLst>
                                      </p:cBhvr>
                                      <p:to>
                                        <a:srgbClr val="92D050"/>
                                      </p:to>
                                    </p:animClr>
                                    <p:set>
                                      <p:cBhvr>
                                        <p:cTn id="28" dur="500" fill="hold"/>
                                        <p:tgtEl>
                                          <p:spTgt spid="34"/>
                                        </p:tgtEl>
                                        <p:attrNameLst>
                                          <p:attrName>fill.type</p:attrName>
                                        </p:attrNameLst>
                                      </p:cBhvr>
                                      <p:to>
                                        <p:strVal val="solid"/>
                                      </p:to>
                                    </p:set>
                                    <p:set>
                                      <p:cBhvr>
                                        <p:cTn id="29" dur="500" fill="hold"/>
                                        <p:tgtEl>
                                          <p:spTgt spid="34"/>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38"/>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34"/>
                                        </p:tgtEl>
                                      </p:cBhvr>
                                    </p:animEffect>
                                    <p:animScale>
                                      <p:cBhvr>
                                        <p:cTn id="34" dur="250" autoRev="1" fill="hold"/>
                                        <p:tgtEl>
                                          <p:spTgt spid="34"/>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42"/>
                                        </p:tgtEl>
                                      </p:cBhvr>
                                    </p:cmd>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35"/>
                                        </p:tgtEl>
                                        <p:attrNameLst>
                                          <p:attrName>fillcolor</p:attrName>
                                        </p:attrNameLst>
                                      </p:cBhvr>
                                      <p:to>
                                        <a:srgbClr val="D99694"/>
                                      </p:to>
                                    </p:animClr>
                                    <p:set>
                                      <p:cBhvr>
                                        <p:cTn id="42" dur="500" fill="hold"/>
                                        <p:tgtEl>
                                          <p:spTgt spid="35"/>
                                        </p:tgtEl>
                                        <p:attrNameLst>
                                          <p:attrName>fill.type</p:attrName>
                                        </p:attrNameLst>
                                      </p:cBhvr>
                                      <p:to>
                                        <p:strVal val="solid"/>
                                      </p:to>
                                    </p:set>
                                    <p:set>
                                      <p:cBhvr>
                                        <p:cTn id="43" dur="500" fill="hold"/>
                                        <p:tgtEl>
                                          <p:spTgt spid="35"/>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35"/>
                                        </p:tgtEl>
                                      </p:cBhvr>
                                    </p:animEffect>
                                    <p:animScale>
                                      <p:cBhvr>
                                        <p:cTn id="48" dur="250" autoRev="1" fill="hold"/>
                                        <p:tgtEl>
                                          <p:spTgt spid="35"/>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43"/>
                                        </p:tgtEl>
                                      </p:cBhvr>
                                    </p:cmd>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36"/>
                                        </p:tgtEl>
                                        <p:attrNameLst>
                                          <p:attrName>fillcolor</p:attrName>
                                        </p:attrNameLst>
                                      </p:cBhvr>
                                      <p:to>
                                        <a:srgbClr val="D99694"/>
                                      </p:to>
                                    </p:animClr>
                                    <p:set>
                                      <p:cBhvr>
                                        <p:cTn id="56" dur="500" fill="hold"/>
                                        <p:tgtEl>
                                          <p:spTgt spid="36"/>
                                        </p:tgtEl>
                                        <p:attrNameLst>
                                          <p:attrName>fill.type</p:attrName>
                                        </p:attrNameLst>
                                      </p:cBhvr>
                                      <p:to>
                                        <p:strVal val="solid"/>
                                      </p:to>
                                    </p:set>
                                    <p:set>
                                      <p:cBhvr>
                                        <p:cTn id="57" dur="500" fill="hold"/>
                                        <p:tgtEl>
                                          <p:spTgt spid="36"/>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39"/>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36"/>
                                        </p:tgtEl>
                                      </p:cBhvr>
                                    </p:animEffect>
                                    <p:animScale>
                                      <p:cBhvr>
                                        <p:cTn id="62" dur="250" autoRev="1" fill="hold"/>
                                        <p:tgtEl>
                                          <p:spTgt spid="36"/>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44"/>
                                        </p:tgtEl>
                                      </p:cBhvr>
                                    </p:cmd>
                                  </p:childTnLst>
                                </p:cTn>
                              </p:par>
                            </p:childTnLst>
                          </p:cTn>
                        </p:par>
                      </p:childTnLst>
                    </p:cTn>
                  </p:par>
                </p:childTnLst>
              </p:cTn>
              <p:nextCondLst>
                <p:cond evt="onClick" delay="0">
                  <p:tgtEl>
                    <p:spTgt spid="36"/>
                  </p:tgtEl>
                </p:cond>
              </p:nextCondLst>
            </p:seq>
            <p:seq concurrent="1" nextAc="seek">
              <p:cTn id="65" restart="whenNotActive" fill="hold" evtFilter="cancelBubble" nodeType="interactiveSeq">
                <p:stCondLst>
                  <p:cond evt="onClick" delay="0">
                    <p:tgtEl>
                      <p:spTgt spid="37"/>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37"/>
                                        </p:tgtEl>
                                        <p:attrNameLst>
                                          <p:attrName>fillcolor</p:attrName>
                                        </p:attrNameLst>
                                      </p:cBhvr>
                                      <p:to>
                                        <a:srgbClr val="D99694"/>
                                      </p:to>
                                    </p:animClr>
                                    <p:set>
                                      <p:cBhvr>
                                        <p:cTn id="70" dur="500" fill="hold"/>
                                        <p:tgtEl>
                                          <p:spTgt spid="37"/>
                                        </p:tgtEl>
                                        <p:attrNameLst>
                                          <p:attrName>fill.type</p:attrName>
                                        </p:attrNameLst>
                                      </p:cBhvr>
                                      <p:to>
                                        <p:strVal val="solid"/>
                                      </p:to>
                                    </p:set>
                                    <p:set>
                                      <p:cBhvr>
                                        <p:cTn id="71" dur="500" fill="hold"/>
                                        <p:tgtEl>
                                          <p:spTgt spid="37"/>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40"/>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37"/>
                                        </p:tgtEl>
                                      </p:cBhvr>
                                    </p:animEffect>
                                    <p:animScale>
                                      <p:cBhvr>
                                        <p:cTn id="76" dur="250" autoRev="1" fill="hold"/>
                                        <p:tgtEl>
                                          <p:spTgt spid="37"/>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45"/>
                                        </p:tgtEl>
                                      </p:cBhvr>
                                    </p:cmd>
                                  </p:childTnLst>
                                </p:cTn>
                              </p:par>
                            </p:childTnLst>
                          </p:cTn>
                        </p:par>
                      </p:childTnLst>
                    </p:cTn>
                  </p:par>
                </p:childTnLst>
              </p:cTn>
              <p:nextCondLst>
                <p:cond evt="onClick" delay="0">
                  <p:tgtEl>
                    <p:spTgt spid="37"/>
                  </p:tgtEl>
                </p:cond>
              </p:nextCondLst>
            </p:seq>
            <p:audio>
              <p:cMediaNode vol="80000">
                <p:cTn id="79" fill="hold" display="0">
                  <p:stCondLst>
                    <p:cond delay="indefinite"/>
                  </p:stCondLst>
                  <p:endCondLst>
                    <p:cond evt="onStopAudio" delay="0">
                      <p:tgtEl>
                        <p:sldTgt/>
                      </p:tgtEl>
                    </p:cond>
                  </p:endCondLst>
                </p:cTn>
                <p:tgtEl>
                  <p:spTgt spid="42"/>
                </p:tgtEl>
              </p:cMediaNode>
            </p:audio>
            <p:audio>
              <p:cMediaNode vol="80000">
                <p:cTn id="80" fill="hold" display="0">
                  <p:stCondLst>
                    <p:cond delay="indefinite"/>
                  </p:stCondLst>
                  <p:endCondLst>
                    <p:cond evt="onStopAudio" delay="0">
                      <p:tgtEl>
                        <p:sldTgt/>
                      </p:tgtEl>
                    </p:cond>
                  </p:endCondLst>
                </p:cTn>
                <p:tgtEl>
                  <p:spTgt spid="43"/>
                </p:tgtEl>
              </p:cMediaNode>
            </p:audio>
            <p:audio>
              <p:cMediaNode vol="80000">
                <p:cTn id="81" fill="hold" display="0">
                  <p:stCondLst>
                    <p:cond delay="indefinite"/>
                  </p:stCondLst>
                  <p:endCondLst>
                    <p:cond evt="onStopAudio" delay="0">
                      <p:tgtEl>
                        <p:sldTgt/>
                      </p:tgtEl>
                    </p:cond>
                  </p:endCondLst>
                </p:cTn>
                <p:tgtEl>
                  <p:spTgt spid="44"/>
                </p:tgtEl>
              </p:cMediaNode>
            </p:audio>
            <p:audio>
              <p:cMediaNode vol="80000">
                <p:cTn id="82" fill="hold" display="0">
                  <p:stCondLst>
                    <p:cond delay="indefinite"/>
                  </p:stCondLst>
                  <p:endCondLst>
                    <p:cond evt="onStopAudio" delay="0">
                      <p:tgtEl>
                        <p:sldTgt/>
                      </p:tgtEl>
                    </p:cond>
                  </p:endCondLst>
                </p:cTn>
                <p:tgtEl>
                  <p:spTgt spid="45"/>
                </p:tgtEl>
              </p:cMediaNode>
            </p:audio>
          </p:childTnLst>
        </p:cTn>
      </p:par>
    </p:tnLst>
    <p:bldLst>
      <p:bldP spid="33" grpId="0"/>
      <p:bldP spid="34" grpId="0"/>
      <p:bldP spid="34" grpId="1"/>
      <p:bldP spid="35" grpId="0"/>
      <p:bldP spid="35" grpId="1"/>
      <p:bldP spid="36" grpId="0"/>
      <p:bldP spid="36" grpId="1"/>
      <p:bldP spid="37" grpId="0"/>
      <p:bldP spid="37"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C2BCF5D-3778-446C-AFFF-3DA6216CCECA}"/>
              </a:ext>
            </a:extLst>
          </p:cNvPr>
          <p:cNvSpPr txBox="1"/>
          <p:nvPr/>
        </p:nvSpPr>
        <p:spPr>
          <a:xfrm>
            <a:off x="1079612" y="376298"/>
            <a:ext cx="7896871" cy="414985"/>
          </a:xfrm>
          <a:prstGeom prst="rect">
            <a:avLst/>
          </a:prstGeom>
          <a:noFill/>
        </p:spPr>
        <p:txBody>
          <a:bodyPr wrap="square" rtlCol="0">
            <a:spAutoFit/>
          </a:bodyPr>
          <a:lstStyle/>
          <a:p>
            <a:pPr defTabSz="914378">
              <a:lnSpc>
                <a:spcPct val="130000"/>
              </a:lnSpc>
              <a:buClr>
                <a:srgbClr val="000000"/>
              </a:buClr>
              <a:defRP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3.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p>
        </p:txBody>
      </p:sp>
      <p:sp>
        <p:nvSpPr>
          <p:cNvPr id="12" name="Đáp án đúng">
            <a:extLst>
              <a:ext uri="{FF2B5EF4-FFF2-40B4-BE49-F238E27FC236}">
                <a16:creationId xmlns:a16="http://schemas.microsoft.com/office/drawing/2014/main" id="{F2522601-3319-47CB-ACDA-572335DE3E73}"/>
              </a:ext>
            </a:extLst>
          </p:cNvPr>
          <p:cNvSpPr/>
          <p:nvPr/>
        </p:nvSpPr>
        <p:spPr>
          <a:xfrm>
            <a:off x="5796136" y="3807681"/>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30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3" name="Đáp án sai 1">
            <a:extLst>
              <a:ext uri="{FF2B5EF4-FFF2-40B4-BE49-F238E27FC236}">
                <a16:creationId xmlns:a16="http://schemas.microsoft.com/office/drawing/2014/main" id="{17A8BF73-33A8-4626-9E0D-95E93AD3F1BD}"/>
              </a:ext>
            </a:extLst>
          </p:cNvPr>
          <p:cNvSpPr/>
          <p:nvPr/>
        </p:nvSpPr>
        <p:spPr>
          <a:xfrm>
            <a:off x="1378713" y="3753099"/>
            <a:ext cx="2355320"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4" name="Đáp án sai 2">
            <a:extLst>
              <a:ext uri="{FF2B5EF4-FFF2-40B4-BE49-F238E27FC236}">
                <a16:creationId xmlns:a16="http://schemas.microsoft.com/office/drawing/2014/main" id="{57A8F9A0-B346-44B5-A890-46B6CF208EB2}"/>
              </a:ext>
            </a:extLst>
          </p:cNvPr>
          <p:cNvSpPr/>
          <p:nvPr/>
        </p:nvSpPr>
        <p:spPr>
          <a:xfrm>
            <a:off x="1400034" y="4328834"/>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20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id="{CFAF85FF-6060-430C-A17B-C3F9A46D9C00}"/>
              </a:ext>
            </a:extLst>
          </p:cNvPr>
          <p:cNvSpPr/>
          <p:nvPr/>
        </p:nvSpPr>
        <p:spPr>
          <a:xfrm>
            <a:off x="5832986" y="4405138"/>
            <a:ext cx="519575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40 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id="{01D1CEA2-2B63-48F5-A95D-FB6EEEBF47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276211" y="3778754"/>
            <a:ext cx="639785" cy="556871"/>
          </a:xfrm>
          <a:prstGeom prst="rect">
            <a:avLst/>
          </a:prstGeom>
        </p:spPr>
      </p:pic>
      <p:pic>
        <p:nvPicPr>
          <p:cNvPr id="17" name="Picture 10">
            <a:extLst>
              <a:ext uri="{FF2B5EF4-FFF2-40B4-BE49-F238E27FC236}">
                <a16:creationId xmlns:a16="http://schemas.microsoft.com/office/drawing/2014/main" id="{2FE00027-F8E0-463D-BB14-00445FD425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18051" y="4362854"/>
            <a:ext cx="637592" cy="568036"/>
          </a:xfrm>
          <a:prstGeom prst="rect">
            <a:avLst/>
          </a:prstGeom>
        </p:spPr>
      </p:pic>
      <p:pic>
        <p:nvPicPr>
          <p:cNvPr id="18" name="Picture 10">
            <a:extLst>
              <a:ext uri="{FF2B5EF4-FFF2-40B4-BE49-F238E27FC236}">
                <a16:creationId xmlns:a16="http://schemas.microsoft.com/office/drawing/2014/main" id="{F62208B8-C414-49EA-BA28-C4BDB8BE2B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276211" y="4405138"/>
            <a:ext cx="637592" cy="568036"/>
          </a:xfrm>
          <a:prstGeom prst="rect">
            <a:avLst/>
          </a:prstGeom>
        </p:spPr>
      </p:pic>
      <p:pic>
        <p:nvPicPr>
          <p:cNvPr id="19" name="Picture 10">
            <a:extLst>
              <a:ext uri="{FF2B5EF4-FFF2-40B4-BE49-F238E27FC236}">
                <a16:creationId xmlns:a16="http://schemas.microsoft.com/office/drawing/2014/main" id="{317C14B8-6FEF-486B-BFE7-C678D59FF3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83394" y="3664655"/>
            <a:ext cx="637592" cy="568036"/>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2A66B736-14F4-4034-9C61-EF7EA684304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5A13AC8-4DB6-481D-999A-C25C9771C2D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C8663BF2-60B6-49FE-B944-247BFFDBDB7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87C200B6-0711-4BED-B7D6-89E1D7933F1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24" name="Picture 23" descr="Cho biểu đồ:Sau bao nhiêu năm thì dân số nước ta tăng thêm 36 triệu người? (ảnh 1)">
            <a:extLst>
              <a:ext uri="{FF2B5EF4-FFF2-40B4-BE49-F238E27FC236}">
                <a16:creationId xmlns:a16="http://schemas.microsoft.com/office/drawing/2014/main" id="{856C162D-8B93-4126-B20A-32514F56DB1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87630" y="987871"/>
            <a:ext cx="3398520" cy="1983105"/>
          </a:xfrm>
          <a:prstGeom prst="rect">
            <a:avLst/>
          </a:prstGeom>
          <a:noFill/>
          <a:ln>
            <a:noFill/>
          </a:ln>
        </p:spPr>
      </p:pic>
      <p:sp>
        <p:nvSpPr>
          <p:cNvPr id="25" name="TextBox 24">
            <a:extLst>
              <a:ext uri="{FF2B5EF4-FFF2-40B4-BE49-F238E27FC236}">
                <a16:creationId xmlns:a16="http://schemas.microsoft.com/office/drawing/2014/main" id="{50E9C5FD-B4F5-49F5-BBD0-0C082015A56D}"/>
              </a:ext>
            </a:extLst>
          </p:cNvPr>
          <p:cNvSpPr txBox="1"/>
          <p:nvPr/>
        </p:nvSpPr>
        <p:spPr>
          <a:xfrm>
            <a:off x="1156034" y="3047280"/>
            <a:ext cx="6849069" cy="369332"/>
          </a:xfrm>
          <a:prstGeom prst="rect">
            <a:avLst/>
          </a:prstGeom>
          <a:noFill/>
        </p:spPr>
        <p:txBody>
          <a:bodyPr wrap="square" rtlCol="0">
            <a:spAutoFit/>
          </a:bodyPr>
          <a:lstStyle/>
          <a:p>
            <a:r>
              <a:rPr lang="en-US" i="1" dirty="0">
                <a:solidFill>
                  <a:prstClr val="black"/>
                </a:solidFill>
                <a:latin typeface="汉仪小麦体简"/>
                <a:ea typeface="汉仪小麦体简"/>
              </a:rPr>
              <a:t>Sau bao </a:t>
            </a:r>
            <a:r>
              <a:rPr lang="en-US" i="1" dirty="0" err="1">
                <a:solidFill>
                  <a:prstClr val="black"/>
                </a:solidFill>
                <a:latin typeface="汉仪小麦体简"/>
                <a:ea typeface="汉仪小麦体简"/>
              </a:rPr>
              <a:t>nhiêu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năm</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thì</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dân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số</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nước</a:t>
            </a:r>
            <a:r>
              <a:rPr lang="en-US" i="1" dirty="0">
                <a:solidFill>
                  <a:prstClr val="black"/>
                </a:solidFill>
                <a:latin typeface="汉仪小麦体简"/>
                <a:ea typeface="汉仪小麦体简"/>
              </a:rPr>
              <a:t> ta </a:t>
            </a:r>
            <a:r>
              <a:rPr lang="en-US" i="1" dirty="0" err="1">
                <a:solidFill>
                  <a:prstClr val="black"/>
                </a:solidFill>
                <a:latin typeface="汉仪小麦体简"/>
                <a:ea typeface="汉仪小麦体简"/>
              </a:rPr>
              <a:t>tăng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thêm</a:t>
            </a:r>
            <a:r>
              <a:rPr lang="en-US" i="1" dirty="0">
                <a:solidFill>
                  <a:prstClr val="black"/>
                </a:solidFill>
                <a:latin typeface="汉仪小麦体简"/>
                <a:ea typeface="汉仪小麦体简"/>
              </a:rPr>
              <a:t> 36 </a:t>
            </a:r>
            <a:r>
              <a:rPr lang="en-US" i="1" dirty="0" err="1">
                <a:solidFill>
                  <a:prstClr val="black"/>
                </a:solidFill>
                <a:latin typeface="汉仪小麦体简"/>
                <a:ea typeface="汉仪小麦体简"/>
              </a:rPr>
              <a:t>triệu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người</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045425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2"/>
                                        </p:tgtEl>
                                        <p:attrNameLst>
                                          <p:attrName>fillcolor</p:attrName>
                                        </p:attrNameLst>
                                      </p:cBhvr>
                                      <p:to>
                                        <a:srgbClr val="92D050"/>
                                      </p:to>
                                    </p:animClr>
                                    <p:set>
                                      <p:cBhvr>
                                        <p:cTn id="38" dur="500" fill="hold"/>
                                        <p:tgtEl>
                                          <p:spTgt spid="12"/>
                                        </p:tgtEl>
                                        <p:attrNameLst>
                                          <p:attrName>fill.type</p:attrName>
                                        </p:attrNameLst>
                                      </p:cBhvr>
                                      <p:to>
                                        <p:strVal val="solid"/>
                                      </p:to>
                                    </p:set>
                                    <p:set>
                                      <p:cBhvr>
                                        <p:cTn id="39" dur="500" fill="hold"/>
                                        <p:tgtEl>
                                          <p:spTgt spid="12"/>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6"/>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20"/>
                                        </p:tgtEl>
                                      </p:cBhvr>
                                    </p:cmd>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13"/>
                                        </p:tgtEl>
                                        <p:attrNameLst>
                                          <p:attrName>fillcolor</p:attrName>
                                        </p:attrNameLst>
                                      </p:cBhvr>
                                      <p:to>
                                        <a:srgbClr val="D99694"/>
                                      </p:to>
                                    </p:animClr>
                                    <p:set>
                                      <p:cBhvr>
                                        <p:cTn id="52" dur="500" fill="hold"/>
                                        <p:tgtEl>
                                          <p:spTgt spid="13"/>
                                        </p:tgtEl>
                                        <p:attrNameLst>
                                          <p:attrName>fill.type</p:attrName>
                                        </p:attrNameLst>
                                      </p:cBhvr>
                                      <p:to>
                                        <p:strVal val="solid"/>
                                      </p:to>
                                    </p:set>
                                    <p:set>
                                      <p:cBhvr>
                                        <p:cTn id="53" dur="500" fill="hold"/>
                                        <p:tgtEl>
                                          <p:spTgt spid="13"/>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13"/>
                                        </p:tgtEl>
                                      </p:cBhvr>
                                    </p:animEffect>
                                    <p:animScale>
                                      <p:cBhvr>
                                        <p:cTn id="58" dur="250" autoRev="1" fill="hold"/>
                                        <p:tgtEl>
                                          <p:spTgt spid="13"/>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childTnLst>
                          </p:cTn>
                        </p:par>
                      </p:childTnLst>
                    </p:cTn>
                  </p:par>
                </p:childTnLst>
              </p:cTn>
              <p:nextCondLst>
                <p:cond evt="onClick" delay="0">
                  <p:tgtEl>
                    <p:spTgt spid="13"/>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4"/>
                                        </p:tgtEl>
                                        <p:attrNameLst>
                                          <p:attrName>fillcolor</p:attrName>
                                        </p:attrNameLst>
                                      </p:cBhvr>
                                      <p:to>
                                        <a:srgbClr val="D99694"/>
                                      </p:to>
                                    </p:animClr>
                                    <p:set>
                                      <p:cBhvr>
                                        <p:cTn id="66" dur="500" fill="hold"/>
                                        <p:tgtEl>
                                          <p:spTgt spid="14"/>
                                        </p:tgtEl>
                                        <p:attrNameLst>
                                          <p:attrName>fill.type</p:attrName>
                                        </p:attrNameLst>
                                      </p:cBhvr>
                                      <p:to>
                                        <p:strVal val="solid"/>
                                      </p:to>
                                    </p:set>
                                    <p:set>
                                      <p:cBhvr>
                                        <p:cTn id="67" dur="500" fill="hold"/>
                                        <p:tgtEl>
                                          <p:spTgt spid="14"/>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7"/>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4"/>
                                        </p:tgtEl>
                                      </p:cBhvr>
                                    </p:animEffect>
                                    <p:animScale>
                                      <p:cBhvr>
                                        <p:cTn id="72" dur="250" autoRev="1" fill="hold"/>
                                        <p:tgtEl>
                                          <p:spTgt spid="14"/>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22"/>
                                        </p:tgtEl>
                                      </p:cBhvr>
                                    </p:cmd>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15"/>
                                        </p:tgtEl>
                                        <p:attrNameLst>
                                          <p:attrName>fillcolor</p:attrName>
                                        </p:attrNameLst>
                                      </p:cBhvr>
                                      <p:to>
                                        <a:srgbClr val="D99694"/>
                                      </p:to>
                                    </p:animClr>
                                    <p:set>
                                      <p:cBhvr>
                                        <p:cTn id="80" dur="500" fill="hold"/>
                                        <p:tgtEl>
                                          <p:spTgt spid="15"/>
                                        </p:tgtEl>
                                        <p:attrNameLst>
                                          <p:attrName>fill.type</p:attrName>
                                        </p:attrNameLst>
                                      </p:cBhvr>
                                      <p:to>
                                        <p:strVal val="solid"/>
                                      </p:to>
                                    </p:set>
                                    <p:set>
                                      <p:cBhvr>
                                        <p:cTn id="81" dur="500" fill="hold"/>
                                        <p:tgtEl>
                                          <p:spTgt spid="15"/>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8"/>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15"/>
                                        </p:tgtEl>
                                      </p:cBhvr>
                                    </p:animEffect>
                                    <p:animScale>
                                      <p:cBhvr>
                                        <p:cTn id="86" dur="250" autoRev="1" fill="hold"/>
                                        <p:tgtEl>
                                          <p:spTgt spid="15"/>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23"/>
                                        </p:tgtEl>
                                      </p:cBhvr>
                                    </p:cmd>
                                  </p:childTnLst>
                                </p:cTn>
                              </p:par>
                            </p:childTnLst>
                          </p:cTn>
                        </p:par>
                      </p:childTnLst>
                    </p:cTn>
                  </p:par>
                </p:childTnLst>
              </p:cTn>
              <p:nextCondLst>
                <p:cond evt="onClick" delay="0">
                  <p:tgtEl>
                    <p:spTgt spid="15"/>
                  </p:tgtEl>
                </p:cond>
              </p:nextCondLst>
            </p:seq>
            <p:audio>
              <p:cMediaNode vol="80000">
                <p:cTn id="89" fill="hold" display="0">
                  <p:stCondLst>
                    <p:cond delay="indefinite"/>
                  </p:stCondLst>
                  <p:endCondLst>
                    <p:cond evt="onStopAudio" delay="0">
                      <p:tgtEl>
                        <p:sldTgt/>
                      </p:tgtEl>
                    </p:cond>
                  </p:endCondLst>
                </p:cTn>
                <p:tgtEl>
                  <p:spTgt spid="20"/>
                </p:tgtEl>
              </p:cMediaNode>
            </p:audio>
            <p:audio>
              <p:cMediaNode vol="80000">
                <p:cTn id="90" fill="hold" display="0">
                  <p:stCondLst>
                    <p:cond delay="indefinite"/>
                  </p:stCondLst>
                  <p:endCondLst>
                    <p:cond evt="onStopAudio" delay="0">
                      <p:tgtEl>
                        <p:sldTgt/>
                      </p:tgtEl>
                    </p:cond>
                  </p:endCondLst>
                </p:cTn>
                <p:tgtEl>
                  <p:spTgt spid="21"/>
                </p:tgtEl>
              </p:cMediaNode>
            </p:audio>
            <p:audio>
              <p:cMediaNode vol="80000">
                <p:cTn id="91" fill="hold" display="0">
                  <p:stCondLst>
                    <p:cond delay="indefinite"/>
                  </p:stCondLst>
                  <p:endCondLst>
                    <p:cond evt="onStopAudio" delay="0">
                      <p:tgtEl>
                        <p:sldTgt/>
                      </p:tgtEl>
                    </p:cond>
                  </p:endCondLst>
                </p:cTn>
                <p:tgtEl>
                  <p:spTgt spid="22"/>
                </p:tgtEl>
              </p:cMediaNode>
            </p:audio>
            <p:audio>
              <p:cMediaNode vol="80000">
                <p:cTn id="92" fill="hold" display="0">
                  <p:stCondLst>
                    <p:cond delay="indefinite"/>
                  </p:stCondLst>
                  <p:endCondLst>
                    <p:cond evt="onStopAudio" delay="0">
                      <p:tgtEl>
                        <p:sldTgt/>
                      </p:tgtEl>
                    </p:cond>
                  </p:endCondLst>
                </p:cTn>
                <p:tgtEl>
                  <p:spTgt spid="23"/>
                </p:tgtEl>
              </p:cMediaNode>
            </p:audio>
          </p:childTnLst>
        </p:cTn>
      </p:par>
    </p:tnLst>
    <p:bldLst>
      <p:bldP spid="11" grpId="0"/>
      <p:bldP spid="12" grpId="0"/>
      <p:bldP spid="12" grpId="1"/>
      <p:bldP spid="13" grpId="0"/>
      <p:bldP spid="13" grpId="1"/>
      <p:bldP spid="14" grpId="0"/>
      <p:bldP spid="14" grpId="1"/>
      <p:bldP spid="15" grpId="0"/>
      <p:bldP spid="15" grpId="1"/>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id="{7CD1891C-86E1-4A95-B7A8-489A0EC57AC3}"/>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id="{ED40A280-613A-479B-9400-F69E91072A1F}"/>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id="{A79D7C6A-E4C6-4222-A818-E2635836D5C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id="{CF2E6AE4-C555-45A7-8EFD-F3AE0FAE70A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id="{37456DA7-9DDA-400D-A652-F015E09DD1AF}"/>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934BD6FF-E2A1-4E15-A297-AB45D1633B96}"/>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9449EFA8-79E8-48BC-85B7-1D383F8AE31B}"/>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66FA1A2A-1D37-4A20-80D0-5E08D8EE7C23}"/>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A77F8770-70C2-4E2F-ACE9-B5DC9A27303B}"/>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06BC4923-5038-460B-8641-EFDCE84705EA}"/>
              </a:ext>
            </a:extLst>
          </p:cNvPr>
          <p:cNvSpPr txBox="1"/>
          <p:nvPr/>
        </p:nvSpPr>
        <p:spPr>
          <a:xfrm>
            <a:off x="1295636" y="247294"/>
            <a:ext cx="2540304" cy="456535"/>
          </a:xfrm>
          <a:prstGeom prst="rect">
            <a:avLst/>
          </a:prstGeom>
          <a:noFill/>
        </p:spPr>
        <p:txBody>
          <a:bodyPr wrap="square" rtlCol="0">
            <a:spAutoFit/>
          </a:bodyPr>
          <a:lstStyle/>
          <a:p>
            <a:pPr algn="just" defTabSz="914378">
              <a:lnSpc>
                <a:spcPct val="150000"/>
              </a:lnSpc>
              <a:buClr>
                <a:srgbClr val="000000"/>
              </a:buClr>
            </a:pPr>
            <a:r>
              <a:rPr lang="en-US"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b="1" kern="0" dirty="0">
                <a:solidFill>
                  <a:srgbClr val="000000"/>
                </a:solidFill>
                <a:latin typeface="Arial" panose="020B0604020202020204" pitchFamily="34" charset="0"/>
                <a:ea typeface="汉仪小麦体简"/>
                <a:cs typeface="Arial" panose="020B0604020202020204" pitchFamily="34" charset="0"/>
                <a:sym typeface="Arial"/>
              </a:rPr>
              <a:t> 4.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endParaRPr lang="en-US" dirty="0">
              <a:solidFill>
                <a:prstClr val="black"/>
              </a:solidFill>
              <a:latin typeface="Arial" panose="020B0604020202020204" pitchFamily="34" charset="0"/>
              <a:ea typeface="汉仪小麦体简"/>
              <a:cs typeface="Arial" panose="020B0604020202020204" pitchFamily="34" charset="0"/>
            </a:endParaRPr>
          </a:p>
        </p:txBody>
      </p:sp>
      <p:sp>
        <p:nvSpPr>
          <p:cNvPr id="36" name="Đáp án đúng">
            <a:extLst>
              <a:ext uri="{FF2B5EF4-FFF2-40B4-BE49-F238E27FC236}">
                <a16:creationId xmlns:a16="http://schemas.microsoft.com/office/drawing/2014/main" id="{301F31BB-7FBA-4DFE-8ECD-9A9337B00AB9}"/>
              </a:ext>
            </a:extLst>
          </p:cNvPr>
          <p:cNvSpPr/>
          <p:nvPr/>
        </p:nvSpPr>
        <p:spPr>
          <a:xfrm>
            <a:off x="2287296" y="4059838"/>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292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D9A751C-D5F9-4054-885C-E8D46A2D7D54}"/>
              </a:ext>
            </a:extLst>
          </p:cNvPr>
          <p:cNvSpPr/>
          <p:nvPr/>
        </p:nvSpPr>
        <p:spPr>
          <a:xfrm>
            <a:off x="78208" y="4022430"/>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290</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16AED123-21B0-4477-92A9-9DAEC3214C14}"/>
              </a:ext>
            </a:extLst>
          </p:cNvPr>
          <p:cNvSpPr/>
          <p:nvPr/>
        </p:nvSpPr>
        <p:spPr>
          <a:xfrm>
            <a:off x="4489182" y="4045552"/>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294</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F67DEE47-C45A-4C5B-9EAA-BE5A4C587544}"/>
              </a:ext>
            </a:extLst>
          </p:cNvPr>
          <p:cNvSpPr/>
          <p:nvPr/>
        </p:nvSpPr>
        <p:spPr>
          <a:xfrm>
            <a:off x="6648044" y="4015489"/>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296</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385DE526-FB6D-462B-B8AF-832EF2353AA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937249" y="3874032"/>
            <a:ext cx="639785" cy="556871"/>
          </a:xfrm>
          <a:prstGeom prst="rect">
            <a:avLst/>
          </a:prstGeom>
        </p:spPr>
      </p:pic>
      <p:pic>
        <p:nvPicPr>
          <p:cNvPr id="41" name="Picture 10">
            <a:extLst>
              <a:ext uri="{FF2B5EF4-FFF2-40B4-BE49-F238E27FC236}">
                <a16:creationId xmlns:a16="http://schemas.microsoft.com/office/drawing/2014/main" id="{10B95132-4B45-4142-85FB-41A0E44247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64218" y="3966573"/>
            <a:ext cx="637592" cy="568036"/>
          </a:xfrm>
          <a:prstGeom prst="rect">
            <a:avLst/>
          </a:prstGeom>
        </p:spPr>
      </p:pic>
      <p:pic>
        <p:nvPicPr>
          <p:cNvPr id="42" name="Picture 10">
            <a:extLst>
              <a:ext uri="{FF2B5EF4-FFF2-40B4-BE49-F238E27FC236}">
                <a16:creationId xmlns:a16="http://schemas.microsoft.com/office/drawing/2014/main" id="{B1483221-B3BB-4423-85A4-1D97072C35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23080" y="3963143"/>
            <a:ext cx="637592" cy="568036"/>
          </a:xfrm>
          <a:prstGeom prst="rect">
            <a:avLst/>
          </a:prstGeom>
        </p:spPr>
      </p:pic>
      <p:pic>
        <p:nvPicPr>
          <p:cNvPr id="43" name="Picture 10">
            <a:extLst>
              <a:ext uri="{FF2B5EF4-FFF2-40B4-BE49-F238E27FC236}">
                <a16:creationId xmlns:a16="http://schemas.microsoft.com/office/drawing/2014/main" id="{D7067608-6B36-4B86-A000-C3E9F33D48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7444" y="4051568"/>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D0E4BD9D-3455-41DD-91B0-28A6F9C75FE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C6560E78-60D6-4B06-85BC-3D13F37B866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A52783C5-7690-4097-905C-B081303457C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1EE80E68-C5CD-46F9-868F-1125066AFCC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Số lượng trà sữa bán được trong 1 tuần là bao nhiêu? (ảnh 1)">
            <a:extLst>
              <a:ext uri="{FF2B5EF4-FFF2-40B4-BE49-F238E27FC236}">
                <a16:creationId xmlns:a16="http://schemas.microsoft.com/office/drawing/2014/main" id="{BAB28F6D-189F-4BAE-91AC-672C92FDED07}"/>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99002" y="862789"/>
            <a:ext cx="3753217" cy="2277146"/>
          </a:xfrm>
          <a:prstGeom prst="rect">
            <a:avLst/>
          </a:prstGeom>
          <a:noFill/>
          <a:ln>
            <a:noFill/>
          </a:ln>
        </p:spPr>
      </p:pic>
      <p:sp>
        <p:nvSpPr>
          <p:cNvPr id="49" name="TextBox 48">
            <a:extLst>
              <a:ext uri="{FF2B5EF4-FFF2-40B4-BE49-F238E27FC236}">
                <a16:creationId xmlns:a16="http://schemas.microsoft.com/office/drawing/2014/main" id="{7B93CB90-52B5-4926-ACCB-C3AB2504B764}"/>
              </a:ext>
            </a:extLst>
          </p:cNvPr>
          <p:cNvSpPr txBox="1"/>
          <p:nvPr/>
        </p:nvSpPr>
        <p:spPr>
          <a:xfrm>
            <a:off x="1374836" y="3368588"/>
            <a:ext cx="6228692" cy="369332"/>
          </a:xfrm>
          <a:prstGeom prst="rect">
            <a:avLst/>
          </a:prstGeom>
          <a:noFill/>
        </p:spPr>
        <p:txBody>
          <a:bodyPr wrap="square" rtlCol="0">
            <a:spAutoFit/>
          </a:bodyPr>
          <a:lstStyle/>
          <a:p>
            <a:pPr algn="ctr"/>
            <a:r>
              <a:rPr lang="fr-FR" i="1" dirty="0" err="1">
                <a:solidFill>
                  <a:prstClr val="black"/>
                </a:solidFill>
                <a:latin typeface="汉仪小麦体简"/>
                <a:ea typeface="汉仪小麦体简"/>
              </a:rPr>
              <a:t>Số</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lượng</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trà</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sữa</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bán</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được</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trong</a:t>
            </a:r>
            <a:r>
              <a:rPr lang="fr-FR" i="1" dirty="0">
                <a:solidFill>
                  <a:prstClr val="black"/>
                </a:solidFill>
                <a:latin typeface="汉仪小麦体简"/>
                <a:ea typeface="汉仪小麦体简"/>
              </a:rPr>
              <a:t> 1 </a:t>
            </a:r>
            <a:r>
              <a:rPr lang="fr-FR" i="1" dirty="0" err="1">
                <a:solidFill>
                  <a:prstClr val="black"/>
                </a:solidFill>
                <a:latin typeface="汉仪小麦体简"/>
                <a:ea typeface="汉仪小麦体简"/>
              </a:rPr>
              <a:t>tuần</a:t>
            </a:r>
            <a:r>
              <a:rPr lang="fr-FR" i="1" dirty="0">
                <a:solidFill>
                  <a:prstClr val="black"/>
                </a:solidFill>
                <a:latin typeface="汉仪小麦体简"/>
                <a:ea typeface="汉仪小麦体简"/>
              </a:rPr>
              <a:t> là bao </a:t>
            </a:r>
            <a:r>
              <a:rPr lang="fr-FR" i="1" dirty="0" err="1">
                <a:solidFill>
                  <a:prstClr val="black"/>
                </a:solidFill>
                <a:latin typeface="汉仪小麦体简"/>
                <a:ea typeface="汉仪小麦体简"/>
              </a:rPr>
              <a:t>nhiêu</a:t>
            </a:r>
            <a:r>
              <a:rPr lang="fr-FR" i="1" dirty="0">
                <a:solidFill>
                  <a:prstClr val="black"/>
                </a:solidFill>
                <a:latin typeface="汉仪小麦体简"/>
                <a:ea typeface="汉仪小麦体简"/>
              </a:rPr>
              <a:t>?</a:t>
            </a:r>
            <a:endParaRPr lang="en-US" i="1" dirty="0">
              <a:solidFill>
                <a:prstClr val="black"/>
              </a:solidFill>
              <a:latin typeface="汉仪小麦体简"/>
              <a:ea typeface="汉仪小麦体简"/>
            </a:endParaRPr>
          </a:p>
        </p:txBody>
      </p:sp>
    </p:spTree>
    <p:extLst>
      <p:ext uri="{BB962C8B-B14F-4D97-AF65-F5344CB8AC3E}">
        <p14:creationId xmlns:p14="http://schemas.microsoft.com/office/powerpoint/2010/main" val="144669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strips(downLeft)">
                                      <p:cBhvr>
                                        <p:cTn id="26" dur="500"/>
                                        <p:tgtEl>
                                          <p:spTgt spid="3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animBg="1"/>
      <p:bldP spid="36" grpId="0" animBg="1"/>
      <p:bldP spid="36" grpId="1" animBg="1"/>
      <p:bldP spid="37" grpId="0" animBg="1"/>
      <p:bldP spid="37" grpId="1" animBg="1"/>
      <p:bldP spid="38" grpId="0" animBg="1"/>
      <p:bldP spid="38" grpId="1" animBg="1"/>
      <p:bldP spid="39" grpId="0" animBg="1"/>
      <p:bldP spid="39" grpId="1"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3" name="Picture 2" descr="C:\Users\Thinkpad\Desktop\e3e3.png"/>
          <p:cNvPicPr>
            <a:picLocks noChangeAspect="1" noChangeArrowheads="1"/>
          </p:cNvPicPr>
          <p:nvPr/>
        </p:nvPicPr>
        <p:blipFill>
          <a:blip r:embed="rId3" cstate="print"/>
          <a:srcRect/>
          <a:stretch>
            <a:fillRect/>
          </a:stretch>
        </p:blipFill>
        <p:spPr bwMode="auto">
          <a:xfrm flipH="1">
            <a:off x="0" y="0"/>
            <a:ext cx="2404283" cy="2040677"/>
          </a:xfrm>
          <a:prstGeom prst="rect">
            <a:avLst/>
          </a:prstGeom>
          <a:noFill/>
          <a:ln w="9525">
            <a:noFill/>
            <a:miter lim="800000"/>
            <a:headEnd/>
            <a:tailEnd/>
          </a:ln>
        </p:spPr>
      </p:pic>
      <p:grpSp>
        <p:nvGrpSpPr>
          <p:cNvPr id="2" name="组合 93"/>
          <p:cNvGrpSpPr>
            <a:grpSpLocks/>
          </p:cNvGrpSpPr>
          <p:nvPr/>
        </p:nvGrpSpPr>
        <p:grpSpPr bwMode="auto">
          <a:xfrm>
            <a:off x="843349" y="1461186"/>
            <a:ext cx="1009650" cy="909638"/>
            <a:chOff x="0" y="0"/>
            <a:chExt cx="1116000" cy="1116000"/>
          </a:xfrm>
        </p:grpSpPr>
        <p:grpSp>
          <p:nvGrpSpPr>
            <p:cNvPr id="3" name="组合 94"/>
            <p:cNvGrpSpPr>
              <a:grpSpLocks noChangeAspect="1"/>
            </p:cNvGrpSpPr>
            <p:nvPr/>
          </p:nvGrpSpPr>
          <p:grpSpPr bwMode="auto">
            <a:xfrm>
              <a:off x="0" y="0"/>
              <a:ext cx="1116000" cy="1116000"/>
              <a:chOff x="0" y="0"/>
              <a:chExt cx="1116000" cy="1116000"/>
            </a:xfrm>
          </p:grpSpPr>
          <p:sp>
            <p:nvSpPr>
              <p:cNvPr id="27669" name="椭圆 96"/>
              <p:cNvSpPr>
                <a:spLocks noChangeAspect="1" noChangeArrowheads="1"/>
              </p:cNvSpPr>
              <p:nvPr/>
            </p:nvSpPr>
            <p:spPr bwMode="auto">
              <a:xfrm>
                <a:off x="0" y="0"/>
                <a:ext cx="1116000" cy="1116000"/>
              </a:xfrm>
              <a:prstGeom prst="ellipse">
                <a:avLst/>
              </a:prstGeom>
              <a:solidFill>
                <a:srgbClr val="7030A0"/>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70" name="椭圆 9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8" name="TextBox 95"/>
            <p:cNvSpPr txBox="1">
              <a:spLocks noChangeArrowheads="1"/>
            </p:cNvSpPr>
            <p:nvPr/>
          </p:nvSpPr>
          <p:spPr bwMode="auto">
            <a:xfrm>
              <a:off x="285258" y="148574"/>
              <a:ext cx="449693" cy="771913"/>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600" dirty="0">
                  <a:solidFill>
                    <a:srgbClr val="FFFFFF"/>
                  </a:solidFill>
                  <a:latin typeface="Arial" panose="020B0604020202020204" pitchFamily="34" charset="0"/>
                  <a:ea typeface="微软雅黑" pitchFamily="34" charset="-122"/>
                  <a:cs typeface="Arial" panose="020B0604020202020204" pitchFamily="34" charset="0"/>
                </a:rPr>
                <a:t>1</a:t>
              </a:r>
              <a:endParaRPr lang="zh-CN" altLang="en-US" sz="36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4" name="组合 98"/>
          <p:cNvGrpSpPr>
            <a:grpSpLocks/>
          </p:cNvGrpSpPr>
          <p:nvPr/>
        </p:nvGrpSpPr>
        <p:grpSpPr bwMode="auto">
          <a:xfrm>
            <a:off x="1440456" y="2649593"/>
            <a:ext cx="1011238" cy="909637"/>
            <a:chOff x="0" y="0"/>
            <a:chExt cx="1116000" cy="1116000"/>
          </a:xfrm>
        </p:grpSpPr>
        <p:grpSp>
          <p:nvGrpSpPr>
            <p:cNvPr id="5" name="组合 99"/>
            <p:cNvGrpSpPr>
              <a:grpSpLocks noChangeAspect="1"/>
            </p:cNvGrpSpPr>
            <p:nvPr/>
          </p:nvGrpSpPr>
          <p:grpSpPr bwMode="auto">
            <a:xfrm>
              <a:off x="0" y="0"/>
              <a:ext cx="1116000" cy="1116000"/>
              <a:chOff x="0" y="0"/>
              <a:chExt cx="1116000" cy="1116000"/>
            </a:xfrm>
          </p:grpSpPr>
          <p:sp>
            <p:nvSpPr>
              <p:cNvPr id="27665" name="椭圆 101"/>
              <p:cNvSpPr>
                <a:spLocks noChangeAspect="1" noChangeArrowheads="1"/>
              </p:cNvSpPr>
              <p:nvPr/>
            </p:nvSpPr>
            <p:spPr bwMode="auto">
              <a:xfrm>
                <a:off x="0" y="0"/>
                <a:ext cx="1116000" cy="1116000"/>
              </a:xfrm>
              <a:prstGeom prst="ellipse">
                <a:avLst/>
              </a:prstGeom>
              <a:solidFill>
                <a:schemeClr val="accent2"/>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66" name="椭圆 102"/>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4" name="TextBox 100"/>
            <p:cNvSpPr txBox="1">
              <a:spLocks noChangeArrowheads="1"/>
            </p:cNvSpPr>
            <p:nvPr/>
          </p:nvSpPr>
          <p:spPr bwMode="auto">
            <a:xfrm>
              <a:off x="349428" y="247761"/>
              <a:ext cx="417145" cy="69639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200" dirty="0">
                  <a:solidFill>
                    <a:srgbClr val="FFFFFF"/>
                  </a:solidFill>
                  <a:latin typeface="Arial" panose="020B0604020202020204" pitchFamily="34" charset="0"/>
                  <a:ea typeface="微软雅黑" pitchFamily="34" charset="-122"/>
                  <a:cs typeface="Arial" panose="020B0604020202020204" pitchFamily="34" charset="0"/>
                </a:rPr>
                <a:t>2</a:t>
              </a:r>
              <a:endParaRPr lang="zh-CN" altLang="en-US" sz="32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6" name="组合 103"/>
          <p:cNvGrpSpPr>
            <a:grpSpLocks/>
          </p:cNvGrpSpPr>
          <p:nvPr/>
        </p:nvGrpSpPr>
        <p:grpSpPr bwMode="auto">
          <a:xfrm>
            <a:off x="2465147" y="3997687"/>
            <a:ext cx="1011238" cy="909637"/>
            <a:chOff x="0" y="0"/>
            <a:chExt cx="1116000" cy="1116000"/>
          </a:xfrm>
        </p:grpSpPr>
        <p:grpSp>
          <p:nvGrpSpPr>
            <p:cNvPr id="7" name="组合 104"/>
            <p:cNvGrpSpPr>
              <a:grpSpLocks noChangeAspect="1"/>
            </p:cNvGrpSpPr>
            <p:nvPr/>
          </p:nvGrpSpPr>
          <p:grpSpPr bwMode="auto">
            <a:xfrm>
              <a:off x="0" y="0"/>
              <a:ext cx="1116000" cy="1116000"/>
              <a:chOff x="0" y="0"/>
              <a:chExt cx="1116000" cy="1116000"/>
            </a:xfrm>
          </p:grpSpPr>
          <p:sp>
            <p:nvSpPr>
              <p:cNvPr id="37916" name="椭圆 106"/>
              <p:cNvSpPr>
                <a:spLocks noChangeAspect="1" noChangeArrowheads="1"/>
              </p:cNvSpPr>
              <p:nvPr/>
            </p:nvSpPr>
            <p:spPr bwMode="auto">
              <a:xfrm>
                <a:off x="0" y="0"/>
                <a:ext cx="1116000" cy="1116000"/>
              </a:xfrm>
              <a:prstGeom prst="ellipse">
                <a:avLst/>
              </a:prstGeom>
              <a:solidFill>
                <a:srgbClr val="00B0F0"/>
              </a:solidFill>
              <a:ln w="9525">
                <a:noFill/>
                <a:round/>
                <a:headEnd/>
                <a:tailEnd/>
              </a:ln>
            </p:spPr>
            <p:txBody>
              <a:bodyPr lIns="74452" tIns="37226" rIns="74452" bIns="37226" anchor="ctr"/>
              <a:lstStyle/>
              <a:p>
                <a:pPr algn="ctr" defTabSz="877888" fontAlgn="auto">
                  <a:spcBef>
                    <a:spcPts val="0"/>
                  </a:spcBef>
                  <a:spcAft>
                    <a:spcPts val="0"/>
                  </a:spcAft>
                  <a:buFont typeface="Arial" pitchFamily="34" charset="0"/>
                  <a:buNone/>
                  <a:defRPr/>
                </a:pPr>
                <a:endParaRPr lang="zh-CN" altLang="en-US">
                  <a:solidFill>
                    <a:srgbClr val="FFFFFF"/>
                  </a:solidFill>
                  <a:latin typeface="Calibri" pitchFamily="34" charset="0"/>
                </a:endParaRPr>
              </a:p>
            </p:txBody>
          </p:sp>
          <p:sp>
            <p:nvSpPr>
              <p:cNvPr id="27662" name="椭圆 10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0" name="TextBox 105"/>
            <p:cNvSpPr txBox="1">
              <a:spLocks noChangeArrowheads="1"/>
            </p:cNvSpPr>
            <p:nvPr/>
          </p:nvSpPr>
          <p:spPr bwMode="auto">
            <a:xfrm>
              <a:off x="364465" y="267279"/>
              <a:ext cx="387069" cy="62087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2800" dirty="0">
                  <a:solidFill>
                    <a:srgbClr val="FFFFFF"/>
                  </a:solidFill>
                  <a:latin typeface="Arial" panose="020B0604020202020204" pitchFamily="34" charset="0"/>
                  <a:ea typeface="微软雅黑" pitchFamily="34" charset="-122"/>
                  <a:cs typeface="Arial" panose="020B0604020202020204" pitchFamily="34" charset="0"/>
                </a:rPr>
                <a:t>3</a:t>
              </a:r>
              <a:endParaRPr lang="zh-CN" altLang="en-US" sz="2800" dirty="0">
                <a:solidFill>
                  <a:srgbClr val="FFFFFF"/>
                </a:solidFill>
                <a:latin typeface="Arial" panose="020B0604020202020204" pitchFamily="34" charset="0"/>
                <a:ea typeface="微软雅黑" pitchFamily="34" charset="-122"/>
                <a:cs typeface="Arial" panose="020B0604020202020204" pitchFamily="34" charset="0"/>
              </a:endParaRPr>
            </a:p>
          </p:txBody>
        </p:sp>
      </p:grpSp>
      <p:sp>
        <p:nvSpPr>
          <p:cNvPr id="37919" name="Arc 10"/>
          <p:cNvSpPr>
            <a:spLocks/>
          </p:cNvSpPr>
          <p:nvPr/>
        </p:nvSpPr>
        <p:spPr bwMode="auto">
          <a:xfrm rot="-10191123">
            <a:off x="982272" y="2414085"/>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1"/>
            </a:solidFill>
            <a:prstDash val="sysDot"/>
            <a:bevel/>
            <a:headEnd type="triangle" w="med" len="med"/>
            <a:tailEnd/>
          </a:ln>
        </p:spPr>
        <p:txBody>
          <a:bodyPr wrap="none" lIns="97723" tIns="48862" rIns="97723" bIns="48862" anchor="ctr"/>
          <a:lstStyle/>
          <a:p>
            <a:endParaRPr lang="zh-CN" altLang="en-US"/>
          </a:p>
        </p:txBody>
      </p:sp>
      <p:sp>
        <p:nvSpPr>
          <p:cNvPr id="37920" name="Arc 10"/>
          <p:cNvSpPr>
            <a:spLocks/>
          </p:cNvSpPr>
          <p:nvPr/>
        </p:nvSpPr>
        <p:spPr bwMode="auto">
          <a:xfrm rot="9942264">
            <a:off x="1882079" y="3676238"/>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2"/>
            </a:solidFill>
            <a:prstDash val="sysDot"/>
            <a:bevel/>
            <a:headEnd type="triangle" w="med" len="med"/>
            <a:tailEnd/>
          </a:ln>
        </p:spPr>
        <p:txBody>
          <a:bodyPr wrap="none" lIns="97723" tIns="48862" rIns="97723" bIns="48862" anchor="ctr"/>
          <a:lstStyle/>
          <a:p>
            <a:endParaRPr lang="zh-CN" altLang="en-US"/>
          </a:p>
        </p:txBody>
      </p:sp>
      <p:sp>
        <p:nvSpPr>
          <p:cNvPr id="8" name="TextBox 7">
            <a:extLst>
              <a:ext uri="{FF2B5EF4-FFF2-40B4-BE49-F238E27FC236}">
                <a16:creationId xmlns:a16="http://schemas.microsoft.com/office/drawing/2014/main" id="{3776A25E-66E1-4605-894F-E559D91095D4}"/>
              </a:ext>
            </a:extLst>
          </p:cNvPr>
          <p:cNvSpPr txBox="1"/>
          <p:nvPr/>
        </p:nvSpPr>
        <p:spPr>
          <a:xfrm>
            <a:off x="2369887" y="320839"/>
            <a:ext cx="5167998" cy="707886"/>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NỘI DUNG BÀI HỌC</a:t>
            </a:r>
          </a:p>
        </p:txBody>
      </p:sp>
      <p:sp>
        <p:nvSpPr>
          <p:cNvPr id="9" name="Rectangle: Rounded Corners 8">
            <a:extLst>
              <a:ext uri="{FF2B5EF4-FFF2-40B4-BE49-F238E27FC236}">
                <a16:creationId xmlns:a16="http://schemas.microsoft.com/office/drawing/2014/main" id="{20A02342-61B3-4F8D-98F0-059A0D71BA8E}"/>
              </a:ext>
            </a:extLst>
          </p:cNvPr>
          <p:cNvSpPr/>
          <p:nvPr/>
        </p:nvSpPr>
        <p:spPr>
          <a:xfrm>
            <a:off x="3422724" y="1420416"/>
            <a:ext cx="4245620" cy="8802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363C5F-9E44-455B-A423-73A30791DEE4}"/>
              </a:ext>
            </a:extLst>
          </p:cNvPr>
          <p:cNvSpPr txBox="1"/>
          <p:nvPr/>
        </p:nvSpPr>
        <p:spPr>
          <a:xfrm>
            <a:off x="2436146" y="1586632"/>
            <a:ext cx="4193306" cy="523220"/>
          </a:xfrm>
          <a:prstGeom prst="rect">
            <a:avLst/>
          </a:prstGeom>
          <a:noFill/>
        </p:spPr>
        <p:txBody>
          <a:bodyPr wrap="square" rtlCol="0">
            <a:spAutoFit/>
          </a:bodyPr>
          <a:lstStyle/>
          <a:p>
            <a:pPr algn="just"/>
            <a:r>
              <a:rPr lang="en-US" sz="2800" b="1" dirty="0">
                <a:solidFill>
                  <a:srgbClr val="7030A0"/>
                </a:solidFill>
                <a:latin typeface="Arial" panose="020B0604020202020204" pitchFamily="34" charset="0"/>
                <a:cs typeface="Arial" panose="020B0604020202020204" pitchFamily="34" charset="0"/>
              </a:rPr>
              <a:t>BIỂU ĐỒ ĐOẠN THẲNG</a:t>
            </a:r>
          </a:p>
        </p:txBody>
      </p:sp>
      <p:sp>
        <p:nvSpPr>
          <p:cNvPr id="26" name="TextBox 25">
            <a:extLst>
              <a:ext uri="{FF2B5EF4-FFF2-40B4-BE49-F238E27FC236}">
                <a16:creationId xmlns:a16="http://schemas.microsoft.com/office/drawing/2014/main" id="{2092058E-64D6-4B59-BE16-C40C8FD538AB}"/>
              </a:ext>
            </a:extLst>
          </p:cNvPr>
          <p:cNvSpPr txBox="1"/>
          <p:nvPr/>
        </p:nvSpPr>
        <p:spPr>
          <a:xfrm>
            <a:off x="2369887" y="2360375"/>
            <a:ext cx="6420852" cy="1305165"/>
          </a:xfrm>
          <a:prstGeom prst="rect">
            <a:avLst/>
          </a:prstGeom>
          <a:noFill/>
        </p:spPr>
        <p:txBody>
          <a:bodyPr wrap="square" rtlCol="0">
            <a:spAutoFit/>
          </a:bodyPr>
          <a:lstStyle/>
          <a:p>
            <a:pPr algn="ctr">
              <a:lnSpc>
                <a:spcPct val="150000"/>
              </a:lnSpc>
            </a:pPr>
            <a:r>
              <a:rPr lang="en-US" sz="2800" b="1" dirty="0">
                <a:solidFill>
                  <a:srgbClr val="1A99A5"/>
                </a:solidFill>
                <a:latin typeface="Arial" panose="020B0604020202020204" pitchFamily="34" charset="0"/>
                <a:cs typeface="Arial" panose="020B0604020202020204" pitchFamily="34" charset="0"/>
              </a:rPr>
              <a:t>PHÂN TÍCH VÀ XỬ LÍ DỮ LIỆU BẰNG BIỂU ĐỒ ĐOẠN THẲNG</a:t>
            </a:r>
          </a:p>
        </p:txBody>
      </p:sp>
      <p:sp>
        <p:nvSpPr>
          <p:cNvPr id="27" name="TextBox 26">
            <a:extLst>
              <a:ext uri="{FF2B5EF4-FFF2-40B4-BE49-F238E27FC236}">
                <a16:creationId xmlns:a16="http://schemas.microsoft.com/office/drawing/2014/main" id="{09DD48D4-3F1D-4854-AA02-07A3CE11F1EF}"/>
              </a:ext>
            </a:extLst>
          </p:cNvPr>
          <p:cNvSpPr txBox="1"/>
          <p:nvPr/>
        </p:nvSpPr>
        <p:spPr>
          <a:xfrm>
            <a:off x="2787443" y="4059171"/>
            <a:ext cx="6420852" cy="658835"/>
          </a:xfrm>
          <a:prstGeom prst="rect">
            <a:avLst/>
          </a:prstGeom>
          <a:noFill/>
        </p:spPr>
        <p:txBody>
          <a:bodyPr wrap="square" rtlCol="0">
            <a:spAutoFit/>
          </a:bodyPr>
          <a:lstStyle/>
          <a:p>
            <a:pPr algn="ctr">
              <a:lnSpc>
                <a:spcPct val="150000"/>
              </a:lnSpc>
            </a:pPr>
            <a:r>
              <a:rPr lang="en-US" sz="2800" b="1" dirty="0">
                <a:solidFill>
                  <a:srgbClr val="00B0F0"/>
                </a:solidFill>
                <a:latin typeface="Arial" panose="020B0604020202020204" pitchFamily="34" charset="0"/>
                <a:cs typeface="Arial" panose="020B0604020202020204" pitchFamily="34" charset="0"/>
              </a:rPr>
              <a:t>LUYỆN TẬP – VẬN DỤNG</a:t>
            </a:r>
          </a:p>
        </p:txBody>
      </p:sp>
    </p:spTree>
    <p:extLst>
      <p:ext uri="{BB962C8B-B14F-4D97-AF65-F5344CB8AC3E}">
        <p14:creationId xmlns:p14="http://schemas.microsoft.com/office/powerpoint/2010/main" val="1682207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903"/>
                                        </p:tgtEl>
                                        <p:attrNameLst>
                                          <p:attrName>style.visibility</p:attrName>
                                        </p:attrNameLst>
                                      </p:cBhvr>
                                      <p:to>
                                        <p:strVal val="visible"/>
                                      </p:to>
                                    </p:set>
                                    <p:animEffect transition="in" filter="fade">
                                      <p:cBhvr>
                                        <p:cTn id="7" dur="500"/>
                                        <p:tgtEl>
                                          <p:spTgt spid="3790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7919"/>
                                        </p:tgtEl>
                                        <p:attrNameLst>
                                          <p:attrName>style.visibility</p:attrName>
                                        </p:attrNameLst>
                                      </p:cBhvr>
                                      <p:to>
                                        <p:strVal val="visible"/>
                                      </p:to>
                                    </p:set>
                                    <p:animEffect transition="in" filter="wipe(up)">
                                      <p:cBhvr>
                                        <p:cTn id="21" dur="500"/>
                                        <p:tgtEl>
                                          <p:spTgt spid="3791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500"/>
                                        <p:tgtEl>
                                          <p:spTgt spid="4"/>
                                        </p:tgtEl>
                                      </p:cBhvr>
                                    </p:animEffec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37920"/>
                                        </p:tgtEl>
                                        <p:attrNameLst>
                                          <p:attrName>style.visibility</p:attrName>
                                        </p:attrNameLst>
                                      </p:cBhvr>
                                      <p:to>
                                        <p:strVal val="visible"/>
                                      </p:to>
                                    </p:set>
                                    <p:animEffect transition="in" filter="wipe(up)">
                                      <p:cBhvr>
                                        <p:cTn id="35" dur="500"/>
                                        <p:tgtEl>
                                          <p:spTgt spid="3792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500"/>
                                        <p:tgtEl>
                                          <p:spTgt spid="6"/>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nimBg="1"/>
      <p:bldP spid="37920" grpId="0" animBg="1"/>
      <p:bldP spid="10"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id="{57F56D3F-C994-462A-91CC-0357B22C3106}"/>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id="{F57B5EA2-8025-4B40-93AC-B0FCED5FBB09}"/>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id="{44D8D6E9-4418-415D-9548-ED29E6DABC7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id="{D8AA7CFA-CFCC-49A8-9E79-57A017F3F6DC}"/>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id="{D531CD4B-3FDD-4F53-AD68-2E0BC5EA820F}"/>
              </a:ext>
            </a:extLst>
          </p:cNvPr>
          <p:cNvSpPr txBox="1"/>
          <p:nvPr/>
        </p:nvSpPr>
        <p:spPr>
          <a:xfrm>
            <a:off x="1214084" y="344014"/>
            <a:ext cx="7175579" cy="426142"/>
          </a:xfrm>
          <a:prstGeom prst="rect">
            <a:avLst/>
          </a:prstGeom>
          <a:noFill/>
        </p:spPr>
        <p:txBody>
          <a:bodyPr wrap="square" rtlCol="0">
            <a:spAutoFit/>
          </a:bodyPr>
          <a:lstStyle/>
          <a:p>
            <a:pPr algn="just" defTabSz="914378">
              <a:lnSpc>
                <a:spcPct val="150000"/>
              </a:lnSpc>
              <a:buClr>
                <a:srgbClr val="000000"/>
              </a:buClr>
            </a:pPr>
            <a:r>
              <a:rPr lang="en-US" sz="1650"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sz="1650" b="1" kern="0" dirty="0">
                <a:solidFill>
                  <a:srgbClr val="000000"/>
                </a:solidFill>
                <a:latin typeface="Arial" panose="020B0604020202020204" pitchFamily="34" charset="0"/>
                <a:ea typeface="汉仪小麦体简"/>
                <a:cs typeface="Arial" panose="020B0604020202020204" pitchFamily="34" charset="0"/>
                <a:sym typeface="Arial"/>
              </a:rPr>
              <a:t> 5. </a:t>
            </a:r>
            <a:r>
              <a:rPr lang="en-US" sz="1650" dirty="0">
                <a:solidFill>
                  <a:prstClr val="black"/>
                </a:solidFill>
                <a:latin typeface="Arial" panose="020B0604020202020204" pitchFamily="34" charset="0"/>
                <a:ea typeface="汉仪小麦体简"/>
                <a:cs typeface="Arial" panose="020B0604020202020204" pitchFamily="34" charset="0"/>
              </a:rPr>
              <a:t>Cho </a:t>
            </a:r>
            <a:r>
              <a:rPr lang="en-US" sz="1650" dirty="0" err="1">
                <a:solidFill>
                  <a:prstClr val="black"/>
                </a:solidFill>
                <a:latin typeface="Arial" panose="020B0604020202020204" pitchFamily="34" charset="0"/>
                <a:ea typeface="汉仪小麦体简"/>
                <a:cs typeface="Arial" panose="020B0604020202020204" pitchFamily="34" charset="0"/>
              </a:rPr>
              <a:t>biểu</a:t>
            </a:r>
            <a:r>
              <a:rPr lang="en-US" sz="1650" dirty="0">
                <a:solidFill>
                  <a:prstClr val="black"/>
                </a:solidFill>
                <a:latin typeface="Arial" panose="020B0604020202020204" pitchFamily="34" charset="0"/>
                <a:ea typeface="汉仪小麦体简"/>
                <a:cs typeface="Arial" panose="020B0604020202020204" pitchFamily="34" charset="0"/>
              </a:rPr>
              <a:t> </a:t>
            </a:r>
            <a:r>
              <a:rPr lang="en-US" sz="1650" dirty="0" err="1">
                <a:solidFill>
                  <a:prstClr val="black"/>
                </a:solidFill>
                <a:latin typeface="Arial" panose="020B0604020202020204" pitchFamily="34" charset="0"/>
                <a:ea typeface="汉仪小麦体简"/>
                <a:cs typeface="Arial" panose="020B0604020202020204" pitchFamily="34" charset="0"/>
              </a:rPr>
              <a:t>đồ</a:t>
            </a:r>
            <a:endParaRPr lang="en-US" sz="1650" dirty="0">
              <a:solidFill>
                <a:prstClr val="black"/>
              </a:solidFill>
              <a:latin typeface="Arial" panose="020B0604020202020204" pitchFamily="34" charset="0"/>
              <a:ea typeface="汉仪小麦体简"/>
              <a:cs typeface="Arial" panose="020B0604020202020204" pitchFamily="34" charset="0"/>
            </a:endParaRPr>
          </a:p>
        </p:txBody>
      </p:sp>
      <p:sp>
        <p:nvSpPr>
          <p:cNvPr id="34" name="Đáp án đúng">
            <a:extLst>
              <a:ext uri="{FF2B5EF4-FFF2-40B4-BE49-F238E27FC236}">
                <a16:creationId xmlns:a16="http://schemas.microsoft.com/office/drawing/2014/main" id="{12805B33-EE42-4550-842C-483748818D3A}"/>
              </a:ext>
            </a:extLst>
          </p:cNvPr>
          <p:cNvSpPr/>
          <p:nvPr/>
        </p:nvSpPr>
        <p:spPr>
          <a:xfrm>
            <a:off x="662122" y="3562862"/>
            <a:ext cx="218585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Tháng 1, 2, 3</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5" name="Đáp án sai 1">
            <a:extLst>
              <a:ext uri="{FF2B5EF4-FFF2-40B4-BE49-F238E27FC236}">
                <a16:creationId xmlns:a16="http://schemas.microsoft.com/office/drawing/2014/main" id="{F37B5913-4D69-4D31-BAEC-B35B4D580109}"/>
              </a:ext>
            </a:extLst>
          </p:cNvPr>
          <p:cNvSpPr/>
          <p:nvPr/>
        </p:nvSpPr>
        <p:spPr>
          <a:xfrm>
            <a:off x="695186" y="4252434"/>
            <a:ext cx="2510158"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Tháng 10, 11,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6" name="Đáp án sai 2">
            <a:extLst>
              <a:ext uri="{FF2B5EF4-FFF2-40B4-BE49-F238E27FC236}">
                <a16:creationId xmlns:a16="http://schemas.microsoft.com/office/drawing/2014/main" id="{B3890A8E-B07B-4920-83DF-26801A1A176A}"/>
              </a:ext>
            </a:extLst>
          </p:cNvPr>
          <p:cNvSpPr/>
          <p:nvPr/>
        </p:nvSpPr>
        <p:spPr>
          <a:xfrm>
            <a:off x="4926394" y="3565014"/>
            <a:ext cx="218584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Tháng 1, 2,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3">
            <a:extLst>
              <a:ext uri="{FF2B5EF4-FFF2-40B4-BE49-F238E27FC236}">
                <a16:creationId xmlns:a16="http://schemas.microsoft.com/office/drawing/2014/main" id="{22B64AF9-111B-4A3B-ACF2-FC2FA60C7560}"/>
              </a:ext>
            </a:extLst>
          </p:cNvPr>
          <p:cNvSpPr/>
          <p:nvPr/>
        </p:nvSpPr>
        <p:spPr>
          <a:xfrm>
            <a:off x="4954641" y="4315179"/>
            <a:ext cx="21576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Tháng 2, 3,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B836E2F9-32D6-460C-853B-BCB7FB34D1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40545" y="3407701"/>
            <a:ext cx="639785" cy="556871"/>
          </a:xfrm>
          <a:prstGeom prst="rect">
            <a:avLst/>
          </a:prstGeom>
        </p:spPr>
      </p:pic>
      <p:pic>
        <p:nvPicPr>
          <p:cNvPr id="39" name="Picture 10">
            <a:extLst>
              <a:ext uri="{FF2B5EF4-FFF2-40B4-BE49-F238E27FC236}">
                <a16:creationId xmlns:a16="http://schemas.microsoft.com/office/drawing/2014/main" id="{EF209A13-430F-4E1D-B1FE-B5AE38FEE1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72606" y="3541191"/>
            <a:ext cx="637592" cy="568036"/>
          </a:xfrm>
          <a:prstGeom prst="rect">
            <a:avLst/>
          </a:prstGeom>
        </p:spPr>
      </p:pic>
      <p:pic>
        <p:nvPicPr>
          <p:cNvPr id="40" name="Picture 10">
            <a:extLst>
              <a:ext uri="{FF2B5EF4-FFF2-40B4-BE49-F238E27FC236}">
                <a16:creationId xmlns:a16="http://schemas.microsoft.com/office/drawing/2014/main" id="{9551243E-9BD7-4124-9DD4-09D388228D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098929" y="4230873"/>
            <a:ext cx="637592" cy="568036"/>
          </a:xfrm>
          <a:prstGeom prst="rect">
            <a:avLst/>
          </a:prstGeom>
        </p:spPr>
      </p:pic>
      <p:pic>
        <p:nvPicPr>
          <p:cNvPr id="41" name="Picture 10">
            <a:extLst>
              <a:ext uri="{FF2B5EF4-FFF2-40B4-BE49-F238E27FC236}">
                <a16:creationId xmlns:a16="http://schemas.microsoft.com/office/drawing/2014/main" id="{18454E4B-6311-49DE-AC12-B14436EA70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37256" y="423358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E5C5900D-AF2B-451A-B9D6-B8EED3E4E65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54827" y="-764573"/>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4A00CE1F-5CFF-4C81-B32D-BB2C5E47B62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477158" y="-760937"/>
            <a:ext cx="487363" cy="487363"/>
          </a:xfrm>
          <a:prstGeom prst="rect">
            <a:avLst/>
          </a:prstGeom>
        </p:spPr>
      </p:pic>
      <p:pic>
        <p:nvPicPr>
          <p:cNvPr id="44" name="Picture 43" descr="Cho biểu đồ:Tìm 3 tháng khô hạn nhất ở Cần Thơ. (ảnh 1)">
            <a:extLst>
              <a:ext uri="{FF2B5EF4-FFF2-40B4-BE49-F238E27FC236}">
                <a16:creationId xmlns:a16="http://schemas.microsoft.com/office/drawing/2014/main" id="{9CC3AA77-EF29-4230-BB30-7DA734CB2BD9}"/>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11515" y="829909"/>
            <a:ext cx="3516669" cy="2064559"/>
          </a:xfrm>
          <a:prstGeom prst="rect">
            <a:avLst/>
          </a:prstGeom>
          <a:noFill/>
          <a:ln>
            <a:noFill/>
          </a:ln>
        </p:spPr>
      </p:pic>
      <p:sp>
        <p:nvSpPr>
          <p:cNvPr id="45" name="TextBox 44">
            <a:extLst>
              <a:ext uri="{FF2B5EF4-FFF2-40B4-BE49-F238E27FC236}">
                <a16:creationId xmlns:a16="http://schemas.microsoft.com/office/drawing/2014/main" id="{2CEAE438-D4F4-4CBF-BE64-D4E95507BC4C}"/>
              </a:ext>
            </a:extLst>
          </p:cNvPr>
          <p:cNvSpPr txBox="1"/>
          <p:nvPr/>
        </p:nvSpPr>
        <p:spPr>
          <a:xfrm>
            <a:off x="1934761" y="3052598"/>
            <a:ext cx="5001415" cy="369332"/>
          </a:xfrm>
          <a:prstGeom prst="rect">
            <a:avLst/>
          </a:prstGeom>
          <a:noFill/>
        </p:spPr>
        <p:txBody>
          <a:bodyPr wrap="square" rtlCol="0">
            <a:spAutoFit/>
          </a:bodyPr>
          <a:lstStyle/>
          <a:p>
            <a:pPr algn="ctr"/>
            <a:r>
              <a:rPr lang="en-US" i="1" dirty="0" err="1">
                <a:solidFill>
                  <a:prstClr val="black"/>
                </a:solidFill>
                <a:latin typeface="汉仪小麦体简"/>
                <a:ea typeface="汉仪小麦体简"/>
              </a:rPr>
              <a:t>Tìm</a:t>
            </a:r>
            <a:r>
              <a:rPr lang="en-US" i="1" dirty="0">
                <a:solidFill>
                  <a:prstClr val="black"/>
                </a:solidFill>
                <a:latin typeface="汉仪小麦体简"/>
                <a:ea typeface="汉仪小麦体简"/>
              </a:rPr>
              <a:t> 3 </a:t>
            </a:r>
            <a:r>
              <a:rPr lang="en-US" i="1" dirty="0" err="1">
                <a:solidFill>
                  <a:prstClr val="black"/>
                </a:solidFill>
                <a:latin typeface="汉仪小麦体简"/>
                <a:ea typeface="汉仪小麦体简"/>
              </a:rPr>
              <a:t>tháng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khô</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hạn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nhất</a:t>
            </a:r>
            <a:r>
              <a:rPr lang="en-US" i="1" dirty="0">
                <a:solidFill>
                  <a:prstClr val="black"/>
                </a:solidFill>
                <a:latin typeface="汉仪小麦体简"/>
                <a:ea typeface="汉仪小麦体简"/>
              </a:rPr>
              <a:t> ở </a:t>
            </a:r>
            <a:r>
              <a:rPr lang="en-US" i="1" dirty="0" err="1">
                <a:solidFill>
                  <a:prstClr val="black"/>
                </a:solidFill>
                <a:latin typeface="汉仪小麦体简"/>
                <a:ea typeface="汉仪小麦体简"/>
              </a:rPr>
              <a:t>Cần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Thơ</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22358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randombar(horizont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strips(downLeft)">
                                      <p:cBhvr>
                                        <p:cTn id="26" dur="500"/>
                                        <p:tgtEl>
                                          <p:spTgt spid="3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strips(down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4"/>
                                        </p:tgtEl>
                                        <p:attrNameLst>
                                          <p:attrName>fillcolor</p:attrName>
                                        </p:attrNameLst>
                                      </p:cBhvr>
                                      <p:to>
                                        <a:srgbClr val="92D050"/>
                                      </p:to>
                                    </p:animClr>
                                    <p:set>
                                      <p:cBhvr>
                                        <p:cTn id="38" dur="500" fill="hold"/>
                                        <p:tgtEl>
                                          <p:spTgt spid="34"/>
                                        </p:tgtEl>
                                        <p:attrNameLst>
                                          <p:attrName>fill.type</p:attrName>
                                        </p:attrNameLst>
                                      </p:cBhvr>
                                      <p:to>
                                        <p:strVal val="solid"/>
                                      </p:to>
                                    </p:set>
                                    <p:set>
                                      <p:cBhvr>
                                        <p:cTn id="39" dur="500" fill="hold"/>
                                        <p:tgtEl>
                                          <p:spTgt spid="3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3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4"/>
                                        </p:tgtEl>
                                      </p:cBhvr>
                                    </p:animEffect>
                                    <p:animScale>
                                      <p:cBhvr>
                                        <p:cTn id="44" dur="250" autoRev="1" fill="hold"/>
                                        <p:tgtEl>
                                          <p:spTgt spid="3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2"/>
                                        </p:tgtEl>
                                      </p:cBhvr>
                                    </p:cmd>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5"/>
                                        </p:tgtEl>
                                        <p:attrNameLst>
                                          <p:attrName>fillcolor</p:attrName>
                                        </p:attrNameLst>
                                      </p:cBhvr>
                                      <p:to>
                                        <a:srgbClr val="D99694"/>
                                      </p:to>
                                    </p:animClr>
                                    <p:set>
                                      <p:cBhvr>
                                        <p:cTn id="52" dur="500" fill="hold"/>
                                        <p:tgtEl>
                                          <p:spTgt spid="35"/>
                                        </p:tgtEl>
                                        <p:attrNameLst>
                                          <p:attrName>fill.type</p:attrName>
                                        </p:attrNameLst>
                                      </p:cBhvr>
                                      <p:to>
                                        <p:strVal val="solid"/>
                                      </p:to>
                                    </p:set>
                                    <p:set>
                                      <p:cBhvr>
                                        <p:cTn id="53" dur="500" fill="hold"/>
                                        <p:tgtEl>
                                          <p:spTgt spid="3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5"/>
                                        </p:tgtEl>
                                      </p:cBhvr>
                                    </p:animEffect>
                                    <p:animScale>
                                      <p:cBhvr>
                                        <p:cTn id="58"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59" restart="whenNotActive" fill="hold" evtFilter="cancelBubble" nodeType="interactiveSeq">
                <p:stCondLst>
                  <p:cond evt="onClick" delay="0">
                    <p:tgtEl>
                      <p:spTgt spid="3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36"/>
                                        </p:tgtEl>
                                        <p:attrNameLst>
                                          <p:attrName>fillcolor</p:attrName>
                                        </p:attrNameLst>
                                      </p:cBhvr>
                                      <p:to>
                                        <a:srgbClr val="D99694"/>
                                      </p:to>
                                    </p:animClr>
                                    <p:set>
                                      <p:cBhvr>
                                        <p:cTn id="64" dur="500" fill="hold"/>
                                        <p:tgtEl>
                                          <p:spTgt spid="36"/>
                                        </p:tgtEl>
                                        <p:attrNameLst>
                                          <p:attrName>fill.type</p:attrName>
                                        </p:attrNameLst>
                                      </p:cBhvr>
                                      <p:to>
                                        <p:strVal val="solid"/>
                                      </p:to>
                                    </p:set>
                                    <p:set>
                                      <p:cBhvr>
                                        <p:cTn id="65" dur="500" fill="hold"/>
                                        <p:tgtEl>
                                          <p:spTgt spid="36"/>
                                        </p:tgtEl>
                                        <p:attrNameLst>
                                          <p:attrName>fill.on</p:attrName>
                                        </p:attrNameLst>
                                      </p:cBhvr>
                                      <p:to>
                                        <p:strVal val="true"/>
                                      </p:to>
                                    </p:set>
                                  </p:childTnLst>
                                </p:cTn>
                              </p:par>
                              <p:par>
                                <p:cTn id="66" presetID="1" presetClass="entr" presetSubtype="0" fill="hold" nodeType="withEffect">
                                  <p:stCondLst>
                                    <p:cond delay="0"/>
                                  </p:stCondLst>
                                  <p:childTnLst>
                                    <p:set>
                                      <p:cBhvr>
                                        <p:cTn id="67" dur="1" fill="hold">
                                          <p:stCondLst>
                                            <p:cond delay="9"/>
                                          </p:stCondLst>
                                        </p:cTn>
                                        <p:tgtEl>
                                          <p:spTgt spid="39"/>
                                        </p:tgtEl>
                                        <p:attrNameLst>
                                          <p:attrName>style.visibility</p:attrName>
                                        </p:attrNameLst>
                                      </p:cBhvr>
                                      <p:to>
                                        <p:strVal val="visible"/>
                                      </p:to>
                                    </p:set>
                                  </p:childTnLst>
                                </p:cTn>
                              </p:par>
                              <p:par>
                                <p:cTn id="68" presetID="26" presetClass="emph" presetSubtype="0" repeatCount="2000" fill="hold" grpId="1" nodeType="withEffect">
                                  <p:stCondLst>
                                    <p:cond delay="0"/>
                                  </p:stCondLst>
                                  <p:childTnLst>
                                    <p:animEffect transition="out" filter="fade">
                                      <p:cBhvr>
                                        <p:cTn id="69" dur="500" tmFilter="0, 0; .2, .5; .8, .5; 1, 0"/>
                                        <p:tgtEl>
                                          <p:spTgt spid="36"/>
                                        </p:tgtEl>
                                      </p:cBhvr>
                                    </p:animEffect>
                                    <p:animScale>
                                      <p:cBhvr>
                                        <p:cTn id="70" dur="250" autoRev="1" fill="hold"/>
                                        <p:tgtEl>
                                          <p:spTgt spid="36"/>
                                        </p:tgtEl>
                                      </p:cBhvr>
                                      <p:by x="105000" y="105000"/>
                                    </p:animScale>
                                  </p:childTnLst>
                                </p:cTn>
                              </p:par>
                            </p:childTnLst>
                          </p:cTn>
                        </p:par>
                      </p:childTnLst>
                    </p:cTn>
                  </p:par>
                </p:childTnLst>
              </p:cTn>
              <p:nextCondLst>
                <p:cond evt="onClick" delay="0">
                  <p:tgtEl>
                    <p:spTgt spid="36"/>
                  </p:tgtEl>
                </p:cond>
              </p:nextCondLst>
            </p:seq>
            <p:seq concurrent="1" nextAc="seek">
              <p:cTn id="71" restart="whenNotActive" fill="hold" evtFilter="cancelBubble" nodeType="interactiveSeq">
                <p:stCondLst>
                  <p:cond evt="onClick" delay="0">
                    <p:tgtEl>
                      <p:spTgt spid="3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37"/>
                                        </p:tgtEl>
                                        <p:attrNameLst>
                                          <p:attrName>fillcolor</p:attrName>
                                        </p:attrNameLst>
                                      </p:cBhvr>
                                      <p:to>
                                        <a:srgbClr val="D99694"/>
                                      </p:to>
                                    </p:animClr>
                                    <p:set>
                                      <p:cBhvr>
                                        <p:cTn id="76" dur="500" fill="hold"/>
                                        <p:tgtEl>
                                          <p:spTgt spid="37"/>
                                        </p:tgtEl>
                                        <p:attrNameLst>
                                          <p:attrName>fill.type</p:attrName>
                                        </p:attrNameLst>
                                      </p:cBhvr>
                                      <p:to>
                                        <p:strVal val="solid"/>
                                      </p:to>
                                    </p:set>
                                    <p:set>
                                      <p:cBhvr>
                                        <p:cTn id="77" dur="500" fill="hold"/>
                                        <p:tgtEl>
                                          <p:spTgt spid="37"/>
                                        </p:tgtEl>
                                        <p:attrNameLst>
                                          <p:attrName>fill.on</p:attrName>
                                        </p:attrNameLst>
                                      </p:cBhvr>
                                      <p:to>
                                        <p:strVal val="true"/>
                                      </p:to>
                                    </p:set>
                                  </p:childTnLst>
                                </p:cTn>
                              </p:par>
                              <p:par>
                                <p:cTn id="78" presetID="1" presetClass="entr" presetSubtype="0" fill="hold" nodeType="withEffect">
                                  <p:stCondLst>
                                    <p:cond delay="0"/>
                                  </p:stCondLst>
                                  <p:childTnLst>
                                    <p:set>
                                      <p:cBhvr>
                                        <p:cTn id="79" dur="1" fill="hold">
                                          <p:stCondLst>
                                            <p:cond delay="9"/>
                                          </p:stCondLst>
                                        </p:cTn>
                                        <p:tgtEl>
                                          <p:spTgt spid="40"/>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37"/>
                                        </p:tgtEl>
                                      </p:cBhvr>
                                    </p:animEffect>
                                    <p:animScale>
                                      <p:cBhvr>
                                        <p:cTn id="82" dur="250" autoRev="1" fill="hold"/>
                                        <p:tgtEl>
                                          <p:spTgt spid="37"/>
                                        </p:tgtEl>
                                      </p:cBhvr>
                                      <p:by x="105000" y="105000"/>
                                    </p:animScale>
                                  </p:childTnLst>
                                </p:cTn>
                              </p:par>
                              <p:par>
                                <p:cTn id="83" presetID="1" presetClass="mediacall" presetSubtype="0" fill="hold" nodeType="withEffect">
                                  <p:stCondLst>
                                    <p:cond delay="0"/>
                                  </p:stCondLst>
                                  <p:childTnLst>
                                    <p:cmd type="call" cmd="playFrom(0.0)">
                                      <p:cBhvr>
                                        <p:cTn id="84" dur="862" fill="hold"/>
                                        <p:tgtEl>
                                          <p:spTgt spid="43"/>
                                        </p:tgtEl>
                                      </p:cBhvr>
                                    </p:cmd>
                                  </p:childTnLst>
                                </p:cTn>
                              </p:par>
                            </p:childTnLst>
                          </p:cTn>
                        </p:par>
                      </p:childTnLst>
                    </p:cTn>
                  </p:par>
                </p:childTnLst>
              </p:cTn>
              <p:nextCondLst>
                <p:cond evt="onClick" delay="0">
                  <p:tgtEl>
                    <p:spTgt spid="37"/>
                  </p:tgtEl>
                </p:cond>
              </p:nextCondLst>
            </p:seq>
            <p:audio>
              <p:cMediaNode vol="80000">
                <p:cTn id="85" fill="hold" display="0">
                  <p:stCondLst>
                    <p:cond delay="indefinite"/>
                  </p:stCondLst>
                  <p:endCondLst>
                    <p:cond evt="onStopAudio" delay="0">
                      <p:tgtEl>
                        <p:sldTgt/>
                      </p:tgtEl>
                    </p:cond>
                  </p:endCondLst>
                </p:cTn>
                <p:tgtEl>
                  <p:spTgt spid="42"/>
                </p:tgtEl>
              </p:cMediaNode>
            </p:audio>
            <p:audio>
              <p:cMediaNode vol="80000">
                <p:cTn id="86" fill="hold" display="0">
                  <p:stCondLst>
                    <p:cond delay="indefinite"/>
                  </p:stCondLst>
                  <p:endCondLst>
                    <p:cond evt="onStopAudio" delay="0">
                      <p:tgtEl>
                        <p:sldTgt/>
                      </p:tgtEl>
                    </p:cond>
                  </p:endCondLst>
                </p:cTn>
                <p:tgtEl>
                  <p:spTgt spid="43"/>
                </p:tgtEl>
              </p:cMediaNode>
            </p:audio>
          </p:childTnLst>
        </p:cTn>
      </p:par>
    </p:tnLst>
    <p:bldLst>
      <p:bldP spid="33" grpId="0" animBg="1"/>
      <p:bldP spid="34" grpId="0" animBg="1"/>
      <p:bldP spid="34" grpId="1" animBg="1"/>
      <p:bldP spid="35" grpId="0" animBg="1"/>
      <p:bldP spid="35" grpId="1" animBg="1"/>
      <p:bldP spid="36" grpId="0" animBg="1"/>
      <p:bldP spid="36" grpId="1" animBg="1"/>
      <p:bldP spid="37" grpId="0" animBg="1"/>
      <p:bldP spid="37" grpId="1" animBg="1"/>
      <p:bldP spid="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b="2919"/>
          <a:stretch/>
        </p:blipFill>
        <p:spPr>
          <a:xfrm>
            <a:off x="622736" y="1443038"/>
            <a:ext cx="2271713" cy="1498600"/>
          </a:xfrm>
          <a:prstGeom prst="homePlate">
            <a:avLst/>
          </a:prstGeom>
        </p:spPr>
      </p:pic>
      <p:pic>
        <p:nvPicPr>
          <p:cNvPr id="21" name="图片占位符 20"/>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tretch>
            <a:fillRect/>
          </a:stretch>
        </p:blipFill>
        <p:spPr>
          <a:xfrm>
            <a:off x="6516216" y="1443038"/>
            <a:ext cx="2176462" cy="1498600"/>
          </a:xfrm>
          <a:prstGeom prst="homePlate">
            <a:avLst/>
          </a:prstGeom>
        </p:spPr>
      </p:pic>
      <p:pic>
        <p:nvPicPr>
          <p:cNvPr id="27" name="图片占位符 26"/>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tretch>
            <a:fillRect/>
          </a:stretch>
        </p:blipFill>
        <p:spPr>
          <a:xfrm>
            <a:off x="3635896" y="1073944"/>
            <a:ext cx="2309812" cy="1498600"/>
          </a:xfrm>
          <a:prstGeom prst="homePlate">
            <a:avLst/>
          </a:prstGeom>
        </p:spPr>
      </p:pic>
      <p:sp>
        <p:nvSpPr>
          <p:cNvPr id="4" name="TextBox 3">
            <a:extLst>
              <a:ext uri="{FF2B5EF4-FFF2-40B4-BE49-F238E27FC236}">
                <a16:creationId xmlns:a16="http://schemas.microsoft.com/office/drawing/2014/main" id="{3C2A8884-3986-40F0-9539-4B1435B514CC}"/>
              </a:ext>
            </a:extLst>
          </p:cNvPr>
          <p:cNvSpPr txBox="1"/>
          <p:nvPr/>
        </p:nvSpPr>
        <p:spPr>
          <a:xfrm>
            <a:off x="2894449" y="2611061"/>
            <a:ext cx="3520108" cy="2534027"/>
          </a:xfrm>
          <a:prstGeom prst="rect">
            <a:avLst/>
          </a:prstGeom>
          <a:noFill/>
        </p:spPr>
        <p:txBody>
          <a:bodyPr wrap="square" rtlCol="0">
            <a:spAutoFit/>
          </a:bodyPr>
          <a:lstStyle/>
          <a:p>
            <a:pPr algn="just">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Tự tìm hiểu các bảng số liệu, các biểu đồ trên các phương tiện thông tin hoặc SGK Lịch sử và Địa lí, luyện tập mô tả, phân tích, xử lí dữ liệu biểu diễn bằng biểu đồ đoạn thẳng.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E4202B0-1465-4D12-86DF-371E926574F1}"/>
              </a:ext>
            </a:extLst>
          </p:cNvPr>
          <p:cNvSpPr txBox="1"/>
          <p:nvPr/>
        </p:nvSpPr>
        <p:spPr>
          <a:xfrm>
            <a:off x="2762896" y="200055"/>
            <a:ext cx="4089819" cy="461665"/>
          </a:xfrm>
          <a:prstGeom prst="rect">
            <a:avLst/>
          </a:prstGeom>
          <a:solidFill>
            <a:schemeClr val="accent4">
              <a:lumMod val="20000"/>
              <a:lumOff val="80000"/>
            </a:schemeClr>
          </a:solid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HƯỚNG DẪN VỀ NHÀ</a:t>
            </a:r>
          </a:p>
        </p:txBody>
      </p:sp>
      <p:sp>
        <p:nvSpPr>
          <p:cNvPr id="17" name="TextBox 16">
            <a:extLst>
              <a:ext uri="{FF2B5EF4-FFF2-40B4-BE49-F238E27FC236}">
                <a16:creationId xmlns:a16="http://schemas.microsoft.com/office/drawing/2014/main" id="{FDAA28FB-3C68-4642-8570-CB912A5F143B}"/>
              </a:ext>
            </a:extLst>
          </p:cNvPr>
          <p:cNvSpPr txBox="1"/>
          <p:nvPr/>
        </p:nvSpPr>
        <p:spPr>
          <a:xfrm>
            <a:off x="359532" y="3243626"/>
            <a:ext cx="2271713" cy="872034"/>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Ghi nhớ kiến thức trong bài</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0964F1B-9382-4273-A36B-B0C29D5DEA40}"/>
              </a:ext>
            </a:extLst>
          </p:cNvPr>
          <p:cNvSpPr txBox="1"/>
          <p:nvPr/>
        </p:nvSpPr>
        <p:spPr>
          <a:xfrm>
            <a:off x="6468590" y="3260335"/>
            <a:ext cx="2271713" cy="1287532"/>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bài mới:</a:t>
            </a:r>
          </a:p>
          <a:p>
            <a:pPr algn="ctr">
              <a:lnSpc>
                <a:spcPct val="150000"/>
              </a:lnSpc>
            </a:pP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“Bài 4. </a:t>
            </a:r>
            <a:r>
              <a:rPr lang="pt-BR" b="1" dirty="0">
                <a:solidFill>
                  <a:srgbClr val="000000"/>
                </a:solidFill>
                <a:latin typeface="Arial" panose="020B0604020202020204" pitchFamily="34" charset="0"/>
                <a:ea typeface="Calibri" panose="020F0502020204030204" pitchFamily="34" charset="0"/>
                <a:cs typeface="Arial" panose="020B0604020202020204" pitchFamily="34" charset="0"/>
              </a:rPr>
              <a:t>Biểu đồ hình quạt</a:t>
            </a: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807723"/>
      </p:ext>
    </p:extLst>
  </p:cSld>
  <p:clrMapOvr>
    <a:masterClrMapping/>
  </p:clrMapOvr>
  <p:transition spd="med" advClick="0" advTm="3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473032"/>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Subtitle 4">
            <a:extLst>
              <a:ext uri="{FF2B5EF4-FFF2-40B4-BE49-F238E27FC236}">
                <a16:creationId xmlns:a16="http://schemas.microsoft.com/office/drawing/2014/main" id="{F0CAF938-5E7B-4477-AB39-ABD189AAB358}"/>
              </a:ext>
            </a:extLst>
          </p:cNvPr>
          <p:cNvSpPr txBox="1">
            <a:spLocks/>
          </p:cNvSpPr>
          <p:nvPr/>
        </p:nvSpPr>
        <p:spPr>
          <a:xfrm>
            <a:off x="1655676" y="917921"/>
            <a:ext cx="4778146" cy="16546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60000"/>
              </a:lnSpc>
              <a:buNone/>
            </a:pPr>
            <a:r>
              <a:rPr lang="en-US" b="1" dirty="0">
                <a:solidFill>
                  <a:srgbClr val="C00000"/>
                </a:solidFill>
                <a:latin typeface="Arial" panose="020B0604020202020204" pitchFamily="34" charset="0"/>
                <a:cs typeface="Arial" panose="020B0604020202020204" pitchFamily="34" charset="0"/>
              </a:rPr>
              <a:t>CẢM ƠN CÁC EM ĐÃ CHÚ Ý BÀI GIẢNG!</a:t>
            </a:r>
          </a:p>
        </p:txBody>
      </p:sp>
    </p:spTree>
    <p:extLst>
      <p:ext uri="{BB962C8B-B14F-4D97-AF65-F5344CB8AC3E}">
        <p14:creationId xmlns:p14="http://schemas.microsoft.com/office/powerpoint/2010/main" val="1712196094"/>
      </p:ext>
    </p:extLst>
  </p:cSld>
  <p:clrMapOvr>
    <a:masterClrMapping/>
  </p:clrMapOvr>
  <mc:AlternateContent xmlns:mc="http://schemas.openxmlformats.org/markup-compatibility/2006" xmlns:p15="http://schemas.microsoft.com/office/powerpoint/2012/main">
    <mc:Choice Requires="p15">
      <p:transition spd="med" advClick="0" advTm="3000">
        <p15:prstTrans prst="airplan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CD1B1F1-0DDD-4086-957F-E18F79CEFBD0}"/>
              </a:ext>
            </a:extLst>
          </p:cNvPr>
          <p:cNvPicPr>
            <a:picLocks noChangeAspect="1"/>
          </p:cNvPicPr>
          <p:nvPr/>
        </p:nvPicPr>
        <p:blipFill>
          <a:blip r:embed="rId3"/>
          <a:stretch>
            <a:fillRect/>
          </a:stretch>
        </p:blipFill>
        <p:spPr>
          <a:xfrm>
            <a:off x="1842" y="1910"/>
            <a:ext cx="9145761" cy="5144491"/>
          </a:xfrm>
          <a:prstGeom prst="rect">
            <a:avLst/>
          </a:prstGeom>
        </p:spPr>
      </p:pic>
      <p:sp>
        <p:nvSpPr>
          <p:cNvPr id="2" name="TextBox 1">
            <a:extLst>
              <a:ext uri="{FF2B5EF4-FFF2-40B4-BE49-F238E27FC236}">
                <a16:creationId xmlns:a16="http://schemas.microsoft.com/office/drawing/2014/main" id="{1F667570-F1A0-4E82-AEFB-8F425B98F455}"/>
              </a:ext>
            </a:extLst>
          </p:cNvPr>
          <p:cNvSpPr txBox="1"/>
          <p:nvPr/>
        </p:nvSpPr>
        <p:spPr>
          <a:xfrm>
            <a:off x="827584" y="1276400"/>
            <a:ext cx="6372708" cy="1824923"/>
          </a:xfrm>
          <a:prstGeom prst="rect">
            <a:avLst/>
          </a:prstGeom>
          <a:noFill/>
        </p:spPr>
        <p:txBody>
          <a:bodyPr wrap="square" rtlCol="0">
            <a:spAutoFit/>
          </a:bodyPr>
          <a:lstStyle/>
          <a:p>
            <a:pPr algn="ctr">
              <a:lnSpc>
                <a:spcPct val="150000"/>
              </a:lnSpc>
            </a:pPr>
            <a:r>
              <a:rPr lang="en-US" sz="4000" b="1" dirty="0">
                <a:solidFill>
                  <a:srgbClr val="7030A0"/>
                </a:solidFill>
                <a:latin typeface="Arial" panose="020B0604020202020204" pitchFamily="34" charset="0"/>
                <a:cs typeface="Arial" panose="020B0604020202020204" pitchFamily="34" charset="0"/>
              </a:rPr>
              <a:t>I. </a:t>
            </a:r>
          </a:p>
          <a:p>
            <a:pPr algn="ctr">
              <a:lnSpc>
                <a:spcPct val="150000"/>
              </a:lnSpc>
            </a:pPr>
            <a:r>
              <a:rPr lang="en-US" sz="4000" b="1" dirty="0">
                <a:solidFill>
                  <a:srgbClr val="7030A0"/>
                </a:solidFill>
                <a:latin typeface="Arial" panose="020B0604020202020204" pitchFamily="34" charset="0"/>
                <a:cs typeface="Arial" panose="020B0604020202020204" pitchFamily="34" charset="0"/>
              </a:rPr>
              <a:t>BIỂU ĐỒ ĐOẠN THẲNG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Quan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kê</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11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240910"/>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a) </a:t>
            </a:r>
            <a:r>
              <a:rPr lang="en-US" sz="2000" i="1" dirty="0" err="1">
                <a:latin typeface="Arial" panose="020B0604020202020204" pitchFamily="34" charset="0"/>
                <a:cs typeface="Arial" panose="020B0604020202020204" pitchFamily="34" charset="0"/>
              </a:rPr>
              <a:t>Đối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tượng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0CF9A76C-1F5F-4F0E-B75B-EB43BD93D97C}"/>
              </a:ext>
            </a:extLst>
          </p:cNvPr>
          <p:cNvSpPr txBox="1"/>
          <p:nvPr/>
        </p:nvSpPr>
        <p:spPr>
          <a:xfrm>
            <a:off x="4556067" y="2286011"/>
            <a:ext cx="4063115"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031E22BD-7D0E-4A9A-B66B-7E62506F064B}"/>
              </a:ext>
            </a:extLst>
          </p:cNvPr>
          <p:cNvSpPr txBox="1"/>
          <p:nvPr/>
        </p:nvSpPr>
        <p:spPr>
          <a:xfrm>
            <a:off x="4556068" y="3331112"/>
            <a:ext cx="4063114" cy="1420325"/>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4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598044"/>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Đối</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tượng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72000" y="2716560"/>
            <a:ext cx="4047182"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đối</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tượng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thống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kê</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là</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năm</a:t>
            </a:r>
            <a:r>
              <a:rPr lang="en-US" b="1" dirty="0">
                <a:effectLst/>
                <a:latin typeface="Arial" panose="020B0604020202020204" pitchFamily="34" charset="0"/>
                <a:ea typeface="Calibri" panose="020F0502020204030204" pitchFamily="34" charset="0"/>
                <a:cs typeface="Arial" panose="020B0604020202020204" pitchFamily="34" charset="0"/>
              </a:rPr>
              <a:t>: 1986, 1991, 2010, 2017 2018, 2019, 2020 </a:t>
            </a:r>
            <a:r>
              <a:rPr lang="en-US" b="1" dirty="0" err="1">
                <a:effectLst/>
                <a:latin typeface="Arial" panose="020B0604020202020204" pitchFamily="34" charset="0"/>
                <a:ea typeface="Calibri" panose="020F0502020204030204" pitchFamily="34" charset="0"/>
                <a:cs typeface="Arial" panose="020B0604020202020204" pitchFamily="34" charset="0"/>
              </a:rPr>
              <a:t>được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biểu</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diễn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trên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trục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nằm</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ngang</a:t>
            </a:r>
            <a:r>
              <a:rPr lang="en-US" b="1" dirty="0">
                <a:effectLst/>
                <a:latin typeface="Arial" panose="020B0604020202020204" pitchFamily="34" charset="0"/>
                <a:ea typeface="Calibri" panose="020F0502020204030204" pitchFamily="34" charset="0"/>
                <a:cs typeface="Arial" panose="020B0604020202020204" pitchFamily="34" charset="0"/>
              </a:rPr>
              <a:t>.</a:t>
            </a:r>
            <a:endParaRPr kumimoji="0" lang="en-US" sz="20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935342"/>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64469" y="1427958"/>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76" y="-98817"/>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64469" y="2403015"/>
            <a:ext cx="4264960" cy="2343655"/>
          </a:xfrm>
          <a:prstGeom prst="rect">
            <a:avLst/>
          </a:prstGeom>
          <a:noFill/>
        </p:spPr>
        <p:txBody>
          <a:bodyPr wrap="square" rtlCol="0">
            <a:spAutoFit/>
          </a:bodyPr>
          <a:lstStyle/>
          <a:p>
            <a:pPr lvl="0" algn="just">
              <a:lnSpc>
                <a:spcPct val="150000"/>
              </a:lnSpc>
            </a:pP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kê</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nhập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đầu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người</a:t>
            </a: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Việt</a:t>
            </a:r>
            <a:r>
              <a:rPr lang="en-US" sz="2000" b="1" dirty="0">
                <a:latin typeface="Arial" panose="020B0604020202020204" pitchFamily="34" charset="0"/>
                <a:cs typeface="Arial" panose="020B0604020202020204" pitchFamily="34" charset="0"/>
              </a:rPr>
              <a:t> Nam (</a:t>
            </a:r>
            <a:r>
              <a:rPr lang="en-US" sz="2000" b="1" dirty="0" err="1">
                <a:latin typeface="Arial" panose="020B0604020202020204" pitchFamily="34" charset="0"/>
                <a:cs typeface="Arial" panose="020B0604020202020204" pitchFamily="34" charset="0"/>
              </a:rPr>
              <a:t>tính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theo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đô</a:t>
            </a:r>
            <a:r>
              <a:rPr lang="en-US" sz="2000" b="1" dirty="0">
                <a:latin typeface="Arial" panose="020B0604020202020204" pitchFamily="34" charset="0"/>
                <a:cs typeface="Arial" panose="020B0604020202020204" pitchFamily="34" charset="0"/>
              </a:rPr>
              <a:t> la </a:t>
            </a:r>
            <a:r>
              <a:rPr lang="en-US" sz="2000" b="1" dirty="0" err="1">
                <a:latin typeface="Arial" panose="020B0604020202020204" pitchFamily="34" charset="0"/>
                <a:cs typeface="Arial" panose="020B0604020202020204" pitchFamily="34" charset="0"/>
              </a:rPr>
              <a:t>Mỹ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những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biểu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diễn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trục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thẳng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đứng</a:t>
            </a:r>
            <a:r>
              <a:rPr lang="en-US" sz="2000" b="1" dirty="0">
                <a:latin typeface="Arial" panose="020B0604020202020204" pitchFamily="34" charset="0"/>
                <a:cs typeface="Arial" panose="020B0604020202020204" pitchFamily="34" charset="0"/>
              </a:rPr>
              <a:t>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550443"/>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12103" y="1515862"/>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28998" y="2470539"/>
            <a:ext cx="4047182" cy="23436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đứng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nhập</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quân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đầu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người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Việt</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Nam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đô</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Mỹ</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những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565896296"/>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47"/>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56E0C4"/>
      </a:accent1>
      <a:accent2>
        <a:srgbClr val="1A99A5"/>
      </a:accent2>
      <a:accent3>
        <a:srgbClr val="56E0C4"/>
      </a:accent3>
      <a:accent4>
        <a:srgbClr val="1A99A5"/>
      </a:accent4>
      <a:accent5>
        <a:srgbClr val="56E0C4"/>
      </a:accent5>
      <a:accent6>
        <a:srgbClr val="1A99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TotalTime>
  <Words>2651</Words>
  <Application>Microsoft Office PowerPoint</Application>
  <PresentationFormat>Custom</PresentationFormat>
  <Paragraphs>345</Paragraphs>
  <Slides>42</Slides>
  <Notes>33</Notes>
  <HiddenSlides>0</HiddenSlides>
  <MMClips>18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微软雅黑</vt:lpstr>
      <vt:lpstr>Arial</vt:lpstr>
      <vt:lpstr>Arial Unicode MS</vt:lpstr>
      <vt:lpstr>Calibri</vt:lpstr>
      <vt:lpstr>Cambria Math</vt:lpstr>
      <vt:lpstr>Wingdings</vt:lpstr>
      <vt:lpstr>汉仪小麦体简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447</dc:title>
  <dc:creator>Administrator</dc:creator>
  <cp:lastModifiedBy>NHATMINH</cp:lastModifiedBy>
  <cp:revision>173</cp:revision>
  <dcterms:created xsi:type="dcterms:W3CDTF">2017-06-17T14:14:12Z</dcterms:created>
  <dcterms:modified xsi:type="dcterms:W3CDTF">2025-02-04T06:32:04Z</dcterms:modified>
</cp:coreProperties>
</file>