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7"/>
  </p:notesMasterIdLst>
  <p:sldIdLst>
    <p:sldId id="280" r:id="rId3"/>
    <p:sldId id="284" r:id="rId4"/>
    <p:sldId id="313" r:id="rId5"/>
    <p:sldId id="314" r:id="rId6"/>
    <p:sldId id="315" r:id="rId7"/>
    <p:sldId id="281" r:id="rId8"/>
    <p:sldId id="282" r:id="rId9"/>
    <p:sldId id="283" r:id="rId10"/>
    <p:sldId id="286" r:id="rId11"/>
    <p:sldId id="316" r:id="rId12"/>
    <p:sldId id="317" r:id="rId13"/>
    <p:sldId id="318" r:id="rId14"/>
    <p:sldId id="319" r:id="rId15"/>
    <p:sldId id="320" r:id="rId16"/>
    <p:sldId id="287" r:id="rId17"/>
    <p:sldId id="321" r:id="rId18"/>
    <p:sldId id="322" r:id="rId19"/>
    <p:sldId id="323" r:id="rId20"/>
    <p:sldId id="324" r:id="rId21"/>
    <p:sldId id="325" r:id="rId22"/>
    <p:sldId id="326" r:id="rId23"/>
    <p:sldId id="327" r:id="rId24"/>
    <p:sldId id="328" r:id="rId25"/>
    <p:sldId id="329" r:id="rId26"/>
    <p:sldId id="331" r:id="rId27"/>
    <p:sldId id="330" r:id="rId28"/>
    <p:sldId id="332" r:id="rId29"/>
    <p:sldId id="381" r:id="rId30"/>
    <p:sldId id="333" r:id="rId31"/>
    <p:sldId id="382" r:id="rId32"/>
    <p:sldId id="353" r:id="rId33"/>
    <p:sldId id="256" r:id="rId34"/>
    <p:sldId id="384" r:id="rId35"/>
    <p:sldId id="385" r:id="rId36"/>
    <p:sldId id="386" r:id="rId37"/>
    <p:sldId id="372" r:id="rId38"/>
    <p:sldId id="373" r:id="rId39"/>
    <p:sldId id="374" r:id="rId40"/>
    <p:sldId id="388" r:id="rId41"/>
    <p:sldId id="377" r:id="rId42"/>
    <p:sldId id="389" r:id="rId43"/>
    <p:sldId id="390" r:id="rId44"/>
    <p:sldId id="379" r:id="rId45"/>
    <p:sldId id="380" r:id="rId46"/>
  </p:sldIdLst>
  <p:sldSz cx="18288000" cy="10287000"/>
  <p:notesSz cx="6858000" cy="9144000"/>
  <p:embeddedFontLst>
    <p:embeddedFont>
      <p:font typeface="Agency FB" panose="020B0503020202020204" pitchFamily="34" charset="0"/>
      <p:regular r:id="rId48"/>
      <p:bold r:id="rId49"/>
    </p:embeddedFont>
    <p:embeddedFont>
      <p:font typeface="Aharoni" panose="02010803020104030203" pitchFamily="2" charset="-7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EDF636-1A6D-4A37-9C9B-D6DE805D555C}">
          <p14:sldIdLst>
            <p14:sldId id="280"/>
            <p14:sldId id="284"/>
            <p14:sldId id="313"/>
            <p14:sldId id="314"/>
            <p14:sldId id="315"/>
            <p14:sldId id="281"/>
            <p14:sldId id="282"/>
            <p14:sldId id="283"/>
            <p14:sldId id="286"/>
            <p14:sldId id="316"/>
            <p14:sldId id="317"/>
            <p14:sldId id="318"/>
            <p14:sldId id="319"/>
            <p14:sldId id="320"/>
            <p14:sldId id="287"/>
            <p14:sldId id="321"/>
            <p14:sldId id="322"/>
            <p14:sldId id="323"/>
            <p14:sldId id="324"/>
            <p14:sldId id="325"/>
            <p14:sldId id="326"/>
            <p14:sldId id="327"/>
            <p14:sldId id="328"/>
            <p14:sldId id="329"/>
            <p14:sldId id="331"/>
            <p14:sldId id="330"/>
            <p14:sldId id="332"/>
            <p14:sldId id="381"/>
            <p14:sldId id="333"/>
            <p14:sldId id="382"/>
            <p14:sldId id="353"/>
            <p14:sldId id="256"/>
            <p14:sldId id="384"/>
            <p14:sldId id="385"/>
            <p14:sldId id="386"/>
            <p14:sldId id="372"/>
            <p14:sldId id="373"/>
            <p14:sldId id="374"/>
            <p14:sldId id="388"/>
            <p14:sldId id="377"/>
            <p14:sldId id="389"/>
            <p14:sldId id="390"/>
            <p14:sldId id="379"/>
            <p14:sldId id="3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C61"/>
    <a:srgbClr val="FFD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3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303B8-E6A8-4F8A-86E0-7E3A09D90CD2}"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9D6C5-3467-479D-829F-CF8D6451CB28}" type="slidenum">
              <a:rPr lang="en-US" smtClean="0"/>
              <a:t>‹#›</a:t>
            </a:fld>
            <a:endParaRPr lang="en-US"/>
          </a:p>
        </p:txBody>
      </p:sp>
    </p:spTree>
    <p:extLst>
      <p:ext uri="{BB962C8B-B14F-4D97-AF65-F5344CB8AC3E}">
        <p14:creationId xmlns:p14="http://schemas.microsoft.com/office/powerpoint/2010/main" val="381704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9D6C5-3467-479D-829F-CF8D6451CB28}" type="slidenum">
              <a:rPr lang="en-US" smtClean="0"/>
              <a:t>26</a:t>
            </a:fld>
            <a:endParaRPr lang="en-US"/>
          </a:p>
        </p:txBody>
      </p:sp>
    </p:spTree>
    <p:extLst>
      <p:ext uri="{BB962C8B-B14F-4D97-AF65-F5344CB8AC3E}">
        <p14:creationId xmlns:p14="http://schemas.microsoft.com/office/powerpoint/2010/main" val="29535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EC849-B4C1-E76D-67EF-B062DF47A0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4C2E9-0208-EE80-9E5E-6D2FF9D18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A8960-1581-9A87-43F0-80768DF8F2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14B766-A400-DC16-FCBB-D231E90A9F1C}"/>
              </a:ext>
            </a:extLst>
          </p:cNvPr>
          <p:cNvSpPr>
            <a:spLocks noGrp="1"/>
          </p:cNvSpPr>
          <p:nvPr>
            <p:ph type="sldNum" sz="quarter" idx="5"/>
          </p:nvPr>
        </p:nvSpPr>
        <p:spPr/>
        <p:txBody>
          <a:bodyPr/>
          <a:lstStyle/>
          <a:p>
            <a:fld id="{8AB9D6C5-3467-479D-829F-CF8D6451CB28}" type="slidenum">
              <a:rPr lang="en-US" smtClean="0"/>
              <a:t>27</a:t>
            </a:fld>
            <a:endParaRPr lang="en-US"/>
          </a:p>
        </p:txBody>
      </p:sp>
    </p:spTree>
    <p:extLst>
      <p:ext uri="{BB962C8B-B14F-4D97-AF65-F5344CB8AC3E}">
        <p14:creationId xmlns:p14="http://schemas.microsoft.com/office/powerpoint/2010/main" val="275271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628D-AAC3-EB74-DA52-361AF4578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41B26-05B7-302B-39A4-986BCEB28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E0CEA-A07C-CD7B-DC56-A418ABD94E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DAFE0D-DFFA-1DC6-A112-E025A8551789}"/>
              </a:ext>
            </a:extLst>
          </p:cNvPr>
          <p:cNvSpPr>
            <a:spLocks noGrp="1"/>
          </p:cNvSpPr>
          <p:nvPr>
            <p:ph type="sldNum" sz="quarter" idx="5"/>
          </p:nvPr>
        </p:nvSpPr>
        <p:spPr/>
        <p:txBody>
          <a:bodyPr/>
          <a:lstStyle/>
          <a:p>
            <a:fld id="{8AB9D6C5-3467-479D-829F-CF8D6451CB28}" type="slidenum">
              <a:rPr lang="en-US" smtClean="0"/>
              <a:t>29</a:t>
            </a:fld>
            <a:endParaRPr lang="en-US"/>
          </a:p>
        </p:txBody>
      </p:sp>
    </p:spTree>
    <p:extLst>
      <p:ext uri="{BB962C8B-B14F-4D97-AF65-F5344CB8AC3E}">
        <p14:creationId xmlns:p14="http://schemas.microsoft.com/office/powerpoint/2010/main" val="192002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72DA4-2695-3DDC-EDF4-B07A3B37A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A2D40-A525-2C3A-C0F5-DFB7A3EDB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FC51D-C8F2-71DD-3040-151EB67A57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E9D41B-527A-5AD6-19F0-BAFEE1CBFF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9D6C5-3467-479D-829F-CF8D6451C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6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60A6F-9B29-2700-7642-6AA74EEA7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5E0C9-1702-7E56-EF8B-0DACBD8F9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81382-3829-EA5B-4919-84BCF1FB86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40AB55-EC1B-C428-9DD8-8DC5892469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9D6C5-3467-479D-829F-CF8D6451C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624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809AA-6A2A-CD04-6B70-43C67E31B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B9D6A-A73A-6870-1A87-936063C3F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9D4F7-39A5-0151-1BE3-230467DBC0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9D9311-5AE3-1F75-8EAE-12F168BB44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9D6C5-3467-479D-829F-CF8D6451C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169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32003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5967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4653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4893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0863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2183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1372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8950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7565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0789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2466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572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35489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27C61"/>
        </a:solidFill>
        <a:effectLst/>
      </p:bgPr>
    </p:bg>
    <p:spTree>
      <p:nvGrpSpPr>
        <p:cNvPr id="1" name=""/>
        <p:cNvGrpSpPr/>
        <p:nvPr/>
      </p:nvGrpSpPr>
      <p:grpSpPr>
        <a:xfrm>
          <a:off x="0" y="0"/>
          <a:ext cx="0" cy="0"/>
          <a:chOff x="0" y="0"/>
          <a:chExt cx="0" cy="0"/>
        </a:xfrm>
      </p:grpSpPr>
      <p:sp>
        <p:nvSpPr>
          <p:cNvPr id="2" name="Freeform 2"/>
          <p:cNvSpPr/>
          <p:nvPr/>
        </p:nvSpPr>
        <p:spPr>
          <a:xfrm>
            <a:off x="0" y="-271237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48269" b="-11730"/>
            </a:stretch>
          </a:blipFill>
        </p:spPr>
      </p:sp>
      <p:sp>
        <p:nvSpPr>
          <p:cNvPr id="4" name="TextBox 4"/>
          <p:cNvSpPr txBox="1"/>
          <p:nvPr/>
        </p:nvSpPr>
        <p:spPr>
          <a:xfrm>
            <a:off x="514350" y="5664789"/>
            <a:ext cx="17259300" cy="389831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FFDF87"/>
                </a:solidFill>
                <a:effectLst/>
                <a:uLnTx/>
                <a:uFillTx/>
                <a:latin typeface="Arial" panose="020B0604020202020204" pitchFamily="34" charset="0"/>
                <a:cs typeface="Arial" panose="020B0604020202020204" pitchFamily="34" charset="0"/>
              </a:rPr>
              <a:t>CHÀO MỪNG CÁC EM ĐẾN VỚI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FFDF87"/>
                </a:solidFill>
                <a:effectLst/>
                <a:uLnTx/>
                <a:uFillTx/>
                <a:latin typeface="Arial" panose="020B0604020202020204" pitchFamily="34" charset="0"/>
                <a:cs typeface="Arial" panose="020B0604020202020204" pitchFamily="34" charset="0"/>
              </a:rPr>
              <a:t>TIẾT HỌC MÔN MĨ THUẬT!</a:t>
            </a:r>
          </a:p>
        </p:txBody>
      </p:sp>
    </p:spTree>
    <p:extLst>
      <p:ext uri="{BB962C8B-B14F-4D97-AF65-F5344CB8AC3E}">
        <p14:creationId xmlns:p14="http://schemas.microsoft.com/office/powerpoint/2010/main" val="291411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E82D4FB-52AC-E0C7-BB63-116DD656329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88E59F1-6592-1F07-B580-7297D763346A}"/>
              </a:ext>
            </a:extLst>
          </p:cNvPr>
          <p:cNvSpPr txBox="1"/>
          <p:nvPr/>
        </p:nvSpPr>
        <p:spPr>
          <a:xfrm>
            <a:off x="9862198" y="987071"/>
            <a:ext cx="7816343" cy="8312853"/>
          </a:xfrm>
          <a:prstGeom prst="rect">
            <a:avLst/>
          </a:prstGeom>
          <a:noFill/>
        </p:spPr>
        <p:txBody>
          <a:bodyPr wrap="square">
            <a:spAutoFit/>
          </a:bodyPr>
          <a:lstStyle/>
          <a:p>
            <a:pPr algn="just">
              <a:lnSpc>
                <a:spcPct val="150000"/>
              </a:lnSpc>
            </a:pPr>
            <a:r>
              <a:rPr lang="vi-VN" sz="3600" i="1">
                <a:solidFill>
                  <a:srgbClr val="627C61"/>
                </a:solidFill>
              </a:rPr>
              <a:t>1. Tác phẩm là “hoa thạch” của những chiếc</a:t>
            </a:r>
            <a:r>
              <a:rPr lang="en-US" sz="3600" i="1">
                <a:solidFill>
                  <a:srgbClr val="627C61"/>
                </a:solidFill>
              </a:rPr>
              <a:t> </a:t>
            </a:r>
            <a:r>
              <a:rPr lang="vi-VN" sz="3600" i="1">
                <a:solidFill>
                  <a:srgbClr val="627C61"/>
                </a:solidFill>
              </a:rPr>
              <a:t>cổng làng trong phố cổ Hà Nội. Nghệ sĩ tạo mô</a:t>
            </a:r>
            <a:r>
              <a:rPr lang="en-US" sz="3600" i="1">
                <a:solidFill>
                  <a:srgbClr val="627C61"/>
                </a:solidFill>
              </a:rPr>
              <a:t> </a:t>
            </a:r>
            <a:r>
              <a:rPr lang="vi-VN" sz="3600" i="1">
                <a:solidFill>
                  <a:srgbClr val="627C61"/>
                </a:solidFill>
              </a:rPr>
              <a:t>hình cổng làng bên trong khối nhựa trong suốt</a:t>
            </a:r>
            <a:r>
              <a:rPr lang="en-US" sz="3600" i="1">
                <a:solidFill>
                  <a:srgbClr val="627C61"/>
                </a:solidFill>
              </a:rPr>
              <a:t> </a:t>
            </a:r>
            <a:r>
              <a:rPr lang="vi-VN" sz="3600" i="1">
                <a:solidFill>
                  <a:srgbClr val="627C61"/>
                </a:solidFill>
              </a:rPr>
              <a:t>thể hiện những suy nghĩ của nghệ sĩ về sự biến</a:t>
            </a:r>
            <a:r>
              <a:rPr lang="en-US" sz="3600" i="1">
                <a:solidFill>
                  <a:srgbClr val="627C61"/>
                </a:solidFill>
              </a:rPr>
              <a:t> </a:t>
            </a:r>
            <a:r>
              <a:rPr lang="vi-VN" sz="3600" i="1">
                <a:solidFill>
                  <a:srgbClr val="627C61"/>
                </a:solidFill>
              </a:rPr>
              <a:t>mất của những vẻ đẹp xưa cũ. Tác phẩm gửi</a:t>
            </a:r>
            <a:r>
              <a:rPr lang="en-US" sz="3600" i="1">
                <a:solidFill>
                  <a:srgbClr val="627C61"/>
                </a:solidFill>
              </a:rPr>
              <a:t> </a:t>
            </a:r>
            <a:r>
              <a:rPr lang="vi-VN" sz="3600" i="1">
                <a:solidFill>
                  <a:srgbClr val="627C61"/>
                </a:solidFill>
              </a:rPr>
              <a:t>thông điệp hãy gìn giữ, bảo tồn và trân trọng</a:t>
            </a:r>
            <a:r>
              <a:rPr lang="en-US" sz="3600" i="1">
                <a:solidFill>
                  <a:srgbClr val="627C61"/>
                </a:solidFill>
              </a:rPr>
              <a:t> </a:t>
            </a:r>
            <a:r>
              <a:rPr lang="vi-VN" sz="3600" i="1">
                <a:solidFill>
                  <a:srgbClr val="627C61"/>
                </a:solidFill>
              </a:rPr>
              <a:t>những di sản kiến trúc mang đậm nét văn hoá</a:t>
            </a:r>
            <a:r>
              <a:rPr lang="en-US" sz="3600" i="1">
                <a:solidFill>
                  <a:srgbClr val="627C61"/>
                </a:solidFill>
              </a:rPr>
              <a:t> </a:t>
            </a:r>
            <a:r>
              <a:rPr lang="vi-VN" sz="3600" i="1">
                <a:solidFill>
                  <a:srgbClr val="627C61"/>
                </a:solidFill>
              </a:rPr>
              <a:t>truyền thống Việt Nam.</a:t>
            </a:r>
            <a:endParaRPr lang="en-US" sz="3600" i="1">
              <a:solidFill>
                <a:srgbClr val="627C61"/>
              </a:solidFill>
            </a:endParaRPr>
          </a:p>
        </p:txBody>
      </p:sp>
      <p:grpSp>
        <p:nvGrpSpPr>
          <p:cNvPr id="28" name="Group 27">
            <a:extLst>
              <a:ext uri="{FF2B5EF4-FFF2-40B4-BE49-F238E27FC236}">
                <a16:creationId xmlns:a16="http://schemas.microsoft.com/office/drawing/2014/main" id="{9991E87E-8ACC-991D-1018-AA17D1A176C0}"/>
              </a:ext>
            </a:extLst>
          </p:cNvPr>
          <p:cNvGrpSpPr/>
          <p:nvPr/>
        </p:nvGrpSpPr>
        <p:grpSpPr>
          <a:xfrm>
            <a:off x="455438" y="1165980"/>
            <a:ext cx="8915399" cy="7955037"/>
            <a:chOff x="381000" y="419100"/>
            <a:chExt cx="8915399" cy="7955037"/>
          </a:xfrm>
        </p:grpSpPr>
        <p:grpSp>
          <p:nvGrpSpPr>
            <p:cNvPr id="5" name="Group 4">
              <a:extLst>
                <a:ext uri="{FF2B5EF4-FFF2-40B4-BE49-F238E27FC236}">
                  <a16:creationId xmlns:a16="http://schemas.microsoft.com/office/drawing/2014/main" id="{85B94B60-D779-509E-08D9-FDC6B8B81905}"/>
                </a:ext>
              </a:extLst>
            </p:cNvPr>
            <p:cNvGrpSpPr/>
            <p:nvPr/>
          </p:nvGrpSpPr>
          <p:grpSpPr>
            <a:xfrm>
              <a:off x="381000" y="419100"/>
              <a:ext cx="8915399" cy="7955037"/>
              <a:chOff x="381000" y="342900"/>
              <a:chExt cx="8915399" cy="7955037"/>
            </a:xfrm>
          </p:grpSpPr>
          <p:grpSp>
            <p:nvGrpSpPr>
              <p:cNvPr id="9" name="Group 8">
                <a:extLst>
                  <a:ext uri="{FF2B5EF4-FFF2-40B4-BE49-F238E27FC236}">
                    <a16:creationId xmlns:a16="http://schemas.microsoft.com/office/drawing/2014/main" id="{9CADBA0E-9533-E288-943A-E8CA991392DF}"/>
                  </a:ext>
                </a:extLst>
              </p:cNvPr>
              <p:cNvGrpSpPr/>
              <p:nvPr/>
            </p:nvGrpSpPr>
            <p:grpSpPr>
              <a:xfrm>
                <a:off x="381000" y="342900"/>
                <a:ext cx="8915399" cy="7955037"/>
                <a:chOff x="1282065" y="1581700"/>
                <a:chExt cx="7277078" cy="7859786"/>
              </a:xfrm>
            </p:grpSpPr>
            <p:sp>
              <p:nvSpPr>
                <p:cNvPr id="11" name="Rectangle 10">
                  <a:extLst>
                    <a:ext uri="{FF2B5EF4-FFF2-40B4-BE49-F238E27FC236}">
                      <a16:creationId xmlns:a16="http://schemas.microsoft.com/office/drawing/2014/main" id="{1EB2F932-6E16-B56B-1EFD-170597209104}"/>
                    </a:ext>
                  </a:extLst>
                </p:cNvPr>
                <p:cNvSpPr/>
                <p:nvPr/>
              </p:nvSpPr>
              <p:spPr>
                <a:xfrm>
                  <a:off x="1282065" y="1581700"/>
                  <a:ext cx="7277078"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1E472E7-6A05-F955-8367-52BB43E88EF4}"/>
                    </a:ext>
                  </a:extLst>
                </p:cNvPr>
                <p:cNvSpPr txBox="1"/>
                <p:nvPr/>
              </p:nvSpPr>
              <p:spPr>
                <a:xfrm>
                  <a:off x="2719932" y="7402072"/>
                  <a:ext cx="5659951" cy="173135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Làng trong phố 2 </a:t>
                  </a:r>
                  <a:r>
                    <a:rPr lang="en-US" sz="2500" i="1">
                      <a:latin typeface="Arial" panose="020B0604020202020204" pitchFamily="34" charset="0"/>
                      <a:cs typeface="Arial" panose="020B0604020202020204" pitchFamily="34" charset="0"/>
                    </a:rPr>
                    <a:t>(2011)</a:t>
                  </a:r>
                </a:p>
                <a:p>
                  <a:pPr algn="r">
                    <a:lnSpc>
                      <a:spcPct val="150000"/>
                    </a:lnSpc>
                  </a:pPr>
                  <a:r>
                    <a:rPr lang="en-US" sz="2500" i="1">
                      <a:latin typeface="Arial" panose="020B0604020202020204" pitchFamily="34" charset="0"/>
                      <a:cs typeface="Arial" panose="020B0604020202020204" pitchFamily="34" charset="0"/>
                    </a:rPr>
                    <a:t>Tác phẩm Sắp đặt của Vương Văn Thạo</a:t>
                  </a:r>
                </a:p>
                <a:p>
                  <a:pPr algn="r">
                    <a:lnSpc>
                      <a:spcPct val="150000"/>
                    </a:lnSpc>
                  </a:pPr>
                  <a:r>
                    <a:rPr lang="en-US" sz="2500" i="1">
                      <a:latin typeface="Arial" panose="020B0604020202020204" pitchFamily="34" charset="0"/>
                      <a:cs typeface="Arial" panose="020B0604020202020204" pitchFamily="34" charset="0"/>
                    </a:rPr>
                    <a:t>Nguồn: Vương Văn Thạo</a:t>
                  </a:r>
                </a:p>
              </p:txBody>
            </p:sp>
          </p:grpSp>
          <p:sp>
            <p:nvSpPr>
              <p:cNvPr id="7" name="Oval 6">
                <a:extLst>
                  <a:ext uri="{FF2B5EF4-FFF2-40B4-BE49-F238E27FC236}">
                    <a16:creationId xmlns:a16="http://schemas.microsoft.com/office/drawing/2014/main" id="{5FEE16D2-8F11-194D-2923-0FFFC7214D46}"/>
                  </a:ext>
                </a:extLst>
              </p:cNvPr>
              <p:cNvSpPr/>
              <p:nvPr/>
            </p:nvSpPr>
            <p:spPr>
              <a:xfrm>
                <a:off x="610140" y="6361638"/>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1</a:t>
                </a:r>
              </a:p>
            </p:txBody>
          </p:sp>
        </p:grpSp>
        <p:pic>
          <p:nvPicPr>
            <p:cNvPr id="4" name="Picture 3">
              <a:extLst>
                <a:ext uri="{FF2B5EF4-FFF2-40B4-BE49-F238E27FC236}">
                  <a16:creationId xmlns:a16="http://schemas.microsoft.com/office/drawing/2014/main" id="{B220B371-7079-41AE-7162-BCCE635D3F05}"/>
                </a:ext>
              </a:extLst>
            </p:cNvPr>
            <p:cNvPicPr>
              <a:picLocks noChangeAspect="1"/>
            </p:cNvPicPr>
            <p:nvPr/>
          </p:nvPicPr>
          <p:blipFill>
            <a:blip r:embed="rId2"/>
            <a:srcRect t="3666" r="47061" b="5680"/>
            <a:stretch/>
          </p:blipFill>
          <p:spPr>
            <a:xfrm>
              <a:off x="610140" y="650772"/>
              <a:ext cx="8457117" cy="5483578"/>
            </a:xfrm>
            <a:prstGeom prst="rect">
              <a:avLst/>
            </a:prstGeom>
          </p:spPr>
        </p:pic>
      </p:grpSp>
    </p:spTree>
    <p:extLst>
      <p:ext uri="{BB962C8B-B14F-4D97-AF65-F5344CB8AC3E}">
        <p14:creationId xmlns:p14="http://schemas.microsoft.com/office/powerpoint/2010/main" val="188866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CE4ABB8-7967-9B10-5F3B-19BA5D46BE5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7B97836-D552-D6AF-EE36-03C5D719A5C7}"/>
              </a:ext>
            </a:extLst>
          </p:cNvPr>
          <p:cNvSpPr txBox="1"/>
          <p:nvPr/>
        </p:nvSpPr>
        <p:spPr>
          <a:xfrm>
            <a:off x="11582400" y="944244"/>
            <a:ext cx="6096141" cy="8316444"/>
          </a:xfrm>
          <a:prstGeom prst="rect">
            <a:avLst/>
          </a:prstGeom>
          <a:noFill/>
        </p:spPr>
        <p:txBody>
          <a:bodyPr wrap="square">
            <a:spAutoFit/>
          </a:bodyPr>
          <a:lstStyle/>
          <a:p>
            <a:pPr algn="just">
              <a:lnSpc>
                <a:spcPct val="150000"/>
              </a:lnSpc>
            </a:pPr>
            <a:r>
              <a:rPr lang="en-US" sz="3600" i="1">
                <a:solidFill>
                  <a:srgbClr val="627C61"/>
                </a:solidFill>
                <a:latin typeface="Arial" panose="020B0604020202020204" pitchFamily="34" charset="0"/>
                <a:cs typeface="Arial" panose="020B0604020202020204" pitchFamily="34" charset="0"/>
              </a:rPr>
              <a:t>2. Bằng những đồ vật thân thuộc với người phụ nữ trong gia đình như kẹp và móc, tác phẩm thể hiện sự nhẫn nại, vẻ đẹp, nỗi đau của người phụ nữ. Cách trình diễn kéo dài theo dòng thời gian như lời kể, sự bày tỏ về thân phận của người phụ nữ trong đời sống hằng ngày. </a:t>
            </a:r>
          </a:p>
        </p:txBody>
      </p:sp>
      <p:grpSp>
        <p:nvGrpSpPr>
          <p:cNvPr id="10" name="Group 9">
            <a:extLst>
              <a:ext uri="{FF2B5EF4-FFF2-40B4-BE49-F238E27FC236}">
                <a16:creationId xmlns:a16="http://schemas.microsoft.com/office/drawing/2014/main" id="{FE4E900F-2CC2-E459-A084-19B64E2A29CB}"/>
              </a:ext>
            </a:extLst>
          </p:cNvPr>
          <p:cNvGrpSpPr/>
          <p:nvPr/>
        </p:nvGrpSpPr>
        <p:grpSpPr>
          <a:xfrm>
            <a:off x="304800" y="395257"/>
            <a:ext cx="10898362" cy="9496485"/>
            <a:chOff x="304800" y="395257"/>
            <a:chExt cx="10898362" cy="9496485"/>
          </a:xfrm>
        </p:grpSpPr>
        <p:grpSp>
          <p:nvGrpSpPr>
            <p:cNvPr id="5" name="Group 4">
              <a:extLst>
                <a:ext uri="{FF2B5EF4-FFF2-40B4-BE49-F238E27FC236}">
                  <a16:creationId xmlns:a16="http://schemas.microsoft.com/office/drawing/2014/main" id="{C39AC7AB-B81D-A5F3-6821-79F3064E58C0}"/>
                </a:ext>
              </a:extLst>
            </p:cNvPr>
            <p:cNvGrpSpPr/>
            <p:nvPr/>
          </p:nvGrpSpPr>
          <p:grpSpPr>
            <a:xfrm>
              <a:off x="304800" y="395257"/>
              <a:ext cx="10898362" cy="9496485"/>
              <a:chOff x="381000" y="-327781"/>
              <a:chExt cx="10898362" cy="9496485"/>
            </a:xfrm>
          </p:grpSpPr>
          <p:grpSp>
            <p:nvGrpSpPr>
              <p:cNvPr id="9" name="Group 8">
                <a:extLst>
                  <a:ext uri="{FF2B5EF4-FFF2-40B4-BE49-F238E27FC236}">
                    <a16:creationId xmlns:a16="http://schemas.microsoft.com/office/drawing/2014/main" id="{C8CADE2E-B225-26DF-C3CE-D8D60C76BFF8}"/>
                  </a:ext>
                </a:extLst>
              </p:cNvPr>
              <p:cNvGrpSpPr/>
              <p:nvPr/>
            </p:nvGrpSpPr>
            <p:grpSpPr>
              <a:xfrm>
                <a:off x="381000" y="-327781"/>
                <a:ext cx="10898362" cy="9496485"/>
                <a:chOff x="1282065" y="919050"/>
                <a:chExt cx="8895645" cy="9382778"/>
              </a:xfrm>
            </p:grpSpPr>
            <p:sp>
              <p:nvSpPr>
                <p:cNvPr id="11" name="Rectangle 10">
                  <a:extLst>
                    <a:ext uri="{FF2B5EF4-FFF2-40B4-BE49-F238E27FC236}">
                      <a16:creationId xmlns:a16="http://schemas.microsoft.com/office/drawing/2014/main" id="{A5493CC1-F622-6866-7C11-7631D2908F3D}"/>
                    </a:ext>
                  </a:extLst>
                </p:cNvPr>
                <p:cNvSpPr/>
                <p:nvPr/>
              </p:nvSpPr>
              <p:spPr>
                <a:xfrm>
                  <a:off x="1282065" y="919050"/>
                  <a:ext cx="8895645" cy="9382778"/>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BA43EBE-A5A3-13BE-2AA9-3857340E8BDB}"/>
                    </a:ext>
                  </a:extLst>
                </p:cNvPr>
                <p:cNvSpPr txBox="1"/>
                <p:nvPr/>
              </p:nvSpPr>
              <p:spPr>
                <a:xfrm>
                  <a:off x="6994349" y="3577674"/>
                  <a:ext cx="3049915" cy="4582214"/>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Kẹp và móc </a:t>
                  </a:r>
                  <a:r>
                    <a:rPr lang="en-US" sz="2500" i="1">
                      <a:latin typeface="Arial" panose="020B0604020202020204" pitchFamily="34" charset="0"/>
                      <a:cs typeface="Arial" panose="020B0604020202020204" pitchFamily="34" charset="0"/>
                    </a:rPr>
                    <a:t>(2004)</a:t>
                  </a:r>
                </a:p>
                <a:p>
                  <a:pPr>
                    <a:lnSpc>
                      <a:spcPct val="150000"/>
                    </a:lnSpc>
                  </a:pPr>
                  <a:r>
                    <a:rPr lang="en-US" sz="2500" i="1">
                      <a:latin typeface="Arial" panose="020B0604020202020204" pitchFamily="34" charset="0"/>
                      <a:cs typeface="Arial" panose="020B0604020202020204" pitchFamily="34" charset="0"/>
                    </a:rPr>
                    <a:t>Tác phẩm nghệ thuật Trình diễn, Festival Huế 2004</a:t>
                  </a:r>
                </a:p>
                <a:p>
                  <a:pPr>
                    <a:lnSpc>
                      <a:spcPct val="150000"/>
                    </a:lnSpc>
                  </a:pPr>
                  <a:r>
                    <a:rPr lang="en-US" sz="2500" i="1">
                      <a:latin typeface="Arial" panose="020B0604020202020204" pitchFamily="34" charset="0"/>
                      <a:cs typeface="Arial" panose="020B0604020202020204" pitchFamily="34" charset="0"/>
                    </a:rPr>
                    <a:t>Nguồn: Vietnam Contemporary Art 1990 – 2010, Knowledge Pushlishing House</a:t>
                  </a:r>
                </a:p>
              </p:txBody>
            </p:sp>
          </p:grpSp>
          <p:sp>
            <p:nvSpPr>
              <p:cNvPr id="7" name="Oval 6">
                <a:extLst>
                  <a:ext uri="{FF2B5EF4-FFF2-40B4-BE49-F238E27FC236}">
                    <a16:creationId xmlns:a16="http://schemas.microsoft.com/office/drawing/2014/main" id="{A6F85283-FC13-A3EE-C671-8D5B6C8C8FB7}"/>
                  </a:ext>
                </a:extLst>
              </p:cNvPr>
              <p:cNvSpPr/>
              <p:nvPr/>
            </p:nvSpPr>
            <p:spPr>
              <a:xfrm>
                <a:off x="7379316" y="1448662"/>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2</a:t>
                </a:r>
              </a:p>
            </p:txBody>
          </p:sp>
        </p:grpSp>
        <p:pic>
          <p:nvPicPr>
            <p:cNvPr id="3" name="Picture 2">
              <a:extLst>
                <a:ext uri="{FF2B5EF4-FFF2-40B4-BE49-F238E27FC236}">
                  <a16:creationId xmlns:a16="http://schemas.microsoft.com/office/drawing/2014/main" id="{3F67F0C7-280C-C2EE-BD1B-5D502C6FDE39}"/>
                </a:ext>
              </a:extLst>
            </p:cNvPr>
            <p:cNvPicPr>
              <a:picLocks noChangeAspect="1"/>
            </p:cNvPicPr>
            <p:nvPr/>
          </p:nvPicPr>
          <p:blipFill>
            <a:blip r:embed="rId2"/>
            <a:stretch>
              <a:fillRect/>
            </a:stretch>
          </p:blipFill>
          <p:spPr>
            <a:xfrm>
              <a:off x="359587" y="522799"/>
              <a:ext cx="6888743" cy="9159335"/>
            </a:xfrm>
            <a:prstGeom prst="rect">
              <a:avLst/>
            </a:prstGeom>
          </p:spPr>
        </p:pic>
      </p:grpSp>
    </p:spTree>
    <p:extLst>
      <p:ext uri="{BB962C8B-B14F-4D97-AF65-F5344CB8AC3E}">
        <p14:creationId xmlns:p14="http://schemas.microsoft.com/office/powerpoint/2010/main" val="40718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9252270-60ED-5BBB-FD19-6F5EBFED671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67988297-2D84-4E83-AA9A-A4AD70CA93A2}"/>
              </a:ext>
            </a:extLst>
          </p:cNvPr>
          <p:cNvSpPr txBox="1"/>
          <p:nvPr/>
        </p:nvSpPr>
        <p:spPr>
          <a:xfrm>
            <a:off x="11430000" y="1824672"/>
            <a:ext cx="5967961" cy="6637651"/>
          </a:xfrm>
          <a:prstGeom prst="rect">
            <a:avLst/>
          </a:prstGeom>
          <a:noFill/>
        </p:spPr>
        <p:txBody>
          <a:bodyPr wrap="square">
            <a:spAutoFit/>
          </a:bodyPr>
          <a:lstStyle/>
          <a:p>
            <a:pPr algn="just">
              <a:lnSpc>
                <a:spcPct val="150000"/>
              </a:lnSpc>
            </a:pPr>
            <a:r>
              <a:rPr lang="en-US" sz="3600" i="1">
                <a:solidFill>
                  <a:srgbClr val="627C61"/>
                </a:solidFill>
                <a:latin typeface="Arial" panose="020B0604020202020204" pitchFamily="34" charset="0"/>
                <a:cs typeface="Arial" panose="020B0604020202020204" pitchFamily="34" charset="0"/>
              </a:rPr>
              <a:t>3. Tác phẩm diễn tả hoạt động thường xuyên quen thuộc trong cuộc sống, thể hiện suy ngẫm của tác giả về sức mạnh của thời gian, quy luật cuộc sống con người cũng như gánh nặng của quá khứ. </a:t>
            </a:r>
          </a:p>
        </p:txBody>
      </p:sp>
      <p:grpSp>
        <p:nvGrpSpPr>
          <p:cNvPr id="12" name="Group 11">
            <a:extLst>
              <a:ext uri="{FF2B5EF4-FFF2-40B4-BE49-F238E27FC236}">
                <a16:creationId xmlns:a16="http://schemas.microsoft.com/office/drawing/2014/main" id="{C56B5609-95DB-6231-0186-690BCE7C6079}"/>
              </a:ext>
            </a:extLst>
          </p:cNvPr>
          <p:cNvGrpSpPr/>
          <p:nvPr/>
        </p:nvGrpSpPr>
        <p:grpSpPr>
          <a:xfrm>
            <a:off x="228600" y="330977"/>
            <a:ext cx="10898362" cy="9625043"/>
            <a:chOff x="304800" y="395257"/>
            <a:chExt cx="10898362" cy="9625043"/>
          </a:xfrm>
        </p:grpSpPr>
        <p:grpSp>
          <p:nvGrpSpPr>
            <p:cNvPr id="5" name="Group 4">
              <a:extLst>
                <a:ext uri="{FF2B5EF4-FFF2-40B4-BE49-F238E27FC236}">
                  <a16:creationId xmlns:a16="http://schemas.microsoft.com/office/drawing/2014/main" id="{CBACA6E0-5E3C-8653-BB11-75668CC1BA4E}"/>
                </a:ext>
              </a:extLst>
            </p:cNvPr>
            <p:cNvGrpSpPr/>
            <p:nvPr/>
          </p:nvGrpSpPr>
          <p:grpSpPr>
            <a:xfrm>
              <a:off x="304800" y="395257"/>
              <a:ext cx="10898362" cy="9625043"/>
              <a:chOff x="381000" y="-327781"/>
              <a:chExt cx="10898362" cy="9625043"/>
            </a:xfrm>
          </p:grpSpPr>
          <p:grpSp>
            <p:nvGrpSpPr>
              <p:cNvPr id="9" name="Group 8">
                <a:extLst>
                  <a:ext uri="{FF2B5EF4-FFF2-40B4-BE49-F238E27FC236}">
                    <a16:creationId xmlns:a16="http://schemas.microsoft.com/office/drawing/2014/main" id="{1C76428F-F15D-8A7A-0C9D-2CFCCA14FD1B}"/>
                  </a:ext>
                </a:extLst>
              </p:cNvPr>
              <p:cNvGrpSpPr/>
              <p:nvPr/>
            </p:nvGrpSpPr>
            <p:grpSpPr>
              <a:xfrm>
                <a:off x="381000" y="-327781"/>
                <a:ext cx="10898362" cy="9625043"/>
                <a:chOff x="1282065" y="919050"/>
                <a:chExt cx="8895645" cy="9509796"/>
              </a:xfrm>
            </p:grpSpPr>
            <p:sp>
              <p:nvSpPr>
                <p:cNvPr id="11" name="Rectangle 10">
                  <a:extLst>
                    <a:ext uri="{FF2B5EF4-FFF2-40B4-BE49-F238E27FC236}">
                      <a16:creationId xmlns:a16="http://schemas.microsoft.com/office/drawing/2014/main" id="{73DA694B-793D-2C34-F7E0-16C8A43F3F66}"/>
                    </a:ext>
                  </a:extLst>
                </p:cNvPr>
                <p:cNvSpPr/>
                <p:nvPr/>
              </p:nvSpPr>
              <p:spPr>
                <a:xfrm>
                  <a:off x="1282065" y="919050"/>
                  <a:ext cx="8895645" cy="95097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A2BBDC6-7521-B7EF-7290-5AEF28747E3F}"/>
                    </a:ext>
                  </a:extLst>
                </p:cNvPr>
                <p:cNvSpPr txBox="1"/>
                <p:nvPr/>
              </p:nvSpPr>
              <p:spPr>
                <a:xfrm>
                  <a:off x="3707758" y="8000300"/>
                  <a:ext cx="6238736" cy="2301528"/>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Feed for grown </a:t>
                  </a:r>
                  <a:r>
                    <a:rPr lang="en-US" sz="2500" i="1">
                      <a:latin typeface="Arial" panose="020B0604020202020204" pitchFamily="34" charset="0"/>
                      <a:cs typeface="Arial" panose="020B0604020202020204" pitchFamily="34" charset="0"/>
                    </a:rPr>
                    <a:t>(2004)</a:t>
                  </a:r>
                </a:p>
                <a:p>
                  <a:pPr algn="r">
                    <a:lnSpc>
                      <a:spcPct val="150000"/>
                    </a:lnSpc>
                  </a:pPr>
                  <a:r>
                    <a:rPr lang="en-US" sz="2500" i="1">
                      <a:latin typeface="Arial" panose="020B0604020202020204" pitchFamily="34" charset="0"/>
                      <a:cs typeface="Arial" panose="020B0604020202020204" pitchFamily="34" charset="0"/>
                    </a:rPr>
                    <a:t>Tác phẩm nghệ thuật Trình diễn, của Lê Vũ</a:t>
                  </a:r>
                </a:p>
                <a:p>
                  <a:pPr algn="r">
                    <a:lnSpc>
                      <a:spcPct val="150000"/>
                    </a:lnSpc>
                  </a:pPr>
                  <a:r>
                    <a:rPr lang="en-US" sz="2500" i="1">
                      <a:latin typeface="Arial" panose="020B0604020202020204" pitchFamily="34" charset="0"/>
                      <a:cs typeface="Arial" panose="020B0604020202020204" pitchFamily="34" charset="0"/>
                    </a:rPr>
                    <a:t>Nguồn: Vietnam Contemporary Art 1990 – 2010, Knowledge Pushlishing House</a:t>
                  </a:r>
                </a:p>
              </p:txBody>
            </p:sp>
          </p:grpSp>
          <p:sp>
            <p:nvSpPr>
              <p:cNvPr id="7" name="Oval 6">
                <a:extLst>
                  <a:ext uri="{FF2B5EF4-FFF2-40B4-BE49-F238E27FC236}">
                    <a16:creationId xmlns:a16="http://schemas.microsoft.com/office/drawing/2014/main" id="{9F0E94DD-8BEF-8F6C-153F-1E56A5C0658A}"/>
                  </a:ext>
                </a:extLst>
              </p:cNvPr>
              <p:cNvSpPr/>
              <p:nvPr/>
            </p:nvSpPr>
            <p:spPr>
              <a:xfrm>
                <a:off x="877526" y="6935062"/>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3</a:t>
                </a:r>
              </a:p>
            </p:txBody>
          </p:sp>
        </p:grpSp>
        <p:pic>
          <p:nvPicPr>
            <p:cNvPr id="4" name="Picture 3">
              <a:extLst>
                <a:ext uri="{FF2B5EF4-FFF2-40B4-BE49-F238E27FC236}">
                  <a16:creationId xmlns:a16="http://schemas.microsoft.com/office/drawing/2014/main" id="{1DD5E76C-09F3-0E66-D0DB-83F4DC79117C}"/>
                </a:ext>
              </a:extLst>
            </p:cNvPr>
            <p:cNvPicPr>
              <a:picLocks noChangeAspect="1"/>
            </p:cNvPicPr>
            <p:nvPr/>
          </p:nvPicPr>
          <p:blipFill>
            <a:blip r:embed="rId2"/>
            <a:stretch>
              <a:fillRect/>
            </a:stretch>
          </p:blipFill>
          <p:spPr>
            <a:xfrm>
              <a:off x="1093065" y="413242"/>
              <a:ext cx="9314224" cy="7030049"/>
            </a:xfrm>
            <a:prstGeom prst="rect">
              <a:avLst/>
            </a:prstGeom>
          </p:spPr>
        </p:pic>
      </p:grpSp>
    </p:spTree>
    <p:extLst>
      <p:ext uri="{BB962C8B-B14F-4D97-AF65-F5344CB8AC3E}">
        <p14:creationId xmlns:p14="http://schemas.microsoft.com/office/powerpoint/2010/main" val="83267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1CA8E90-C314-61D1-A93D-84076C1B292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B149F156-3815-3FF1-E3A7-67BA027D8F9B}"/>
              </a:ext>
            </a:extLst>
          </p:cNvPr>
          <p:cNvSpPr txBox="1"/>
          <p:nvPr/>
        </p:nvSpPr>
        <p:spPr>
          <a:xfrm>
            <a:off x="11041611" y="162681"/>
            <a:ext cx="6780038" cy="9961638"/>
          </a:xfrm>
          <a:prstGeom prst="rect">
            <a:avLst/>
          </a:prstGeom>
          <a:noFill/>
        </p:spPr>
        <p:txBody>
          <a:bodyPr wrap="square">
            <a:spAutoFit/>
          </a:bodyPr>
          <a:lstStyle/>
          <a:p>
            <a:pPr algn="just">
              <a:lnSpc>
                <a:spcPct val="150000"/>
              </a:lnSpc>
            </a:pPr>
            <a:r>
              <a:rPr lang="en-US" sz="3600" i="1">
                <a:solidFill>
                  <a:srgbClr val="627C61"/>
                </a:solidFill>
                <a:latin typeface="Arial" panose="020B0604020202020204" pitchFamily="34" charset="0"/>
                <a:cs typeface="Arial" panose="020B0604020202020204" pitchFamily="34" charset="0"/>
              </a:rPr>
              <a:t>4. Bối cảnh là cây cầu Hiền Lương, là biểu tượng cho khát vọng thống nhất non sông của dân tộc Việt Nam. Hai nghệ sĩ kết hợp nghệ thuật Video và nghệ thuật Trình diễn, dùng ý nghĩa của mối quan hệ song sinh của họ để nói lên sự gắn bó máu thịt của người trong gia đình cũng như nhân dân hai miền Nam – Bắc trên đất nước Việt Nam. </a:t>
            </a:r>
          </a:p>
        </p:txBody>
      </p:sp>
      <p:grpSp>
        <p:nvGrpSpPr>
          <p:cNvPr id="10" name="Group 9">
            <a:extLst>
              <a:ext uri="{FF2B5EF4-FFF2-40B4-BE49-F238E27FC236}">
                <a16:creationId xmlns:a16="http://schemas.microsoft.com/office/drawing/2014/main" id="{3E9B1BE1-F8B9-A68A-FA8B-C3CEF36AE696}"/>
              </a:ext>
            </a:extLst>
          </p:cNvPr>
          <p:cNvGrpSpPr/>
          <p:nvPr/>
        </p:nvGrpSpPr>
        <p:grpSpPr>
          <a:xfrm>
            <a:off x="304800" y="395257"/>
            <a:ext cx="10668000" cy="9548843"/>
            <a:chOff x="304800" y="395257"/>
            <a:chExt cx="10668000" cy="9548843"/>
          </a:xfrm>
        </p:grpSpPr>
        <p:grpSp>
          <p:nvGrpSpPr>
            <p:cNvPr id="5" name="Group 4">
              <a:extLst>
                <a:ext uri="{FF2B5EF4-FFF2-40B4-BE49-F238E27FC236}">
                  <a16:creationId xmlns:a16="http://schemas.microsoft.com/office/drawing/2014/main" id="{DC95F0B9-F6A6-1090-0421-EDE4A55D3133}"/>
                </a:ext>
              </a:extLst>
            </p:cNvPr>
            <p:cNvGrpSpPr/>
            <p:nvPr/>
          </p:nvGrpSpPr>
          <p:grpSpPr>
            <a:xfrm>
              <a:off x="304800" y="395257"/>
              <a:ext cx="10668000" cy="9548843"/>
              <a:chOff x="381000" y="-327781"/>
              <a:chExt cx="10668000" cy="9548843"/>
            </a:xfrm>
          </p:grpSpPr>
          <p:grpSp>
            <p:nvGrpSpPr>
              <p:cNvPr id="9" name="Group 8">
                <a:extLst>
                  <a:ext uri="{FF2B5EF4-FFF2-40B4-BE49-F238E27FC236}">
                    <a16:creationId xmlns:a16="http://schemas.microsoft.com/office/drawing/2014/main" id="{2F0F3CE8-FA8C-1414-D726-F4381C785718}"/>
                  </a:ext>
                </a:extLst>
              </p:cNvPr>
              <p:cNvGrpSpPr/>
              <p:nvPr/>
            </p:nvGrpSpPr>
            <p:grpSpPr>
              <a:xfrm>
                <a:off x="381000" y="-327781"/>
                <a:ext cx="10668000" cy="9548843"/>
                <a:chOff x="1282065" y="919050"/>
                <a:chExt cx="8707615" cy="9434509"/>
              </a:xfrm>
            </p:grpSpPr>
            <p:sp>
              <p:nvSpPr>
                <p:cNvPr id="11" name="Rectangle 10">
                  <a:extLst>
                    <a:ext uri="{FF2B5EF4-FFF2-40B4-BE49-F238E27FC236}">
                      <a16:creationId xmlns:a16="http://schemas.microsoft.com/office/drawing/2014/main" id="{A1F241F0-DEFB-319A-C654-3CCD845D1D26}"/>
                    </a:ext>
                  </a:extLst>
                </p:cNvPr>
                <p:cNvSpPr/>
                <p:nvPr/>
              </p:nvSpPr>
              <p:spPr>
                <a:xfrm>
                  <a:off x="1282065" y="919050"/>
                  <a:ext cx="8583221" cy="9434509"/>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217716-6288-4E27-0D43-4A4C59CD8D81}"/>
                    </a:ext>
                  </a:extLst>
                </p:cNvPr>
                <p:cNvSpPr txBox="1"/>
                <p:nvPr/>
              </p:nvSpPr>
              <p:spPr>
                <a:xfrm>
                  <a:off x="6685756" y="7846976"/>
                  <a:ext cx="3303924" cy="2301529"/>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Cầu Hiền Lương </a:t>
                  </a:r>
                  <a:r>
                    <a:rPr lang="en-US" sz="2500" i="1">
                      <a:latin typeface="Arial" panose="020B0604020202020204" pitchFamily="34" charset="0"/>
                      <a:cs typeface="Arial" panose="020B0604020202020204" pitchFamily="34" charset="0"/>
                    </a:rPr>
                    <a:t>(2010)</a:t>
                  </a:r>
                </a:p>
                <a:p>
                  <a:pPr>
                    <a:lnSpc>
                      <a:spcPct val="150000"/>
                    </a:lnSpc>
                  </a:pPr>
                  <a:r>
                    <a:rPr lang="en-US" sz="2500" i="1">
                      <a:latin typeface="Arial" panose="020B0604020202020204" pitchFamily="34" charset="0"/>
                      <a:cs typeface="Arial" panose="020B0604020202020204" pitchFamily="34" charset="0"/>
                    </a:rPr>
                    <a:t>Tác phẩm Video Art/ Trình diễn của Lê Ngọc Thanh, Lê Đức Hải</a:t>
                  </a:r>
                </a:p>
              </p:txBody>
            </p:sp>
          </p:grpSp>
          <p:sp>
            <p:nvSpPr>
              <p:cNvPr id="7" name="Oval 6">
                <a:extLst>
                  <a:ext uri="{FF2B5EF4-FFF2-40B4-BE49-F238E27FC236}">
                    <a16:creationId xmlns:a16="http://schemas.microsoft.com/office/drawing/2014/main" id="{BB6C6CEE-B365-8701-DC40-90E57EE09A8F}"/>
                  </a:ext>
                </a:extLst>
              </p:cNvPr>
              <p:cNvSpPr/>
              <p:nvPr/>
            </p:nvSpPr>
            <p:spPr>
              <a:xfrm>
                <a:off x="7197475" y="5894959"/>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4</a:t>
                </a:r>
              </a:p>
            </p:txBody>
          </p:sp>
        </p:grpSp>
        <p:pic>
          <p:nvPicPr>
            <p:cNvPr id="8" name="Picture 7">
              <a:extLst>
                <a:ext uri="{FF2B5EF4-FFF2-40B4-BE49-F238E27FC236}">
                  <a16:creationId xmlns:a16="http://schemas.microsoft.com/office/drawing/2014/main" id="{2A9D21CF-0EAD-55A8-5B21-EF59E69AE0FB}"/>
                </a:ext>
              </a:extLst>
            </p:cNvPr>
            <p:cNvPicPr>
              <a:picLocks noChangeAspect="1"/>
            </p:cNvPicPr>
            <p:nvPr/>
          </p:nvPicPr>
          <p:blipFill>
            <a:blip r:embed="rId2"/>
            <a:stretch>
              <a:fillRect/>
            </a:stretch>
          </p:blipFill>
          <p:spPr>
            <a:xfrm>
              <a:off x="526010" y="723900"/>
              <a:ext cx="6374055" cy="8707861"/>
            </a:xfrm>
            <a:prstGeom prst="rect">
              <a:avLst/>
            </a:prstGeom>
          </p:spPr>
        </p:pic>
      </p:grpSp>
    </p:spTree>
    <p:extLst>
      <p:ext uri="{BB962C8B-B14F-4D97-AF65-F5344CB8AC3E}">
        <p14:creationId xmlns:p14="http://schemas.microsoft.com/office/powerpoint/2010/main" val="386268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3098D22-398D-B860-833B-BD419FD7FE0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87CD2978-5B38-CEAA-6274-D5DFC54BD636}"/>
              </a:ext>
            </a:extLst>
          </p:cNvPr>
          <p:cNvSpPr txBox="1"/>
          <p:nvPr/>
        </p:nvSpPr>
        <p:spPr>
          <a:xfrm>
            <a:off x="10591425" y="251834"/>
            <a:ext cx="7171951" cy="4854214"/>
          </a:xfrm>
          <a:prstGeom prst="rect">
            <a:avLst/>
          </a:prstGeom>
          <a:noFill/>
        </p:spPr>
        <p:txBody>
          <a:bodyPr wrap="square">
            <a:spAutoFit/>
          </a:bodyPr>
          <a:lstStyle/>
          <a:p>
            <a:pPr algn="just">
              <a:lnSpc>
                <a:spcPct val="150000"/>
              </a:lnSpc>
            </a:pPr>
            <a:r>
              <a:rPr lang="en-US" sz="3000" i="1">
                <a:solidFill>
                  <a:srgbClr val="627C61"/>
                </a:solidFill>
                <a:latin typeface="Arial" panose="020B0604020202020204" pitchFamily="34" charset="0"/>
                <a:cs typeface="Arial" panose="020B0604020202020204" pitchFamily="34" charset="0"/>
              </a:rPr>
              <a:t>5. Bức tranh mang lại nhiều phong cách nghệ thuật như: đại chúng, siêu thực, trừu tượng,…diễn tả “chân dung của một xã hội đương đại”, phản ánh mối quan hệ đa chiều, kì ảo giữa con người với con người, con người với thiên nhiên (không gian đô thị) trong xã hội hiện đại. </a:t>
            </a:r>
          </a:p>
        </p:txBody>
      </p:sp>
      <p:grpSp>
        <p:nvGrpSpPr>
          <p:cNvPr id="4" name="Group 3">
            <a:extLst>
              <a:ext uri="{FF2B5EF4-FFF2-40B4-BE49-F238E27FC236}">
                <a16:creationId xmlns:a16="http://schemas.microsoft.com/office/drawing/2014/main" id="{CFA53A6A-EC94-7075-2E18-BC26EB4A0A34}"/>
              </a:ext>
            </a:extLst>
          </p:cNvPr>
          <p:cNvGrpSpPr/>
          <p:nvPr/>
        </p:nvGrpSpPr>
        <p:grpSpPr>
          <a:xfrm>
            <a:off x="304801" y="316984"/>
            <a:ext cx="10310064" cy="4748243"/>
            <a:chOff x="304801" y="395257"/>
            <a:chExt cx="10310064" cy="4748243"/>
          </a:xfrm>
        </p:grpSpPr>
        <p:grpSp>
          <p:nvGrpSpPr>
            <p:cNvPr id="5" name="Group 4">
              <a:extLst>
                <a:ext uri="{FF2B5EF4-FFF2-40B4-BE49-F238E27FC236}">
                  <a16:creationId xmlns:a16="http://schemas.microsoft.com/office/drawing/2014/main" id="{D864543B-6BC8-54B2-404E-B73E97A64788}"/>
                </a:ext>
              </a:extLst>
            </p:cNvPr>
            <p:cNvGrpSpPr/>
            <p:nvPr/>
          </p:nvGrpSpPr>
          <p:grpSpPr>
            <a:xfrm>
              <a:off x="304801" y="395257"/>
              <a:ext cx="10310064" cy="4748243"/>
              <a:chOff x="381001" y="-327781"/>
              <a:chExt cx="10310064" cy="4748243"/>
            </a:xfrm>
          </p:grpSpPr>
          <p:grpSp>
            <p:nvGrpSpPr>
              <p:cNvPr id="9" name="Group 8">
                <a:extLst>
                  <a:ext uri="{FF2B5EF4-FFF2-40B4-BE49-F238E27FC236}">
                    <a16:creationId xmlns:a16="http://schemas.microsoft.com/office/drawing/2014/main" id="{9972F30E-39AF-6266-706B-350D93557C6B}"/>
                  </a:ext>
                </a:extLst>
              </p:cNvPr>
              <p:cNvGrpSpPr/>
              <p:nvPr/>
            </p:nvGrpSpPr>
            <p:grpSpPr>
              <a:xfrm>
                <a:off x="381001" y="-327781"/>
                <a:ext cx="10310064" cy="4748243"/>
                <a:chOff x="1282066" y="919050"/>
                <a:chExt cx="8415454" cy="4691389"/>
              </a:xfrm>
            </p:grpSpPr>
            <p:sp>
              <p:nvSpPr>
                <p:cNvPr id="11" name="Rectangle 10">
                  <a:extLst>
                    <a:ext uri="{FF2B5EF4-FFF2-40B4-BE49-F238E27FC236}">
                      <a16:creationId xmlns:a16="http://schemas.microsoft.com/office/drawing/2014/main" id="{F66905DF-4703-18D3-8A26-0AA5FEEA95E5}"/>
                    </a:ext>
                  </a:extLst>
                </p:cNvPr>
                <p:cNvSpPr/>
                <p:nvPr/>
              </p:nvSpPr>
              <p:spPr>
                <a:xfrm>
                  <a:off x="1282066" y="919050"/>
                  <a:ext cx="8272234" cy="4691389"/>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281198A-714E-98C1-194B-AE1B304C7BDA}"/>
                    </a:ext>
                  </a:extLst>
                </p:cNvPr>
                <p:cNvSpPr txBox="1"/>
                <p:nvPr/>
              </p:nvSpPr>
              <p:spPr>
                <a:xfrm>
                  <a:off x="6393596" y="3750017"/>
                  <a:ext cx="3303924" cy="1731357"/>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Đô thị ảo </a:t>
                  </a:r>
                  <a:r>
                    <a:rPr lang="en-US" sz="2500" i="1">
                      <a:latin typeface="Arial" panose="020B0604020202020204" pitchFamily="34" charset="0"/>
                      <a:cs typeface="Arial" panose="020B0604020202020204" pitchFamily="34" charset="0"/>
                    </a:rPr>
                    <a:t>(2012) - Tranh của họa sĩ Đào Quốc Huy</a:t>
                  </a:r>
                </a:p>
                <a:p>
                  <a:pPr>
                    <a:lnSpc>
                      <a:spcPct val="150000"/>
                    </a:lnSpc>
                  </a:pPr>
                  <a:r>
                    <a:rPr lang="en-US" sz="2500" i="1">
                      <a:latin typeface="Arial" panose="020B0604020202020204" pitchFamily="34" charset="0"/>
                      <a:cs typeface="Arial" panose="020B0604020202020204" pitchFamily="34" charset="0"/>
                    </a:rPr>
                    <a:t>Nguồn: Đào Quốc Huy</a:t>
                  </a:r>
                </a:p>
              </p:txBody>
            </p:sp>
          </p:grpSp>
          <p:sp>
            <p:nvSpPr>
              <p:cNvPr id="7" name="Oval 6">
                <a:extLst>
                  <a:ext uri="{FF2B5EF4-FFF2-40B4-BE49-F238E27FC236}">
                    <a16:creationId xmlns:a16="http://schemas.microsoft.com/office/drawing/2014/main" id="{FC7B73A4-CB1F-0927-C807-8280E3B960AA}"/>
                  </a:ext>
                </a:extLst>
              </p:cNvPr>
              <p:cNvSpPr/>
              <p:nvPr/>
            </p:nvSpPr>
            <p:spPr>
              <a:xfrm>
                <a:off x="6721649" y="112744"/>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5</a:t>
                </a:r>
              </a:p>
            </p:txBody>
          </p:sp>
        </p:grpSp>
        <p:pic>
          <p:nvPicPr>
            <p:cNvPr id="3" name="Picture 2">
              <a:extLst>
                <a:ext uri="{FF2B5EF4-FFF2-40B4-BE49-F238E27FC236}">
                  <a16:creationId xmlns:a16="http://schemas.microsoft.com/office/drawing/2014/main" id="{03660685-3921-9322-B750-AC16C16900DA}"/>
                </a:ext>
              </a:extLst>
            </p:cNvPr>
            <p:cNvPicPr>
              <a:picLocks noChangeAspect="1"/>
            </p:cNvPicPr>
            <p:nvPr/>
          </p:nvPicPr>
          <p:blipFill>
            <a:blip r:embed="rId2"/>
            <a:srcRect l="5494" t="7651" r="45277" b="1881"/>
            <a:stretch/>
          </p:blipFill>
          <p:spPr>
            <a:xfrm>
              <a:off x="471113" y="571500"/>
              <a:ext cx="6096000" cy="4441371"/>
            </a:xfrm>
            <a:prstGeom prst="rect">
              <a:avLst/>
            </a:prstGeom>
          </p:spPr>
        </p:pic>
      </p:grpSp>
      <p:sp>
        <p:nvSpPr>
          <p:cNvPr id="6" name="TextBox 5">
            <a:extLst>
              <a:ext uri="{FF2B5EF4-FFF2-40B4-BE49-F238E27FC236}">
                <a16:creationId xmlns:a16="http://schemas.microsoft.com/office/drawing/2014/main" id="{E6207EA6-E75E-F66D-1D1B-80E541A1F67D}"/>
              </a:ext>
            </a:extLst>
          </p:cNvPr>
          <p:cNvSpPr txBox="1"/>
          <p:nvPr/>
        </p:nvSpPr>
        <p:spPr>
          <a:xfrm>
            <a:off x="304801" y="5295900"/>
            <a:ext cx="7594799" cy="4854214"/>
          </a:xfrm>
          <a:prstGeom prst="rect">
            <a:avLst/>
          </a:prstGeom>
          <a:noFill/>
        </p:spPr>
        <p:txBody>
          <a:bodyPr wrap="square">
            <a:spAutoFit/>
          </a:bodyPr>
          <a:lstStyle/>
          <a:p>
            <a:pPr algn="just">
              <a:lnSpc>
                <a:spcPct val="150000"/>
              </a:lnSpc>
            </a:pPr>
            <a:r>
              <a:rPr lang="en-US" sz="3000" i="1">
                <a:solidFill>
                  <a:srgbClr val="627C61"/>
                </a:solidFill>
                <a:latin typeface="Arial" panose="020B0604020202020204" pitchFamily="34" charset="0"/>
                <a:cs typeface="Arial" panose="020B0604020202020204" pitchFamily="34" charset="0"/>
              </a:rPr>
              <a:t>6. Tác phẩm là sự kết hợp giữa những đường con của cây và tác động của những khối lập phương mang tính công nghiệp tạo nên sự tương tác đầy kịch tính mang tinh thần của nghệ thuật đương đại. “Cây” là biểu tượng của vẻ đẹp thiên nhiên, thể hiện mối quan hệ giữa thiên nhiên và con người. </a:t>
            </a:r>
          </a:p>
        </p:txBody>
      </p:sp>
      <p:grpSp>
        <p:nvGrpSpPr>
          <p:cNvPr id="21" name="Group 20">
            <a:extLst>
              <a:ext uri="{FF2B5EF4-FFF2-40B4-BE49-F238E27FC236}">
                <a16:creationId xmlns:a16="http://schemas.microsoft.com/office/drawing/2014/main" id="{A09CB904-65EB-F773-8264-65A9725EAC33}"/>
              </a:ext>
            </a:extLst>
          </p:cNvPr>
          <p:cNvGrpSpPr/>
          <p:nvPr/>
        </p:nvGrpSpPr>
        <p:grpSpPr>
          <a:xfrm>
            <a:off x="8013280" y="5249508"/>
            <a:ext cx="10241382" cy="4748243"/>
            <a:chOff x="7977936" y="5195857"/>
            <a:chExt cx="10241382" cy="4748243"/>
          </a:xfrm>
        </p:grpSpPr>
        <p:grpSp>
          <p:nvGrpSpPr>
            <p:cNvPr id="13" name="Group 12">
              <a:extLst>
                <a:ext uri="{FF2B5EF4-FFF2-40B4-BE49-F238E27FC236}">
                  <a16:creationId xmlns:a16="http://schemas.microsoft.com/office/drawing/2014/main" id="{8C2FB895-9BB7-4364-5D78-54C627E79574}"/>
                </a:ext>
              </a:extLst>
            </p:cNvPr>
            <p:cNvGrpSpPr/>
            <p:nvPr/>
          </p:nvGrpSpPr>
          <p:grpSpPr>
            <a:xfrm>
              <a:off x="7977936" y="5195857"/>
              <a:ext cx="10241382" cy="4748243"/>
              <a:chOff x="381001" y="-327781"/>
              <a:chExt cx="10241382" cy="4748243"/>
            </a:xfrm>
          </p:grpSpPr>
          <p:grpSp>
            <p:nvGrpSpPr>
              <p:cNvPr id="15" name="Group 14">
                <a:extLst>
                  <a:ext uri="{FF2B5EF4-FFF2-40B4-BE49-F238E27FC236}">
                    <a16:creationId xmlns:a16="http://schemas.microsoft.com/office/drawing/2014/main" id="{AB224F70-D83C-FB2D-53C0-BA2E3F951A4A}"/>
                  </a:ext>
                </a:extLst>
              </p:cNvPr>
              <p:cNvGrpSpPr/>
              <p:nvPr/>
            </p:nvGrpSpPr>
            <p:grpSpPr>
              <a:xfrm>
                <a:off x="381001" y="-327781"/>
                <a:ext cx="10241382" cy="4748243"/>
                <a:chOff x="1282066" y="919050"/>
                <a:chExt cx="8359393" cy="4691389"/>
              </a:xfrm>
            </p:grpSpPr>
            <p:sp>
              <p:nvSpPr>
                <p:cNvPr id="17" name="Rectangle 16">
                  <a:extLst>
                    <a:ext uri="{FF2B5EF4-FFF2-40B4-BE49-F238E27FC236}">
                      <a16:creationId xmlns:a16="http://schemas.microsoft.com/office/drawing/2014/main" id="{E3B10D3F-FCAB-8F03-B6B7-CD7443309BEF}"/>
                    </a:ext>
                  </a:extLst>
                </p:cNvPr>
                <p:cNvSpPr/>
                <p:nvPr/>
              </p:nvSpPr>
              <p:spPr>
                <a:xfrm>
                  <a:off x="1282066" y="919050"/>
                  <a:ext cx="8272234" cy="4691389"/>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355CB8-A7BE-F44D-6932-7B7B67ABD361}"/>
                    </a:ext>
                  </a:extLst>
                </p:cNvPr>
                <p:cNvSpPr txBox="1"/>
                <p:nvPr/>
              </p:nvSpPr>
              <p:spPr>
                <a:xfrm>
                  <a:off x="6337535" y="3161024"/>
                  <a:ext cx="3303924" cy="2301528"/>
                </a:xfrm>
                <a:prstGeom prst="rect">
                  <a:avLst/>
                </a:prstGeom>
                <a:noFill/>
              </p:spPr>
              <p:txBody>
                <a:bodyPr wrap="square">
                  <a:spAutoFit/>
                </a:bodyPr>
                <a:lstStyle/>
                <a:p>
                  <a:pPr>
                    <a:lnSpc>
                      <a:spcPct val="150000"/>
                    </a:lnSpc>
                  </a:pPr>
                  <a:r>
                    <a:rPr lang="en-US" sz="2500" b="1" i="1">
                      <a:latin typeface="Arial" panose="020B0604020202020204" pitchFamily="34" charset="0"/>
                      <a:cs typeface="Arial" panose="020B0604020202020204" pitchFamily="34" charset="0"/>
                    </a:rPr>
                    <a:t>Cây </a:t>
                  </a:r>
                  <a:r>
                    <a:rPr lang="en-US" sz="2500" i="1">
                      <a:latin typeface="Arial" panose="020B0604020202020204" pitchFamily="34" charset="0"/>
                      <a:cs typeface="Arial" panose="020B0604020202020204" pitchFamily="34" charset="0"/>
                    </a:rPr>
                    <a:t>(2015) – Tác phẩm điêu khắc đương đại của Nguyễn Ngọc Lâm</a:t>
                  </a:r>
                </a:p>
                <a:p>
                  <a:pPr>
                    <a:lnSpc>
                      <a:spcPct val="150000"/>
                    </a:lnSpc>
                  </a:pPr>
                  <a:r>
                    <a:rPr lang="en-US" sz="2500" i="1">
                      <a:latin typeface="Arial" panose="020B0604020202020204" pitchFamily="34" charset="0"/>
                      <a:cs typeface="Arial" panose="020B0604020202020204" pitchFamily="34" charset="0"/>
                    </a:rPr>
                    <a:t>Nguồn: Nguyễn Ngọc Lâm</a:t>
                  </a:r>
                </a:p>
              </p:txBody>
            </p:sp>
          </p:grpSp>
          <p:sp>
            <p:nvSpPr>
              <p:cNvPr id="16" name="Oval 15">
                <a:extLst>
                  <a:ext uri="{FF2B5EF4-FFF2-40B4-BE49-F238E27FC236}">
                    <a16:creationId xmlns:a16="http://schemas.microsoft.com/office/drawing/2014/main" id="{41A306EA-5ED8-9318-BCE4-D79B7CFAC5FC}"/>
                  </a:ext>
                </a:extLst>
              </p:cNvPr>
              <p:cNvSpPr/>
              <p:nvPr/>
            </p:nvSpPr>
            <p:spPr>
              <a:xfrm>
                <a:off x="6530748" y="1238396"/>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6</a:t>
                </a:r>
              </a:p>
            </p:txBody>
          </p:sp>
        </p:grpSp>
        <p:pic>
          <p:nvPicPr>
            <p:cNvPr id="20" name="Picture 19">
              <a:extLst>
                <a:ext uri="{FF2B5EF4-FFF2-40B4-BE49-F238E27FC236}">
                  <a16:creationId xmlns:a16="http://schemas.microsoft.com/office/drawing/2014/main" id="{B2EA6EFD-7B9A-5735-7A8C-C7B1E2F7A50B}"/>
                </a:ext>
              </a:extLst>
            </p:cNvPr>
            <p:cNvPicPr>
              <a:picLocks noChangeAspect="1"/>
            </p:cNvPicPr>
            <p:nvPr/>
          </p:nvPicPr>
          <p:blipFill>
            <a:blip r:embed="rId3"/>
            <a:srcRect l="43771" t="4180" r="5577"/>
            <a:stretch/>
          </p:blipFill>
          <p:spPr>
            <a:xfrm>
              <a:off x="8043005" y="5367307"/>
              <a:ext cx="6006342" cy="4477064"/>
            </a:xfrm>
            <a:prstGeom prst="rect">
              <a:avLst/>
            </a:prstGeom>
          </p:spPr>
        </p:pic>
      </p:grpSp>
    </p:spTree>
    <p:extLst>
      <p:ext uri="{BB962C8B-B14F-4D97-AF65-F5344CB8AC3E}">
        <p14:creationId xmlns:p14="http://schemas.microsoft.com/office/powerpoint/2010/main" val="322302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147F05-1AA8-F5BC-C116-A53CCF3AC5BD}"/>
              </a:ext>
            </a:extLst>
          </p:cNvPr>
          <p:cNvPicPr>
            <a:picLocks noChangeAspect="1"/>
          </p:cNvPicPr>
          <p:nvPr/>
        </p:nvPicPr>
        <p:blipFill>
          <a:blip r:embed="rId2"/>
          <a:srcRect t="19003" b="20532"/>
          <a:stretch/>
        </p:blipFill>
        <p:spPr>
          <a:xfrm>
            <a:off x="304800" y="342900"/>
            <a:ext cx="17678400" cy="5451489"/>
          </a:xfrm>
          <a:prstGeom prst="rect">
            <a:avLst/>
          </a:prstGeom>
        </p:spPr>
      </p:pic>
      <p:sp>
        <p:nvSpPr>
          <p:cNvPr id="9" name="TextBox 8">
            <a:extLst>
              <a:ext uri="{FF2B5EF4-FFF2-40B4-BE49-F238E27FC236}">
                <a16:creationId xmlns:a16="http://schemas.microsoft.com/office/drawing/2014/main" id="{1C99545E-3E96-6EDE-4E66-89F1FACF5F31}"/>
              </a:ext>
            </a:extLst>
          </p:cNvPr>
          <p:cNvSpPr txBox="1"/>
          <p:nvPr/>
        </p:nvSpPr>
        <p:spPr>
          <a:xfrm>
            <a:off x="495300" y="8572500"/>
            <a:ext cx="17297400" cy="784830"/>
          </a:xfrm>
          <a:prstGeom prst="rect">
            <a:avLst/>
          </a:prstGeom>
          <a:noFill/>
        </p:spPr>
        <p:txBody>
          <a:bodyPr wrap="square">
            <a:spAutoFit/>
          </a:bodyPr>
          <a:lstStyle/>
          <a:p>
            <a:pPr algn="ctr"/>
            <a:r>
              <a:rPr lang="vi-VN" sz="4500"/>
              <a:t>Nghệ thuật đương đại Việt Nam xuất hiện muộn hơn so với thế giới</a:t>
            </a:r>
            <a:endParaRPr lang="en-US" sz="4500"/>
          </a:p>
        </p:txBody>
      </p:sp>
      <p:grpSp>
        <p:nvGrpSpPr>
          <p:cNvPr id="19" name="Group 18">
            <a:extLst>
              <a:ext uri="{FF2B5EF4-FFF2-40B4-BE49-F238E27FC236}">
                <a16:creationId xmlns:a16="http://schemas.microsoft.com/office/drawing/2014/main" id="{A9D5F53B-BA1D-0D6D-033C-F5F0848E2E55}"/>
              </a:ext>
            </a:extLst>
          </p:cNvPr>
          <p:cNvGrpSpPr/>
          <p:nvPr/>
        </p:nvGrpSpPr>
        <p:grpSpPr>
          <a:xfrm>
            <a:off x="3962400" y="5983116"/>
            <a:ext cx="10358437" cy="2400657"/>
            <a:chOff x="3962400" y="6059316"/>
            <a:chExt cx="10358437" cy="2400657"/>
          </a:xfrm>
        </p:grpSpPr>
        <p:sp>
          <p:nvSpPr>
            <p:cNvPr id="10" name="TextBox 9">
              <a:extLst>
                <a:ext uri="{FF2B5EF4-FFF2-40B4-BE49-F238E27FC236}">
                  <a16:creationId xmlns:a16="http://schemas.microsoft.com/office/drawing/2014/main" id="{8341E5D0-E07F-E9D6-D5AA-44AA15765595}"/>
                </a:ext>
              </a:extLst>
            </p:cNvPr>
            <p:cNvSpPr txBox="1"/>
            <p:nvPr/>
          </p:nvSpPr>
          <p:spPr>
            <a:xfrm>
              <a:off x="6667500" y="6059316"/>
              <a:ext cx="4953000" cy="2400657"/>
            </a:xfrm>
            <a:prstGeom prst="rect">
              <a:avLst/>
            </a:prstGeom>
            <a:noFill/>
          </p:spPr>
          <p:txBody>
            <a:bodyPr wrap="square" rtlCol="0">
              <a:spAutoFit/>
            </a:bodyPr>
            <a:lstStyle/>
            <a:p>
              <a:pPr algn="ctr"/>
              <a:r>
                <a:rPr lang="en-US" sz="15000" b="1">
                  <a:solidFill>
                    <a:srgbClr val="627C61"/>
                  </a:solidFill>
                  <a:effectLst>
                    <a:outerShdw blurRad="50800" dist="38100" dir="8100000" algn="tr" rotWithShape="0">
                      <a:prstClr val="black">
                        <a:alpha val="40000"/>
                      </a:prstClr>
                    </a:outerShdw>
                  </a:effectLst>
                  <a:latin typeface="Agency FB" panose="020B0503020202020204" pitchFamily="34" charset="0"/>
                  <a:cs typeface="Arial" panose="020B0604020202020204" pitchFamily="34" charset="0"/>
                </a:rPr>
                <a:t>1990</a:t>
              </a:r>
            </a:p>
          </p:txBody>
        </p:sp>
        <p:sp>
          <p:nvSpPr>
            <p:cNvPr id="11" name="Rectangle 10">
              <a:extLst>
                <a:ext uri="{FF2B5EF4-FFF2-40B4-BE49-F238E27FC236}">
                  <a16:creationId xmlns:a16="http://schemas.microsoft.com/office/drawing/2014/main" id="{56D0C5D9-38F9-6703-A086-F8905D1AD759}"/>
                </a:ext>
              </a:extLst>
            </p:cNvPr>
            <p:cNvSpPr/>
            <p:nvPr/>
          </p:nvSpPr>
          <p:spPr>
            <a:xfrm>
              <a:off x="3962400" y="7734300"/>
              <a:ext cx="3352800" cy="45719"/>
            </a:xfrm>
            <a:prstGeom prst="rect">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EEB4FAD-D587-9961-AF86-898049869DA5}"/>
                </a:ext>
              </a:extLst>
            </p:cNvPr>
            <p:cNvSpPr/>
            <p:nvPr/>
          </p:nvSpPr>
          <p:spPr>
            <a:xfrm>
              <a:off x="10968037" y="7711440"/>
              <a:ext cx="3352800" cy="45719"/>
            </a:xfrm>
            <a:prstGeom prst="rect">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1820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7D606-00A7-1711-FF95-38F30A4ACE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F5E51C1-2856-1B84-1DD8-A8400181D5DC}"/>
              </a:ext>
            </a:extLst>
          </p:cNvPr>
          <p:cNvPicPr>
            <a:picLocks noChangeAspect="1"/>
          </p:cNvPicPr>
          <p:nvPr/>
        </p:nvPicPr>
        <p:blipFill>
          <a:blip r:embed="rId2"/>
          <a:srcRect r="71773"/>
          <a:stretch/>
        </p:blipFill>
        <p:spPr>
          <a:xfrm>
            <a:off x="13258800" y="-302955"/>
            <a:ext cx="4781732" cy="7086794"/>
          </a:xfrm>
          <a:prstGeom prst="rect">
            <a:avLst/>
          </a:prstGeom>
        </p:spPr>
      </p:pic>
      <p:sp>
        <p:nvSpPr>
          <p:cNvPr id="3" name="TextBox 2">
            <a:extLst>
              <a:ext uri="{FF2B5EF4-FFF2-40B4-BE49-F238E27FC236}">
                <a16:creationId xmlns:a16="http://schemas.microsoft.com/office/drawing/2014/main" id="{866C288B-A09D-7997-D1DD-CD68942C23E5}"/>
              </a:ext>
            </a:extLst>
          </p:cNvPr>
          <p:cNvSpPr txBox="1"/>
          <p:nvPr/>
        </p:nvSpPr>
        <p:spPr>
          <a:xfrm>
            <a:off x="4707537" y="6723965"/>
            <a:ext cx="13182599" cy="276293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Nghệ thuật của họ là sự kết hợp linh hoạt của các vật liệu, phương pháp thực hành thể hiện bản sắc cá nhân và văn hóa, gia đình, cộng đồng và quốc tịch.</a:t>
            </a:r>
            <a:endParaRPr lang="en-US" sz="4000"/>
          </a:p>
        </p:txBody>
      </p:sp>
      <p:pic>
        <p:nvPicPr>
          <p:cNvPr id="4" name="Picture 3">
            <a:extLst>
              <a:ext uri="{FF2B5EF4-FFF2-40B4-BE49-F238E27FC236}">
                <a16:creationId xmlns:a16="http://schemas.microsoft.com/office/drawing/2014/main" id="{A7DB29A0-F45B-4BCE-5424-47AAD9DB942D}"/>
              </a:ext>
            </a:extLst>
          </p:cNvPr>
          <p:cNvPicPr>
            <a:picLocks noChangeAspect="1"/>
          </p:cNvPicPr>
          <p:nvPr/>
        </p:nvPicPr>
        <p:blipFill>
          <a:blip r:embed="rId2"/>
          <a:srcRect l="38318" r="37604"/>
          <a:stretch/>
        </p:blipFill>
        <p:spPr>
          <a:xfrm>
            <a:off x="9255515" y="30605"/>
            <a:ext cx="3705068" cy="6437162"/>
          </a:xfrm>
          <a:prstGeom prst="rect">
            <a:avLst/>
          </a:prstGeom>
        </p:spPr>
      </p:pic>
      <p:pic>
        <p:nvPicPr>
          <p:cNvPr id="6" name="Picture 5">
            <a:extLst>
              <a:ext uri="{FF2B5EF4-FFF2-40B4-BE49-F238E27FC236}">
                <a16:creationId xmlns:a16="http://schemas.microsoft.com/office/drawing/2014/main" id="{8BB2EA21-75D0-F431-6113-56053302607B}"/>
              </a:ext>
            </a:extLst>
          </p:cNvPr>
          <p:cNvPicPr>
            <a:picLocks noChangeAspect="1"/>
          </p:cNvPicPr>
          <p:nvPr/>
        </p:nvPicPr>
        <p:blipFill>
          <a:blip r:embed="rId2"/>
          <a:srcRect l="71805" r="-32"/>
          <a:stretch/>
        </p:blipFill>
        <p:spPr>
          <a:xfrm>
            <a:off x="104842" y="3849838"/>
            <a:ext cx="4343400" cy="6437162"/>
          </a:xfrm>
          <a:prstGeom prst="rect">
            <a:avLst/>
          </a:prstGeom>
        </p:spPr>
      </p:pic>
      <p:sp>
        <p:nvSpPr>
          <p:cNvPr id="8" name="TextBox 7">
            <a:extLst>
              <a:ext uri="{FF2B5EF4-FFF2-40B4-BE49-F238E27FC236}">
                <a16:creationId xmlns:a16="http://schemas.microsoft.com/office/drawing/2014/main" id="{95936DFE-F168-87C7-4234-F7F17CE351D5}"/>
              </a:ext>
            </a:extLst>
          </p:cNvPr>
          <p:cNvSpPr txBox="1"/>
          <p:nvPr/>
        </p:nvSpPr>
        <p:spPr>
          <a:xfrm>
            <a:off x="625190" y="342900"/>
            <a:ext cx="8164694" cy="3686266"/>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Nghệ sĩ đương đại làm việc trong một thế giới có ảnh hưởng toàn cầu, đa dạng về văn hóa và công nghệ.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9970535-DC3E-4F35-D8AD-84E94E86A199}"/>
              </a:ext>
            </a:extLst>
          </p:cNvPr>
          <p:cNvSpPr/>
          <p:nvPr/>
        </p:nvSpPr>
        <p:spPr>
          <a:xfrm>
            <a:off x="4707537" y="4043453"/>
            <a:ext cx="4436463" cy="2314867"/>
          </a:xfrm>
          <a:prstGeom prst="rect">
            <a:avLst/>
          </a:prstGeom>
          <a:solidFill>
            <a:srgbClr val="FFD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44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FEABB-4657-3258-FF98-569EEEED5DB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80A4E0-2D70-FA7C-6CFE-2E131089E8EB}"/>
              </a:ext>
            </a:extLst>
          </p:cNvPr>
          <p:cNvSpPr/>
          <p:nvPr/>
        </p:nvSpPr>
        <p:spPr>
          <a:xfrm>
            <a:off x="4724400" y="342900"/>
            <a:ext cx="8839200" cy="1219200"/>
          </a:xfrm>
          <a:prstGeom prst="roundRect">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bg1"/>
                </a:solidFill>
                <a:latin typeface="Arial" panose="020B0604020202020204" pitchFamily="34" charset="0"/>
                <a:cs typeface="Arial" panose="020B0604020202020204" pitchFamily="34" charset="0"/>
              </a:rPr>
              <a:t>Một số tác phẩm </a:t>
            </a:r>
          </a:p>
        </p:txBody>
      </p:sp>
      <p:grpSp>
        <p:nvGrpSpPr>
          <p:cNvPr id="13" name="Group 12">
            <a:extLst>
              <a:ext uri="{FF2B5EF4-FFF2-40B4-BE49-F238E27FC236}">
                <a16:creationId xmlns:a16="http://schemas.microsoft.com/office/drawing/2014/main" id="{C8F8DEE5-FD6E-B3B0-B50E-C2F1C81481C6}"/>
              </a:ext>
            </a:extLst>
          </p:cNvPr>
          <p:cNvGrpSpPr/>
          <p:nvPr/>
        </p:nvGrpSpPr>
        <p:grpSpPr>
          <a:xfrm>
            <a:off x="545960" y="2117466"/>
            <a:ext cx="9144000" cy="7059610"/>
            <a:chOff x="469760" y="2171700"/>
            <a:chExt cx="9144000" cy="7059610"/>
          </a:xfrm>
        </p:grpSpPr>
        <p:pic>
          <p:nvPicPr>
            <p:cNvPr id="7" name="Picture 6">
              <a:extLst>
                <a:ext uri="{FF2B5EF4-FFF2-40B4-BE49-F238E27FC236}">
                  <a16:creationId xmlns:a16="http://schemas.microsoft.com/office/drawing/2014/main" id="{015CC600-5C67-59FB-04E1-94E1D82C1F2F}"/>
                </a:ext>
              </a:extLst>
            </p:cNvPr>
            <p:cNvPicPr>
              <a:picLocks noChangeAspect="1"/>
            </p:cNvPicPr>
            <p:nvPr/>
          </p:nvPicPr>
          <p:blipFill>
            <a:blip r:embed="rId2"/>
            <a:stretch>
              <a:fillRect/>
            </a:stretch>
          </p:blipFill>
          <p:spPr>
            <a:xfrm>
              <a:off x="1143000" y="2171700"/>
              <a:ext cx="7797521" cy="6157623"/>
            </a:xfrm>
            <a:prstGeom prst="rect">
              <a:avLst/>
            </a:prstGeom>
          </p:spPr>
        </p:pic>
        <p:sp>
          <p:nvSpPr>
            <p:cNvPr id="12" name="TextBox 11">
              <a:extLst>
                <a:ext uri="{FF2B5EF4-FFF2-40B4-BE49-F238E27FC236}">
                  <a16:creationId xmlns:a16="http://schemas.microsoft.com/office/drawing/2014/main" id="{65D6C658-3B6C-5AA9-336B-8A3938A3121D}"/>
                </a:ext>
              </a:extLst>
            </p:cNvPr>
            <p:cNvSpPr txBox="1"/>
            <p:nvPr/>
          </p:nvSpPr>
          <p:spPr>
            <a:xfrm>
              <a:off x="469760" y="8646535"/>
              <a:ext cx="9144000" cy="584775"/>
            </a:xfrm>
            <a:prstGeom prst="rect">
              <a:avLst/>
            </a:prstGeom>
            <a:noFill/>
          </p:spPr>
          <p:txBody>
            <a:bodyPr wrap="square">
              <a:spAutoFit/>
            </a:bodyPr>
            <a:lstStyle/>
            <a:p>
              <a:pPr algn="ctr"/>
              <a:r>
                <a:rPr lang="en-US" sz="3200" i="1">
                  <a:latin typeface="Arial" panose="020B0604020202020204" pitchFamily="34" charset="0"/>
                  <a:cs typeface="Arial" panose="020B0604020202020204" pitchFamily="34" charset="0"/>
                </a:rPr>
                <a:t>Tác phẩm Mùa hoa, thép – Trần Văn An</a:t>
              </a:r>
            </a:p>
          </p:txBody>
        </p:sp>
      </p:grpSp>
      <p:grpSp>
        <p:nvGrpSpPr>
          <p:cNvPr id="15" name="Group 14">
            <a:extLst>
              <a:ext uri="{FF2B5EF4-FFF2-40B4-BE49-F238E27FC236}">
                <a16:creationId xmlns:a16="http://schemas.microsoft.com/office/drawing/2014/main" id="{BECC6391-A65A-1945-955E-88EF5984866C}"/>
              </a:ext>
            </a:extLst>
          </p:cNvPr>
          <p:cNvGrpSpPr/>
          <p:nvPr/>
        </p:nvGrpSpPr>
        <p:grpSpPr>
          <a:xfrm>
            <a:off x="9829800" y="2095500"/>
            <a:ext cx="7543800" cy="7820785"/>
            <a:chOff x="9753600" y="2149734"/>
            <a:chExt cx="7543800" cy="7820785"/>
          </a:xfrm>
        </p:grpSpPr>
        <p:pic>
          <p:nvPicPr>
            <p:cNvPr id="10" name="Picture 9" descr="Tranh in - Không gian Lưu niệm Lê Bá Đảng">
              <a:extLst>
                <a:ext uri="{FF2B5EF4-FFF2-40B4-BE49-F238E27FC236}">
                  <a16:creationId xmlns:a16="http://schemas.microsoft.com/office/drawing/2014/main" id="{20F685B8-95D9-CDC7-FCF6-F15C44923A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3601" y="2149734"/>
              <a:ext cx="7391400" cy="6179590"/>
            </a:xfrm>
            <a:prstGeom prst="rect">
              <a:avLst/>
            </a:prstGeom>
            <a:noFill/>
            <a:ln>
              <a:noFill/>
            </a:ln>
          </p:spPr>
        </p:pic>
        <p:sp>
          <p:nvSpPr>
            <p:cNvPr id="14" name="TextBox 13">
              <a:extLst>
                <a:ext uri="{FF2B5EF4-FFF2-40B4-BE49-F238E27FC236}">
                  <a16:creationId xmlns:a16="http://schemas.microsoft.com/office/drawing/2014/main" id="{BCA903AB-76A1-6DCC-8FF5-B7F812082A1F}"/>
                </a:ext>
              </a:extLst>
            </p:cNvPr>
            <p:cNvSpPr txBox="1"/>
            <p:nvPr/>
          </p:nvSpPr>
          <p:spPr>
            <a:xfrm>
              <a:off x="9753600" y="8492101"/>
              <a:ext cx="7543800" cy="1478418"/>
            </a:xfrm>
            <a:prstGeom prst="rect">
              <a:avLst/>
            </a:prstGeom>
            <a:noFill/>
          </p:spPr>
          <p:txBody>
            <a:bodyPr wrap="square">
              <a:spAutoFit/>
            </a:bodyPr>
            <a:lstStyle/>
            <a:p>
              <a:pPr algn="ctr">
                <a:lnSpc>
                  <a:spcPct val="150000"/>
                </a:lnSpc>
              </a:pPr>
              <a:r>
                <a:rPr lang="en-US" sz="3200" i="1">
                  <a:latin typeface="Arial" panose="020B0604020202020204" pitchFamily="34" charset="0"/>
                  <a:cs typeface="Arial" panose="020B0604020202020204" pitchFamily="34" charset="0"/>
                </a:rPr>
                <a:t>Tác phẩm Tám chú ngựa, in thạch bản và đắp nổi – Lê Bá Đảng</a:t>
              </a:r>
            </a:p>
          </p:txBody>
        </p:sp>
      </p:grpSp>
    </p:spTree>
    <p:extLst>
      <p:ext uri="{BB962C8B-B14F-4D97-AF65-F5344CB8AC3E}">
        <p14:creationId xmlns:p14="http://schemas.microsoft.com/office/powerpoint/2010/main" val="101430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288CB-5145-3792-E9F8-B52DD67F473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BC35CBE-6C73-EFF1-41E3-A5F5F723B54B}"/>
              </a:ext>
            </a:extLst>
          </p:cNvPr>
          <p:cNvGrpSpPr/>
          <p:nvPr/>
        </p:nvGrpSpPr>
        <p:grpSpPr>
          <a:xfrm>
            <a:off x="152400" y="2628900"/>
            <a:ext cx="9144000" cy="5865366"/>
            <a:chOff x="152400" y="1691709"/>
            <a:chExt cx="9144000" cy="5865366"/>
          </a:xfrm>
        </p:grpSpPr>
        <p:sp>
          <p:nvSpPr>
            <p:cNvPr id="12" name="TextBox 11">
              <a:extLst>
                <a:ext uri="{FF2B5EF4-FFF2-40B4-BE49-F238E27FC236}">
                  <a16:creationId xmlns:a16="http://schemas.microsoft.com/office/drawing/2014/main" id="{778D9BDF-98F9-5AA0-5C84-9390596953DD}"/>
                </a:ext>
              </a:extLst>
            </p:cNvPr>
            <p:cNvSpPr txBox="1"/>
            <p:nvPr/>
          </p:nvSpPr>
          <p:spPr>
            <a:xfrm>
              <a:off x="152400" y="6972300"/>
              <a:ext cx="9144000" cy="584775"/>
            </a:xfrm>
            <a:prstGeom prst="rect">
              <a:avLst/>
            </a:prstGeom>
            <a:noFill/>
          </p:spPr>
          <p:txBody>
            <a:bodyPr wrap="square">
              <a:spAutoFit/>
            </a:bodyPr>
            <a:lstStyle/>
            <a:p>
              <a:pPr algn="ctr"/>
              <a:r>
                <a:rPr lang="en-US" sz="3200" i="1">
                  <a:latin typeface="Arial" panose="020B0604020202020204" pitchFamily="34" charset="0"/>
                  <a:cs typeface="Arial" panose="020B0604020202020204" pitchFamily="34" charset="0"/>
                </a:rPr>
                <a:t>Tác phẩm Mùa hoa, thép – Trần Văn An</a:t>
              </a:r>
            </a:p>
          </p:txBody>
        </p:sp>
        <p:pic>
          <p:nvPicPr>
            <p:cNvPr id="3" name="Picture 2">
              <a:extLst>
                <a:ext uri="{FF2B5EF4-FFF2-40B4-BE49-F238E27FC236}">
                  <a16:creationId xmlns:a16="http://schemas.microsoft.com/office/drawing/2014/main" id="{50962318-3E36-4CDC-7FA9-7E7E58D2BAD5}"/>
                </a:ext>
              </a:extLst>
            </p:cNvPr>
            <p:cNvPicPr>
              <a:picLocks noChangeAspect="1"/>
            </p:cNvPicPr>
            <p:nvPr/>
          </p:nvPicPr>
          <p:blipFill>
            <a:blip r:embed="rId2"/>
            <a:stretch>
              <a:fillRect/>
            </a:stretch>
          </p:blipFill>
          <p:spPr>
            <a:xfrm>
              <a:off x="575661" y="1691709"/>
              <a:ext cx="8297477" cy="5015865"/>
            </a:xfrm>
            <a:prstGeom prst="rect">
              <a:avLst/>
            </a:prstGeom>
          </p:spPr>
        </p:pic>
      </p:grpSp>
      <p:grpSp>
        <p:nvGrpSpPr>
          <p:cNvPr id="6" name="Group 5">
            <a:extLst>
              <a:ext uri="{FF2B5EF4-FFF2-40B4-BE49-F238E27FC236}">
                <a16:creationId xmlns:a16="http://schemas.microsoft.com/office/drawing/2014/main" id="{590DEB7E-0EED-877F-8BA0-20F5FA92742D}"/>
              </a:ext>
            </a:extLst>
          </p:cNvPr>
          <p:cNvGrpSpPr/>
          <p:nvPr/>
        </p:nvGrpSpPr>
        <p:grpSpPr>
          <a:xfrm>
            <a:off x="9414865" y="1257300"/>
            <a:ext cx="8537134" cy="8468796"/>
            <a:chOff x="9414865" y="1257300"/>
            <a:chExt cx="8537134" cy="8468796"/>
          </a:xfrm>
        </p:grpSpPr>
        <p:sp>
          <p:nvSpPr>
            <p:cNvPr id="14" name="TextBox 13">
              <a:extLst>
                <a:ext uri="{FF2B5EF4-FFF2-40B4-BE49-F238E27FC236}">
                  <a16:creationId xmlns:a16="http://schemas.microsoft.com/office/drawing/2014/main" id="{9003EE26-49A3-ACE2-1441-2AE5BDB6234C}"/>
                </a:ext>
              </a:extLst>
            </p:cNvPr>
            <p:cNvSpPr txBox="1"/>
            <p:nvPr/>
          </p:nvSpPr>
          <p:spPr>
            <a:xfrm>
              <a:off x="9911532" y="1257300"/>
              <a:ext cx="7543800" cy="2217082"/>
            </a:xfrm>
            <a:prstGeom prst="rect">
              <a:avLst/>
            </a:prstGeom>
            <a:noFill/>
          </p:spPr>
          <p:txBody>
            <a:bodyPr wrap="square">
              <a:spAutoFit/>
            </a:bodyPr>
            <a:lstStyle/>
            <a:p>
              <a:pPr algn="ctr">
                <a:lnSpc>
                  <a:spcPct val="150000"/>
                </a:lnSpc>
              </a:pPr>
              <a:r>
                <a:rPr lang="vi-VN" sz="3200" i="1">
                  <a:latin typeface="Arial" panose="020B0604020202020204" pitchFamily="34" charset="0"/>
                  <a:cs typeface="Arial" panose="020B0604020202020204" pitchFamily="34" charset="0"/>
                </a:rPr>
                <a:t>Đèn kéo quân chủ đề Cười và Kéo co –</a:t>
              </a:r>
            </a:p>
            <a:p>
              <a:pPr algn="ctr">
                <a:lnSpc>
                  <a:spcPct val="150000"/>
                </a:lnSpc>
              </a:pPr>
              <a:r>
                <a:rPr lang="vi-VN" sz="3200" i="1">
                  <a:latin typeface="Arial" panose="020B0604020202020204" pitchFamily="34" charset="0"/>
                  <a:cs typeface="Arial" panose="020B0604020202020204" pitchFamily="34" charset="0"/>
                </a:rPr>
                <a:t>vải, kim loại, motor, bản in gỗ </a:t>
              </a:r>
            </a:p>
            <a:p>
              <a:pPr algn="ctr">
                <a:lnSpc>
                  <a:spcPct val="150000"/>
                </a:lnSpc>
              </a:pPr>
              <a:r>
                <a:rPr lang="vi-VN" sz="3200" i="1">
                  <a:latin typeface="Arial" panose="020B0604020202020204" pitchFamily="34" charset="0"/>
                  <a:cs typeface="Arial" panose="020B0604020202020204" pitchFamily="34" charset="0"/>
                </a:rPr>
                <a:t>- Phạm Khắc Quang</a:t>
              </a:r>
            </a:p>
          </p:txBody>
        </p:sp>
        <p:pic>
          <p:nvPicPr>
            <p:cNvPr id="5" name="Picture 4">
              <a:extLst>
                <a:ext uri="{FF2B5EF4-FFF2-40B4-BE49-F238E27FC236}">
                  <a16:creationId xmlns:a16="http://schemas.microsoft.com/office/drawing/2014/main" id="{C1F20663-658F-7E80-61D7-2DB80E68A879}"/>
                </a:ext>
              </a:extLst>
            </p:cNvPr>
            <p:cNvPicPr>
              <a:picLocks noChangeAspect="1"/>
            </p:cNvPicPr>
            <p:nvPr/>
          </p:nvPicPr>
          <p:blipFill>
            <a:blip r:embed="rId3"/>
            <a:stretch>
              <a:fillRect/>
            </a:stretch>
          </p:blipFill>
          <p:spPr>
            <a:xfrm>
              <a:off x="9414865" y="3572963"/>
              <a:ext cx="8537134" cy="6153133"/>
            </a:xfrm>
            <a:prstGeom prst="rect">
              <a:avLst/>
            </a:prstGeom>
          </p:spPr>
        </p:pic>
      </p:grpSp>
    </p:spTree>
    <p:extLst>
      <p:ext uri="{BB962C8B-B14F-4D97-AF65-F5344CB8AC3E}">
        <p14:creationId xmlns:p14="http://schemas.microsoft.com/office/powerpoint/2010/main" val="1993718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F897E-D308-76E0-C542-A29D6AC97284}"/>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31FD88C-70DD-3AD5-E32F-1C0D3167A1C6}"/>
              </a:ext>
            </a:extLst>
          </p:cNvPr>
          <p:cNvGrpSpPr/>
          <p:nvPr/>
        </p:nvGrpSpPr>
        <p:grpSpPr>
          <a:xfrm>
            <a:off x="451449" y="530696"/>
            <a:ext cx="8686800" cy="5461575"/>
            <a:chOff x="299049" y="1028700"/>
            <a:chExt cx="8686800" cy="5461575"/>
          </a:xfrm>
        </p:grpSpPr>
        <p:sp>
          <p:nvSpPr>
            <p:cNvPr id="12" name="TextBox 11">
              <a:extLst>
                <a:ext uri="{FF2B5EF4-FFF2-40B4-BE49-F238E27FC236}">
                  <a16:creationId xmlns:a16="http://schemas.microsoft.com/office/drawing/2014/main" id="{061DF324-6916-BC83-A570-E5696C66C547}"/>
                </a:ext>
              </a:extLst>
            </p:cNvPr>
            <p:cNvSpPr txBox="1"/>
            <p:nvPr/>
          </p:nvSpPr>
          <p:spPr>
            <a:xfrm>
              <a:off x="299049" y="5905500"/>
              <a:ext cx="8686800" cy="584775"/>
            </a:xfrm>
            <a:prstGeom prst="rect">
              <a:avLst/>
            </a:prstGeom>
            <a:noFill/>
          </p:spPr>
          <p:txBody>
            <a:bodyPr wrap="square">
              <a:spAutoFit/>
            </a:bodyPr>
            <a:lstStyle/>
            <a:p>
              <a:pPr algn="ctr"/>
              <a:r>
                <a:rPr lang="en-US" sz="3200" i="1">
                  <a:latin typeface="Arial" panose="020B0604020202020204" pitchFamily="34" charset="0"/>
                  <a:cs typeface="Arial" panose="020B0604020202020204" pitchFamily="34" charset="0"/>
                </a:rPr>
                <a:t>Tác phẩm Mùa hoa, thép – Trần Văn An</a:t>
              </a:r>
            </a:p>
          </p:txBody>
        </p:sp>
        <p:pic>
          <p:nvPicPr>
            <p:cNvPr id="2" name="Picture 1" descr="Triển lãm 'Khải huyền' của Bùi Hải Sơn: Những chiêm nghiệm siêu hình về hạt lúa - Ảnh 2.">
              <a:extLst>
                <a:ext uri="{FF2B5EF4-FFF2-40B4-BE49-F238E27FC236}">
                  <a16:creationId xmlns:a16="http://schemas.microsoft.com/office/drawing/2014/main" id="{A3D2EA69-655A-BA52-3ECD-D08BE3172E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448" y="1028700"/>
              <a:ext cx="8584002" cy="4544060"/>
            </a:xfrm>
            <a:prstGeom prst="rect">
              <a:avLst/>
            </a:prstGeom>
            <a:noFill/>
            <a:ln>
              <a:noFill/>
            </a:ln>
          </p:spPr>
        </p:pic>
      </p:grpSp>
      <p:grpSp>
        <p:nvGrpSpPr>
          <p:cNvPr id="9" name="Group 8">
            <a:extLst>
              <a:ext uri="{FF2B5EF4-FFF2-40B4-BE49-F238E27FC236}">
                <a16:creationId xmlns:a16="http://schemas.microsoft.com/office/drawing/2014/main" id="{C883EF3E-25AE-6E33-8C06-CD78BCD66CA6}"/>
              </a:ext>
            </a:extLst>
          </p:cNvPr>
          <p:cNvGrpSpPr/>
          <p:nvPr/>
        </p:nvGrpSpPr>
        <p:grpSpPr>
          <a:xfrm>
            <a:off x="9086850" y="4098946"/>
            <a:ext cx="8686801" cy="5638308"/>
            <a:chOff x="9086850" y="4098946"/>
            <a:chExt cx="8686801" cy="5638308"/>
          </a:xfrm>
        </p:grpSpPr>
        <p:sp>
          <p:nvSpPr>
            <p:cNvPr id="14" name="TextBox 13">
              <a:extLst>
                <a:ext uri="{FF2B5EF4-FFF2-40B4-BE49-F238E27FC236}">
                  <a16:creationId xmlns:a16="http://schemas.microsoft.com/office/drawing/2014/main" id="{3C41C783-45F2-0992-FDEF-252CDFBF24CC}"/>
                </a:ext>
              </a:extLst>
            </p:cNvPr>
            <p:cNvSpPr txBox="1"/>
            <p:nvPr/>
          </p:nvSpPr>
          <p:spPr>
            <a:xfrm>
              <a:off x="9658350" y="4098946"/>
              <a:ext cx="7543800" cy="739754"/>
            </a:xfrm>
            <a:prstGeom prst="rect">
              <a:avLst/>
            </a:prstGeom>
            <a:noFill/>
          </p:spPr>
          <p:txBody>
            <a:bodyPr wrap="square">
              <a:spAutoFit/>
            </a:bodyPr>
            <a:lstStyle/>
            <a:p>
              <a:pPr algn="ctr">
                <a:lnSpc>
                  <a:spcPct val="150000"/>
                </a:lnSpc>
              </a:pPr>
              <a:r>
                <a:rPr lang="vi-VN" sz="3200" i="1">
                  <a:latin typeface="Arial" panose="020B0604020202020204" pitchFamily="34" charset="0"/>
                  <a:cs typeface="Arial" panose="020B0604020202020204" pitchFamily="34" charset="0"/>
                </a:rPr>
                <a:t>Tác phẩm Mã nguồn</a:t>
              </a:r>
            </a:p>
          </p:txBody>
        </p:sp>
        <p:pic>
          <p:nvPicPr>
            <p:cNvPr id="8" name="Picture 7" descr="Triển lãm 'Khải huyền' của Bùi Hải Sơn: Những chiêm nghiệm siêu hình về hạt lúa - Ảnh 3.">
              <a:extLst>
                <a:ext uri="{FF2B5EF4-FFF2-40B4-BE49-F238E27FC236}">
                  <a16:creationId xmlns:a16="http://schemas.microsoft.com/office/drawing/2014/main" id="{F169FA63-3587-F406-15BD-9BF0DCD8CC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6850" y="5219700"/>
              <a:ext cx="8686801" cy="4517554"/>
            </a:xfrm>
            <a:prstGeom prst="rect">
              <a:avLst/>
            </a:prstGeom>
            <a:noFill/>
            <a:ln>
              <a:noFill/>
            </a:ln>
          </p:spPr>
        </p:pic>
      </p:grpSp>
      <p:pic>
        <p:nvPicPr>
          <p:cNvPr id="3" name="Google Shape;192;p2">
            <a:extLst>
              <a:ext uri="{FF2B5EF4-FFF2-40B4-BE49-F238E27FC236}">
                <a16:creationId xmlns:a16="http://schemas.microsoft.com/office/drawing/2014/main" id="{8FE09866-9B84-4154-308F-D16543BA67F3}"/>
              </a:ext>
            </a:extLst>
          </p:cNvPr>
          <p:cNvPicPr preferRelativeResize="0"/>
          <p:nvPr/>
        </p:nvPicPr>
        <p:blipFill rotWithShape="1">
          <a:blip r:embed="rId4">
            <a:alphaModFix/>
          </a:blip>
          <a:srcRect/>
          <a:stretch/>
        </p:blipFill>
        <p:spPr>
          <a:xfrm>
            <a:off x="152400" y="9737254"/>
            <a:ext cx="3373117" cy="594512"/>
          </a:xfrm>
          <a:prstGeom prst="rect">
            <a:avLst/>
          </a:prstGeom>
          <a:noFill/>
          <a:ln>
            <a:noFill/>
          </a:ln>
        </p:spPr>
      </p:pic>
    </p:spTree>
    <p:extLst>
      <p:ext uri="{BB962C8B-B14F-4D97-AF65-F5344CB8AC3E}">
        <p14:creationId xmlns:p14="http://schemas.microsoft.com/office/powerpoint/2010/main" val="131141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B5093F9-2C58-7472-04C2-00575BCA659B}"/>
              </a:ext>
            </a:extLst>
          </p:cNvPr>
          <p:cNvSpPr txBox="1"/>
          <p:nvPr/>
        </p:nvSpPr>
        <p:spPr>
          <a:xfrm>
            <a:off x="2133600" y="621149"/>
            <a:ext cx="14020800"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KHỞI ĐỘNG </a:t>
            </a:r>
          </a:p>
        </p:txBody>
      </p:sp>
      <p:grpSp>
        <p:nvGrpSpPr>
          <p:cNvPr id="15" name="Group 14">
            <a:extLst>
              <a:ext uri="{FF2B5EF4-FFF2-40B4-BE49-F238E27FC236}">
                <a16:creationId xmlns:a16="http://schemas.microsoft.com/office/drawing/2014/main" id="{E9155947-E2E7-EFB3-2D65-FDAC3E808762}"/>
              </a:ext>
            </a:extLst>
          </p:cNvPr>
          <p:cNvGrpSpPr/>
          <p:nvPr/>
        </p:nvGrpSpPr>
        <p:grpSpPr>
          <a:xfrm>
            <a:off x="533400" y="3115233"/>
            <a:ext cx="5943600" cy="7171767"/>
            <a:chOff x="533400" y="3115233"/>
            <a:chExt cx="5943600" cy="7171767"/>
          </a:xfrm>
        </p:grpSpPr>
        <p:pic>
          <p:nvPicPr>
            <p:cNvPr id="13" name="Picture 18">
              <a:extLst>
                <a:ext uri="{FF2B5EF4-FFF2-40B4-BE49-F238E27FC236}">
                  <a16:creationId xmlns:a16="http://schemas.microsoft.com/office/drawing/2014/main" id="{7FD18B04-B190-1A6F-3A62-16D0B1E632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3115233"/>
              <a:ext cx="5943600" cy="7171767"/>
            </a:xfrm>
            <a:prstGeom prst="rect">
              <a:avLst/>
            </a:prstGeom>
          </p:spPr>
        </p:pic>
        <p:sp>
          <p:nvSpPr>
            <p:cNvPr id="14" name="TextBox 13">
              <a:extLst>
                <a:ext uri="{FF2B5EF4-FFF2-40B4-BE49-F238E27FC236}">
                  <a16:creationId xmlns:a16="http://schemas.microsoft.com/office/drawing/2014/main" id="{6B05EBC1-15BC-5FC9-7381-8BEAFAF6CD30}"/>
                </a:ext>
              </a:extLst>
            </p:cNvPr>
            <p:cNvSpPr txBox="1"/>
            <p:nvPr/>
          </p:nvSpPr>
          <p:spPr>
            <a:xfrm>
              <a:off x="1219200" y="3390900"/>
              <a:ext cx="4572000" cy="3744230"/>
            </a:xfrm>
            <a:prstGeom prst="rect">
              <a:avLst/>
            </a:prstGeom>
            <a:noFill/>
          </p:spPr>
          <p:txBody>
            <a:bodyPr wrap="square" rtlCol="0">
              <a:spAutoFit/>
            </a:bodyPr>
            <a:lstStyle/>
            <a:p>
              <a:pPr algn="ctr">
                <a:lnSpc>
                  <a:spcPct val="150000"/>
                </a:lnSpc>
              </a:pPr>
              <a:r>
                <a:rPr lang="en-US" sz="5500" b="1">
                  <a:solidFill>
                    <a:srgbClr val="C00000"/>
                  </a:solidFill>
                  <a:latin typeface="Arial" panose="020B0604020202020204" pitchFamily="34" charset="0"/>
                  <a:cs typeface="Arial" panose="020B0604020202020204" pitchFamily="34" charset="0"/>
                </a:rPr>
                <a:t>Trò chơi </a:t>
              </a:r>
            </a:p>
            <a:p>
              <a:pPr algn="ctr">
                <a:lnSpc>
                  <a:spcPct val="150000"/>
                </a:lnSpc>
              </a:pPr>
              <a:r>
                <a:rPr lang="en-US" sz="5500" b="1">
                  <a:solidFill>
                    <a:srgbClr val="C00000"/>
                  </a:solidFill>
                  <a:latin typeface="Arial" panose="020B0604020202020204" pitchFamily="34" charset="0"/>
                  <a:cs typeface="Arial" panose="020B0604020202020204" pitchFamily="34" charset="0"/>
                </a:rPr>
                <a:t>“Đoán tên tác phẩm” </a:t>
              </a:r>
            </a:p>
          </p:txBody>
        </p:sp>
      </p:grpSp>
      <p:grpSp>
        <p:nvGrpSpPr>
          <p:cNvPr id="19" name="Group 18">
            <a:extLst>
              <a:ext uri="{FF2B5EF4-FFF2-40B4-BE49-F238E27FC236}">
                <a16:creationId xmlns:a16="http://schemas.microsoft.com/office/drawing/2014/main" id="{FE152829-32F9-D08E-DACA-9E697CB2A27D}"/>
              </a:ext>
            </a:extLst>
          </p:cNvPr>
          <p:cNvGrpSpPr/>
          <p:nvPr/>
        </p:nvGrpSpPr>
        <p:grpSpPr>
          <a:xfrm>
            <a:off x="7162800" y="2781301"/>
            <a:ext cx="10363200" cy="6781800"/>
            <a:chOff x="7162800" y="2781301"/>
            <a:chExt cx="10363200" cy="6781800"/>
          </a:xfrm>
        </p:grpSpPr>
        <p:sp>
          <p:nvSpPr>
            <p:cNvPr id="16" name="Rectangle: Rounded Corners 15">
              <a:extLst>
                <a:ext uri="{FF2B5EF4-FFF2-40B4-BE49-F238E27FC236}">
                  <a16:creationId xmlns:a16="http://schemas.microsoft.com/office/drawing/2014/main" id="{F0696D03-004B-F6A7-9655-89211C2D47B0}"/>
                </a:ext>
              </a:extLst>
            </p:cNvPr>
            <p:cNvSpPr/>
            <p:nvPr/>
          </p:nvSpPr>
          <p:spPr>
            <a:xfrm>
              <a:off x="7162800" y="2781301"/>
              <a:ext cx="10363200" cy="6781800"/>
            </a:xfrm>
            <a:prstGeom prst="roundRect">
              <a:avLst>
                <a:gd name="adj" fmla="val 8247"/>
              </a:avLst>
            </a:prstGeom>
            <a:solidFill>
              <a:srgbClr val="FFDF87"/>
            </a:solid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DA39A4-75E2-1191-C72B-95F4C0607888}"/>
                </a:ext>
              </a:extLst>
            </p:cNvPr>
            <p:cNvSpPr txBox="1"/>
            <p:nvPr/>
          </p:nvSpPr>
          <p:spPr>
            <a:xfrm>
              <a:off x="7391400" y="2951415"/>
              <a:ext cx="9906000" cy="6441572"/>
            </a:xfrm>
            <a:prstGeom prst="rect">
              <a:avLst/>
            </a:prstGeom>
            <a:noFill/>
          </p:spPr>
          <p:txBody>
            <a:bodyPr wrap="square">
              <a:spAutoFit/>
            </a:bodyPr>
            <a:lstStyle/>
            <a:p>
              <a:pPr algn="just">
                <a:lnSpc>
                  <a:spcPct val="150000"/>
                </a:lnSpc>
              </a:pPr>
              <a:r>
                <a:rPr lang="en-US" sz="4000" b="1" i="1">
                  <a:solidFill>
                    <a:srgbClr val="0070C0"/>
                  </a:solidFill>
                  <a:latin typeface="Arial" panose="020B0604020202020204" pitchFamily="34" charset="0"/>
                  <a:cs typeface="Arial" panose="020B0604020202020204" pitchFamily="34" charset="0"/>
                </a:rPr>
                <a:t>Luật chơi: </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Chia lớp thành 2 đội chơi, trình chiếu một số tác phẩm của nghệ thuật đương đại Việt Nam (có đánh số thứ tự).</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Trong vòng 1 phút, đội nào ghi được đúng nhiều tên tác giả và tác phẩm hơn sẽ giành chiến thắng.</a:t>
              </a:r>
            </a:p>
          </p:txBody>
        </p:sp>
      </p:grpSp>
    </p:spTree>
    <p:extLst>
      <p:ext uri="{BB962C8B-B14F-4D97-AF65-F5344CB8AC3E}">
        <p14:creationId xmlns:p14="http://schemas.microsoft.com/office/powerpoint/2010/main" val="100935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B93B9-1C58-61F8-283A-5CF493CD406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D37A21B-A44F-E17D-F200-468322865B1B}"/>
              </a:ext>
            </a:extLst>
          </p:cNvPr>
          <p:cNvGrpSpPr/>
          <p:nvPr/>
        </p:nvGrpSpPr>
        <p:grpSpPr>
          <a:xfrm>
            <a:off x="381000" y="266700"/>
            <a:ext cx="8001000" cy="1676400"/>
            <a:chOff x="381000" y="495300"/>
            <a:chExt cx="8001000" cy="1676400"/>
          </a:xfrm>
        </p:grpSpPr>
        <p:sp>
          <p:nvSpPr>
            <p:cNvPr id="4" name="Rectangle: Rounded Corners 3">
              <a:extLst>
                <a:ext uri="{FF2B5EF4-FFF2-40B4-BE49-F238E27FC236}">
                  <a16:creationId xmlns:a16="http://schemas.microsoft.com/office/drawing/2014/main" id="{DD49F589-459E-DD32-562B-BA6161E33DCF}"/>
                </a:ext>
              </a:extLst>
            </p:cNvPr>
            <p:cNvSpPr/>
            <p:nvPr/>
          </p:nvSpPr>
          <p:spPr>
            <a:xfrm>
              <a:off x="1066800" y="723900"/>
              <a:ext cx="7315200" cy="1219200"/>
            </a:xfrm>
            <a:prstGeom prst="roundRect">
              <a:avLst>
                <a:gd name="adj" fmla="val 50000"/>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0">
              <a:extLst>
                <a:ext uri="{FF2B5EF4-FFF2-40B4-BE49-F238E27FC236}">
                  <a16:creationId xmlns:a16="http://schemas.microsoft.com/office/drawing/2014/main" id="{79CC44BD-A6F5-B69B-0338-E311D548C895}"/>
                </a:ext>
              </a:extLst>
            </p:cNvPr>
            <p:cNvPicPr>
              <a:picLocks noChangeAspect="1"/>
            </p:cNvPicPr>
            <p:nvPr/>
          </p:nvPicPr>
          <p:blipFill>
            <a:blip r:embed="rId2"/>
            <a:srcRect/>
            <a:stretch>
              <a:fillRect/>
            </a:stretch>
          </p:blipFill>
          <p:spPr>
            <a:xfrm>
              <a:off x="381000" y="495300"/>
              <a:ext cx="1663827" cy="1676400"/>
            </a:xfrm>
            <a:prstGeom prst="rect">
              <a:avLst/>
            </a:prstGeom>
          </p:spPr>
        </p:pic>
        <p:sp>
          <p:nvSpPr>
            <p:cNvPr id="5" name="TextBox 4">
              <a:extLst>
                <a:ext uri="{FF2B5EF4-FFF2-40B4-BE49-F238E27FC236}">
                  <a16:creationId xmlns:a16="http://schemas.microsoft.com/office/drawing/2014/main" id="{A611FCDE-33E1-C7AD-47CA-BFCC873272A3}"/>
                </a:ext>
              </a:extLst>
            </p:cNvPr>
            <p:cNvSpPr txBox="1"/>
            <p:nvPr/>
          </p:nvSpPr>
          <p:spPr>
            <a:xfrm>
              <a:off x="2089213" y="902613"/>
              <a:ext cx="6248400" cy="861774"/>
            </a:xfrm>
            <a:prstGeom prst="rect">
              <a:avLst/>
            </a:prstGeom>
            <a:noFill/>
          </p:spPr>
          <p:txBody>
            <a:bodyPr wrap="square" rtlCol="0">
              <a:spAutoFit/>
            </a:bodyPr>
            <a:lstStyle/>
            <a:p>
              <a:pPr algn="ctr"/>
              <a:r>
                <a:rPr lang="en-US" sz="5000" b="1" i="1">
                  <a:solidFill>
                    <a:srgbClr val="7030A0"/>
                  </a:solidFill>
                  <a:latin typeface="Arial" panose="020B0604020202020204" pitchFamily="34" charset="0"/>
                  <a:cs typeface="Arial" panose="020B0604020202020204" pitchFamily="34" charset="0"/>
                </a:rPr>
                <a:t>NHẬN XÉT CHUNG </a:t>
              </a:r>
            </a:p>
          </p:txBody>
        </p:sp>
      </p:grpSp>
      <p:grpSp>
        <p:nvGrpSpPr>
          <p:cNvPr id="10" name="Group 9">
            <a:extLst>
              <a:ext uri="{FF2B5EF4-FFF2-40B4-BE49-F238E27FC236}">
                <a16:creationId xmlns:a16="http://schemas.microsoft.com/office/drawing/2014/main" id="{1E1FE72F-010D-C82E-61EB-C62FA816BB25}"/>
              </a:ext>
            </a:extLst>
          </p:cNvPr>
          <p:cNvGrpSpPr/>
          <p:nvPr/>
        </p:nvGrpSpPr>
        <p:grpSpPr>
          <a:xfrm>
            <a:off x="681037" y="2019300"/>
            <a:ext cx="16925925" cy="2743200"/>
            <a:chOff x="990600" y="3136106"/>
            <a:chExt cx="16925925" cy="2743200"/>
          </a:xfrm>
        </p:grpSpPr>
        <p:sp>
          <p:nvSpPr>
            <p:cNvPr id="11" name="Rectangle: Rounded Corners 10">
              <a:extLst>
                <a:ext uri="{FF2B5EF4-FFF2-40B4-BE49-F238E27FC236}">
                  <a16:creationId xmlns:a16="http://schemas.microsoft.com/office/drawing/2014/main" id="{0E88C932-CC5A-70D4-0B97-9806FD57BB73}"/>
                </a:ext>
              </a:extLst>
            </p:cNvPr>
            <p:cNvSpPr/>
            <p:nvPr/>
          </p:nvSpPr>
          <p:spPr>
            <a:xfrm>
              <a:off x="1828800" y="3136106"/>
              <a:ext cx="16087725" cy="27432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Hội họa đương đại khai thác nhiều vấn đề xã hội trên các chất liệu đa dạng: sơn dầu, sơn mài, lụa, giấy dó,... với sự đổi mới trong hình thức và nội dung thể hiện.</a:t>
              </a:r>
              <a:endParaRPr lang="en-US" sz="400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4FD0617-6467-9935-619D-FF3E7E7E1073}"/>
                </a:ext>
              </a:extLst>
            </p:cNvPr>
            <p:cNvSpPr/>
            <p:nvPr/>
          </p:nvSpPr>
          <p:spPr>
            <a:xfrm>
              <a:off x="990600" y="4202906"/>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957B14C-F0C4-9EFD-8F8D-6A5594D47741}"/>
              </a:ext>
            </a:extLst>
          </p:cNvPr>
          <p:cNvGrpSpPr/>
          <p:nvPr/>
        </p:nvGrpSpPr>
        <p:grpSpPr>
          <a:xfrm>
            <a:off x="681037" y="4991100"/>
            <a:ext cx="16925925" cy="2743200"/>
            <a:chOff x="990600" y="3136106"/>
            <a:chExt cx="16925925" cy="2743200"/>
          </a:xfrm>
        </p:grpSpPr>
        <p:sp>
          <p:nvSpPr>
            <p:cNvPr id="16" name="Rectangle: Rounded Corners 15">
              <a:extLst>
                <a:ext uri="{FF2B5EF4-FFF2-40B4-BE49-F238E27FC236}">
                  <a16:creationId xmlns:a16="http://schemas.microsoft.com/office/drawing/2014/main" id="{F6A91D8D-B333-4EFD-FF90-3E1EAC9D4DC4}"/>
                </a:ext>
              </a:extLst>
            </p:cNvPr>
            <p:cNvSpPr/>
            <p:nvPr/>
          </p:nvSpPr>
          <p:spPr>
            <a:xfrm>
              <a:off x="1828800" y="3136106"/>
              <a:ext cx="16087725" cy="27432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Điêu khắc đương đại có sự mở rộng của phạm vi đề tài và quan niệm thẩm mĩ, các tác phẩm sáng tạo nhưng vẫn kết hợp được tính truyền thống và hiện đại</a:t>
              </a:r>
              <a:r>
                <a:rPr lang="en-US" sz="4000">
                  <a:solidFill>
                    <a:schemeClr val="tx1"/>
                  </a:solidFill>
                  <a:latin typeface="Arial" panose="020B0604020202020204" pitchFamily="34" charset="0"/>
                  <a:cs typeface="Arial" panose="020B0604020202020204" pitchFamily="34" charset="0"/>
                </a:rPr>
                <a:t>.</a:t>
              </a:r>
            </a:p>
          </p:txBody>
        </p:sp>
        <p:sp>
          <p:nvSpPr>
            <p:cNvPr id="17" name="Oval 16">
              <a:extLst>
                <a:ext uri="{FF2B5EF4-FFF2-40B4-BE49-F238E27FC236}">
                  <a16:creationId xmlns:a16="http://schemas.microsoft.com/office/drawing/2014/main" id="{0B16393E-36DC-AA36-D74B-E1687510A2AB}"/>
                </a:ext>
              </a:extLst>
            </p:cNvPr>
            <p:cNvSpPr/>
            <p:nvPr/>
          </p:nvSpPr>
          <p:spPr>
            <a:xfrm>
              <a:off x="990600" y="4202906"/>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160DAF5-EA17-F4CB-5AD6-7AFA0CC399AC}"/>
              </a:ext>
            </a:extLst>
          </p:cNvPr>
          <p:cNvGrpSpPr/>
          <p:nvPr/>
        </p:nvGrpSpPr>
        <p:grpSpPr>
          <a:xfrm>
            <a:off x="681037" y="8039100"/>
            <a:ext cx="16925925" cy="1814512"/>
            <a:chOff x="990600" y="4064794"/>
            <a:chExt cx="16925925" cy="1814512"/>
          </a:xfrm>
        </p:grpSpPr>
        <p:sp>
          <p:nvSpPr>
            <p:cNvPr id="19" name="Rectangle: Rounded Corners 18">
              <a:extLst>
                <a:ext uri="{FF2B5EF4-FFF2-40B4-BE49-F238E27FC236}">
                  <a16:creationId xmlns:a16="http://schemas.microsoft.com/office/drawing/2014/main" id="{E7E5F7DA-3CD8-04EA-0768-2A5BFF47883D}"/>
                </a:ext>
              </a:extLst>
            </p:cNvPr>
            <p:cNvSpPr/>
            <p:nvPr/>
          </p:nvSpPr>
          <p:spPr>
            <a:xfrm>
              <a:off x="1828800" y="4064794"/>
              <a:ext cx="16087725" cy="1814512"/>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Đồ họa đương đại có sự đổi mới về bề mặt, không gian tranh và các chất liệu, kĩ thuật,...</a:t>
              </a:r>
              <a:endParaRPr lang="en-US" sz="4000">
                <a:solidFill>
                  <a:schemeClr val="tx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3C871D26-CD77-56F2-0496-9A2FC9BFEEAB}"/>
                </a:ext>
              </a:extLst>
            </p:cNvPr>
            <p:cNvSpPr/>
            <p:nvPr/>
          </p:nvSpPr>
          <p:spPr>
            <a:xfrm>
              <a:off x="990600" y="4705350"/>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9611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6F3EF0F-D05D-8EDB-C9CC-2553B7DE26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6B5366-086F-CE5C-124E-92D6A547E140}"/>
              </a:ext>
            </a:extLst>
          </p:cNvPr>
          <p:cNvSpPr txBox="1"/>
          <p:nvPr/>
        </p:nvSpPr>
        <p:spPr>
          <a:xfrm>
            <a:off x="304800" y="723900"/>
            <a:ext cx="1031051" cy="8839200"/>
          </a:xfrm>
          <a:prstGeom prst="rect">
            <a:avLst/>
          </a:prstGeom>
          <a:noFill/>
        </p:spPr>
        <p:txBody>
          <a:bodyPr vert="vert270" wrap="square" rtlCol="0">
            <a:spAutoFit/>
          </a:bodyPr>
          <a:lstStyle/>
          <a:p>
            <a:pPr algn="ctr"/>
            <a:r>
              <a:rPr lang="en-US" sz="5500" b="1">
                <a:solidFill>
                  <a:srgbClr val="0070C0"/>
                </a:solidFill>
                <a:latin typeface="Arial" panose="020B0604020202020204" pitchFamily="34" charset="0"/>
                <a:cs typeface="Arial" panose="020B0604020202020204" pitchFamily="34" charset="0"/>
              </a:rPr>
              <a:t>NGHỆ THUẬT SẮP ĐẶT </a:t>
            </a:r>
          </a:p>
        </p:txBody>
      </p:sp>
      <p:grpSp>
        <p:nvGrpSpPr>
          <p:cNvPr id="6" name="Group 5">
            <a:extLst>
              <a:ext uri="{FF2B5EF4-FFF2-40B4-BE49-F238E27FC236}">
                <a16:creationId xmlns:a16="http://schemas.microsoft.com/office/drawing/2014/main" id="{2CDFF664-EAFE-07C4-80A8-B7BB26EE330A}"/>
              </a:ext>
            </a:extLst>
          </p:cNvPr>
          <p:cNvGrpSpPr/>
          <p:nvPr/>
        </p:nvGrpSpPr>
        <p:grpSpPr>
          <a:xfrm>
            <a:off x="1676400" y="723900"/>
            <a:ext cx="11294300" cy="2743200"/>
            <a:chOff x="990600" y="3136106"/>
            <a:chExt cx="11294300" cy="2743200"/>
          </a:xfrm>
        </p:grpSpPr>
        <p:sp>
          <p:nvSpPr>
            <p:cNvPr id="12" name="Rectangle: Rounded Corners 11">
              <a:extLst>
                <a:ext uri="{FF2B5EF4-FFF2-40B4-BE49-F238E27FC236}">
                  <a16:creationId xmlns:a16="http://schemas.microsoft.com/office/drawing/2014/main" id="{39DA0797-359E-B8B7-9A43-E930B50CD293}"/>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Lần đầu tiên được công nhận thông qua sự kiện Triển lãm Festival Mỹ thuật trẻ lần thứ nhất</a:t>
              </a:r>
              <a:r>
                <a:rPr lang="en-US" sz="3800">
                  <a:solidFill>
                    <a:schemeClr val="tx1"/>
                  </a:solidFill>
                  <a:latin typeface="Arial" panose="020B0604020202020204" pitchFamily="34" charset="0"/>
                  <a:cs typeface="Arial" panose="020B0604020202020204" pitchFamily="34" charset="0"/>
                </a:rPr>
                <a:t> – 2007 </a:t>
              </a:r>
              <a:r>
                <a:rPr lang="en-US" sz="3800">
                  <a:solidFill>
                    <a:schemeClr val="tx1"/>
                  </a:solidFill>
                  <a:latin typeface="Arial" panose="020B0604020202020204" pitchFamily="34" charset="0"/>
                  <a:cs typeface="Arial" panose="020B0604020202020204" pitchFamily="34" charset="0"/>
                  <a:sym typeface="Wingdings" panose="05000000000000000000" pitchFamily="2" charset="2"/>
                </a:rPr>
                <a:t> Thường xuyên xuất hiện. </a:t>
              </a:r>
              <a:endParaRPr lang="en-US" sz="380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7ED812F5-21E6-4759-AA6E-BFF850F67C49}"/>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C97EE5E-647B-02AD-EEF9-828368753432}"/>
              </a:ext>
            </a:extLst>
          </p:cNvPr>
          <p:cNvGrpSpPr/>
          <p:nvPr/>
        </p:nvGrpSpPr>
        <p:grpSpPr>
          <a:xfrm>
            <a:off x="1676400" y="3771900"/>
            <a:ext cx="11294300" cy="2743200"/>
            <a:chOff x="990600" y="3136106"/>
            <a:chExt cx="11294300" cy="2743200"/>
          </a:xfrm>
        </p:grpSpPr>
        <p:sp>
          <p:nvSpPr>
            <p:cNvPr id="15" name="Rectangle: Rounded Corners 14">
              <a:extLst>
                <a:ext uri="{FF2B5EF4-FFF2-40B4-BE49-F238E27FC236}">
                  <a16:creationId xmlns:a16="http://schemas.microsoft.com/office/drawing/2014/main" id="{9FF5746D-09BA-4A9D-8CF9-7CD3DF8F93DE}"/>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Tác giả tiêu biểu: Nguyễn Bảo Toàn, Đặng Thị Khuê, Trần Lương, Nguyễn Minh Thành, Trần Yên Thế,...</a:t>
              </a:r>
              <a:endParaRPr lang="en-US" sz="380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C7FF6217-340E-08F5-35E8-6CA758AA51C0}"/>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7FCB9D59-D4DE-1997-2448-9DE9F82E8DC6}"/>
              </a:ext>
            </a:extLst>
          </p:cNvPr>
          <p:cNvGrpSpPr/>
          <p:nvPr/>
        </p:nvGrpSpPr>
        <p:grpSpPr>
          <a:xfrm>
            <a:off x="1676400" y="6819900"/>
            <a:ext cx="11294300" cy="2743200"/>
            <a:chOff x="990600" y="3136106"/>
            <a:chExt cx="11294300" cy="2743200"/>
          </a:xfrm>
        </p:grpSpPr>
        <p:sp>
          <p:nvSpPr>
            <p:cNvPr id="18" name="Rectangle: Rounded Corners 17">
              <a:extLst>
                <a:ext uri="{FF2B5EF4-FFF2-40B4-BE49-F238E27FC236}">
                  <a16:creationId xmlns:a16="http://schemas.microsoft.com/office/drawing/2014/main" id="{63272C2B-1A3E-10FC-7E42-6998CB4C5A9A}"/>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Hình thức thực hành nghệ thuật Sắp đặt có thể kết hợp với tranh, nghệ thuật trình diễn, nghệ thuật video,...</a:t>
              </a:r>
              <a:endParaRPr lang="en-US" sz="3800">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54B6E9B6-43EB-B2A9-6C8D-B6AF2BF51381}"/>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10 tác phẩm nghệ thuật sắp đặt nổi bật nhất năm 2021">
            <a:extLst>
              <a:ext uri="{FF2B5EF4-FFF2-40B4-BE49-F238E27FC236}">
                <a16:creationId xmlns:a16="http://schemas.microsoft.com/office/drawing/2014/main" id="{B0487812-A5CA-BB01-7620-56498C538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437" y="-38100"/>
            <a:ext cx="685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5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right)">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B303DEA-CAAA-2337-A364-3D37D1BCBD8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6D792D0-1168-FBC5-9DAD-5ED430AD85E7}"/>
              </a:ext>
            </a:extLst>
          </p:cNvPr>
          <p:cNvSpPr txBox="1"/>
          <p:nvPr/>
        </p:nvSpPr>
        <p:spPr>
          <a:xfrm>
            <a:off x="228600" y="457200"/>
            <a:ext cx="1031051" cy="9296400"/>
          </a:xfrm>
          <a:prstGeom prst="rect">
            <a:avLst/>
          </a:prstGeom>
          <a:noFill/>
        </p:spPr>
        <p:txBody>
          <a:bodyPr vert="vert270" wrap="square" rtlCol="0">
            <a:spAutoFit/>
          </a:bodyPr>
          <a:lstStyle/>
          <a:p>
            <a:pPr algn="ctr"/>
            <a:r>
              <a:rPr lang="en-US" sz="5500" b="1">
                <a:solidFill>
                  <a:srgbClr val="0070C0"/>
                </a:solidFill>
                <a:latin typeface="Arial" panose="020B0604020202020204" pitchFamily="34" charset="0"/>
                <a:cs typeface="Arial" panose="020B0604020202020204" pitchFamily="34" charset="0"/>
              </a:rPr>
              <a:t>NGHỆ THUẬT TRÌNH DIỄN</a:t>
            </a:r>
          </a:p>
        </p:txBody>
      </p:sp>
      <p:grpSp>
        <p:nvGrpSpPr>
          <p:cNvPr id="6" name="Group 5">
            <a:extLst>
              <a:ext uri="{FF2B5EF4-FFF2-40B4-BE49-F238E27FC236}">
                <a16:creationId xmlns:a16="http://schemas.microsoft.com/office/drawing/2014/main" id="{499CFF75-1996-5A8F-5933-89764521E3A1}"/>
              </a:ext>
            </a:extLst>
          </p:cNvPr>
          <p:cNvGrpSpPr/>
          <p:nvPr/>
        </p:nvGrpSpPr>
        <p:grpSpPr>
          <a:xfrm>
            <a:off x="1676400" y="723900"/>
            <a:ext cx="11294300" cy="2743200"/>
            <a:chOff x="990600" y="3136106"/>
            <a:chExt cx="11294300" cy="2743200"/>
          </a:xfrm>
        </p:grpSpPr>
        <p:sp>
          <p:nvSpPr>
            <p:cNvPr id="12" name="Rectangle: Rounded Corners 11">
              <a:extLst>
                <a:ext uri="{FF2B5EF4-FFF2-40B4-BE49-F238E27FC236}">
                  <a16:creationId xmlns:a16="http://schemas.microsoft.com/office/drawing/2014/main" id="{8361E55F-2F42-C879-B54C-98DB1EDE0D8B}"/>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Được phối hợp bởi một chuỗi những hoạt động do những nghệ sĩ mĩ thuật thực hiện </a:t>
              </a:r>
              <a:r>
                <a:rPr lang="en-US" sz="3800">
                  <a:solidFill>
                    <a:schemeClr val="tx1"/>
                  </a:solidFill>
                  <a:latin typeface="Arial" panose="020B0604020202020204" pitchFamily="34" charset="0"/>
                  <a:cs typeface="Arial" panose="020B0604020202020204" pitchFamily="34" charset="0"/>
                  <a:sym typeface="Wingdings" panose="05000000000000000000" pitchFamily="2" charset="2"/>
                </a:rPr>
                <a:t> Thể hiện ý tưởng nghệ thuật tạo hình. </a:t>
              </a:r>
              <a:endParaRPr lang="en-US" sz="380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1A05857-5E14-AD0B-D6AE-A9C35FF5753A}"/>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2E7743CE-17A4-709A-21DD-D239E785893E}"/>
              </a:ext>
            </a:extLst>
          </p:cNvPr>
          <p:cNvGrpSpPr/>
          <p:nvPr/>
        </p:nvGrpSpPr>
        <p:grpSpPr>
          <a:xfrm>
            <a:off x="1676400" y="3771900"/>
            <a:ext cx="11294300" cy="2743200"/>
            <a:chOff x="990600" y="3136106"/>
            <a:chExt cx="11294300" cy="2743200"/>
          </a:xfrm>
        </p:grpSpPr>
        <p:sp>
          <p:nvSpPr>
            <p:cNvPr id="15" name="Rectangle: Rounded Corners 14">
              <a:extLst>
                <a:ext uri="{FF2B5EF4-FFF2-40B4-BE49-F238E27FC236}">
                  <a16:creationId xmlns:a16="http://schemas.microsoft.com/office/drawing/2014/main" id="{739F49A4-4BFA-0D6B-C239-7EBD88EE57AB}"/>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Điểm đặc biệt của nghệ thuật Trình diễn là bản thân tác giả chính là tác phẩm. Giữa tác giả và người xem có sự tương tác với nhau. </a:t>
              </a:r>
            </a:p>
          </p:txBody>
        </p:sp>
        <p:sp>
          <p:nvSpPr>
            <p:cNvPr id="16" name="Oval 15">
              <a:extLst>
                <a:ext uri="{FF2B5EF4-FFF2-40B4-BE49-F238E27FC236}">
                  <a16:creationId xmlns:a16="http://schemas.microsoft.com/office/drawing/2014/main" id="{22FA11A8-AF82-E944-743C-F5FD16A5E91E}"/>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85B952E-615E-4D22-70DC-763D3D09B010}"/>
              </a:ext>
            </a:extLst>
          </p:cNvPr>
          <p:cNvGrpSpPr/>
          <p:nvPr/>
        </p:nvGrpSpPr>
        <p:grpSpPr>
          <a:xfrm>
            <a:off x="1676400" y="6819900"/>
            <a:ext cx="11294300" cy="2743200"/>
            <a:chOff x="990600" y="3136106"/>
            <a:chExt cx="11294300" cy="2743200"/>
          </a:xfrm>
        </p:grpSpPr>
        <p:sp>
          <p:nvSpPr>
            <p:cNvPr id="18" name="Rectangle: Rounded Corners 17">
              <a:extLst>
                <a:ext uri="{FF2B5EF4-FFF2-40B4-BE49-F238E27FC236}">
                  <a16:creationId xmlns:a16="http://schemas.microsoft.com/office/drawing/2014/main" id="{B0B171B4-DE2D-6299-A45C-73BB6E847AF8}"/>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Tác giả tiêu biểu: Trương Tân, Đào An Khánh, Nguyễn Minh Phước, Lê Nguyên Mạnh,…</a:t>
              </a:r>
            </a:p>
          </p:txBody>
        </p:sp>
        <p:sp>
          <p:nvSpPr>
            <p:cNvPr id="19" name="Oval 18">
              <a:extLst>
                <a:ext uri="{FF2B5EF4-FFF2-40B4-BE49-F238E27FC236}">
                  <a16:creationId xmlns:a16="http://schemas.microsoft.com/office/drawing/2014/main" id="{DB765708-458F-5B2E-B17F-321604FF8DEC}"/>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Hiện đại hóa nghệ thuật biểu diễn: Yêu cầu cấp thiết để bứt phá thành công">
            <a:extLst>
              <a:ext uri="{FF2B5EF4-FFF2-40B4-BE49-F238E27FC236}">
                <a16:creationId xmlns:a16="http://schemas.microsoft.com/office/drawing/2014/main" id="{D807F099-73FE-5379-CA7A-5E3D22B346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00" r="29219"/>
          <a:stretch/>
        </p:blipFill>
        <p:spPr bwMode="auto">
          <a:xfrm>
            <a:off x="13287437" y="0"/>
            <a:ext cx="8792497"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16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right)">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EDC7512-4897-DF41-8901-2DBE8264D9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8B9E2E-D485-E540-B9C9-535D35C94F34}"/>
              </a:ext>
            </a:extLst>
          </p:cNvPr>
          <p:cNvSpPr txBox="1"/>
          <p:nvPr/>
        </p:nvSpPr>
        <p:spPr>
          <a:xfrm>
            <a:off x="228600" y="457200"/>
            <a:ext cx="1031051" cy="9296400"/>
          </a:xfrm>
          <a:prstGeom prst="rect">
            <a:avLst/>
          </a:prstGeom>
          <a:noFill/>
        </p:spPr>
        <p:txBody>
          <a:bodyPr vert="vert270" wrap="square" rtlCol="0">
            <a:spAutoFit/>
          </a:bodyPr>
          <a:lstStyle/>
          <a:p>
            <a:pPr algn="ctr"/>
            <a:r>
              <a:rPr lang="en-US" sz="5500" b="1">
                <a:solidFill>
                  <a:srgbClr val="0070C0"/>
                </a:solidFill>
                <a:latin typeface="Arial" panose="020B0604020202020204" pitchFamily="34" charset="0"/>
                <a:cs typeface="Arial" panose="020B0604020202020204" pitchFamily="34" charset="0"/>
              </a:rPr>
              <a:t>NGHỆ THUẬT VIDEO</a:t>
            </a:r>
          </a:p>
        </p:txBody>
      </p:sp>
      <p:grpSp>
        <p:nvGrpSpPr>
          <p:cNvPr id="6" name="Group 5">
            <a:extLst>
              <a:ext uri="{FF2B5EF4-FFF2-40B4-BE49-F238E27FC236}">
                <a16:creationId xmlns:a16="http://schemas.microsoft.com/office/drawing/2014/main" id="{6F1B7FA0-1AC8-337F-6309-09EE9440B473}"/>
              </a:ext>
            </a:extLst>
          </p:cNvPr>
          <p:cNvGrpSpPr/>
          <p:nvPr/>
        </p:nvGrpSpPr>
        <p:grpSpPr>
          <a:xfrm>
            <a:off x="1676400" y="723900"/>
            <a:ext cx="11294300" cy="2743200"/>
            <a:chOff x="990600" y="3136106"/>
            <a:chExt cx="11294300" cy="2743200"/>
          </a:xfrm>
        </p:grpSpPr>
        <p:sp>
          <p:nvSpPr>
            <p:cNvPr id="12" name="Rectangle: Rounded Corners 11">
              <a:extLst>
                <a:ext uri="{FF2B5EF4-FFF2-40B4-BE49-F238E27FC236}">
                  <a16:creationId xmlns:a16="http://schemas.microsoft.com/office/drawing/2014/main" id="{C0C5334D-5B9C-4232-DA95-DF167CCBB2BC}"/>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Thể hiện những quan điểm, tình cảm, ý niệm của tác giả thông qua các hình ảnh chuyển động và âm thanh.</a:t>
              </a:r>
            </a:p>
          </p:txBody>
        </p:sp>
        <p:sp>
          <p:nvSpPr>
            <p:cNvPr id="13" name="Oval 12">
              <a:extLst>
                <a:ext uri="{FF2B5EF4-FFF2-40B4-BE49-F238E27FC236}">
                  <a16:creationId xmlns:a16="http://schemas.microsoft.com/office/drawing/2014/main" id="{19FBBC5C-D393-622C-81A3-2E3A817372F0}"/>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613EB97-3B3F-83BB-3BBE-18E539504D26}"/>
              </a:ext>
            </a:extLst>
          </p:cNvPr>
          <p:cNvGrpSpPr/>
          <p:nvPr/>
        </p:nvGrpSpPr>
        <p:grpSpPr>
          <a:xfrm>
            <a:off x="1676400" y="3771900"/>
            <a:ext cx="11294300" cy="2743200"/>
            <a:chOff x="990600" y="3136106"/>
            <a:chExt cx="11294300" cy="2743200"/>
          </a:xfrm>
        </p:grpSpPr>
        <p:sp>
          <p:nvSpPr>
            <p:cNvPr id="15" name="Rectangle: Rounded Corners 14">
              <a:extLst>
                <a:ext uri="{FF2B5EF4-FFF2-40B4-BE49-F238E27FC236}">
                  <a16:creationId xmlns:a16="http://schemas.microsoft.com/office/drawing/2014/main" id="{5F482CDF-30E3-454B-5C25-BB3338166759}"/>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Ở Việt Nam </a:t>
              </a:r>
              <a:r>
                <a:rPr lang="vi-VN" sz="3800">
                  <a:solidFill>
                    <a:schemeClr val="tx1"/>
                  </a:solidFill>
                  <a:latin typeface="Arial" panose="020B0604020202020204" pitchFamily="34" charset="0"/>
                  <a:cs typeface="Arial" panose="020B0604020202020204" pitchFamily="34" charset="0"/>
                </a:rPr>
                <a:t>đã và đang trở thành một phần không thể thiếu của cộng đồng nghệ thuật đương đại của đất nước.</a:t>
              </a:r>
              <a:endParaRPr lang="en-US" sz="380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ED33ADC-7A6E-BEF2-F5AF-8B6B1763E50D}"/>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0F90449-5162-A13E-A6EA-B7DE0BF3A5E6}"/>
              </a:ext>
            </a:extLst>
          </p:cNvPr>
          <p:cNvGrpSpPr/>
          <p:nvPr/>
        </p:nvGrpSpPr>
        <p:grpSpPr>
          <a:xfrm>
            <a:off x="1676400" y="6819900"/>
            <a:ext cx="11294300" cy="2743200"/>
            <a:chOff x="990600" y="3136106"/>
            <a:chExt cx="11294300" cy="2743200"/>
          </a:xfrm>
        </p:grpSpPr>
        <p:sp>
          <p:nvSpPr>
            <p:cNvPr id="18" name="Rectangle: Rounded Corners 17">
              <a:extLst>
                <a:ext uri="{FF2B5EF4-FFF2-40B4-BE49-F238E27FC236}">
                  <a16:creationId xmlns:a16="http://schemas.microsoft.com/office/drawing/2014/main" id="{C382BAA5-86A7-694A-0A54-0B0F5AB760C1}"/>
                </a:ext>
              </a:extLst>
            </p:cNvPr>
            <p:cNvSpPr/>
            <p:nvPr/>
          </p:nvSpPr>
          <p:spPr>
            <a:xfrm>
              <a:off x="1840737" y="3136106"/>
              <a:ext cx="1044416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Đội ngũ nghệ sĩ đa phần là thế hệ trẻ, am hiểu và làm chủ công nghệ thông tin: Lê Trần Hậu Anh, Lê Chí Hiếu, Triệu Minh Hải,...</a:t>
              </a:r>
            </a:p>
          </p:txBody>
        </p:sp>
        <p:sp>
          <p:nvSpPr>
            <p:cNvPr id="19" name="Oval 18">
              <a:extLst>
                <a:ext uri="{FF2B5EF4-FFF2-40B4-BE49-F238E27FC236}">
                  <a16:creationId xmlns:a16="http://schemas.microsoft.com/office/drawing/2014/main" id="{EE0E1F34-33D4-F801-7065-5028B5349762}"/>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ICA's 'Art in the Age of the Internet' exhibit overwhelms, impresses - The  Tufts Daily">
            <a:extLst>
              <a:ext uri="{FF2B5EF4-FFF2-40B4-BE49-F238E27FC236}">
                <a16:creationId xmlns:a16="http://schemas.microsoft.com/office/drawing/2014/main" id="{0E212F14-B8C9-1916-D0FC-CFAEF140E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0" y="0"/>
            <a:ext cx="686435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86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wipe(right)">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564D709-6B92-8DAD-8C13-4DC4F86A24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298417-1B63-48B3-64F8-7C9E29BE0020}"/>
              </a:ext>
            </a:extLst>
          </p:cNvPr>
          <p:cNvSpPr txBox="1"/>
          <p:nvPr/>
        </p:nvSpPr>
        <p:spPr>
          <a:xfrm>
            <a:off x="1485900" y="342900"/>
            <a:ext cx="15316200" cy="707886"/>
          </a:xfrm>
          <a:prstGeom prst="rect">
            <a:avLst/>
          </a:prstGeom>
          <a:noFill/>
        </p:spPr>
        <p:txBody>
          <a:bodyPr wrap="square">
            <a:spAutoFit/>
          </a:bodyPr>
          <a:lstStyle/>
          <a:p>
            <a:pPr algn="ctr"/>
            <a:r>
              <a:rPr lang="vi-VN" sz="4000" i="1">
                <a:solidFill>
                  <a:schemeClr val="bg2">
                    <a:lumMod val="25000"/>
                  </a:schemeClr>
                </a:solidFill>
              </a:rPr>
              <a:t>Một số công trình mĩ thuật ứng dụng được sáng tạo </a:t>
            </a:r>
            <a:endParaRPr lang="en-US" sz="4000" i="1">
              <a:solidFill>
                <a:schemeClr val="bg2">
                  <a:lumMod val="25000"/>
                </a:schemeClr>
              </a:solidFill>
            </a:endParaRPr>
          </a:p>
        </p:txBody>
      </p:sp>
      <p:sp>
        <p:nvSpPr>
          <p:cNvPr id="5" name="Arrow: Pentagon 4">
            <a:extLst>
              <a:ext uri="{FF2B5EF4-FFF2-40B4-BE49-F238E27FC236}">
                <a16:creationId xmlns:a16="http://schemas.microsoft.com/office/drawing/2014/main" id="{5090FE47-6CD0-0EA8-AD06-2A840A190885}"/>
              </a:ext>
            </a:extLst>
          </p:cNvPr>
          <p:cNvSpPr/>
          <p:nvPr/>
        </p:nvSpPr>
        <p:spPr>
          <a:xfrm>
            <a:off x="-76200" y="1409700"/>
            <a:ext cx="14173200" cy="1066800"/>
          </a:xfrm>
          <a:prstGeom prst="homePlat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a:solidFill>
                  <a:schemeClr val="bg1"/>
                </a:solidFill>
              </a:rPr>
              <a:t>Không gian nghệ thuật tại thác nước Hàng Đậu </a:t>
            </a:r>
            <a:endParaRPr lang="en-US" sz="4500" b="1">
              <a:solidFill>
                <a:schemeClr val="bg1"/>
              </a:solidFill>
            </a:endParaRPr>
          </a:p>
        </p:txBody>
      </p:sp>
      <p:pic>
        <p:nvPicPr>
          <p:cNvPr id="8" name="Picture 7" descr="Ấn tượng không gian nghệ thuật tại tháp nước Hàng Đậu ngày đầu mở cửa - Ảnh 8.">
            <a:extLst>
              <a:ext uri="{FF2B5EF4-FFF2-40B4-BE49-F238E27FC236}">
                <a16:creationId xmlns:a16="http://schemas.microsoft.com/office/drawing/2014/main" id="{022EAA35-131F-0302-278F-CD11436573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9732" y="2874668"/>
            <a:ext cx="7554536" cy="7083719"/>
          </a:xfrm>
          <a:prstGeom prst="rect">
            <a:avLst/>
          </a:prstGeom>
          <a:noFill/>
          <a:ln>
            <a:noFill/>
          </a:ln>
        </p:spPr>
      </p:pic>
      <p:pic>
        <p:nvPicPr>
          <p:cNvPr id="7" name="Picture 6" descr="Ấn tượng không gian nghệ thuật tại tháp nước Hàng Đậu ngày đầu mở cửa - Ảnh 2.">
            <a:extLst>
              <a:ext uri="{FF2B5EF4-FFF2-40B4-BE49-F238E27FC236}">
                <a16:creationId xmlns:a16="http://schemas.microsoft.com/office/drawing/2014/main" id="{0DBFB0D7-A8BB-91C1-1B4F-2477C783E0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6080253"/>
            <a:ext cx="4114800" cy="3863847"/>
          </a:xfrm>
          <a:prstGeom prst="rect">
            <a:avLst/>
          </a:prstGeom>
          <a:noFill/>
          <a:ln>
            <a:noFill/>
          </a:ln>
        </p:spPr>
      </p:pic>
      <p:sp>
        <p:nvSpPr>
          <p:cNvPr id="10" name="TextBox 9">
            <a:extLst>
              <a:ext uri="{FF2B5EF4-FFF2-40B4-BE49-F238E27FC236}">
                <a16:creationId xmlns:a16="http://schemas.microsoft.com/office/drawing/2014/main" id="{5C997FB4-B3E4-864D-F021-CA320DA72535}"/>
              </a:ext>
            </a:extLst>
          </p:cNvPr>
          <p:cNvSpPr txBox="1"/>
          <p:nvPr/>
        </p:nvSpPr>
        <p:spPr>
          <a:xfrm>
            <a:off x="413732" y="2552700"/>
            <a:ext cx="9720868"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Nằm trong khuôn khổ Lễ hội Thiết kế sáng tạo Hà Nội năm 2023. </a:t>
            </a:r>
          </a:p>
        </p:txBody>
      </p:sp>
      <p:sp>
        <p:nvSpPr>
          <p:cNvPr id="20" name="TextBox 19">
            <a:extLst>
              <a:ext uri="{FF2B5EF4-FFF2-40B4-BE49-F238E27FC236}">
                <a16:creationId xmlns:a16="http://schemas.microsoft.com/office/drawing/2014/main" id="{8B1F9F5A-2713-3DDF-0C1B-899995E229F9}"/>
              </a:ext>
            </a:extLst>
          </p:cNvPr>
          <p:cNvSpPr txBox="1"/>
          <p:nvPr/>
        </p:nvSpPr>
        <p:spPr>
          <a:xfrm>
            <a:off x="413732" y="4516084"/>
            <a:ext cx="5420936" cy="551824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một hành trình nghệ thuật kì diệu, nơi ánh sáng và âm thanh hòa quyện, được tạo nên từ vật liệu tái chế.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923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640A68E-94B4-1CDC-FFBE-199CCBD3A447}"/>
            </a:ext>
          </a:extLst>
        </p:cNvPr>
        <p:cNvGrpSpPr/>
        <p:nvPr/>
      </p:nvGrpSpPr>
      <p:grpSpPr>
        <a:xfrm>
          <a:off x="0" y="0"/>
          <a:ext cx="0" cy="0"/>
          <a:chOff x="0" y="0"/>
          <a:chExt cx="0" cy="0"/>
        </a:xfrm>
      </p:grpSpPr>
      <p:pic>
        <p:nvPicPr>
          <p:cNvPr id="2" name="Picture 1" descr="Ấn tượng không gian nghệ thuật tại tháp nước Hàng Đậu ngày đầu mở cửa - Ảnh 1.">
            <a:extLst>
              <a:ext uri="{FF2B5EF4-FFF2-40B4-BE49-F238E27FC236}">
                <a16:creationId xmlns:a16="http://schemas.microsoft.com/office/drawing/2014/main" id="{250A09AB-511C-905E-3F29-90C613FDCB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76300"/>
            <a:ext cx="7867274" cy="52532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27637859-0C5C-0F47-896D-C378136F58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7400" y="4305300"/>
            <a:ext cx="7696200" cy="5133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0064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F97BD36-ACD4-54E2-72E0-76BE828AD4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7178BA-FDA1-26D0-130B-ED7F6DF01961}"/>
              </a:ext>
            </a:extLst>
          </p:cNvPr>
          <p:cNvSpPr txBox="1"/>
          <p:nvPr/>
        </p:nvSpPr>
        <p:spPr>
          <a:xfrm>
            <a:off x="1485900" y="342900"/>
            <a:ext cx="15316200" cy="707886"/>
          </a:xfrm>
          <a:prstGeom prst="rect">
            <a:avLst/>
          </a:prstGeom>
          <a:noFill/>
        </p:spPr>
        <p:txBody>
          <a:bodyPr wrap="square">
            <a:spAutoFit/>
          </a:bodyPr>
          <a:lstStyle/>
          <a:p>
            <a:pPr algn="ctr"/>
            <a:r>
              <a:rPr lang="vi-VN" sz="4000" i="1">
                <a:solidFill>
                  <a:schemeClr val="bg2">
                    <a:lumMod val="25000"/>
                  </a:schemeClr>
                </a:solidFill>
              </a:rPr>
              <a:t>Một số công trình mĩ thuật ứng dụng được sáng tạo </a:t>
            </a:r>
            <a:endParaRPr lang="en-US" sz="4000" i="1">
              <a:solidFill>
                <a:schemeClr val="bg2">
                  <a:lumMod val="25000"/>
                </a:schemeClr>
              </a:solidFill>
            </a:endParaRPr>
          </a:p>
        </p:txBody>
      </p:sp>
      <p:sp>
        <p:nvSpPr>
          <p:cNvPr id="5" name="Arrow: Pentagon 4">
            <a:extLst>
              <a:ext uri="{FF2B5EF4-FFF2-40B4-BE49-F238E27FC236}">
                <a16:creationId xmlns:a16="http://schemas.microsoft.com/office/drawing/2014/main" id="{CAFA3F05-A5BD-BF36-5723-3CCFF7184613}"/>
              </a:ext>
            </a:extLst>
          </p:cNvPr>
          <p:cNvSpPr/>
          <p:nvPr/>
        </p:nvSpPr>
        <p:spPr>
          <a:xfrm>
            <a:off x="-76200" y="1409700"/>
            <a:ext cx="17068800" cy="1066800"/>
          </a:xfrm>
          <a:prstGeom prst="homePlat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a:solidFill>
                  <a:schemeClr val="bg1"/>
                </a:solidFill>
              </a:rPr>
              <a:t>Di sản Nhà máy Xe lửa Gia Lâm trong không gian sáng tạo </a:t>
            </a:r>
            <a:endParaRPr lang="en-US" sz="4500" b="1">
              <a:solidFill>
                <a:schemeClr val="bg1"/>
              </a:solidFill>
            </a:endParaRPr>
          </a:p>
        </p:txBody>
      </p:sp>
      <p:sp>
        <p:nvSpPr>
          <p:cNvPr id="10" name="TextBox 9">
            <a:extLst>
              <a:ext uri="{FF2B5EF4-FFF2-40B4-BE49-F238E27FC236}">
                <a16:creationId xmlns:a16="http://schemas.microsoft.com/office/drawing/2014/main" id="{D42ECE9F-5E6C-8973-14B1-4589CDC06E7B}"/>
              </a:ext>
            </a:extLst>
          </p:cNvPr>
          <p:cNvSpPr txBox="1"/>
          <p:nvPr/>
        </p:nvSpPr>
        <p:spPr>
          <a:xfrm>
            <a:off x="418494" y="2705100"/>
            <a:ext cx="10711468"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Nằm trong khuôn khổ Lễ hội Thiết kế sáng tạo Hà Nội năm 2023. </a:t>
            </a:r>
          </a:p>
        </p:txBody>
      </p:sp>
      <p:sp>
        <p:nvSpPr>
          <p:cNvPr id="20" name="TextBox 19">
            <a:extLst>
              <a:ext uri="{FF2B5EF4-FFF2-40B4-BE49-F238E27FC236}">
                <a16:creationId xmlns:a16="http://schemas.microsoft.com/office/drawing/2014/main" id="{0494A2A2-D8FC-B47A-C312-E8B94DE37813}"/>
              </a:ext>
            </a:extLst>
          </p:cNvPr>
          <p:cNvSpPr txBox="1"/>
          <p:nvPr/>
        </p:nvSpPr>
        <p:spPr>
          <a:xfrm>
            <a:off x="413732" y="4516084"/>
            <a:ext cx="8234364" cy="551824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đầu được biết đến với tư cách một tổ hợp sáng tạo nghệ thuật độc đáo nhờ vào việc cải tạo, thiết kế, sắp đặt các không gian nhà xưởng, kho bãi thành những không gian nghệ thuật</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 name="Picture 1" descr="Hà Nội: Khám phá di sản Nhà máy Xe lửa Gia Lâm trong không gian sáng tạo">
            <a:extLst>
              <a:ext uri="{FF2B5EF4-FFF2-40B4-BE49-F238E27FC236}">
                <a16:creationId xmlns:a16="http://schemas.microsoft.com/office/drawing/2014/main" id="{E0846DB1-926B-4738-E7EC-C15A8DAFBF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0" y="2622768"/>
            <a:ext cx="6248401" cy="3617627"/>
          </a:xfrm>
          <a:prstGeom prst="rect">
            <a:avLst/>
          </a:prstGeom>
          <a:noFill/>
          <a:ln>
            <a:noFill/>
          </a:ln>
        </p:spPr>
      </p:pic>
      <p:pic>
        <p:nvPicPr>
          <p:cNvPr id="4" name="Picture 3" descr="Hà Nội: Khám phá di sản Nhà máy Xe lửa Gia Lâm trong không gian sáng tạo">
            <a:extLst>
              <a:ext uri="{FF2B5EF4-FFF2-40B4-BE49-F238E27FC236}">
                <a16:creationId xmlns:a16="http://schemas.microsoft.com/office/drawing/2014/main" id="{A04F68C7-E72B-3299-429E-44D539C0E2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8134" y="6515100"/>
            <a:ext cx="6248400" cy="3651993"/>
          </a:xfrm>
          <a:prstGeom prst="rect">
            <a:avLst/>
          </a:prstGeom>
          <a:noFill/>
          <a:ln>
            <a:noFill/>
          </a:ln>
        </p:spPr>
      </p:pic>
    </p:spTree>
    <p:extLst>
      <p:ext uri="{BB962C8B-B14F-4D97-AF65-F5344CB8AC3E}">
        <p14:creationId xmlns:p14="http://schemas.microsoft.com/office/powerpoint/2010/main" val="211923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EAAAC7E-C358-6D2A-5874-4DF511CC4FE8}"/>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1B1EE5E-983D-A7B5-937D-24163B599BE3}"/>
              </a:ext>
            </a:extLst>
          </p:cNvPr>
          <p:cNvSpPr txBox="1"/>
          <p:nvPr/>
        </p:nvSpPr>
        <p:spPr>
          <a:xfrm>
            <a:off x="825102" y="6515100"/>
            <a:ext cx="16637795" cy="274825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Hệ sinh thái nhà máy bao gồm các phân xưởng 3B1, 3B2, 5B hay trạm điện 33B... sẽ được biến đổi để trở thành các không gian triển lãm với 16 triển lãm kết hợp hiệu ứng thị giác mới lạ.</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B35D49D-5DA5-F2B1-0504-B97F5F2BE955}"/>
              </a:ext>
            </a:extLst>
          </p:cNvPr>
          <p:cNvPicPr>
            <a:picLocks noChangeAspect="1"/>
          </p:cNvPicPr>
          <p:nvPr/>
        </p:nvPicPr>
        <p:blipFill>
          <a:blip r:embed="rId3"/>
          <a:stretch>
            <a:fillRect/>
          </a:stretch>
        </p:blipFill>
        <p:spPr>
          <a:xfrm>
            <a:off x="413732" y="1176047"/>
            <a:ext cx="8821894" cy="4916487"/>
          </a:xfrm>
          <a:prstGeom prst="rect">
            <a:avLst/>
          </a:prstGeom>
        </p:spPr>
      </p:pic>
      <p:pic>
        <p:nvPicPr>
          <p:cNvPr id="7" name="Picture 6">
            <a:extLst>
              <a:ext uri="{FF2B5EF4-FFF2-40B4-BE49-F238E27FC236}">
                <a16:creationId xmlns:a16="http://schemas.microsoft.com/office/drawing/2014/main" id="{C8D43B01-B0CF-2946-1877-7054A247FB7D}"/>
              </a:ext>
            </a:extLst>
          </p:cNvPr>
          <p:cNvPicPr>
            <a:picLocks noChangeAspect="1"/>
          </p:cNvPicPr>
          <p:nvPr/>
        </p:nvPicPr>
        <p:blipFill>
          <a:blip r:embed="rId4"/>
          <a:stretch>
            <a:fillRect/>
          </a:stretch>
        </p:blipFill>
        <p:spPr>
          <a:xfrm>
            <a:off x="9368375" y="1176047"/>
            <a:ext cx="8505893" cy="4945062"/>
          </a:xfrm>
          <a:prstGeom prst="rect">
            <a:avLst/>
          </a:prstGeom>
        </p:spPr>
      </p:pic>
    </p:spTree>
    <p:extLst>
      <p:ext uri="{BB962C8B-B14F-4D97-AF65-F5344CB8AC3E}">
        <p14:creationId xmlns:p14="http://schemas.microsoft.com/office/powerpoint/2010/main" val="393578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AD447-3D53-117E-8301-ED32D7D112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13E36C-B0B6-3E08-424B-1BD0F38CED9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329" r="-1402" b="-6731"/>
            </a:stretch>
          </a:blipFill>
        </p:spPr>
      </p:sp>
      <p:grpSp>
        <p:nvGrpSpPr>
          <p:cNvPr id="3" name="Group 3">
            <a:extLst>
              <a:ext uri="{FF2B5EF4-FFF2-40B4-BE49-F238E27FC236}">
                <a16:creationId xmlns:a16="http://schemas.microsoft.com/office/drawing/2014/main" id="{909AAE3F-1B08-A251-F036-480AE1869839}"/>
              </a:ext>
            </a:extLst>
          </p:cNvPr>
          <p:cNvGrpSpPr/>
          <p:nvPr/>
        </p:nvGrpSpPr>
        <p:grpSpPr>
          <a:xfrm>
            <a:off x="-425698" y="7124700"/>
            <a:ext cx="19139396" cy="4619768"/>
            <a:chOff x="0" y="0"/>
            <a:chExt cx="5040829" cy="1126370"/>
          </a:xfrm>
        </p:grpSpPr>
        <p:sp>
          <p:nvSpPr>
            <p:cNvPr id="4" name="Freeform 4">
              <a:extLst>
                <a:ext uri="{FF2B5EF4-FFF2-40B4-BE49-F238E27FC236}">
                  <a16:creationId xmlns:a16="http://schemas.microsoft.com/office/drawing/2014/main" id="{5472A105-8A36-3C5A-A5F7-5125F0476501}"/>
                </a:ext>
              </a:extLst>
            </p:cNvPr>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5" name="TextBox 5">
              <a:extLst>
                <a:ext uri="{FF2B5EF4-FFF2-40B4-BE49-F238E27FC236}">
                  <a16:creationId xmlns:a16="http://schemas.microsoft.com/office/drawing/2014/main" id="{43FB2008-3BA7-23DF-DA7F-68F4154CFC36}"/>
                </a:ext>
              </a:extLst>
            </p:cNvPr>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356A92CC-C650-27A1-A868-4016B014DB84}"/>
              </a:ext>
            </a:extLst>
          </p:cNvPr>
          <p:cNvGrpSpPr/>
          <p:nvPr/>
        </p:nvGrpSpPr>
        <p:grpSpPr>
          <a:xfrm>
            <a:off x="-425698" y="-2138343"/>
            <a:ext cx="19139396" cy="4276686"/>
            <a:chOff x="0" y="0"/>
            <a:chExt cx="5040829" cy="1126370"/>
          </a:xfrm>
        </p:grpSpPr>
        <p:sp>
          <p:nvSpPr>
            <p:cNvPr id="7" name="Freeform 7">
              <a:extLst>
                <a:ext uri="{FF2B5EF4-FFF2-40B4-BE49-F238E27FC236}">
                  <a16:creationId xmlns:a16="http://schemas.microsoft.com/office/drawing/2014/main" id="{712F5DCC-160A-D25D-7008-25434A7996EA}"/>
                </a:ext>
              </a:extLst>
            </p:cNvPr>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8" name="TextBox 8">
              <a:extLst>
                <a:ext uri="{FF2B5EF4-FFF2-40B4-BE49-F238E27FC236}">
                  <a16:creationId xmlns:a16="http://schemas.microsoft.com/office/drawing/2014/main" id="{D07F1551-A6D0-FB90-07A5-3DDB59BBF18D}"/>
                </a:ext>
              </a:extLst>
            </p:cNvPr>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6EDBEE82-A72A-FCBA-E0BF-AB938CA7B26E}"/>
              </a:ext>
            </a:extLst>
          </p:cNvPr>
          <p:cNvSpPr/>
          <p:nvPr/>
        </p:nvSpPr>
        <p:spPr>
          <a:xfrm>
            <a:off x="-425698" y="2138343"/>
            <a:ext cx="19139396" cy="4986357"/>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5499E23-3544-1383-FE74-C30DB7ADD785}"/>
              </a:ext>
            </a:extLst>
          </p:cNvPr>
          <p:cNvSpPr txBox="1"/>
          <p:nvPr/>
        </p:nvSpPr>
        <p:spPr>
          <a:xfrm>
            <a:off x="2286000" y="2961031"/>
            <a:ext cx="13716000" cy="3340979"/>
          </a:xfrm>
          <a:prstGeom prst="rect">
            <a:avLst/>
          </a:prstGeom>
          <a:noFill/>
        </p:spPr>
        <p:txBody>
          <a:bodyPr wrap="square" rtlCol="0">
            <a:spAutoFit/>
          </a:bodyPr>
          <a:lstStyle/>
          <a:p>
            <a:pPr algn="ctr">
              <a:lnSpc>
                <a:spcPct val="150000"/>
              </a:lnSpc>
            </a:pPr>
            <a:r>
              <a:rPr lang="en-US" sz="7500" b="1">
                <a:solidFill>
                  <a:srgbClr val="C00000"/>
                </a:solidFill>
                <a:latin typeface="Arial" panose="020B0604020202020204" pitchFamily="34" charset="0"/>
                <a:cs typeface="Arial" panose="020B0604020202020204" pitchFamily="34" charset="0"/>
              </a:rPr>
              <a:t>PHẦN 2. </a:t>
            </a:r>
          </a:p>
          <a:p>
            <a:pPr algn="ctr">
              <a:lnSpc>
                <a:spcPct val="150000"/>
              </a:lnSpc>
            </a:pPr>
            <a:r>
              <a:rPr lang="en-US" sz="7500" b="1">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0640801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D61BB43-42FB-A3DC-5BC6-4ECB132AA4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F3A471-1D10-2847-6F96-DF228BB31190}"/>
              </a:ext>
            </a:extLst>
          </p:cNvPr>
          <p:cNvSpPr txBox="1"/>
          <p:nvPr/>
        </p:nvSpPr>
        <p:spPr>
          <a:xfrm>
            <a:off x="1562100" y="419100"/>
            <a:ext cx="15163800" cy="861774"/>
          </a:xfrm>
          <a:prstGeom prst="rect">
            <a:avLst/>
          </a:prstGeom>
          <a:noFill/>
        </p:spPr>
        <p:txBody>
          <a:bodyPr wrap="square">
            <a:spAutoFit/>
          </a:bodyPr>
          <a:lstStyle/>
          <a:p>
            <a:pPr algn="ctr"/>
            <a:r>
              <a:rPr lang="vi-VN" sz="5000" b="1">
                <a:solidFill>
                  <a:schemeClr val="accent5">
                    <a:lumMod val="50000"/>
                  </a:schemeClr>
                </a:solidFill>
              </a:rPr>
              <a:t>2.1. Các bước tìm ý tưởng sáng tạo</a:t>
            </a:r>
            <a:endParaRPr lang="en-US" sz="5000" b="1">
              <a:solidFill>
                <a:schemeClr val="accent5">
                  <a:lumMod val="50000"/>
                </a:schemeClr>
              </a:solidFill>
            </a:endParaRPr>
          </a:p>
        </p:txBody>
      </p:sp>
      <p:pic>
        <p:nvPicPr>
          <p:cNvPr id="4" name="Picture 19">
            <a:extLst>
              <a:ext uri="{FF2B5EF4-FFF2-40B4-BE49-F238E27FC236}">
                <a16:creationId xmlns:a16="http://schemas.microsoft.com/office/drawing/2014/main" id="{518135F9-5F84-5D88-8157-78DC5A89D8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90800" y="6438900"/>
            <a:ext cx="4343400" cy="3715416"/>
          </a:xfrm>
          <a:prstGeom prst="rect">
            <a:avLst/>
          </a:prstGeom>
          <a:effectLst>
            <a:outerShdw blurRad="50800" dist="38100" dir="8100000" algn="tr" rotWithShape="0">
              <a:prstClr val="black">
                <a:alpha val="40000"/>
              </a:prstClr>
            </a:outerShdw>
          </a:effectLst>
        </p:spPr>
      </p:pic>
      <p:grpSp>
        <p:nvGrpSpPr>
          <p:cNvPr id="5" name="Group 4">
            <a:extLst>
              <a:ext uri="{FF2B5EF4-FFF2-40B4-BE49-F238E27FC236}">
                <a16:creationId xmlns:a16="http://schemas.microsoft.com/office/drawing/2014/main" id="{D9A3673D-D79C-7873-CCE3-9C58FCCAF1A6}"/>
              </a:ext>
            </a:extLst>
          </p:cNvPr>
          <p:cNvGrpSpPr/>
          <p:nvPr/>
        </p:nvGrpSpPr>
        <p:grpSpPr>
          <a:xfrm>
            <a:off x="228600" y="1638631"/>
            <a:ext cx="9448800" cy="4647869"/>
            <a:chOff x="228600" y="1638631"/>
            <a:chExt cx="9448800" cy="4647869"/>
          </a:xfrm>
        </p:grpSpPr>
        <p:sp>
          <p:nvSpPr>
            <p:cNvPr id="6" name="Rectangle: Rounded Corners 5">
              <a:extLst>
                <a:ext uri="{FF2B5EF4-FFF2-40B4-BE49-F238E27FC236}">
                  <a16:creationId xmlns:a16="http://schemas.microsoft.com/office/drawing/2014/main" id="{74E1A646-BD9E-FA42-1DAD-5C2C18CA67A2}"/>
                </a:ext>
              </a:extLst>
            </p:cNvPr>
            <p:cNvSpPr/>
            <p:nvPr/>
          </p:nvSpPr>
          <p:spPr>
            <a:xfrm>
              <a:off x="228600" y="1638631"/>
              <a:ext cx="9448800" cy="4647869"/>
            </a:xfrm>
            <a:prstGeom prst="roundRect">
              <a:avLst>
                <a:gd name="adj" fmla="val 1051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6F1C82A-8BB7-0AF3-9AEE-332202159B0E}"/>
                </a:ext>
              </a:extLst>
            </p:cNvPr>
            <p:cNvSpPr txBox="1"/>
            <p:nvPr/>
          </p:nvSpPr>
          <p:spPr>
            <a:xfrm>
              <a:off x="381000" y="1662443"/>
              <a:ext cx="9220200"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khai thác hình ảnh, thông tin mục Sáng tạo SGK tr.44 kết hợp tìm hiểu thêm thông tin và thực hiện nhiệm vụ: </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Trình bày ý tưởng cho bức tranh theo phong cách nghệ thuật đương đại.</a:t>
              </a:r>
              <a:endPar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31B9ACEC-D3C1-5E03-6A5C-EBF127941FA5}"/>
              </a:ext>
            </a:extLst>
          </p:cNvPr>
          <p:cNvGrpSpPr/>
          <p:nvPr/>
        </p:nvGrpSpPr>
        <p:grpSpPr>
          <a:xfrm>
            <a:off x="9982200" y="2095500"/>
            <a:ext cx="7772400" cy="2209800"/>
            <a:chOff x="9982200" y="2193011"/>
            <a:chExt cx="7772400" cy="2209800"/>
          </a:xfrm>
        </p:grpSpPr>
        <p:sp>
          <p:nvSpPr>
            <p:cNvPr id="9" name="Rectangle: Rounded Corners 8">
              <a:extLst>
                <a:ext uri="{FF2B5EF4-FFF2-40B4-BE49-F238E27FC236}">
                  <a16:creationId xmlns:a16="http://schemas.microsoft.com/office/drawing/2014/main" id="{911DEF08-95E1-8ABF-137E-46C2BC0451D0}"/>
                </a:ext>
              </a:extLst>
            </p:cNvPr>
            <p:cNvSpPr/>
            <p:nvPr/>
          </p:nvSpPr>
          <p:spPr>
            <a:xfrm>
              <a:off x="10896600" y="2193011"/>
              <a:ext cx="6858000" cy="2209800"/>
            </a:xfrm>
            <a:prstGeom prst="roundRect">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Chọn phong cách nghệ thuật để sáng tạo.</a:t>
              </a:r>
            </a:p>
          </p:txBody>
        </p:sp>
        <p:cxnSp>
          <p:nvCxnSpPr>
            <p:cNvPr id="10" name="Straight Connector 9">
              <a:extLst>
                <a:ext uri="{FF2B5EF4-FFF2-40B4-BE49-F238E27FC236}">
                  <a16:creationId xmlns:a16="http://schemas.microsoft.com/office/drawing/2014/main" id="{0359E0E4-B61A-95ED-027A-F1558E930937}"/>
                </a:ext>
              </a:extLst>
            </p:cNvPr>
            <p:cNvCxnSpPr>
              <a:cxnSpLocks/>
            </p:cNvCxnSpPr>
            <p:nvPr/>
          </p:nvCxnSpPr>
          <p:spPr>
            <a:xfrm>
              <a:off x="9982200" y="3314700"/>
              <a:ext cx="914400" cy="0"/>
            </a:xfrm>
            <a:prstGeom prst="line">
              <a:avLst/>
            </a:prstGeom>
            <a:ln w="57150">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6685373-3D00-695F-3FA3-A4F530EB5B8C}"/>
              </a:ext>
            </a:extLst>
          </p:cNvPr>
          <p:cNvGrpSpPr/>
          <p:nvPr/>
        </p:nvGrpSpPr>
        <p:grpSpPr>
          <a:xfrm>
            <a:off x="9982200" y="4686300"/>
            <a:ext cx="7772400" cy="2209800"/>
            <a:chOff x="9982200" y="2193011"/>
            <a:chExt cx="7772400" cy="2209800"/>
          </a:xfrm>
        </p:grpSpPr>
        <p:sp>
          <p:nvSpPr>
            <p:cNvPr id="12" name="Rectangle: Rounded Corners 11">
              <a:extLst>
                <a:ext uri="{FF2B5EF4-FFF2-40B4-BE49-F238E27FC236}">
                  <a16:creationId xmlns:a16="http://schemas.microsoft.com/office/drawing/2014/main" id="{F6F3A96C-096E-E367-7E1F-07B5EBAB7C06}"/>
                </a:ext>
              </a:extLst>
            </p:cNvPr>
            <p:cNvSpPr/>
            <p:nvPr/>
          </p:nvSpPr>
          <p:spPr>
            <a:xfrm>
              <a:off x="10896600" y="2193011"/>
              <a:ext cx="6858000" cy="2209800"/>
            </a:xfrm>
            <a:prstGeom prst="roundRect">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chủ đề, hình ảnh, biểu tượng.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242E24D0-25BF-ED90-6050-2E98A8E186F9}"/>
                </a:ext>
              </a:extLst>
            </p:cNvPr>
            <p:cNvCxnSpPr>
              <a:cxnSpLocks/>
            </p:cNvCxnSpPr>
            <p:nvPr/>
          </p:nvCxnSpPr>
          <p:spPr>
            <a:xfrm>
              <a:off x="9982200" y="3314700"/>
              <a:ext cx="914400" cy="0"/>
            </a:xfrm>
            <a:prstGeom prst="line">
              <a:avLst/>
            </a:prstGeom>
            <a:ln w="57150">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4EB4CA3-3FA7-B5AA-EFC9-1E52BDD63CCF}"/>
              </a:ext>
            </a:extLst>
          </p:cNvPr>
          <p:cNvGrpSpPr/>
          <p:nvPr/>
        </p:nvGrpSpPr>
        <p:grpSpPr>
          <a:xfrm>
            <a:off x="9982200" y="7315441"/>
            <a:ext cx="7772400" cy="2209800"/>
            <a:chOff x="9982200" y="2193011"/>
            <a:chExt cx="7772400" cy="2209800"/>
          </a:xfrm>
        </p:grpSpPr>
        <p:sp>
          <p:nvSpPr>
            <p:cNvPr id="15" name="Rectangle: Rounded Corners 14">
              <a:extLst>
                <a:ext uri="{FF2B5EF4-FFF2-40B4-BE49-F238E27FC236}">
                  <a16:creationId xmlns:a16="http://schemas.microsoft.com/office/drawing/2014/main" id="{E5502F35-9D85-5387-DD83-9A18C81585BB}"/>
                </a:ext>
              </a:extLst>
            </p:cNvPr>
            <p:cNvSpPr/>
            <p:nvPr/>
          </p:nvSpPr>
          <p:spPr>
            <a:xfrm>
              <a:off x="10896600" y="2193011"/>
              <a:ext cx="6858000" cy="2209800"/>
            </a:xfrm>
            <a:prstGeom prst="roundRect">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phương pháp thực hành.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924BB410-5799-82E3-AF67-8E7C3ABBAED9}"/>
                </a:ext>
              </a:extLst>
            </p:cNvPr>
            <p:cNvCxnSpPr>
              <a:cxnSpLocks/>
            </p:cNvCxnSpPr>
            <p:nvPr/>
          </p:nvCxnSpPr>
          <p:spPr>
            <a:xfrm>
              <a:off x="9982200" y="3314700"/>
              <a:ext cx="914400" cy="0"/>
            </a:xfrm>
            <a:prstGeom prst="line">
              <a:avLst/>
            </a:prstGeom>
            <a:ln w="57150">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921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61C4-1976-100D-957B-3A92A007911A}"/>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8FDC4831-2203-60D9-73BB-027B6CBD4933}"/>
              </a:ext>
            </a:extLst>
          </p:cNvPr>
          <p:cNvGrpSpPr/>
          <p:nvPr/>
        </p:nvGrpSpPr>
        <p:grpSpPr>
          <a:xfrm>
            <a:off x="1524000" y="0"/>
            <a:ext cx="6477000" cy="8543981"/>
            <a:chOff x="1524000" y="571500"/>
            <a:chExt cx="6477000" cy="8543981"/>
          </a:xfrm>
        </p:grpSpPr>
        <p:pic>
          <p:nvPicPr>
            <p:cNvPr id="12" name="Picture 11">
              <a:extLst>
                <a:ext uri="{FF2B5EF4-FFF2-40B4-BE49-F238E27FC236}">
                  <a16:creationId xmlns:a16="http://schemas.microsoft.com/office/drawing/2014/main" id="{A844E2E3-C5DC-13B8-6A70-5F584683ABCA}"/>
                </a:ext>
              </a:extLst>
            </p:cNvPr>
            <p:cNvPicPr>
              <a:picLocks noChangeAspect="1"/>
            </p:cNvPicPr>
            <p:nvPr/>
          </p:nvPicPr>
          <p:blipFill>
            <a:blip r:embed="rId2"/>
            <a:stretch>
              <a:fillRect/>
            </a:stretch>
          </p:blipFill>
          <p:spPr>
            <a:xfrm>
              <a:off x="1524000" y="571500"/>
              <a:ext cx="6477000" cy="8543981"/>
            </a:xfrm>
            <a:prstGeom prst="rect">
              <a:avLst/>
            </a:prstGeom>
          </p:spPr>
        </p:pic>
        <p:sp>
          <p:nvSpPr>
            <p:cNvPr id="14" name="TextBox 13">
              <a:extLst>
                <a:ext uri="{FF2B5EF4-FFF2-40B4-BE49-F238E27FC236}">
                  <a16:creationId xmlns:a16="http://schemas.microsoft.com/office/drawing/2014/main" id="{B723716B-8E53-3430-1CFA-82D456DFFA1E}"/>
                </a:ext>
              </a:extLst>
            </p:cNvPr>
            <p:cNvSpPr txBox="1"/>
            <p:nvPr/>
          </p:nvSpPr>
          <p:spPr>
            <a:xfrm>
              <a:off x="2133600" y="8267700"/>
              <a:ext cx="5257800" cy="630942"/>
            </a:xfrm>
            <a:prstGeom prst="rect">
              <a:avLst/>
            </a:prstGeom>
            <a:solidFill>
              <a:schemeClr val="bg1"/>
            </a:solidFill>
          </p:spPr>
          <p:txBody>
            <a:bodyPr wrap="square" rtlCol="0">
              <a:spAutoFit/>
            </a:bodyPr>
            <a:lstStyle/>
            <a:p>
              <a:pPr algn="ctr"/>
              <a:r>
                <a:rPr lang="en-US" sz="3500" b="1" i="1">
                  <a:solidFill>
                    <a:srgbClr val="0070C0"/>
                  </a:solidFill>
                  <a:latin typeface="Arial" panose="020B0604020202020204" pitchFamily="34" charset="0"/>
                  <a:cs typeface="Arial" panose="020B0604020202020204" pitchFamily="34" charset="0"/>
                </a:rPr>
                <a:t>Hình 1</a:t>
              </a:r>
            </a:p>
          </p:txBody>
        </p:sp>
      </p:grpSp>
      <p:grpSp>
        <p:nvGrpSpPr>
          <p:cNvPr id="17" name="Group 16">
            <a:extLst>
              <a:ext uri="{FF2B5EF4-FFF2-40B4-BE49-F238E27FC236}">
                <a16:creationId xmlns:a16="http://schemas.microsoft.com/office/drawing/2014/main" id="{C6E4E19C-6B12-49DF-50D3-E3982B4031D6}"/>
              </a:ext>
            </a:extLst>
          </p:cNvPr>
          <p:cNvGrpSpPr/>
          <p:nvPr/>
        </p:nvGrpSpPr>
        <p:grpSpPr>
          <a:xfrm>
            <a:off x="10439400" y="0"/>
            <a:ext cx="6690946" cy="8543982"/>
            <a:chOff x="10439400" y="571500"/>
            <a:chExt cx="6690946" cy="8543982"/>
          </a:xfrm>
        </p:grpSpPr>
        <p:pic>
          <p:nvPicPr>
            <p:cNvPr id="13" name="Picture 12">
              <a:extLst>
                <a:ext uri="{FF2B5EF4-FFF2-40B4-BE49-F238E27FC236}">
                  <a16:creationId xmlns:a16="http://schemas.microsoft.com/office/drawing/2014/main" id="{65146630-7F65-1B94-7643-72329BC89DBE}"/>
                </a:ext>
              </a:extLst>
            </p:cNvPr>
            <p:cNvPicPr>
              <a:picLocks noChangeAspect="1"/>
            </p:cNvPicPr>
            <p:nvPr/>
          </p:nvPicPr>
          <p:blipFill>
            <a:blip r:embed="rId3"/>
            <a:stretch>
              <a:fillRect/>
            </a:stretch>
          </p:blipFill>
          <p:spPr>
            <a:xfrm>
              <a:off x="10439400" y="571500"/>
              <a:ext cx="6690946" cy="8543982"/>
            </a:xfrm>
            <a:prstGeom prst="rect">
              <a:avLst/>
            </a:prstGeom>
          </p:spPr>
        </p:pic>
        <p:sp>
          <p:nvSpPr>
            <p:cNvPr id="15" name="TextBox 14">
              <a:extLst>
                <a:ext uri="{FF2B5EF4-FFF2-40B4-BE49-F238E27FC236}">
                  <a16:creationId xmlns:a16="http://schemas.microsoft.com/office/drawing/2014/main" id="{53643B8D-BBC7-C17F-A721-337F86E19A2A}"/>
                </a:ext>
              </a:extLst>
            </p:cNvPr>
            <p:cNvSpPr txBox="1"/>
            <p:nvPr/>
          </p:nvSpPr>
          <p:spPr>
            <a:xfrm>
              <a:off x="11155973" y="8267700"/>
              <a:ext cx="5257800" cy="630942"/>
            </a:xfrm>
            <a:prstGeom prst="rect">
              <a:avLst/>
            </a:prstGeom>
            <a:solidFill>
              <a:schemeClr val="bg1"/>
            </a:solidFill>
          </p:spPr>
          <p:txBody>
            <a:bodyPr wrap="square" rtlCol="0">
              <a:spAutoFit/>
            </a:bodyPr>
            <a:lstStyle/>
            <a:p>
              <a:pPr algn="ctr"/>
              <a:r>
                <a:rPr lang="en-US" sz="3500" b="1" i="1">
                  <a:solidFill>
                    <a:srgbClr val="0070C0"/>
                  </a:solidFill>
                  <a:latin typeface="Arial" panose="020B0604020202020204" pitchFamily="34" charset="0"/>
                  <a:cs typeface="Arial" panose="020B0604020202020204" pitchFamily="34" charset="0"/>
                </a:rPr>
                <a:t>Hình 2</a:t>
              </a:r>
            </a:p>
          </p:txBody>
        </p:sp>
      </p:grpSp>
      <p:sp>
        <p:nvSpPr>
          <p:cNvPr id="19" name="TextBox 18">
            <a:extLst>
              <a:ext uri="{FF2B5EF4-FFF2-40B4-BE49-F238E27FC236}">
                <a16:creationId xmlns:a16="http://schemas.microsoft.com/office/drawing/2014/main" id="{EBA9DA09-C7AF-92E5-DFB7-C9560CEA2E53}"/>
              </a:ext>
            </a:extLst>
          </p:cNvPr>
          <p:cNvSpPr txBox="1"/>
          <p:nvPr/>
        </p:nvSpPr>
        <p:spPr>
          <a:xfrm>
            <a:off x="190500" y="9032672"/>
            <a:ext cx="9144000" cy="630942"/>
          </a:xfrm>
          <a:prstGeom prst="rect">
            <a:avLst/>
          </a:prstGeom>
          <a:noFill/>
        </p:spPr>
        <p:txBody>
          <a:bodyPr wrap="square">
            <a:spAutoFit/>
          </a:bodyPr>
          <a:lstStyle/>
          <a:p>
            <a:pPr algn="ctr"/>
            <a:r>
              <a:rPr lang="vi-VN" sz="3500" i="1"/>
              <a:t>Váy Cưới, 2002, Trương Tân</a:t>
            </a:r>
            <a:endParaRPr lang="en-US" sz="3500" i="1"/>
          </a:p>
        </p:txBody>
      </p:sp>
      <p:sp>
        <p:nvSpPr>
          <p:cNvPr id="20" name="TextBox 19">
            <a:extLst>
              <a:ext uri="{FF2B5EF4-FFF2-40B4-BE49-F238E27FC236}">
                <a16:creationId xmlns:a16="http://schemas.microsoft.com/office/drawing/2014/main" id="{6B6E7B8E-CBE5-6A58-9495-76728AF19EBD}"/>
              </a:ext>
            </a:extLst>
          </p:cNvPr>
          <p:cNvSpPr txBox="1"/>
          <p:nvPr/>
        </p:nvSpPr>
        <p:spPr>
          <a:xfrm>
            <a:off x="10193948" y="8543981"/>
            <a:ext cx="7181850" cy="1608325"/>
          </a:xfrm>
          <a:prstGeom prst="rect">
            <a:avLst/>
          </a:prstGeom>
          <a:noFill/>
        </p:spPr>
        <p:txBody>
          <a:bodyPr wrap="square">
            <a:spAutoFit/>
          </a:bodyPr>
          <a:lstStyle/>
          <a:p>
            <a:pPr algn="ctr">
              <a:lnSpc>
                <a:spcPct val="150000"/>
              </a:lnSpc>
            </a:pPr>
            <a:r>
              <a:rPr lang="en-US" sz="3500" i="1">
                <a:latin typeface="Arial" panose="020B0604020202020204" pitchFamily="34" charset="0"/>
                <a:cs typeface="Arial" panose="020B0604020202020204" pitchFamily="34" charset="0"/>
              </a:rPr>
              <a:t>I Am Large, I Contain Multitudes, 2009, Dinh Q. Lê</a:t>
            </a:r>
          </a:p>
        </p:txBody>
      </p:sp>
    </p:spTree>
    <p:extLst>
      <p:ext uri="{BB962C8B-B14F-4D97-AF65-F5344CB8AC3E}">
        <p14:creationId xmlns:p14="http://schemas.microsoft.com/office/powerpoint/2010/main" val="2660315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07AA3-7A6E-AC43-E256-3AC4F6B751C4}"/>
            </a:ext>
          </a:extLst>
        </p:cNvPr>
        <p:cNvGrpSpPr/>
        <p:nvPr/>
      </p:nvGrpSpPr>
      <p:grpSpPr>
        <a:xfrm>
          <a:off x="0" y="0"/>
          <a:ext cx="0" cy="0"/>
          <a:chOff x="0" y="0"/>
          <a:chExt cx="0" cy="0"/>
        </a:xfrm>
      </p:grpSpPr>
      <p:pic>
        <p:nvPicPr>
          <p:cNvPr id="3074" name="Picture 2" descr="Địa điểm Tổ chức sự kiện] Trung tâm Nghệ thuật đương đại VCCA">
            <a:extLst>
              <a:ext uri="{FF2B5EF4-FFF2-40B4-BE49-F238E27FC236}">
                <a16:creationId xmlns:a16="http://schemas.microsoft.com/office/drawing/2014/main" id="{E6AF76A1-2CC8-1269-5630-48725C2E5D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95" r="20986"/>
          <a:stretch/>
        </p:blipFill>
        <p:spPr bwMode="auto">
          <a:xfrm>
            <a:off x="9906000" y="877186"/>
            <a:ext cx="7696200" cy="8532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43B221-AD3F-E08B-7580-10DEA19FC79F}"/>
              </a:ext>
            </a:extLst>
          </p:cNvPr>
          <p:cNvSpPr/>
          <p:nvPr/>
        </p:nvSpPr>
        <p:spPr>
          <a:xfrm>
            <a:off x="-380999" y="877186"/>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E2F90D5-2196-8A0C-062D-912F6FF0A9A8}"/>
              </a:ext>
            </a:extLst>
          </p:cNvPr>
          <p:cNvSpPr/>
          <p:nvPr/>
        </p:nvSpPr>
        <p:spPr>
          <a:xfrm>
            <a:off x="-414338" y="9153525"/>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BA0DD47-F622-6FFB-DE1C-D7A36D357CBB}"/>
              </a:ext>
            </a:extLst>
          </p:cNvPr>
          <p:cNvSpPr txBox="1"/>
          <p:nvPr/>
        </p:nvSpPr>
        <p:spPr>
          <a:xfrm>
            <a:off x="457200" y="1485900"/>
            <a:ext cx="9144000" cy="729218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KẾT LUẬN </a:t>
            </a:r>
          </a:p>
          <a:p>
            <a:pPr marL="571500" lvl="0" indent="-571500" algn="just">
              <a:lnSpc>
                <a:spcPct val="150000"/>
              </a:lnSpc>
              <a:buFont typeface="Arial" panose="020B0604020202020204" pitchFamily="34" charset="0"/>
              <a:buChar char="•"/>
            </a:pPr>
            <a:r>
              <a:rPr lang="vi-VN" sz="3800">
                <a:solidFill>
                  <a:prstClr val="black"/>
                </a:solidFill>
                <a:latin typeface="Arial" panose="020B0604020202020204" pitchFamily="34" charset="0"/>
                <a:cs typeface="Arial" panose="020B0604020202020204" pitchFamily="34" charset="0"/>
              </a:rPr>
              <a:t>Tùy theo sở thích, cảm hứng của cá nhân mà </a:t>
            </a:r>
            <a:r>
              <a:rPr lang="en-US" sz="3800">
                <a:solidFill>
                  <a:prstClr val="black"/>
                </a:solidFill>
                <a:latin typeface="Arial" panose="020B0604020202020204" pitchFamily="34" charset="0"/>
                <a:cs typeface="Arial" panose="020B0604020202020204" pitchFamily="34" charset="0"/>
              </a:rPr>
              <a:t>em</a:t>
            </a:r>
            <a:r>
              <a:rPr lang="vi-VN" sz="3800">
                <a:solidFill>
                  <a:prstClr val="black"/>
                </a:solidFill>
                <a:latin typeface="Arial" panose="020B0604020202020204" pitchFamily="34" charset="0"/>
                <a:cs typeface="Arial" panose="020B0604020202020204" pitchFamily="34" charset="0"/>
              </a:rPr>
              <a:t> có thể lựa chọn phong cách, nội dung, chủ đề khác nhau để vẽ tranh. </a:t>
            </a:r>
            <a:endParaRPr lang="en-US" sz="3800">
              <a:solidFill>
                <a:prstClr val="black"/>
              </a:solidFill>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3800">
                <a:solidFill>
                  <a:prstClr val="black"/>
                </a:solidFill>
                <a:latin typeface="Arial" panose="020B0604020202020204" pitchFamily="34" charset="0"/>
                <a:cs typeface="Arial" panose="020B0604020202020204" pitchFamily="34" charset="0"/>
              </a:rPr>
              <a:t>Dựa vào phong cách lựa chọn, tìm hình ảnh, nội dung của tranh cũng như phương pháp thực hành phù hợp.</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33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B1EAD3A-872A-A5B7-808D-FC4AFCFB0E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124EA4-C310-31A1-0F08-A4FF8CD5DD90}"/>
              </a:ext>
            </a:extLst>
          </p:cNvPr>
          <p:cNvSpPr txBox="1"/>
          <p:nvPr/>
        </p:nvSpPr>
        <p:spPr>
          <a:xfrm>
            <a:off x="1562100" y="419100"/>
            <a:ext cx="15163800" cy="2276392"/>
          </a:xfrm>
          <a:prstGeom prst="rect">
            <a:avLst/>
          </a:prstGeom>
          <a:noFill/>
        </p:spPr>
        <p:txBody>
          <a:bodyPr wrap="square">
            <a:spAutoFit/>
          </a:bodyPr>
          <a:lstStyle/>
          <a:p>
            <a:pPr algn="ctr">
              <a:lnSpc>
                <a:spcPct val="150000"/>
              </a:lnSpc>
            </a:pPr>
            <a:r>
              <a:rPr lang="vi-VN" sz="5000" b="1">
                <a:solidFill>
                  <a:schemeClr val="accent5">
                    <a:lumMod val="50000"/>
                  </a:schemeClr>
                </a:solidFill>
              </a:rPr>
              <a:t>2.2. Cách vẽ tranh bố cục màu sắc, mô phỏng theo phong cách trừu tượng hình học</a:t>
            </a:r>
            <a:endParaRPr lang="en-US" sz="5000" b="1">
              <a:solidFill>
                <a:schemeClr val="accent5">
                  <a:lumMod val="50000"/>
                </a:schemeClr>
              </a:solidFill>
            </a:endParaRPr>
          </a:p>
        </p:txBody>
      </p:sp>
      <p:grpSp>
        <p:nvGrpSpPr>
          <p:cNvPr id="3" name="Group 2">
            <a:extLst>
              <a:ext uri="{FF2B5EF4-FFF2-40B4-BE49-F238E27FC236}">
                <a16:creationId xmlns:a16="http://schemas.microsoft.com/office/drawing/2014/main" id="{78935405-9CC7-CDA8-6F35-D91DFC42C5F2}"/>
              </a:ext>
            </a:extLst>
          </p:cNvPr>
          <p:cNvGrpSpPr/>
          <p:nvPr/>
        </p:nvGrpSpPr>
        <p:grpSpPr>
          <a:xfrm>
            <a:off x="547249" y="2781300"/>
            <a:ext cx="7834751" cy="6749990"/>
            <a:chOff x="471049" y="2813110"/>
            <a:chExt cx="7834751" cy="6749990"/>
          </a:xfrm>
        </p:grpSpPr>
        <p:sp>
          <p:nvSpPr>
            <p:cNvPr id="4" name="Rectangle: Rounded Corners 3">
              <a:extLst>
                <a:ext uri="{FF2B5EF4-FFF2-40B4-BE49-F238E27FC236}">
                  <a16:creationId xmlns:a16="http://schemas.microsoft.com/office/drawing/2014/main" id="{F53192C6-09FE-9BC1-AA8F-9870E4EF007A}"/>
                </a:ext>
              </a:extLst>
            </p:cNvPr>
            <p:cNvSpPr/>
            <p:nvPr/>
          </p:nvSpPr>
          <p:spPr>
            <a:xfrm>
              <a:off x="471049" y="3771900"/>
              <a:ext cx="7834751" cy="5791200"/>
            </a:xfrm>
            <a:prstGeom prst="roundRect">
              <a:avLst>
                <a:gd name="adj" fmla="val 7539"/>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150C51B4-AE45-AD1E-9449-322A453ABCB1}"/>
                </a:ext>
              </a:extLst>
            </p:cNvPr>
            <p:cNvSpPr txBox="1"/>
            <p:nvPr/>
          </p:nvSpPr>
          <p:spPr>
            <a:xfrm>
              <a:off x="471049" y="3953975"/>
              <a:ext cx="7758551" cy="55329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Khai thác hình ảnh, thông tin mục Sáng tạo SGK tr.53 và thực hiện nhiệm vụ: </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Trình bày các bước tìm hiểu quy trình vẽ thiết kế sản phẩm đèn bàn kết hợp hộp đựng đồ dùng.</a:t>
              </a:r>
              <a:endParaRPr kumimoji="0" lang="en-US" sz="4000" b="1" i="1" u="none" strike="noStrike" kern="1200" cap="none" spc="0" normalizeH="0" baseline="0" noProof="0">
                <a:ln>
                  <a:noFill/>
                </a:ln>
                <a:solidFill>
                  <a:srgbClr val="C00000"/>
                </a:solidFill>
                <a:effectLst/>
                <a:uLnTx/>
                <a:uFillTx/>
                <a:latin typeface="Calibri"/>
                <a:ea typeface="+mn-ea"/>
                <a:cs typeface="+mn-cs"/>
              </a:endParaRPr>
            </a:p>
          </p:txBody>
        </p:sp>
        <p:pic>
          <p:nvPicPr>
            <p:cNvPr id="6" name="Picture 55">
              <a:extLst>
                <a:ext uri="{FF2B5EF4-FFF2-40B4-BE49-F238E27FC236}">
                  <a16:creationId xmlns:a16="http://schemas.microsoft.com/office/drawing/2014/main" id="{8F5DC90E-BEE7-FB77-E9D2-D1960F63D8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52800" y="2813110"/>
              <a:ext cx="1871984" cy="1263590"/>
            </a:xfrm>
            <a:prstGeom prst="rect">
              <a:avLst/>
            </a:prstGeom>
          </p:spPr>
        </p:pic>
      </p:grpSp>
      <p:pic>
        <p:nvPicPr>
          <p:cNvPr id="8" name="Picture 7">
            <a:extLst>
              <a:ext uri="{FF2B5EF4-FFF2-40B4-BE49-F238E27FC236}">
                <a16:creationId xmlns:a16="http://schemas.microsoft.com/office/drawing/2014/main" id="{15C2D3D9-DB5A-0638-30FE-E478AD0B9F6E}"/>
              </a:ext>
            </a:extLst>
          </p:cNvPr>
          <p:cNvPicPr>
            <a:picLocks noChangeAspect="1"/>
          </p:cNvPicPr>
          <p:nvPr/>
        </p:nvPicPr>
        <p:blipFill>
          <a:blip r:embed="rId5"/>
          <a:stretch>
            <a:fillRect/>
          </a:stretch>
        </p:blipFill>
        <p:spPr>
          <a:xfrm>
            <a:off x="8996364" y="3389282"/>
            <a:ext cx="8772962" cy="6304481"/>
          </a:xfrm>
          <a:prstGeom prst="rect">
            <a:avLst/>
          </a:prstGeom>
        </p:spPr>
      </p:pic>
    </p:spTree>
    <p:extLst>
      <p:ext uri="{BB962C8B-B14F-4D97-AF65-F5344CB8AC3E}">
        <p14:creationId xmlns:p14="http://schemas.microsoft.com/office/powerpoint/2010/main" val="4129066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B9820C6-29A9-ACBE-00A3-67523E15A595}"/>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03DB1E-C079-4F8D-7E3F-39D6FEAC84FD}"/>
              </a:ext>
            </a:extLst>
          </p:cNvPr>
          <p:cNvSpPr/>
          <p:nvPr/>
        </p:nvSpPr>
        <p:spPr>
          <a:xfrm>
            <a:off x="3771900" y="495300"/>
            <a:ext cx="10744200" cy="1143000"/>
          </a:xfrm>
          <a:prstGeom prst="roundRect">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Quy trình thực hiện </a:t>
            </a:r>
          </a:p>
        </p:txBody>
      </p:sp>
      <p:grpSp>
        <p:nvGrpSpPr>
          <p:cNvPr id="25" name="Group 24">
            <a:extLst>
              <a:ext uri="{FF2B5EF4-FFF2-40B4-BE49-F238E27FC236}">
                <a16:creationId xmlns:a16="http://schemas.microsoft.com/office/drawing/2014/main" id="{E0D95F04-79A6-D26C-B714-14503FC1E3F2}"/>
              </a:ext>
            </a:extLst>
          </p:cNvPr>
          <p:cNvGrpSpPr/>
          <p:nvPr/>
        </p:nvGrpSpPr>
        <p:grpSpPr>
          <a:xfrm>
            <a:off x="533400" y="2314166"/>
            <a:ext cx="7753042" cy="7477534"/>
            <a:chOff x="533400" y="2314166"/>
            <a:chExt cx="7753042" cy="7477534"/>
          </a:xfrm>
        </p:grpSpPr>
        <p:grpSp>
          <p:nvGrpSpPr>
            <p:cNvPr id="10" name="Group 9">
              <a:extLst>
                <a:ext uri="{FF2B5EF4-FFF2-40B4-BE49-F238E27FC236}">
                  <a16:creationId xmlns:a16="http://schemas.microsoft.com/office/drawing/2014/main" id="{DB201A9D-0364-12A0-C467-ABCE69877A04}"/>
                </a:ext>
              </a:extLst>
            </p:cNvPr>
            <p:cNvGrpSpPr/>
            <p:nvPr/>
          </p:nvGrpSpPr>
          <p:grpSpPr>
            <a:xfrm>
              <a:off x="533400" y="2314166"/>
              <a:ext cx="7753042" cy="7477534"/>
              <a:chOff x="381000" y="-771071"/>
              <a:chExt cx="7753042" cy="7477534"/>
            </a:xfrm>
          </p:grpSpPr>
          <p:grpSp>
            <p:nvGrpSpPr>
              <p:cNvPr id="12" name="Group 11">
                <a:extLst>
                  <a:ext uri="{FF2B5EF4-FFF2-40B4-BE49-F238E27FC236}">
                    <a16:creationId xmlns:a16="http://schemas.microsoft.com/office/drawing/2014/main" id="{2B136BFF-B2F6-2A38-F6EC-87ACD2E818CD}"/>
                  </a:ext>
                </a:extLst>
              </p:cNvPr>
              <p:cNvGrpSpPr/>
              <p:nvPr/>
            </p:nvGrpSpPr>
            <p:grpSpPr>
              <a:xfrm>
                <a:off x="381000" y="-771071"/>
                <a:ext cx="7753042" cy="7477534"/>
                <a:chOff x="1282065" y="481067"/>
                <a:chExt cx="6328319" cy="7388002"/>
              </a:xfrm>
            </p:grpSpPr>
            <p:sp>
              <p:nvSpPr>
                <p:cNvPr id="14" name="Rectangle 13">
                  <a:extLst>
                    <a:ext uri="{FF2B5EF4-FFF2-40B4-BE49-F238E27FC236}">
                      <a16:creationId xmlns:a16="http://schemas.microsoft.com/office/drawing/2014/main" id="{A500A4FC-7FF8-8F62-4FE0-02013D3AFE6A}"/>
                    </a:ext>
                  </a:extLst>
                </p:cNvPr>
                <p:cNvSpPr/>
                <p:nvPr/>
              </p:nvSpPr>
              <p:spPr>
                <a:xfrm>
                  <a:off x="1282065" y="481067"/>
                  <a:ext cx="6328319" cy="73880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012D788-BF28-5936-7952-3F423C9B3633}"/>
                    </a:ext>
                  </a:extLst>
                </p:cNvPr>
                <p:cNvSpPr txBox="1"/>
                <p:nvPr/>
              </p:nvSpPr>
              <p:spPr>
                <a:xfrm>
                  <a:off x="2193915" y="5832978"/>
                  <a:ext cx="5134115" cy="163189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Sắp xếp các hình cơ bản theo ý tưởng </a:t>
                  </a:r>
                </a:p>
              </p:txBody>
            </p:sp>
          </p:grpSp>
          <p:sp>
            <p:nvSpPr>
              <p:cNvPr id="13" name="Oval 12">
                <a:extLst>
                  <a:ext uri="{FF2B5EF4-FFF2-40B4-BE49-F238E27FC236}">
                    <a16:creationId xmlns:a16="http://schemas.microsoft.com/office/drawing/2014/main" id="{AD7EA515-866D-9CC1-A46F-0E4B53B2F5DA}"/>
                  </a:ext>
                </a:extLst>
              </p:cNvPr>
              <p:cNvSpPr/>
              <p:nvPr/>
            </p:nvSpPr>
            <p:spPr>
              <a:xfrm>
                <a:off x="480314" y="4845433"/>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1</a:t>
                </a:r>
              </a:p>
            </p:txBody>
          </p:sp>
        </p:grpSp>
        <p:pic>
          <p:nvPicPr>
            <p:cNvPr id="24" name="Picture 23">
              <a:extLst>
                <a:ext uri="{FF2B5EF4-FFF2-40B4-BE49-F238E27FC236}">
                  <a16:creationId xmlns:a16="http://schemas.microsoft.com/office/drawing/2014/main" id="{E2DE2AC4-3D07-E0FE-F099-0D9A5B4CD1AA}"/>
                </a:ext>
              </a:extLst>
            </p:cNvPr>
            <p:cNvPicPr>
              <a:picLocks noChangeAspect="1"/>
            </p:cNvPicPr>
            <p:nvPr/>
          </p:nvPicPr>
          <p:blipFill>
            <a:blip r:embed="rId3"/>
            <a:stretch>
              <a:fillRect/>
            </a:stretch>
          </p:blipFill>
          <p:spPr>
            <a:xfrm>
              <a:off x="893609" y="2499404"/>
              <a:ext cx="7032624" cy="5051057"/>
            </a:xfrm>
            <a:prstGeom prst="rect">
              <a:avLst/>
            </a:prstGeom>
          </p:spPr>
        </p:pic>
      </p:grpSp>
      <p:grpSp>
        <p:nvGrpSpPr>
          <p:cNvPr id="30" name="Group 29">
            <a:extLst>
              <a:ext uri="{FF2B5EF4-FFF2-40B4-BE49-F238E27FC236}">
                <a16:creationId xmlns:a16="http://schemas.microsoft.com/office/drawing/2014/main" id="{D528C271-DDD3-DEB3-0172-A9C4A7BE6A59}"/>
              </a:ext>
            </a:extLst>
          </p:cNvPr>
          <p:cNvGrpSpPr/>
          <p:nvPr/>
        </p:nvGrpSpPr>
        <p:grpSpPr>
          <a:xfrm>
            <a:off x="9073843" y="2309403"/>
            <a:ext cx="8819842" cy="7477534"/>
            <a:chOff x="9073843" y="2309403"/>
            <a:chExt cx="8819842" cy="7477534"/>
          </a:xfrm>
        </p:grpSpPr>
        <p:grpSp>
          <p:nvGrpSpPr>
            <p:cNvPr id="17" name="Group 16">
              <a:extLst>
                <a:ext uri="{FF2B5EF4-FFF2-40B4-BE49-F238E27FC236}">
                  <a16:creationId xmlns:a16="http://schemas.microsoft.com/office/drawing/2014/main" id="{709B3832-3F52-5D0F-FE23-257287B9FB56}"/>
                </a:ext>
              </a:extLst>
            </p:cNvPr>
            <p:cNvGrpSpPr/>
            <p:nvPr/>
          </p:nvGrpSpPr>
          <p:grpSpPr>
            <a:xfrm>
              <a:off x="9073843" y="2309403"/>
              <a:ext cx="8819842" cy="7477534"/>
              <a:chOff x="381000" y="-771071"/>
              <a:chExt cx="8819842" cy="7477534"/>
            </a:xfrm>
          </p:grpSpPr>
          <p:grpSp>
            <p:nvGrpSpPr>
              <p:cNvPr id="19" name="Group 18">
                <a:extLst>
                  <a:ext uri="{FF2B5EF4-FFF2-40B4-BE49-F238E27FC236}">
                    <a16:creationId xmlns:a16="http://schemas.microsoft.com/office/drawing/2014/main" id="{6DBD4E4E-D1FF-D1DB-987C-23F91BA82AE5}"/>
                  </a:ext>
                </a:extLst>
              </p:cNvPr>
              <p:cNvGrpSpPr/>
              <p:nvPr/>
            </p:nvGrpSpPr>
            <p:grpSpPr>
              <a:xfrm>
                <a:off x="381000" y="-771071"/>
                <a:ext cx="8819842" cy="7477534"/>
                <a:chOff x="1282065" y="481067"/>
                <a:chExt cx="7199081" cy="7388002"/>
              </a:xfrm>
            </p:grpSpPr>
            <p:sp>
              <p:nvSpPr>
                <p:cNvPr id="21" name="Rectangle 20">
                  <a:extLst>
                    <a:ext uri="{FF2B5EF4-FFF2-40B4-BE49-F238E27FC236}">
                      <a16:creationId xmlns:a16="http://schemas.microsoft.com/office/drawing/2014/main" id="{55BBB648-D168-D6ED-9520-99D013285A59}"/>
                    </a:ext>
                  </a:extLst>
                </p:cNvPr>
                <p:cNvSpPr/>
                <p:nvPr/>
              </p:nvSpPr>
              <p:spPr>
                <a:xfrm>
                  <a:off x="1282065" y="481067"/>
                  <a:ext cx="7199081" cy="73880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7CDF7E58-8DFC-C441-36C8-D08EC9CE9269}"/>
                    </a:ext>
                  </a:extLst>
                </p:cNvPr>
                <p:cNvSpPr txBox="1"/>
                <p:nvPr/>
              </p:nvSpPr>
              <p:spPr>
                <a:xfrm>
                  <a:off x="2272289" y="5912453"/>
                  <a:ext cx="6014267" cy="163189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Phối màu cho các mảng hình chính để tạo một hòa sắc mong muốn</a:t>
                  </a:r>
                </a:p>
              </p:txBody>
            </p:sp>
          </p:grpSp>
          <p:sp>
            <p:nvSpPr>
              <p:cNvPr id="20" name="Oval 19">
                <a:extLst>
                  <a:ext uri="{FF2B5EF4-FFF2-40B4-BE49-F238E27FC236}">
                    <a16:creationId xmlns:a16="http://schemas.microsoft.com/office/drawing/2014/main" id="{EAB3ED53-19BF-63D6-81C8-E19950EBA16F}"/>
                  </a:ext>
                </a:extLst>
              </p:cNvPr>
              <p:cNvSpPr/>
              <p:nvPr/>
            </p:nvSpPr>
            <p:spPr>
              <a:xfrm>
                <a:off x="595501" y="4897122"/>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a:t>
                </a:r>
              </a:p>
            </p:txBody>
          </p:sp>
        </p:grpSp>
        <p:pic>
          <p:nvPicPr>
            <p:cNvPr id="27" name="Picture 26">
              <a:extLst>
                <a:ext uri="{FF2B5EF4-FFF2-40B4-BE49-F238E27FC236}">
                  <a16:creationId xmlns:a16="http://schemas.microsoft.com/office/drawing/2014/main" id="{323FF9C3-3085-D9FA-B9CE-EEC78FF8B958}"/>
                </a:ext>
              </a:extLst>
            </p:cNvPr>
            <p:cNvPicPr>
              <a:picLocks noChangeAspect="1"/>
            </p:cNvPicPr>
            <p:nvPr/>
          </p:nvPicPr>
          <p:blipFill>
            <a:blip r:embed="rId4"/>
            <a:stretch>
              <a:fillRect/>
            </a:stretch>
          </p:blipFill>
          <p:spPr>
            <a:xfrm>
              <a:off x="9522098" y="2533361"/>
              <a:ext cx="7923331" cy="5197573"/>
            </a:xfrm>
            <a:prstGeom prst="rect">
              <a:avLst/>
            </a:prstGeom>
          </p:spPr>
        </p:pic>
      </p:grpSp>
    </p:spTree>
    <p:extLst>
      <p:ext uri="{BB962C8B-B14F-4D97-AF65-F5344CB8AC3E}">
        <p14:creationId xmlns:p14="http://schemas.microsoft.com/office/powerpoint/2010/main" val="22297101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fltVal val="0"/>
                                          </p:val>
                                        </p:tav>
                                        <p:tav tm="100000">
                                          <p:val>
                                            <p:strVal val="#ppt_w"/>
                                          </p:val>
                                        </p:tav>
                                      </p:tavLst>
                                    </p:anim>
                                    <p:anim calcmode="lin" valueType="num">
                                      <p:cBhvr>
                                        <p:cTn id="14" dur="1000" fill="hold"/>
                                        <p:tgtEl>
                                          <p:spTgt spid="30"/>
                                        </p:tgtEl>
                                        <p:attrNameLst>
                                          <p:attrName>ppt_h</p:attrName>
                                        </p:attrNameLst>
                                      </p:cBhvr>
                                      <p:tavLst>
                                        <p:tav tm="0">
                                          <p:val>
                                            <p:fltVal val="0"/>
                                          </p:val>
                                        </p:tav>
                                        <p:tav tm="100000">
                                          <p:val>
                                            <p:strVal val="#ppt_h"/>
                                          </p:val>
                                        </p:tav>
                                      </p:tavLst>
                                    </p:anim>
                                    <p:anim calcmode="lin" valueType="num">
                                      <p:cBhvr>
                                        <p:cTn id="15" dur="1000" fill="hold"/>
                                        <p:tgtEl>
                                          <p:spTgt spid="30"/>
                                        </p:tgtEl>
                                        <p:attrNameLst>
                                          <p:attrName>style.rotation</p:attrName>
                                        </p:attrNameLst>
                                      </p:cBhvr>
                                      <p:tavLst>
                                        <p:tav tm="0">
                                          <p:val>
                                            <p:fltVal val="90"/>
                                          </p:val>
                                        </p:tav>
                                        <p:tav tm="100000">
                                          <p:val>
                                            <p:fltVal val="0"/>
                                          </p:val>
                                        </p:tav>
                                      </p:tavLst>
                                    </p:anim>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2322A97-7193-650E-FA1C-7E2016DE6A3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8451566-906A-F315-5D99-200D62BED5FF}"/>
              </a:ext>
            </a:extLst>
          </p:cNvPr>
          <p:cNvGrpSpPr/>
          <p:nvPr/>
        </p:nvGrpSpPr>
        <p:grpSpPr>
          <a:xfrm>
            <a:off x="568634" y="530647"/>
            <a:ext cx="7753042" cy="7477534"/>
            <a:chOff x="568634" y="530647"/>
            <a:chExt cx="7753042" cy="7477534"/>
          </a:xfrm>
        </p:grpSpPr>
        <p:grpSp>
          <p:nvGrpSpPr>
            <p:cNvPr id="10" name="Group 9">
              <a:extLst>
                <a:ext uri="{FF2B5EF4-FFF2-40B4-BE49-F238E27FC236}">
                  <a16:creationId xmlns:a16="http://schemas.microsoft.com/office/drawing/2014/main" id="{9BA367AA-6476-D917-DDF1-F96F6740B598}"/>
                </a:ext>
              </a:extLst>
            </p:cNvPr>
            <p:cNvGrpSpPr/>
            <p:nvPr/>
          </p:nvGrpSpPr>
          <p:grpSpPr>
            <a:xfrm>
              <a:off x="568634" y="530647"/>
              <a:ext cx="7753042" cy="7477534"/>
              <a:chOff x="381000" y="-771071"/>
              <a:chExt cx="7753042" cy="7477534"/>
            </a:xfrm>
          </p:grpSpPr>
          <p:grpSp>
            <p:nvGrpSpPr>
              <p:cNvPr id="12" name="Group 11">
                <a:extLst>
                  <a:ext uri="{FF2B5EF4-FFF2-40B4-BE49-F238E27FC236}">
                    <a16:creationId xmlns:a16="http://schemas.microsoft.com/office/drawing/2014/main" id="{BB90240E-F31F-DD85-534C-3AA5125BF863}"/>
                  </a:ext>
                </a:extLst>
              </p:cNvPr>
              <p:cNvGrpSpPr/>
              <p:nvPr/>
            </p:nvGrpSpPr>
            <p:grpSpPr>
              <a:xfrm>
                <a:off x="381000" y="-771071"/>
                <a:ext cx="7753042" cy="7477534"/>
                <a:chOff x="1282065" y="481067"/>
                <a:chExt cx="6328319" cy="7388002"/>
              </a:xfrm>
            </p:grpSpPr>
            <p:sp>
              <p:nvSpPr>
                <p:cNvPr id="14" name="Rectangle 13">
                  <a:extLst>
                    <a:ext uri="{FF2B5EF4-FFF2-40B4-BE49-F238E27FC236}">
                      <a16:creationId xmlns:a16="http://schemas.microsoft.com/office/drawing/2014/main" id="{FB172487-7B92-3264-8D5C-0D7B4BE17B5F}"/>
                    </a:ext>
                  </a:extLst>
                </p:cNvPr>
                <p:cNvSpPr/>
                <p:nvPr/>
              </p:nvSpPr>
              <p:spPr>
                <a:xfrm>
                  <a:off x="1282065" y="481067"/>
                  <a:ext cx="6328319" cy="73880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C1F2334-3164-BFDB-A04A-336B9BC08242}"/>
                    </a:ext>
                  </a:extLst>
                </p:cNvPr>
                <p:cNvSpPr txBox="1"/>
                <p:nvPr/>
              </p:nvSpPr>
              <p:spPr>
                <a:xfrm>
                  <a:off x="1564293" y="5832978"/>
                  <a:ext cx="5763738" cy="163189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nguyên tắc phép cộng để phối màu các mảng giao nhau</a:t>
                  </a:r>
                </a:p>
              </p:txBody>
            </p:sp>
          </p:grpSp>
          <p:sp>
            <p:nvSpPr>
              <p:cNvPr id="13" name="Oval 12">
                <a:extLst>
                  <a:ext uri="{FF2B5EF4-FFF2-40B4-BE49-F238E27FC236}">
                    <a16:creationId xmlns:a16="http://schemas.microsoft.com/office/drawing/2014/main" id="{4565408D-0AD0-B19B-B72F-B867769361DE}"/>
                  </a:ext>
                </a:extLst>
              </p:cNvPr>
              <p:cNvSpPr/>
              <p:nvPr/>
            </p:nvSpPr>
            <p:spPr>
              <a:xfrm>
                <a:off x="480314" y="4845433"/>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3</a:t>
                </a:r>
              </a:p>
            </p:txBody>
          </p:sp>
        </p:grpSp>
        <p:pic>
          <p:nvPicPr>
            <p:cNvPr id="3" name="Picture 2">
              <a:extLst>
                <a:ext uri="{FF2B5EF4-FFF2-40B4-BE49-F238E27FC236}">
                  <a16:creationId xmlns:a16="http://schemas.microsoft.com/office/drawing/2014/main" id="{72D969C6-8583-4617-8E9C-030B3980F43C}"/>
                </a:ext>
              </a:extLst>
            </p:cNvPr>
            <p:cNvPicPr>
              <a:picLocks noChangeAspect="1"/>
            </p:cNvPicPr>
            <p:nvPr/>
          </p:nvPicPr>
          <p:blipFill>
            <a:blip r:embed="rId3"/>
            <a:stretch>
              <a:fillRect/>
            </a:stretch>
          </p:blipFill>
          <p:spPr>
            <a:xfrm>
              <a:off x="764160" y="706061"/>
              <a:ext cx="7361990" cy="5065941"/>
            </a:xfrm>
            <a:prstGeom prst="rect">
              <a:avLst/>
            </a:prstGeom>
          </p:spPr>
        </p:pic>
      </p:grpSp>
      <p:grpSp>
        <p:nvGrpSpPr>
          <p:cNvPr id="11" name="Group 10">
            <a:extLst>
              <a:ext uri="{FF2B5EF4-FFF2-40B4-BE49-F238E27FC236}">
                <a16:creationId xmlns:a16="http://schemas.microsoft.com/office/drawing/2014/main" id="{B091725E-233F-348F-8869-B95BE4E558C7}"/>
              </a:ext>
            </a:extLst>
          </p:cNvPr>
          <p:cNvGrpSpPr/>
          <p:nvPr/>
        </p:nvGrpSpPr>
        <p:grpSpPr>
          <a:xfrm>
            <a:off x="9166497" y="2325701"/>
            <a:ext cx="8819842" cy="7477534"/>
            <a:chOff x="9166497" y="2325701"/>
            <a:chExt cx="8819842" cy="7477534"/>
          </a:xfrm>
        </p:grpSpPr>
        <p:grpSp>
          <p:nvGrpSpPr>
            <p:cNvPr id="17" name="Group 16">
              <a:extLst>
                <a:ext uri="{FF2B5EF4-FFF2-40B4-BE49-F238E27FC236}">
                  <a16:creationId xmlns:a16="http://schemas.microsoft.com/office/drawing/2014/main" id="{4EFBEC1F-D3B0-AD22-79CF-E7596952267E}"/>
                </a:ext>
              </a:extLst>
            </p:cNvPr>
            <p:cNvGrpSpPr/>
            <p:nvPr/>
          </p:nvGrpSpPr>
          <p:grpSpPr>
            <a:xfrm>
              <a:off x="9166497" y="2325701"/>
              <a:ext cx="8819842" cy="7477534"/>
              <a:chOff x="381000" y="-771071"/>
              <a:chExt cx="8819842" cy="7477534"/>
            </a:xfrm>
          </p:grpSpPr>
          <p:grpSp>
            <p:nvGrpSpPr>
              <p:cNvPr id="19" name="Group 18">
                <a:extLst>
                  <a:ext uri="{FF2B5EF4-FFF2-40B4-BE49-F238E27FC236}">
                    <a16:creationId xmlns:a16="http://schemas.microsoft.com/office/drawing/2014/main" id="{6489CD2D-6F48-7C34-8EB4-454F85390F30}"/>
                  </a:ext>
                </a:extLst>
              </p:cNvPr>
              <p:cNvGrpSpPr/>
              <p:nvPr/>
            </p:nvGrpSpPr>
            <p:grpSpPr>
              <a:xfrm>
                <a:off x="381000" y="-771071"/>
                <a:ext cx="8819842" cy="7477534"/>
                <a:chOff x="1282065" y="481067"/>
                <a:chExt cx="7199081" cy="7388002"/>
              </a:xfrm>
            </p:grpSpPr>
            <p:sp>
              <p:nvSpPr>
                <p:cNvPr id="21" name="Rectangle 20">
                  <a:extLst>
                    <a:ext uri="{FF2B5EF4-FFF2-40B4-BE49-F238E27FC236}">
                      <a16:creationId xmlns:a16="http://schemas.microsoft.com/office/drawing/2014/main" id="{F1E737DF-6FC0-88FD-1AB7-D106DAB54D73}"/>
                    </a:ext>
                  </a:extLst>
                </p:cNvPr>
                <p:cNvSpPr/>
                <p:nvPr/>
              </p:nvSpPr>
              <p:spPr>
                <a:xfrm>
                  <a:off x="1282065" y="481067"/>
                  <a:ext cx="7199081" cy="73880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D9C5F1F3-375F-1E8E-2F0A-2C027BD5BC32}"/>
                    </a:ext>
                  </a:extLst>
                </p:cNvPr>
                <p:cNvSpPr txBox="1"/>
                <p:nvPr/>
              </p:nvSpPr>
              <p:spPr>
                <a:xfrm>
                  <a:off x="2272289" y="5912453"/>
                  <a:ext cx="6014267" cy="810848"/>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Hoàn thiện sản phẩm</a:t>
                  </a:r>
                </a:p>
              </p:txBody>
            </p:sp>
          </p:grpSp>
          <p:sp>
            <p:nvSpPr>
              <p:cNvPr id="20" name="Oval 19">
                <a:extLst>
                  <a:ext uri="{FF2B5EF4-FFF2-40B4-BE49-F238E27FC236}">
                    <a16:creationId xmlns:a16="http://schemas.microsoft.com/office/drawing/2014/main" id="{8CE96CA0-03E6-D272-8CCB-B13ACE0169D7}"/>
                  </a:ext>
                </a:extLst>
              </p:cNvPr>
              <p:cNvSpPr/>
              <p:nvPr/>
            </p:nvSpPr>
            <p:spPr>
              <a:xfrm>
                <a:off x="595501" y="4897122"/>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4</a:t>
                </a:r>
              </a:p>
            </p:txBody>
          </p:sp>
        </p:grpSp>
        <p:pic>
          <p:nvPicPr>
            <p:cNvPr id="9" name="Picture 8">
              <a:extLst>
                <a:ext uri="{FF2B5EF4-FFF2-40B4-BE49-F238E27FC236}">
                  <a16:creationId xmlns:a16="http://schemas.microsoft.com/office/drawing/2014/main" id="{26D9C104-F1CC-DA7E-9BC3-FD3633F42BBA}"/>
                </a:ext>
              </a:extLst>
            </p:cNvPr>
            <p:cNvPicPr>
              <a:picLocks noChangeAspect="1"/>
            </p:cNvPicPr>
            <p:nvPr/>
          </p:nvPicPr>
          <p:blipFill>
            <a:blip r:embed="rId4"/>
            <a:stretch>
              <a:fillRect/>
            </a:stretch>
          </p:blipFill>
          <p:spPr>
            <a:xfrm>
              <a:off x="9273747" y="2586806"/>
              <a:ext cx="8605341" cy="4804011"/>
            </a:xfrm>
            <a:prstGeom prst="rect">
              <a:avLst/>
            </a:prstGeom>
          </p:spPr>
        </p:pic>
      </p:grpSp>
    </p:spTree>
    <p:extLst>
      <p:ext uri="{BB962C8B-B14F-4D97-AF65-F5344CB8AC3E}">
        <p14:creationId xmlns:p14="http://schemas.microsoft.com/office/powerpoint/2010/main" val="28287027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73FD5-8380-DA09-A5BA-8854DFF5C9F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C2E564-B194-C655-5150-A5163E163B8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329" r="-1402" b="-6731"/>
            </a:stretch>
          </a:blipFill>
        </p:spPr>
      </p:sp>
      <p:grpSp>
        <p:nvGrpSpPr>
          <p:cNvPr id="3" name="Group 3">
            <a:extLst>
              <a:ext uri="{FF2B5EF4-FFF2-40B4-BE49-F238E27FC236}">
                <a16:creationId xmlns:a16="http://schemas.microsoft.com/office/drawing/2014/main" id="{3269776A-B0B8-6018-1498-DE1736E80F1E}"/>
              </a:ext>
            </a:extLst>
          </p:cNvPr>
          <p:cNvGrpSpPr/>
          <p:nvPr/>
        </p:nvGrpSpPr>
        <p:grpSpPr>
          <a:xfrm>
            <a:off x="-425698" y="7124700"/>
            <a:ext cx="19139396" cy="4619768"/>
            <a:chOff x="0" y="0"/>
            <a:chExt cx="5040829" cy="1126370"/>
          </a:xfrm>
        </p:grpSpPr>
        <p:sp>
          <p:nvSpPr>
            <p:cNvPr id="4" name="Freeform 4">
              <a:extLst>
                <a:ext uri="{FF2B5EF4-FFF2-40B4-BE49-F238E27FC236}">
                  <a16:creationId xmlns:a16="http://schemas.microsoft.com/office/drawing/2014/main" id="{3F957048-25D6-8413-35F3-02095AED583E}"/>
                </a:ext>
              </a:extLst>
            </p:cNvPr>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5" name="TextBox 5">
              <a:extLst>
                <a:ext uri="{FF2B5EF4-FFF2-40B4-BE49-F238E27FC236}">
                  <a16:creationId xmlns:a16="http://schemas.microsoft.com/office/drawing/2014/main" id="{6F7FBFA2-1521-87C8-359D-CDA466C8EDDE}"/>
                </a:ext>
              </a:extLst>
            </p:cNvPr>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D9E74664-7099-E92A-30CF-F1D90C9BA8A9}"/>
              </a:ext>
            </a:extLst>
          </p:cNvPr>
          <p:cNvGrpSpPr/>
          <p:nvPr/>
        </p:nvGrpSpPr>
        <p:grpSpPr>
          <a:xfrm>
            <a:off x="-425698" y="-2138343"/>
            <a:ext cx="19139396" cy="4276686"/>
            <a:chOff x="0" y="0"/>
            <a:chExt cx="5040829" cy="1126370"/>
          </a:xfrm>
        </p:grpSpPr>
        <p:sp>
          <p:nvSpPr>
            <p:cNvPr id="7" name="Freeform 7">
              <a:extLst>
                <a:ext uri="{FF2B5EF4-FFF2-40B4-BE49-F238E27FC236}">
                  <a16:creationId xmlns:a16="http://schemas.microsoft.com/office/drawing/2014/main" id="{070E3ACF-4A3D-F57C-659A-D18A0300C70B}"/>
                </a:ext>
              </a:extLst>
            </p:cNvPr>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8" name="TextBox 8">
              <a:extLst>
                <a:ext uri="{FF2B5EF4-FFF2-40B4-BE49-F238E27FC236}">
                  <a16:creationId xmlns:a16="http://schemas.microsoft.com/office/drawing/2014/main" id="{7424D1E3-4940-9BD9-EA6B-A6EF6F208B9E}"/>
                </a:ext>
              </a:extLst>
            </p:cNvPr>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DA8FA283-45D7-747F-66E4-E850314684F8}"/>
              </a:ext>
            </a:extLst>
          </p:cNvPr>
          <p:cNvSpPr/>
          <p:nvPr/>
        </p:nvSpPr>
        <p:spPr>
          <a:xfrm>
            <a:off x="-425698" y="2138343"/>
            <a:ext cx="19139396" cy="4986357"/>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506B897-DCB7-2C2A-EB51-7E6615AD9D0E}"/>
              </a:ext>
            </a:extLst>
          </p:cNvPr>
          <p:cNvSpPr txBox="1"/>
          <p:nvPr/>
        </p:nvSpPr>
        <p:spPr>
          <a:xfrm>
            <a:off x="2286000" y="2961031"/>
            <a:ext cx="13716000" cy="33409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PHẦN </a:t>
            </a:r>
            <a:r>
              <a:rPr lang="en-US" sz="7500" b="1">
                <a:solidFill>
                  <a:srgbClr val="C00000"/>
                </a:solidFill>
                <a:latin typeface="Arial" panose="020B0604020202020204" pitchFamily="34" charset="0"/>
                <a:cs typeface="Arial" panose="020B0604020202020204" pitchFamily="34" charset="0"/>
              </a:rPr>
              <a:t>3</a:t>
            </a: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 TẬP</a:t>
            </a:r>
          </a:p>
        </p:txBody>
      </p:sp>
    </p:spTree>
    <p:extLst>
      <p:ext uri="{BB962C8B-B14F-4D97-AF65-F5344CB8AC3E}">
        <p14:creationId xmlns:p14="http://schemas.microsoft.com/office/powerpoint/2010/main" val="20246363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8CD54-33B2-01E3-F27D-0A84FEB1D81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2DFBA77-2CAC-342B-4D78-E05B252B905A}"/>
              </a:ext>
            </a:extLst>
          </p:cNvPr>
          <p:cNvSpPr/>
          <p:nvPr/>
        </p:nvSpPr>
        <p:spPr>
          <a:xfrm>
            <a:off x="-1219200" y="1600200"/>
            <a:ext cx="20726399" cy="152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B504217-035B-6817-6506-39F38F115B77}"/>
              </a:ext>
            </a:extLst>
          </p:cNvPr>
          <p:cNvSpPr/>
          <p:nvPr/>
        </p:nvSpPr>
        <p:spPr>
          <a:xfrm>
            <a:off x="0" y="8557468"/>
            <a:ext cx="18288000" cy="5941398"/>
          </a:xfrm>
          <a:custGeom>
            <a:avLst/>
            <a:gdLst/>
            <a:ahLst/>
            <a:cxnLst/>
            <a:rect l="l" t="t" r="r" b="b"/>
            <a:pathLst>
              <a:path w="18288000" h="5941398">
                <a:moveTo>
                  <a:pt x="0" y="0"/>
                </a:moveTo>
                <a:lnTo>
                  <a:pt x="18288000" y="0"/>
                </a:lnTo>
                <a:lnTo>
                  <a:pt x="18288000" y="5941398"/>
                </a:lnTo>
                <a:lnTo>
                  <a:pt x="0" y="5941398"/>
                </a:lnTo>
                <a:lnTo>
                  <a:pt x="0" y="0"/>
                </a:lnTo>
                <a:close/>
              </a:path>
            </a:pathLst>
          </a:custGeom>
          <a:blipFill>
            <a:blip r:embed="rId2"/>
            <a:stretch>
              <a:fillRect t="-207806"/>
            </a:stretch>
          </a:blipFill>
        </p:spPr>
      </p:sp>
      <p:sp>
        <p:nvSpPr>
          <p:cNvPr id="9" name="Freeform 9">
            <a:extLst>
              <a:ext uri="{FF2B5EF4-FFF2-40B4-BE49-F238E27FC236}">
                <a16:creationId xmlns:a16="http://schemas.microsoft.com/office/drawing/2014/main" id="{C1E20057-0AB6-9271-E3E0-0564228CAD45}"/>
              </a:ext>
            </a:extLst>
          </p:cNvPr>
          <p:cNvSpPr/>
          <p:nvPr/>
        </p:nvSpPr>
        <p:spPr>
          <a:xfrm>
            <a:off x="12115800" y="571500"/>
            <a:ext cx="5627797" cy="7443944"/>
          </a:xfrm>
          <a:custGeom>
            <a:avLst/>
            <a:gdLst/>
            <a:ahLst/>
            <a:cxnLst/>
            <a:rect l="l" t="t" r="r" b="b"/>
            <a:pathLst>
              <a:path w="4016912" h="5313210">
                <a:moveTo>
                  <a:pt x="0" y="0"/>
                </a:moveTo>
                <a:lnTo>
                  <a:pt x="4016912" y="0"/>
                </a:lnTo>
                <a:lnTo>
                  <a:pt x="4016912" y="5313210"/>
                </a:lnTo>
                <a:lnTo>
                  <a:pt x="0" y="5313210"/>
                </a:lnTo>
                <a:lnTo>
                  <a:pt x="0" y="0"/>
                </a:lnTo>
                <a:close/>
              </a:path>
            </a:pathLst>
          </a:custGeom>
          <a:blipFill>
            <a:blip r:embed="rId3"/>
            <a:stretch>
              <a:fillRect l="-3790" r="-3790"/>
            </a:stretch>
          </a:blipFill>
          <a:ln w="209550" cap="sq">
            <a:solidFill>
              <a:srgbClr val="D6D6D6"/>
            </a:solidFill>
            <a:prstDash val="solid"/>
            <a:miter/>
          </a:ln>
        </p:spPr>
      </p:sp>
      <p:sp>
        <p:nvSpPr>
          <p:cNvPr id="11" name="Rectangle 10">
            <a:extLst>
              <a:ext uri="{FF2B5EF4-FFF2-40B4-BE49-F238E27FC236}">
                <a16:creationId xmlns:a16="http://schemas.microsoft.com/office/drawing/2014/main" id="{37E3F3E1-EE97-1A7E-345F-9B4218D5ABFD}"/>
              </a:ext>
            </a:extLst>
          </p:cNvPr>
          <p:cNvSpPr/>
          <p:nvPr/>
        </p:nvSpPr>
        <p:spPr>
          <a:xfrm>
            <a:off x="3048000" y="1104900"/>
            <a:ext cx="5410200" cy="990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a:noFill/>
                </a:ln>
                <a:solidFill>
                  <a:srgbClr val="5E1216"/>
                </a:solidFill>
                <a:effectLst/>
                <a:uLnTx/>
                <a:uFillTx/>
                <a:latin typeface="Arial" panose="020B0604020202020204" pitchFamily="34" charset="0"/>
                <a:ea typeface="+mn-ea"/>
                <a:cs typeface="Arial" panose="020B0604020202020204" pitchFamily="34" charset="0"/>
              </a:rPr>
              <a:t>ĐỀ BÀI </a:t>
            </a:r>
          </a:p>
        </p:txBody>
      </p:sp>
      <p:sp>
        <p:nvSpPr>
          <p:cNvPr id="13" name="TextBox 12">
            <a:extLst>
              <a:ext uri="{FF2B5EF4-FFF2-40B4-BE49-F238E27FC236}">
                <a16:creationId xmlns:a16="http://schemas.microsoft.com/office/drawing/2014/main" id="{4E0A4ACD-13ED-23AB-84D1-94793BD821FB}"/>
              </a:ext>
            </a:extLst>
          </p:cNvPr>
          <p:cNvSpPr txBox="1"/>
          <p:nvPr/>
        </p:nvSpPr>
        <p:spPr>
          <a:xfrm>
            <a:off x="800101" y="2590800"/>
            <a:ext cx="10744200" cy="4048929"/>
          </a:xfrm>
          <a:prstGeom prst="rect">
            <a:avLst/>
          </a:prstGeom>
          <a:noFill/>
        </p:spPr>
        <p:txBody>
          <a:bodyPr wrap="square">
            <a:spAutoFit/>
          </a:bodyPr>
          <a:lstStyle/>
          <a:p>
            <a:pPr lvl="0" algn="just">
              <a:lnSpc>
                <a:spcPct val="200000"/>
              </a:lnSpc>
              <a:defRPr/>
            </a:pPr>
            <a:r>
              <a:rPr lang="vi-VN" sz="4500">
                <a:solidFill>
                  <a:prstClr val="black"/>
                </a:solidFill>
              </a:rPr>
              <a:t>Em hãy thực hiện sản phẩm bố cục bằng cách kết hợp các hình cơ bản và thể hiện màu sắc theo ý tưởng của mình.</a:t>
            </a:r>
            <a:endParaRPr kumimoji="0" lang="en-US" sz="4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4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9D5F037-D820-1DBD-A592-88D9079080D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CD7FC2B-BC0D-09D4-A774-1A1151B6B8CB}"/>
              </a:ext>
            </a:extLst>
          </p:cNvPr>
          <p:cNvSpPr/>
          <p:nvPr/>
        </p:nvSpPr>
        <p:spPr>
          <a:xfrm>
            <a:off x="10058400" y="1087947"/>
            <a:ext cx="7391400" cy="1447800"/>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Yêu cầu bài thực hành </a:t>
            </a:r>
          </a:p>
        </p:txBody>
      </p:sp>
      <p:sp>
        <p:nvSpPr>
          <p:cNvPr id="4" name="Rectangle: Rounded Corners 3">
            <a:extLst>
              <a:ext uri="{FF2B5EF4-FFF2-40B4-BE49-F238E27FC236}">
                <a16:creationId xmlns:a16="http://schemas.microsoft.com/office/drawing/2014/main" id="{87DDE6AE-1F20-5438-2662-BA523CDD1C26}"/>
              </a:ext>
            </a:extLst>
          </p:cNvPr>
          <p:cNvSpPr/>
          <p:nvPr/>
        </p:nvSpPr>
        <p:spPr>
          <a:xfrm>
            <a:off x="476250" y="647700"/>
            <a:ext cx="9201150" cy="3776094"/>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thể tham khảo một số phong cách nghệ thuật tối giản, nghệ thuật trừu tượng hình học, nghệ thuật quang học,... để hình thành ý tưởng</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86473935-AA17-C104-3D36-8B7F8EE31282}"/>
              </a:ext>
            </a:extLst>
          </p:cNvPr>
          <p:cNvSpPr/>
          <p:nvPr/>
        </p:nvSpPr>
        <p:spPr>
          <a:xfrm>
            <a:off x="476250" y="4837513"/>
            <a:ext cx="9201150" cy="2209801"/>
          </a:xfrm>
          <a:prstGeom prst="roundRect">
            <a:avLst>
              <a:gd name="adj" fmla="val 9398"/>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Sử dụng phương pháp màu vẽ hoặc cắt, dán từ vật liệu sẵn có.</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BE5006FA-6CF7-54DE-6F39-D9443B8255A7}"/>
              </a:ext>
            </a:extLst>
          </p:cNvPr>
          <p:cNvSpPr/>
          <p:nvPr/>
        </p:nvSpPr>
        <p:spPr>
          <a:xfrm>
            <a:off x="457200" y="7395594"/>
            <a:ext cx="9201150" cy="2209801"/>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Chuẩn bị nội dung thuyết trình ý tưởng và kĩ thuật thể hiện trong sản phẩm.</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0280A34C-AE4E-5EC4-D644-67A96F982999}"/>
              </a:ext>
            </a:extLst>
          </p:cNvPr>
          <p:cNvSpPr/>
          <p:nvPr/>
        </p:nvSpPr>
        <p:spPr>
          <a:xfrm>
            <a:off x="10511490" y="2888635"/>
            <a:ext cx="5642910" cy="7398365"/>
          </a:xfrm>
          <a:custGeom>
            <a:avLst/>
            <a:gdLst/>
            <a:ahLst/>
            <a:cxnLst/>
            <a:rect l="l" t="t" r="r" b="b"/>
            <a:pathLst>
              <a:path w="3284359" h="4114800">
                <a:moveTo>
                  <a:pt x="0" y="0"/>
                </a:moveTo>
                <a:lnTo>
                  <a:pt x="3284358" y="0"/>
                </a:lnTo>
                <a:lnTo>
                  <a:pt x="32843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71486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164425D-5E07-EF94-38F5-A6C837CD3B3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C8C78A5-A921-26AF-D211-B018C0CAFAEE}"/>
              </a:ext>
            </a:extLst>
          </p:cNvPr>
          <p:cNvGrpSpPr/>
          <p:nvPr/>
        </p:nvGrpSpPr>
        <p:grpSpPr>
          <a:xfrm>
            <a:off x="95246" y="909636"/>
            <a:ext cx="9048754" cy="8467727"/>
            <a:chOff x="257173" y="1104900"/>
            <a:chExt cx="9048754" cy="8467727"/>
          </a:xfrm>
        </p:grpSpPr>
        <p:sp>
          <p:nvSpPr>
            <p:cNvPr id="8" name="Oval 7">
              <a:extLst>
                <a:ext uri="{FF2B5EF4-FFF2-40B4-BE49-F238E27FC236}">
                  <a16:creationId xmlns:a16="http://schemas.microsoft.com/office/drawing/2014/main" id="{48539371-74B5-7C47-8894-B62A2FFF4BF2}"/>
                </a:ext>
              </a:extLst>
            </p:cNvPr>
            <p:cNvSpPr/>
            <p:nvPr/>
          </p:nvSpPr>
          <p:spPr>
            <a:xfrm>
              <a:off x="2057400" y="2324100"/>
              <a:ext cx="7248527" cy="72485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9AAB9C3-F185-4390-636A-22B447DC79F4}"/>
                </a:ext>
              </a:extLst>
            </p:cNvPr>
            <p:cNvSpPr/>
            <p:nvPr/>
          </p:nvSpPr>
          <p:spPr>
            <a:xfrm>
              <a:off x="257173" y="1104900"/>
              <a:ext cx="5800727" cy="5800727"/>
            </a:xfrm>
            <a:prstGeom prst="ellipse">
              <a:avLst/>
            </a:prstGeom>
            <a:solidFill>
              <a:srgbClr val="FFD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7">
              <a:extLst>
                <a:ext uri="{FF2B5EF4-FFF2-40B4-BE49-F238E27FC236}">
                  <a16:creationId xmlns:a16="http://schemas.microsoft.com/office/drawing/2014/main" id="{611F622C-4AEB-D642-B862-BB63E90333AB}"/>
                </a:ext>
              </a:extLst>
            </p:cNvPr>
            <p:cNvPicPr>
              <a:picLocks noChangeAspect="1"/>
            </p:cNvPicPr>
            <p:nvPr/>
          </p:nvPicPr>
          <p:blipFill>
            <a:blip r:embed="rId2"/>
            <a:srcRect/>
            <a:stretch>
              <a:fillRect/>
            </a:stretch>
          </p:blipFill>
          <p:spPr>
            <a:xfrm>
              <a:off x="457200" y="1291018"/>
              <a:ext cx="8153400" cy="7704963"/>
            </a:xfrm>
            <a:prstGeom prst="rect">
              <a:avLst/>
            </a:prstGeom>
          </p:spPr>
        </p:pic>
      </p:grpSp>
      <p:sp>
        <p:nvSpPr>
          <p:cNvPr id="11" name="Rectangle: Rounded Corners 10">
            <a:extLst>
              <a:ext uri="{FF2B5EF4-FFF2-40B4-BE49-F238E27FC236}">
                <a16:creationId xmlns:a16="http://schemas.microsoft.com/office/drawing/2014/main" id="{F7FB8D6D-11A5-AEEC-B813-233F291F7A97}"/>
              </a:ext>
            </a:extLst>
          </p:cNvPr>
          <p:cNvSpPr/>
          <p:nvPr/>
        </p:nvSpPr>
        <p:spPr>
          <a:xfrm>
            <a:off x="8448673" y="571500"/>
            <a:ext cx="9372600" cy="1366453"/>
          </a:xfrm>
          <a:prstGeom prst="roundRect">
            <a:avLst/>
          </a:prstGeom>
          <a:solidFill>
            <a:srgbClr val="627C6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Chia sẻ về sản phẩm mĩ thuật </a:t>
            </a:r>
          </a:p>
        </p:txBody>
      </p:sp>
      <p:grpSp>
        <p:nvGrpSpPr>
          <p:cNvPr id="14" name="Group 13">
            <a:extLst>
              <a:ext uri="{FF2B5EF4-FFF2-40B4-BE49-F238E27FC236}">
                <a16:creationId xmlns:a16="http://schemas.microsoft.com/office/drawing/2014/main" id="{D1B66B41-76E0-7642-DBBE-80429AE66E50}"/>
              </a:ext>
            </a:extLst>
          </p:cNvPr>
          <p:cNvGrpSpPr/>
          <p:nvPr/>
        </p:nvGrpSpPr>
        <p:grpSpPr>
          <a:xfrm>
            <a:off x="9191621" y="2390394"/>
            <a:ext cx="8620127" cy="2209800"/>
            <a:chOff x="9296400" y="2476500"/>
            <a:chExt cx="8620127" cy="2209800"/>
          </a:xfrm>
        </p:grpSpPr>
        <p:pic>
          <p:nvPicPr>
            <p:cNvPr id="12" name="Picture 16">
              <a:extLst>
                <a:ext uri="{FF2B5EF4-FFF2-40B4-BE49-F238E27FC236}">
                  <a16:creationId xmlns:a16="http://schemas.microsoft.com/office/drawing/2014/main" id="{556B96F1-5D84-D2F0-AFA2-2C69A2664965}"/>
                </a:ext>
              </a:extLst>
            </p:cNvPr>
            <p:cNvPicPr>
              <a:picLocks noChangeAspect="1"/>
            </p:cNvPicPr>
            <p:nvPr/>
          </p:nvPicPr>
          <p:blipFill>
            <a:blip r:embed="rId3"/>
            <a:srcRect/>
            <a:stretch>
              <a:fillRect/>
            </a:stretch>
          </p:blipFill>
          <p:spPr>
            <a:xfrm>
              <a:off x="9296400" y="2705100"/>
              <a:ext cx="1194380" cy="1942082"/>
            </a:xfrm>
            <a:prstGeom prst="rect">
              <a:avLst/>
            </a:prstGeom>
          </p:spPr>
        </p:pic>
        <p:sp>
          <p:nvSpPr>
            <p:cNvPr id="13" name="Rectangle: Rounded Corners 12">
              <a:extLst>
                <a:ext uri="{FF2B5EF4-FFF2-40B4-BE49-F238E27FC236}">
                  <a16:creationId xmlns:a16="http://schemas.microsoft.com/office/drawing/2014/main" id="{C524C841-42A9-DBD2-219F-C59612EB24D9}"/>
                </a:ext>
              </a:extLst>
            </p:cNvPr>
            <p:cNvSpPr/>
            <p:nvPr/>
          </p:nvSpPr>
          <p:spPr>
            <a:xfrm>
              <a:off x="10668000" y="2476500"/>
              <a:ext cx="7248527"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Phong cách nghệ thuật em lựa chọn trong sản phẩm.</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29D3D00F-D211-DE3E-FF3C-21590349B57C}"/>
              </a:ext>
            </a:extLst>
          </p:cNvPr>
          <p:cNvGrpSpPr/>
          <p:nvPr/>
        </p:nvGrpSpPr>
        <p:grpSpPr>
          <a:xfrm>
            <a:off x="9191621" y="5057394"/>
            <a:ext cx="8620127" cy="2209800"/>
            <a:chOff x="9296400" y="2476500"/>
            <a:chExt cx="8620127" cy="2209800"/>
          </a:xfrm>
        </p:grpSpPr>
        <p:pic>
          <p:nvPicPr>
            <p:cNvPr id="16" name="Picture 16">
              <a:extLst>
                <a:ext uri="{FF2B5EF4-FFF2-40B4-BE49-F238E27FC236}">
                  <a16:creationId xmlns:a16="http://schemas.microsoft.com/office/drawing/2014/main" id="{BC4DF270-5111-4402-96F9-0A847E65A6CE}"/>
                </a:ext>
              </a:extLst>
            </p:cNvPr>
            <p:cNvPicPr>
              <a:picLocks noChangeAspect="1"/>
            </p:cNvPicPr>
            <p:nvPr/>
          </p:nvPicPr>
          <p:blipFill>
            <a:blip r:embed="rId3"/>
            <a:srcRect/>
            <a:stretch>
              <a:fillRect/>
            </a:stretch>
          </p:blipFill>
          <p:spPr>
            <a:xfrm>
              <a:off x="9296400" y="2705100"/>
              <a:ext cx="1194380" cy="1942082"/>
            </a:xfrm>
            <a:prstGeom prst="rect">
              <a:avLst/>
            </a:prstGeom>
          </p:spPr>
        </p:pic>
        <p:sp>
          <p:nvSpPr>
            <p:cNvPr id="17" name="Rectangle: Rounded Corners 16">
              <a:extLst>
                <a:ext uri="{FF2B5EF4-FFF2-40B4-BE49-F238E27FC236}">
                  <a16:creationId xmlns:a16="http://schemas.microsoft.com/office/drawing/2014/main" id="{785CC31C-0252-3EF4-12BD-0F200096B496}"/>
                </a:ext>
              </a:extLst>
            </p:cNvPr>
            <p:cNvSpPr/>
            <p:nvPr/>
          </p:nvSpPr>
          <p:spPr>
            <a:xfrm>
              <a:off x="10668000" y="2476500"/>
              <a:ext cx="7248527"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Đặc điểm về bố cục, hình ảnh, màu sắc trong sản phẩm.</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22273054-1E27-0EF7-FC93-9BCBC249AC30}"/>
              </a:ext>
            </a:extLst>
          </p:cNvPr>
          <p:cNvGrpSpPr/>
          <p:nvPr/>
        </p:nvGrpSpPr>
        <p:grpSpPr>
          <a:xfrm>
            <a:off x="9201146" y="7695817"/>
            <a:ext cx="8620127" cy="2209800"/>
            <a:chOff x="9296400" y="2476500"/>
            <a:chExt cx="8620127" cy="2209800"/>
          </a:xfrm>
        </p:grpSpPr>
        <p:pic>
          <p:nvPicPr>
            <p:cNvPr id="19" name="Picture 16">
              <a:extLst>
                <a:ext uri="{FF2B5EF4-FFF2-40B4-BE49-F238E27FC236}">
                  <a16:creationId xmlns:a16="http://schemas.microsoft.com/office/drawing/2014/main" id="{48D99C1F-451F-E497-1A0C-614147470100}"/>
                </a:ext>
              </a:extLst>
            </p:cNvPr>
            <p:cNvPicPr>
              <a:picLocks noChangeAspect="1"/>
            </p:cNvPicPr>
            <p:nvPr/>
          </p:nvPicPr>
          <p:blipFill>
            <a:blip r:embed="rId3"/>
            <a:srcRect/>
            <a:stretch>
              <a:fillRect/>
            </a:stretch>
          </p:blipFill>
          <p:spPr>
            <a:xfrm>
              <a:off x="9296400" y="2705100"/>
              <a:ext cx="1194380" cy="1942082"/>
            </a:xfrm>
            <a:prstGeom prst="rect">
              <a:avLst/>
            </a:prstGeom>
          </p:spPr>
        </p:pic>
        <p:sp>
          <p:nvSpPr>
            <p:cNvPr id="20" name="Rectangle: Rounded Corners 19">
              <a:extLst>
                <a:ext uri="{FF2B5EF4-FFF2-40B4-BE49-F238E27FC236}">
                  <a16:creationId xmlns:a16="http://schemas.microsoft.com/office/drawing/2014/main" id="{E8E234C3-27A2-6507-6722-671F40A119D5}"/>
                </a:ext>
              </a:extLst>
            </p:cNvPr>
            <p:cNvSpPr/>
            <p:nvPr/>
          </p:nvSpPr>
          <p:spPr>
            <a:xfrm>
              <a:off x="10668000" y="2476500"/>
              <a:ext cx="7248527"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Giới thiệu sản phẩm mĩ thuật mà em yêu thích.</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5187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0E54A-807D-C4D0-72A7-46886668F9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038B3E5-518E-168C-9F17-91E4A840286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329" r="-1402" b="-6731"/>
            </a:stretch>
          </a:blipFill>
        </p:spPr>
      </p:sp>
      <p:grpSp>
        <p:nvGrpSpPr>
          <p:cNvPr id="3" name="Group 3">
            <a:extLst>
              <a:ext uri="{FF2B5EF4-FFF2-40B4-BE49-F238E27FC236}">
                <a16:creationId xmlns:a16="http://schemas.microsoft.com/office/drawing/2014/main" id="{46CAC9A0-935E-1262-0601-0E92F73FADE3}"/>
              </a:ext>
            </a:extLst>
          </p:cNvPr>
          <p:cNvGrpSpPr/>
          <p:nvPr/>
        </p:nvGrpSpPr>
        <p:grpSpPr>
          <a:xfrm>
            <a:off x="-425698" y="7124700"/>
            <a:ext cx="19139396" cy="4619768"/>
            <a:chOff x="0" y="0"/>
            <a:chExt cx="5040829" cy="1126370"/>
          </a:xfrm>
        </p:grpSpPr>
        <p:sp>
          <p:nvSpPr>
            <p:cNvPr id="4" name="Freeform 4">
              <a:extLst>
                <a:ext uri="{FF2B5EF4-FFF2-40B4-BE49-F238E27FC236}">
                  <a16:creationId xmlns:a16="http://schemas.microsoft.com/office/drawing/2014/main" id="{BF0C4995-3392-565F-2778-A291722BF8D9}"/>
                </a:ext>
              </a:extLst>
            </p:cNvPr>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5" name="TextBox 5">
              <a:extLst>
                <a:ext uri="{FF2B5EF4-FFF2-40B4-BE49-F238E27FC236}">
                  <a16:creationId xmlns:a16="http://schemas.microsoft.com/office/drawing/2014/main" id="{791ECD86-0E6E-59DB-648D-81AEE9A47154}"/>
                </a:ext>
              </a:extLst>
            </p:cNvPr>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a:extLst>
              <a:ext uri="{FF2B5EF4-FFF2-40B4-BE49-F238E27FC236}">
                <a16:creationId xmlns:a16="http://schemas.microsoft.com/office/drawing/2014/main" id="{96D8477A-985F-852C-6F56-2DC676D23D5D}"/>
              </a:ext>
            </a:extLst>
          </p:cNvPr>
          <p:cNvGrpSpPr/>
          <p:nvPr/>
        </p:nvGrpSpPr>
        <p:grpSpPr>
          <a:xfrm>
            <a:off x="-425698" y="-2138343"/>
            <a:ext cx="19139396" cy="4276686"/>
            <a:chOff x="0" y="0"/>
            <a:chExt cx="5040829" cy="1126370"/>
          </a:xfrm>
        </p:grpSpPr>
        <p:sp>
          <p:nvSpPr>
            <p:cNvPr id="7" name="Freeform 7">
              <a:extLst>
                <a:ext uri="{FF2B5EF4-FFF2-40B4-BE49-F238E27FC236}">
                  <a16:creationId xmlns:a16="http://schemas.microsoft.com/office/drawing/2014/main" id="{B9CFB57F-612C-DB2B-9C5A-C2CA731234CC}"/>
                </a:ext>
              </a:extLst>
            </p:cNvPr>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8" name="TextBox 8">
              <a:extLst>
                <a:ext uri="{FF2B5EF4-FFF2-40B4-BE49-F238E27FC236}">
                  <a16:creationId xmlns:a16="http://schemas.microsoft.com/office/drawing/2014/main" id="{5B47D6C5-D092-ABB7-015C-887A57D4C8CA}"/>
                </a:ext>
              </a:extLst>
            </p:cNvPr>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CB57E8A3-6681-AD45-8ACE-8D3BFA3A9EC6}"/>
              </a:ext>
            </a:extLst>
          </p:cNvPr>
          <p:cNvSpPr/>
          <p:nvPr/>
        </p:nvSpPr>
        <p:spPr>
          <a:xfrm>
            <a:off x="-425698" y="2138343"/>
            <a:ext cx="19139396" cy="4986357"/>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46E2E5C-ECA9-C595-CACD-27D8A460C14D}"/>
              </a:ext>
            </a:extLst>
          </p:cNvPr>
          <p:cNvSpPr txBox="1"/>
          <p:nvPr/>
        </p:nvSpPr>
        <p:spPr>
          <a:xfrm>
            <a:off x="2286000" y="2961031"/>
            <a:ext cx="13716000" cy="33409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PHẦN </a:t>
            </a:r>
            <a:r>
              <a:rPr lang="en-US" sz="7500" b="1">
                <a:solidFill>
                  <a:srgbClr val="C00000"/>
                </a:solidFill>
                <a:latin typeface="Arial" panose="020B0604020202020204" pitchFamily="34" charset="0"/>
                <a:cs typeface="Arial" panose="020B0604020202020204" pitchFamily="34" charset="0"/>
              </a:rPr>
              <a:t>4</a:t>
            </a: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spTree>
    <p:extLst>
      <p:ext uri="{BB962C8B-B14F-4D97-AF65-F5344CB8AC3E}">
        <p14:creationId xmlns:p14="http://schemas.microsoft.com/office/powerpoint/2010/main" val="17223021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7984-9454-580B-9A1C-14661DE29D0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9907228-88C9-6189-593D-1F303F98E0DF}"/>
              </a:ext>
            </a:extLst>
          </p:cNvPr>
          <p:cNvGrpSpPr/>
          <p:nvPr/>
        </p:nvGrpSpPr>
        <p:grpSpPr>
          <a:xfrm>
            <a:off x="533400" y="1324147"/>
            <a:ext cx="8289112" cy="5664040"/>
            <a:chOff x="805377" y="1199063"/>
            <a:chExt cx="8289112" cy="5664040"/>
          </a:xfrm>
        </p:grpSpPr>
        <p:pic>
          <p:nvPicPr>
            <p:cNvPr id="2" name="Picture 1">
              <a:extLst>
                <a:ext uri="{FF2B5EF4-FFF2-40B4-BE49-F238E27FC236}">
                  <a16:creationId xmlns:a16="http://schemas.microsoft.com/office/drawing/2014/main" id="{EA85553B-869E-A909-4214-4E721432BF95}"/>
                </a:ext>
              </a:extLst>
            </p:cNvPr>
            <p:cNvPicPr>
              <a:picLocks noChangeAspect="1"/>
            </p:cNvPicPr>
            <p:nvPr/>
          </p:nvPicPr>
          <p:blipFill>
            <a:blip r:embed="rId2"/>
            <a:stretch>
              <a:fillRect/>
            </a:stretch>
          </p:blipFill>
          <p:spPr>
            <a:xfrm>
              <a:off x="805377" y="1199063"/>
              <a:ext cx="8289112" cy="5664040"/>
            </a:xfrm>
            <a:prstGeom prst="rect">
              <a:avLst/>
            </a:prstGeom>
          </p:spPr>
        </p:pic>
        <p:sp>
          <p:nvSpPr>
            <p:cNvPr id="14" name="TextBox 13">
              <a:extLst>
                <a:ext uri="{FF2B5EF4-FFF2-40B4-BE49-F238E27FC236}">
                  <a16:creationId xmlns:a16="http://schemas.microsoft.com/office/drawing/2014/main" id="{BAE41B1D-4BE3-24B3-0F75-F24095029BA2}"/>
                </a:ext>
              </a:extLst>
            </p:cNvPr>
            <p:cNvSpPr txBox="1"/>
            <p:nvPr/>
          </p:nvSpPr>
          <p:spPr>
            <a:xfrm>
              <a:off x="2321033" y="6210300"/>
              <a:ext cx="5257800" cy="630942"/>
            </a:xfrm>
            <a:prstGeom prst="rect">
              <a:avLst/>
            </a:prstGeom>
            <a:solidFill>
              <a:schemeClr val="bg1"/>
            </a:solidFill>
          </p:spPr>
          <p:txBody>
            <a:bodyPr wrap="square" rtlCol="0">
              <a:spAutoFit/>
            </a:bodyPr>
            <a:lstStyle/>
            <a:p>
              <a:pPr algn="ctr"/>
              <a:r>
                <a:rPr lang="en-US" sz="3500" b="1" i="1">
                  <a:solidFill>
                    <a:srgbClr val="0070C0"/>
                  </a:solidFill>
                  <a:latin typeface="Arial" panose="020B0604020202020204" pitchFamily="34" charset="0"/>
                  <a:cs typeface="Arial" panose="020B0604020202020204" pitchFamily="34" charset="0"/>
                </a:rPr>
                <a:t>Hình 3</a:t>
              </a:r>
            </a:p>
          </p:txBody>
        </p:sp>
      </p:grpSp>
      <p:grpSp>
        <p:nvGrpSpPr>
          <p:cNvPr id="5" name="Group 4">
            <a:extLst>
              <a:ext uri="{FF2B5EF4-FFF2-40B4-BE49-F238E27FC236}">
                <a16:creationId xmlns:a16="http://schemas.microsoft.com/office/drawing/2014/main" id="{D601221D-E0E4-BC7F-F263-6A61DA07FCE9}"/>
              </a:ext>
            </a:extLst>
          </p:cNvPr>
          <p:cNvGrpSpPr/>
          <p:nvPr/>
        </p:nvGrpSpPr>
        <p:grpSpPr>
          <a:xfrm>
            <a:off x="9617888" y="3828564"/>
            <a:ext cx="8289111" cy="5512085"/>
            <a:chOff x="9541688" y="3127803"/>
            <a:chExt cx="8289111" cy="5512085"/>
          </a:xfrm>
        </p:grpSpPr>
        <p:pic>
          <p:nvPicPr>
            <p:cNvPr id="4" name="Picture 3">
              <a:extLst>
                <a:ext uri="{FF2B5EF4-FFF2-40B4-BE49-F238E27FC236}">
                  <a16:creationId xmlns:a16="http://schemas.microsoft.com/office/drawing/2014/main" id="{E1D72389-BD6F-EDAD-7453-6C8AE4DB0246}"/>
                </a:ext>
              </a:extLst>
            </p:cNvPr>
            <p:cNvPicPr>
              <a:picLocks noChangeAspect="1"/>
            </p:cNvPicPr>
            <p:nvPr/>
          </p:nvPicPr>
          <p:blipFill>
            <a:blip r:embed="rId3"/>
            <a:stretch>
              <a:fillRect/>
            </a:stretch>
          </p:blipFill>
          <p:spPr>
            <a:xfrm>
              <a:off x="9541688" y="3127803"/>
              <a:ext cx="8289111" cy="5512085"/>
            </a:xfrm>
            <a:prstGeom prst="rect">
              <a:avLst/>
            </a:prstGeom>
          </p:spPr>
        </p:pic>
        <p:sp>
          <p:nvSpPr>
            <p:cNvPr id="15" name="TextBox 14">
              <a:extLst>
                <a:ext uri="{FF2B5EF4-FFF2-40B4-BE49-F238E27FC236}">
                  <a16:creationId xmlns:a16="http://schemas.microsoft.com/office/drawing/2014/main" id="{D3435FD8-9981-A065-1D9A-B124DEAD9392}"/>
                </a:ext>
              </a:extLst>
            </p:cNvPr>
            <p:cNvSpPr txBox="1"/>
            <p:nvPr/>
          </p:nvSpPr>
          <p:spPr>
            <a:xfrm>
              <a:off x="11155973" y="7886182"/>
              <a:ext cx="5257800" cy="630942"/>
            </a:xfrm>
            <a:prstGeom prst="rect">
              <a:avLst/>
            </a:prstGeom>
            <a:solidFill>
              <a:schemeClr val="bg1"/>
            </a:solidFill>
          </p:spPr>
          <p:txBody>
            <a:bodyPr wrap="square" rtlCol="0">
              <a:spAutoFit/>
            </a:bodyPr>
            <a:lstStyle/>
            <a:p>
              <a:pPr algn="ctr"/>
              <a:r>
                <a:rPr lang="en-US" sz="3500" b="1" i="1">
                  <a:solidFill>
                    <a:srgbClr val="0070C0"/>
                  </a:solidFill>
                  <a:latin typeface="Arial" panose="020B0604020202020204" pitchFamily="34" charset="0"/>
                  <a:cs typeface="Arial" panose="020B0604020202020204" pitchFamily="34" charset="0"/>
                </a:rPr>
                <a:t>Hình 4</a:t>
              </a:r>
            </a:p>
          </p:txBody>
        </p:sp>
      </p:grpSp>
      <p:sp>
        <p:nvSpPr>
          <p:cNvPr id="19" name="TextBox 18">
            <a:extLst>
              <a:ext uri="{FF2B5EF4-FFF2-40B4-BE49-F238E27FC236}">
                <a16:creationId xmlns:a16="http://schemas.microsoft.com/office/drawing/2014/main" id="{1F3A44C3-5E18-EA34-0629-0214CA768696}"/>
              </a:ext>
            </a:extLst>
          </p:cNvPr>
          <p:cNvSpPr txBox="1"/>
          <p:nvPr/>
        </p:nvSpPr>
        <p:spPr>
          <a:xfrm>
            <a:off x="105956" y="7429500"/>
            <a:ext cx="9144000" cy="630942"/>
          </a:xfrm>
          <a:prstGeom prst="rect">
            <a:avLst/>
          </a:prstGeom>
          <a:noFill/>
        </p:spPr>
        <p:txBody>
          <a:bodyPr wrap="square">
            <a:spAutoFit/>
          </a:bodyPr>
          <a:lstStyle/>
          <a:p>
            <a:pPr algn="ctr"/>
            <a:r>
              <a:rPr lang="en-US" sz="3500" i="1">
                <a:latin typeface="Arial" panose="020B0604020202020204" pitchFamily="34" charset="0"/>
                <a:cs typeface="Arial" panose="020B0604020202020204" pitchFamily="34" charset="0"/>
              </a:rPr>
              <a:t>Memory Dispute, 2017, Sung Tiêu</a:t>
            </a:r>
          </a:p>
        </p:txBody>
      </p:sp>
      <p:sp>
        <p:nvSpPr>
          <p:cNvPr id="20" name="TextBox 19">
            <a:extLst>
              <a:ext uri="{FF2B5EF4-FFF2-40B4-BE49-F238E27FC236}">
                <a16:creationId xmlns:a16="http://schemas.microsoft.com/office/drawing/2014/main" id="{43307BEB-5394-F0D9-FC4C-382C6928F2A8}"/>
              </a:ext>
            </a:extLst>
          </p:cNvPr>
          <p:cNvSpPr txBox="1"/>
          <p:nvPr/>
        </p:nvSpPr>
        <p:spPr>
          <a:xfrm>
            <a:off x="11040491" y="1943100"/>
            <a:ext cx="5449482" cy="1608325"/>
          </a:xfrm>
          <a:prstGeom prst="rect">
            <a:avLst/>
          </a:prstGeom>
          <a:noFill/>
        </p:spPr>
        <p:txBody>
          <a:bodyPr wrap="square">
            <a:spAutoFit/>
          </a:bodyPr>
          <a:lstStyle/>
          <a:p>
            <a:pPr algn="ctr">
              <a:lnSpc>
                <a:spcPct val="150000"/>
              </a:lnSpc>
            </a:pPr>
            <a:r>
              <a:rPr lang="en-US" sz="3500" i="1">
                <a:latin typeface="Arial" panose="020B0604020202020204" pitchFamily="34" charset="0"/>
                <a:cs typeface="Arial" panose="020B0604020202020204" pitchFamily="34" charset="0"/>
              </a:rPr>
              <a:t>Adrift in Darkness, 2018, Lê Quang Đỉnh</a:t>
            </a:r>
          </a:p>
        </p:txBody>
      </p:sp>
    </p:spTree>
    <p:extLst>
      <p:ext uri="{BB962C8B-B14F-4D97-AF65-F5344CB8AC3E}">
        <p14:creationId xmlns:p14="http://schemas.microsoft.com/office/powerpoint/2010/main" val="571028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3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5A89C6C-3737-628C-934D-632B578304FD}"/>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7DA35972-E42C-28BC-D6A4-80E879362187}"/>
              </a:ext>
            </a:extLst>
          </p:cNvPr>
          <p:cNvSpPr/>
          <p:nvPr/>
        </p:nvSpPr>
        <p:spPr>
          <a:xfrm>
            <a:off x="11125200" y="1866900"/>
            <a:ext cx="6477000" cy="8229600"/>
          </a:xfrm>
          <a:custGeom>
            <a:avLst/>
            <a:gdLst/>
            <a:ahLst/>
            <a:cxnLst/>
            <a:rect l="l" t="t" r="r" b="b"/>
            <a:pathLst>
              <a:path w="3284359" h="4114800">
                <a:moveTo>
                  <a:pt x="0" y="0"/>
                </a:moveTo>
                <a:lnTo>
                  <a:pt x="3284358" y="0"/>
                </a:lnTo>
                <a:lnTo>
                  <a:pt x="32843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73E2B362-DED6-CAFB-C7B4-E6F94DAD53A7}"/>
              </a:ext>
            </a:extLst>
          </p:cNvPr>
          <p:cNvSpPr txBox="1"/>
          <p:nvPr/>
        </p:nvSpPr>
        <p:spPr>
          <a:xfrm>
            <a:off x="957262" y="1359068"/>
            <a:ext cx="106299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NHIỆM VỤ </a:t>
            </a:r>
          </a:p>
        </p:txBody>
      </p:sp>
      <p:grpSp>
        <p:nvGrpSpPr>
          <p:cNvPr id="4" name="Group 3">
            <a:extLst>
              <a:ext uri="{FF2B5EF4-FFF2-40B4-BE49-F238E27FC236}">
                <a16:creationId xmlns:a16="http://schemas.microsoft.com/office/drawing/2014/main" id="{CE28D332-C12C-33DE-2A3B-764DF5209CCA}"/>
              </a:ext>
            </a:extLst>
          </p:cNvPr>
          <p:cNvGrpSpPr/>
          <p:nvPr/>
        </p:nvGrpSpPr>
        <p:grpSpPr>
          <a:xfrm>
            <a:off x="723900" y="3111668"/>
            <a:ext cx="9728582" cy="5943600"/>
            <a:chOff x="958468" y="3136106"/>
            <a:chExt cx="9728582" cy="5943600"/>
          </a:xfrm>
        </p:grpSpPr>
        <p:sp>
          <p:nvSpPr>
            <p:cNvPr id="5" name="Rectangle: Rounded Corners 4">
              <a:extLst>
                <a:ext uri="{FF2B5EF4-FFF2-40B4-BE49-F238E27FC236}">
                  <a16:creationId xmlns:a16="http://schemas.microsoft.com/office/drawing/2014/main" id="{6986089B-12A8-5B45-4B3A-24055AD40943}"/>
                </a:ext>
              </a:extLst>
            </p:cNvPr>
            <p:cNvSpPr/>
            <p:nvPr/>
          </p:nvSpPr>
          <p:spPr>
            <a:xfrm>
              <a:off x="1840737" y="3136106"/>
              <a:ext cx="8846313" cy="59436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Qua bài học, em có thể ứng dụng sản phẩm tranh vẽ theo phong cách nghệ thuật đương đại Việt Nam như thế nào vào cuộc sống?</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Oval 5">
              <a:extLst>
                <a:ext uri="{FF2B5EF4-FFF2-40B4-BE49-F238E27FC236}">
                  <a16:creationId xmlns:a16="http://schemas.microsoft.com/office/drawing/2014/main" id="{AD1416F4-1A4A-061C-56A3-6BF6A1627C05}"/>
                </a:ext>
              </a:extLst>
            </p:cNvPr>
            <p:cNvSpPr/>
            <p:nvPr/>
          </p:nvSpPr>
          <p:spPr>
            <a:xfrm>
              <a:off x="958468" y="58412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2323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9086-0B58-F7AB-43EE-4BE5BB32B0B6}"/>
            </a:ext>
          </a:extLst>
        </p:cNvPr>
        <p:cNvGrpSpPr/>
        <p:nvPr/>
      </p:nvGrpSpPr>
      <p:grpSpPr>
        <a:xfrm>
          <a:off x="0" y="0"/>
          <a:ext cx="0" cy="0"/>
          <a:chOff x="0" y="0"/>
          <a:chExt cx="0" cy="0"/>
        </a:xfrm>
      </p:grpSpPr>
      <p:pic>
        <p:nvPicPr>
          <p:cNvPr id="3074" name="Picture 2" descr="Địa điểm Tổ chức sự kiện] Trung tâm Nghệ thuật đương đại VCCA">
            <a:extLst>
              <a:ext uri="{FF2B5EF4-FFF2-40B4-BE49-F238E27FC236}">
                <a16:creationId xmlns:a16="http://schemas.microsoft.com/office/drawing/2014/main" id="{A48A2C98-C9F4-B745-D327-8625C794A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95" r="20986"/>
          <a:stretch/>
        </p:blipFill>
        <p:spPr bwMode="auto">
          <a:xfrm>
            <a:off x="9906000" y="877186"/>
            <a:ext cx="7696200" cy="8532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22360E4-C9CC-0289-F0E5-A7EEEC242F0B}"/>
              </a:ext>
            </a:extLst>
          </p:cNvPr>
          <p:cNvSpPr/>
          <p:nvPr/>
        </p:nvSpPr>
        <p:spPr>
          <a:xfrm>
            <a:off x="-380999" y="877186"/>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0A9BFCF-DC30-756C-938A-5EB966C5E1EA}"/>
              </a:ext>
            </a:extLst>
          </p:cNvPr>
          <p:cNvSpPr/>
          <p:nvPr/>
        </p:nvSpPr>
        <p:spPr>
          <a:xfrm>
            <a:off x="-414338" y="9153525"/>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D6DC4BCC-05D6-A2EC-4131-322161FF473C}"/>
              </a:ext>
            </a:extLst>
          </p:cNvPr>
          <p:cNvSpPr txBox="1"/>
          <p:nvPr/>
        </p:nvSpPr>
        <p:spPr>
          <a:xfrm>
            <a:off x="457200" y="1485900"/>
            <a:ext cx="9144000" cy="727827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 </a:t>
            </a:r>
          </a:p>
          <a:p>
            <a:pPr marL="571500" lvl="0" indent="-571500" algn="just">
              <a:lnSpc>
                <a:spcPct val="150000"/>
              </a:lnSpc>
              <a:buFont typeface="Arial" panose="020B0604020202020204" pitchFamily="34" charset="0"/>
              <a:buChar char="•"/>
            </a:pPr>
            <a:r>
              <a:rPr lang="vi-VN" sz="3800">
                <a:solidFill>
                  <a:prstClr val="black"/>
                </a:solidFill>
                <a:cs typeface="Arial" panose="020B0604020202020204" pitchFamily="34" charset="0"/>
              </a:rPr>
              <a:t>Em có thể sử dụng sản phẩm tranh vẽ để trang trí không gian sinh hoạt hay như một món quà tặng ý nghĩa.</a:t>
            </a:r>
          </a:p>
          <a:p>
            <a:pPr marL="571500" lvl="0" indent="-571500" algn="just">
              <a:lnSpc>
                <a:spcPct val="150000"/>
              </a:lnSpc>
              <a:buFont typeface="Arial" panose="020B0604020202020204" pitchFamily="34" charset="0"/>
              <a:buChar char="•"/>
            </a:pPr>
            <a:r>
              <a:rPr lang="vi-VN" sz="3800">
                <a:solidFill>
                  <a:prstClr val="black"/>
                </a:solidFill>
                <a:cs typeface="Arial" panose="020B0604020202020204" pitchFamily="34" charset="0"/>
              </a:rPr>
              <a:t>Vận dụng cách tạo bố cục tranh từ các hình đơn giản được dùng để rèn luyện tư duy bố cục hình mảng trong học tập mĩ thuật.</a:t>
            </a:r>
          </a:p>
        </p:txBody>
      </p:sp>
    </p:spTree>
    <p:extLst>
      <p:ext uri="{BB962C8B-B14F-4D97-AF65-F5344CB8AC3E}">
        <p14:creationId xmlns:p14="http://schemas.microsoft.com/office/powerpoint/2010/main" val="134328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FFE1C-63D7-CAC6-A0D2-E79C1307714F}"/>
            </a:ext>
          </a:extLst>
        </p:cNvPr>
        <p:cNvGrpSpPr/>
        <p:nvPr/>
      </p:nvGrpSpPr>
      <p:grpSpPr>
        <a:xfrm>
          <a:off x="0" y="0"/>
          <a:ext cx="0" cy="0"/>
          <a:chOff x="0" y="0"/>
          <a:chExt cx="0" cy="0"/>
        </a:xfrm>
      </p:grpSpPr>
      <p:pic>
        <p:nvPicPr>
          <p:cNvPr id="3074" name="Picture 2" descr="Địa điểm Tổ chức sự kiện] Trung tâm Nghệ thuật đương đại VCCA">
            <a:extLst>
              <a:ext uri="{FF2B5EF4-FFF2-40B4-BE49-F238E27FC236}">
                <a16:creationId xmlns:a16="http://schemas.microsoft.com/office/drawing/2014/main" id="{0BD132D6-6990-6479-C412-90E09B67F2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95" r="20986"/>
          <a:stretch/>
        </p:blipFill>
        <p:spPr bwMode="auto">
          <a:xfrm>
            <a:off x="9906000" y="877186"/>
            <a:ext cx="7696200" cy="8532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BAD16A8-E363-E31E-1422-4BC27EE6FA1B}"/>
              </a:ext>
            </a:extLst>
          </p:cNvPr>
          <p:cNvSpPr/>
          <p:nvPr/>
        </p:nvSpPr>
        <p:spPr>
          <a:xfrm>
            <a:off x="-380999" y="877186"/>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6EF28A1-4D58-9A07-17F9-0E72FA8DA809}"/>
              </a:ext>
            </a:extLst>
          </p:cNvPr>
          <p:cNvSpPr/>
          <p:nvPr/>
        </p:nvSpPr>
        <p:spPr>
          <a:xfrm>
            <a:off x="-414338" y="9153525"/>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37DCEFF-7BDB-360D-5472-0E4B6386BDE8}"/>
              </a:ext>
            </a:extLst>
          </p:cNvPr>
          <p:cNvSpPr txBox="1"/>
          <p:nvPr/>
        </p:nvSpPr>
        <p:spPr>
          <a:xfrm>
            <a:off x="457200" y="1485900"/>
            <a:ext cx="9144000" cy="57490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 </a:t>
            </a:r>
          </a:p>
          <a:p>
            <a:pPr marL="571500" lvl="0" indent="-571500" algn="just">
              <a:lnSpc>
                <a:spcPct val="150000"/>
              </a:lnSpc>
              <a:buFont typeface="Arial" panose="020B0604020202020204" pitchFamily="34" charset="0"/>
              <a:buChar char="•"/>
            </a:pPr>
            <a:r>
              <a:rPr lang="vi-VN" sz="4000">
                <a:solidFill>
                  <a:prstClr val="black"/>
                </a:solidFill>
                <a:cs typeface="Arial" panose="020B0604020202020204" pitchFamily="34" charset="0"/>
              </a:rPr>
              <a:t>Có thể sử dụng hình thức bố cục đã học để sắp xếp không gian nội thất và cảnh quan ngoài trời giúp không gian sống hài hòa, đẹp mắt, tinh thần sảng khoái.</a:t>
            </a:r>
          </a:p>
        </p:txBody>
      </p:sp>
    </p:spTree>
    <p:extLst>
      <p:ext uri="{BB962C8B-B14F-4D97-AF65-F5344CB8AC3E}">
        <p14:creationId xmlns:p14="http://schemas.microsoft.com/office/powerpoint/2010/main" val="31968925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22E5C-CE88-6CE9-70C4-3082782387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DDAF2C4-4B03-A0C0-472C-BDFD9479AC83}"/>
              </a:ext>
            </a:extLst>
          </p:cNvPr>
          <p:cNvSpPr/>
          <p:nvPr/>
        </p:nvSpPr>
        <p:spPr>
          <a:xfrm>
            <a:off x="-962186" y="-876300"/>
            <a:ext cx="19818728" cy="5277277"/>
          </a:xfrm>
          <a:custGeom>
            <a:avLst/>
            <a:gdLst/>
            <a:ahLst/>
            <a:cxnLst/>
            <a:rect l="l" t="t" r="r" b="b"/>
            <a:pathLst>
              <a:path w="19818728" h="5277277">
                <a:moveTo>
                  <a:pt x="0" y="0"/>
                </a:moveTo>
                <a:lnTo>
                  <a:pt x="19818729" y="0"/>
                </a:lnTo>
                <a:lnTo>
                  <a:pt x="19818729" y="5277277"/>
                </a:lnTo>
                <a:lnTo>
                  <a:pt x="0" y="5277277"/>
                </a:lnTo>
                <a:lnTo>
                  <a:pt x="0" y="0"/>
                </a:lnTo>
                <a:close/>
              </a:path>
            </a:pathLst>
          </a:custGeom>
          <a:blipFill>
            <a:blip r:embed="rId2"/>
            <a:stretch>
              <a:fillRect t="-92166" b="-86443"/>
            </a:stretch>
          </a:blipFill>
        </p:spPr>
      </p:sp>
      <p:grpSp>
        <p:nvGrpSpPr>
          <p:cNvPr id="5" name="Group 4">
            <a:extLst>
              <a:ext uri="{FF2B5EF4-FFF2-40B4-BE49-F238E27FC236}">
                <a16:creationId xmlns:a16="http://schemas.microsoft.com/office/drawing/2014/main" id="{DB5AD8B3-4832-BD33-C954-A0A20DC3F100}"/>
              </a:ext>
            </a:extLst>
          </p:cNvPr>
          <p:cNvGrpSpPr/>
          <p:nvPr/>
        </p:nvGrpSpPr>
        <p:grpSpPr>
          <a:xfrm>
            <a:off x="914400" y="3753277"/>
            <a:ext cx="16535400" cy="1295400"/>
            <a:chOff x="914400" y="5676900"/>
            <a:chExt cx="16535400" cy="1295400"/>
          </a:xfrm>
        </p:grpSpPr>
        <p:sp>
          <p:nvSpPr>
            <p:cNvPr id="4" name="Rectangle 3">
              <a:extLst>
                <a:ext uri="{FF2B5EF4-FFF2-40B4-BE49-F238E27FC236}">
                  <a16:creationId xmlns:a16="http://schemas.microsoft.com/office/drawing/2014/main" id="{0B5518EC-BC04-DEC1-F3FA-D400EDB1F5FB}"/>
                </a:ext>
              </a:extLst>
            </p:cNvPr>
            <p:cNvSpPr/>
            <p:nvPr/>
          </p:nvSpPr>
          <p:spPr>
            <a:xfrm>
              <a:off x="914400" y="5676900"/>
              <a:ext cx="16535400"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3">
              <a:extLst>
                <a:ext uri="{FF2B5EF4-FFF2-40B4-BE49-F238E27FC236}">
                  <a16:creationId xmlns:a16="http://schemas.microsoft.com/office/drawing/2014/main" id="{16BFC97F-EBAC-C011-DB27-58F248D773B5}"/>
                </a:ext>
              </a:extLst>
            </p:cNvPr>
            <p:cNvSpPr txBox="1"/>
            <p:nvPr/>
          </p:nvSpPr>
          <p:spPr>
            <a:xfrm>
              <a:off x="1028700" y="6310485"/>
              <a:ext cx="16308826" cy="589072"/>
            </a:xfrm>
            <a:prstGeom prst="rect">
              <a:avLst/>
            </a:prstGeom>
          </p:spPr>
          <p:txBody>
            <a:bodyPr lIns="0" tIns="0" rIns="0" bIns="0" rtlCol="0" anchor="t">
              <a:spAutoFit/>
            </a:bodyPr>
            <a:lstStyle/>
            <a:p>
              <a:pPr marL="0" marR="0" lvl="0" indent="0" algn="ctr" defTabSz="914400" rtl="0" eaLnBrk="1" fontAlgn="auto" latinLnBrk="0" hangingPunct="1">
                <a:lnSpc>
                  <a:spcPts val="3954"/>
                </a:lnSpc>
                <a:spcBef>
                  <a:spcPts val="0"/>
                </a:spcBef>
                <a:spcAft>
                  <a:spcPts val="0"/>
                </a:spcAft>
                <a:buClrTx/>
                <a:buSzTx/>
                <a:buFontTx/>
                <a:buNone/>
                <a:tabLst/>
                <a:defRPr/>
              </a:pPr>
              <a:r>
                <a:rPr kumimoji="0" lang="en-US" sz="7000" b="1" i="0" u="none" strike="noStrike" kern="1200" cap="none" spc="0" normalizeH="0" baseline="0" noProof="0">
                  <a:ln>
                    <a:noFill/>
                  </a:ln>
                  <a:solidFill>
                    <a:srgbClr val="5C5D5F"/>
                  </a:solidFill>
                  <a:effectLst/>
                  <a:uLnTx/>
                  <a:uFillTx/>
                  <a:latin typeface="Arial" panose="020B0604020202020204" pitchFamily="34" charset="0"/>
                  <a:ea typeface="+mn-ea"/>
                  <a:cs typeface="Arial" panose="020B0604020202020204" pitchFamily="34" charset="0"/>
                </a:rPr>
                <a:t>HƯỚNG DẪN VỀ NHÀ </a:t>
              </a:r>
            </a:p>
          </p:txBody>
        </p:sp>
      </p:grpSp>
      <p:sp>
        <p:nvSpPr>
          <p:cNvPr id="7" name="TextBox 6">
            <a:extLst>
              <a:ext uri="{FF2B5EF4-FFF2-40B4-BE49-F238E27FC236}">
                <a16:creationId xmlns:a16="http://schemas.microsoft.com/office/drawing/2014/main" id="{746BFC24-58A9-BB0F-7546-FBD0809F705F}"/>
              </a:ext>
            </a:extLst>
          </p:cNvPr>
          <p:cNvSpPr txBox="1"/>
          <p:nvPr/>
        </p:nvSpPr>
        <p:spPr>
          <a:xfrm>
            <a:off x="1970782" y="5566506"/>
            <a:ext cx="14422636" cy="308020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500" b="0" i="0" u="none" strike="noStrike" kern="1200" cap="none" spc="0" normalizeH="0" baseline="0" noProof="0">
                <a:ln>
                  <a:noFill/>
                </a:ln>
                <a:solidFill>
                  <a:prstClr val="black"/>
                </a:solidFill>
                <a:effectLst/>
                <a:uLnTx/>
                <a:uFillTx/>
                <a:latin typeface="Arial" panose="020B0604020202020204" pitchFamily="34" charset="0"/>
              </a:rPr>
              <a:t>Ôn lại kiến thức đã học:</a:t>
            </a:r>
          </a:p>
          <a:p>
            <a:pPr marL="571500" lvl="0" indent="-571500" algn="just">
              <a:lnSpc>
                <a:spcPct val="150000"/>
              </a:lnSpc>
              <a:buFont typeface="Arial" panose="020B0604020202020204" pitchFamily="34" charset="0"/>
              <a:buChar char="•"/>
            </a:pPr>
            <a:r>
              <a:rPr lang="vi-VN" sz="4500">
                <a:solidFill>
                  <a:prstClr val="black"/>
                </a:solidFill>
              </a:rPr>
              <a:t>Đọc và tìm hiểu trước nội dung </a:t>
            </a:r>
            <a:r>
              <a:rPr lang="vi-VN" sz="4500" b="1" i="1">
                <a:solidFill>
                  <a:prstClr val="black"/>
                </a:solidFill>
              </a:rPr>
              <a:t>Bài 11: Dự án nghệ thuật sắp đặt.</a:t>
            </a:r>
            <a:endParaRPr kumimoji="0" lang="vi-VN" sz="4500" b="1" i="1"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76404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27C61"/>
        </a:solidFill>
        <a:effectLst/>
      </p:bgPr>
    </p:bg>
    <p:spTree>
      <p:nvGrpSpPr>
        <p:cNvPr id="1" name="">
          <a:extLst>
            <a:ext uri="{FF2B5EF4-FFF2-40B4-BE49-F238E27FC236}">
              <a16:creationId xmlns:a16="http://schemas.microsoft.com/office/drawing/2014/main" id="{18AD64FD-8C44-925F-C62D-0B450A32456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1562AE-2FF3-99FF-ABFA-D65D39B41281}"/>
              </a:ext>
            </a:extLst>
          </p:cNvPr>
          <p:cNvSpPr/>
          <p:nvPr/>
        </p:nvSpPr>
        <p:spPr>
          <a:xfrm>
            <a:off x="0" y="-2712370"/>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48269" b="-11730"/>
            </a:stretch>
          </a:blipFill>
        </p:spPr>
      </p:sp>
      <p:sp>
        <p:nvSpPr>
          <p:cNvPr id="4" name="TextBox 4">
            <a:extLst>
              <a:ext uri="{FF2B5EF4-FFF2-40B4-BE49-F238E27FC236}">
                <a16:creationId xmlns:a16="http://schemas.microsoft.com/office/drawing/2014/main" id="{86039398-B950-0396-5BBD-DCC7921C6275}"/>
              </a:ext>
            </a:extLst>
          </p:cNvPr>
          <p:cNvSpPr txBox="1"/>
          <p:nvPr/>
        </p:nvSpPr>
        <p:spPr>
          <a:xfrm>
            <a:off x="514350" y="5664789"/>
            <a:ext cx="17259300" cy="389831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FFDF87"/>
                </a:solidFill>
                <a:effectLst/>
                <a:uLnTx/>
                <a:uFillTx/>
                <a:latin typeface="Arial" panose="020B0604020202020204" pitchFamily="34" charset="0"/>
                <a:ea typeface="+mn-ea"/>
                <a:cs typeface="Arial" panose="020B0604020202020204" pitchFamily="34" charset="0"/>
              </a:rPr>
              <a:t>CẢM ƠN CÁC EM ĐÃ CHÚ Ý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FFDF87"/>
                </a:solidFill>
                <a:effectLst/>
                <a:uLnTx/>
                <a:uFillTx/>
                <a:latin typeface="Arial" panose="020B0604020202020204" pitchFamily="34" charset="0"/>
                <a:ea typeface="+mn-ea"/>
                <a:cs typeface="Arial" panose="020B0604020202020204" pitchFamily="34" charset="0"/>
              </a:rPr>
              <a:t>LẮNG NGHE BÀI GIẢNG!</a:t>
            </a:r>
          </a:p>
        </p:txBody>
      </p:sp>
    </p:spTree>
    <p:extLst>
      <p:ext uri="{BB962C8B-B14F-4D97-AF65-F5344CB8AC3E}">
        <p14:creationId xmlns:p14="http://schemas.microsoft.com/office/powerpoint/2010/main" val="69169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E455B-5740-A256-4678-759BF92293B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B36A0421-D16C-61AD-1D80-954588C181C6}"/>
              </a:ext>
            </a:extLst>
          </p:cNvPr>
          <p:cNvGrpSpPr/>
          <p:nvPr/>
        </p:nvGrpSpPr>
        <p:grpSpPr>
          <a:xfrm>
            <a:off x="276461" y="841078"/>
            <a:ext cx="8973495" cy="6242426"/>
            <a:chOff x="381001" y="707351"/>
            <a:chExt cx="8973495" cy="6242426"/>
          </a:xfrm>
        </p:grpSpPr>
        <p:pic>
          <p:nvPicPr>
            <p:cNvPr id="8" name="Picture 7" descr="oanh phi phi và sơn mài 2">
              <a:extLst>
                <a:ext uri="{FF2B5EF4-FFF2-40B4-BE49-F238E27FC236}">
                  <a16:creationId xmlns:a16="http://schemas.microsoft.com/office/drawing/2014/main" id="{761357E8-0FBD-0B5B-BB2D-ABDAA20DD1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1" y="707351"/>
              <a:ext cx="8973495" cy="6242426"/>
            </a:xfrm>
            <a:prstGeom prst="rect">
              <a:avLst/>
            </a:prstGeom>
            <a:noFill/>
            <a:ln>
              <a:noFill/>
            </a:ln>
          </p:spPr>
        </p:pic>
        <p:sp>
          <p:nvSpPr>
            <p:cNvPr id="14" name="TextBox 13">
              <a:extLst>
                <a:ext uri="{FF2B5EF4-FFF2-40B4-BE49-F238E27FC236}">
                  <a16:creationId xmlns:a16="http://schemas.microsoft.com/office/drawing/2014/main" id="{2652191F-5CFA-D6EE-B7DA-2B28DAF2D176}"/>
                </a:ext>
              </a:extLst>
            </p:cNvPr>
            <p:cNvSpPr txBox="1"/>
            <p:nvPr/>
          </p:nvSpPr>
          <p:spPr>
            <a:xfrm>
              <a:off x="2049056" y="6243226"/>
              <a:ext cx="5257800" cy="630942"/>
            </a:xfrm>
            <a:prstGeom prst="rect">
              <a:avLst/>
            </a:prstGeom>
            <a:solidFill>
              <a:schemeClr val="bg1"/>
            </a:solidFill>
          </p:spPr>
          <p:txBody>
            <a:bodyPr wrap="square" rtlCol="0">
              <a:spAutoFit/>
            </a:bodyPr>
            <a:lstStyle/>
            <a:p>
              <a:pPr algn="ctr"/>
              <a:r>
                <a:rPr lang="en-US" sz="3500" b="1" i="1">
                  <a:solidFill>
                    <a:srgbClr val="0070C0"/>
                  </a:solidFill>
                  <a:latin typeface="Arial" panose="020B0604020202020204" pitchFamily="34" charset="0"/>
                  <a:cs typeface="Arial" panose="020B0604020202020204" pitchFamily="34" charset="0"/>
                </a:rPr>
                <a:t>Hình 5</a:t>
              </a:r>
            </a:p>
          </p:txBody>
        </p:sp>
      </p:grpSp>
      <p:sp>
        <p:nvSpPr>
          <p:cNvPr id="19" name="TextBox 18">
            <a:extLst>
              <a:ext uri="{FF2B5EF4-FFF2-40B4-BE49-F238E27FC236}">
                <a16:creationId xmlns:a16="http://schemas.microsoft.com/office/drawing/2014/main" id="{6612E08C-57B4-3E10-A5C4-2D7F82596FFE}"/>
              </a:ext>
            </a:extLst>
          </p:cNvPr>
          <p:cNvSpPr txBox="1"/>
          <p:nvPr/>
        </p:nvSpPr>
        <p:spPr>
          <a:xfrm>
            <a:off x="0" y="7429500"/>
            <a:ext cx="9144000" cy="630942"/>
          </a:xfrm>
          <a:prstGeom prst="rect">
            <a:avLst/>
          </a:prstGeom>
          <a:noFill/>
        </p:spPr>
        <p:txBody>
          <a:bodyPr wrap="square">
            <a:spAutoFit/>
          </a:bodyPr>
          <a:lstStyle/>
          <a:p>
            <a:pPr algn="ctr"/>
            <a:r>
              <a:rPr lang="vi-VN" sz="3500" i="1">
                <a:cs typeface="Arial" panose="020B0604020202020204" pitchFamily="34" charset="0"/>
              </a:rPr>
              <a:t>Sơn mài sắp đặt, Nguyễn Oanh Phi Phi</a:t>
            </a:r>
            <a:endParaRPr lang="en-US" sz="3500" i="1">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83EECF40-10BE-707E-8D7B-5FF13B85A45B}"/>
              </a:ext>
            </a:extLst>
          </p:cNvPr>
          <p:cNvGrpSpPr/>
          <p:nvPr/>
        </p:nvGrpSpPr>
        <p:grpSpPr>
          <a:xfrm>
            <a:off x="9474810" y="3981184"/>
            <a:ext cx="8580844" cy="5508784"/>
            <a:chOff x="9474810" y="3695700"/>
            <a:chExt cx="8580844" cy="5508784"/>
          </a:xfrm>
        </p:grpSpPr>
        <p:pic>
          <p:nvPicPr>
            <p:cNvPr id="10" name="Picture 9">
              <a:extLst>
                <a:ext uri="{FF2B5EF4-FFF2-40B4-BE49-F238E27FC236}">
                  <a16:creationId xmlns:a16="http://schemas.microsoft.com/office/drawing/2014/main" id="{0790A319-B037-0718-D014-83DA62D17F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4810" y="3695700"/>
              <a:ext cx="8580844" cy="5508784"/>
            </a:xfrm>
            <a:prstGeom prst="rect">
              <a:avLst/>
            </a:prstGeom>
            <a:noFill/>
            <a:ln>
              <a:noFill/>
            </a:ln>
          </p:spPr>
        </p:pic>
        <p:sp>
          <p:nvSpPr>
            <p:cNvPr id="15" name="TextBox 14">
              <a:extLst>
                <a:ext uri="{FF2B5EF4-FFF2-40B4-BE49-F238E27FC236}">
                  <a16:creationId xmlns:a16="http://schemas.microsoft.com/office/drawing/2014/main" id="{A2D1A381-3D27-6BEF-F1F0-6C7D6F4B1334}"/>
                </a:ext>
              </a:extLst>
            </p:cNvPr>
            <p:cNvSpPr txBox="1"/>
            <p:nvPr/>
          </p:nvSpPr>
          <p:spPr>
            <a:xfrm>
              <a:off x="11136332" y="8510328"/>
              <a:ext cx="5257800" cy="630942"/>
            </a:xfrm>
            <a:prstGeom prst="rect">
              <a:avLst/>
            </a:prstGeom>
            <a:solidFill>
              <a:schemeClr val="bg1"/>
            </a:solidFill>
          </p:spPr>
          <p:txBody>
            <a:bodyPr wrap="square" rtlCol="0">
              <a:spAutoFit/>
            </a:bodyPr>
            <a:lstStyle/>
            <a:p>
              <a:pPr algn="ctr"/>
              <a:r>
                <a:rPr lang="en-US" sz="3500" b="1" i="1">
                  <a:solidFill>
                    <a:srgbClr val="0070C0"/>
                  </a:solidFill>
                  <a:latin typeface="Arial" panose="020B0604020202020204" pitchFamily="34" charset="0"/>
                  <a:cs typeface="Arial" panose="020B0604020202020204" pitchFamily="34" charset="0"/>
                </a:rPr>
                <a:t>Hình 6</a:t>
              </a:r>
            </a:p>
          </p:txBody>
        </p:sp>
      </p:grpSp>
      <p:sp>
        <p:nvSpPr>
          <p:cNvPr id="20" name="TextBox 19">
            <a:extLst>
              <a:ext uri="{FF2B5EF4-FFF2-40B4-BE49-F238E27FC236}">
                <a16:creationId xmlns:a16="http://schemas.microsoft.com/office/drawing/2014/main" id="{CB2B8C2F-BE09-3B01-C01C-EB217F99A5A4}"/>
              </a:ext>
            </a:extLst>
          </p:cNvPr>
          <p:cNvSpPr txBox="1"/>
          <p:nvPr/>
        </p:nvSpPr>
        <p:spPr>
          <a:xfrm>
            <a:off x="9726632" y="1943100"/>
            <a:ext cx="8077200" cy="1608325"/>
          </a:xfrm>
          <a:prstGeom prst="rect">
            <a:avLst/>
          </a:prstGeom>
          <a:noFill/>
        </p:spPr>
        <p:txBody>
          <a:bodyPr wrap="square">
            <a:spAutoFit/>
          </a:bodyPr>
          <a:lstStyle/>
          <a:p>
            <a:pPr algn="ctr">
              <a:lnSpc>
                <a:spcPct val="150000"/>
              </a:lnSpc>
            </a:pPr>
            <a:r>
              <a:rPr lang="en-US" sz="3500" i="1">
                <a:latin typeface="Arial" panose="020B0604020202020204" pitchFamily="34" charset="0"/>
                <a:cs typeface="Arial" panose="020B0604020202020204" pitchFamily="34" charset="0"/>
              </a:rPr>
              <a:t>Tác phẩm phim First Rain/Brise Soleil 2021, Phan Lê Thảo Nguyên</a:t>
            </a:r>
          </a:p>
        </p:txBody>
      </p:sp>
    </p:spTree>
    <p:extLst>
      <p:ext uri="{BB962C8B-B14F-4D97-AF65-F5344CB8AC3E}">
        <p14:creationId xmlns:p14="http://schemas.microsoft.com/office/powerpoint/2010/main" val="185500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27C61"/>
        </a:solidFill>
        <a:effectLst/>
      </p:bgPr>
    </p:bg>
    <p:spTree>
      <p:nvGrpSpPr>
        <p:cNvPr id="1" name=""/>
        <p:cNvGrpSpPr/>
        <p:nvPr/>
      </p:nvGrpSpPr>
      <p:grpSpPr>
        <a:xfrm>
          <a:off x="0" y="0"/>
          <a:ext cx="0" cy="0"/>
          <a:chOff x="0" y="0"/>
          <a:chExt cx="0" cy="0"/>
        </a:xfrm>
      </p:grpSpPr>
      <p:sp>
        <p:nvSpPr>
          <p:cNvPr id="2" name="Freeform 2"/>
          <p:cNvSpPr/>
          <p:nvPr/>
        </p:nvSpPr>
        <p:spPr>
          <a:xfrm>
            <a:off x="0" y="-188625"/>
            <a:ext cx="18288000" cy="2131725"/>
          </a:xfrm>
          <a:custGeom>
            <a:avLst/>
            <a:gdLst/>
            <a:ahLst/>
            <a:cxnLst/>
            <a:rect l="l" t="t" r="r" b="b"/>
            <a:pathLst>
              <a:path w="18288000" h="7896418">
                <a:moveTo>
                  <a:pt x="0" y="0"/>
                </a:moveTo>
                <a:lnTo>
                  <a:pt x="18288000" y="0"/>
                </a:lnTo>
                <a:lnTo>
                  <a:pt x="18288000" y="7896417"/>
                </a:lnTo>
                <a:lnTo>
                  <a:pt x="0" y="7896417"/>
                </a:lnTo>
                <a:lnTo>
                  <a:pt x="0" y="0"/>
                </a:lnTo>
                <a:close/>
              </a:path>
            </a:pathLst>
          </a:custGeom>
          <a:blipFill>
            <a:blip r:embed="rId2"/>
            <a:stretch>
              <a:fillRect t="-155277" b="-316293"/>
            </a:stretch>
          </a:blipFill>
        </p:spPr>
      </p:sp>
      <p:sp>
        <p:nvSpPr>
          <p:cNvPr id="5" name="Freeform 2">
            <a:extLst>
              <a:ext uri="{FF2B5EF4-FFF2-40B4-BE49-F238E27FC236}">
                <a16:creationId xmlns:a16="http://schemas.microsoft.com/office/drawing/2014/main" id="{775BC624-6738-6405-2515-7C2630F7291A}"/>
              </a:ext>
            </a:extLst>
          </p:cNvPr>
          <p:cNvSpPr/>
          <p:nvPr/>
        </p:nvSpPr>
        <p:spPr>
          <a:xfrm>
            <a:off x="9525" y="8155275"/>
            <a:ext cx="18288000" cy="2131725"/>
          </a:xfrm>
          <a:custGeom>
            <a:avLst/>
            <a:gdLst/>
            <a:ahLst/>
            <a:cxnLst/>
            <a:rect l="l" t="t" r="r" b="b"/>
            <a:pathLst>
              <a:path w="18288000" h="7896418">
                <a:moveTo>
                  <a:pt x="0" y="0"/>
                </a:moveTo>
                <a:lnTo>
                  <a:pt x="18288000" y="0"/>
                </a:lnTo>
                <a:lnTo>
                  <a:pt x="18288000" y="7896417"/>
                </a:lnTo>
                <a:lnTo>
                  <a:pt x="0" y="7896417"/>
                </a:lnTo>
                <a:lnTo>
                  <a:pt x="0" y="0"/>
                </a:lnTo>
                <a:close/>
              </a:path>
            </a:pathLst>
          </a:custGeom>
          <a:blipFill>
            <a:blip r:embed="rId2"/>
            <a:stretch>
              <a:fillRect t="-271667" b="-199903"/>
            </a:stretch>
          </a:blipFill>
        </p:spPr>
      </p:sp>
      <p:sp>
        <p:nvSpPr>
          <p:cNvPr id="7" name="TextBox 6">
            <a:extLst>
              <a:ext uri="{FF2B5EF4-FFF2-40B4-BE49-F238E27FC236}">
                <a16:creationId xmlns:a16="http://schemas.microsoft.com/office/drawing/2014/main" id="{306BF223-DCC3-7C17-D39C-C9554F8103B6}"/>
              </a:ext>
            </a:extLst>
          </p:cNvPr>
          <p:cNvSpPr txBox="1"/>
          <p:nvPr/>
        </p:nvSpPr>
        <p:spPr>
          <a:xfrm>
            <a:off x="0" y="2948634"/>
            <a:ext cx="18288000" cy="4023666"/>
          </a:xfrm>
          <a:prstGeom prst="rect">
            <a:avLst/>
          </a:prstGeom>
          <a:noFill/>
        </p:spPr>
        <p:txBody>
          <a:bodyPr wrap="square">
            <a:spAutoFit/>
          </a:bodyPr>
          <a:lstStyle/>
          <a:p>
            <a:pPr algn="ctr">
              <a:lnSpc>
                <a:spcPct val="150000"/>
              </a:lnSpc>
            </a:pPr>
            <a:r>
              <a:rPr lang="vi-VN" sz="9000" b="1">
                <a:solidFill>
                  <a:srgbClr val="FFDF87"/>
                </a:solidFill>
                <a:effectLst>
                  <a:outerShdw blurRad="50800" dist="38100" dir="8100000" algn="tr" rotWithShape="0">
                    <a:prstClr val="black">
                      <a:alpha val="40000"/>
                    </a:prstClr>
                  </a:outerShdw>
                </a:effectLst>
              </a:rPr>
              <a:t>BÀI 10: TÌM HIỂU NGHỆ THUẬT ĐƯƠNG ĐẠI VIỆT NAM</a:t>
            </a:r>
            <a:endParaRPr lang="en-US" sz="9000" b="1">
              <a:solidFill>
                <a:srgbClr val="FFDF87"/>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42984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27C61"/>
        </a:solidFill>
        <a:effectLst/>
      </p:bgPr>
    </p:bg>
    <p:spTree>
      <p:nvGrpSpPr>
        <p:cNvPr id="1" name=""/>
        <p:cNvGrpSpPr/>
        <p:nvPr/>
      </p:nvGrpSpPr>
      <p:grpSpPr>
        <a:xfrm>
          <a:off x="0" y="0"/>
          <a:ext cx="0" cy="0"/>
          <a:chOff x="0" y="0"/>
          <a:chExt cx="0" cy="0"/>
        </a:xfrm>
      </p:grpSpPr>
      <p:sp>
        <p:nvSpPr>
          <p:cNvPr id="2" name="Freeform 2"/>
          <p:cNvSpPr/>
          <p:nvPr/>
        </p:nvSpPr>
        <p:spPr>
          <a:xfrm>
            <a:off x="11622889" y="0"/>
            <a:ext cx="7543800" cy="10626707"/>
          </a:xfrm>
          <a:custGeom>
            <a:avLst/>
            <a:gdLst/>
            <a:ahLst/>
            <a:cxnLst/>
            <a:rect l="l" t="t" r="r" b="b"/>
            <a:pathLst>
              <a:path w="7970030" h="10626707">
                <a:moveTo>
                  <a:pt x="0" y="0"/>
                </a:moveTo>
                <a:lnTo>
                  <a:pt x="7970030" y="0"/>
                </a:lnTo>
                <a:lnTo>
                  <a:pt x="7970030" y="10626707"/>
                </a:lnTo>
                <a:lnTo>
                  <a:pt x="0" y="10626707"/>
                </a:lnTo>
                <a:lnTo>
                  <a:pt x="0" y="0"/>
                </a:lnTo>
                <a:close/>
              </a:path>
            </a:pathLst>
          </a:custGeom>
          <a:blipFill>
            <a:blip r:embed="rId2"/>
            <a:stretch>
              <a:fillRect l="-5650"/>
            </a:stretch>
          </a:blipFill>
        </p:spPr>
      </p:sp>
      <p:sp>
        <p:nvSpPr>
          <p:cNvPr id="3" name="TextBox 3"/>
          <p:cNvSpPr txBox="1"/>
          <p:nvPr/>
        </p:nvSpPr>
        <p:spPr>
          <a:xfrm>
            <a:off x="2590800" y="952500"/>
            <a:ext cx="8922413"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7820"/>
              </a:lnSpc>
              <a:spcBef>
                <a:spcPts val="0"/>
              </a:spcBef>
              <a:spcAft>
                <a:spcPts val="0"/>
              </a:spcAft>
              <a:buClrTx/>
              <a:buSzTx/>
              <a:buFontTx/>
              <a:buNone/>
              <a:tabLst/>
              <a:defRPr/>
            </a:pPr>
            <a:r>
              <a:rPr kumimoji="0" lang="en-US" sz="7000" b="1" i="0" u="none" strike="noStrike" kern="1200" cap="none" spc="0" normalizeH="0" baseline="0" noProof="0">
                <a:ln>
                  <a:noFill/>
                </a:ln>
                <a:solidFill>
                  <a:srgbClr val="FFDF87"/>
                </a:solidFill>
                <a:effectLst/>
                <a:uLnTx/>
                <a:uFillTx/>
                <a:latin typeface="Arial" panose="020B0604020202020204" pitchFamily="34" charset="0"/>
                <a:cs typeface="Arial" panose="020B0604020202020204" pitchFamily="34" charset="0"/>
              </a:rPr>
              <a:t>NỘI DUNG BÀI HỌC</a:t>
            </a:r>
          </a:p>
        </p:txBody>
      </p:sp>
      <p:sp>
        <p:nvSpPr>
          <p:cNvPr id="4" name="AutoShape 4"/>
          <p:cNvSpPr/>
          <p:nvPr/>
        </p:nvSpPr>
        <p:spPr>
          <a:xfrm rot="-11102">
            <a:off x="-9878151" y="1466851"/>
            <a:ext cx="11797099" cy="0"/>
          </a:xfrm>
          <a:prstGeom prst="line">
            <a:avLst/>
          </a:prstGeom>
          <a:ln w="38100" cap="flat">
            <a:solidFill>
              <a:srgbClr val="FFDF87"/>
            </a:solidFill>
            <a:prstDash val="solid"/>
            <a:headEnd type="none" w="sm" len="sm"/>
            <a:tailEnd type="none" w="sm" len="sm"/>
          </a:ln>
        </p:spPr>
      </p:sp>
      <p:grpSp>
        <p:nvGrpSpPr>
          <p:cNvPr id="9" name="Group 8">
            <a:extLst>
              <a:ext uri="{FF2B5EF4-FFF2-40B4-BE49-F238E27FC236}">
                <a16:creationId xmlns:a16="http://schemas.microsoft.com/office/drawing/2014/main" id="{02954DEA-0BFB-4450-DB39-0A04572DF373}"/>
              </a:ext>
            </a:extLst>
          </p:cNvPr>
          <p:cNvGrpSpPr/>
          <p:nvPr/>
        </p:nvGrpSpPr>
        <p:grpSpPr>
          <a:xfrm>
            <a:off x="1371600" y="2324100"/>
            <a:ext cx="7924800" cy="1371600"/>
            <a:chOff x="990600" y="2705100"/>
            <a:chExt cx="7924800" cy="1371600"/>
          </a:xfrm>
        </p:grpSpPr>
        <p:sp>
          <p:nvSpPr>
            <p:cNvPr id="7" name="Oval 6">
              <a:extLst>
                <a:ext uri="{FF2B5EF4-FFF2-40B4-BE49-F238E27FC236}">
                  <a16:creationId xmlns:a16="http://schemas.microsoft.com/office/drawing/2014/main" id="{91EFE846-6E07-445A-A5CB-EA7BE9899649}"/>
                </a:ext>
              </a:extLst>
            </p:cNvPr>
            <p:cNvSpPr/>
            <p:nvPr/>
          </p:nvSpPr>
          <p:spPr>
            <a:xfrm>
              <a:off x="990600" y="2705100"/>
              <a:ext cx="1371600" cy="137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7AB58C0E-E796-8157-B082-C30A69B27DC0}"/>
                </a:ext>
              </a:extLst>
            </p:cNvPr>
            <p:cNvSpPr txBox="1"/>
            <p:nvPr/>
          </p:nvSpPr>
          <p:spPr>
            <a:xfrm>
              <a:off x="2895600" y="2998485"/>
              <a:ext cx="6019800" cy="784830"/>
            </a:xfrm>
            <a:prstGeom prst="rect">
              <a:avLst/>
            </a:prstGeom>
            <a:noFill/>
          </p:spPr>
          <p:txBody>
            <a:bodyPr wrap="square" rtlCol="0">
              <a:spAutoFit/>
            </a:bodyPr>
            <a:lstStyle/>
            <a:p>
              <a:r>
                <a:rPr lang="en-US" sz="4500">
                  <a:solidFill>
                    <a:schemeClr val="bg1"/>
                  </a:solidFill>
                  <a:latin typeface="Arial" panose="020B0604020202020204" pitchFamily="34" charset="0"/>
                  <a:cs typeface="Arial" panose="020B0604020202020204" pitchFamily="34" charset="0"/>
                </a:rPr>
                <a:t>Quan sát - nhận thức </a:t>
              </a:r>
            </a:p>
          </p:txBody>
        </p:sp>
      </p:grpSp>
      <p:grpSp>
        <p:nvGrpSpPr>
          <p:cNvPr id="10" name="Group 9">
            <a:extLst>
              <a:ext uri="{FF2B5EF4-FFF2-40B4-BE49-F238E27FC236}">
                <a16:creationId xmlns:a16="http://schemas.microsoft.com/office/drawing/2014/main" id="{D8A1E6C9-3753-2DEC-8DF7-3AC72C26B9D4}"/>
              </a:ext>
            </a:extLst>
          </p:cNvPr>
          <p:cNvGrpSpPr/>
          <p:nvPr/>
        </p:nvGrpSpPr>
        <p:grpSpPr>
          <a:xfrm>
            <a:off x="1371600" y="4381500"/>
            <a:ext cx="7924800" cy="1371600"/>
            <a:chOff x="990600" y="2705100"/>
            <a:chExt cx="7924800" cy="1371600"/>
          </a:xfrm>
        </p:grpSpPr>
        <p:sp>
          <p:nvSpPr>
            <p:cNvPr id="11" name="Oval 10">
              <a:extLst>
                <a:ext uri="{FF2B5EF4-FFF2-40B4-BE49-F238E27FC236}">
                  <a16:creationId xmlns:a16="http://schemas.microsoft.com/office/drawing/2014/main" id="{FD5C473C-19F1-C102-B71F-9996CB4F0DC0}"/>
                </a:ext>
              </a:extLst>
            </p:cNvPr>
            <p:cNvSpPr/>
            <p:nvPr/>
          </p:nvSpPr>
          <p:spPr>
            <a:xfrm>
              <a:off x="990600" y="2705100"/>
              <a:ext cx="1371600" cy="137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0B7B77DE-BE3E-99ED-3133-1323DA8673D3}"/>
                </a:ext>
              </a:extLst>
            </p:cNvPr>
            <p:cNvSpPr txBox="1"/>
            <p:nvPr/>
          </p:nvSpPr>
          <p:spPr>
            <a:xfrm>
              <a:off x="2895600" y="2998485"/>
              <a:ext cx="6019800" cy="784830"/>
            </a:xfrm>
            <a:prstGeom prst="rect">
              <a:avLst/>
            </a:prstGeom>
            <a:noFill/>
          </p:spPr>
          <p:txBody>
            <a:bodyPr wrap="square" rtlCol="0">
              <a:spAutoFit/>
            </a:bodyPr>
            <a:lstStyle/>
            <a:p>
              <a:r>
                <a:rPr lang="en-US" sz="4500">
                  <a:solidFill>
                    <a:schemeClr val="bg1"/>
                  </a:solidFill>
                  <a:latin typeface="Arial" panose="020B0604020202020204" pitchFamily="34" charset="0"/>
                  <a:cs typeface="Arial" panose="020B0604020202020204" pitchFamily="34" charset="0"/>
                </a:rPr>
                <a:t>Sáng tạo </a:t>
              </a:r>
            </a:p>
          </p:txBody>
        </p:sp>
      </p:grpSp>
      <p:grpSp>
        <p:nvGrpSpPr>
          <p:cNvPr id="13" name="Group 12">
            <a:extLst>
              <a:ext uri="{FF2B5EF4-FFF2-40B4-BE49-F238E27FC236}">
                <a16:creationId xmlns:a16="http://schemas.microsoft.com/office/drawing/2014/main" id="{2B9F5427-0E9D-F775-D8A7-5A2917C772CC}"/>
              </a:ext>
            </a:extLst>
          </p:cNvPr>
          <p:cNvGrpSpPr/>
          <p:nvPr/>
        </p:nvGrpSpPr>
        <p:grpSpPr>
          <a:xfrm>
            <a:off x="1371600" y="6286500"/>
            <a:ext cx="7924800" cy="1371600"/>
            <a:chOff x="990600" y="2705100"/>
            <a:chExt cx="7924800" cy="1371600"/>
          </a:xfrm>
        </p:grpSpPr>
        <p:sp>
          <p:nvSpPr>
            <p:cNvPr id="14" name="Oval 13">
              <a:extLst>
                <a:ext uri="{FF2B5EF4-FFF2-40B4-BE49-F238E27FC236}">
                  <a16:creationId xmlns:a16="http://schemas.microsoft.com/office/drawing/2014/main" id="{39DFFF9A-71BE-3275-7B39-E4DE21942168}"/>
                </a:ext>
              </a:extLst>
            </p:cNvPr>
            <p:cNvSpPr/>
            <p:nvPr/>
          </p:nvSpPr>
          <p:spPr>
            <a:xfrm>
              <a:off x="990600" y="2705100"/>
              <a:ext cx="1371600" cy="137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3</a:t>
              </a:r>
            </a:p>
          </p:txBody>
        </p:sp>
        <p:sp>
          <p:nvSpPr>
            <p:cNvPr id="15" name="TextBox 14">
              <a:extLst>
                <a:ext uri="{FF2B5EF4-FFF2-40B4-BE49-F238E27FC236}">
                  <a16:creationId xmlns:a16="http://schemas.microsoft.com/office/drawing/2014/main" id="{83915864-CBBB-3615-7C52-87A380ADF731}"/>
                </a:ext>
              </a:extLst>
            </p:cNvPr>
            <p:cNvSpPr txBox="1"/>
            <p:nvPr/>
          </p:nvSpPr>
          <p:spPr>
            <a:xfrm>
              <a:off x="2895600" y="2998485"/>
              <a:ext cx="6019800" cy="784830"/>
            </a:xfrm>
            <a:prstGeom prst="rect">
              <a:avLst/>
            </a:prstGeom>
            <a:noFill/>
          </p:spPr>
          <p:txBody>
            <a:bodyPr wrap="square" rtlCol="0">
              <a:spAutoFit/>
            </a:bodyPr>
            <a:lstStyle/>
            <a:p>
              <a:r>
                <a:rPr lang="en-US" sz="4500">
                  <a:solidFill>
                    <a:schemeClr val="bg1"/>
                  </a:solidFill>
                  <a:latin typeface="Arial" panose="020B0604020202020204" pitchFamily="34" charset="0"/>
                  <a:cs typeface="Arial" panose="020B0604020202020204" pitchFamily="34" charset="0"/>
                </a:rPr>
                <a:t>Thảo luận </a:t>
              </a:r>
            </a:p>
          </p:txBody>
        </p:sp>
      </p:grpSp>
      <p:grpSp>
        <p:nvGrpSpPr>
          <p:cNvPr id="16" name="Group 15">
            <a:extLst>
              <a:ext uri="{FF2B5EF4-FFF2-40B4-BE49-F238E27FC236}">
                <a16:creationId xmlns:a16="http://schemas.microsoft.com/office/drawing/2014/main" id="{57E9AFEF-F624-70A3-A39E-DA6D675535E9}"/>
              </a:ext>
            </a:extLst>
          </p:cNvPr>
          <p:cNvGrpSpPr/>
          <p:nvPr/>
        </p:nvGrpSpPr>
        <p:grpSpPr>
          <a:xfrm>
            <a:off x="1371600" y="8343900"/>
            <a:ext cx="7924800" cy="1371600"/>
            <a:chOff x="990600" y="2705100"/>
            <a:chExt cx="7924800" cy="1371600"/>
          </a:xfrm>
        </p:grpSpPr>
        <p:sp>
          <p:nvSpPr>
            <p:cNvPr id="17" name="Oval 16">
              <a:extLst>
                <a:ext uri="{FF2B5EF4-FFF2-40B4-BE49-F238E27FC236}">
                  <a16:creationId xmlns:a16="http://schemas.microsoft.com/office/drawing/2014/main" id="{0CCE011B-2FD2-242A-4ED7-C2C083EDCDAB}"/>
                </a:ext>
              </a:extLst>
            </p:cNvPr>
            <p:cNvSpPr/>
            <p:nvPr/>
          </p:nvSpPr>
          <p:spPr>
            <a:xfrm>
              <a:off x="990600" y="2705100"/>
              <a:ext cx="1371600" cy="137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5C37428C-A547-A7EE-BB88-BC2A06D75454}"/>
                </a:ext>
              </a:extLst>
            </p:cNvPr>
            <p:cNvSpPr txBox="1"/>
            <p:nvPr/>
          </p:nvSpPr>
          <p:spPr>
            <a:xfrm>
              <a:off x="2895600" y="2998485"/>
              <a:ext cx="6019800" cy="784830"/>
            </a:xfrm>
            <a:prstGeom prst="rect">
              <a:avLst/>
            </a:prstGeom>
            <a:noFill/>
          </p:spPr>
          <p:txBody>
            <a:bodyPr wrap="square" rtlCol="0">
              <a:spAutoFit/>
            </a:bodyPr>
            <a:lstStyle/>
            <a:p>
              <a:r>
                <a:rPr lang="en-US" sz="4500">
                  <a:solidFill>
                    <a:schemeClr val="bg1"/>
                  </a:solidFill>
                  <a:latin typeface="Arial" panose="020B0604020202020204" pitchFamily="34" charset="0"/>
                  <a:cs typeface="Arial" panose="020B0604020202020204" pitchFamily="34" charset="0"/>
                </a:rPr>
                <a:t>Vận dụng </a:t>
              </a:r>
            </a:p>
          </p:txBody>
        </p:sp>
      </p:grpSp>
    </p:spTree>
    <p:extLst>
      <p:ext uri="{BB962C8B-B14F-4D97-AF65-F5344CB8AC3E}">
        <p14:creationId xmlns:p14="http://schemas.microsoft.com/office/powerpoint/2010/main" val="4269095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329" r="-1402" b="-6731"/>
            </a:stretch>
          </a:blipFill>
        </p:spPr>
      </p:sp>
      <p:grpSp>
        <p:nvGrpSpPr>
          <p:cNvPr id="3" name="Group 3"/>
          <p:cNvGrpSpPr/>
          <p:nvPr/>
        </p:nvGrpSpPr>
        <p:grpSpPr>
          <a:xfrm>
            <a:off x="-425698" y="7124700"/>
            <a:ext cx="19139396" cy="4619768"/>
            <a:chOff x="0" y="0"/>
            <a:chExt cx="5040829" cy="1126370"/>
          </a:xfrm>
        </p:grpSpPr>
        <p:sp>
          <p:nvSpPr>
            <p:cNvPr id="4" name="Freeform 4"/>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5" name="TextBox 5"/>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25698" y="-2138343"/>
            <a:ext cx="19139396" cy="4276686"/>
            <a:chOff x="0" y="0"/>
            <a:chExt cx="5040829" cy="1126370"/>
          </a:xfrm>
        </p:grpSpPr>
        <p:sp>
          <p:nvSpPr>
            <p:cNvPr id="7" name="Freeform 7"/>
            <p:cNvSpPr/>
            <p:nvPr/>
          </p:nvSpPr>
          <p:spPr>
            <a:xfrm>
              <a:off x="0" y="0"/>
              <a:ext cx="5040829" cy="1126370"/>
            </a:xfrm>
            <a:custGeom>
              <a:avLst/>
              <a:gdLst/>
              <a:ahLst/>
              <a:cxnLst/>
              <a:rect l="l" t="t" r="r" b="b"/>
              <a:pathLst>
                <a:path w="5040829" h="1126370">
                  <a:moveTo>
                    <a:pt x="0" y="0"/>
                  </a:moveTo>
                  <a:lnTo>
                    <a:pt x="5040829" y="0"/>
                  </a:lnTo>
                  <a:lnTo>
                    <a:pt x="5040829" y="1126370"/>
                  </a:lnTo>
                  <a:lnTo>
                    <a:pt x="0" y="1126370"/>
                  </a:lnTo>
                  <a:close/>
                </a:path>
              </a:pathLst>
            </a:custGeom>
            <a:solidFill>
              <a:srgbClr val="627C61">
                <a:alpha val="75686"/>
              </a:srgbClr>
            </a:solidFill>
          </p:spPr>
        </p:sp>
        <p:sp>
          <p:nvSpPr>
            <p:cNvPr id="8" name="TextBox 8"/>
            <p:cNvSpPr txBox="1"/>
            <p:nvPr/>
          </p:nvSpPr>
          <p:spPr>
            <a:xfrm>
              <a:off x="0" y="-38100"/>
              <a:ext cx="5040829" cy="1164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4E4D1D6F-2E8B-778A-7592-1A37FE8AA0AD}"/>
              </a:ext>
            </a:extLst>
          </p:cNvPr>
          <p:cNvSpPr/>
          <p:nvPr/>
        </p:nvSpPr>
        <p:spPr>
          <a:xfrm>
            <a:off x="-425698" y="2138343"/>
            <a:ext cx="19139396" cy="4986357"/>
          </a:xfrm>
          <a:prstGeom prst="rect">
            <a:avLst/>
          </a:prstGeom>
          <a:solidFill>
            <a:schemeClr val="bg1">
              <a:alpha val="8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806A59-1783-6947-CB4D-0E32917D7174}"/>
              </a:ext>
            </a:extLst>
          </p:cNvPr>
          <p:cNvSpPr txBox="1"/>
          <p:nvPr/>
        </p:nvSpPr>
        <p:spPr>
          <a:xfrm>
            <a:off x="2286000" y="2961031"/>
            <a:ext cx="13716000" cy="3340979"/>
          </a:xfrm>
          <a:prstGeom prst="rect">
            <a:avLst/>
          </a:prstGeom>
          <a:noFill/>
        </p:spPr>
        <p:txBody>
          <a:bodyPr wrap="square" rtlCol="0">
            <a:spAutoFit/>
          </a:bodyPr>
          <a:lstStyle/>
          <a:p>
            <a:pPr algn="ctr">
              <a:lnSpc>
                <a:spcPct val="150000"/>
              </a:lnSpc>
            </a:pPr>
            <a:r>
              <a:rPr lang="en-US" sz="7500" b="1">
                <a:solidFill>
                  <a:srgbClr val="C00000"/>
                </a:solidFill>
                <a:latin typeface="Arial" panose="020B0604020202020204" pitchFamily="34" charset="0"/>
                <a:cs typeface="Arial" panose="020B0604020202020204" pitchFamily="34" charset="0"/>
              </a:rPr>
              <a:t>PHẦN 1. </a:t>
            </a:r>
          </a:p>
          <a:p>
            <a:pPr algn="ctr">
              <a:lnSpc>
                <a:spcPct val="150000"/>
              </a:lnSpc>
            </a:pPr>
            <a:r>
              <a:rPr lang="en-US" sz="7500" b="1">
                <a:latin typeface="Arial" panose="020B0604020202020204" pitchFamily="34" charset="0"/>
                <a:cs typeface="Arial" panose="020B0604020202020204" pitchFamily="34" charset="0"/>
              </a:rPr>
              <a:t>QUAN SÁT - NHẬN THỨC </a:t>
            </a:r>
          </a:p>
        </p:txBody>
      </p:sp>
    </p:spTree>
    <p:extLst>
      <p:ext uri="{BB962C8B-B14F-4D97-AF65-F5344CB8AC3E}">
        <p14:creationId xmlns:p14="http://schemas.microsoft.com/office/powerpoint/2010/main" val="338188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B98171-1698-4507-5610-49E8FDD4D045}"/>
              </a:ext>
            </a:extLst>
          </p:cNvPr>
          <p:cNvGrpSpPr/>
          <p:nvPr/>
        </p:nvGrpSpPr>
        <p:grpSpPr>
          <a:xfrm>
            <a:off x="533400" y="414047"/>
            <a:ext cx="17221200" cy="2748253"/>
            <a:chOff x="533400" y="419100"/>
            <a:chExt cx="17221200" cy="2748253"/>
          </a:xfrm>
        </p:grpSpPr>
        <p:sp>
          <p:nvSpPr>
            <p:cNvPr id="8" name="TextBox 7">
              <a:extLst>
                <a:ext uri="{FF2B5EF4-FFF2-40B4-BE49-F238E27FC236}">
                  <a16:creationId xmlns:a16="http://schemas.microsoft.com/office/drawing/2014/main" id="{432AABB7-226A-1686-5C65-D44991D36CE0}"/>
                </a:ext>
              </a:extLst>
            </p:cNvPr>
            <p:cNvSpPr txBox="1"/>
            <p:nvPr/>
          </p:nvSpPr>
          <p:spPr>
            <a:xfrm>
              <a:off x="2324100" y="419100"/>
              <a:ext cx="15430500" cy="274825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khai thác hình ảnh, thông tin mục Quan sát – Nhận thức SGK tr.41 - 43 kết hợp tìm hiểu thêm thông tin trên sách, báo, internet và trả lời câu hỏi:</a:t>
              </a:r>
            </a:p>
          </p:txBody>
        </p:sp>
        <p:sp>
          <p:nvSpPr>
            <p:cNvPr id="12" name="Freeform 4">
              <a:extLst>
                <a:ext uri="{FF2B5EF4-FFF2-40B4-BE49-F238E27FC236}">
                  <a16:creationId xmlns:a16="http://schemas.microsoft.com/office/drawing/2014/main" id="{D19B321E-5CAC-0DCB-67E9-9D60ADCB3DD8}"/>
                </a:ext>
              </a:extLst>
            </p:cNvPr>
            <p:cNvSpPr/>
            <p:nvPr/>
          </p:nvSpPr>
          <p:spPr>
            <a:xfrm>
              <a:off x="533400" y="1104900"/>
              <a:ext cx="1509552" cy="146237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3" name="Group 12">
            <a:extLst>
              <a:ext uri="{FF2B5EF4-FFF2-40B4-BE49-F238E27FC236}">
                <a16:creationId xmlns:a16="http://schemas.microsoft.com/office/drawing/2014/main" id="{FD5BE358-D148-0D10-0823-0B3F6F7040F3}"/>
              </a:ext>
            </a:extLst>
          </p:cNvPr>
          <p:cNvGrpSpPr/>
          <p:nvPr/>
        </p:nvGrpSpPr>
        <p:grpSpPr>
          <a:xfrm>
            <a:off x="304800" y="3543300"/>
            <a:ext cx="5562600" cy="6243928"/>
            <a:chOff x="304800" y="3657600"/>
            <a:chExt cx="5562600" cy="6243928"/>
          </a:xfrm>
        </p:grpSpPr>
        <p:sp>
          <p:nvSpPr>
            <p:cNvPr id="14" name="Rectangle: Rounded Corners 13">
              <a:extLst>
                <a:ext uri="{FF2B5EF4-FFF2-40B4-BE49-F238E27FC236}">
                  <a16:creationId xmlns:a16="http://schemas.microsoft.com/office/drawing/2014/main" id="{CF9F919D-6867-DD0B-AACE-B307E50DB584}"/>
                </a:ext>
              </a:extLst>
            </p:cNvPr>
            <p:cNvSpPr/>
            <p:nvPr/>
          </p:nvSpPr>
          <p:spPr>
            <a:xfrm>
              <a:off x="304800" y="3657600"/>
              <a:ext cx="5562600" cy="6243928"/>
            </a:xfrm>
            <a:prstGeom prst="roundRect">
              <a:avLst>
                <a:gd name="adj" fmla="val 6136"/>
              </a:avLst>
            </a:prstGeom>
            <a:solidFill>
              <a:schemeClr val="bg1">
                <a:lumMod val="9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CB4E068-7717-F829-A5BB-4664E362146E}"/>
                </a:ext>
              </a:extLst>
            </p:cNvPr>
            <p:cNvSpPr/>
            <p:nvPr/>
          </p:nvSpPr>
          <p:spPr>
            <a:xfrm>
              <a:off x="1181100" y="4257675"/>
              <a:ext cx="3810000" cy="838200"/>
            </a:xfrm>
            <a:prstGeom prst="roundRect">
              <a:avLst>
                <a:gd name="adj" fmla="val 50000"/>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Nhóm 1, 2</a:t>
              </a:r>
            </a:p>
          </p:txBody>
        </p:sp>
        <p:sp>
          <p:nvSpPr>
            <p:cNvPr id="16" name="TextBox 15">
              <a:extLst>
                <a:ext uri="{FF2B5EF4-FFF2-40B4-BE49-F238E27FC236}">
                  <a16:creationId xmlns:a16="http://schemas.microsoft.com/office/drawing/2014/main" id="{E2996453-0795-6135-21CB-27AF2DF368F5}"/>
                </a:ext>
              </a:extLst>
            </p:cNvPr>
            <p:cNvSpPr txBox="1"/>
            <p:nvPr/>
          </p:nvSpPr>
          <p:spPr>
            <a:xfrm>
              <a:off x="571500" y="5536506"/>
              <a:ext cx="5029200" cy="3686266"/>
            </a:xfrm>
            <a:prstGeom prst="rect">
              <a:avLst/>
            </a:prstGeom>
            <a:noFill/>
          </p:spPr>
          <p:txBody>
            <a:bodyPr wrap="square">
              <a:spAutoFit/>
            </a:bodyPr>
            <a:lstStyle/>
            <a:p>
              <a:pPr algn="just">
                <a:lnSpc>
                  <a:spcPct val="150000"/>
                </a:lnSpc>
              </a:pPr>
              <a:r>
                <a:rPr lang="vi-VN" sz="4000"/>
                <a:t>Nêu tên một số tác giả, tác phẩm, thể loại của nghệ thuật đương đại Việt Nam.</a:t>
              </a:r>
              <a:endParaRPr lang="en-US" sz="4000"/>
            </a:p>
          </p:txBody>
        </p:sp>
      </p:grpSp>
      <p:grpSp>
        <p:nvGrpSpPr>
          <p:cNvPr id="17" name="Group 16">
            <a:extLst>
              <a:ext uri="{FF2B5EF4-FFF2-40B4-BE49-F238E27FC236}">
                <a16:creationId xmlns:a16="http://schemas.microsoft.com/office/drawing/2014/main" id="{391C9F24-7967-91BF-EB49-DA87273BF99F}"/>
              </a:ext>
            </a:extLst>
          </p:cNvPr>
          <p:cNvGrpSpPr/>
          <p:nvPr/>
        </p:nvGrpSpPr>
        <p:grpSpPr>
          <a:xfrm>
            <a:off x="6362700" y="3543300"/>
            <a:ext cx="5562600" cy="6243928"/>
            <a:chOff x="304800" y="3657600"/>
            <a:chExt cx="5562600" cy="6243928"/>
          </a:xfrm>
        </p:grpSpPr>
        <p:sp>
          <p:nvSpPr>
            <p:cNvPr id="18" name="Rectangle: Rounded Corners 17">
              <a:extLst>
                <a:ext uri="{FF2B5EF4-FFF2-40B4-BE49-F238E27FC236}">
                  <a16:creationId xmlns:a16="http://schemas.microsoft.com/office/drawing/2014/main" id="{CE87B37B-DBFC-3C14-FDBA-86EC0B9CDD4E}"/>
                </a:ext>
              </a:extLst>
            </p:cNvPr>
            <p:cNvSpPr/>
            <p:nvPr/>
          </p:nvSpPr>
          <p:spPr>
            <a:xfrm>
              <a:off x="304800" y="3657600"/>
              <a:ext cx="5562600" cy="6243928"/>
            </a:xfrm>
            <a:prstGeom prst="roundRect">
              <a:avLst>
                <a:gd name="adj" fmla="val 6136"/>
              </a:avLst>
            </a:prstGeom>
            <a:solidFill>
              <a:schemeClr val="bg1">
                <a:lumMod val="9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5203D18-3511-4765-656B-37498D27DF96}"/>
                </a:ext>
              </a:extLst>
            </p:cNvPr>
            <p:cNvSpPr/>
            <p:nvPr/>
          </p:nvSpPr>
          <p:spPr>
            <a:xfrm>
              <a:off x="1181100" y="4257675"/>
              <a:ext cx="3810000" cy="838200"/>
            </a:xfrm>
            <a:prstGeom prst="roundRect">
              <a:avLst>
                <a:gd name="adj" fmla="val 50000"/>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Nhóm 3, 4</a:t>
              </a:r>
            </a:p>
          </p:txBody>
        </p:sp>
        <p:sp>
          <p:nvSpPr>
            <p:cNvPr id="20" name="TextBox 19">
              <a:extLst>
                <a:ext uri="{FF2B5EF4-FFF2-40B4-BE49-F238E27FC236}">
                  <a16:creationId xmlns:a16="http://schemas.microsoft.com/office/drawing/2014/main" id="{7CD79390-EFFF-7747-4D43-6DD0F658CC1C}"/>
                </a:ext>
              </a:extLst>
            </p:cNvPr>
            <p:cNvSpPr txBox="1"/>
            <p:nvPr/>
          </p:nvSpPr>
          <p:spPr>
            <a:xfrm>
              <a:off x="571500" y="5191126"/>
              <a:ext cx="5029200" cy="3686266"/>
            </a:xfrm>
            <a:prstGeom prst="rect">
              <a:avLst/>
            </a:prstGeom>
            <a:noFill/>
          </p:spPr>
          <p:txBody>
            <a:bodyPr wrap="square">
              <a:spAutoFit/>
            </a:bodyPr>
            <a:lstStyle/>
            <a:p>
              <a:pPr algn="just">
                <a:lnSpc>
                  <a:spcPct val="150000"/>
                </a:lnSpc>
              </a:pPr>
              <a:r>
                <a:rPr lang="vi-VN" sz="4000"/>
                <a:t>Trình bày đặc điểm, chủ đề, nội dung của tác phẩm nghệ thuật đương đại Việt Nam.</a:t>
              </a:r>
              <a:endParaRPr lang="en-US" sz="4000"/>
            </a:p>
          </p:txBody>
        </p:sp>
      </p:grpSp>
      <p:grpSp>
        <p:nvGrpSpPr>
          <p:cNvPr id="21" name="Group 20">
            <a:extLst>
              <a:ext uri="{FF2B5EF4-FFF2-40B4-BE49-F238E27FC236}">
                <a16:creationId xmlns:a16="http://schemas.microsoft.com/office/drawing/2014/main" id="{E4B08F7B-2D89-44D0-11D9-0DFEC1C5C2DD}"/>
              </a:ext>
            </a:extLst>
          </p:cNvPr>
          <p:cNvGrpSpPr/>
          <p:nvPr/>
        </p:nvGrpSpPr>
        <p:grpSpPr>
          <a:xfrm>
            <a:off x="12353926" y="3543300"/>
            <a:ext cx="5562600" cy="6243928"/>
            <a:chOff x="304800" y="3657600"/>
            <a:chExt cx="5562600" cy="6243928"/>
          </a:xfrm>
        </p:grpSpPr>
        <p:sp>
          <p:nvSpPr>
            <p:cNvPr id="22" name="Rectangle: Rounded Corners 21">
              <a:extLst>
                <a:ext uri="{FF2B5EF4-FFF2-40B4-BE49-F238E27FC236}">
                  <a16:creationId xmlns:a16="http://schemas.microsoft.com/office/drawing/2014/main" id="{1D6658CF-35B0-596E-19CE-A3C5B26BF186}"/>
                </a:ext>
              </a:extLst>
            </p:cNvPr>
            <p:cNvSpPr/>
            <p:nvPr/>
          </p:nvSpPr>
          <p:spPr>
            <a:xfrm>
              <a:off x="304800" y="3657600"/>
              <a:ext cx="5562600" cy="6243928"/>
            </a:xfrm>
            <a:prstGeom prst="roundRect">
              <a:avLst>
                <a:gd name="adj" fmla="val 6136"/>
              </a:avLst>
            </a:prstGeom>
            <a:solidFill>
              <a:schemeClr val="bg1">
                <a:lumMod val="9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A66D026-FCAC-89AF-0AFF-1AB61CAAA8D5}"/>
                </a:ext>
              </a:extLst>
            </p:cNvPr>
            <p:cNvSpPr/>
            <p:nvPr/>
          </p:nvSpPr>
          <p:spPr>
            <a:xfrm>
              <a:off x="1181100" y="4257675"/>
              <a:ext cx="3810000" cy="838200"/>
            </a:xfrm>
            <a:prstGeom prst="roundRect">
              <a:avLst>
                <a:gd name="adj" fmla="val 50000"/>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Nhóm 5, 6</a:t>
              </a:r>
            </a:p>
          </p:txBody>
        </p:sp>
        <p:sp>
          <p:nvSpPr>
            <p:cNvPr id="24" name="TextBox 23">
              <a:extLst>
                <a:ext uri="{FF2B5EF4-FFF2-40B4-BE49-F238E27FC236}">
                  <a16:creationId xmlns:a16="http://schemas.microsoft.com/office/drawing/2014/main" id="{469A97B7-5955-976A-287C-8C1BEE80ADA8}"/>
                </a:ext>
              </a:extLst>
            </p:cNvPr>
            <p:cNvSpPr txBox="1"/>
            <p:nvPr/>
          </p:nvSpPr>
          <p:spPr>
            <a:xfrm>
              <a:off x="738187" y="5257800"/>
              <a:ext cx="4695826" cy="4609595"/>
            </a:xfrm>
            <a:prstGeom prst="rect">
              <a:avLst/>
            </a:prstGeom>
            <a:noFill/>
          </p:spPr>
          <p:txBody>
            <a:bodyPr wrap="square">
              <a:spAutoFit/>
            </a:bodyPr>
            <a:lstStyle/>
            <a:p>
              <a:pPr algn="just">
                <a:lnSpc>
                  <a:spcPct val="150000"/>
                </a:lnSpc>
              </a:pPr>
              <a:r>
                <a:rPr lang="vi-VN" sz="4000"/>
                <a:t>Kể tên một số công trình mĩ thuật ứng dụng được sáng tạo gần đây mà em yêu thích. </a:t>
              </a:r>
              <a:endParaRPr lang="en-US" sz="4000"/>
            </a:p>
          </p:txBody>
        </p:sp>
      </p:grpSp>
    </p:spTree>
    <p:extLst>
      <p:ext uri="{BB962C8B-B14F-4D97-AF65-F5344CB8AC3E}">
        <p14:creationId xmlns:p14="http://schemas.microsoft.com/office/powerpoint/2010/main" val="363200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2172</Words>
  <Application>Microsoft Office PowerPoint</Application>
  <PresentationFormat>Custom</PresentationFormat>
  <Paragraphs>163</Paragraphs>
  <Slides>44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Agency FB</vt:lpstr>
      <vt:lpstr>Calibri</vt:lpstr>
      <vt:lpstr>Aharoni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Vintage Watercolor Creative Portfolio Presentation</dc:title>
  <cp:lastModifiedBy>Thảo Đào</cp:lastModifiedBy>
  <cp:revision>10</cp:revision>
  <dcterms:created xsi:type="dcterms:W3CDTF">2006-08-16T00:00:00Z</dcterms:created>
  <dcterms:modified xsi:type="dcterms:W3CDTF">2024-11-28T01:29:56Z</dcterms:modified>
  <dc:identifier>DAGGwhD_zIQ</dc:identifier>
</cp:coreProperties>
</file>