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79" r:id="rId3"/>
    <p:sldId id="280" r:id="rId4"/>
    <p:sldId id="282" r:id="rId5"/>
    <p:sldId id="313" r:id="rId6"/>
    <p:sldId id="314" r:id="rId7"/>
    <p:sldId id="315" r:id="rId8"/>
    <p:sldId id="275" r:id="rId9"/>
    <p:sldId id="278" r:id="rId10"/>
    <p:sldId id="312" r:id="rId11"/>
    <p:sldId id="317" r:id="rId12"/>
    <p:sldId id="318" r:id="rId13"/>
    <p:sldId id="319" r:id="rId14"/>
    <p:sldId id="320" r:id="rId15"/>
    <p:sldId id="321" r:id="rId16"/>
    <p:sldId id="322" r:id="rId17"/>
    <p:sldId id="323" r:id="rId18"/>
    <p:sldId id="324" r:id="rId19"/>
    <p:sldId id="325" r:id="rId20"/>
    <p:sldId id="326" r:id="rId21"/>
    <p:sldId id="327" r:id="rId22"/>
    <p:sldId id="329" r:id="rId23"/>
    <p:sldId id="330" r:id="rId24"/>
    <p:sldId id="331" r:id="rId25"/>
    <p:sldId id="332" r:id="rId26"/>
    <p:sldId id="333" r:id="rId27"/>
    <p:sldId id="328" r:id="rId28"/>
    <p:sldId id="334" r:id="rId29"/>
    <p:sldId id="335" r:id="rId30"/>
    <p:sldId id="336" r:id="rId31"/>
    <p:sldId id="337" r:id="rId32"/>
    <p:sldId id="256" r:id="rId33"/>
    <p:sldId id="339" r:id="rId34"/>
    <p:sldId id="338" r:id="rId35"/>
    <p:sldId id="341" r:id="rId36"/>
    <p:sldId id="342" r:id="rId37"/>
    <p:sldId id="340" r:id="rId38"/>
    <p:sldId id="344" r:id="rId39"/>
    <p:sldId id="346" r:id="rId40"/>
    <p:sldId id="348" r:id="rId41"/>
    <p:sldId id="347" r:id="rId42"/>
    <p:sldId id="343" r:id="rId43"/>
    <p:sldId id="310" r:id="rId44"/>
  </p:sldIdLst>
  <p:sldSz cx="18288000" cy="10287000"/>
  <p:notesSz cx="6858000" cy="9144000"/>
  <p:embeddedFontLst>
    <p:embeddedFont>
      <p:font typeface="Calibri" panose="020F0502020204030204" pitchFamily="34" charset="0"/>
      <p:regular r:id="rId46"/>
      <p:bold r:id="rId47"/>
      <p:italic r:id="rId48"/>
      <p:boldItalic r:id="rId49"/>
    </p:embeddedFont>
    <p:embeddedFont>
      <p:font typeface="Agency FB" panose="020B0503020202020204" pitchFamily="34" charset="0"/>
      <p:regular r:id="rId50"/>
      <p:bold r:id="rId51"/>
    </p:embeddedFont>
    <p:embeddedFont>
      <p:font typeface="Cambria Math" panose="02040503050406030204" pitchFamily="18" charset="0"/>
      <p:regular r:id="rId52"/>
    </p:embeddedFont>
    <p:embeddedFont>
      <p:font typeface="Ink Free" panose="03080402000500000000" pitchFamily="66" charset="0"/>
      <p:regular r:id="rId53"/>
    </p:embeddedFont>
    <p:embeddedFont>
      <p:font typeface="Aharoni" panose="020B0604020202020204" charset="-79"/>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C0C71E-7271-40F4-B5AF-650AB39D9859}">
          <p14:sldIdLst>
            <p14:sldId id="279"/>
            <p14:sldId id="280"/>
            <p14:sldId id="282"/>
            <p14:sldId id="313"/>
            <p14:sldId id="314"/>
            <p14:sldId id="315"/>
            <p14:sldId id="275"/>
            <p14:sldId id="278"/>
            <p14:sldId id="312"/>
            <p14:sldId id="317"/>
            <p14:sldId id="318"/>
            <p14:sldId id="319"/>
            <p14:sldId id="320"/>
            <p14:sldId id="321"/>
            <p14:sldId id="322"/>
            <p14:sldId id="323"/>
            <p14:sldId id="324"/>
            <p14:sldId id="325"/>
            <p14:sldId id="326"/>
            <p14:sldId id="327"/>
            <p14:sldId id="329"/>
            <p14:sldId id="330"/>
            <p14:sldId id="331"/>
            <p14:sldId id="332"/>
            <p14:sldId id="333"/>
            <p14:sldId id="328"/>
            <p14:sldId id="334"/>
            <p14:sldId id="335"/>
            <p14:sldId id="336"/>
            <p14:sldId id="337"/>
            <p14:sldId id="256"/>
            <p14:sldId id="339"/>
            <p14:sldId id="338"/>
            <p14:sldId id="341"/>
            <p14:sldId id="342"/>
            <p14:sldId id="340"/>
            <p14:sldId id="344"/>
            <p14:sldId id="346"/>
            <p14:sldId id="348"/>
            <p14:sldId id="347"/>
            <p14:sldId id="343"/>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4B3"/>
    <a:srgbClr val="5E1216"/>
    <a:srgbClr val="7A3234"/>
    <a:srgbClr val="C8A888"/>
    <a:srgbClr val="C2EAF2"/>
    <a:srgbClr val="F5EDE6"/>
    <a:srgbClr val="FFFFFF"/>
    <a:srgbClr val="D8BAEC"/>
    <a:srgbClr val="FCE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B8E70-EF54-45C5-8E7E-4866B349053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69302-B1BD-48AD-A41A-8E357844796B}" type="slidenum">
              <a:rPr lang="en-US" smtClean="0"/>
              <a:t>‹#›</a:t>
            </a:fld>
            <a:endParaRPr lang="en-US"/>
          </a:p>
        </p:txBody>
      </p:sp>
    </p:spTree>
    <p:extLst>
      <p:ext uri="{BB962C8B-B14F-4D97-AF65-F5344CB8AC3E}">
        <p14:creationId xmlns:p14="http://schemas.microsoft.com/office/powerpoint/2010/main" val="368097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F69302-B1BD-48AD-A41A-8E357844796B}" type="slidenum">
              <a:rPr lang="en-US" smtClean="0"/>
              <a:t>26</a:t>
            </a:fld>
            <a:endParaRPr lang="en-US"/>
          </a:p>
        </p:txBody>
      </p:sp>
    </p:spTree>
    <p:extLst>
      <p:ext uri="{BB962C8B-B14F-4D97-AF65-F5344CB8AC3E}">
        <p14:creationId xmlns:p14="http://schemas.microsoft.com/office/powerpoint/2010/main" val="236428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4C633-18BD-16F9-5102-9335B7A11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6B486-A70D-9C30-EDAC-A182D654B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6D11A-086B-E84D-9B59-5D1A3E0FC1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5FE6B3-4FEB-82C1-EF57-EBE95E069F63}"/>
              </a:ext>
            </a:extLst>
          </p:cNvPr>
          <p:cNvSpPr>
            <a:spLocks noGrp="1"/>
          </p:cNvSpPr>
          <p:nvPr>
            <p:ph type="sldNum" sz="quarter" idx="5"/>
          </p:nvPr>
        </p:nvSpPr>
        <p:spPr/>
        <p:txBody>
          <a:bodyPr/>
          <a:lstStyle/>
          <a:p>
            <a:fld id="{62F69302-B1BD-48AD-A41A-8E357844796B}" type="slidenum">
              <a:rPr lang="en-US" smtClean="0"/>
              <a:t>41</a:t>
            </a:fld>
            <a:endParaRPr lang="en-US"/>
          </a:p>
        </p:txBody>
      </p:sp>
    </p:spTree>
    <p:extLst>
      <p:ext uri="{BB962C8B-B14F-4D97-AF65-F5344CB8AC3E}">
        <p14:creationId xmlns:p14="http://schemas.microsoft.com/office/powerpoint/2010/main" val="388728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55834-D67D-8A5F-4A90-5806A57A1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6D6B5-72A7-8B15-E5DF-7A66CB9E1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51288-CD40-90D4-44A7-1B4452F867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3B2C-EF90-22CD-A61F-F36E24FB9C21}"/>
              </a:ext>
            </a:extLst>
          </p:cNvPr>
          <p:cNvSpPr>
            <a:spLocks noGrp="1"/>
          </p:cNvSpPr>
          <p:nvPr>
            <p:ph type="sldNum" sz="quarter" idx="5"/>
          </p:nvPr>
        </p:nvSpPr>
        <p:spPr/>
        <p:txBody>
          <a:bodyPr/>
          <a:lstStyle/>
          <a:p>
            <a:fld id="{62F69302-B1BD-48AD-A41A-8E357844796B}" type="slidenum">
              <a:rPr lang="en-US" smtClean="0"/>
              <a:t>27</a:t>
            </a:fld>
            <a:endParaRPr lang="en-US"/>
          </a:p>
        </p:txBody>
      </p:sp>
    </p:spTree>
    <p:extLst>
      <p:ext uri="{BB962C8B-B14F-4D97-AF65-F5344CB8AC3E}">
        <p14:creationId xmlns:p14="http://schemas.microsoft.com/office/powerpoint/2010/main" val="185090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1165C-07BD-41F8-9B45-FB01F9887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885B7-E7CF-63B7-FDA9-17E43C1520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6CAEE-591A-AD7A-B112-874A03A3B9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160835-8E30-F751-6E63-93C6EE12493F}"/>
              </a:ext>
            </a:extLst>
          </p:cNvPr>
          <p:cNvSpPr>
            <a:spLocks noGrp="1"/>
          </p:cNvSpPr>
          <p:nvPr>
            <p:ph type="sldNum" sz="quarter" idx="5"/>
          </p:nvPr>
        </p:nvSpPr>
        <p:spPr/>
        <p:txBody>
          <a:bodyPr/>
          <a:lstStyle/>
          <a:p>
            <a:fld id="{62F69302-B1BD-48AD-A41A-8E357844796B}" type="slidenum">
              <a:rPr lang="en-US" smtClean="0"/>
              <a:t>28</a:t>
            </a:fld>
            <a:endParaRPr lang="en-US"/>
          </a:p>
        </p:txBody>
      </p:sp>
    </p:spTree>
    <p:extLst>
      <p:ext uri="{BB962C8B-B14F-4D97-AF65-F5344CB8AC3E}">
        <p14:creationId xmlns:p14="http://schemas.microsoft.com/office/powerpoint/2010/main" val="14984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40198-1227-686F-D7A0-30EE797BE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D3BF7-36B0-8CFA-B1E6-650BD8DA7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542A5-4AAC-7A59-3264-DFE17BAF6B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626D8-B4FB-A36D-B942-1BDAE6E48BE4}"/>
              </a:ext>
            </a:extLst>
          </p:cNvPr>
          <p:cNvSpPr>
            <a:spLocks noGrp="1"/>
          </p:cNvSpPr>
          <p:nvPr>
            <p:ph type="sldNum" sz="quarter" idx="5"/>
          </p:nvPr>
        </p:nvSpPr>
        <p:spPr/>
        <p:txBody>
          <a:bodyPr/>
          <a:lstStyle/>
          <a:p>
            <a:fld id="{62F69302-B1BD-48AD-A41A-8E357844796B}" type="slidenum">
              <a:rPr lang="en-US" smtClean="0"/>
              <a:t>29</a:t>
            </a:fld>
            <a:endParaRPr lang="en-US"/>
          </a:p>
        </p:txBody>
      </p:sp>
    </p:spTree>
    <p:extLst>
      <p:ext uri="{BB962C8B-B14F-4D97-AF65-F5344CB8AC3E}">
        <p14:creationId xmlns:p14="http://schemas.microsoft.com/office/powerpoint/2010/main" val="422846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7DC00-A59A-D184-2C20-C2441C12E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C801A-F62D-BF02-17CD-CF970A444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A0FE2-2D06-F227-AC72-1F4E478FD6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593B4F-925D-DDF7-A216-A9A6037F8F97}"/>
              </a:ext>
            </a:extLst>
          </p:cNvPr>
          <p:cNvSpPr>
            <a:spLocks noGrp="1"/>
          </p:cNvSpPr>
          <p:nvPr>
            <p:ph type="sldNum" sz="quarter" idx="5"/>
          </p:nvPr>
        </p:nvSpPr>
        <p:spPr/>
        <p:txBody>
          <a:bodyPr/>
          <a:lstStyle/>
          <a:p>
            <a:fld id="{62F69302-B1BD-48AD-A41A-8E357844796B}" type="slidenum">
              <a:rPr lang="en-US" smtClean="0"/>
              <a:t>30</a:t>
            </a:fld>
            <a:endParaRPr lang="en-US"/>
          </a:p>
        </p:txBody>
      </p:sp>
    </p:spTree>
    <p:extLst>
      <p:ext uri="{BB962C8B-B14F-4D97-AF65-F5344CB8AC3E}">
        <p14:creationId xmlns:p14="http://schemas.microsoft.com/office/powerpoint/2010/main" val="171550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384F8-181B-F647-14A1-0ED563399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16185-2DBA-13A5-FC62-FFE0D072B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F7B86-EA95-AFCC-3CE7-018F10A66A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95A98B-2952-8687-0AC8-3096E6A94BC3}"/>
              </a:ext>
            </a:extLst>
          </p:cNvPr>
          <p:cNvSpPr>
            <a:spLocks noGrp="1"/>
          </p:cNvSpPr>
          <p:nvPr>
            <p:ph type="sldNum" sz="quarter" idx="5"/>
          </p:nvPr>
        </p:nvSpPr>
        <p:spPr/>
        <p:txBody>
          <a:bodyPr/>
          <a:lstStyle/>
          <a:p>
            <a:fld id="{62F69302-B1BD-48AD-A41A-8E357844796B}" type="slidenum">
              <a:rPr lang="en-US" smtClean="0"/>
              <a:t>33</a:t>
            </a:fld>
            <a:endParaRPr lang="en-US"/>
          </a:p>
        </p:txBody>
      </p:sp>
    </p:spTree>
    <p:extLst>
      <p:ext uri="{BB962C8B-B14F-4D97-AF65-F5344CB8AC3E}">
        <p14:creationId xmlns:p14="http://schemas.microsoft.com/office/powerpoint/2010/main" val="917174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D01FA-2335-A3CF-FF3B-5ABDC88F8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B97C1-159A-87D7-1773-F79874B60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F68A0-6B07-CF77-98ED-CCD9FA65F8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F9168A-6D89-8EF2-6EB3-CC70AC3AC3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69302-B1BD-48AD-A41A-8E35784479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18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3AE2-7ABE-5C0A-78BA-BD2B6860A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E51AE-7C74-B1A6-14DD-10C7499E4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E41F9-E4A0-D49A-EE88-FF1A3D7A99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C640F9-3CC0-5697-316A-E4DEA4529FB3}"/>
              </a:ext>
            </a:extLst>
          </p:cNvPr>
          <p:cNvSpPr>
            <a:spLocks noGrp="1"/>
          </p:cNvSpPr>
          <p:nvPr>
            <p:ph type="sldNum" sz="quarter" idx="5"/>
          </p:nvPr>
        </p:nvSpPr>
        <p:spPr/>
        <p:txBody>
          <a:bodyPr/>
          <a:lstStyle/>
          <a:p>
            <a:fld id="{62F69302-B1BD-48AD-A41A-8E357844796B}" type="slidenum">
              <a:rPr lang="en-US" smtClean="0"/>
              <a:t>36</a:t>
            </a:fld>
            <a:endParaRPr lang="en-US"/>
          </a:p>
        </p:txBody>
      </p:sp>
    </p:spTree>
    <p:extLst>
      <p:ext uri="{BB962C8B-B14F-4D97-AF65-F5344CB8AC3E}">
        <p14:creationId xmlns:p14="http://schemas.microsoft.com/office/powerpoint/2010/main" val="348711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837080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021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843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190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9931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9827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0313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187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9731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9228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47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950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081279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10" Type="http://schemas.openxmlformats.org/officeDocument/2006/relationships/image" Target="../media/image47.png"/><Relationship Id="rId4" Type="http://schemas.openxmlformats.org/officeDocument/2006/relationships/image" Target="../media/image19.png"/><Relationship Id="rId9" Type="http://schemas.openxmlformats.org/officeDocument/2006/relationships/image" Target="../media/image38.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38.sv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15.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3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61D041-2FC4-72CC-D3AC-28E327CC9DBF}"/>
              </a:ext>
            </a:extLst>
          </p:cNvPr>
          <p:cNvSpPr txBox="1"/>
          <p:nvPr/>
        </p:nvSpPr>
        <p:spPr>
          <a:xfrm>
            <a:off x="4076700" y="316349"/>
            <a:ext cx="10134600" cy="1169551"/>
          </a:xfrm>
          <a:prstGeom prst="rect">
            <a:avLst/>
          </a:prstGeom>
          <a:noFill/>
        </p:spPr>
        <p:txBody>
          <a:bodyPr wrap="square" rtlCol="0">
            <a:spAutoFit/>
          </a:bodyPr>
          <a:lstStyle/>
          <a:p>
            <a:pPr algn="ctr"/>
            <a:r>
              <a:rPr lang="en-US" sz="7000" b="1">
                <a:solidFill>
                  <a:srgbClr val="7A3234"/>
                </a:solidFill>
                <a:latin typeface="Arial" panose="020B0604020202020204" pitchFamily="34" charset="0"/>
                <a:cs typeface="Arial" panose="020B0604020202020204" pitchFamily="34" charset="0"/>
              </a:rPr>
              <a:t>KHỞI ĐỘNG </a:t>
            </a:r>
          </a:p>
        </p:txBody>
      </p:sp>
      <p:grpSp>
        <p:nvGrpSpPr>
          <p:cNvPr id="4" name="Group 3">
            <a:extLst>
              <a:ext uri="{FF2B5EF4-FFF2-40B4-BE49-F238E27FC236}">
                <a16:creationId xmlns:a16="http://schemas.microsoft.com/office/drawing/2014/main" id="{FB06552D-7696-05FA-8741-4BAFB6C99CFF}"/>
              </a:ext>
            </a:extLst>
          </p:cNvPr>
          <p:cNvGrpSpPr/>
          <p:nvPr/>
        </p:nvGrpSpPr>
        <p:grpSpPr>
          <a:xfrm>
            <a:off x="747710" y="1585936"/>
            <a:ext cx="15597192" cy="1119164"/>
            <a:chOff x="747710" y="1415839"/>
            <a:chExt cx="15597192" cy="1119164"/>
          </a:xfrm>
        </p:grpSpPr>
        <p:sp>
          <p:nvSpPr>
            <p:cNvPr id="10" name="TextBox 9">
              <a:extLst>
                <a:ext uri="{FF2B5EF4-FFF2-40B4-BE49-F238E27FC236}">
                  <a16:creationId xmlns:a16="http://schemas.microsoft.com/office/drawing/2014/main" id="{DC9A39BA-F0E5-79DA-4EE4-2C48B7FDBB70}"/>
                </a:ext>
              </a:extLst>
            </p:cNvPr>
            <p:cNvSpPr txBox="1"/>
            <p:nvPr/>
          </p:nvSpPr>
          <p:spPr>
            <a:xfrm>
              <a:off x="2552702" y="1688337"/>
              <a:ext cx="13792200" cy="677108"/>
            </a:xfrm>
            <a:prstGeom prst="rect">
              <a:avLst/>
            </a:prstGeom>
            <a:noFill/>
          </p:spPr>
          <p:txBody>
            <a:bodyPr wrap="square" rtlCol="0">
              <a:spAutoFit/>
            </a:bodyPr>
            <a:lstStyle/>
            <a:p>
              <a:r>
                <a:rPr lang="en-US" sz="3800" i="1">
                  <a:solidFill>
                    <a:srgbClr val="002060"/>
                  </a:solidFill>
                  <a:latin typeface="Arial" panose="020B0604020202020204" pitchFamily="34" charset="0"/>
                  <a:cs typeface="Arial" panose="020B0604020202020204" pitchFamily="34" charset="0"/>
                </a:rPr>
                <a:t>Tác phẩm nghệ thuật Đại chúng (Pop Art):</a:t>
              </a:r>
            </a:p>
          </p:txBody>
        </p:sp>
        <p:sp>
          <p:nvSpPr>
            <p:cNvPr id="2" name="Freeform 2">
              <a:extLst>
                <a:ext uri="{FF2B5EF4-FFF2-40B4-BE49-F238E27FC236}">
                  <a16:creationId xmlns:a16="http://schemas.microsoft.com/office/drawing/2014/main" id="{E837D6DD-48FF-20E2-2FB4-8D97449095E2}"/>
                </a:ext>
              </a:extLst>
            </p:cNvPr>
            <p:cNvSpPr/>
            <p:nvPr/>
          </p:nvSpPr>
          <p:spPr>
            <a:xfrm>
              <a:off x="747710" y="1415839"/>
              <a:ext cx="1462090" cy="1119164"/>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6" name="Group 5">
            <a:extLst>
              <a:ext uri="{FF2B5EF4-FFF2-40B4-BE49-F238E27FC236}">
                <a16:creationId xmlns:a16="http://schemas.microsoft.com/office/drawing/2014/main" id="{357AB5BC-DFBD-F732-E84D-E9D9F0D35D0E}"/>
              </a:ext>
            </a:extLst>
          </p:cNvPr>
          <p:cNvGrpSpPr/>
          <p:nvPr/>
        </p:nvGrpSpPr>
        <p:grpSpPr>
          <a:xfrm>
            <a:off x="723899" y="2911329"/>
            <a:ext cx="6705602" cy="7032771"/>
            <a:chOff x="723899" y="2911329"/>
            <a:chExt cx="6705602" cy="7032771"/>
          </a:xfrm>
        </p:grpSpPr>
        <p:grpSp>
          <p:nvGrpSpPr>
            <p:cNvPr id="16" name="Group 15">
              <a:extLst>
                <a:ext uri="{FF2B5EF4-FFF2-40B4-BE49-F238E27FC236}">
                  <a16:creationId xmlns:a16="http://schemas.microsoft.com/office/drawing/2014/main" id="{06F928CB-F6AD-9758-2643-A76BBD402022}"/>
                </a:ext>
              </a:extLst>
            </p:cNvPr>
            <p:cNvGrpSpPr/>
            <p:nvPr/>
          </p:nvGrpSpPr>
          <p:grpSpPr>
            <a:xfrm>
              <a:off x="723899" y="2911329"/>
              <a:ext cx="6705602" cy="7032771"/>
              <a:chOff x="609600" y="2937880"/>
              <a:chExt cx="6705602" cy="7032771"/>
            </a:xfrm>
          </p:grpSpPr>
          <p:sp>
            <p:nvSpPr>
              <p:cNvPr id="15" name="Rectangle 14">
                <a:extLst>
                  <a:ext uri="{FF2B5EF4-FFF2-40B4-BE49-F238E27FC236}">
                    <a16:creationId xmlns:a16="http://schemas.microsoft.com/office/drawing/2014/main" id="{EC49B7A6-675D-93BB-156C-41942625A43B}"/>
                  </a:ext>
                </a:extLst>
              </p:cNvPr>
              <p:cNvSpPr/>
              <p:nvPr/>
            </p:nvSpPr>
            <p:spPr>
              <a:xfrm>
                <a:off x="609600" y="2937880"/>
                <a:ext cx="6705602" cy="703277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C5DB97-11EF-F1FB-68EC-96AA4B3DAC4A}"/>
                  </a:ext>
                </a:extLst>
              </p:cNvPr>
              <p:cNvSpPr txBox="1"/>
              <p:nvPr/>
            </p:nvSpPr>
            <p:spPr>
              <a:xfrm>
                <a:off x="647698" y="9279687"/>
                <a:ext cx="6319839" cy="523220"/>
              </a:xfrm>
              <a:prstGeom prst="rect">
                <a:avLst/>
              </a:prstGeom>
              <a:noFill/>
            </p:spPr>
            <p:txBody>
              <a:bodyPr wrap="square">
                <a:spAutoFit/>
              </a:bodyPr>
              <a:lstStyle/>
              <a:p>
                <a:pPr algn="r"/>
                <a:r>
                  <a:rPr lang="vi-VN" sz="2800" i="1"/>
                  <a:t>Biểu tượng Superman</a:t>
                </a:r>
              </a:p>
            </p:txBody>
          </p:sp>
        </p:grpSp>
        <p:pic>
          <p:nvPicPr>
            <p:cNvPr id="5" name="Picture 4" descr="phong-trao-nghe-thuat-pop-art-la-gi1">
              <a:extLst>
                <a:ext uri="{FF2B5EF4-FFF2-40B4-BE49-F238E27FC236}">
                  <a16:creationId xmlns:a16="http://schemas.microsoft.com/office/drawing/2014/main" id="{2AA66E95-F0EC-BD24-950D-C5255BCFD6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8458" y="3281944"/>
              <a:ext cx="5974328" cy="5862187"/>
            </a:xfrm>
            <a:prstGeom prst="rect">
              <a:avLst/>
            </a:prstGeom>
            <a:noFill/>
            <a:ln>
              <a:noFill/>
            </a:ln>
          </p:spPr>
        </p:pic>
      </p:grpSp>
      <p:grpSp>
        <p:nvGrpSpPr>
          <p:cNvPr id="24" name="Group 23">
            <a:extLst>
              <a:ext uri="{FF2B5EF4-FFF2-40B4-BE49-F238E27FC236}">
                <a16:creationId xmlns:a16="http://schemas.microsoft.com/office/drawing/2014/main" id="{9A607090-01CD-E97D-391E-F59E70F6946D}"/>
              </a:ext>
            </a:extLst>
          </p:cNvPr>
          <p:cNvGrpSpPr/>
          <p:nvPr/>
        </p:nvGrpSpPr>
        <p:grpSpPr>
          <a:xfrm>
            <a:off x="8377240" y="2908076"/>
            <a:ext cx="9224958" cy="7032771"/>
            <a:chOff x="8377240" y="2908076"/>
            <a:chExt cx="9224958" cy="7032771"/>
          </a:xfrm>
        </p:grpSpPr>
        <p:grpSp>
          <p:nvGrpSpPr>
            <p:cNvPr id="8" name="Group 7">
              <a:extLst>
                <a:ext uri="{FF2B5EF4-FFF2-40B4-BE49-F238E27FC236}">
                  <a16:creationId xmlns:a16="http://schemas.microsoft.com/office/drawing/2014/main" id="{8FF5D165-A720-235D-9A55-6E72684AD17E}"/>
                </a:ext>
              </a:extLst>
            </p:cNvPr>
            <p:cNvGrpSpPr/>
            <p:nvPr/>
          </p:nvGrpSpPr>
          <p:grpSpPr>
            <a:xfrm>
              <a:off x="8377240" y="2908076"/>
              <a:ext cx="9224958" cy="7032771"/>
              <a:chOff x="528640" y="2937880"/>
              <a:chExt cx="9224958" cy="7032771"/>
            </a:xfrm>
          </p:grpSpPr>
          <p:sp>
            <p:nvSpPr>
              <p:cNvPr id="13" name="Rectangle 12">
                <a:extLst>
                  <a:ext uri="{FF2B5EF4-FFF2-40B4-BE49-F238E27FC236}">
                    <a16:creationId xmlns:a16="http://schemas.microsoft.com/office/drawing/2014/main" id="{CCDCC9A5-7C1D-DA1B-AAD3-6C90C23FE824}"/>
                  </a:ext>
                </a:extLst>
              </p:cNvPr>
              <p:cNvSpPr/>
              <p:nvPr/>
            </p:nvSpPr>
            <p:spPr>
              <a:xfrm>
                <a:off x="609599" y="2937880"/>
                <a:ext cx="9143999" cy="703277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9C71C6A-0D4C-47F6-F3B0-3AA55B82E3C7}"/>
                  </a:ext>
                </a:extLst>
              </p:cNvPr>
              <p:cNvSpPr txBox="1"/>
              <p:nvPr/>
            </p:nvSpPr>
            <p:spPr>
              <a:xfrm>
                <a:off x="528640" y="9241249"/>
                <a:ext cx="9144000" cy="658835"/>
              </a:xfrm>
              <a:prstGeom prst="rect">
                <a:avLst/>
              </a:prstGeom>
              <a:noFill/>
            </p:spPr>
            <p:txBody>
              <a:bodyPr wrap="square">
                <a:spAutoFit/>
              </a:bodyPr>
              <a:lstStyle/>
              <a:p>
                <a:pPr algn="r">
                  <a:lnSpc>
                    <a:spcPct val="150000"/>
                  </a:lnSpc>
                </a:pPr>
                <a:r>
                  <a:rPr lang="vi-VN" sz="2800" i="1"/>
                  <a:t>Marilyn Monroe nghệ thuật Pop art của Mark Ashkenazi</a:t>
                </a:r>
              </a:p>
            </p:txBody>
          </p:sp>
        </p:grpSp>
        <p:pic>
          <p:nvPicPr>
            <p:cNvPr id="23" name="Picture 22" descr="phong-trao-nghe-thuat-pop-art-la-gi1">
              <a:extLst>
                <a:ext uri="{FF2B5EF4-FFF2-40B4-BE49-F238E27FC236}">
                  <a16:creationId xmlns:a16="http://schemas.microsoft.com/office/drawing/2014/main" id="{1C3F6D12-83F9-44B7-64DA-C405E603DA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2537" y="3016743"/>
              <a:ext cx="8360342" cy="6232802"/>
            </a:xfrm>
            <a:prstGeom prst="rect">
              <a:avLst/>
            </a:prstGeom>
            <a:noFill/>
            <a:ln>
              <a:noFill/>
            </a:ln>
          </p:spPr>
        </p:pic>
      </p:grpSp>
    </p:spTree>
    <p:extLst>
      <p:ext uri="{BB962C8B-B14F-4D97-AF65-F5344CB8AC3E}">
        <p14:creationId xmlns:p14="http://schemas.microsoft.com/office/powerpoint/2010/main" val="365755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07DC9BAE-F78D-9C1A-4F14-773A84B74E02}"/>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76663D15-1B63-4EB8-C963-429A95301CAA}"/>
              </a:ext>
            </a:extLst>
          </p:cNvPr>
          <p:cNvGrpSpPr/>
          <p:nvPr/>
        </p:nvGrpSpPr>
        <p:grpSpPr>
          <a:xfrm>
            <a:off x="259825" y="497103"/>
            <a:ext cx="7111335" cy="7955037"/>
            <a:chOff x="381000" y="342900"/>
            <a:chExt cx="7111335" cy="7955037"/>
          </a:xfrm>
        </p:grpSpPr>
        <p:grpSp>
          <p:nvGrpSpPr>
            <p:cNvPr id="12" name="Group 11">
              <a:extLst>
                <a:ext uri="{FF2B5EF4-FFF2-40B4-BE49-F238E27FC236}">
                  <a16:creationId xmlns:a16="http://schemas.microsoft.com/office/drawing/2014/main" id="{C64E8675-F02B-E7EF-C630-93F73A7B792A}"/>
                </a:ext>
              </a:extLst>
            </p:cNvPr>
            <p:cNvGrpSpPr/>
            <p:nvPr/>
          </p:nvGrpSpPr>
          <p:grpSpPr>
            <a:xfrm>
              <a:off x="381000" y="342900"/>
              <a:ext cx="7111335" cy="7955037"/>
              <a:chOff x="381000" y="342900"/>
              <a:chExt cx="7111335" cy="7955037"/>
            </a:xfrm>
          </p:grpSpPr>
          <p:grpSp>
            <p:nvGrpSpPr>
              <p:cNvPr id="5" name="Group 4">
                <a:extLst>
                  <a:ext uri="{FF2B5EF4-FFF2-40B4-BE49-F238E27FC236}">
                    <a16:creationId xmlns:a16="http://schemas.microsoft.com/office/drawing/2014/main" id="{ED772886-0B0E-3336-E1E5-75FD85A3F97F}"/>
                  </a:ext>
                </a:extLst>
              </p:cNvPr>
              <p:cNvGrpSpPr/>
              <p:nvPr/>
            </p:nvGrpSpPr>
            <p:grpSpPr>
              <a:xfrm>
                <a:off x="381000" y="342900"/>
                <a:ext cx="7111335" cy="7955037"/>
                <a:chOff x="1282065" y="1581700"/>
                <a:chExt cx="5804534" cy="7859786"/>
              </a:xfrm>
            </p:grpSpPr>
            <p:sp>
              <p:nvSpPr>
                <p:cNvPr id="7" name="Rectangle 6">
                  <a:extLst>
                    <a:ext uri="{FF2B5EF4-FFF2-40B4-BE49-F238E27FC236}">
                      <a16:creationId xmlns:a16="http://schemas.microsoft.com/office/drawing/2014/main" id="{F5052A9E-01B4-D3BA-942B-381A899C50CC}"/>
                    </a:ext>
                  </a:extLst>
                </p:cNvPr>
                <p:cNvSpPr/>
                <p:nvPr/>
              </p:nvSpPr>
              <p:spPr>
                <a:xfrm>
                  <a:off x="1282065" y="1581700"/>
                  <a:ext cx="5804534"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854513-11A1-C51B-1EE6-4CA8106058F9}"/>
                    </a:ext>
                  </a:extLst>
                </p:cNvPr>
                <p:cNvSpPr txBox="1"/>
                <p:nvPr/>
              </p:nvSpPr>
              <p:spPr>
                <a:xfrm>
                  <a:off x="1282065" y="7678355"/>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Still Life No.2 </a:t>
                  </a:r>
                  <a:r>
                    <a:rPr lang="en-US" sz="2500" i="1">
                      <a:latin typeface="Arial" panose="020B0604020202020204" pitchFamily="34" charset="0"/>
                      <a:cs typeface="Arial" panose="020B0604020202020204" pitchFamily="34" charset="0"/>
                    </a:rPr>
                    <a:t>(1961)</a:t>
                  </a:r>
                </a:p>
                <a:p>
                  <a:pPr algn="r">
                    <a:lnSpc>
                      <a:spcPct val="150000"/>
                    </a:lnSpc>
                  </a:pPr>
                  <a:r>
                    <a:rPr lang="en-US" sz="2500" i="1">
                      <a:latin typeface="Arial" panose="020B0604020202020204" pitchFamily="34" charset="0"/>
                      <a:cs typeface="Arial" panose="020B0604020202020204" pitchFamily="34" charset="0"/>
                    </a:rPr>
                    <a:t>Tác phẩm của nghệ sĩ Tom Wesselmann</a:t>
                  </a:r>
                </a:p>
                <a:p>
                  <a:pPr algn="r">
                    <a:lnSpc>
                      <a:spcPct val="150000"/>
                    </a:lnSpc>
                  </a:pPr>
                  <a:r>
                    <a:rPr lang="en-US" sz="2500" i="1">
                      <a:latin typeface="Arial" panose="020B0604020202020204" pitchFamily="34" charset="0"/>
                      <a:cs typeface="Arial" panose="020B0604020202020204" pitchFamily="34" charset="0"/>
                    </a:rPr>
                    <a:t>Nguồn: Bảo tàng nghệ thuật Pasadena, Mỹ</a:t>
                  </a:r>
                </a:p>
              </p:txBody>
            </p:sp>
          </p:grpSp>
          <p:pic>
            <p:nvPicPr>
              <p:cNvPr id="3" name="Picture 2">
                <a:extLst>
                  <a:ext uri="{FF2B5EF4-FFF2-40B4-BE49-F238E27FC236}">
                    <a16:creationId xmlns:a16="http://schemas.microsoft.com/office/drawing/2014/main" id="{E0845A47-F1B5-B7E9-C487-B856907539D9}"/>
                  </a:ext>
                </a:extLst>
              </p:cNvPr>
              <p:cNvPicPr>
                <a:picLocks noChangeAspect="1"/>
              </p:cNvPicPr>
              <p:nvPr/>
            </p:nvPicPr>
            <p:blipFill>
              <a:blip r:embed="rId2"/>
              <a:stretch>
                <a:fillRect/>
              </a:stretch>
            </p:blipFill>
            <p:spPr>
              <a:xfrm>
                <a:off x="978622" y="647700"/>
                <a:ext cx="5916089" cy="5865739"/>
              </a:xfrm>
              <a:prstGeom prst="rect">
                <a:avLst/>
              </a:prstGeom>
            </p:spPr>
          </p:pic>
        </p:grpSp>
        <p:sp>
          <p:nvSpPr>
            <p:cNvPr id="14" name="Oval 13">
              <a:extLst>
                <a:ext uri="{FF2B5EF4-FFF2-40B4-BE49-F238E27FC236}">
                  <a16:creationId xmlns:a16="http://schemas.microsoft.com/office/drawing/2014/main" id="{7ADB90E9-A48C-3ACD-8805-8D8D862EE5F3}"/>
                </a:ext>
              </a:extLst>
            </p:cNvPr>
            <p:cNvSpPr/>
            <p:nvPr/>
          </p:nvSpPr>
          <p:spPr>
            <a:xfrm>
              <a:off x="686883" y="681823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1</a:t>
              </a:r>
            </a:p>
          </p:txBody>
        </p:sp>
      </p:grpSp>
      <p:grpSp>
        <p:nvGrpSpPr>
          <p:cNvPr id="29" name="Group 28">
            <a:extLst>
              <a:ext uri="{FF2B5EF4-FFF2-40B4-BE49-F238E27FC236}">
                <a16:creationId xmlns:a16="http://schemas.microsoft.com/office/drawing/2014/main" id="{B392AFB9-7040-AB9C-DB11-26BEFDDE5127}"/>
              </a:ext>
            </a:extLst>
          </p:cNvPr>
          <p:cNvGrpSpPr/>
          <p:nvPr/>
        </p:nvGrpSpPr>
        <p:grpSpPr>
          <a:xfrm>
            <a:off x="10795665" y="481012"/>
            <a:ext cx="7111335" cy="9324975"/>
            <a:chOff x="8382000" y="647700"/>
            <a:chExt cx="7111335" cy="9324975"/>
          </a:xfrm>
        </p:grpSpPr>
        <p:sp>
          <p:nvSpPr>
            <p:cNvPr id="26" name="Rectangle 25">
              <a:extLst>
                <a:ext uri="{FF2B5EF4-FFF2-40B4-BE49-F238E27FC236}">
                  <a16:creationId xmlns:a16="http://schemas.microsoft.com/office/drawing/2014/main" id="{3342C417-2C41-46CE-51BD-100D8313C177}"/>
                </a:ext>
              </a:extLst>
            </p:cNvPr>
            <p:cNvSpPr/>
            <p:nvPr/>
          </p:nvSpPr>
          <p:spPr>
            <a:xfrm>
              <a:off x="8382000" y="647700"/>
              <a:ext cx="7111335" cy="932497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2327F4D-8D98-F253-3B9C-09BAA7CC8588}"/>
                </a:ext>
              </a:extLst>
            </p:cNvPr>
            <p:cNvPicPr>
              <a:picLocks noChangeAspect="1"/>
            </p:cNvPicPr>
            <p:nvPr/>
          </p:nvPicPr>
          <p:blipFill>
            <a:blip r:embed="rId3"/>
            <a:srcRect l="20951" r="23062" b="20926"/>
            <a:stretch/>
          </p:blipFill>
          <p:spPr>
            <a:xfrm>
              <a:off x="8946740" y="654266"/>
              <a:ext cx="5981853" cy="7686311"/>
            </a:xfrm>
            <a:prstGeom prst="rect">
              <a:avLst/>
            </a:prstGeom>
          </p:spPr>
        </p:pic>
        <p:sp>
          <p:nvSpPr>
            <p:cNvPr id="27" name="TextBox 26">
              <a:extLst>
                <a:ext uri="{FF2B5EF4-FFF2-40B4-BE49-F238E27FC236}">
                  <a16:creationId xmlns:a16="http://schemas.microsoft.com/office/drawing/2014/main" id="{A8AB8B56-C4AE-FBF8-BC61-7D91976A6F80}"/>
                </a:ext>
              </a:extLst>
            </p:cNvPr>
            <p:cNvSpPr txBox="1"/>
            <p:nvPr/>
          </p:nvSpPr>
          <p:spPr>
            <a:xfrm>
              <a:off x="8470565" y="8191750"/>
              <a:ext cx="6934201" cy="1752339"/>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Big Torn Campbell’s Soup Can </a:t>
              </a:r>
              <a:r>
                <a:rPr lang="en-US" sz="2500" i="1">
                  <a:latin typeface="Arial" panose="020B0604020202020204" pitchFamily="34" charset="0"/>
                  <a:cs typeface="Arial" panose="020B0604020202020204" pitchFamily="34" charset="0"/>
                </a:rPr>
                <a:t>(1962)</a:t>
              </a:r>
            </a:p>
            <a:p>
              <a:pPr algn="r">
                <a:lnSpc>
                  <a:spcPct val="150000"/>
                </a:lnSpc>
              </a:pPr>
              <a:r>
                <a:rPr lang="en-US" sz="2500" i="1">
                  <a:latin typeface="Arial" panose="020B0604020202020204" pitchFamily="34" charset="0"/>
                  <a:cs typeface="Arial" panose="020B0604020202020204" pitchFamily="34" charset="0"/>
                </a:rPr>
                <a:t>Tác phẩm của nghệ sĩ Andy Warhol</a:t>
              </a:r>
            </a:p>
            <a:p>
              <a:pPr algn="r">
                <a:lnSpc>
                  <a:spcPct val="150000"/>
                </a:lnSpc>
              </a:pPr>
              <a:r>
                <a:rPr lang="en-US" sz="2500" i="1">
                  <a:latin typeface="Arial" panose="020B0604020202020204" pitchFamily="34" charset="0"/>
                  <a:cs typeface="Arial" panose="020B0604020202020204" pitchFamily="34" charset="0"/>
                </a:rPr>
                <a:t>Nguồn: Art of the 20</a:t>
              </a:r>
              <a:r>
                <a:rPr lang="en-US" sz="2500" i="1" baseline="30000">
                  <a:latin typeface="Arial" panose="020B0604020202020204" pitchFamily="34" charset="0"/>
                  <a:cs typeface="Arial" panose="020B0604020202020204" pitchFamily="34" charset="0"/>
                </a:rPr>
                <a:t>th</a:t>
              </a:r>
              <a:r>
                <a:rPr lang="en-US" sz="2500" i="1">
                  <a:latin typeface="Arial" panose="020B0604020202020204" pitchFamily="34" charset="0"/>
                  <a:cs typeface="Arial" panose="020B0604020202020204" pitchFamily="34" charset="0"/>
                </a:rPr>
                <a:t> century, Taschen</a:t>
              </a:r>
            </a:p>
          </p:txBody>
        </p:sp>
        <p:sp>
          <p:nvSpPr>
            <p:cNvPr id="20" name="Oval 19">
              <a:extLst>
                <a:ext uri="{FF2B5EF4-FFF2-40B4-BE49-F238E27FC236}">
                  <a16:creationId xmlns:a16="http://schemas.microsoft.com/office/drawing/2014/main" id="{92E56AFE-F4E2-13F7-C4AD-D04E185D6230}"/>
                </a:ext>
              </a:extLst>
            </p:cNvPr>
            <p:cNvSpPr/>
            <p:nvPr/>
          </p:nvSpPr>
          <p:spPr>
            <a:xfrm>
              <a:off x="8555759" y="7715767"/>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2</a:t>
              </a:r>
            </a:p>
          </p:txBody>
        </p:sp>
      </p:grpSp>
      <p:grpSp>
        <p:nvGrpSpPr>
          <p:cNvPr id="41" name="Group 40">
            <a:extLst>
              <a:ext uri="{FF2B5EF4-FFF2-40B4-BE49-F238E27FC236}">
                <a16:creationId xmlns:a16="http://schemas.microsoft.com/office/drawing/2014/main" id="{F6755377-234D-C1FD-EFBC-5E184BD178D6}"/>
              </a:ext>
            </a:extLst>
          </p:cNvPr>
          <p:cNvGrpSpPr/>
          <p:nvPr/>
        </p:nvGrpSpPr>
        <p:grpSpPr>
          <a:xfrm>
            <a:off x="7255705" y="3817477"/>
            <a:ext cx="3541645" cy="6860330"/>
            <a:chOff x="7255705" y="3817477"/>
            <a:chExt cx="3541645" cy="6860330"/>
          </a:xfrm>
        </p:grpSpPr>
        <p:pic>
          <p:nvPicPr>
            <p:cNvPr id="39" name="Picture 32">
              <a:extLst>
                <a:ext uri="{FF2B5EF4-FFF2-40B4-BE49-F238E27FC236}">
                  <a16:creationId xmlns:a16="http://schemas.microsoft.com/office/drawing/2014/main" id="{A2DDD084-D286-EC01-62EE-67C65046D0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255705" y="3817477"/>
              <a:ext cx="3541645" cy="6860330"/>
            </a:xfrm>
            <a:prstGeom prst="rect">
              <a:avLst/>
            </a:prstGeom>
          </p:spPr>
        </p:pic>
        <p:sp>
          <p:nvSpPr>
            <p:cNvPr id="40" name="TextBox 39">
              <a:extLst>
                <a:ext uri="{FF2B5EF4-FFF2-40B4-BE49-F238E27FC236}">
                  <a16:creationId xmlns:a16="http://schemas.microsoft.com/office/drawing/2014/main" id="{3D7F736C-28D1-2B63-A491-A793816419DF}"/>
                </a:ext>
              </a:extLst>
            </p:cNvPr>
            <p:cNvSpPr txBox="1"/>
            <p:nvPr/>
          </p:nvSpPr>
          <p:spPr>
            <a:xfrm>
              <a:off x="7278286" y="3928177"/>
              <a:ext cx="1981200" cy="1824923"/>
            </a:xfrm>
            <a:prstGeom prst="rect">
              <a:avLst/>
            </a:prstGeom>
            <a:noFill/>
          </p:spPr>
          <p:txBody>
            <a:bodyPr wrap="square" rtlCol="0">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Quan sát </a:t>
              </a:r>
            </a:p>
          </p:txBody>
        </p:sp>
      </p:grpSp>
    </p:spTree>
    <p:extLst>
      <p:ext uri="{BB962C8B-B14F-4D97-AF65-F5344CB8AC3E}">
        <p14:creationId xmlns:p14="http://schemas.microsoft.com/office/powerpoint/2010/main" val="323717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80253BC9-330F-D563-B2EA-430C5DA09EF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D8F1C4D-5D60-3EAC-9B23-7F92F63FD6DF}"/>
              </a:ext>
            </a:extLst>
          </p:cNvPr>
          <p:cNvGrpSpPr/>
          <p:nvPr/>
        </p:nvGrpSpPr>
        <p:grpSpPr>
          <a:xfrm>
            <a:off x="663312" y="420001"/>
            <a:ext cx="16961375" cy="9446997"/>
            <a:chOff x="259825" y="497103"/>
            <a:chExt cx="16961375" cy="9446997"/>
          </a:xfrm>
        </p:grpSpPr>
        <p:grpSp>
          <p:nvGrpSpPr>
            <p:cNvPr id="15" name="Group 14">
              <a:extLst>
                <a:ext uri="{FF2B5EF4-FFF2-40B4-BE49-F238E27FC236}">
                  <a16:creationId xmlns:a16="http://schemas.microsoft.com/office/drawing/2014/main" id="{35D7A882-2ED5-3579-6D59-C9B7C434E0FC}"/>
                </a:ext>
              </a:extLst>
            </p:cNvPr>
            <p:cNvGrpSpPr/>
            <p:nvPr/>
          </p:nvGrpSpPr>
          <p:grpSpPr>
            <a:xfrm>
              <a:off x="259825" y="497103"/>
              <a:ext cx="16961375" cy="9446997"/>
              <a:chOff x="381000" y="342900"/>
              <a:chExt cx="16961375" cy="9446997"/>
            </a:xfrm>
          </p:grpSpPr>
          <p:grpSp>
            <p:nvGrpSpPr>
              <p:cNvPr id="5" name="Group 4">
                <a:extLst>
                  <a:ext uri="{FF2B5EF4-FFF2-40B4-BE49-F238E27FC236}">
                    <a16:creationId xmlns:a16="http://schemas.microsoft.com/office/drawing/2014/main" id="{375D4EE7-C65C-BEDF-3E00-79A7B84A1353}"/>
                  </a:ext>
                </a:extLst>
              </p:cNvPr>
              <p:cNvGrpSpPr/>
              <p:nvPr/>
            </p:nvGrpSpPr>
            <p:grpSpPr>
              <a:xfrm>
                <a:off x="381000" y="342900"/>
                <a:ext cx="16961375" cy="9446997"/>
                <a:chOff x="1282065" y="1581700"/>
                <a:chExt cx="13844500" cy="9333882"/>
              </a:xfrm>
            </p:grpSpPr>
            <p:sp>
              <p:nvSpPr>
                <p:cNvPr id="7" name="Rectangle 6">
                  <a:extLst>
                    <a:ext uri="{FF2B5EF4-FFF2-40B4-BE49-F238E27FC236}">
                      <a16:creationId xmlns:a16="http://schemas.microsoft.com/office/drawing/2014/main" id="{9D1C3390-657B-9AF1-058E-DA5FD5589959}"/>
                    </a:ext>
                  </a:extLst>
                </p:cNvPr>
                <p:cNvSpPr/>
                <p:nvPr/>
              </p:nvSpPr>
              <p:spPr>
                <a:xfrm>
                  <a:off x="1282065" y="1581700"/>
                  <a:ext cx="13844500" cy="933388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EED1DAC-8B73-CFBA-4A76-8071AA0F6658}"/>
                    </a:ext>
                  </a:extLst>
                </p:cNvPr>
                <p:cNvSpPr txBox="1"/>
                <p:nvPr/>
              </p:nvSpPr>
              <p:spPr>
                <a:xfrm>
                  <a:off x="9031234" y="8864253"/>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Whaam!</a:t>
                  </a:r>
                  <a:r>
                    <a:rPr lang="en-US" sz="2500" i="1">
                      <a:latin typeface="Arial" panose="020B0604020202020204" pitchFamily="34" charset="0"/>
                      <a:cs typeface="Arial" panose="020B0604020202020204" pitchFamily="34" charset="0"/>
                    </a:rPr>
                    <a:t>(1963)</a:t>
                  </a:r>
                </a:p>
                <a:p>
                  <a:pPr algn="r">
                    <a:lnSpc>
                      <a:spcPct val="150000"/>
                    </a:lnSpc>
                  </a:pPr>
                  <a:r>
                    <a:rPr lang="en-US" sz="2500" i="1">
                      <a:latin typeface="Arial" panose="020B0604020202020204" pitchFamily="34" charset="0"/>
                      <a:cs typeface="Arial" panose="020B0604020202020204" pitchFamily="34" charset="0"/>
                    </a:rPr>
                    <a:t>Tác phẩm của nghệ sĩ Roy Lichtenstein</a:t>
                  </a:r>
                </a:p>
                <a:p>
                  <a:pPr algn="r">
                    <a:lnSpc>
                      <a:spcPct val="150000"/>
                    </a:lnSpc>
                  </a:pPr>
                  <a:r>
                    <a:rPr lang="en-US" sz="2500" i="1">
                      <a:latin typeface="Arial" panose="020B0604020202020204" pitchFamily="34" charset="0"/>
                      <a:cs typeface="Arial" panose="020B0604020202020204" pitchFamily="34" charset="0"/>
                    </a:rPr>
                    <a:t>Nguồn: tate.org.uk</a:t>
                  </a:r>
                </a:p>
              </p:txBody>
            </p:sp>
          </p:grpSp>
          <p:sp>
            <p:nvSpPr>
              <p:cNvPr id="14" name="Oval 13">
                <a:extLst>
                  <a:ext uri="{FF2B5EF4-FFF2-40B4-BE49-F238E27FC236}">
                    <a16:creationId xmlns:a16="http://schemas.microsoft.com/office/drawing/2014/main" id="{DF1E5AD3-D354-A573-36C2-AE0A947DA6F9}"/>
                  </a:ext>
                </a:extLst>
              </p:cNvPr>
              <p:cNvSpPr/>
              <p:nvPr/>
            </p:nvSpPr>
            <p:spPr>
              <a:xfrm>
                <a:off x="896236" y="7956451"/>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3</a:t>
                </a:r>
              </a:p>
            </p:txBody>
          </p:sp>
        </p:grpSp>
        <p:pic>
          <p:nvPicPr>
            <p:cNvPr id="4" name="Picture 3">
              <a:extLst>
                <a:ext uri="{FF2B5EF4-FFF2-40B4-BE49-F238E27FC236}">
                  <a16:creationId xmlns:a16="http://schemas.microsoft.com/office/drawing/2014/main" id="{1E44506D-B693-3B99-EFE0-96D35407B0EA}"/>
                </a:ext>
              </a:extLst>
            </p:cNvPr>
            <p:cNvPicPr>
              <a:picLocks noChangeAspect="1"/>
            </p:cNvPicPr>
            <p:nvPr/>
          </p:nvPicPr>
          <p:blipFill>
            <a:blip r:embed="rId2"/>
            <a:srcRect l="2558" t="2213" r="9600" b="25069"/>
            <a:stretch/>
          </p:blipFill>
          <p:spPr>
            <a:xfrm>
              <a:off x="789348" y="836448"/>
              <a:ext cx="15601753" cy="7031463"/>
            </a:xfrm>
            <a:prstGeom prst="rect">
              <a:avLst/>
            </a:prstGeom>
          </p:spPr>
        </p:pic>
      </p:grpSp>
    </p:spTree>
    <p:extLst>
      <p:ext uri="{BB962C8B-B14F-4D97-AF65-F5344CB8AC3E}">
        <p14:creationId xmlns:p14="http://schemas.microsoft.com/office/powerpoint/2010/main" val="137249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7DD03747-52C0-2D2C-4B73-0E02A3AF56B5}"/>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B4BD7BB0-14CE-9A09-E275-37E46F508524}"/>
              </a:ext>
            </a:extLst>
          </p:cNvPr>
          <p:cNvGrpSpPr/>
          <p:nvPr/>
        </p:nvGrpSpPr>
        <p:grpSpPr>
          <a:xfrm>
            <a:off x="304800" y="266700"/>
            <a:ext cx="7949535" cy="9479037"/>
            <a:chOff x="304800" y="342900"/>
            <a:chExt cx="7949535" cy="9479037"/>
          </a:xfrm>
        </p:grpSpPr>
        <p:grpSp>
          <p:nvGrpSpPr>
            <p:cNvPr id="8" name="Group 7">
              <a:extLst>
                <a:ext uri="{FF2B5EF4-FFF2-40B4-BE49-F238E27FC236}">
                  <a16:creationId xmlns:a16="http://schemas.microsoft.com/office/drawing/2014/main" id="{2209470B-CBD6-C471-D0E3-1CF3A83ED879}"/>
                </a:ext>
              </a:extLst>
            </p:cNvPr>
            <p:cNvGrpSpPr/>
            <p:nvPr/>
          </p:nvGrpSpPr>
          <p:grpSpPr>
            <a:xfrm>
              <a:off x="304800" y="342900"/>
              <a:ext cx="7949535" cy="9479037"/>
              <a:chOff x="-457200" y="-800100"/>
              <a:chExt cx="7949535" cy="9098037"/>
            </a:xfrm>
          </p:grpSpPr>
          <p:grpSp>
            <p:nvGrpSpPr>
              <p:cNvPr id="12" name="Group 11">
                <a:extLst>
                  <a:ext uri="{FF2B5EF4-FFF2-40B4-BE49-F238E27FC236}">
                    <a16:creationId xmlns:a16="http://schemas.microsoft.com/office/drawing/2014/main" id="{54C2DE45-AEA6-DE6A-FC83-995C3D32D060}"/>
                  </a:ext>
                </a:extLst>
              </p:cNvPr>
              <p:cNvGrpSpPr/>
              <p:nvPr/>
            </p:nvGrpSpPr>
            <p:grpSpPr>
              <a:xfrm>
                <a:off x="-457200" y="-800100"/>
                <a:ext cx="7949535" cy="9098037"/>
                <a:chOff x="597895" y="452386"/>
                <a:chExt cx="6488704" cy="8989100"/>
              </a:xfrm>
            </p:grpSpPr>
            <p:sp>
              <p:nvSpPr>
                <p:cNvPr id="16" name="Rectangle 15">
                  <a:extLst>
                    <a:ext uri="{FF2B5EF4-FFF2-40B4-BE49-F238E27FC236}">
                      <a16:creationId xmlns:a16="http://schemas.microsoft.com/office/drawing/2014/main" id="{840288FC-441E-FBCE-4A52-EDC30803B7DB}"/>
                    </a:ext>
                  </a:extLst>
                </p:cNvPr>
                <p:cNvSpPr/>
                <p:nvPr/>
              </p:nvSpPr>
              <p:spPr>
                <a:xfrm>
                  <a:off x="597895" y="452386"/>
                  <a:ext cx="6488704" cy="89891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E17A96-7901-90B5-6441-BCB79DF9F461}"/>
                    </a:ext>
                  </a:extLst>
                </p:cNvPr>
                <p:cNvSpPr txBox="1"/>
                <p:nvPr/>
              </p:nvSpPr>
              <p:spPr>
                <a:xfrm>
                  <a:off x="1282065" y="7678355"/>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Vega 200 </a:t>
                  </a:r>
                  <a:r>
                    <a:rPr lang="en-US" sz="2500" i="1">
                      <a:latin typeface="Arial" panose="020B0604020202020204" pitchFamily="34" charset="0"/>
                      <a:cs typeface="Arial" panose="020B0604020202020204" pitchFamily="34" charset="0"/>
                    </a:rPr>
                    <a:t>(1968)</a:t>
                  </a:r>
                </a:p>
                <a:p>
                  <a:pPr algn="r">
                    <a:lnSpc>
                      <a:spcPct val="150000"/>
                    </a:lnSpc>
                  </a:pPr>
                  <a:r>
                    <a:rPr lang="en-US" sz="2500" i="1">
                      <a:latin typeface="Arial" panose="020B0604020202020204" pitchFamily="34" charset="0"/>
                      <a:cs typeface="Arial" panose="020B0604020202020204" pitchFamily="34" charset="0"/>
                    </a:rPr>
                    <a:t>Tác phẩm của nghệ sĩ Victor Vasarely</a:t>
                  </a:r>
                </a:p>
                <a:p>
                  <a:pPr algn="r">
                    <a:lnSpc>
                      <a:spcPct val="150000"/>
                    </a:lnSpc>
                  </a:pPr>
                  <a:r>
                    <a:rPr lang="en-US" sz="2500" i="1">
                      <a:latin typeface="Arial" panose="020B0604020202020204" pitchFamily="34" charset="0"/>
                      <a:cs typeface="Arial" panose="020B0604020202020204" pitchFamily="34" charset="0"/>
                    </a:rPr>
                    <a:t>Nguồn: Art of the 20</a:t>
                  </a:r>
                  <a:r>
                    <a:rPr lang="en-US" sz="2500" i="1" baseline="30000">
                      <a:latin typeface="Arial" panose="020B0604020202020204" pitchFamily="34" charset="0"/>
                      <a:cs typeface="Arial" panose="020B0604020202020204" pitchFamily="34" charset="0"/>
                    </a:rPr>
                    <a:t>th</a:t>
                  </a:r>
                  <a:r>
                    <a:rPr lang="en-US" sz="2500" i="1">
                      <a:latin typeface="Arial" panose="020B0604020202020204" pitchFamily="34" charset="0"/>
                      <a:cs typeface="Arial" panose="020B0604020202020204" pitchFamily="34" charset="0"/>
                    </a:rPr>
                    <a:t> century, Taschen</a:t>
                  </a:r>
                </a:p>
              </p:txBody>
            </p:sp>
          </p:grpSp>
          <p:sp>
            <p:nvSpPr>
              <p:cNvPr id="11" name="Oval 10">
                <a:extLst>
                  <a:ext uri="{FF2B5EF4-FFF2-40B4-BE49-F238E27FC236}">
                    <a16:creationId xmlns:a16="http://schemas.microsoft.com/office/drawing/2014/main" id="{8AE8AA11-CAC9-9159-BDC3-243108C453C0}"/>
                  </a:ext>
                </a:extLst>
              </p:cNvPr>
              <p:cNvSpPr/>
              <p:nvPr/>
            </p:nvSpPr>
            <p:spPr>
              <a:xfrm>
                <a:off x="-173903" y="681823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4</a:t>
                </a:r>
              </a:p>
            </p:txBody>
          </p:sp>
        </p:grpSp>
        <p:pic>
          <p:nvPicPr>
            <p:cNvPr id="3" name="Picture 2">
              <a:extLst>
                <a:ext uri="{FF2B5EF4-FFF2-40B4-BE49-F238E27FC236}">
                  <a16:creationId xmlns:a16="http://schemas.microsoft.com/office/drawing/2014/main" id="{1BADB5FA-C2FF-F00F-7E5F-E291BD282563}"/>
                </a:ext>
              </a:extLst>
            </p:cNvPr>
            <p:cNvPicPr>
              <a:picLocks noChangeAspect="1"/>
            </p:cNvPicPr>
            <p:nvPr/>
          </p:nvPicPr>
          <p:blipFill>
            <a:blip r:embed="rId2"/>
            <a:srcRect l="9418" t="1467" r="3930" b="19913"/>
            <a:stretch/>
          </p:blipFill>
          <p:spPr>
            <a:xfrm>
              <a:off x="520727" y="443946"/>
              <a:ext cx="7517679" cy="7677545"/>
            </a:xfrm>
            <a:prstGeom prst="rect">
              <a:avLst/>
            </a:prstGeom>
          </p:spPr>
        </p:pic>
      </p:grpSp>
      <p:grpSp>
        <p:nvGrpSpPr>
          <p:cNvPr id="28" name="Group 27">
            <a:extLst>
              <a:ext uri="{FF2B5EF4-FFF2-40B4-BE49-F238E27FC236}">
                <a16:creationId xmlns:a16="http://schemas.microsoft.com/office/drawing/2014/main" id="{4DEE63BB-A630-727F-D813-BF0EA1FB566C}"/>
              </a:ext>
            </a:extLst>
          </p:cNvPr>
          <p:cNvGrpSpPr/>
          <p:nvPr/>
        </p:nvGrpSpPr>
        <p:grpSpPr>
          <a:xfrm>
            <a:off x="8699474" y="1124233"/>
            <a:ext cx="9188250" cy="8564185"/>
            <a:chOff x="8794950" y="914852"/>
            <a:chExt cx="9188250" cy="8564185"/>
          </a:xfrm>
        </p:grpSpPr>
        <p:grpSp>
          <p:nvGrpSpPr>
            <p:cNvPr id="24" name="Group 23">
              <a:extLst>
                <a:ext uri="{FF2B5EF4-FFF2-40B4-BE49-F238E27FC236}">
                  <a16:creationId xmlns:a16="http://schemas.microsoft.com/office/drawing/2014/main" id="{80CC2624-5FD9-D9E3-A6E1-C8394B829B56}"/>
                </a:ext>
              </a:extLst>
            </p:cNvPr>
            <p:cNvGrpSpPr/>
            <p:nvPr/>
          </p:nvGrpSpPr>
          <p:grpSpPr>
            <a:xfrm>
              <a:off x="8794950" y="914852"/>
              <a:ext cx="9188250" cy="8564185"/>
              <a:chOff x="597895" y="1319953"/>
              <a:chExt cx="6488704" cy="8121533"/>
            </a:xfrm>
          </p:grpSpPr>
          <p:sp>
            <p:nvSpPr>
              <p:cNvPr id="26" name="Rectangle 25">
                <a:extLst>
                  <a:ext uri="{FF2B5EF4-FFF2-40B4-BE49-F238E27FC236}">
                    <a16:creationId xmlns:a16="http://schemas.microsoft.com/office/drawing/2014/main" id="{FA654112-7B5C-C197-8E7F-7B72902D3544}"/>
                  </a:ext>
                </a:extLst>
              </p:cNvPr>
              <p:cNvSpPr/>
              <p:nvPr/>
            </p:nvSpPr>
            <p:spPr>
              <a:xfrm>
                <a:off x="597895" y="1319953"/>
                <a:ext cx="6488704" cy="8121533"/>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42F33A0-4A97-47C3-F0C0-7B8C57316BCD}"/>
                  </a:ext>
                </a:extLst>
              </p:cNvPr>
              <p:cNvSpPr txBox="1"/>
              <p:nvPr/>
            </p:nvSpPr>
            <p:spPr>
              <a:xfrm>
                <a:off x="1282065" y="7678355"/>
                <a:ext cx="5659951" cy="166176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Red, Green and Blue Twisted Curves</a:t>
                </a:r>
                <a:r>
                  <a:rPr lang="en-US" sz="2500" i="1">
                    <a:latin typeface="Arial" panose="020B0604020202020204" pitchFamily="34" charset="0"/>
                    <a:cs typeface="Arial" panose="020B0604020202020204" pitchFamily="34" charset="0"/>
                  </a:rPr>
                  <a:t>(1979)</a:t>
                </a:r>
              </a:p>
              <a:p>
                <a:pPr algn="r">
                  <a:lnSpc>
                    <a:spcPct val="150000"/>
                  </a:lnSpc>
                </a:pPr>
                <a:r>
                  <a:rPr lang="en-US" sz="2500" i="1">
                    <a:latin typeface="Arial" panose="020B0604020202020204" pitchFamily="34" charset="0"/>
                    <a:cs typeface="Arial" panose="020B0604020202020204" pitchFamily="34" charset="0"/>
                  </a:rPr>
                  <a:t>Tác phẩm của nghệ sĩ Bridget Riley</a:t>
                </a:r>
              </a:p>
              <a:p>
                <a:pPr algn="r">
                  <a:lnSpc>
                    <a:spcPct val="150000"/>
                  </a:lnSpc>
                </a:pPr>
                <a:r>
                  <a:rPr lang="en-US" sz="2500" i="1">
                    <a:latin typeface="Arial" panose="020B0604020202020204" pitchFamily="34" charset="0"/>
                    <a:cs typeface="Arial" panose="020B0604020202020204" pitchFamily="34" charset="0"/>
                  </a:rPr>
                  <a:t>Nguồn: themorgan.org</a:t>
                </a:r>
              </a:p>
            </p:txBody>
          </p:sp>
        </p:grpSp>
        <p:sp>
          <p:nvSpPr>
            <p:cNvPr id="25" name="Oval 24">
              <a:extLst>
                <a:ext uri="{FF2B5EF4-FFF2-40B4-BE49-F238E27FC236}">
                  <a16:creationId xmlns:a16="http://schemas.microsoft.com/office/drawing/2014/main" id="{AC321E51-EF4C-B2D2-7EAE-62FE6690D552}"/>
                </a:ext>
              </a:extLst>
            </p:cNvPr>
            <p:cNvSpPr/>
            <p:nvPr/>
          </p:nvSpPr>
          <p:spPr>
            <a:xfrm>
              <a:off x="9078247" y="7741335"/>
              <a:ext cx="583478" cy="607912"/>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5</a:t>
              </a:r>
            </a:p>
          </p:txBody>
        </p:sp>
        <p:pic>
          <p:nvPicPr>
            <p:cNvPr id="20" name="Picture 19">
              <a:extLst>
                <a:ext uri="{FF2B5EF4-FFF2-40B4-BE49-F238E27FC236}">
                  <a16:creationId xmlns:a16="http://schemas.microsoft.com/office/drawing/2014/main" id="{51822C0A-73B5-523E-A9E6-9411A2EAA250}"/>
                </a:ext>
              </a:extLst>
            </p:cNvPr>
            <p:cNvPicPr>
              <a:picLocks noChangeAspect="1"/>
            </p:cNvPicPr>
            <p:nvPr/>
          </p:nvPicPr>
          <p:blipFill>
            <a:blip r:embed="rId3"/>
            <a:srcRect l="7827" b="20197"/>
            <a:stretch/>
          </p:blipFill>
          <p:spPr>
            <a:xfrm>
              <a:off x="8957542" y="1267546"/>
              <a:ext cx="8863065" cy="5999569"/>
            </a:xfrm>
            <a:prstGeom prst="rect">
              <a:avLst/>
            </a:prstGeom>
          </p:spPr>
        </p:pic>
      </p:grpSp>
    </p:spTree>
    <p:extLst>
      <p:ext uri="{BB962C8B-B14F-4D97-AF65-F5344CB8AC3E}">
        <p14:creationId xmlns:p14="http://schemas.microsoft.com/office/powerpoint/2010/main" val="3890775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14D0D1E1-41ED-8855-F90A-5B6409D8949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B397CDE-AE53-BC13-7132-C7126A2D4CE0}"/>
              </a:ext>
            </a:extLst>
          </p:cNvPr>
          <p:cNvGrpSpPr/>
          <p:nvPr/>
        </p:nvGrpSpPr>
        <p:grpSpPr>
          <a:xfrm>
            <a:off x="326814" y="266700"/>
            <a:ext cx="8915400" cy="8621504"/>
            <a:chOff x="304800" y="1124233"/>
            <a:chExt cx="8915400" cy="8621504"/>
          </a:xfrm>
        </p:grpSpPr>
        <p:grpSp>
          <p:nvGrpSpPr>
            <p:cNvPr id="8" name="Group 7">
              <a:extLst>
                <a:ext uri="{FF2B5EF4-FFF2-40B4-BE49-F238E27FC236}">
                  <a16:creationId xmlns:a16="http://schemas.microsoft.com/office/drawing/2014/main" id="{D38783F9-306E-BC56-B9EC-647657C376A4}"/>
                </a:ext>
              </a:extLst>
            </p:cNvPr>
            <p:cNvGrpSpPr/>
            <p:nvPr/>
          </p:nvGrpSpPr>
          <p:grpSpPr>
            <a:xfrm>
              <a:off x="304800" y="1124233"/>
              <a:ext cx="8915400" cy="8621504"/>
              <a:chOff x="-457200" y="22965"/>
              <a:chExt cx="8915400" cy="8274972"/>
            </a:xfrm>
          </p:grpSpPr>
          <p:grpSp>
            <p:nvGrpSpPr>
              <p:cNvPr id="12" name="Group 11">
                <a:extLst>
                  <a:ext uri="{FF2B5EF4-FFF2-40B4-BE49-F238E27FC236}">
                    <a16:creationId xmlns:a16="http://schemas.microsoft.com/office/drawing/2014/main" id="{BDE2C59C-E7E1-C515-F01C-9881F129A752}"/>
                  </a:ext>
                </a:extLst>
              </p:cNvPr>
              <p:cNvGrpSpPr/>
              <p:nvPr/>
            </p:nvGrpSpPr>
            <p:grpSpPr>
              <a:xfrm>
                <a:off x="-457200" y="22965"/>
                <a:ext cx="8915400" cy="8274972"/>
                <a:chOff x="597895" y="1265596"/>
                <a:chExt cx="7277079" cy="8175890"/>
              </a:xfrm>
            </p:grpSpPr>
            <p:sp>
              <p:nvSpPr>
                <p:cNvPr id="16" name="Rectangle 15">
                  <a:extLst>
                    <a:ext uri="{FF2B5EF4-FFF2-40B4-BE49-F238E27FC236}">
                      <a16:creationId xmlns:a16="http://schemas.microsoft.com/office/drawing/2014/main" id="{2838F458-F54B-441E-17BB-FA42FC3DC5BB}"/>
                    </a:ext>
                  </a:extLst>
                </p:cNvPr>
                <p:cNvSpPr/>
                <p:nvPr/>
              </p:nvSpPr>
              <p:spPr>
                <a:xfrm>
                  <a:off x="597895" y="1265596"/>
                  <a:ext cx="7277079" cy="817589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426A5C-5255-2466-9D79-7D98A8660D87}"/>
                    </a:ext>
                  </a:extLst>
                </p:cNvPr>
                <p:cNvSpPr txBox="1"/>
                <p:nvPr/>
              </p:nvSpPr>
              <p:spPr>
                <a:xfrm>
                  <a:off x="1388674" y="7678355"/>
                  <a:ext cx="6266190" cy="166176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To Susan Buckwalter</a:t>
                  </a:r>
                  <a:r>
                    <a:rPr lang="en-US" sz="2500" i="1">
                      <a:latin typeface="Arial" panose="020B0604020202020204" pitchFamily="34" charset="0"/>
                      <a:cs typeface="Arial" panose="020B0604020202020204" pitchFamily="34" charset="0"/>
                    </a:rPr>
                    <a:t>(1964)</a:t>
                  </a:r>
                </a:p>
                <a:p>
                  <a:pPr algn="r">
                    <a:lnSpc>
                      <a:spcPct val="150000"/>
                    </a:lnSpc>
                  </a:pPr>
                  <a:r>
                    <a:rPr lang="en-US" sz="2500" i="1">
                      <a:latin typeface="Arial" panose="020B0604020202020204" pitchFamily="34" charset="0"/>
                      <a:cs typeface="Arial" panose="020B0604020202020204" pitchFamily="34" charset="0"/>
                    </a:rPr>
                    <a:t>Tác phẩm của nghệ sĩ Donald Judd</a:t>
                  </a:r>
                </a:p>
                <a:p>
                  <a:pPr algn="r">
                    <a:lnSpc>
                      <a:spcPct val="150000"/>
                    </a:lnSpc>
                  </a:pPr>
                  <a:r>
                    <a:rPr lang="en-US" sz="2500" i="1">
                      <a:latin typeface="Arial" panose="020B0604020202020204" pitchFamily="34" charset="0"/>
                      <a:cs typeface="Arial" panose="020B0604020202020204" pitchFamily="34" charset="0"/>
                    </a:rPr>
                    <a:t>Nguồn: Bảo tàng Nghệ thuật hiện đại San Francisco</a:t>
                  </a:r>
                </a:p>
              </p:txBody>
            </p:sp>
          </p:grpSp>
          <p:sp>
            <p:nvSpPr>
              <p:cNvPr id="11" name="Oval 10">
                <a:extLst>
                  <a:ext uri="{FF2B5EF4-FFF2-40B4-BE49-F238E27FC236}">
                    <a16:creationId xmlns:a16="http://schemas.microsoft.com/office/drawing/2014/main" id="{73FA9279-5467-6E7A-17CA-4E3F117FBC62}"/>
                  </a:ext>
                </a:extLst>
              </p:cNvPr>
              <p:cNvSpPr/>
              <p:nvPr/>
            </p:nvSpPr>
            <p:spPr>
              <a:xfrm>
                <a:off x="-173903" y="681823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6</a:t>
                </a:r>
              </a:p>
            </p:txBody>
          </p:sp>
        </p:grpSp>
        <p:pic>
          <p:nvPicPr>
            <p:cNvPr id="4" name="Picture 3">
              <a:extLst>
                <a:ext uri="{FF2B5EF4-FFF2-40B4-BE49-F238E27FC236}">
                  <a16:creationId xmlns:a16="http://schemas.microsoft.com/office/drawing/2014/main" id="{2EC195B7-F27B-A050-D9E7-52139C6CF7E6}"/>
                </a:ext>
              </a:extLst>
            </p:cNvPr>
            <p:cNvPicPr>
              <a:picLocks noChangeAspect="1"/>
            </p:cNvPicPr>
            <p:nvPr/>
          </p:nvPicPr>
          <p:blipFill>
            <a:blip r:embed="rId2"/>
            <a:srcRect l="4482" b="24012"/>
            <a:stretch/>
          </p:blipFill>
          <p:spPr>
            <a:xfrm>
              <a:off x="588097" y="1184338"/>
              <a:ext cx="8200131" cy="6692646"/>
            </a:xfrm>
            <a:prstGeom prst="rect">
              <a:avLst/>
            </a:prstGeom>
          </p:spPr>
        </p:pic>
      </p:grpSp>
      <p:grpSp>
        <p:nvGrpSpPr>
          <p:cNvPr id="9" name="Group 8">
            <a:extLst>
              <a:ext uri="{FF2B5EF4-FFF2-40B4-BE49-F238E27FC236}">
                <a16:creationId xmlns:a16="http://schemas.microsoft.com/office/drawing/2014/main" id="{6925FDD1-3078-EE5B-CAA4-4AF97B9DED61}"/>
              </a:ext>
            </a:extLst>
          </p:cNvPr>
          <p:cNvGrpSpPr/>
          <p:nvPr/>
        </p:nvGrpSpPr>
        <p:grpSpPr>
          <a:xfrm>
            <a:off x="9764765" y="1562100"/>
            <a:ext cx="8105121" cy="8259385"/>
            <a:chOff x="9268479" y="1866900"/>
            <a:chExt cx="8105121" cy="8259385"/>
          </a:xfrm>
        </p:grpSpPr>
        <p:grpSp>
          <p:nvGrpSpPr>
            <p:cNvPr id="28" name="Group 27">
              <a:extLst>
                <a:ext uri="{FF2B5EF4-FFF2-40B4-BE49-F238E27FC236}">
                  <a16:creationId xmlns:a16="http://schemas.microsoft.com/office/drawing/2014/main" id="{F91F88BA-5569-A87C-1574-42727C7EDE6A}"/>
                </a:ext>
              </a:extLst>
            </p:cNvPr>
            <p:cNvGrpSpPr/>
            <p:nvPr/>
          </p:nvGrpSpPr>
          <p:grpSpPr>
            <a:xfrm>
              <a:off x="9268479" y="1866900"/>
              <a:ext cx="8105121" cy="8259385"/>
              <a:chOff x="8794950" y="1219652"/>
              <a:chExt cx="8105121" cy="8259385"/>
            </a:xfrm>
          </p:grpSpPr>
          <p:grpSp>
            <p:nvGrpSpPr>
              <p:cNvPr id="24" name="Group 23">
                <a:extLst>
                  <a:ext uri="{FF2B5EF4-FFF2-40B4-BE49-F238E27FC236}">
                    <a16:creationId xmlns:a16="http://schemas.microsoft.com/office/drawing/2014/main" id="{9E3825AB-7926-6A4A-92CD-122FC101D793}"/>
                  </a:ext>
                </a:extLst>
              </p:cNvPr>
              <p:cNvGrpSpPr/>
              <p:nvPr/>
            </p:nvGrpSpPr>
            <p:grpSpPr>
              <a:xfrm>
                <a:off x="8794950" y="1219652"/>
                <a:ext cx="8105121" cy="8259385"/>
                <a:chOff x="597895" y="1608999"/>
                <a:chExt cx="5723803" cy="7832487"/>
              </a:xfrm>
            </p:grpSpPr>
            <p:sp>
              <p:nvSpPr>
                <p:cNvPr id="26" name="Rectangle 25">
                  <a:extLst>
                    <a:ext uri="{FF2B5EF4-FFF2-40B4-BE49-F238E27FC236}">
                      <a16:creationId xmlns:a16="http://schemas.microsoft.com/office/drawing/2014/main" id="{992C0306-30ED-994B-1851-B81DEEC623FD}"/>
                    </a:ext>
                  </a:extLst>
                </p:cNvPr>
                <p:cNvSpPr/>
                <p:nvPr/>
              </p:nvSpPr>
              <p:spPr>
                <a:xfrm>
                  <a:off x="597895" y="1608999"/>
                  <a:ext cx="5723803" cy="783248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7A8321B-307B-C65F-7F55-51E4C338BF4B}"/>
                    </a:ext>
                  </a:extLst>
                </p:cNvPr>
                <p:cNvSpPr txBox="1"/>
                <p:nvPr/>
              </p:nvSpPr>
              <p:spPr>
                <a:xfrm>
                  <a:off x="705749" y="7412988"/>
                  <a:ext cx="5508092" cy="166176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Saint Anthony </a:t>
                  </a:r>
                  <a:r>
                    <a:rPr lang="en-US" sz="2500" i="1">
                      <a:latin typeface="Arial" panose="020B0604020202020204" pitchFamily="34" charset="0"/>
                      <a:cs typeface="Arial" panose="020B0604020202020204" pitchFamily="34" charset="0"/>
                    </a:rPr>
                    <a:t>(1996)</a:t>
                  </a:r>
                </a:p>
                <a:p>
                  <a:pPr algn="r">
                    <a:lnSpc>
                      <a:spcPct val="150000"/>
                    </a:lnSpc>
                  </a:pPr>
                  <a:r>
                    <a:rPr lang="en-US" sz="2500" i="1">
                      <a:latin typeface="Arial" panose="020B0604020202020204" pitchFamily="34" charset="0"/>
                      <a:cs typeface="Arial" panose="020B0604020202020204" pitchFamily="34" charset="0"/>
                    </a:rPr>
                    <a:t>Tác phẩm của nghệ sĩ Stephan Antonakos</a:t>
                  </a:r>
                </a:p>
                <a:p>
                  <a:pPr algn="r">
                    <a:lnSpc>
                      <a:spcPct val="150000"/>
                    </a:lnSpc>
                  </a:pPr>
                  <a:r>
                    <a:rPr lang="en-US" sz="2500" i="1">
                      <a:latin typeface="Arial" panose="020B0604020202020204" pitchFamily="34" charset="0"/>
                      <a:cs typeface="Arial" panose="020B0604020202020204" pitchFamily="34" charset="0"/>
                    </a:rPr>
                    <a:t>Nguồn: Courtesy Bookstein Projects</a:t>
                  </a:r>
                </a:p>
              </p:txBody>
            </p:sp>
          </p:grpSp>
          <p:sp>
            <p:nvSpPr>
              <p:cNvPr id="25" name="Oval 24">
                <a:extLst>
                  <a:ext uri="{FF2B5EF4-FFF2-40B4-BE49-F238E27FC236}">
                    <a16:creationId xmlns:a16="http://schemas.microsoft.com/office/drawing/2014/main" id="{71F033D4-0EBC-CC2A-FD15-4CCA396DAC17}"/>
                  </a:ext>
                </a:extLst>
              </p:cNvPr>
              <p:cNvSpPr/>
              <p:nvPr/>
            </p:nvSpPr>
            <p:spPr>
              <a:xfrm>
                <a:off x="9078247" y="7741335"/>
                <a:ext cx="583478" cy="607912"/>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7</a:t>
                </a:r>
              </a:p>
            </p:txBody>
          </p:sp>
        </p:grpSp>
        <p:pic>
          <p:nvPicPr>
            <p:cNvPr id="7" name="Picture 6">
              <a:extLst>
                <a:ext uri="{FF2B5EF4-FFF2-40B4-BE49-F238E27FC236}">
                  <a16:creationId xmlns:a16="http://schemas.microsoft.com/office/drawing/2014/main" id="{B98011E5-7269-3457-EF5D-C50E45472365}"/>
                </a:ext>
              </a:extLst>
            </p:cNvPr>
            <p:cNvPicPr>
              <a:picLocks noChangeAspect="1"/>
            </p:cNvPicPr>
            <p:nvPr/>
          </p:nvPicPr>
          <p:blipFill>
            <a:blip r:embed="rId3"/>
            <a:srcRect b="20584"/>
            <a:stretch/>
          </p:blipFill>
          <p:spPr>
            <a:xfrm>
              <a:off x="9363871" y="2173394"/>
              <a:ext cx="7914335" cy="5549618"/>
            </a:xfrm>
            <a:prstGeom prst="rect">
              <a:avLst/>
            </a:prstGeom>
          </p:spPr>
        </p:pic>
      </p:grpSp>
    </p:spTree>
    <p:extLst>
      <p:ext uri="{BB962C8B-B14F-4D97-AF65-F5344CB8AC3E}">
        <p14:creationId xmlns:p14="http://schemas.microsoft.com/office/powerpoint/2010/main" val="3385729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F82675BB-7BEB-A6E7-7E4E-8F80170878DE}"/>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F71E912E-5132-4E0B-763F-94C1DF7011B8}"/>
              </a:ext>
            </a:extLst>
          </p:cNvPr>
          <p:cNvSpPr/>
          <p:nvPr/>
        </p:nvSpPr>
        <p:spPr>
          <a:xfrm>
            <a:off x="8567736" y="-33338"/>
            <a:ext cx="10134600" cy="1085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367EDAB-AA0E-774E-8803-F5AF98E23255}"/>
              </a:ext>
            </a:extLst>
          </p:cNvPr>
          <p:cNvGrpSpPr/>
          <p:nvPr/>
        </p:nvGrpSpPr>
        <p:grpSpPr>
          <a:xfrm>
            <a:off x="685800" y="952500"/>
            <a:ext cx="6781800" cy="2971800"/>
            <a:chOff x="457200" y="1714500"/>
            <a:chExt cx="6781800" cy="2971800"/>
          </a:xfrm>
        </p:grpSpPr>
        <p:grpSp>
          <p:nvGrpSpPr>
            <p:cNvPr id="14" name="Group 13">
              <a:extLst>
                <a:ext uri="{FF2B5EF4-FFF2-40B4-BE49-F238E27FC236}">
                  <a16:creationId xmlns:a16="http://schemas.microsoft.com/office/drawing/2014/main" id="{41700B7D-0216-D7A8-6FED-48C127C94431}"/>
                </a:ext>
              </a:extLst>
            </p:cNvPr>
            <p:cNvGrpSpPr/>
            <p:nvPr/>
          </p:nvGrpSpPr>
          <p:grpSpPr>
            <a:xfrm>
              <a:off x="457200" y="1714500"/>
              <a:ext cx="6096000" cy="1600200"/>
              <a:chOff x="952500" y="1714500"/>
              <a:chExt cx="6096000" cy="1600200"/>
            </a:xfrm>
          </p:grpSpPr>
          <p:sp>
            <p:nvSpPr>
              <p:cNvPr id="2" name="Rectangle 1">
                <a:extLst>
                  <a:ext uri="{FF2B5EF4-FFF2-40B4-BE49-F238E27FC236}">
                    <a16:creationId xmlns:a16="http://schemas.microsoft.com/office/drawing/2014/main" id="{C687E840-5D6D-1CBF-85FB-D3BCD419F261}"/>
                  </a:ext>
                </a:extLst>
              </p:cNvPr>
              <p:cNvSpPr/>
              <p:nvPr/>
            </p:nvSpPr>
            <p:spPr>
              <a:xfrm>
                <a:off x="952500" y="1714500"/>
                <a:ext cx="6096000" cy="160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7AC529-0557-3700-340B-D537CE3659CA}"/>
                  </a:ext>
                </a:extLst>
              </p:cNvPr>
              <p:cNvSpPr txBox="1"/>
              <p:nvPr/>
            </p:nvSpPr>
            <p:spPr>
              <a:xfrm>
                <a:off x="1676400" y="2083713"/>
                <a:ext cx="4648200" cy="861774"/>
              </a:xfrm>
              <a:prstGeom prst="rect">
                <a:avLst/>
              </a:prstGeom>
              <a:noFill/>
            </p:spPr>
            <p:txBody>
              <a:bodyPr wrap="square">
                <a:spAutoFit/>
              </a:bodyPr>
              <a:lstStyle/>
              <a:p>
                <a:pPr algn="ctr"/>
                <a:r>
                  <a:rPr kumimoji="0" lang="en-US" sz="5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Contemporary</a:t>
                </a:r>
                <a:endParaRPr lang="en-US"/>
              </a:p>
            </p:txBody>
          </p:sp>
        </p:grpSp>
        <p:grpSp>
          <p:nvGrpSpPr>
            <p:cNvPr id="15" name="Group 14">
              <a:extLst>
                <a:ext uri="{FF2B5EF4-FFF2-40B4-BE49-F238E27FC236}">
                  <a16:creationId xmlns:a16="http://schemas.microsoft.com/office/drawing/2014/main" id="{6398314E-C700-450D-EEA6-4F1A1621C12D}"/>
                </a:ext>
              </a:extLst>
            </p:cNvPr>
            <p:cNvGrpSpPr/>
            <p:nvPr/>
          </p:nvGrpSpPr>
          <p:grpSpPr>
            <a:xfrm>
              <a:off x="3962400" y="3086100"/>
              <a:ext cx="3276600" cy="1600200"/>
              <a:chOff x="952500" y="1714500"/>
              <a:chExt cx="6096000" cy="1600200"/>
            </a:xfrm>
          </p:grpSpPr>
          <p:sp>
            <p:nvSpPr>
              <p:cNvPr id="18" name="Rectangle 17">
                <a:extLst>
                  <a:ext uri="{FF2B5EF4-FFF2-40B4-BE49-F238E27FC236}">
                    <a16:creationId xmlns:a16="http://schemas.microsoft.com/office/drawing/2014/main" id="{F697652A-9247-2CD7-38AF-1E7F68AD9968}"/>
                  </a:ext>
                </a:extLst>
              </p:cNvPr>
              <p:cNvSpPr/>
              <p:nvPr/>
            </p:nvSpPr>
            <p:spPr>
              <a:xfrm>
                <a:off x="952500" y="1714500"/>
                <a:ext cx="6096000" cy="16002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C3D6DE-5137-F4AB-6BF4-95DE4DB75146}"/>
                  </a:ext>
                </a:extLst>
              </p:cNvPr>
              <p:cNvSpPr txBox="1"/>
              <p:nvPr/>
            </p:nvSpPr>
            <p:spPr>
              <a:xfrm>
                <a:off x="1676400" y="2083713"/>
                <a:ext cx="4648200" cy="861774"/>
              </a:xfrm>
              <a:prstGeom prst="rect">
                <a:avLst/>
              </a:prstGeom>
              <a:noFill/>
            </p:spPr>
            <p:txBody>
              <a:bodyPr wrap="square">
                <a:spAutoFit/>
              </a:bodyPr>
              <a:lstStyle/>
              <a:p>
                <a:pPr algn="ctr"/>
                <a:r>
                  <a:rPr kumimoji="0" lang="en-US" sz="5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Art</a:t>
                </a:r>
                <a:endParaRPr lang="en-US"/>
              </a:p>
            </p:txBody>
          </p:sp>
        </p:grpSp>
      </p:grpSp>
      <p:sp>
        <p:nvSpPr>
          <p:cNvPr id="21" name="TextBox 20">
            <a:extLst>
              <a:ext uri="{FF2B5EF4-FFF2-40B4-BE49-F238E27FC236}">
                <a16:creationId xmlns:a16="http://schemas.microsoft.com/office/drawing/2014/main" id="{65336F19-D783-7105-8FA2-955AECDBF0E0}"/>
              </a:ext>
            </a:extLst>
          </p:cNvPr>
          <p:cNvSpPr txBox="1"/>
          <p:nvPr/>
        </p:nvSpPr>
        <p:spPr>
          <a:xfrm>
            <a:off x="1246346" y="7200900"/>
            <a:ext cx="6667500" cy="2400657"/>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Giữa thế kỉ </a:t>
            </a:r>
            <a:r>
              <a:rPr lang="en-US" sz="15000" b="1">
                <a:solidFill>
                  <a:srgbClr val="C00000"/>
                </a:solidFill>
                <a:effectLst>
                  <a:outerShdw blurRad="50800" dist="38100" dir="8100000" algn="tr" rotWithShape="0">
                    <a:prstClr val="black">
                      <a:alpha val="40000"/>
                    </a:prstClr>
                  </a:outerShdw>
                </a:effectLst>
                <a:latin typeface="Agency FB" panose="020B0503020202020204" pitchFamily="34" charset="0"/>
                <a:cs typeface="Arial" panose="020B0604020202020204" pitchFamily="34" charset="0"/>
              </a:rPr>
              <a:t>XX</a:t>
            </a:r>
          </a:p>
        </p:txBody>
      </p:sp>
      <p:sp>
        <p:nvSpPr>
          <p:cNvPr id="29" name="TextBox 28">
            <a:extLst>
              <a:ext uri="{FF2B5EF4-FFF2-40B4-BE49-F238E27FC236}">
                <a16:creationId xmlns:a16="http://schemas.microsoft.com/office/drawing/2014/main" id="{30B698AE-B5A6-D966-C954-D1E3964FDA71}"/>
              </a:ext>
            </a:extLst>
          </p:cNvPr>
          <p:cNvSpPr txBox="1"/>
          <p:nvPr/>
        </p:nvSpPr>
        <p:spPr>
          <a:xfrm>
            <a:off x="800100" y="4293513"/>
            <a:ext cx="6667500" cy="2762936"/>
          </a:xfrm>
          <a:prstGeom prst="rect">
            <a:avLst/>
          </a:prstGeom>
          <a:noFill/>
        </p:spPr>
        <p:txBody>
          <a:bodyPr wrap="square">
            <a:spAutoFit/>
          </a:bodyPr>
          <a:lstStyle/>
          <a:p>
            <a:pPr algn="just">
              <a:lnSpc>
                <a:spcPct val="150000"/>
              </a:lnSpc>
            </a:pPr>
            <a:r>
              <a:rPr lang="vi-VN" sz="4000" i="1">
                <a:solidFill>
                  <a:srgbClr val="5E1216"/>
                </a:solidFill>
              </a:rPr>
              <a:t>Tên gọi chung cho những trào lưu nghệ thuật xuất hiện ở phương Tây </a:t>
            </a:r>
            <a:endParaRPr lang="en-US" sz="4000" i="1">
              <a:solidFill>
                <a:srgbClr val="5E1216"/>
              </a:solidFill>
            </a:endParaRPr>
          </a:p>
        </p:txBody>
      </p:sp>
      <p:grpSp>
        <p:nvGrpSpPr>
          <p:cNvPr id="35" name="Group 34">
            <a:extLst>
              <a:ext uri="{FF2B5EF4-FFF2-40B4-BE49-F238E27FC236}">
                <a16:creationId xmlns:a16="http://schemas.microsoft.com/office/drawing/2014/main" id="{407D0777-C32B-6D5A-8B8B-60D372C2A82D}"/>
              </a:ext>
            </a:extLst>
          </p:cNvPr>
          <p:cNvGrpSpPr/>
          <p:nvPr/>
        </p:nvGrpSpPr>
        <p:grpSpPr>
          <a:xfrm>
            <a:off x="8596312" y="1905000"/>
            <a:ext cx="8991600" cy="1295400"/>
            <a:chOff x="8686800" y="2019300"/>
            <a:chExt cx="8991600" cy="1295400"/>
          </a:xfrm>
        </p:grpSpPr>
        <p:sp>
          <p:nvSpPr>
            <p:cNvPr id="30" name="Rectangle: Rounded Corners 29">
              <a:extLst>
                <a:ext uri="{FF2B5EF4-FFF2-40B4-BE49-F238E27FC236}">
                  <a16:creationId xmlns:a16="http://schemas.microsoft.com/office/drawing/2014/main" id="{2EF988E3-F75B-4E06-4DCB-0F696C302D27}"/>
                </a:ext>
              </a:extLst>
            </p:cNvPr>
            <p:cNvSpPr/>
            <p:nvPr/>
          </p:nvSpPr>
          <p:spPr>
            <a:xfrm>
              <a:off x="9677400" y="2019300"/>
              <a:ext cx="8001000" cy="12954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nghệ thuật Đại chúng</a:t>
              </a:r>
            </a:p>
          </p:txBody>
        </p:sp>
        <p:cxnSp>
          <p:nvCxnSpPr>
            <p:cNvPr id="32" name="Straight Connector 31">
              <a:extLst>
                <a:ext uri="{FF2B5EF4-FFF2-40B4-BE49-F238E27FC236}">
                  <a16:creationId xmlns:a16="http://schemas.microsoft.com/office/drawing/2014/main" id="{44D5AB67-F34E-4C43-38A4-F44BC6CB5904}"/>
                </a:ext>
              </a:extLst>
            </p:cNvPr>
            <p:cNvCxnSpPr>
              <a:cxnSpLocks/>
              <a:stCxn id="30" idx="1"/>
            </p:cNvCxnSpPr>
            <p:nvPr/>
          </p:nvCxnSpPr>
          <p:spPr>
            <a:xfrm flipH="1">
              <a:off x="8686800" y="2667000"/>
              <a:ext cx="990600" cy="26313"/>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93BF71-D96E-07EF-BA16-052EC7A729E0}"/>
              </a:ext>
            </a:extLst>
          </p:cNvPr>
          <p:cNvGrpSpPr/>
          <p:nvPr/>
        </p:nvGrpSpPr>
        <p:grpSpPr>
          <a:xfrm>
            <a:off x="8596312" y="4681538"/>
            <a:ext cx="8991600" cy="1295400"/>
            <a:chOff x="8686800" y="2019300"/>
            <a:chExt cx="8991600" cy="1295400"/>
          </a:xfrm>
        </p:grpSpPr>
        <p:sp>
          <p:nvSpPr>
            <p:cNvPr id="37" name="Rectangle: Rounded Corners 36">
              <a:extLst>
                <a:ext uri="{FF2B5EF4-FFF2-40B4-BE49-F238E27FC236}">
                  <a16:creationId xmlns:a16="http://schemas.microsoft.com/office/drawing/2014/main" id="{92796087-51DA-B9E6-AE15-E586AF4B164C}"/>
                </a:ext>
              </a:extLst>
            </p:cNvPr>
            <p:cNvSpPr/>
            <p:nvPr/>
          </p:nvSpPr>
          <p:spPr>
            <a:xfrm>
              <a:off x="9677400" y="2019300"/>
              <a:ext cx="8001000" cy="12954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nghệ thuật Quang học</a:t>
              </a:r>
            </a:p>
          </p:txBody>
        </p:sp>
        <p:cxnSp>
          <p:nvCxnSpPr>
            <p:cNvPr id="38" name="Straight Connector 37">
              <a:extLst>
                <a:ext uri="{FF2B5EF4-FFF2-40B4-BE49-F238E27FC236}">
                  <a16:creationId xmlns:a16="http://schemas.microsoft.com/office/drawing/2014/main" id="{FFAE4A23-7D17-3A0E-5638-9C540FC672A9}"/>
                </a:ext>
              </a:extLst>
            </p:cNvPr>
            <p:cNvCxnSpPr>
              <a:cxnSpLocks/>
              <a:stCxn id="37" idx="1"/>
            </p:cNvCxnSpPr>
            <p:nvPr/>
          </p:nvCxnSpPr>
          <p:spPr>
            <a:xfrm flipH="1">
              <a:off x="8686800" y="2667000"/>
              <a:ext cx="990600" cy="26313"/>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F51C51D-51A3-7ABC-FD17-6E6B8B958C2D}"/>
              </a:ext>
            </a:extLst>
          </p:cNvPr>
          <p:cNvGrpSpPr/>
          <p:nvPr/>
        </p:nvGrpSpPr>
        <p:grpSpPr>
          <a:xfrm>
            <a:off x="8596312" y="7431763"/>
            <a:ext cx="8991600" cy="1295400"/>
            <a:chOff x="8686800" y="2019300"/>
            <a:chExt cx="8991600" cy="1295400"/>
          </a:xfrm>
        </p:grpSpPr>
        <p:sp>
          <p:nvSpPr>
            <p:cNvPr id="40" name="Rectangle: Rounded Corners 39">
              <a:extLst>
                <a:ext uri="{FF2B5EF4-FFF2-40B4-BE49-F238E27FC236}">
                  <a16:creationId xmlns:a16="http://schemas.microsoft.com/office/drawing/2014/main" id="{B4A02975-9BE8-E7BC-7DE5-F1455192415E}"/>
                </a:ext>
              </a:extLst>
            </p:cNvPr>
            <p:cNvSpPr/>
            <p:nvPr/>
          </p:nvSpPr>
          <p:spPr>
            <a:xfrm>
              <a:off x="9677400" y="2019300"/>
              <a:ext cx="8001000" cy="12954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nghệ thuật Tối giản</a:t>
              </a:r>
            </a:p>
          </p:txBody>
        </p:sp>
        <p:cxnSp>
          <p:nvCxnSpPr>
            <p:cNvPr id="41" name="Straight Connector 40">
              <a:extLst>
                <a:ext uri="{FF2B5EF4-FFF2-40B4-BE49-F238E27FC236}">
                  <a16:creationId xmlns:a16="http://schemas.microsoft.com/office/drawing/2014/main" id="{DD349632-9C5D-3BF5-9B4C-689432A9713D}"/>
                </a:ext>
              </a:extLst>
            </p:cNvPr>
            <p:cNvCxnSpPr>
              <a:cxnSpLocks/>
              <a:stCxn id="40" idx="1"/>
            </p:cNvCxnSpPr>
            <p:nvPr/>
          </p:nvCxnSpPr>
          <p:spPr>
            <a:xfrm flipH="1">
              <a:off x="8686800" y="2667000"/>
              <a:ext cx="990600" cy="26313"/>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6711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down)">
                                      <p:cBhvr>
                                        <p:cTn id="25" dur="500"/>
                                        <p:tgtEl>
                                          <p:spTgt spid="39"/>
                                        </p:tgtEl>
                                      </p:cBhvr>
                                    </p:animEffect>
                                  </p:childTnLst>
                                </p:cTn>
                              </p:par>
                              <p:par>
                                <p:cTn id="26" presetID="2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C007C021-6B00-477A-BE58-7F49EAEC32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65A9637-DB4F-5A5B-4037-32E2D71AA169}"/>
              </a:ext>
            </a:extLst>
          </p:cNvPr>
          <p:cNvSpPr txBox="1"/>
          <p:nvPr/>
        </p:nvSpPr>
        <p:spPr>
          <a:xfrm>
            <a:off x="9054234" y="1274490"/>
            <a:ext cx="9300672" cy="861774"/>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MỘT SỐ TRÀO LƯU KHÁC  </a:t>
            </a:r>
          </a:p>
        </p:txBody>
      </p:sp>
      <p:grpSp>
        <p:nvGrpSpPr>
          <p:cNvPr id="4" name="Group 3">
            <a:extLst>
              <a:ext uri="{FF2B5EF4-FFF2-40B4-BE49-F238E27FC236}">
                <a16:creationId xmlns:a16="http://schemas.microsoft.com/office/drawing/2014/main" id="{389808B9-F179-55B9-CC1F-6FF1D06A62EB}"/>
              </a:ext>
            </a:extLst>
          </p:cNvPr>
          <p:cNvGrpSpPr/>
          <p:nvPr/>
        </p:nvGrpSpPr>
        <p:grpSpPr>
          <a:xfrm>
            <a:off x="9363551" y="2738636"/>
            <a:ext cx="8682037" cy="7326386"/>
            <a:chOff x="1171572" y="723900"/>
            <a:chExt cx="9344028" cy="7326386"/>
          </a:xfrm>
        </p:grpSpPr>
        <p:grpSp>
          <p:nvGrpSpPr>
            <p:cNvPr id="5" name="Group 4">
              <a:extLst>
                <a:ext uri="{FF2B5EF4-FFF2-40B4-BE49-F238E27FC236}">
                  <a16:creationId xmlns:a16="http://schemas.microsoft.com/office/drawing/2014/main" id="{C2265218-41CD-F2F3-E2EF-1BD062620410}"/>
                </a:ext>
              </a:extLst>
            </p:cNvPr>
            <p:cNvGrpSpPr/>
            <p:nvPr/>
          </p:nvGrpSpPr>
          <p:grpSpPr>
            <a:xfrm>
              <a:off x="1171572" y="723900"/>
              <a:ext cx="9344028" cy="7326386"/>
              <a:chOff x="228600" y="1627114"/>
              <a:chExt cx="7086600" cy="7859786"/>
            </a:xfrm>
          </p:grpSpPr>
          <p:sp>
            <p:nvSpPr>
              <p:cNvPr id="7" name="Rectangle 6">
                <a:extLst>
                  <a:ext uri="{FF2B5EF4-FFF2-40B4-BE49-F238E27FC236}">
                    <a16:creationId xmlns:a16="http://schemas.microsoft.com/office/drawing/2014/main" id="{555816C4-856D-79BC-88FA-CABCBEE1C027}"/>
                  </a:ext>
                </a:extLst>
              </p:cNvPr>
              <p:cNvSpPr/>
              <p:nvPr/>
            </p:nvSpPr>
            <p:spPr>
              <a:xfrm>
                <a:off x="228600" y="1627114"/>
                <a:ext cx="7086600"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A4AB8E-E6A8-9DC3-1C49-2440CADBA70D}"/>
                  </a:ext>
                </a:extLst>
              </p:cNvPr>
              <p:cNvSpPr txBox="1"/>
              <p:nvPr/>
            </p:nvSpPr>
            <p:spPr>
              <a:xfrm>
                <a:off x="457200" y="8523729"/>
                <a:ext cx="6629399" cy="676878"/>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Trình diễn</a:t>
                </a:r>
              </a:p>
            </p:txBody>
          </p:sp>
        </p:grpSp>
        <p:pic>
          <p:nvPicPr>
            <p:cNvPr id="6" name="Picture 2">
              <a:extLst>
                <a:ext uri="{FF2B5EF4-FFF2-40B4-BE49-F238E27FC236}">
                  <a16:creationId xmlns:a16="http://schemas.microsoft.com/office/drawing/2014/main" id="{E21B6FF0-CCBB-7B04-11AC-B164681F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85" y="1214040"/>
              <a:ext cx="8717280" cy="5448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CD54C54-D296-AFF1-E53E-846A94B850F5}"/>
              </a:ext>
            </a:extLst>
          </p:cNvPr>
          <p:cNvGrpSpPr/>
          <p:nvPr/>
        </p:nvGrpSpPr>
        <p:grpSpPr>
          <a:xfrm>
            <a:off x="429946" y="800100"/>
            <a:ext cx="8518884" cy="6792986"/>
            <a:chOff x="9296402" y="3086100"/>
            <a:chExt cx="8518884" cy="6792986"/>
          </a:xfrm>
        </p:grpSpPr>
        <p:grpSp>
          <p:nvGrpSpPr>
            <p:cNvPr id="10" name="Group 9">
              <a:extLst>
                <a:ext uri="{FF2B5EF4-FFF2-40B4-BE49-F238E27FC236}">
                  <a16:creationId xmlns:a16="http://schemas.microsoft.com/office/drawing/2014/main" id="{B48425DF-48D2-AFBF-B64C-64DE7BB78F00}"/>
                </a:ext>
              </a:extLst>
            </p:cNvPr>
            <p:cNvGrpSpPr/>
            <p:nvPr/>
          </p:nvGrpSpPr>
          <p:grpSpPr>
            <a:xfrm>
              <a:off x="9296402" y="3086100"/>
              <a:ext cx="8518884" cy="6792986"/>
              <a:chOff x="8077198" y="2628900"/>
              <a:chExt cx="6419646" cy="6792986"/>
            </a:xfrm>
          </p:grpSpPr>
          <p:sp>
            <p:nvSpPr>
              <p:cNvPr id="12" name="Rectangle 11">
                <a:extLst>
                  <a:ext uri="{FF2B5EF4-FFF2-40B4-BE49-F238E27FC236}">
                    <a16:creationId xmlns:a16="http://schemas.microsoft.com/office/drawing/2014/main" id="{0FD1A434-3A8E-A995-9915-8524B154C01A}"/>
                  </a:ext>
                </a:extLst>
              </p:cNvPr>
              <p:cNvSpPr/>
              <p:nvPr/>
            </p:nvSpPr>
            <p:spPr>
              <a:xfrm>
                <a:off x="8077199" y="2628900"/>
                <a:ext cx="6419645" cy="67929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057F039-0097-E9CC-2E19-91BDCE436E10}"/>
                  </a:ext>
                </a:extLst>
              </p:cNvPr>
              <p:cNvSpPr txBox="1"/>
              <p:nvPr/>
            </p:nvSpPr>
            <p:spPr>
              <a:xfrm>
                <a:off x="8077198" y="8611629"/>
                <a:ext cx="6419645"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Sắp đặt </a:t>
                </a:r>
              </a:p>
            </p:txBody>
          </p:sp>
        </p:grpSp>
        <p:pic>
          <p:nvPicPr>
            <p:cNvPr id="11" name="Picture 10">
              <a:extLst>
                <a:ext uri="{FF2B5EF4-FFF2-40B4-BE49-F238E27FC236}">
                  <a16:creationId xmlns:a16="http://schemas.microsoft.com/office/drawing/2014/main" id="{1984F03A-5D97-A75B-D328-BA66FDEEB286}"/>
                </a:ext>
              </a:extLst>
            </p:cNvPr>
            <p:cNvPicPr>
              <a:picLocks noChangeAspect="1"/>
            </p:cNvPicPr>
            <p:nvPr/>
          </p:nvPicPr>
          <p:blipFill>
            <a:blip r:embed="rId3"/>
            <a:stretch>
              <a:fillRect/>
            </a:stretch>
          </p:blipFill>
          <p:spPr>
            <a:xfrm>
              <a:off x="9457561" y="3962400"/>
              <a:ext cx="8240810" cy="4709034"/>
            </a:xfrm>
            <a:prstGeom prst="rect">
              <a:avLst/>
            </a:prstGeom>
          </p:spPr>
        </p:pic>
      </p:grpSp>
    </p:spTree>
    <p:extLst>
      <p:ext uri="{BB962C8B-B14F-4D97-AF65-F5344CB8AC3E}">
        <p14:creationId xmlns:p14="http://schemas.microsoft.com/office/powerpoint/2010/main" val="287700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B949B796-F575-7607-EF98-C7A56E9D01E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9A86640-F403-9B40-CDB7-0008F01B4585}"/>
              </a:ext>
            </a:extLst>
          </p:cNvPr>
          <p:cNvGrpSpPr/>
          <p:nvPr/>
        </p:nvGrpSpPr>
        <p:grpSpPr>
          <a:xfrm>
            <a:off x="309654" y="419100"/>
            <a:ext cx="8858158" cy="6505818"/>
            <a:chOff x="429945" y="800100"/>
            <a:chExt cx="9249159" cy="6792986"/>
          </a:xfrm>
        </p:grpSpPr>
        <p:grpSp>
          <p:nvGrpSpPr>
            <p:cNvPr id="10" name="Group 9">
              <a:extLst>
                <a:ext uri="{FF2B5EF4-FFF2-40B4-BE49-F238E27FC236}">
                  <a16:creationId xmlns:a16="http://schemas.microsoft.com/office/drawing/2014/main" id="{17074378-4411-7175-A070-7778977B23C6}"/>
                </a:ext>
              </a:extLst>
            </p:cNvPr>
            <p:cNvGrpSpPr/>
            <p:nvPr/>
          </p:nvGrpSpPr>
          <p:grpSpPr>
            <a:xfrm>
              <a:off x="429945" y="800100"/>
              <a:ext cx="9249159" cy="6792986"/>
              <a:chOff x="8077198" y="2628900"/>
              <a:chExt cx="6419646" cy="6792986"/>
            </a:xfrm>
          </p:grpSpPr>
          <p:sp>
            <p:nvSpPr>
              <p:cNvPr id="12" name="Rectangle 11">
                <a:extLst>
                  <a:ext uri="{FF2B5EF4-FFF2-40B4-BE49-F238E27FC236}">
                    <a16:creationId xmlns:a16="http://schemas.microsoft.com/office/drawing/2014/main" id="{D3E636CC-C712-2CF9-8ECC-CDD639638655}"/>
                  </a:ext>
                </a:extLst>
              </p:cNvPr>
              <p:cNvSpPr/>
              <p:nvPr/>
            </p:nvSpPr>
            <p:spPr>
              <a:xfrm>
                <a:off x="8077199" y="2628900"/>
                <a:ext cx="6419645" cy="67929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2AC53A-5466-EC7E-F005-FD862595D20D}"/>
                  </a:ext>
                </a:extLst>
              </p:cNvPr>
              <p:cNvSpPr txBox="1"/>
              <p:nvPr/>
            </p:nvSpPr>
            <p:spPr>
              <a:xfrm>
                <a:off x="8077198" y="8611629"/>
                <a:ext cx="6419645"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Cộng đồng </a:t>
                </a:r>
              </a:p>
            </p:txBody>
          </p:sp>
        </p:grpSp>
        <p:pic>
          <p:nvPicPr>
            <p:cNvPr id="3074" name="Picture 2" descr="Nghệ sĩ Thế Sơn: Cần cởi trói cho nghệ thuật công cộng phát triển">
              <a:extLst>
                <a:ext uri="{FF2B5EF4-FFF2-40B4-BE49-F238E27FC236}">
                  <a16:creationId xmlns:a16="http://schemas.microsoft.com/office/drawing/2014/main" id="{297010E4-3245-8083-0AC6-9889C83B8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82" y="1035870"/>
              <a:ext cx="8518883" cy="56792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1053F0AC-5ACF-E008-B6AD-F2C4228984F2}"/>
              </a:ext>
            </a:extLst>
          </p:cNvPr>
          <p:cNvGrpSpPr/>
          <p:nvPr/>
        </p:nvGrpSpPr>
        <p:grpSpPr>
          <a:xfrm>
            <a:off x="9465124" y="2705100"/>
            <a:ext cx="8479883" cy="7155797"/>
            <a:chOff x="9546132" y="2720749"/>
            <a:chExt cx="8479883" cy="7155797"/>
          </a:xfrm>
        </p:grpSpPr>
        <p:grpSp>
          <p:nvGrpSpPr>
            <p:cNvPr id="5" name="Group 4">
              <a:extLst>
                <a:ext uri="{FF2B5EF4-FFF2-40B4-BE49-F238E27FC236}">
                  <a16:creationId xmlns:a16="http://schemas.microsoft.com/office/drawing/2014/main" id="{62A048F0-DA0E-64C9-D770-B2A80F120675}"/>
                </a:ext>
              </a:extLst>
            </p:cNvPr>
            <p:cNvGrpSpPr/>
            <p:nvPr/>
          </p:nvGrpSpPr>
          <p:grpSpPr>
            <a:xfrm>
              <a:off x="9546132" y="2720749"/>
              <a:ext cx="8479883" cy="7155797"/>
              <a:chOff x="228600" y="1627114"/>
              <a:chExt cx="7086600" cy="7859786"/>
            </a:xfrm>
          </p:grpSpPr>
          <p:sp>
            <p:nvSpPr>
              <p:cNvPr id="7" name="Rectangle 6">
                <a:extLst>
                  <a:ext uri="{FF2B5EF4-FFF2-40B4-BE49-F238E27FC236}">
                    <a16:creationId xmlns:a16="http://schemas.microsoft.com/office/drawing/2014/main" id="{80823E50-B6F9-F48E-31AC-F719EE919ADC}"/>
                  </a:ext>
                </a:extLst>
              </p:cNvPr>
              <p:cNvSpPr/>
              <p:nvPr/>
            </p:nvSpPr>
            <p:spPr>
              <a:xfrm>
                <a:off x="228600" y="1627114"/>
                <a:ext cx="7086600"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1001F7-A9FC-64D3-F7A3-911B5302F6E1}"/>
                  </a:ext>
                </a:extLst>
              </p:cNvPr>
              <p:cNvSpPr txBox="1"/>
              <p:nvPr/>
            </p:nvSpPr>
            <p:spPr>
              <a:xfrm>
                <a:off x="457200" y="8523729"/>
                <a:ext cx="6629399" cy="693014"/>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video Art</a:t>
                </a:r>
              </a:p>
            </p:txBody>
          </p:sp>
        </p:grpSp>
        <p:pic>
          <p:nvPicPr>
            <p:cNvPr id="3076" name="Picture 4" descr="Video art của Hiraki Sawa: Lời gọi mời khó cưỡng từ cõi siêu thực">
              <a:extLst>
                <a:ext uri="{FF2B5EF4-FFF2-40B4-BE49-F238E27FC236}">
                  <a16:creationId xmlns:a16="http://schemas.microsoft.com/office/drawing/2014/main" id="{670D6FC2-9BC3-24AA-D7F1-19335EE91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677" y="2920889"/>
              <a:ext cx="7932793" cy="5888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52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77BCE1E4-3B32-D454-4667-3A60C302BE4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AA31079-8136-6E1D-5C05-B4F18280CFF9}"/>
              </a:ext>
            </a:extLst>
          </p:cNvPr>
          <p:cNvSpPr/>
          <p:nvPr/>
        </p:nvSpPr>
        <p:spPr>
          <a:xfrm>
            <a:off x="4953000" y="495300"/>
            <a:ext cx="8382000" cy="129540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i="1">
                <a:solidFill>
                  <a:schemeClr val="bg1"/>
                </a:solidFill>
                <a:latin typeface="Arial" panose="020B0604020202020204" pitchFamily="34" charset="0"/>
                <a:cs typeface="Arial" panose="020B0604020202020204" pitchFamily="34" charset="0"/>
              </a:rPr>
              <a:t>Quan sát một số tác phẩm </a:t>
            </a:r>
          </a:p>
        </p:txBody>
      </p:sp>
      <p:grpSp>
        <p:nvGrpSpPr>
          <p:cNvPr id="11" name="Group 10">
            <a:extLst>
              <a:ext uri="{FF2B5EF4-FFF2-40B4-BE49-F238E27FC236}">
                <a16:creationId xmlns:a16="http://schemas.microsoft.com/office/drawing/2014/main" id="{DABECA4E-DF2A-85D5-E546-A7E05169ED1F}"/>
              </a:ext>
            </a:extLst>
          </p:cNvPr>
          <p:cNvGrpSpPr/>
          <p:nvPr/>
        </p:nvGrpSpPr>
        <p:grpSpPr>
          <a:xfrm>
            <a:off x="400050" y="2447105"/>
            <a:ext cx="8763000" cy="7182928"/>
            <a:chOff x="571500" y="2628900"/>
            <a:chExt cx="8763000" cy="7182928"/>
          </a:xfrm>
        </p:grpSpPr>
        <p:pic>
          <p:nvPicPr>
            <p:cNvPr id="4" name="Picture 3" descr="art-5">
              <a:extLst>
                <a:ext uri="{FF2B5EF4-FFF2-40B4-BE49-F238E27FC236}">
                  <a16:creationId xmlns:a16="http://schemas.microsoft.com/office/drawing/2014/main" id="{38CE70C8-DFB1-0D02-E5A0-2D8E6404DD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628900"/>
              <a:ext cx="8763000" cy="5778130"/>
            </a:xfrm>
            <a:prstGeom prst="rect">
              <a:avLst/>
            </a:prstGeom>
            <a:noFill/>
            <a:ln>
              <a:noFill/>
            </a:ln>
          </p:spPr>
        </p:pic>
        <p:sp>
          <p:nvSpPr>
            <p:cNvPr id="9" name="TextBox 8">
              <a:extLst>
                <a:ext uri="{FF2B5EF4-FFF2-40B4-BE49-F238E27FC236}">
                  <a16:creationId xmlns:a16="http://schemas.microsoft.com/office/drawing/2014/main" id="{D0772091-8B05-9DDA-48F1-BE3BA5995531}"/>
                </a:ext>
              </a:extLst>
            </p:cNvPr>
            <p:cNvSpPr txBox="1"/>
            <p:nvPr/>
          </p:nvSpPr>
          <p:spPr>
            <a:xfrm>
              <a:off x="1066800" y="8420100"/>
              <a:ext cx="7772400" cy="1391728"/>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Ai Wei Wei, “Cung hoàng đạo,” 2010 </a:t>
              </a:r>
            </a:p>
            <a:p>
              <a:pPr algn="ctr">
                <a:lnSpc>
                  <a:spcPct val="150000"/>
                </a:lnSpc>
              </a:pPr>
              <a:r>
                <a:rPr lang="en-US" sz="3000" i="1">
                  <a:latin typeface="Arial" panose="020B0604020202020204" pitchFamily="34" charset="0"/>
                  <a:cs typeface="Arial" panose="020B0604020202020204" pitchFamily="34" charset="0"/>
                </a:rPr>
                <a:t>– Nghệ thuật Khái niệm</a:t>
              </a:r>
            </a:p>
          </p:txBody>
        </p:sp>
      </p:grpSp>
      <p:grpSp>
        <p:nvGrpSpPr>
          <p:cNvPr id="17" name="Group 16">
            <a:extLst>
              <a:ext uri="{FF2B5EF4-FFF2-40B4-BE49-F238E27FC236}">
                <a16:creationId xmlns:a16="http://schemas.microsoft.com/office/drawing/2014/main" id="{B8E8CE91-9B9A-E85B-6CF3-5EC5DADD4FE3}"/>
              </a:ext>
            </a:extLst>
          </p:cNvPr>
          <p:cNvGrpSpPr/>
          <p:nvPr/>
        </p:nvGrpSpPr>
        <p:grpSpPr>
          <a:xfrm>
            <a:off x="9525000" y="2491326"/>
            <a:ext cx="8591550" cy="7276561"/>
            <a:chOff x="9525000" y="2624418"/>
            <a:chExt cx="8591550" cy="7276561"/>
          </a:xfrm>
        </p:grpSpPr>
        <p:pic>
          <p:nvPicPr>
            <p:cNvPr id="14" name="Picture 13" descr="art-3">
              <a:extLst>
                <a:ext uri="{FF2B5EF4-FFF2-40B4-BE49-F238E27FC236}">
                  <a16:creationId xmlns:a16="http://schemas.microsoft.com/office/drawing/2014/main" id="{3AECB024-3B49-9695-1995-7BE65965C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2624418"/>
              <a:ext cx="8591550" cy="5746979"/>
            </a:xfrm>
            <a:prstGeom prst="rect">
              <a:avLst/>
            </a:prstGeom>
            <a:noFill/>
            <a:ln>
              <a:noFill/>
            </a:ln>
          </p:spPr>
        </p:pic>
        <p:sp>
          <p:nvSpPr>
            <p:cNvPr id="15" name="TextBox 14">
              <a:extLst>
                <a:ext uri="{FF2B5EF4-FFF2-40B4-BE49-F238E27FC236}">
                  <a16:creationId xmlns:a16="http://schemas.microsoft.com/office/drawing/2014/main" id="{51FD2736-73EB-64F4-294C-0A3F00B53C13}"/>
                </a:ext>
              </a:extLst>
            </p:cNvPr>
            <p:cNvSpPr txBox="1"/>
            <p:nvPr/>
          </p:nvSpPr>
          <p:spPr>
            <a:xfrm>
              <a:off x="9934575" y="8509251"/>
              <a:ext cx="7772400" cy="1391728"/>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Andy Warhol, “Hoa” </a:t>
              </a:r>
            </a:p>
            <a:p>
              <a:pPr algn="ctr">
                <a:lnSpc>
                  <a:spcPct val="150000"/>
                </a:lnSpc>
              </a:pPr>
              <a:r>
                <a:rPr lang="en-US" sz="3000" i="1">
                  <a:latin typeface="Arial" panose="020B0604020202020204" pitchFamily="34" charset="0"/>
                  <a:cs typeface="Arial" panose="020B0604020202020204" pitchFamily="34" charset="0"/>
                </a:rPr>
                <a:t>– Nghệ thuật đại chúng</a:t>
              </a:r>
            </a:p>
          </p:txBody>
        </p:sp>
      </p:grpSp>
    </p:spTree>
    <p:extLst>
      <p:ext uri="{BB962C8B-B14F-4D97-AF65-F5344CB8AC3E}">
        <p14:creationId xmlns:p14="http://schemas.microsoft.com/office/powerpoint/2010/main" val="325786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4232A188-EB3A-26C1-8EC5-5F44A76F57E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CDE6D6E-25DA-E50A-EE8D-37BD38EC3F3F}"/>
              </a:ext>
            </a:extLst>
          </p:cNvPr>
          <p:cNvGrpSpPr/>
          <p:nvPr/>
        </p:nvGrpSpPr>
        <p:grpSpPr>
          <a:xfrm>
            <a:off x="352319" y="495300"/>
            <a:ext cx="8815493" cy="7291107"/>
            <a:chOff x="342794" y="463321"/>
            <a:chExt cx="8815493" cy="7291107"/>
          </a:xfrm>
        </p:grpSpPr>
        <p:sp>
          <p:nvSpPr>
            <p:cNvPr id="9" name="TextBox 8">
              <a:extLst>
                <a:ext uri="{FF2B5EF4-FFF2-40B4-BE49-F238E27FC236}">
                  <a16:creationId xmlns:a16="http://schemas.microsoft.com/office/drawing/2014/main" id="{625193D5-BCBC-C0E9-C263-D550B1635363}"/>
                </a:ext>
              </a:extLst>
            </p:cNvPr>
            <p:cNvSpPr txBox="1"/>
            <p:nvPr/>
          </p:nvSpPr>
          <p:spPr>
            <a:xfrm>
              <a:off x="864340" y="6362700"/>
              <a:ext cx="7772400" cy="1391728"/>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Donald Judd, “Untitled,” 1973 </a:t>
              </a:r>
            </a:p>
            <a:p>
              <a:pPr algn="ctr">
                <a:lnSpc>
                  <a:spcPct val="150000"/>
                </a:lnSpc>
              </a:pPr>
              <a:r>
                <a:rPr lang="en-US" sz="3000" i="1">
                  <a:latin typeface="Arial" panose="020B0604020202020204" pitchFamily="34" charset="0"/>
                  <a:cs typeface="Arial" panose="020B0604020202020204" pitchFamily="34" charset="0"/>
                </a:rPr>
                <a:t>– Nghệ thuật Tối giản</a:t>
              </a:r>
            </a:p>
          </p:txBody>
        </p:sp>
        <p:pic>
          <p:nvPicPr>
            <p:cNvPr id="2" name="Picture 1" descr="art-6">
              <a:extLst>
                <a:ext uri="{FF2B5EF4-FFF2-40B4-BE49-F238E27FC236}">
                  <a16:creationId xmlns:a16="http://schemas.microsoft.com/office/drawing/2014/main" id="{EB84760C-0533-9B9C-C37A-C69C84EF73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794" y="463321"/>
              <a:ext cx="8815493" cy="5746979"/>
            </a:xfrm>
            <a:prstGeom prst="rect">
              <a:avLst/>
            </a:prstGeom>
            <a:noFill/>
            <a:ln>
              <a:noFill/>
            </a:ln>
          </p:spPr>
        </p:pic>
      </p:grpSp>
      <p:grpSp>
        <p:nvGrpSpPr>
          <p:cNvPr id="7" name="Group 6">
            <a:extLst>
              <a:ext uri="{FF2B5EF4-FFF2-40B4-BE49-F238E27FC236}">
                <a16:creationId xmlns:a16="http://schemas.microsoft.com/office/drawing/2014/main" id="{6D89A27B-459B-D045-11B3-A256CFBA4454}"/>
              </a:ext>
            </a:extLst>
          </p:cNvPr>
          <p:cNvGrpSpPr/>
          <p:nvPr/>
        </p:nvGrpSpPr>
        <p:grpSpPr>
          <a:xfrm>
            <a:off x="9496531" y="3368789"/>
            <a:ext cx="8534400" cy="6541442"/>
            <a:chOff x="9496531" y="2806488"/>
            <a:chExt cx="8534400" cy="6541442"/>
          </a:xfrm>
        </p:grpSpPr>
        <p:sp>
          <p:nvSpPr>
            <p:cNvPr id="15" name="TextBox 14">
              <a:extLst>
                <a:ext uri="{FF2B5EF4-FFF2-40B4-BE49-F238E27FC236}">
                  <a16:creationId xmlns:a16="http://schemas.microsoft.com/office/drawing/2014/main" id="{D68689FD-14D9-F8AC-2EB0-091C7098D6BF}"/>
                </a:ext>
              </a:extLst>
            </p:cNvPr>
            <p:cNvSpPr txBox="1"/>
            <p:nvPr/>
          </p:nvSpPr>
          <p:spPr>
            <a:xfrm>
              <a:off x="9877531" y="8648700"/>
              <a:ext cx="7772400" cy="699230"/>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Nghệ thuật Trình diễn</a:t>
              </a:r>
            </a:p>
          </p:txBody>
        </p:sp>
        <p:pic>
          <p:nvPicPr>
            <p:cNvPr id="6" name="Picture 5" descr="art-7">
              <a:extLst>
                <a:ext uri="{FF2B5EF4-FFF2-40B4-BE49-F238E27FC236}">
                  <a16:creationId xmlns:a16="http://schemas.microsoft.com/office/drawing/2014/main" id="{47C7CCC5-2E48-1545-F383-26642943B9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6531" y="2806488"/>
              <a:ext cx="8534400" cy="5691965"/>
            </a:xfrm>
            <a:prstGeom prst="rect">
              <a:avLst/>
            </a:prstGeom>
            <a:noFill/>
            <a:ln>
              <a:noFill/>
            </a:ln>
          </p:spPr>
        </p:pic>
      </p:grpSp>
    </p:spTree>
    <p:extLst>
      <p:ext uri="{BB962C8B-B14F-4D97-AF65-F5344CB8AC3E}">
        <p14:creationId xmlns:p14="http://schemas.microsoft.com/office/powerpoint/2010/main" val="2679464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F43B991F-2D49-9DDC-620D-4819E7C4574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DB53BA6-9929-499E-7387-3DE8C1DD6BB6}"/>
              </a:ext>
            </a:extLst>
          </p:cNvPr>
          <p:cNvGrpSpPr/>
          <p:nvPr/>
        </p:nvGrpSpPr>
        <p:grpSpPr>
          <a:xfrm>
            <a:off x="323848" y="419100"/>
            <a:ext cx="8734531" cy="6681765"/>
            <a:chOff x="392799" y="456365"/>
            <a:chExt cx="8734531" cy="6681765"/>
          </a:xfrm>
        </p:grpSpPr>
        <p:sp>
          <p:nvSpPr>
            <p:cNvPr id="9" name="TextBox 8">
              <a:extLst>
                <a:ext uri="{FF2B5EF4-FFF2-40B4-BE49-F238E27FC236}">
                  <a16:creationId xmlns:a16="http://schemas.microsoft.com/office/drawing/2014/main" id="{DFF54589-3BCD-862C-58ED-69F21CF6CC9E}"/>
                </a:ext>
              </a:extLst>
            </p:cNvPr>
            <p:cNvSpPr txBox="1"/>
            <p:nvPr/>
          </p:nvSpPr>
          <p:spPr>
            <a:xfrm>
              <a:off x="873864" y="6438900"/>
              <a:ext cx="7772400" cy="699230"/>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Yayoi Kusama, “Gleaming Lights of the </a:t>
              </a:r>
            </a:p>
          </p:txBody>
        </p:sp>
        <p:pic>
          <p:nvPicPr>
            <p:cNvPr id="3" name="Picture 2" descr="art-9">
              <a:extLst>
                <a:ext uri="{FF2B5EF4-FFF2-40B4-BE49-F238E27FC236}">
                  <a16:creationId xmlns:a16="http://schemas.microsoft.com/office/drawing/2014/main" id="{613A297E-41BC-9AEA-7000-B64015A3F4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799" y="456365"/>
              <a:ext cx="8734531" cy="5824848"/>
            </a:xfrm>
            <a:prstGeom prst="rect">
              <a:avLst/>
            </a:prstGeom>
            <a:noFill/>
            <a:ln>
              <a:noFill/>
            </a:ln>
          </p:spPr>
        </p:pic>
      </p:grpSp>
      <p:grpSp>
        <p:nvGrpSpPr>
          <p:cNvPr id="10" name="Group 9">
            <a:extLst>
              <a:ext uri="{FF2B5EF4-FFF2-40B4-BE49-F238E27FC236}">
                <a16:creationId xmlns:a16="http://schemas.microsoft.com/office/drawing/2014/main" id="{9650C934-5651-62AD-9C1F-AFFA0015F73B}"/>
              </a:ext>
            </a:extLst>
          </p:cNvPr>
          <p:cNvGrpSpPr/>
          <p:nvPr/>
        </p:nvGrpSpPr>
        <p:grpSpPr>
          <a:xfrm>
            <a:off x="9334502" y="3294369"/>
            <a:ext cx="8610600" cy="6519331"/>
            <a:chOff x="9334502" y="3390900"/>
            <a:chExt cx="8610600" cy="6519331"/>
          </a:xfrm>
        </p:grpSpPr>
        <p:sp>
          <p:nvSpPr>
            <p:cNvPr id="15" name="TextBox 14">
              <a:extLst>
                <a:ext uri="{FF2B5EF4-FFF2-40B4-BE49-F238E27FC236}">
                  <a16:creationId xmlns:a16="http://schemas.microsoft.com/office/drawing/2014/main" id="{4F29ABBF-EF7F-E8DB-70E0-79D893BD9033}"/>
                </a:ext>
              </a:extLst>
            </p:cNvPr>
            <p:cNvSpPr txBox="1"/>
            <p:nvPr/>
          </p:nvSpPr>
          <p:spPr>
            <a:xfrm>
              <a:off x="9877531" y="9211001"/>
              <a:ext cx="7772400" cy="699230"/>
            </a:xfrm>
            <a:prstGeom prst="rect">
              <a:avLst/>
            </a:prstGeom>
            <a:noFill/>
          </p:spPr>
          <p:txBody>
            <a:bodyPr wrap="square">
              <a:spAutoFit/>
            </a:bodyPr>
            <a:lstStyle/>
            <a:p>
              <a:pPr algn="ctr">
                <a:lnSpc>
                  <a:spcPct val="150000"/>
                </a:lnSpc>
              </a:pPr>
              <a:r>
                <a:rPr lang="en-US" sz="3000" i="1">
                  <a:latin typeface="Arial" panose="020B0604020202020204" pitchFamily="34" charset="0"/>
                  <a:cs typeface="Arial" panose="020B0604020202020204" pitchFamily="34" charset="0"/>
                </a:rPr>
                <a:t>Keith Haring, “The Pisa’s Mural”, 1989</a:t>
              </a:r>
            </a:p>
          </p:txBody>
        </p:sp>
        <p:pic>
          <p:nvPicPr>
            <p:cNvPr id="8" name="Picture 7" descr="art-11">
              <a:extLst>
                <a:ext uri="{FF2B5EF4-FFF2-40B4-BE49-F238E27FC236}">
                  <a16:creationId xmlns:a16="http://schemas.microsoft.com/office/drawing/2014/main" id="{6C32372E-AD76-001F-6704-428067345B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02" y="3390900"/>
              <a:ext cx="8610600" cy="5717568"/>
            </a:xfrm>
            <a:prstGeom prst="rect">
              <a:avLst/>
            </a:prstGeom>
            <a:noFill/>
            <a:ln>
              <a:noFill/>
            </a:ln>
          </p:spPr>
        </p:pic>
      </p:grpSp>
    </p:spTree>
    <p:extLst>
      <p:ext uri="{BB962C8B-B14F-4D97-AF65-F5344CB8AC3E}">
        <p14:creationId xmlns:p14="http://schemas.microsoft.com/office/powerpoint/2010/main" val="31024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EA664C1-7418-45D5-8CDF-BE5D9666C779}"/>
              </a:ext>
            </a:extLst>
          </p:cNvPr>
          <p:cNvGrpSpPr/>
          <p:nvPr/>
        </p:nvGrpSpPr>
        <p:grpSpPr>
          <a:xfrm>
            <a:off x="747710" y="2481224"/>
            <a:ext cx="7788837" cy="7032771"/>
            <a:chOff x="381000" y="2911329"/>
            <a:chExt cx="7788837" cy="7032771"/>
          </a:xfrm>
        </p:grpSpPr>
        <p:grpSp>
          <p:nvGrpSpPr>
            <p:cNvPr id="4" name="Group 3">
              <a:extLst>
                <a:ext uri="{FF2B5EF4-FFF2-40B4-BE49-F238E27FC236}">
                  <a16:creationId xmlns:a16="http://schemas.microsoft.com/office/drawing/2014/main" id="{9C6377ED-427F-94D7-D1FF-5AEBCDCD179D}"/>
                </a:ext>
              </a:extLst>
            </p:cNvPr>
            <p:cNvGrpSpPr/>
            <p:nvPr/>
          </p:nvGrpSpPr>
          <p:grpSpPr>
            <a:xfrm>
              <a:off x="381000" y="2911329"/>
              <a:ext cx="7788837" cy="7032771"/>
              <a:chOff x="266701" y="2937880"/>
              <a:chExt cx="7788837" cy="7032771"/>
            </a:xfrm>
          </p:grpSpPr>
          <p:sp>
            <p:nvSpPr>
              <p:cNvPr id="8" name="Rectangle 7">
                <a:extLst>
                  <a:ext uri="{FF2B5EF4-FFF2-40B4-BE49-F238E27FC236}">
                    <a16:creationId xmlns:a16="http://schemas.microsoft.com/office/drawing/2014/main" id="{873BDA86-7510-EFC1-67AD-E2F9468373B4}"/>
                  </a:ext>
                </a:extLst>
              </p:cNvPr>
              <p:cNvSpPr/>
              <p:nvPr/>
            </p:nvSpPr>
            <p:spPr>
              <a:xfrm>
                <a:off x="266701" y="2937880"/>
                <a:ext cx="7788837" cy="703277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C38310-9CAC-0C26-49F7-3EC14E15B6D4}"/>
                  </a:ext>
                </a:extLst>
              </p:cNvPr>
              <p:cNvSpPr txBox="1"/>
              <p:nvPr/>
            </p:nvSpPr>
            <p:spPr>
              <a:xfrm>
                <a:off x="2009741" y="8581362"/>
                <a:ext cx="5883881" cy="1305165"/>
              </a:xfrm>
              <a:prstGeom prst="rect">
                <a:avLst/>
              </a:prstGeom>
              <a:noFill/>
            </p:spPr>
            <p:txBody>
              <a:bodyPr wrap="square">
                <a:spAutoFit/>
              </a:bodyPr>
              <a:lstStyle/>
              <a:p>
                <a:pPr algn="r">
                  <a:lnSpc>
                    <a:spcPct val="150000"/>
                  </a:lnSpc>
                </a:pPr>
                <a:r>
                  <a:rPr lang="vi-VN" sz="2800" i="1"/>
                  <a:t>Ấn tượng mặt trời - Claude Monet vẽ năm 1872</a:t>
                </a:r>
              </a:p>
            </p:txBody>
          </p:sp>
        </p:grpSp>
        <p:pic>
          <p:nvPicPr>
            <p:cNvPr id="19" name="Picture 18">
              <a:extLst>
                <a:ext uri="{FF2B5EF4-FFF2-40B4-BE49-F238E27FC236}">
                  <a16:creationId xmlns:a16="http://schemas.microsoft.com/office/drawing/2014/main" id="{A7E970D1-5A14-BF20-3B81-A10F535D89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7" y="3467100"/>
              <a:ext cx="7284431" cy="4907847"/>
            </a:xfrm>
            <a:prstGeom prst="rect">
              <a:avLst/>
            </a:prstGeom>
            <a:noFill/>
            <a:ln>
              <a:noFill/>
            </a:ln>
          </p:spPr>
        </p:pic>
      </p:grpSp>
      <p:grpSp>
        <p:nvGrpSpPr>
          <p:cNvPr id="21" name="Group 20">
            <a:extLst>
              <a:ext uri="{FF2B5EF4-FFF2-40B4-BE49-F238E27FC236}">
                <a16:creationId xmlns:a16="http://schemas.microsoft.com/office/drawing/2014/main" id="{0BEA1CD1-1502-98D9-3C3A-DE7246963BB5}"/>
              </a:ext>
            </a:extLst>
          </p:cNvPr>
          <p:cNvGrpSpPr/>
          <p:nvPr/>
        </p:nvGrpSpPr>
        <p:grpSpPr>
          <a:xfrm>
            <a:off x="747710" y="729521"/>
            <a:ext cx="15597192" cy="1119164"/>
            <a:chOff x="747710" y="1415839"/>
            <a:chExt cx="15597192" cy="1119164"/>
          </a:xfrm>
        </p:grpSpPr>
        <p:sp>
          <p:nvSpPr>
            <p:cNvPr id="22" name="TextBox 21">
              <a:extLst>
                <a:ext uri="{FF2B5EF4-FFF2-40B4-BE49-F238E27FC236}">
                  <a16:creationId xmlns:a16="http://schemas.microsoft.com/office/drawing/2014/main" id="{4642C317-9534-5357-E28C-263A9BEF0B8E}"/>
                </a:ext>
              </a:extLst>
            </p:cNvPr>
            <p:cNvSpPr txBox="1"/>
            <p:nvPr/>
          </p:nvSpPr>
          <p:spPr>
            <a:xfrm>
              <a:off x="2552702" y="1688337"/>
              <a:ext cx="13792200" cy="677108"/>
            </a:xfrm>
            <a:prstGeom prst="rect">
              <a:avLst/>
            </a:prstGeom>
            <a:noFill/>
          </p:spPr>
          <p:txBody>
            <a:bodyPr wrap="square" rtlCol="0">
              <a:spAutoFit/>
            </a:bodyPr>
            <a:lstStyle/>
            <a:p>
              <a:r>
                <a:rPr lang="vi-VN" sz="3800" i="1">
                  <a:solidFill>
                    <a:srgbClr val="002060"/>
                  </a:solidFill>
                  <a:latin typeface="Arial" panose="020B0604020202020204" pitchFamily="34" charset="0"/>
                  <a:cs typeface="Arial" panose="020B0604020202020204" pitchFamily="34" charset="0"/>
                </a:rPr>
                <a:t>Tác phẩm nghệ thuật Ấn tượng (Impressionism Art):</a:t>
              </a:r>
              <a:endParaRPr lang="en-US" sz="3800" i="1">
                <a:solidFill>
                  <a:srgbClr val="002060"/>
                </a:solidFill>
                <a:latin typeface="Arial" panose="020B0604020202020204" pitchFamily="34" charset="0"/>
                <a:cs typeface="Arial" panose="020B0604020202020204" pitchFamily="34" charset="0"/>
              </a:endParaRPr>
            </a:p>
          </p:txBody>
        </p:sp>
        <p:sp>
          <p:nvSpPr>
            <p:cNvPr id="23" name="Freeform 2">
              <a:extLst>
                <a:ext uri="{FF2B5EF4-FFF2-40B4-BE49-F238E27FC236}">
                  <a16:creationId xmlns:a16="http://schemas.microsoft.com/office/drawing/2014/main" id="{9F9FCEB8-8FDB-AA91-4F3D-87583A6122C7}"/>
                </a:ext>
              </a:extLst>
            </p:cNvPr>
            <p:cNvSpPr/>
            <p:nvPr/>
          </p:nvSpPr>
          <p:spPr>
            <a:xfrm>
              <a:off x="747710" y="1415839"/>
              <a:ext cx="1462090" cy="1119164"/>
            </a:xfrm>
            <a:custGeom>
              <a:avLst/>
              <a:gdLst/>
              <a:ahLst/>
              <a:cxnLst/>
              <a:rect l="l" t="t" r="r" b="b"/>
              <a:pathLst>
                <a:path w="5375629" h="4114800">
                  <a:moveTo>
                    <a:pt x="0" y="0"/>
                  </a:moveTo>
                  <a:lnTo>
                    <a:pt x="5375630" y="0"/>
                  </a:lnTo>
                  <a:lnTo>
                    <a:pt x="537563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grpSp>
        <p:nvGrpSpPr>
          <p:cNvPr id="26" name="Group 25">
            <a:extLst>
              <a:ext uri="{FF2B5EF4-FFF2-40B4-BE49-F238E27FC236}">
                <a16:creationId xmlns:a16="http://schemas.microsoft.com/office/drawing/2014/main" id="{D15EF10F-6C90-BF4E-1C54-E6CCB650BB38}"/>
              </a:ext>
            </a:extLst>
          </p:cNvPr>
          <p:cNvGrpSpPr/>
          <p:nvPr/>
        </p:nvGrpSpPr>
        <p:grpSpPr>
          <a:xfrm>
            <a:off x="8915400" y="2481224"/>
            <a:ext cx="8998958" cy="7032771"/>
            <a:chOff x="8745880" y="2777535"/>
            <a:chExt cx="8998958" cy="7032771"/>
          </a:xfrm>
        </p:grpSpPr>
        <p:grpSp>
          <p:nvGrpSpPr>
            <p:cNvPr id="11" name="Group 10">
              <a:extLst>
                <a:ext uri="{FF2B5EF4-FFF2-40B4-BE49-F238E27FC236}">
                  <a16:creationId xmlns:a16="http://schemas.microsoft.com/office/drawing/2014/main" id="{8225B198-E3EE-8E29-4724-CE78AF682EF0}"/>
                </a:ext>
              </a:extLst>
            </p:cNvPr>
            <p:cNvGrpSpPr/>
            <p:nvPr/>
          </p:nvGrpSpPr>
          <p:grpSpPr>
            <a:xfrm>
              <a:off x="8745880" y="2777535"/>
              <a:ext cx="8998958" cy="7032771"/>
              <a:chOff x="351526" y="2937880"/>
              <a:chExt cx="9402072" cy="7032771"/>
            </a:xfrm>
          </p:grpSpPr>
          <p:sp>
            <p:nvSpPr>
              <p:cNvPr id="13" name="Rectangle 12">
                <a:extLst>
                  <a:ext uri="{FF2B5EF4-FFF2-40B4-BE49-F238E27FC236}">
                    <a16:creationId xmlns:a16="http://schemas.microsoft.com/office/drawing/2014/main" id="{38A56BA3-A0B2-31D7-C4B7-610CC449B5E5}"/>
                  </a:ext>
                </a:extLst>
              </p:cNvPr>
              <p:cNvSpPr/>
              <p:nvPr/>
            </p:nvSpPr>
            <p:spPr>
              <a:xfrm>
                <a:off x="609599" y="2937880"/>
                <a:ext cx="9143999" cy="703277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2DC1EC4-C97E-35B4-02AA-0A23495FE2FA}"/>
                  </a:ext>
                </a:extLst>
              </p:cNvPr>
              <p:cNvSpPr txBox="1"/>
              <p:nvPr/>
            </p:nvSpPr>
            <p:spPr>
              <a:xfrm>
                <a:off x="351526" y="8547412"/>
                <a:ext cx="9144000" cy="1315425"/>
              </a:xfrm>
              <a:prstGeom prst="rect">
                <a:avLst/>
              </a:prstGeom>
              <a:noFill/>
            </p:spPr>
            <p:txBody>
              <a:bodyPr wrap="square">
                <a:spAutoFit/>
              </a:bodyPr>
              <a:lstStyle/>
              <a:p>
                <a:pPr algn="r">
                  <a:lnSpc>
                    <a:spcPct val="150000"/>
                  </a:lnSpc>
                </a:pPr>
                <a:r>
                  <a:rPr lang="fr-FR" sz="2800" i="1">
                    <a:latin typeface="Arial" panose="020B0604020202020204" pitchFamily="34" charset="0"/>
                    <a:cs typeface="Arial" panose="020B0604020202020204" pitchFamily="34" charset="0"/>
                  </a:rPr>
                  <a:t>Buổi khiêu vũ tại Moulin de la Galette - Pierre-Auguste Renoir vẽ năm 1876</a:t>
                </a:r>
                <a:endParaRPr lang="vi-VN" sz="2800" i="1">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933BF957-EBDE-D884-F707-86B5128508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9895" y="3292758"/>
              <a:ext cx="8257936" cy="4948395"/>
            </a:xfrm>
            <a:prstGeom prst="rect">
              <a:avLst/>
            </a:prstGeom>
            <a:noFill/>
            <a:ln>
              <a:noFill/>
            </a:ln>
          </p:spPr>
        </p:pic>
      </p:grpSp>
    </p:spTree>
    <p:extLst>
      <p:ext uri="{BB962C8B-B14F-4D97-AF65-F5344CB8AC3E}">
        <p14:creationId xmlns:p14="http://schemas.microsoft.com/office/powerpoint/2010/main" val="3241968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23595D43-E68F-7A4F-8F16-26AA5A73CAE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B70E586-217B-6510-8F7C-28791EEA1F9B}"/>
              </a:ext>
            </a:extLst>
          </p:cNvPr>
          <p:cNvGrpSpPr/>
          <p:nvPr/>
        </p:nvGrpSpPr>
        <p:grpSpPr>
          <a:xfrm>
            <a:off x="345049" y="1333500"/>
            <a:ext cx="7111335" cy="7955037"/>
            <a:chOff x="381000" y="342900"/>
            <a:chExt cx="7111335" cy="7955037"/>
          </a:xfrm>
        </p:grpSpPr>
        <p:grpSp>
          <p:nvGrpSpPr>
            <p:cNvPr id="6" name="Group 5">
              <a:extLst>
                <a:ext uri="{FF2B5EF4-FFF2-40B4-BE49-F238E27FC236}">
                  <a16:creationId xmlns:a16="http://schemas.microsoft.com/office/drawing/2014/main" id="{093F8C87-E35A-0F26-F945-993AE74062CA}"/>
                </a:ext>
              </a:extLst>
            </p:cNvPr>
            <p:cNvGrpSpPr/>
            <p:nvPr/>
          </p:nvGrpSpPr>
          <p:grpSpPr>
            <a:xfrm>
              <a:off x="381000" y="342900"/>
              <a:ext cx="7111335" cy="7955037"/>
              <a:chOff x="381000" y="342900"/>
              <a:chExt cx="7111335" cy="7955037"/>
            </a:xfrm>
          </p:grpSpPr>
          <p:grpSp>
            <p:nvGrpSpPr>
              <p:cNvPr id="11" name="Group 10">
                <a:extLst>
                  <a:ext uri="{FF2B5EF4-FFF2-40B4-BE49-F238E27FC236}">
                    <a16:creationId xmlns:a16="http://schemas.microsoft.com/office/drawing/2014/main" id="{C9945FC1-8E81-3990-AEAB-F664D40CFFAE}"/>
                  </a:ext>
                </a:extLst>
              </p:cNvPr>
              <p:cNvGrpSpPr/>
              <p:nvPr/>
            </p:nvGrpSpPr>
            <p:grpSpPr>
              <a:xfrm>
                <a:off x="381000" y="342900"/>
                <a:ext cx="7111335" cy="7955037"/>
                <a:chOff x="1282065" y="1581700"/>
                <a:chExt cx="5804534" cy="7859786"/>
              </a:xfrm>
            </p:grpSpPr>
            <p:sp>
              <p:nvSpPr>
                <p:cNvPr id="13" name="Rectangle 12">
                  <a:extLst>
                    <a:ext uri="{FF2B5EF4-FFF2-40B4-BE49-F238E27FC236}">
                      <a16:creationId xmlns:a16="http://schemas.microsoft.com/office/drawing/2014/main" id="{738205F9-8EA6-5A68-7139-9097B1ABF08B}"/>
                    </a:ext>
                  </a:extLst>
                </p:cNvPr>
                <p:cNvSpPr/>
                <p:nvPr/>
              </p:nvSpPr>
              <p:spPr>
                <a:xfrm>
                  <a:off x="1282065" y="1581700"/>
                  <a:ext cx="5804534"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FE56CE-345B-9DA6-D2D2-2B6786A82EEB}"/>
                    </a:ext>
                  </a:extLst>
                </p:cNvPr>
                <p:cNvSpPr txBox="1"/>
                <p:nvPr/>
              </p:nvSpPr>
              <p:spPr>
                <a:xfrm>
                  <a:off x="1282065" y="7678355"/>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Still Life No.2 </a:t>
                  </a:r>
                  <a:r>
                    <a:rPr lang="en-US" sz="2500" i="1">
                      <a:latin typeface="Arial" panose="020B0604020202020204" pitchFamily="34" charset="0"/>
                      <a:cs typeface="Arial" panose="020B0604020202020204" pitchFamily="34" charset="0"/>
                    </a:rPr>
                    <a:t>(1961)</a:t>
                  </a:r>
                </a:p>
                <a:p>
                  <a:pPr algn="r">
                    <a:lnSpc>
                      <a:spcPct val="150000"/>
                    </a:lnSpc>
                  </a:pPr>
                  <a:r>
                    <a:rPr lang="en-US" sz="2500" i="1">
                      <a:latin typeface="Arial" panose="020B0604020202020204" pitchFamily="34" charset="0"/>
                      <a:cs typeface="Arial" panose="020B0604020202020204" pitchFamily="34" charset="0"/>
                    </a:rPr>
                    <a:t>Tác phẩm của nghệ sĩ Tom Wesselmann</a:t>
                  </a:r>
                </a:p>
                <a:p>
                  <a:pPr algn="r">
                    <a:lnSpc>
                      <a:spcPct val="150000"/>
                    </a:lnSpc>
                  </a:pPr>
                  <a:r>
                    <a:rPr lang="en-US" sz="2500" i="1">
                      <a:latin typeface="Arial" panose="020B0604020202020204" pitchFamily="34" charset="0"/>
                      <a:cs typeface="Arial" panose="020B0604020202020204" pitchFamily="34" charset="0"/>
                    </a:rPr>
                    <a:t>Nguồn: Bảo tàng nghệ thuật Pasadena, Mỹ</a:t>
                  </a:r>
                </a:p>
              </p:txBody>
            </p:sp>
          </p:grpSp>
          <p:pic>
            <p:nvPicPr>
              <p:cNvPr id="12" name="Picture 11">
                <a:extLst>
                  <a:ext uri="{FF2B5EF4-FFF2-40B4-BE49-F238E27FC236}">
                    <a16:creationId xmlns:a16="http://schemas.microsoft.com/office/drawing/2014/main" id="{2AA3C367-AB0D-438D-1DD6-B368F12AAE35}"/>
                  </a:ext>
                </a:extLst>
              </p:cNvPr>
              <p:cNvPicPr>
                <a:picLocks noChangeAspect="1"/>
              </p:cNvPicPr>
              <p:nvPr/>
            </p:nvPicPr>
            <p:blipFill>
              <a:blip r:embed="rId2"/>
              <a:stretch>
                <a:fillRect/>
              </a:stretch>
            </p:blipFill>
            <p:spPr>
              <a:xfrm>
                <a:off x="978622" y="647700"/>
                <a:ext cx="5916089" cy="5865739"/>
              </a:xfrm>
              <a:prstGeom prst="rect">
                <a:avLst/>
              </a:prstGeom>
            </p:spPr>
          </p:pic>
        </p:grpSp>
        <p:sp>
          <p:nvSpPr>
            <p:cNvPr id="7" name="Oval 6">
              <a:extLst>
                <a:ext uri="{FF2B5EF4-FFF2-40B4-BE49-F238E27FC236}">
                  <a16:creationId xmlns:a16="http://schemas.microsoft.com/office/drawing/2014/main" id="{21957D4A-3581-7BB8-128F-3F20259721AC}"/>
                </a:ext>
              </a:extLst>
            </p:cNvPr>
            <p:cNvSpPr/>
            <p:nvPr/>
          </p:nvSpPr>
          <p:spPr>
            <a:xfrm>
              <a:off x="686883" y="681823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1</a:t>
              </a:r>
            </a:p>
          </p:txBody>
        </p:sp>
      </p:grpSp>
      <p:graphicFrame>
        <p:nvGraphicFramePr>
          <p:cNvPr id="16" name="Table 15">
            <a:extLst>
              <a:ext uri="{FF2B5EF4-FFF2-40B4-BE49-F238E27FC236}">
                <a16:creationId xmlns:a16="http://schemas.microsoft.com/office/drawing/2014/main" id="{87117ED1-F984-D312-9478-56435F946A50}"/>
              </a:ext>
            </a:extLst>
          </p:cNvPr>
          <p:cNvGraphicFramePr>
            <a:graphicFrameLocks noGrp="1"/>
          </p:cNvGraphicFramePr>
          <p:nvPr>
            <p:extLst>
              <p:ext uri="{D42A27DB-BD31-4B8C-83A1-F6EECF244321}">
                <p14:modId xmlns:p14="http://schemas.microsoft.com/office/powerpoint/2010/main" val="2763809743"/>
              </p:ext>
            </p:extLst>
          </p:nvPr>
        </p:nvGraphicFramePr>
        <p:xfrm>
          <a:off x="7924800" y="876300"/>
          <a:ext cx="9956381" cy="8686801"/>
        </p:xfrm>
        <a:graphic>
          <a:graphicData uri="http://schemas.openxmlformats.org/drawingml/2006/table">
            <a:tbl>
              <a:tblPr firstRow="1" firstCol="1" bandRow="1"/>
              <a:tblGrid>
                <a:gridCol w="4553694">
                  <a:extLst>
                    <a:ext uri="{9D8B030D-6E8A-4147-A177-3AD203B41FA5}">
                      <a16:colId xmlns:a16="http://schemas.microsoft.com/office/drawing/2014/main" val="2017368334"/>
                    </a:ext>
                  </a:extLst>
                </a:gridCol>
                <a:gridCol w="3116688">
                  <a:extLst>
                    <a:ext uri="{9D8B030D-6E8A-4147-A177-3AD203B41FA5}">
                      <a16:colId xmlns:a16="http://schemas.microsoft.com/office/drawing/2014/main" val="1015003516"/>
                    </a:ext>
                  </a:extLst>
                </a:gridCol>
                <a:gridCol w="2285999">
                  <a:extLst>
                    <a:ext uri="{9D8B030D-6E8A-4147-A177-3AD203B41FA5}">
                      <a16:colId xmlns:a16="http://schemas.microsoft.com/office/drawing/2014/main" val="3723783516"/>
                    </a:ext>
                  </a:extLst>
                </a:gridCol>
              </a:tblGrid>
              <a:tr h="1795023">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6891778">
                <a:tc>
                  <a:txBody>
                    <a:bodyPr/>
                    <a:lstStyle/>
                    <a:p>
                      <a:pPr marL="0" marR="0"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Vận dụng lối vẽ tranh truyền thống, kết hợp với cách ghép các logo thương hiệu và hình ảnh quảng cáo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Sắc nét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Tươi sáng </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spTree>
    <p:extLst>
      <p:ext uri="{BB962C8B-B14F-4D97-AF65-F5344CB8AC3E}">
        <p14:creationId xmlns:p14="http://schemas.microsoft.com/office/powerpoint/2010/main" val="382554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29D42F10-E971-D1E3-EE01-CB4BB10A0E14}"/>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471692F6-DDF0-0134-CECF-811CDF247381}"/>
              </a:ext>
            </a:extLst>
          </p:cNvPr>
          <p:cNvGraphicFramePr>
            <a:graphicFrameLocks noGrp="1"/>
          </p:cNvGraphicFramePr>
          <p:nvPr>
            <p:extLst>
              <p:ext uri="{D42A27DB-BD31-4B8C-83A1-F6EECF244321}">
                <p14:modId xmlns:p14="http://schemas.microsoft.com/office/powerpoint/2010/main" val="359786284"/>
              </p:ext>
            </p:extLst>
          </p:nvPr>
        </p:nvGraphicFramePr>
        <p:xfrm>
          <a:off x="7924800" y="876300"/>
          <a:ext cx="9956381" cy="8686801"/>
        </p:xfrm>
        <a:graphic>
          <a:graphicData uri="http://schemas.openxmlformats.org/drawingml/2006/table">
            <a:tbl>
              <a:tblPr firstRow="1" firstCol="1" bandRow="1"/>
              <a:tblGrid>
                <a:gridCol w="4553694">
                  <a:extLst>
                    <a:ext uri="{9D8B030D-6E8A-4147-A177-3AD203B41FA5}">
                      <a16:colId xmlns:a16="http://schemas.microsoft.com/office/drawing/2014/main" val="2017368334"/>
                    </a:ext>
                  </a:extLst>
                </a:gridCol>
                <a:gridCol w="3116688">
                  <a:extLst>
                    <a:ext uri="{9D8B030D-6E8A-4147-A177-3AD203B41FA5}">
                      <a16:colId xmlns:a16="http://schemas.microsoft.com/office/drawing/2014/main" val="1015003516"/>
                    </a:ext>
                  </a:extLst>
                </a:gridCol>
                <a:gridCol w="2285999">
                  <a:extLst>
                    <a:ext uri="{9D8B030D-6E8A-4147-A177-3AD203B41FA5}">
                      <a16:colId xmlns:a16="http://schemas.microsoft.com/office/drawing/2014/main" val="3723783516"/>
                    </a:ext>
                  </a:extLst>
                </a:gridCol>
              </a:tblGrid>
              <a:tr h="1795023">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6891778">
                <a:tc>
                  <a:txBody>
                    <a:bodyPr/>
                    <a:lstStyle/>
                    <a:p>
                      <a:pPr marL="0" marR="0"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Vẽ hình chiếu của các lon súp lên vải canvas</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Đỏ </a:t>
                      </a:r>
                    </a:p>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và trắng</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grpSp>
        <p:nvGrpSpPr>
          <p:cNvPr id="2" name="Group 1">
            <a:extLst>
              <a:ext uri="{FF2B5EF4-FFF2-40B4-BE49-F238E27FC236}">
                <a16:creationId xmlns:a16="http://schemas.microsoft.com/office/drawing/2014/main" id="{945228BF-DBDD-F914-9137-548A97753C94}"/>
              </a:ext>
            </a:extLst>
          </p:cNvPr>
          <p:cNvGrpSpPr/>
          <p:nvPr/>
        </p:nvGrpSpPr>
        <p:grpSpPr>
          <a:xfrm>
            <a:off x="228600" y="481012"/>
            <a:ext cx="7111335" cy="9324975"/>
            <a:chOff x="8382000" y="647700"/>
            <a:chExt cx="7111335" cy="9324975"/>
          </a:xfrm>
        </p:grpSpPr>
        <p:sp>
          <p:nvSpPr>
            <p:cNvPr id="3" name="Rectangle 2">
              <a:extLst>
                <a:ext uri="{FF2B5EF4-FFF2-40B4-BE49-F238E27FC236}">
                  <a16:creationId xmlns:a16="http://schemas.microsoft.com/office/drawing/2014/main" id="{D119DAD7-2DD0-2318-AFA8-E69EDEA889A5}"/>
                </a:ext>
              </a:extLst>
            </p:cNvPr>
            <p:cNvSpPr/>
            <p:nvPr/>
          </p:nvSpPr>
          <p:spPr>
            <a:xfrm>
              <a:off x="8382000" y="647700"/>
              <a:ext cx="7111335" cy="932497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CC20F0D-7AE2-25EF-3B50-ED954CEB490A}"/>
                </a:ext>
              </a:extLst>
            </p:cNvPr>
            <p:cNvPicPr>
              <a:picLocks noChangeAspect="1"/>
            </p:cNvPicPr>
            <p:nvPr/>
          </p:nvPicPr>
          <p:blipFill>
            <a:blip r:embed="rId2"/>
            <a:srcRect l="20951" r="23062" b="20926"/>
            <a:stretch/>
          </p:blipFill>
          <p:spPr>
            <a:xfrm>
              <a:off x="8946740" y="654266"/>
              <a:ext cx="5981853" cy="7686311"/>
            </a:xfrm>
            <a:prstGeom prst="rect">
              <a:avLst/>
            </a:prstGeom>
          </p:spPr>
        </p:pic>
        <p:sp>
          <p:nvSpPr>
            <p:cNvPr id="8" name="TextBox 7">
              <a:extLst>
                <a:ext uri="{FF2B5EF4-FFF2-40B4-BE49-F238E27FC236}">
                  <a16:creationId xmlns:a16="http://schemas.microsoft.com/office/drawing/2014/main" id="{0124F164-53C5-7641-2771-26EA989244B4}"/>
                </a:ext>
              </a:extLst>
            </p:cNvPr>
            <p:cNvSpPr txBox="1"/>
            <p:nvPr/>
          </p:nvSpPr>
          <p:spPr>
            <a:xfrm>
              <a:off x="8470565" y="8191750"/>
              <a:ext cx="6934201" cy="1752339"/>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Big Torn Campbell’s Soup Can </a:t>
              </a:r>
              <a:r>
                <a:rPr lang="en-US" sz="2500" i="1">
                  <a:latin typeface="Arial" panose="020B0604020202020204" pitchFamily="34" charset="0"/>
                  <a:cs typeface="Arial" panose="020B0604020202020204" pitchFamily="34" charset="0"/>
                </a:rPr>
                <a:t>(1962)</a:t>
              </a:r>
            </a:p>
            <a:p>
              <a:pPr algn="r">
                <a:lnSpc>
                  <a:spcPct val="150000"/>
                </a:lnSpc>
              </a:pPr>
              <a:r>
                <a:rPr lang="en-US" sz="2500" i="1">
                  <a:latin typeface="Arial" panose="020B0604020202020204" pitchFamily="34" charset="0"/>
                  <a:cs typeface="Arial" panose="020B0604020202020204" pitchFamily="34" charset="0"/>
                </a:rPr>
                <a:t>Tác phẩm của nghệ sĩ Andy Warhol</a:t>
              </a:r>
            </a:p>
            <a:p>
              <a:pPr algn="r">
                <a:lnSpc>
                  <a:spcPct val="150000"/>
                </a:lnSpc>
              </a:pPr>
              <a:r>
                <a:rPr lang="en-US" sz="2500" i="1">
                  <a:latin typeface="Arial" panose="020B0604020202020204" pitchFamily="34" charset="0"/>
                  <a:cs typeface="Arial" panose="020B0604020202020204" pitchFamily="34" charset="0"/>
                </a:rPr>
                <a:t>Nguồn: Art of the 20</a:t>
              </a:r>
              <a:r>
                <a:rPr lang="en-US" sz="2500" i="1" baseline="30000">
                  <a:latin typeface="Arial" panose="020B0604020202020204" pitchFamily="34" charset="0"/>
                  <a:cs typeface="Arial" panose="020B0604020202020204" pitchFamily="34" charset="0"/>
                </a:rPr>
                <a:t>th</a:t>
              </a:r>
              <a:r>
                <a:rPr lang="en-US" sz="2500" i="1">
                  <a:latin typeface="Arial" panose="020B0604020202020204" pitchFamily="34" charset="0"/>
                  <a:cs typeface="Arial" panose="020B0604020202020204" pitchFamily="34" charset="0"/>
                </a:rPr>
                <a:t> century, Taschen</a:t>
              </a:r>
            </a:p>
          </p:txBody>
        </p:sp>
        <p:sp>
          <p:nvSpPr>
            <p:cNvPr id="9" name="Oval 8">
              <a:extLst>
                <a:ext uri="{FF2B5EF4-FFF2-40B4-BE49-F238E27FC236}">
                  <a16:creationId xmlns:a16="http://schemas.microsoft.com/office/drawing/2014/main" id="{DFC22B9D-7DF9-45A0-8AEC-296CD614EEE0}"/>
                </a:ext>
              </a:extLst>
            </p:cNvPr>
            <p:cNvSpPr/>
            <p:nvPr/>
          </p:nvSpPr>
          <p:spPr>
            <a:xfrm>
              <a:off x="8555759" y="7715767"/>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48301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38A2329B-0BCA-EEBF-DED6-0DEF725E0EBE}"/>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717A35E7-78A0-679B-EE06-1EE97B0894F3}"/>
              </a:ext>
            </a:extLst>
          </p:cNvPr>
          <p:cNvGraphicFramePr>
            <a:graphicFrameLocks noGrp="1"/>
          </p:cNvGraphicFramePr>
          <p:nvPr>
            <p:extLst>
              <p:ext uri="{D42A27DB-BD31-4B8C-83A1-F6EECF244321}">
                <p14:modId xmlns:p14="http://schemas.microsoft.com/office/powerpoint/2010/main" val="916221072"/>
              </p:ext>
            </p:extLst>
          </p:nvPr>
        </p:nvGraphicFramePr>
        <p:xfrm>
          <a:off x="152400" y="5448300"/>
          <a:ext cx="17983200" cy="4648201"/>
        </p:xfrm>
        <a:graphic>
          <a:graphicData uri="http://schemas.openxmlformats.org/drawingml/2006/table">
            <a:tbl>
              <a:tblPr firstRow="1" firstCol="1" bandRow="1"/>
              <a:tblGrid>
                <a:gridCol w="10351674">
                  <a:extLst>
                    <a:ext uri="{9D8B030D-6E8A-4147-A177-3AD203B41FA5}">
                      <a16:colId xmlns:a16="http://schemas.microsoft.com/office/drawing/2014/main" val="2017368334"/>
                    </a:ext>
                  </a:extLst>
                </a:gridCol>
                <a:gridCol w="4306901">
                  <a:extLst>
                    <a:ext uri="{9D8B030D-6E8A-4147-A177-3AD203B41FA5}">
                      <a16:colId xmlns:a16="http://schemas.microsoft.com/office/drawing/2014/main" val="1015003516"/>
                    </a:ext>
                  </a:extLst>
                </a:gridCol>
                <a:gridCol w="3324625">
                  <a:extLst>
                    <a:ext uri="{9D8B030D-6E8A-4147-A177-3AD203B41FA5}">
                      <a16:colId xmlns:a16="http://schemas.microsoft.com/office/drawing/2014/main" val="3723783516"/>
                    </a:ext>
                  </a:extLst>
                </a:gridCol>
              </a:tblGrid>
              <a:tr h="960495">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3687706">
                <a:tc>
                  <a:txBody>
                    <a:bodyPr/>
                    <a:lstStyle/>
                    <a:p>
                      <a:pPr marL="0" marR="0" algn="just">
                        <a:lnSpc>
                          <a:spcPct val="150000"/>
                        </a:lnSpc>
                      </a:pPr>
                      <a:r>
                        <a:rPr lang="vi-VN" sz="4000">
                          <a:solidFill>
                            <a:srgbClr val="000000"/>
                          </a:solidFill>
                          <a:effectLst/>
                          <a:latin typeface="+mn-lt"/>
                          <a:ea typeface="Calibri" panose="020F0502020204030204" pitchFamily="34" charset="0"/>
                          <a:cs typeface="Arial" panose="020B0604020202020204" pitchFamily="34" charset="0"/>
                        </a:rPr>
                        <a:t>Sự tích hợp giữa thời gian, không gian và sự kết hợp hài hòa của yếu tố đồ họa và tường thuật</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4000">
                          <a:effectLst/>
                          <a:latin typeface="+mn-lt"/>
                          <a:ea typeface="Calibri" panose="020F0502020204030204" pitchFamily="34" charset="0"/>
                          <a:cs typeface="Arial" panose="020B0604020202020204" pitchFamily="34" charset="0"/>
                        </a:rPr>
                        <a:t>Đường viền màu đen</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Đỏ </a:t>
                      </a:r>
                    </a:p>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và vàng</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pic>
        <p:nvPicPr>
          <p:cNvPr id="14" name="Picture 13">
            <a:extLst>
              <a:ext uri="{FF2B5EF4-FFF2-40B4-BE49-F238E27FC236}">
                <a16:creationId xmlns:a16="http://schemas.microsoft.com/office/drawing/2014/main" id="{FE218F00-3571-CA9F-9853-C15DE1AC75F9}"/>
              </a:ext>
            </a:extLst>
          </p:cNvPr>
          <p:cNvPicPr>
            <a:picLocks noChangeAspect="1"/>
          </p:cNvPicPr>
          <p:nvPr/>
        </p:nvPicPr>
        <p:blipFill>
          <a:blip r:embed="rId2"/>
          <a:stretch>
            <a:fillRect/>
          </a:stretch>
        </p:blipFill>
        <p:spPr>
          <a:xfrm>
            <a:off x="4535054" y="190499"/>
            <a:ext cx="9217892" cy="5160570"/>
          </a:xfrm>
          <a:prstGeom prst="rect">
            <a:avLst/>
          </a:prstGeom>
        </p:spPr>
      </p:pic>
    </p:spTree>
    <p:extLst>
      <p:ext uri="{BB962C8B-B14F-4D97-AF65-F5344CB8AC3E}">
        <p14:creationId xmlns:p14="http://schemas.microsoft.com/office/powerpoint/2010/main" val="2162020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F5B93E38-552B-832B-F41B-3CFACD4E0DA4}"/>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BD0232D0-61A3-BA3C-C0A8-045709FED3ED}"/>
              </a:ext>
            </a:extLst>
          </p:cNvPr>
          <p:cNvGraphicFramePr>
            <a:graphicFrameLocks noGrp="1"/>
          </p:cNvGraphicFramePr>
          <p:nvPr>
            <p:extLst>
              <p:ext uri="{D42A27DB-BD31-4B8C-83A1-F6EECF244321}">
                <p14:modId xmlns:p14="http://schemas.microsoft.com/office/powerpoint/2010/main" val="1934143026"/>
              </p:ext>
            </p:extLst>
          </p:nvPr>
        </p:nvGraphicFramePr>
        <p:xfrm>
          <a:off x="8378160" y="800099"/>
          <a:ext cx="9635678" cy="8686801"/>
        </p:xfrm>
        <a:graphic>
          <a:graphicData uri="http://schemas.openxmlformats.org/drawingml/2006/table">
            <a:tbl>
              <a:tblPr firstRow="1" firstCol="1" bandRow="1"/>
              <a:tblGrid>
                <a:gridCol w="4407016">
                  <a:extLst>
                    <a:ext uri="{9D8B030D-6E8A-4147-A177-3AD203B41FA5}">
                      <a16:colId xmlns:a16="http://schemas.microsoft.com/office/drawing/2014/main" val="2017368334"/>
                    </a:ext>
                  </a:extLst>
                </a:gridCol>
                <a:gridCol w="3016297">
                  <a:extLst>
                    <a:ext uri="{9D8B030D-6E8A-4147-A177-3AD203B41FA5}">
                      <a16:colId xmlns:a16="http://schemas.microsoft.com/office/drawing/2014/main" val="1015003516"/>
                    </a:ext>
                  </a:extLst>
                </a:gridCol>
                <a:gridCol w="2212365">
                  <a:extLst>
                    <a:ext uri="{9D8B030D-6E8A-4147-A177-3AD203B41FA5}">
                      <a16:colId xmlns:a16="http://schemas.microsoft.com/office/drawing/2014/main" val="3723783516"/>
                    </a:ext>
                  </a:extLst>
                </a:gridCol>
              </a:tblGrid>
              <a:tr h="1795023">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6891778">
                <a:tc>
                  <a:txBody>
                    <a:bodyPr/>
                    <a:lstStyle/>
                    <a:p>
                      <a:pPr marL="0" marR="0" algn="just">
                        <a:lnSpc>
                          <a:spcPct val="150000"/>
                        </a:lnSpc>
                      </a:pPr>
                      <a:r>
                        <a:rPr lang="vi-VN" sz="4000">
                          <a:solidFill>
                            <a:srgbClr val="000000"/>
                          </a:solidFill>
                          <a:effectLst/>
                          <a:latin typeface="+mn-lt"/>
                          <a:ea typeface="Calibri" panose="020F0502020204030204" pitchFamily="34" charset="0"/>
                          <a:cs typeface="Arial" panose="020B0604020202020204" pitchFamily="34" charset="0"/>
                        </a:rPr>
                        <a:t>Sử dụng thủ thuật nhận thức thị giác như vận dụng các quy tắc phối cảnh để tạo ảo giác về không gian ba chiều</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4000">
                          <a:effectLst/>
                          <a:latin typeface="+mn-lt"/>
                          <a:ea typeface="Calibri" panose="020F0502020204030204" pitchFamily="34" charset="0"/>
                          <a:cs typeface="Arial" panose="020B0604020202020204" pitchFamily="34" charset="0"/>
                        </a:rPr>
                        <a:t>Chuyển động rõ ràng, tạo ấn tượng về ánh sáng và bóng tối </a:t>
                      </a:r>
                    </a:p>
                    <a:p>
                      <a:pPr marL="0" marR="0" algn="ctr">
                        <a:lnSpc>
                          <a:spcPct val="15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Kết hợp màu sắc rung động</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grpSp>
        <p:nvGrpSpPr>
          <p:cNvPr id="5" name="Group 4">
            <a:extLst>
              <a:ext uri="{FF2B5EF4-FFF2-40B4-BE49-F238E27FC236}">
                <a16:creationId xmlns:a16="http://schemas.microsoft.com/office/drawing/2014/main" id="{25AE12E8-86B5-42D5-647B-4D2E6AD1D068}"/>
              </a:ext>
            </a:extLst>
          </p:cNvPr>
          <p:cNvGrpSpPr/>
          <p:nvPr/>
        </p:nvGrpSpPr>
        <p:grpSpPr>
          <a:xfrm>
            <a:off x="259874" y="403981"/>
            <a:ext cx="7949535" cy="9479037"/>
            <a:chOff x="304800" y="342900"/>
            <a:chExt cx="7949535" cy="9479037"/>
          </a:xfrm>
        </p:grpSpPr>
        <p:grpSp>
          <p:nvGrpSpPr>
            <p:cNvPr id="6" name="Group 5">
              <a:extLst>
                <a:ext uri="{FF2B5EF4-FFF2-40B4-BE49-F238E27FC236}">
                  <a16:creationId xmlns:a16="http://schemas.microsoft.com/office/drawing/2014/main" id="{385D976F-3228-60B5-E520-2579A4A75586}"/>
                </a:ext>
              </a:extLst>
            </p:cNvPr>
            <p:cNvGrpSpPr/>
            <p:nvPr/>
          </p:nvGrpSpPr>
          <p:grpSpPr>
            <a:xfrm>
              <a:off x="304800" y="342900"/>
              <a:ext cx="7949535" cy="9479037"/>
              <a:chOff x="-457200" y="-800100"/>
              <a:chExt cx="7949535" cy="9098037"/>
            </a:xfrm>
          </p:grpSpPr>
          <p:grpSp>
            <p:nvGrpSpPr>
              <p:cNvPr id="10" name="Group 9">
                <a:extLst>
                  <a:ext uri="{FF2B5EF4-FFF2-40B4-BE49-F238E27FC236}">
                    <a16:creationId xmlns:a16="http://schemas.microsoft.com/office/drawing/2014/main" id="{982F50D6-6F91-F8B2-0200-8A59757C7495}"/>
                  </a:ext>
                </a:extLst>
              </p:cNvPr>
              <p:cNvGrpSpPr/>
              <p:nvPr/>
            </p:nvGrpSpPr>
            <p:grpSpPr>
              <a:xfrm>
                <a:off x="-457200" y="-800100"/>
                <a:ext cx="7949535" cy="9098037"/>
                <a:chOff x="597895" y="452386"/>
                <a:chExt cx="6488704" cy="8989100"/>
              </a:xfrm>
            </p:grpSpPr>
            <p:sp>
              <p:nvSpPr>
                <p:cNvPr id="12" name="Rectangle 11">
                  <a:extLst>
                    <a:ext uri="{FF2B5EF4-FFF2-40B4-BE49-F238E27FC236}">
                      <a16:creationId xmlns:a16="http://schemas.microsoft.com/office/drawing/2014/main" id="{70085E52-A77A-EF65-8AC3-978772C02748}"/>
                    </a:ext>
                  </a:extLst>
                </p:cNvPr>
                <p:cNvSpPr/>
                <p:nvPr/>
              </p:nvSpPr>
              <p:spPr>
                <a:xfrm>
                  <a:off x="597895" y="452386"/>
                  <a:ext cx="6488704" cy="89891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05DD127-E865-B531-2F8B-7C0A5190DE19}"/>
                    </a:ext>
                  </a:extLst>
                </p:cNvPr>
                <p:cNvSpPr txBox="1"/>
                <p:nvPr/>
              </p:nvSpPr>
              <p:spPr>
                <a:xfrm>
                  <a:off x="1282065" y="7678355"/>
                  <a:ext cx="5659951" cy="173135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Vega 200 </a:t>
                  </a:r>
                  <a:r>
                    <a:rPr lang="en-US" sz="2500" i="1">
                      <a:latin typeface="Arial" panose="020B0604020202020204" pitchFamily="34" charset="0"/>
                      <a:cs typeface="Arial" panose="020B0604020202020204" pitchFamily="34" charset="0"/>
                    </a:rPr>
                    <a:t>(1968)</a:t>
                  </a:r>
                </a:p>
                <a:p>
                  <a:pPr algn="r">
                    <a:lnSpc>
                      <a:spcPct val="150000"/>
                    </a:lnSpc>
                  </a:pPr>
                  <a:r>
                    <a:rPr lang="en-US" sz="2500" i="1">
                      <a:latin typeface="Arial" panose="020B0604020202020204" pitchFamily="34" charset="0"/>
                      <a:cs typeface="Arial" panose="020B0604020202020204" pitchFamily="34" charset="0"/>
                    </a:rPr>
                    <a:t>Tác phẩm của nghệ sĩ Victor Vasarely</a:t>
                  </a:r>
                </a:p>
                <a:p>
                  <a:pPr algn="r">
                    <a:lnSpc>
                      <a:spcPct val="150000"/>
                    </a:lnSpc>
                  </a:pPr>
                  <a:r>
                    <a:rPr lang="en-US" sz="2500" i="1">
                      <a:latin typeface="Arial" panose="020B0604020202020204" pitchFamily="34" charset="0"/>
                      <a:cs typeface="Arial" panose="020B0604020202020204" pitchFamily="34" charset="0"/>
                    </a:rPr>
                    <a:t>Nguồn: Art of the 20</a:t>
                  </a:r>
                  <a:r>
                    <a:rPr lang="en-US" sz="2500" i="1" baseline="30000">
                      <a:latin typeface="Arial" panose="020B0604020202020204" pitchFamily="34" charset="0"/>
                      <a:cs typeface="Arial" panose="020B0604020202020204" pitchFamily="34" charset="0"/>
                    </a:rPr>
                    <a:t>th</a:t>
                  </a:r>
                  <a:r>
                    <a:rPr lang="en-US" sz="2500" i="1">
                      <a:latin typeface="Arial" panose="020B0604020202020204" pitchFamily="34" charset="0"/>
                      <a:cs typeface="Arial" panose="020B0604020202020204" pitchFamily="34" charset="0"/>
                    </a:rPr>
                    <a:t> century, Taschen</a:t>
                  </a:r>
                </a:p>
              </p:txBody>
            </p:sp>
          </p:grpSp>
          <p:sp>
            <p:nvSpPr>
              <p:cNvPr id="11" name="Oval 10">
                <a:extLst>
                  <a:ext uri="{FF2B5EF4-FFF2-40B4-BE49-F238E27FC236}">
                    <a16:creationId xmlns:a16="http://schemas.microsoft.com/office/drawing/2014/main" id="{D4A87773-0069-058E-D841-5F794D765761}"/>
                  </a:ext>
                </a:extLst>
              </p:cNvPr>
              <p:cNvSpPr/>
              <p:nvPr/>
            </p:nvSpPr>
            <p:spPr>
              <a:xfrm>
                <a:off x="-173903" y="6818239"/>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4</a:t>
                </a:r>
              </a:p>
            </p:txBody>
          </p:sp>
        </p:grpSp>
        <p:pic>
          <p:nvPicPr>
            <p:cNvPr id="7" name="Picture 6">
              <a:extLst>
                <a:ext uri="{FF2B5EF4-FFF2-40B4-BE49-F238E27FC236}">
                  <a16:creationId xmlns:a16="http://schemas.microsoft.com/office/drawing/2014/main" id="{7744DBE4-B67A-4415-0D51-2A0B6B690C09}"/>
                </a:ext>
              </a:extLst>
            </p:cNvPr>
            <p:cNvPicPr>
              <a:picLocks noChangeAspect="1"/>
            </p:cNvPicPr>
            <p:nvPr/>
          </p:nvPicPr>
          <p:blipFill>
            <a:blip r:embed="rId2"/>
            <a:srcRect l="9418" t="1467" r="3930" b="19913"/>
            <a:stretch/>
          </p:blipFill>
          <p:spPr>
            <a:xfrm>
              <a:off x="520727" y="443946"/>
              <a:ext cx="7517679" cy="7677545"/>
            </a:xfrm>
            <a:prstGeom prst="rect">
              <a:avLst/>
            </a:prstGeom>
          </p:spPr>
        </p:pic>
      </p:grpSp>
    </p:spTree>
    <p:extLst>
      <p:ext uri="{BB962C8B-B14F-4D97-AF65-F5344CB8AC3E}">
        <p14:creationId xmlns:p14="http://schemas.microsoft.com/office/powerpoint/2010/main" val="958065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76F3100F-11BC-D7BB-A0EA-9A8F27D43D6C}"/>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75C6EE8C-EA81-0F4E-0679-FEA49C6E9F07}"/>
              </a:ext>
            </a:extLst>
          </p:cNvPr>
          <p:cNvGraphicFramePr>
            <a:graphicFrameLocks noGrp="1"/>
          </p:cNvGraphicFramePr>
          <p:nvPr>
            <p:extLst>
              <p:ext uri="{D42A27DB-BD31-4B8C-83A1-F6EECF244321}">
                <p14:modId xmlns:p14="http://schemas.microsoft.com/office/powerpoint/2010/main" val="3484302015"/>
              </p:ext>
            </p:extLst>
          </p:nvPr>
        </p:nvGraphicFramePr>
        <p:xfrm>
          <a:off x="8378160" y="800099"/>
          <a:ext cx="9635678" cy="8686801"/>
        </p:xfrm>
        <a:graphic>
          <a:graphicData uri="http://schemas.openxmlformats.org/drawingml/2006/table">
            <a:tbl>
              <a:tblPr firstRow="1" firstCol="1" bandRow="1"/>
              <a:tblGrid>
                <a:gridCol w="4407016">
                  <a:extLst>
                    <a:ext uri="{9D8B030D-6E8A-4147-A177-3AD203B41FA5}">
                      <a16:colId xmlns:a16="http://schemas.microsoft.com/office/drawing/2014/main" val="2017368334"/>
                    </a:ext>
                  </a:extLst>
                </a:gridCol>
                <a:gridCol w="3016297">
                  <a:extLst>
                    <a:ext uri="{9D8B030D-6E8A-4147-A177-3AD203B41FA5}">
                      <a16:colId xmlns:a16="http://schemas.microsoft.com/office/drawing/2014/main" val="1015003516"/>
                    </a:ext>
                  </a:extLst>
                </a:gridCol>
                <a:gridCol w="2212365">
                  <a:extLst>
                    <a:ext uri="{9D8B030D-6E8A-4147-A177-3AD203B41FA5}">
                      <a16:colId xmlns:a16="http://schemas.microsoft.com/office/drawing/2014/main" val="3723783516"/>
                    </a:ext>
                  </a:extLst>
                </a:gridCol>
              </a:tblGrid>
              <a:tr h="1795023">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6891778">
                <a:tc>
                  <a:txBody>
                    <a:bodyPr/>
                    <a:lstStyle/>
                    <a:p>
                      <a:pPr marL="0" marR="0" algn="just">
                        <a:lnSpc>
                          <a:spcPct val="150000"/>
                        </a:lnSpc>
                      </a:pPr>
                      <a:r>
                        <a:rPr lang="vi-VN" sz="3800">
                          <a:solidFill>
                            <a:srgbClr val="000000"/>
                          </a:solidFill>
                          <a:effectLst/>
                          <a:latin typeface="+mn-lt"/>
                          <a:ea typeface="Calibri" panose="020F0502020204030204" pitchFamily="34" charset="0"/>
                          <a:cs typeface="Arial" panose="020B0604020202020204" pitchFamily="34" charset="0"/>
                        </a:rPr>
                        <a:t>Tạo ra một sự sắp xếp các khối sắt giống hệt nhau trải dài từ sàn đến trần nhà; là ảo ảnh và đại diện cho không gian, trái ngược với không gian thực</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3800">
                          <a:effectLst/>
                          <a:latin typeface="+mn-lt"/>
                          <a:ea typeface="Calibri" panose="020F0502020204030204" pitchFamily="34" charset="0"/>
                          <a:cs typeface="Arial" panose="020B0604020202020204" pitchFamily="34" charset="0"/>
                        </a:rPr>
                        <a:t>Kim loại, ván ép công nghiệp, bê tông và tấm Plexiglas</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3800">
                          <a:solidFill>
                            <a:srgbClr val="000000"/>
                          </a:solidFill>
                          <a:effectLst/>
                          <a:latin typeface="+mn-lt"/>
                          <a:ea typeface="Calibri" panose="020F0502020204030204" pitchFamily="34" charset="0"/>
                          <a:cs typeface="Arial" panose="020B0604020202020204" pitchFamily="34" charset="0"/>
                        </a:rPr>
                        <a:t>Xanh dương đậm và nhạt</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pic>
        <p:nvPicPr>
          <p:cNvPr id="15" name="Picture 14">
            <a:extLst>
              <a:ext uri="{FF2B5EF4-FFF2-40B4-BE49-F238E27FC236}">
                <a16:creationId xmlns:a16="http://schemas.microsoft.com/office/drawing/2014/main" id="{DBBD21E2-C496-85FC-B09A-4A78225F981D}"/>
              </a:ext>
            </a:extLst>
          </p:cNvPr>
          <p:cNvPicPr>
            <a:picLocks noChangeAspect="1"/>
          </p:cNvPicPr>
          <p:nvPr/>
        </p:nvPicPr>
        <p:blipFill>
          <a:blip r:embed="rId2"/>
          <a:stretch>
            <a:fillRect/>
          </a:stretch>
        </p:blipFill>
        <p:spPr>
          <a:xfrm>
            <a:off x="152400" y="961267"/>
            <a:ext cx="8001000" cy="8364464"/>
          </a:xfrm>
          <a:prstGeom prst="rect">
            <a:avLst/>
          </a:prstGeom>
        </p:spPr>
      </p:pic>
    </p:spTree>
    <p:extLst>
      <p:ext uri="{BB962C8B-B14F-4D97-AF65-F5344CB8AC3E}">
        <p14:creationId xmlns:p14="http://schemas.microsoft.com/office/powerpoint/2010/main" val="27260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004C17FC-949A-E610-81EA-B78F02BCB8C9}"/>
            </a:ext>
          </a:extLst>
        </p:cNvPr>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CA94215F-5674-F1BD-F279-CCC935D5C0C0}"/>
              </a:ext>
            </a:extLst>
          </p:cNvPr>
          <p:cNvGraphicFramePr>
            <a:graphicFrameLocks noGrp="1"/>
          </p:cNvGraphicFramePr>
          <p:nvPr>
            <p:extLst>
              <p:ext uri="{D42A27DB-BD31-4B8C-83A1-F6EECF244321}">
                <p14:modId xmlns:p14="http://schemas.microsoft.com/office/powerpoint/2010/main" val="3871256161"/>
              </p:ext>
            </p:extLst>
          </p:nvPr>
        </p:nvGraphicFramePr>
        <p:xfrm>
          <a:off x="8382000" y="1028700"/>
          <a:ext cx="9635678" cy="8686801"/>
        </p:xfrm>
        <a:graphic>
          <a:graphicData uri="http://schemas.openxmlformats.org/drawingml/2006/table">
            <a:tbl>
              <a:tblPr firstRow="1" firstCol="1" bandRow="1"/>
              <a:tblGrid>
                <a:gridCol w="4407016">
                  <a:extLst>
                    <a:ext uri="{9D8B030D-6E8A-4147-A177-3AD203B41FA5}">
                      <a16:colId xmlns:a16="http://schemas.microsoft.com/office/drawing/2014/main" val="2017368334"/>
                    </a:ext>
                  </a:extLst>
                </a:gridCol>
                <a:gridCol w="3016297">
                  <a:extLst>
                    <a:ext uri="{9D8B030D-6E8A-4147-A177-3AD203B41FA5}">
                      <a16:colId xmlns:a16="http://schemas.microsoft.com/office/drawing/2014/main" val="1015003516"/>
                    </a:ext>
                  </a:extLst>
                </a:gridCol>
                <a:gridCol w="2212365">
                  <a:extLst>
                    <a:ext uri="{9D8B030D-6E8A-4147-A177-3AD203B41FA5}">
                      <a16:colId xmlns:a16="http://schemas.microsoft.com/office/drawing/2014/main" val="3723783516"/>
                    </a:ext>
                  </a:extLst>
                </a:gridCol>
              </a:tblGrid>
              <a:tr h="1795023">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Bố cục</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Đường nét</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0000"/>
                        </a:lnSpc>
                      </a:pPr>
                      <a:r>
                        <a:rPr lang="fr-FR" sz="3800" b="1">
                          <a:solidFill>
                            <a:srgbClr val="000000"/>
                          </a:solidFill>
                          <a:effectLst/>
                          <a:latin typeface="Arial" panose="020B0604020202020204" pitchFamily="34" charset="0"/>
                          <a:ea typeface="Calibri" panose="020F0502020204030204" pitchFamily="34" charset="0"/>
                          <a:cs typeface="Arial" panose="020B0604020202020204" pitchFamily="34" charset="0"/>
                        </a:rPr>
                        <a:t>Màu sắc</a:t>
                      </a:r>
                      <a:endParaRPr lang="en-US" sz="3800">
                        <a:effectLst/>
                        <a:latin typeface="Arial" panose="020B0604020202020204" pitchFamily="34" charset="0"/>
                        <a:ea typeface="Calibri" panose="020F0502020204030204" pitchFamily="34" charset="0"/>
                        <a:cs typeface="Arial" panose="020B0604020202020204" pitchFamily="34" charset="0"/>
                      </a:endParaRP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01982808"/>
                  </a:ext>
                </a:extLst>
              </a:tr>
              <a:tr h="6891778">
                <a:tc>
                  <a:txBody>
                    <a:bodyPr/>
                    <a:lstStyle/>
                    <a:p>
                      <a:pPr marL="0" marR="0" algn="just">
                        <a:lnSpc>
                          <a:spcPct val="150000"/>
                        </a:lnSpc>
                      </a:pPr>
                      <a:r>
                        <a:rPr lang="vi-VN" sz="3800">
                          <a:solidFill>
                            <a:srgbClr val="000000"/>
                          </a:solidFill>
                          <a:effectLst/>
                          <a:latin typeface="+mn-lt"/>
                          <a:ea typeface="Calibri" panose="020F0502020204030204" pitchFamily="34" charset="0"/>
                          <a:cs typeface="Arial" panose="020B0604020202020204" pitchFamily="34" charset="0"/>
                        </a:rPr>
                        <a:t>Sự kết hợp giữa điêu khắc và kiến trúc để tạo ra không gian tĩnh lặng và thiền định</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3800">
                          <a:effectLst/>
                          <a:latin typeface="+mn-lt"/>
                          <a:ea typeface="Calibri" panose="020F0502020204030204" pitchFamily="34" charset="0"/>
                          <a:cs typeface="Arial" panose="020B0604020202020204" pitchFamily="34" charset="0"/>
                        </a:rPr>
                        <a:t>Thạch cao trắng trên gỗ</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pPr>
                      <a:r>
                        <a:rPr lang="vi-VN" sz="3800">
                          <a:solidFill>
                            <a:srgbClr val="000000"/>
                          </a:solidFill>
                          <a:effectLst/>
                          <a:latin typeface="+mn-lt"/>
                          <a:ea typeface="Calibri" panose="020F0502020204030204" pitchFamily="34" charset="0"/>
                          <a:cs typeface="Arial" panose="020B0604020202020204" pitchFamily="34" charset="0"/>
                        </a:rPr>
                        <a:t>Đèn neon đỏ, vàng và xanh</a:t>
                      </a:r>
                    </a:p>
                  </a:txBody>
                  <a:tcPr marL="30224" marR="30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265642"/>
                  </a:ext>
                </a:extLst>
              </a:tr>
            </a:tbl>
          </a:graphicData>
        </a:graphic>
      </p:graphicFrame>
      <p:grpSp>
        <p:nvGrpSpPr>
          <p:cNvPr id="2" name="Group 1">
            <a:extLst>
              <a:ext uri="{FF2B5EF4-FFF2-40B4-BE49-F238E27FC236}">
                <a16:creationId xmlns:a16="http://schemas.microsoft.com/office/drawing/2014/main" id="{31D42D4C-D263-27B0-765F-6F5841B93D9B}"/>
              </a:ext>
            </a:extLst>
          </p:cNvPr>
          <p:cNvGrpSpPr/>
          <p:nvPr/>
        </p:nvGrpSpPr>
        <p:grpSpPr>
          <a:xfrm>
            <a:off x="249427" y="1334285"/>
            <a:ext cx="7924800" cy="8075632"/>
            <a:chOff x="9268479" y="1866900"/>
            <a:chExt cx="8105121" cy="8259385"/>
          </a:xfrm>
        </p:grpSpPr>
        <p:grpSp>
          <p:nvGrpSpPr>
            <p:cNvPr id="3" name="Group 2">
              <a:extLst>
                <a:ext uri="{FF2B5EF4-FFF2-40B4-BE49-F238E27FC236}">
                  <a16:creationId xmlns:a16="http://schemas.microsoft.com/office/drawing/2014/main" id="{A8603A55-7D04-3170-0CB6-17BADBEA9BD5}"/>
                </a:ext>
              </a:extLst>
            </p:cNvPr>
            <p:cNvGrpSpPr/>
            <p:nvPr/>
          </p:nvGrpSpPr>
          <p:grpSpPr>
            <a:xfrm>
              <a:off x="9268479" y="1866900"/>
              <a:ext cx="8105121" cy="8259385"/>
              <a:chOff x="8794950" y="1219652"/>
              <a:chExt cx="8105121" cy="8259385"/>
            </a:xfrm>
          </p:grpSpPr>
          <p:grpSp>
            <p:nvGrpSpPr>
              <p:cNvPr id="5" name="Group 4">
                <a:extLst>
                  <a:ext uri="{FF2B5EF4-FFF2-40B4-BE49-F238E27FC236}">
                    <a16:creationId xmlns:a16="http://schemas.microsoft.com/office/drawing/2014/main" id="{1AF51814-71E9-4C57-F36D-B598204AEAFF}"/>
                  </a:ext>
                </a:extLst>
              </p:cNvPr>
              <p:cNvGrpSpPr/>
              <p:nvPr/>
            </p:nvGrpSpPr>
            <p:grpSpPr>
              <a:xfrm>
                <a:off x="8794950" y="1219652"/>
                <a:ext cx="8105121" cy="8259385"/>
                <a:chOff x="597895" y="1608999"/>
                <a:chExt cx="5723803" cy="7832487"/>
              </a:xfrm>
            </p:grpSpPr>
            <p:sp>
              <p:nvSpPr>
                <p:cNvPr id="7" name="Rectangle 6">
                  <a:extLst>
                    <a:ext uri="{FF2B5EF4-FFF2-40B4-BE49-F238E27FC236}">
                      <a16:creationId xmlns:a16="http://schemas.microsoft.com/office/drawing/2014/main" id="{E7F2B602-5922-536C-4662-BF621513C98E}"/>
                    </a:ext>
                  </a:extLst>
                </p:cNvPr>
                <p:cNvSpPr/>
                <p:nvPr/>
              </p:nvSpPr>
              <p:spPr>
                <a:xfrm>
                  <a:off x="597895" y="1608999"/>
                  <a:ext cx="5723803" cy="783248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7CD7F-EDF8-CF8B-8218-5EED5314428C}"/>
                    </a:ext>
                  </a:extLst>
                </p:cNvPr>
                <p:cNvSpPr txBox="1"/>
                <p:nvPr/>
              </p:nvSpPr>
              <p:spPr>
                <a:xfrm>
                  <a:off x="705749" y="7412988"/>
                  <a:ext cx="5508092" cy="1661767"/>
                </a:xfrm>
                <a:prstGeom prst="rect">
                  <a:avLst/>
                </a:prstGeom>
                <a:noFill/>
              </p:spPr>
              <p:txBody>
                <a:bodyPr wrap="square">
                  <a:spAutoFit/>
                </a:bodyPr>
                <a:lstStyle/>
                <a:p>
                  <a:pPr algn="r">
                    <a:lnSpc>
                      <a:spcPct val="150000"/>
                    </a:lnSpc>
                  </a:pPr>
                  <a:r>
                    <a:rPr lang="en-US" sz="2500" b="1" i="1">
                      <a:latin typeface="Arial" panose="020B0604020202020204" pitchFamily="34" charset="0"/>
                      <a:cs typeface="Arial" panose="020B0604020202020204" pitchFamily="34" charset="0"/>
                    </a:rPr>
                    <a:t>Saint Anthony </a:t>
                  </a:r>
                  <a:r>
                    <a:rPr lang="en-US" sz="2500" i="1">
                      <a:latin typeface="Arial" panose="020B0604020202020204" pitchFamily="34" charset="0"/>
                      <a:cs typeface="Arial" panose="020B0604020202020204" pitchFamily="34" charset="0"/>
                    </a:rPr>
                    <a:t>(1996)</a:t>
                  </a:r>
                </a:p>
                <a:p>
                  <a:pPr algn="r">
                    <a:lnSpc>
                      <a:spcPct val="150000"/>
                    </a:lnSpc>
                  </a:pPr>
                  <a:r>
                    <a:rPr lang="en-US" sz="2500" i="1">
                      <a:latin typeface="Arial" panose="020B0604020202020204" pitchFamily="34" charset="0"/>
                      <a:cs typeface="Arial" panose="020B0604020202020204" pitchFamily="34" charset="0"/>
                    </a:rPr>
                    <a:t>Tác phẩm của nghệ sĩ Stephan Antonakos</a:t>
                  </a:r>
                </a:p>
                <a:p>
                  <a:pPr algn="r">
                    <a:lnSpc>
                      <a:spcPct val="150000"/>
                    </a:lnSpc>
                  </a:pPr>
                  <a:r>
                    <a:rPr lang="en-US" sz="2500" i="1">
                      <a:latin typeface="Arial" panose="020B0604020202020204" pitchFamily="34" charset="0"/>
                      <a:cs typeface="Arial" panose="020B0604020202020204" pitchFamily="34" charset="0"/>
                    </a:rPr>
                    <a:t>Nguồn: Courtesy Bookstein Projects</a:t>
                  </a:r>
                </a:p>
              </p:txBody>
            </p:sp>
          </p:grpSp>
          <p:sp>
            <p:nvSpPr>
              <p:cNvPr id="6" name="Oval 5">
                <a:extLst>
                  <a:ext uri="{FF2B5EF4-FFF2-40B4-BE49-F238E27FC236}">
                    <a16:creationId xmlns:a16="http://schemas.microsoft.com/office/drawing/2014/main" id="{ED59BA83-C0B3-F812-AE3E-A42CD35CF542}"/>
                  </a:ext>
                </a:extLst>
              </p:cNvPr>
              <p:cNvSpPr/>
              <p:nvPr/>
            </p:nvSpPr>
            <p:spPr>
              <a:xfrm>
                <a:off x="9078247" y="7741335"/>
                <a:ext cx="583478" cy="607912"/>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ysClr val="windowText" lastClr="000000"/>
                    </a:solidFill>
                    <a:latin typeface="Arial" panose="020B0604020202020204" pitchFamily="34" charset="0"/>
                    <a:cs typeface="Arial" panose="020B0604020202020204" pitchFamily="34" charset="0"/>
                  </a:rPr>
                  <a:t>7</a:t>
                </a:r>
              </a:p>
            </p:txBody>
          </p:sp>
        </p:grpSp>
        <p:pic>
          <p:nvPicPr>
            <p:cNvPr id="4" name="Picture 3">
              <a:extLst>
                <a:ext uri="{FF2B5EF4-FFF2-40B4-BE49-F238E27FC236}">
                  <a16:creationId xmlns:a16="http://schemas.microsoft.com/office/drawing/2014/main" id="{7D46C67F-3C67-151F-A371-E7DA6E62F5AF}"/>
                </a:ext>
              </a:extLst>
            </p:cNvPr>
            <p:cNvPicPr>
              <a:picLocks noChangeAspect="1"/>
            </p:cNvPicPr>
            <p:nvPr/>
          </p:nvPicPr>
          <p:blipFill>
            <a:blip r:embed="rId2"/>
            <a:srcRect b="20584"/>
            <a:stretch/>
          </p:blipFill>
          <p:spPr>
            <a:xfrm>
              <a:off x="9363871" y="2173394"/>
              <a:ext cx="7914335" cy="5549618"/>
            </a:xfrm>
            <a:prstGeom prst="rect">
              <a:avLst/>
            </a:prstGeom>
          </p:spPr>
        </p:pic>
      </p:grpSp>
    </p:spTree>
    <p:extLst>
      <p:ext uri="{BB962C8B-B14F-4D97-AF65-F5344CB8AC3E}">
        <p14:creationId xmlns:p14="http://schemas.microsoft.com/office/powerpoint/2010/main" val="221841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A316587C-6096-D155-D5EA-A36AE34DFDC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5DE68A3-6636-8E74-73BB-03112FE8747A}"/>
              </a:ext>
            </a:extLst>
          </p:cNvPr>
          <p:cNvSpPr txBox="1"/>
          <p:nvPr/>
        </p:nvSpPr>
        <p:spPr>
          <a:xfrm>
            <a:off x="228600" y="514350"/>
            <a:ext cx="954107" cy="9258300"/>
          </a:xfrm>
          <a:prstGeom prst="rect">
            <a:avLst/>
          </a:prstGeom>
          <a:noFill/>
        </p:spPr>
        <p:txBody>
          <a:bodyPr vert="vert270" wrap="square" rtlCol="0">
            <a:spAutoFit/>
          </a:bodyPr>
          <a:lstStyle/>
          <a:p>
            <a:pPr algn="ctr"/>
            <a:r>
              <a:rPr lang="en-US" sz="5000" b="1">
                <a:solidFill>
                  <a:srgbClr val="7A3234"/>
                </a:solidFill>
                <a:latin typeface="Arial" panose="020B0604020202020204" pitchFamily="34" charset="0"/>
                <a:cs typeface="Arial" panose="020B0604020202020204" pitchFamily="34" charset="0"/>
              </a:rPr>
              <a:t>NGHỆ THUẬT ĐẠI CHÚNG </a:t>
            </a:r>
          </a:p>
        </p:txBody>
      </p:sp>
      <p:pic>
        <p:nvPicPr>
          <p:cNvPr id="8194" name="Picture 2" descr="Phong cách Pop Art nổi loạn và tươi trẻ trong thiết kế nội thất">
            <a:extLst>
              <a:ext uri="{FF2B5EF4-FFF2-40B4-BE49-F238E27FC236}">
                <a16:creationId xmlns:a16="http://schemas.microsoft.com/office/drawing/2014/main" id="{F11744AD-76D5-1831-D4D0-B5B3F9DA6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5187" y="0"/>
            <a:ext cx="7262813"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D853B55-CC3A-B042-7816-CDCBBA9509DC}"/>
              </a:ext>
            </a:extLst>
          </p:cNvPr>
          <p:cNvSpPr/>
          <p:nvPr/>
        </p:nvSpPr>
        <p:spPr>
          <a:xfrm>
            <a:off x="1827222" y="514350"/>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Tên đầy đủ là Popular Art, xuất hiện vào cuối những năm 1950.</a:t>
            </a:r>
          </a:p>
        </p:txBody>
      </p:sp>
      <p:sp>
        <p:nvSpPr>
          <p:cNvPr id="8" name="Rectangle: Rounded Corners 7">
            <a:extLst>
              <a:ext uri="{FF2B5EF4-FFF2-40B4-BE49-F238E27FC236}">
                <a16:creationId xmlns:a16="http://schemas.microsoft.com/office/drawing/2014/main" id="{B09FBD85-A86F-6517-4158-01222A4C0CE7}"/>
              </a:ext>
            </a:extLst>
          </p:cNvPr>
          <p:cNvSpPr/>
          <p:nvPr/>
        </p:nvSpPr>
        <p:spPr>
          <a:xfrm>
            <a:off x="1808172" y="2986089"/>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Thường được lấy cảm hứng từ đồ vật, truyện tranh làm đề tài. </a:t>
            </a:r>
          </a:p>
        </p:txBody>
      </p:sp>
      <p:sp>
        <p:nvSpPr>
          <p:cNvPr id="9" name="Rectangle: Rounded Corners 8">
            <a:extLst>
              <a:ext uri="{FF2B5EF4-FFF2-40B4-BE49-F238E27FC236}">
                <a16:creationId xmlns:a16="http://schemas.microsoft.com/office/drawing/2014/main" id="{5257B333-0223-AFBB-A00C-EFC6DEB427C4}"/>
              </a:ext>
            </a:extLst>
          </p:cNvPr>
          <p:cNvSpPr/>
          <p:nvPr/>
        </p:nvSpPr>
        <p:spPr>
          <a:xfrm>
            <a:off x="1808172" y="5434013"/>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Dùng để trang trí; ngôn ngữ hình ảnh trẻ trung, màu nổi bật. </a:t>
            </a:r>
          </a:p>
        </p:txBody>
      </p:sp>
      <p:sp>
        <p:nvSpPr>
          <p:cNvPr id="10" name="Rectangle: Rounded Corners 9">
            <a:extLst>
              <a:ext uri="{FF2B5EF4-FFF2-40B4-BE49-F238E27FC236}">
                <a16:creationId xmlns:a16="http://schemas.microsoft.com/office/drawing/2014/main" id="{CD6DCFB3-6F12-F9C5-7DED-37076A2BD369}"/>
              </a:ext>
            </a:extLst>
          </p:cNvPr>
          <p:cNvSpPr/>
          <p:nvPr/>
        </p:nvSpPr>
        <p:spPr>
          <a:xfrm>
            <a:off x="1808172" y="7815262"/>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Phản ánh giá trị văn hóa tinh thần thông qua sản phẩm tiêu dùng.</a:t>
            </a:r>
          </a:p>
        </p:txBody>
      </p:sp>
    </p:spTree>
    <p:extLst>
      <p:ext uri="{BB962C8B-B14F-4D97-AF65-F5344CB8AC3E}">
        <p14:creationId xmlns:p14="http://schemas.microsoft.com/office/powerpoint/2010/main" val="735124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wipe(up)">
                                      <p:cBhvr>
                                        <p:cTn id="24"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106ABCF2-1882-1A83-6FD9-028062581F1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0BC32F-53A6-3246-B3BA-EB78F2DA81EE}"/>
              </a:ext>
            </a:extLst>
          </p:cNvPr>
          <p:cNvSpPr txBox="1"/>
          <p:nvPr/>
        </p:nvSpPr>
        <p:spPr>
          <a:xfrm>
            <a:off x="228600" y="514350"/>
            <a:ext cx="954107" cy="9258300"/>
          </a:xfrm>
          <a:prstGeom prst="rect">
            <a:avLst/>
          </a:prstGeom>
          <a:noFill/>
        </p:spPr>
        <p:txBody>
          <a:bodyPr vert="vert270" wrap="square" rtlCol="0">
            <a:spAutoFit/>
          </a:bodyPr>
          <a:lstStyle/>
          <a:p>
            <a:pPr algn="ctr"/>
            <a:r>
              <a:rPr lang="en-US" sz="5000" b="1">
                <a:solidFill>
                  <a:srgbClr val="7A3234"/>
                </a:solidFill>
                <a:latin typeface="Arial" panose="020B0604020202020204" pitchFamily="34" charset="0"/>
                <a:cs typeface="Arial" panose="020B0604020202020204" pitchFamily="34" charset="0"/>
              </a:rPr>
              <a:t>NGHỆ THUẬT QUANG HỌC </a:t>
            </a:r>
          </a:p>
        </p:txBody>
      </p:sp>
      <p:sp>
        <p:nvSpPr>
          <p:cNvPr id="5" name="Rectangle: Rounded Corners 4">
            <a:extLst>
              <a:ext uri="{FF2B5EF4-FFF2-40B4-BE49-F238E27FC236}">
                <a16:creationId xmlns:a16="http://schemas.microsoft.com/office/drawing/2014/main" id="{5B69E4B4-12EB-FBAA-C34F-E248BD9A532A}"/>
              </a:ext>
            </a:extLst>
          </p:cNvPr>
          <p:cNvSpPr/>
          <p:nvPr/>
        </p:nvSpPr>
        <p:spPr>
          <a:xfrm>
            <a:off x="1905000" y="490537"/>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Tên đầy đủ là Optical  Art, xuất hiện vào cuối những năm 1950.</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BC6588B1-BA9D-9717-BF14-9E405FE57CCA}"/>
                  </a:ext>
                </a:extLst>
              </p:cNvPr>
              <p:cNvSpPr/>
              <p:nvPr/>
            </p:nvSpPr>
            <p:spPr>
              <a:xfrm>
                <a:off x="1905000" y="3000375"/>
                <a:ext cx="8534400" cy="3833811"/>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Dựa trên lí thuyết về ảo giác quang học, phối cảnh, kết hợp màu sắc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schemeClr val="tx1"/>
                    </a:solidFill>
                    <a:latin typeface="Arial" panose="020B0604020202020204" pitchFamily="34" charset="0"/>
                    <a:cs typeface="Arial" panose="020B0604020202020204" pitchFamily="34" charset="0"/>
                  </a:rPr>
                  <a:t> tả độ rung, độ chuyển động, độ sâu, ảo giác ba chiều…</a:t>
                </a:r>
              </a:p>
            </p:txBody>
          </p:sp>
        </mc:Choice>
        <mc:Fallback xmlns="">
          <p:sp>
            <p:nvSpPr>
              <p:cNvPr id="8" name="Rectangle: Rounded Corners 7">
                <a:extLst>
                  <a:ext uri="{FF2B5EF4-FFF2-40B4-BE49-F238E27FC236}">
                    <a16:creationId xmlns:a16="http://schemas.microsoft.com/office/drawing/2014/main" id="{BC6588B1-BA9D-9717-BF14-9E405FE57CCA}"/>
                  </a:ext>
                </a:extLst>
              </p:cNvPr>
              <p:cNvSpPr>
                <a:spLocks noRot="1" noChangeAspect="1" noMove="1" noResize="1" noEditPoints="1" noAdjustHandles="1" noChangeArrowheads="1" noChangeShapeType="1" noTextEdit="1"/>
              </p:cNvSpPr>
              <p:nvPr/>
            </p:nvSpPr>
            <p:spPr>
              <a:xfrm>
                <a:off x="1905000" y="3000375"/>
                <a:ext cx="8534400" cy="3833811"/>
              </a:xfrm>
              <a:prstGeom prst="roundRect">
                <a:avLst>
                  <a:gd name="adj" fmla="val 11531"/>
                </a:avLst>
              </a:prstGeom>
              <a:blipFill>
                <a:blip r:embed="rId3"/>
                <a:stretch>
                  <a:fillRect l="-853" r="-711" b="-3780"/>
                </a:stretch>
              </a:blipFill>
              <a:ln w="38100">
                <a:solidFill>
                  <a:srgbClr val="7A3234"/>
                </a:solidFill>
              </a:ln>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9FCEBB2B-6745-15B2-6866-53BFC06E6F44}"/>
              </a:ext>
            </a:extLst>
          </p:cNvPr>
          <p:cNvSpPr/>
          <p:nvPr/>
        </p:nvSpPr>
        <p:spPr>
          <a:xfrm>
            <a:off x="1905000" y="7286624"/>
            <a:ext cx="8534400" cy="2638425"/>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Là nguồn cảm hứng cho nhiều lĩnh vực thiết kế, in ấn, quảng cáo, thời trang, trang trí nội thất,...</a:t>
            </a:r>
          </a:p>
        </p:txBody>
      </p:sp>
      <p:pic>
        <p:nvPicPr>
          <p:cNvPr id="12292" name="Picture 4" descr="42 Hiệu ứng thị giác ý tưởng trong 2024 | nghệ thuật ảo giác, ảo giác quang  học, nghệ thuật">
            <a:extLst>
              <a:ext uri="{FF2B5EF4-FFF2-40B4-BE49-F238E27FC236}">
                <a16:creationId xmlns:a16="http://schemas.microsoft.com/office/drawing/2014/main" id="{2E281E7D-F5BC-5915-55D6-FEF21DA32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0" y="1"/>
            <a:ext cx="695625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05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ipe(up)">
                                      <p:cBhvr>
                                        <p:cTn id="2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2E7AA957-3650-12DC-7496-87E88580FB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9C62AB-865E-D061-76A3-C82DFD057102}"/>
              </a:ext>
            </a:extLst>
          </p:cNvPr>
          <p:cNvSpPr txBox="1"/>
          <p:nvPr/>
        </p:nvSpPr>
        <p:spPr>
          <a:xfrm>
            <a:off x="228600" y="514350"/>
            <a:ext cx="954107" cy="9258300"/>
          </a:xfrm>
          <a:prstGeom prst="rect">
            <a:avLst/>
          </a:prstGeom>
          <a:noFill/>
        </p:spPr>
        <p:txBody>
          <a:bodyPr vert="vert270" wrap="square" rtlCol="0">
            <a:spAutoFit/>
          </a:bodyPr>
          <a:lstStyle/>
          <a:p>
            <a:pPr algn="ctr"/>
            <a:r>
              <a:rPr lang="en-US" sz="5000" b="1">
                <a:solidFill>
                  <a:srgbClr val="7A3234"/>
                </a:solidFill>
                <a:latin typeface="Arial" panose="020B0604020202020204" pitchFamily="34" charset="0"/>
                <a:cs typeface="Arial" panose="020B0604020202020204" pitchFamily="34" charset="0"/>
              </a:rPr>
              <a:t>NGHỆ THUẬT TỐI GIẢN</a:t>
            </a:r>
          </a:p>
        </p:txBody>
      </p:sp>
      <p:sp>
        <p:nvSpPr>
          <p:cNvPr id="5" name="Rectangle: Rounded Corners 4">
            <a:extLst>
              <a:ext uri="{FF2B5EF4-FFF2-40B4-BE49-F238E27FC236}">
                <a16:creationId xmlns:a16="http://schemas.microsoft.com/office/drawing/2014/main" id="{02E93EB8-E044-5F95-CDB9-41ACD96022B9}"/>
              </a:ext>
            </a:extLst>
          </p:cNvPr>
          <p:cNvSpPr/>
          <p:nvPr/>
        </p:nvSpPr>
        <p:spPr>
          <a:xfrm>
            <a:off x="1905000" y="490537"/>
            <a:ext cx="8534400" cy="2057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Tên đầy đủ là Optical  Art, xuất hiện vào cuối những năm 1950.</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B93A9648-AEBD-B8F7-9463-A2C98A22CC75}"/>
                  </a:ext>
                </a:extLst>
              </p:cNvPr>
              <p:cNvSpPr/>
              <p:nvPr/>
            </p:nvSpPr>
            <p:spPr>
              <a:xfrm>
                <a:off x="1905000" y="3000375"/>
                <a:ext cx="8534400" cy="3833811"/>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Dựa trên lí thuyết về ảo giác quang học, phối cảnh, kết hợp màu sắc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a:solidFill>
                      <a:schemeClr val="tx1"/>
                    </a:solidFill>
                    <a:latin typeface="Arial" panose="020B0604020202020204" pitchFamily="34" charset="0"/>
                    <a:cs typeface="Arial" panose="020B0604020202020204" pitchFamily="34" charset="0"/>
                  </a:rPr>
                  <a:t> tả độ rung, độ chuyển động, độ sâu, ảo giác ba chiều…</a:t>
                </a:r>
              </a:p>
            </p:txBody>
          </p:sp>
        </mc:Choice>
        <mc:Fallback xmlns="">
          <p:sp>
            <p:nvSpPr>
              <p:cNvPr id="8" name="Rectangle: Rounded Corners 7">
                <a:extLst>
                  <a:ext uri="{FF2B5EF4-FFF2-40B4-BE49-F238E27FC236}">
                    <a16:creationId xmlns:a16="http://schemas.microsoft.com/office/drawing/2014/main" id="{B93A9648-AEBD-B8F7-9463-A2C98A22CC75}"/>
                  </a:ext>
                </a:extLst>
              </p:cNvPr>
              <p:cNvSpPr>
                <a:spLocks noRot="1" noChangeAspect="1" noMove="1" noResize="1" noEditPoints="1" noAdjustHandles="1" noChangeArrowheads="1" noChangeShapeType="1" noTextEdit="1"/>
              </p:cNvSpPr>
              <p:nvPr/>
            </p:nvSpPr>
            <p:spPr>
              <a:xfrm>
                <a:off x="1905000" y="3000375"/>
                <a:ext cx="8534400" cy="3833811"/>
              </a:xfrm>
              <a:prstGeom prst="roundRect">
                <a:avLst>
                  <a:gd name="adj" fmla="val 11531"/>
                </a:avLst>
              </a:prstGeom>
              <a:blipFill>
                <a:blip r:embed="rId3"/>
                <a:stretch>
                  <a:fillRect l="-853" r="-711" b="-3780"/>
                </a:stretch>
              </a:blipFill>
              <a:ln w="38100">
                <a:solidFill>
                  <a:srgbClr val="7A3234"/>
                </a:solidFill>
              </a:ln>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C5E638BA-0FD5-9D5D-D4E4-FAA56B5EE0CF}"/>
              </a:ext>
            </a:extLst>
          </p:cNvPr>
          <p:cNvSpPr/>
          <p:nvPr/>
        </p:nvSpPr>
        <p:spPr>
          <a:xfrm>
            <a:off x="1905000" y="7286624"/>
            <a:ext cx="8534400" cy="2638425"/>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Là nguồn cảm hứng cho nhiều lĩnh vực thiết kế, in ấn, quảng cáo, thời trang, trang trí nội thất,...</a:t>
            </a:r>
          </a:p>
        </p:txBody>
      </p:sp>
      <p:pic>
        <p:nvPicPr>
          <p:cNvPr id="13314" name="Picture 2" descr="Tranh tối giản Minimalist - ArticraftCreatives bộ 4 bức">
            <a:extLst>
              <a:ext uri="{FF2B5EF4-FFF2-40B4-BE49-F238E27FC236}">
                <a16:creationId xmlns:a16="http://schemas.microsoft.com/office/drawing/2014/main" id="{CEE734F2-E85B-34E3-6B00-8ED968BC5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6475" y="0"/>
            <a:ext cx="71215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wipe(up)">
                                      <p:cBhvr>
                                        <p:cTn id="2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391F81FF-EC42-EF59-772F-BA7C14FBC14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446EA9-43F8-E1FF-D09A-70CFE5159C86}"/>
              </a:ext>
            </a:extLst>
          </p:cNvPr>
          <p:cNvSpPr/>
          <p:nvPr/>
        </p:nvSpPr>
        <p:spPr>
          <a:xfrm>
            <a:off x="876300" y="495300"/>
            <a:ext cx="16535400" cy="1295400"/>
          </a:xfrm>
          <a:prstGeom prst="roundRect">
            <a:avLst/>
          </a:prstGeom>
          <a:solidFill>
            <a:srgbClr val="5E1216"/>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Đặc điểm của nghệ thuật Đương đại </a:t>
            </a:r>
          </a:p>
        </p:txBody>
      </p:sp>
      <p:sp>
        <p:nvSpPr>
          <p:cNvPr id="3" name="Rectangle: Rounded Corners 2">
            <a:extLst>
              <a:ext uri="{FF2B5EF4-FFF2-40B4-BE49-F238E27FC236}">
                <a16:creationId xmlns:a16="http://schemas.microsoft.com/office/drawing/2014/main" id="{8B9B4E5F-6090-C5B9-A85D-18EB4FC78551}"/>
              </a:ext>
            </a:extLst>
          </p:cNvPr>
          <p:cNvSpPr/>
          <p:nvPr/>
        </p:nvSpPr>
        <p:spPr>
          <a:xfrm>
            <a:off x="457200" y="2476500"/>
            <a:ext cx="6934200" cy="3200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Đa dạng và phong phú, có thể sử dụng hội họa, điêu khắc, video…để thể hiện. </a:t>
            </a:r>
          </a:p>
        </p:txBody>
      </p:sp>
      <p:sp>
        <p:nvSpPr>
          <p:cNvPr id="6" name="Rectangle: Rounded Corners 5">
            <a:extLst>
              <a:ext uri="{FF2B5EF4-FFF2-40B4-BE49-F238E27FC236}">
                <a16:creationId xmlns:a16="http://schemas.microsoft.com/office/drawing/2014/main" id="{10910E31-1653-7BB2-00C6-9FFB17DCE5BB}"/>
              </a:ext>
            </a:extLst>
          </p:cNvPr>
          <p:cNvSpPr/>
          <p:nvPr/>
        </p:nvSpPr>
        <p:spPr>
          <a:xfrm>
            <a:off x="461962" y="6172200"/>
            <a:ext cx="6934200" cy="36195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Nghệ sĩ thường nhấn mạnh vào quan điểm cá nhân và tự do trong việc thể hiện suy nghĩ, cảm xúc.</a:t>
            </a:r>
            <a:endParaRPr lang="en-US" sz="40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B18A4A3-971C-D9BA-F3A5-3079992F9841}"/>
              </a:ext>
            </a:extLst>
          </p:cNvPr>
          <p:cNvSpPr/>
          <p:nvPr/>
        </p:nvSpPr>
        <p:spPr>
          <a:xfrm>
            <a:off x="7781925" y="2476500"/>
            <a:ext cx="10058400" cy="32004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Không ngừng thử thách các giá trị nghệ thuật truyền thống, phá vỡ quy tắc về cái đẹp, kĩ thuật và thẩm mỹ. </a:t>
            </a:r>
          </a:p>
        </p:txBody>
      </p:sp>
      <p:sp>
        <p:nvSpPr>
          <p:cNvPr id="9" name="Rectangle: Rounded Corners 8">
            <a:extLst>
              <a:ext uri="{FF2B5EF4-FFF2-40B4-BE49-F238E27FC236}">
                <a16:creationId xmlns:a16="http://schemas.microsoft.com/office/drawing/2014/main" id="{22CB2F59-5E7F-AD2D-484C-587680720BAB}"/>
              </a:ext>
            </a:extLst>
          </p:cNvPr>
          <p:cNvSpPr/>
          <p:nvPr/>
        </p:nvSpPr>
        <p:spPr>
          <a:xfrm>
            <a:off x="7781925" y="6172200"/>
            <a:ext cx="10058400" cy="3619500"/>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Một số tác phẩm đương đại yêu cầu sự tương tác của người xem.</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Nghệ thuật trình diễn đóng vai trò quan trọng. </a:t>
            </a:r>
          </a:p>
        </p:txBody>
      </p:sp>
    </p:spTree>
    <p:extLst>
      <p:ext uri="{BB962C8B-B14F-4D97-AF65-F5344CB8AC3E}">
        <p14:creationId xmlns:p14="http://schemas.microsoft.com/office/powerpoint/2010/main" val="837381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EC701BE-C38B-795A-EBBF-E9C27E19F972}"/>
              </a:ext>
            </a:extLst>
          </p:cNvPr>
          <p:cNvGrpSpPr/>
          <p:nvPr/>
        </p:nvGrpSpPr>
        <p:grpSpPr>
          <a:xfrm>
            <a:off x="609600" y="1257300"/>
            <a:ext cx="6553200" cy="8594219"/>
            <a:chOff x="685800" y="1485900"/>
            <a:chExt cx="6553200" cy="8594219"/>
          </a:xfrm>
        </p:grpSpPr>
        <p:pic>
          <p:nvPicPr>
            <p:cNvPr id="3" name="Picture 16">
              <a:extLst>
                <a:ext uri="{FF2B5EF4-FFF2-40B4-BE49-F238E27FC236}">
                  <a16:creationId xmlns:a16="http://schemas.microsoft.com/office/drawing/2014/main" id="{89FE9887-BA69-D09A-68FB-EF0AC0405D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 y="3543300"/>
              <a:ext cx="6553200" cy="6536819"/>
            </a:xfrm>
            <a:prstGeom prst="rect">
              <a:avLst/>
            </a:prstGeom>
            <a:effectLst>
              <a:outerShdw blurRad="50800" dist="38100" dir="8100000" algn="tr" rotWithShape="0">
                <a:prstClr val="black">
                  <a:alpha val="40000"/>
                </a:prstClr>
              </a:outerShdw>
            </a:effectLst>
          </p:spPr>
        </p:pic>
        <p:sp>
          <p:nvSpPr>
            <p:cNvPr id="8" name="Rectangle: Rounded Corners 7">
              <a:extLst>
                <a:ext uri="{FF2B5EF4-FFF2-40B4-BE49-F238E27FC236}">
                  <a16:creationId xmlns:a16="http://schemas.microsoft.com/office/drawing/2014/main" id="{381E6D13-4265-B091-C0F0-781B4E9A81CC}"/>
                </a:ext>
              </a:extLst>
            </p:cNvPr>
            <p:cNvSpPr/>
            <p:nvPr/>
          </p:nvSpPr>
          <p:spPr>
            <a:xfrm>
              <a:off x="1524000" y="1485900"/>
              <a:ext cx="5486400" cy="12192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Trả lời câu hỏi </a:t>
              </a:r>
            </a:p>
          </p:txBody>
        </p:sp>
      </p:grpSp>
      <p:grpSp>
        <p:nvGrpSpPr>
          <p:cNvPr id="25" name="Group 24">
            <a:extLst>
              <a:ext uri="{FF2B5EF4-FFF2-40B4-BE49-F238E27FC236}">
                <a16:creationId xmlns:a16="http://schemas.microsoft.com/office/drawing/2014/main" id="{60693959-DA17-BA52-A068-812F7236BD2D}"/>
              </a:ext>
            </a:extLst>
          </p:cNvPr>
          <p:cNvGrpSpPr/>
          <p:nvPr/>
        </p:nvGrpSpPr>
        <p:grpSpPr>
          <a:xfrm>
            <a:off x="8229600" y="1898070"/>
            <a:ext cx="9258300" cy="6639427"/>
            <a:chOff x="8229600" y="2221492"/>
            <a:chExt cx="9258300" cy="6639427"/>
          </a:xfrm>
        </p:grpSpPr>
        <p:sp>
          <p:nvSpPr>
            <p:cNvPr id="22" name="Rectangle: Rounded Corners 21">
              <a:extLst>
                <a:ext uri="{FF2B5EF4-FFF2-40B4-BE49-F238E27FC236}">
                  <a16:creationId xmlns:a16="http://schemas.microsoft.com/office/drawing/2014/main" id="{77146847-9E03-0FA6-6D35-BF941977E9FF}"/>
                </a:ext>
              </a:extLst>
            </p:cNvPr>
            <p:cNvSpPr/>
            <p:nvPr/>
          </p:nvSpPr>
          <p:spPr>
            <a:xfrm>
              <a:off x="8229600" y="3009900"/>
              <a:ext cx="9258300" cy="5851019"/>
            </a:xfrm>
            <a:prstGeom prst="roundRect">
              <a:avLst>
                <a:gd name="adj" fmla="val 9713"/>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hãy nhận xét sự khác nhau giữa tác phẩm và phong cách sáng tác của tác phẩm nghệ thuật Đại chúng (Pop Art) và tác phẩm nghệ thuật Ấn tượng (Impressionism Art).</a:t>
              </a:r>
              <a:endParaRPr lang="en-US" sz="4000">
                <a:solidFill>
                  <a:schemeClr val="tx1"/>
                </a:solidFill>
              </a:endParaRPr>
            </a:p>
          </p:txBody>
        </p:sp>
        <p:sp>
          <p:nvSpPr>
            <p:cNvPr id="24" name="Freeform 7">
              <a:extLst>
                <a:ext uri="{FF2B5EF4-FFF2-40B4-BE49-F238E27FC236}">
                  <a16:creationId xmlns:a16="http://schemas.microsoft.com/office/drawing/2014/main" id="{8E82596C-E6B5-E7BD-5582-8ACE79A0E8B9}"/>
                </a:ext>
              </a:extLst>
            </p:cNvPr>
            <p:cNvSpPr/>
            <p:nvPr/>
          </p:nvSpPr>
          <p:spPr>
            <a:xfrm>
              <a:off x="11782425" y="2221492"/>
              <a:ext cx="2152650" cy="1576816"/>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extLst>
      <p:ext uri="{BB962C8B-B14F-4D97-AF65-F5344CB8AC3E}">
        <p14:creationId xmlns:p14="http://schemas.microsoft.com/office/powerpoint/2010/main" val="144942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8628DDF9-776E-38D9-C2F6-9B42DD4CF50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62C88E5-243E-3B8C-FE2E-B7FDD1DEADA0}"/>
              </a:ext>
            </a:extLst>
          </p:cNvPr>
          <p:cNvSpPr/>
          <p:nvPr/>
        </p:nvSpPr>
        <p:spPr>
          <a:xfrm>
            <a:off x="876300" y="419100"/>
            <a:ext cx="16535400" cy="1143000"/>
          </a:xfrm>
          <a:prstGeom prst="roundRect">
            <a:avLst/>
          </a:prstGeom>
          <a:solidFill>
            <a:srgbClr val="5E1216"/>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a:solidFill>
                  <a:schemeClr val="bg1"/>
                </a:solidFill>
                <a:latin typeface="Arial" panose="020B0604020202020204" pitchFamily="34" charset="0"/>
                <a:cs typeface="Arial" panose="020B0604020202020204" pitchFamily="34" charset="0"/>
              </a:rPr>
              <a:t>Giá trị thẩm mĩ của nghệ thuật Đương đại </a:t>
            </a:r>
          </a:p>
        </p:txBody>
      </p:sp>
      <p:grpSp>
        <p:nvGrpSpPr>
          <p:cNvPr id="5" name="Group 4">
            <a:extLst>
              <a:ext uri="{FF2B5EF4-FFF2-40B4-BE49-F238E27FC236}">
                <a16:creationId xmlns:a16="http://schemas.microsoft.com/office/drawing/2014/main" id="{4633DDE1-1CCF-612B-554D-B0BBEA0E655B}"/>
              </a:ext>
            </a:extLst>
          </p:cNvPr>
          <p:cNvGrpSpPr/>
          <p:nvPr/>
        </p:nvGrpSpPr>
        <p:grpSpPr>
          <a:xfrm>
            <a:off x="681037" y="2095500"/>
            <a:ext cx="16925925" cy="2033588"/>
            <a:chOff x="990600" y="3136106"/>
            <a:chExt cx="16925925" cy="2033588"/>
          </a:xfrm>
        </p:grpSpPr>
        <p:sp>
          <p:nvSpPr>
            <p:cNvPr id="3" name="Rectangle: Rounded Corners 2">
              <a:extLst>
                <a:ext uri="{FF2B5EF4-FFF2-40B4-BE49-F238E27FC236}">
                  <a16:creationId xmlns:a16="http://schemas.microsoft.com/office/drawing/2014/main" id="{C757B076-734E-8169-4D7D-18B26C15C89F}"/>
                </a:ext>
              </a:extLst>
            </p:cNvPr>
            <p:cNvSpPr/>
            <p:nvPr/>
          </p:nvSpPr>
          <p:spPr>
            <a:xfrm>
              <a:off x="1828800" y="3136106"/>
              <a:ext cx="16087725" cy="2033588"/>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Nghệ thuật đương đại khuyến khích người xem suy nghĩ theo những cách khác biệt và sáng tạo.</a:t>
              </a:r>
              <a:endParaRPr lang="en-US" sz="400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AE205E78-4D66-599D-D5BA-AD4261004D87}"/>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8B72437-4EB6-D3A4-433A-AE1980C4FD59}"/>
              </a:ext>
            </a:extLst>
          </p:cNvPr>
          <p:cNvGrpSpPr/>
          <p:nvPr/>
        </p:nvGrpSpPr>
        <p:grpSpPr>
          <a:xfrm>
            <a:off x="681037" y="4642248"/>
            <a:ext cx="16925925" cy="2119312"/>
            <a:chOff x="990600" y="3093244"/>
            <a:chExt cx="16925925" cy="2119312"/>
          </a:xfrm>
        </p:grpSpPr>
        <p:sp>
          <p:nvSpPr>
            <p:cNvPr id="7" name="Rectangle: Rounded Corners 6">
              <a:extLst>
                <a:ext uri="{FF2B5EF4-FFF2-40B4-BE49-F238E27FC236}">
                  <a16:creationId xmlns:a16="http://schemas.microsoft.com/office/drawing/2014/main" id="{CA721DAA-317C-2831-104E-1DBCE7744C3E}"/>
                </a:ext>
              </a:extLst>
            </p:cNvPr>
            <p:cNvSpPr/>
            <p:nvPr/>
          </p:nvSpPr>
          <p:spPr>
            <a:xfrm>
              <a:off x="1828800" y="3093244"/>
              <a:ext cx="16087725" cy="2119312"/>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Nhiều tác phẩm nghệ thuật đương đại đề cập đến các vấn đề chính trị, xã hội, môi trường và văn hóa. </a:t>
              </a:r>
              <a:r>
                <a:rPr lang="en-US" sz="4000">
                  <a:solidFill>
                    <a:schemeClr val="tx1"/>
                  </a:solidFill>
                  <a:latin typeface="Arial" panose="020B0604020202020204" pitchFamily="34" charset="0"/>
                  <a:cs typeface="Arial" panose="020B0604020202020204" pitchFamily="34" charset="0"/>
                  <a:sym typeface="Wingdings" panose="05000000000000000000" pitchFamily="2" charset="2"/>
                </a:rPr>
                <a:t> Giá trị nhân văn</a:t>
              </a:r>
              <a:endParaRPr lang="en-US" sz="400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E223E05-8A44-77B2-4CA2-F14736C1E99F}"/>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0CBAF59C-AAAA-342A-7E92-AE11D5F06305}"/>
              </a:ext>
            </a:extLst>
          </p:cNvPr>
          <p:cNvGrpSpPr/>
          <p:nvPr/>
        </p:nvGrpSpPr>
        <p:grpSpPr>
          <a:xfrm>
            <a:off x="681037" y="7515226"/>
            <a:ext cx="16925925" cy="2119312"/>
            <a:chOff x="990600" y="3093244"/>
            <a:chExt cx="16925925" cy="2119312"/>
          </a:xfrm>
        </p:grpSpPr>
        <p:sp>
          <p:nvSpPr>
            <p:cNvPr id="10" name="Rectangle: Rounded Corners 9">
              <a:extLst>
                <a:ext uri="{FF2B5EF4-FFF2-40B4-BE49-F238E27FC236}">
                  <a16:creationId xmlns:a16="http://schemas.microsoft.com/office/drawing/2014/main" id="{01332AB0-D7B3-C260-4F91-719237490B1B}"/>
                </a:ext>
              </a:extLst>
            </p:cNvPr>
            <p:cNvSpPr/>
            <p:nvPr/>
          </p:nvSpPr>
          <p:spPr>
            <a:xfrm>
              <a:off x="1828800" y="3093244"/>
              <a:ext cx="16087725" cy="2119312"/>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Truyền tải những thông điệp mạnh mẽ, truyền cảm hứng cho suy nghĩ về xã hội, con người và thế giới xung quanh.</a:t>
              </a:r>
              <a:endParaRPr lang="en-US" sz="4000">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91B6E0B5-FFCB-4C27-9857-97C489CDE119}"/>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0776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8900DB88-F6E0-8892-B6A5-C4A186B7FC1E}"/>
            </a:ext>
          </a:extLst>
        </p:cNvPr>
        <p:cNvGrpSpPr/>
        <p:nvPr/>
      </p:nvGrpSpPr>
      <p:grpSpPr>
        <a:xfrm>
          <a:off x="0" y="0"/>
          <a:ext cx="0" cy="0"/>
          <a:chOff x="0" y="0"/>
          <a:chExt cx="0" cy="0"/>
        </a:xfrm>
      </p:grpSpPr>
      <p:grpSp>
        <p:nvGrpSpPr>
          <p:cNvPr id="7" name="Group 2">
            <a:extLst>
              <a:ext uri="{FF2B5EF4-FFF2-40B4-BE49-F238E27FC236}">
                <a16:creationId xmlns:a16="http://schemas.microsoft.com/office/drawing/2014/main" id="{13258359-D139-3C51-956F-26FDDD19E98B}"/>
              </a:ext>
            </a:extLst>
          </p:cNvPr>
          <p:cNvGrpSpPr/>
          <p:nvPr/>
        </p:nvGrpSpPr>
        <p:grpSpPr>
          <a:xfrm>
            <a:off x="-152400" y="8142526"/>
            <a:ext cx="18783822" cy="2144474"/>
            <a:chOff x="0" y="0"/>
            <a:chExt cx="6354034" cy="725415"/>
          </a:xfrm>
        </p:grpSpPr>
        <p:sp>
          <p:nvSpPr>
            <p:cNvPr id="8" name="Freeform 3">
              <a:extLst>
                <a:ext uri="{FF2B5EF4-FFF2-40B4-BE49-F238E27FC236}">
                  <a16:creationId xmlns:a16="http://schemas.microsoft.com/office/drawing/2014/main" id="{F359710E-99B2-0620-1092-76AB78F8F930}"/>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2" name="Freeform 5">
            <a:extLst>
              <a:ext uri="{FF2B5EF4-FFF2-40B4-BE49-F238E27FC236}">
                <a16:creationId xmlns:a16="http://schemas.microsoft.com/office/drawing/2014/main" id="{FB9A7B2C-7505-7B58-2E14-B59E851C7FD1}"/>
              </a:ext>
            </a:extLst>
          </p:cNvPr>
          <p:cNvSpPr/>
          <p:nvPr/>
        </p:nvSpPr>
        <p:spPr>
          <a:xfrm>
            <a:off x="14478000" y="713554"/>
            <a:ext cx="5165931" cy="6561806"/>
          </a:xfrm>
          <a:custGeom>
            <a:avLst/>
            <a:gdLst/>
            <a:ahLst/>
            <a:cxnLst/>
            <a:rect l="l" t="t" r="r" b="b"/>
            <a:pathLst>
              <a:path w="5165931" h="6561806">
                <a:moveTo>
                  <a:pt x="0" y="0"/>
                </a:moveTo>
                <a:lnTo>
                  <a:pt x="5165931" y="0"/>
                </a:lnTo>
                <a:lnTo>
                  <a:pt x="5165931" y="6561806"/>
                </a:lnTo>
                <a:lnTo>
                  <a:pt x="0" y="656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6">
            <a:extLst>
              <a:ext uri="{FF2B5EF4-FFF2-40B4-BE49-F238E27FC236}">
                <a16:creationId xmlns:a16="http://schemas.microsoft.com/office/drawing/2014/main" id="{842FD5AE-7EFF-36B2-436E-A37B4B610A2F}"/>
              </a:ext>
            </a:extLst>
          </p:cNvPr>
          <p:cNvSpPr/>
          <p:nvPr/>
        </p:nvSpPr>
        <p:spPr>
          <a:xfrm>
            <a:off x="14274716" y="5143500"/>
            <a:ext cx="6263420" cy="4429946"/>
          </a:xfrm>
          <a:custGeom>
            <a:avLst/>
            <a:gdLst/>
            <a:ahLst/>
            <a:cxnLst/>
            <a:rect l="l" t="t" r="r" b="b"/>
            <a:pathLst>
              <a:path w="6263420" h="4429946">
                <a:moveTo>
                  <a:pt x="0" y="0"/>
                </a:moveTo>
                <a:lnTo>
                  <a:pt x="6263419" y="0"/>
                </a:lnTo>
                <a:lnTo>
                  <a:pt x="6263419" y="4429946"/>
                </a:lnTo>
                <a:lnTo>
                  <a:pt x="0" y="44299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7">
            <a:extLst>
              <a:ext uri="{FF2B5EF4-FFF2-40B4-BE49-F238E27FC236}">
                <a16:creationId xmlns:a16="http://schemas.microsoft.com/office/drawing/2014/main" id="{0A8460D8-CF1B-7D51-89A1-91D9F291C708}"/>
              </a:ext>
            </a:extLst>
          </p:cNvPr>
          <p:cNvSpPr/>
          <p:nvPr/>
        </p:nvSpPr>
        <p:spPr>
          <a:xfrm>
            <a:off x="11889434" y="6848729"/>
            <a:ext cx="4177402" cy="2779871"/>
          </a:xfrm>
          <a:custGeom>
            <a:avLst/>
            <a:gdLst/>
            <a:ahLst/>
            <a:cxnLst/>
            <a:rect l="l" t="t" r="r" b="b"/>
            <a:pathLst>
              <a:path w="4177402" h="2779871">
                <a:moveTo>
                  <a:pt x="0" y="0"/>
                </a:moveTo>
                <a:lnTo>
                  <a:pt x="4177402" y="0"/>
                </a:lnTo>
                <a:lnTo>
                  <a:pt x="4177402" y="2779871"/>
                </a:lnTo>
                <a:lnTo>
                  <a:pt x="0" y="277987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8">
            <a:extLst>
              <a:ext uri="{FF2B5EF4-FFF2-40B4-BE49-F238E27FC236}">
                <a16:creationId xmlns:a16="http://schemas.microsoft.com/office/drawing/2014/main" id="{FA4EE71A-1B68-96E3-927F-31E9808969BD}"/>
              </a:ext>
            </a:extLst>
          </p:cNvPr>
          <p:cNvSpPr/>
          <p:nvPr/>
        </p:nvSpPr>
        <p:spPr>
          <a:xfrm>
            <a:off x="12903961" y="4253336"/>
            <a:ext cx="2148347" cy="2793359"/>
          </a:xfrm>
          <a:custGeom>
            <a:avLst/>
            <a:gdLst/>
            <a:ahLst/>
            <a:cxnLst/>
            <a:rect l="l" t="t" r="r" b="b"/>
            <a:pathLst>
              <a:path w="2148347" h="2793359">
                <a:moveTo>
                  <a:pt x="0" y="0"/>
                </a:moveTo>
                <a:lnTo>
                  <a:pt x="2148347" y="0"/>
                </a:lnTo>
                <a:lnTo>
                  <a:pt x="2148347" y="2793359"/>
                </a:lnTo>
                <a:lnTo>
                  <a:pt x="0" y="27933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8">
            <a:extLst>
              <a:ext uri="{FF2B5EF4-FFF2-40B4-BE49-F238E27FC236}">
                <a16:creationId xmlns:a16="http://schemas.microsoft.com/office/drawing/2014/main" id="{7B22A23C-4CFA-D742-524D-B155EB018CC9}"/>
              </a:ext>
            </a:extLst>
          </p:cNvPr>
          <p:cNvSpPr txBox="1"/>
          <p:nvPr/>
        </p:nvSpPr>
        <p:spPr>
          <a:xfrm>
            <a:off x="534119" y="2476319"/>
            <a:ext cx="12115081" cy="31243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PHẦN 2.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SÁNG TẠO </a:t>
            </a:r>
          </a:p>
        </p:txBody>
      </p:sp>
      <p:pic>
        <p:nvPicPr>
          <p:cNvPr id="3" name="Google Shape;192;p2">
            <a:extLst>
              <a:ext uri="{FF2B5EF4-FFF2-40B4-BE49-F238E27FC236}">
                <a16:creationId xmlns:a16="http://schemas.microsoft.com/office/drawing/2014/main" id="{8076474E-A447-E0BB-8063-4D52B2F995AE}"/>
              </a:ext>
            </a:extLst>
          </p:cNvPr>
          <p:cNvPicPr preferRelativeResize="0"/>
          <p:nvPr/>
        </p:nvPicPr>
        <p:blipFill rotWithShape="1">
          <a:blip r:embed="rId10">
            <a:alphaModFix/>
          </a:blip>
          <a:srcRect/>
          <a:stretch/>
        </p:blipFill>
        <p:spPr>
          <a:xfrm>
            <a:off x="685800" y="9276190"/>
            <a:ext cx="3373117" cy="594512"/>
          </a:xfrm>
          <a:prstGeom prst="rect">
            <a:avLst/>
          </a:prstGeom>
          <a:noFill/>
          <a:ln>
            <a:noFill/>
          </a:ln>
        </p:spPr>
      </p:pic>
    </p:spTree>
    <p:extLst>
      <p:ext uri="{BB962C8B-B14F-4D97-AF65-F5344CB8AC3E}">
        <p14:creationId xmlns:p14="http://schemas.microsoft.com/office/powerpoint/2010/main" val="30059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B189F208-722C-9DC6-811D-CD9B54A73B7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5C169CA-2C19-B2AA-8CB2-22EC7829BB82}"/>
              </a:ext>
            </a:extLst>
          </p:cNvPr>
          <p:cNvSpPr/>
          <p:nvPr/>
        </p:nvSpPr>
        <p:spPr>
          <a:xfrm>
            <a:off x="0" y="495300"/>
            <a:ext cx="18288000" cy="114300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a:solidFill>
                  <a:schemeClr val="bg1"/>
                </a:solidFill>
              </a:rPr>
              <a:t>2.1. Các bước tìm ý tưởng sáng tạo</a:t>
            </a:r>
            <a:endParaRPr lang="en-US" sz="5000" b="1">
              <a:solidFill>
                <a:schemeClr val="bg1"/>
              </a:solidFill>
            </a:endParaRPr>
          </a:p>
        </p:txBody>
      </p:sp>
      <p:grpSp>
        <p:nvGrpSpPr>
          <p:cNvPr id="16" name="Group 15">
            <a:extLst>
              <a:ext uri="{FF2B5EF4-FFF2-40B4-BE49-F238E27FC236}">
                <a16:creationId xmlns:a16="http://schemas.microsoft.com/office/drawing/2014/main" id="{A5563685-F325-E771-FD08-DCCB9F8B8868}"/>
              </a:ext>
            </a:extLst>
          </p:cNvPr>
          <p:cNvGrpSpPr/>
          <p:nvPr/>
        </p:nvGrpSpPr>
        <p:grpSpPr>
          <a:xfrm>
            <a:off x="381000" y="2690812"/>
            <a:ext cx="8153400" cy="7086600"/>
            <a:chOff x="457200" y="2705100"/>
            <a:chExt cx="8153400" cy="7086600"/>
          </a:xfrm>
        </p:grpSpPr>
        <p:sp>
          <p:nvSpPr>
            <p:cNvPr id="15" name="Rectangle: Rounded Corners 14">
              <a:extLst>
                <a:ext uri="{FF2B5EF4-FFF2-40B4-BE49-F238E27FC236}">
                  <a16:creationId xmlns:a16="http://schemas.microsoft.com/office/drawing/2014/main" id="{8873275E-3940-D7B0-52FF-7E41F6242ECA}"/>
                </a:ext>
              </a:extLst>
            </p:cNvPr>
            <p:cNvSpPr/>
            <p:nvPr/>
          </p:nvSpPr>
          <p:spPr>
            <a:xfrm>
              <a:off x="457200" y="2705100"/>
              <a:ext cx="8153400" cy="7086600"/>
            </a:xfrm>
            <a:prstGeom prst="roundRect">
              <a:avLst>
                <a:gd name="adj" fmla="val 8726"/>
              </a:avLst>
            </a:prstGeom>
            <a:solidFill>
              <a:schemeClr val="bg1"/>
            </a:solidFill>
            <a:ln w="571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165F3C-3F96-DA64-3A1A-D0B1BB6EA274}"/>
                </a:ext>
              </a:extLst>
            </p:cNvPr>
            <p:cNvSpPr txBox="1"/>
            <p:nvPr/>
          </p:nvSpPr>
          <p:spPr>
            <a:xfrm>
              <a:off x="571500" y="3027614"/>
              <a:ext cx="7924800" cy="6441572"/>
            </a:xfrm>
            <a:prstGeom prst="rect">
              <a:avLst/>
            </a:prstGeom>
            <a:noFill/>
          </p:spPr>
          <p:txBody>
            <a:bodyPr wrap="square">
              <a:spAutoFit/>
            </a:bodyPr>
            <a:lstStyle/>
            <a:p>
              <a:pPr marL="0" marR="0"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Khai thác hình ảnh, thông tin mục Sáng tạo SGK tr.38 kết hợp tìm hiểu thêm thông tin trên sách, báo, internet và thực hiện nhiệm vụ:</a:t>
              </a: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Trình bày ý tưởng về phong cách vẽ tranh của nghệ thuật đương đại thế giới.</a:t>
              </a:r>
              <a:endPar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01F5C33-EF47-DB1A-47C9-16513B20603C}"/>
              </a:ext>
            </a:extLst>
          </p:cNvPr>
          <p:cNvGrpSpPr/>
          <p:nvPr/>
        </p:nvGrpSpPr>
        <p:grpSpPr>
          <a:xfrm>
            <a:off x="8839200" y="2171701"/>
            <a:ext cx="8953500" cy="1981200"/>
            <a:chOff x="8839200" y="2095500"/>
            <a:chExt cx="8953500" cy="1981200"/>
          </a:xfrm>
        </p:grpSpPr>
        <p:sp>
          <p:nvSpPr>
            <p:cNvPr id="18" name="Rectangle: Rounded Corners 17">
              <a:extLst>
                <a:ext uri="{FF2B5EF4-FFF2-40B4-BE49-F238E27FC236}">
                  <a16:creationId xmlns:a16="http://schemas.microsoft.com/office/drawing/2014/main" id="{AED508AC-4550-731C-55F3-0188747496B5}"/>
                </a:ext>
              </a:extLst>
            </p:cNvPr>
            <p:cNvSpPr/>
            <p:nvPr/>
          </p:nvSpPr>
          <p:spPr>
            <a:xfrm>
              <a:off x="9791700" y="2095500"/>
              <a:ext cx="8001000" cy="19812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Chọn phong cách nghệ thuật để sáng tạo.</a:t>
              </a:r>
            </a:p>
          </p:txBody>
        </p:sp>
        <p:cxnSp>
          <p:nvCxnSpPr>
            <p:cNvPr id="19" name="Straight Connector 18">
              <a:extLst>
                <a:ext uri="{FF2B5EF4-FFF2-40B4-BE49-F238E27FC236}">
                  <a16:creationId xmlns:a16="http://schemas.microsoft.com/office/drawing/2014/main" id="{035D8AC9-294C-6581-6B44-E5C721EA2881}"/>
                </a:ext>
              </a:extLst>
            </p:cNvPr>
            <p:cNvCxnSpPr>
              <a:cxnSpLocks/>
              <a:stCxn id="18" idx="1"/>
            </p:cNvCxnSpPr>
            <p:nvPr/>
          </p:nvCxnSpPr>
          <p:spPr>
            <a:xfrm flipH="1">
              <a:off x="8839200" y="3086100"/>
              <a:ext cx="952500" cy="0"/>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D605359-FE7F-957E-1288-D5F18A755D7B}"/>
              </a:ext>
            </a:extLst>
          </p:cNvPr>
          <p:cNvGrpSpPr/>
          <p:nvPr/>
        </p:nvGrpSpPr>
        <p:grpSpPr>
          <a:xfrm>
            <a:off x="8839200" y="4991101"/>
            <a:ext cx="8953500" cy="1981200"/>
            <a:chOff x="8839200" y="2095500"/>
            <a:chExt cx="8953500" cy="1981200"/>
          </a:xfrm>
        </p:grpSpPr>
        <p:sp>
          <p:nvSpPr>
            <p:cNvPr id="27" name="Rectangle: Rounded Corners 26">
              <a:extLst>
                <a:ext uri="{FF2B5EF4-FFF2-40B4-BE49-F238E27FC236}">
                  <a16:creationId xmlns:a16="http://schemas.microsoft.com/office/drawing/2014/main" id="{C709B83D-9123-0159-15C9-B1206474E9B1}"/>
                </a:ext>
              </a:extLst>
            </p:cNvPr>
            <p:cNvSpPr/>
            <p:nvPr/>
          </p:nvSpPr>
          <p:spPr>
            <a:xfrm>
              <a:off x="9791700" y="2095500"/>
              <a:ext cx="8001000" cy="19812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a:solidFill>
                    <a:schemeClr val="tx1"/>
                  </a:solidFill>
                  <a:latin typeface="Arial" panose="020B0604020202020204" pitchFamily="34" charset="0"/>
                  <a:cs typeface="Arial" panose="020B0604020202020204" pitchFamily="34" charset="0"/>
                </a:rPr>
                <a:t>Chọn nội dung, hình ảnh và bố cục cho sản phẩm.</a:t>
              </a:r>
            </a:p>
          </p:txBody>
        </p:sp>
        <p:cxnSp>
          <p:nvCxnSpPr>
            <p:cNvPr id="28" name="Straight Connector 27">
              <a:extLst>
                <a:ext uri="{FF2B5EF4-FFF2-40B4-BE49-F238E27FC236}">
                  <a16:creationId xmlns:a16="http://schemas.microsoft.com/office/drawing/2014/main" id="{E372855F-EB8D-E395-6E76-3FFDFDF485D8}"/>
                </a:ext>
              </a:extLst>
            </p:cNvPr>
            <p:cNvCxnSpPr>
              <a:cxnSpLocks/>
              <a:stCxn id="27" idx="1"/>
            </p:cNvCxnSpPr>
            <p:nvPr/>
          </p:nvCxnSpPr>
          <p:spPr>
            <a:xfrm flipH="1">
              <a:off x="8839200" y="3086100"/>
              <a:ext cx="952500" cy="0"/>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54C75E3F-60F3-7159-86BE-8A2FEDDDF0F2}"/>
              </a:ext>
            </a:extLst>
          </p:cNvPr>
          <p:cNvGrpSpPr/>
          <p:nvPr/>
        </p:nvGrpSpPr>
        <p:grpSpPr>
          <a:xfrm>
            <a:off x="8839200" y="7810500"/>
            <a:ext cx="8953500" cy="1981200"/>
            <a:chOff x="8839200" y="2095500"/>
            <a:chExt cx="8953500" cy="1981200"/>
          </a:xfrm>
        </p:grpSpPr>
        <p:sp>
          <p:nvSpPr>
            <p:cNvPr id="30" name="Rectangle: Rounded Corners 29">
              <a:extLst>
                <a:ext uri="{FF2B5EF4-FFF2-40B4-BE49-F238E27FC236}">
                  <a16:creationId xmlns:a16="http://schemas.microsoft.com/office/drawing/2014/main" id="{6CBD1C62-6D47-46B0-DB9A-3F2B2B655FCB}"/>
                </a:ext>
              </a:extLst>
            </p:cNvPr>
            <p:cNvSpPr/>
            <p:nvPr/>
          </p:nvSpPr>
          <p:spPr>
            <a:xfrm>
              <a:off x="9791700" y="2095500"/>
              <a:ext cx="8001000" cy="1981200"/>
            </a:xfrm>
            <a:prstGeom prst="roundRect">
              <a:avLst>
                <a:gd name="adj" fmla="val 50000"/>
              </a:avLst>
            </a:prstGeom>
            <a:solidFill>
              <a:srgbClr val="C2EAF2"/>
            </a:solidFill>
            <a:ln w="381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a:solidFill>
                    <a:schemeClr val="tx1"/>
                  </a:solidFill>
                  <a:latin typeface="Arial" panose="020B0604020202020204" pitchFamily="34" charset="0"/>
                  <a:cs typeface="Arial" panose="020B0604020202020204" pitchFamily="34" charset="0"/>
                </a:rPr>
                <a:t>Xác định phương pháp </a:t>
              </a:r>
              <a:endParaRPr lang="en-US" sz="4500">
                <a:solidFill>
                  <a:schemeClr val="tx1"/>
                </a:solidFill>
                <a:latin typeface="Arial" panose="020B0604020202020204" pitchFamily="34" charset="0"/>
                <a:cs typeface="Arial" panose="020B0604020202020204" pitchFamily="34" charset="0"/>
              </a:endParaRPr>
            </a:p>
            <a:p>
              <a:pPr algn="ctr">
                <a:lnSpc>
                  <a:spcPct val="150000"/>
                </a:lnSpc>
              </a:pPr>
              <a:r>
                <a:rPr lang="vi-VN" sz="4500">
                  <a:solidFill>
                    <a:schemeClr val="tx1"/>
                  </a:solidFill>
                  <a:latin typeface="Arial" panose="020B0604020202020204" pitchFamily="34" charset="0"/>
                  <a:cs typeface="Arial" panose="020B0604020202020204" pitchFamily="34" charset="0"/>
                </a:rPr>
                <a:t>thực hành.</a:t>
              </a:r>
              <a:endParaRPr lang="en-US" sz="4500">
                <a:solidFill>
                  <a:schemeClr val="tx1"/>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F612B151-EEDF-57AB-4AC0-DC24A5451AC6}"/>
                </a:ext>
              </a:extLst>
            </p:cNvPr>
            <p:cNvCxnSpPr>
              <a:cxnSpLocks/>
              <a:stCxn id="30" idx="1"/>
            </p:cNvCxnSpPr>
            <p:nvPr/>
          </p:nvCxnSpPr>
          <p:spPr>
            <a:xfrm flipH="1">
              <a:off x="8839200" y="3086100"/>
              <a:ext cx="952500" cy="0"/>
            </a:xfrm>
            <a:prstGeom prst="line">
              <a:avLst/>
            </a:prstGeom>
            <a:ln w="38100">
              <a:solidFill>
                <a:schemeClr val="tx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885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par>
                                <p:cTn id="18" presetID="2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22" presetClass="entr" presetSubtype="8"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B122D963-9169-D5B5-E882-2C600AB27933}"/>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427A07BC-5D83-8D26-88E1-77D14CF7D408}"/>
              </a:ext>
            </a:extLst>
          </p:cNvPr>
          <p:cNvPicPr>
            <a:picLocks noChangeAspect="1"/>
          </p:cNvPicPr>
          <p:nvPr/>
        </p:nvPicPr>
        <p:blipFill rotWithShape="1">
          <a:blip r:embed="rId2"/>
          <a:srcRect l="16757" r="42613"/>
          <a:stretch/>
        </p:blipFill>
        <p:spPr>
          <a:xfrm>
            <a:off x="9134475" y="1943100"/>
            <a:ext cx="4229100" cy="6942645"/>
          </a:xfrm>
          <a:prstGeom prst="rect">
            <a:avLst/>
          </a:prstGeom>
        </p:spPr>
      </p:pic>
      <p:pic>
        <p:nvPicPr>
          <p:cNvPr id="25" name="Picture 24">
            <a:extLst>
              <a:ext uri="{FF2B5EF4-FFF2-40B4-BE49-F238E27FC236}">
                <a16:creationId xmlns:a16="http://schemas.microsoft.com/office/drawing/2014/main" id="{0EABC8E2-A308-EF14-D54F-BC6EDC4C8FA1}"/>
              </a:ext>
            </a:extLst>
          </p:cNvPr>
          <p:cNvPicPr>
            <a:picLocks noChangeAspect="1"/>
          </p:cNvPicPr>
          <p:nvPr/>
        </p:nvPicPr>
        <p:blipFill rotWithShape="1">
          <a:blip r:embed="rId2"/>
          <a:srcRect l="49838" r="10400"/>
          <a:stretch/>
        </p:blipFill>
        <p:spPr>
          <a:xfrm>
            <a:off x="13792200" y="3086100"/>
            <a:ext cx="4138612" cy="6942645"/>
          </a:xfrm>
          <a:prstGeom prst="rect">
            <a:avLst/>
          </a:prstGeom>
        </p:spPr>
      </p:pic>
      <p:grpSp>
        <p:nvGrpSpPr>
          <p:cNvPr id="32" name="Group 31">
            <a:extLst>
              <a:ext uri="{FF2B5EF4-FFF2-40B4-BE49-F238E27FC236}">
                <a16:creationId xmlns:a16="http://schemas.microsoft.com/office/drawing/2014/main" id="{CAF1D462-35B2-5384-2066-7558553F2116}"/>
              </a:ext>
            </a:extLst>
          </p:cNvPr>
          <p:cNvGrpSpPr/>
          <p:nvPr/>
        </p:nvGrpSpPr>
        <p:grpSpPr>
          <a:xfrm>
            <a:off x="471486" y="1943100"/>
            <a:ext cx="7162801" cy="2362200"/>
            <a:chOff x="685799" y="2380938"/>
            <a:chExt cx="7162801" cy="2362200"/>
          </a:xfrm>
        </p:grpSpPr>
        <p:sp>
          <p:nvSpPr>
            <p:cNvPr id="27" name="Rectangle 26">
              <a:extLst>
                <a:ext uri="{FF2B5EF4-FFF2-40B4-BE49-F238E27FC236}">
                  <a16:creationId xmlns:a16="http://schemas.microsoft.com/office/drawing/2014/main" id="{FBD6825E-90CE-5BE6-7044-AF0DD36696DB}"/>
                </a:ext>
              </a:extLst>
            </p:cNvPr>
            <p:cNvSpPr/>
            <p:nvPr/>
          </p:nvSpPr>
          <p:spPr>
            <a:xfrm>
              <a:off x="685799" y="2380938"/>
              <a:ext cx="7162801" cy="2362200"/>
            </a:xfrm>
            <a:prstGeom prst="rect">
              <a:avLst/>
            </a:prstGeom>
            <a:solidFill>
              <a:srgbClr val="F2E4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73128A7A-23B5-B05E-ACD2-9AB7312DFB1F}"/>
                </a:ext>
              </a:extLst>
            </p:cNvPr>
            <p:cNvSpPr txBox="1"/>
            <p:nvPr/>
          </p:nvSpPr>
          <p:spPr>
            <a:xfrm>
              <a:off x="1190624" y="2680975"/>
              <a:ext cx="6153150" cy="17522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Lựa chọn phong cách nghệ thuật để tạo tác phẩm</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82E2F221-9F46-5CDB-A1C6-4B3545CCB39E}"/>
              </a:ext>
            </a:extLst>
          </p:cNvPr>
          <p:cNvGrpSpPr/>
          <p:nvPr/>
        </p:nvGrpSpPr>
        <p:grpSpPr>
          <a:xfrm>
            <a:off x="1543049" y="4522856"/>
            <a:ext cx="7162801" cy="2629374"/>
            <a:chOff x="685799" y="2348967"/>
            <a:chExt cx="7162801" cy="2708443"/>
          </a:xfrm>
        </p:grpSpPr>
        <p:sp>
          <p:nvSpPr>
            <p:cNvPr id="34" name="Rectangle 33">
              <a:extLst>
                <a:ext uri="{FF2B5EF4-FFF2-40B4-BE49-F238E27FC236}">
                  <a16:creationId xmlns:a16="http://schemas.microsoft.com/office/drawing/2014/main" id="{553C2D01-376A-3EB4-97DB-7C235E8C4BF5}"/>
                </a:ext>
              </a:extLst>
            </p:cNvPr>
            <p:cNvSpPr/>
            <p:nvPr/>
          </p:nvSpPr>
          <p:spPr>
            <a:xfrm>
              <a:off x="685799" y="2380938"/>
              <a:ext cx="7162801" cy="2610162"/>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B6469BB2-56AE-DE30-C590-68C3DBA45195}"/>
                </a:ext>
              </a:extLst>
            </p:cNvPr>
            <p:cNvSpPr txBox="1"/>
            <p:nvPr/>
          </p:nvSpPr>
          <p:spPr>
            <a:xfrm>
              <a:off x="876299" y="2348967"/>
              <a:ext cx="6781800" cy="270844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Xác định phương pháp thực hành phù hợp với nội dung của tranh.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DC826F7B-B522-D9C1-8A95-4B075473E9A7}"/>
              </a:ext>
            </a:extLst>
          </p:cNvPr>
          <p:cNvGrpSpPr/>
          <p:nvPr/>
        </p:nvGrpSpPr>
        <p:grpSpPr>
          <a:xfrm>
            <a:off x="471485" y="7369787"/>
            <a:ext cx="7162801" cy="2533962"/>
            <a:chOff x="685799" y="2380938"/>
            <a:chExt cx="7162801" cy="2610162"/>
          </a:xfrm>
        </p:grpSpPr>
        <p:sp>
          <p:nvSpPr>
            <p:cNvPr id="37" name="Rectangle 36">
              <a:extLst>
                <a:ext uri="{FF2B5EF4-FFF2-40B4-BE49-F238E27FC236}">
                  <a16:creationId xmlns:a16="http://schemas.microsoft.com/office/drawing/2014/main" id="{C59099C8-4C0D-EF25-6BEB-DA12E73CCE88}"/>
                </a:ext>
              </a:extLst>
            </p:cNvPr>
            <p:cNvSpPr/>
            <p:nvPr/>
          </p:nvSpPr>
          <p:spPr>
            <a:xfrm>
              <a:off x="685799" y="2380938"/>
              <a:ext cx="7162801" cy="2610162"/>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71CEB3B8-C708-7739-6008-DB8F48DDB4C6}"/>
                </a:ext>
              </a:extLst>
            </p:cNvPr>
            <p:cNvSpPr txBox="1"/>
            <p:nvPr/>
          </p:nvSpPr>
          <p:spPr>
            <a:xfrm>
              <a:off x="1021554" y="2809913"/>
              <a:ext cx="6491290" cy="180490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Chú ý đặc trưng về phong cách vẽ của mỗi trường phái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9360F975-CE2F-83F2-2E18-1F4AC88BB862}"/>
              </a:ext>
            </a:extLst>
          </p:cNvPr>
          <p:cNvSpPr txBox="1"/>
          <p:nvPr/>
        </p:nvSpPr>
        <p:spPr>
          <a:xfrm>
            <a:off x="10896600" y="622131"/>
            <a:ext cx="5791200" cy="1015663"/>
          </a:xfrm>
          <a:prstGeom prst="rect">
            <a:avLst/>
          </a:prstGeom>
          <a:noFill/>
        </p:spPr>
        <p:txBody>
          <a:bodyPr wrap="square" rtlCol="0">
            <a:spAutoFit/>
          </a:bodyPr>
          <a:lstStyle/>
          <a:p>
            <a:pPr algn="ctr"/>
            <a:r>
              <a:rPr lang="en-US" sz="6000" b="1">
                <a:solidFill>
                  <a:schemeClr val="accent6">
                    <a:lumMod val="75000"/>
                  </a:schemeClr>
                </a:solidFill>
                <a:latin typeface="Arial" panose="020B0604020202020204" pitchFamily="34" charset="0"/>
                <a:cs typeface="Arial" panose="020B0604020202020204" pitchFamily="34" charset="0"/>
              </a:rPr>
              <a:t>KẾT LUẬN </a:t>
            </a:r>
          </a:p>
        </p:txBody>
      </p:sp>
      <p:grpSp>
        <p:nvGrpSpPr>
          <p:cNvPr id="3" name="Group 2">
            <a:extLst>
              <a:ext uri="{FF2B5EF4-FFF2-40B4-BE49-F238E27FC236}">
                <a16:creationId xmlns:a16="http://schemas.microsoft.com/office/drawing/2014/main" id="{ACD24EA8-64DC-5EB4-24B9-1F601CF3AEF0}"/>
              </a:ext>
            </a:extLst>
          </p:cNvPr>
          <p:cNvGrpSpPr/>
          <p:nvPr/>
        </p:nvGrpSpPr>
        <p:grpSpPr>
          <a:xfrm>
            <a:off x="1919285" y="624890"/>
            <a:ext cx="4267200" cy="1336316"/>
            <a:chOff x="1919285" y="624890"/>
            <a:chExt cx="4267200" cy="1336316"/>
          </a:xfrm>
        </p:grpSpPr>
        <p:sp>
          <p:nvSpPr>
            <p:cNvPr id="4" name="TextBox 3">
              <a:extLst>
                <a:ext uri="{FF2B5EF4-FFF2-40B4-BE49-F238E27FC236}">
                  <a16:creationId xmlns:a16="http://schemas.microsoft.com/office/drawing/2014/main" id="{90F7B8F6-2804-C021-E59A-2080F5897F75}"/>
                </a:ext>
              </a:extLst>
            </p:cNvPr>
            <p:cNvSpPr txBox="1"/>
            <p:nvPr/>
          </p:nvSpPr>
          <p:spPr>
            <a:xfrm>
              <a:off x="1919285" y="624890"/>
              <a:ext cx="4267200" cy="784830"/>
            </a:xfrm>
            <a:prstGeom prst="rect">
              <a:avLst/>
            </a:prstGeom>
            <a:noFill/>
          </p:spPr>
          <p:txBody>
            <a:bodyPr wrap="square" rtlCol="0">
              <a:spAutoFit/>
            </a:bodyPr>
            <a:lstStyle/>
            <a:p>
              <a:pPr algn="ctr"/>
              <a:r>
                <a:rPr lang="en-US" sz="4500" b="1" i="1">
                  <a:solidFill>
                    <a:srgbClr val="C00000"/>
                  </a:solidFill>
                  <a:latin typeface="Arial" panose="020B0604020202020204" pitchFamily="34" charset="0"/>
                  <a:cs typeface="Arial" panose="020B0604020202020204" pitchFamily="34" charset="0"/>
                </a:rPr>
                <a:t>Sở thích </a:t>
              </a:r>
            </a:p>
          </p:txBody>
        </p:sp>
        <p:sp>
          <p:nvSpPr>
            <p:cNvPr id="5" name="Arrow: Down 4">
              <a:extLst>
                <a:ext uri="{FF2B5EF4-FFF2-40B4-BE49-F238E27FC236}">
                  <a16:creationId xmlns:a16="http://schemas.microsoft.com/office/drawing/2014/main" id="{FEEF8855-774B-0E76-3D24-F8B36AD79164}"/>
                </a:ext>
              </a:extLst>
            </p:cNvPr>
            <p:cNvSpPr/>
            <p:nvPr/>
          </p:nvSpPr>
          <p:spPr>
            <a:xfrm>
              <a:off x="3769516" y="1579809"/>
              <a:ext cx="566738" cy="381397"/>
            </a:xfrm>
            <a:prstGeom prst="down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1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randombar(horizontal)">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3CFA3B3E-FDBA-0823-DE76-FAA546ABFC4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6B6A9ED-D634-A214-6E0C-C22AD7D58CB6}"/>
              </a:ext>
            </a:extLst>
          </p:cNvPr>
          <p:cNvSpPr/>
          <p:nvPr/>
        </p:nvSpPr>
        <p:spPr>
          <a:xfrm>
            <a:off x="0" y="495300"/>
            <a:ext cx="18288000" cy="1143000"/>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mn-cs"/>
              </a:rPr>
              <a:t>2.2. Các bước sáng tạo</a:t>
            </a:r>
            <a:endParaRPr kumimoji="0" lang="en-US" sz="5000" b="1"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1BEE107-8454-B33F-0EE0-24222FF81CC7}"/>
              </a:ext>
            </a:extLst>
          </p:cNvPr>
          <p:cNvGrpSpPr/>
          <p:nvPr/>
        </p:nvGrpSpPr>
        <p:grpSpPr>
          <a:xfrm>
            <a:off x="381000" y="2075764"/>
            <a:ext cx="17352253" cy="2762936"/>
            <a:chOff x="326147" y="1847164"/>
            <a:chExt cx="17352253" cy="2762936"/>
          </a:xfrm>
        </p:grpSpPr>
        <p:sp>
          <p:nvSpPr>
            <p:cNvPr id="5" name="TextBox 4">
              <a:extLst>
                <a:ext uri="{FF2B5EF4-FFF2-40B4-BE49-F238E27FC236}">
                  <a16:creationId xmlns:a16="http://schemas.microsoft.com/office/drawing/2014/main" id="{B96E5C37-C0C7-3C3E-8772-6C1870DFC648}"/>
                </a:ext>
              </a:extLst>
            </p:cNvPr>
            <p:cNvSpPr txBox="1"/>
            <p:nvPr/>
          </p:nvSpPr>
          <p:spPr>
            <a:xfrm>
              <a:off x="2057400" y="1847164"/>
              <a:ext cx="15621000" cy="2762936"/>
            </a:xfrm>
            <a:prstGeom prst="rect">
              <a:avLst/>
            </a:prstGeom>
            <a:noFill/>
          </p:spPr>
          <p:txBody>
            <a:bodyPr wrap="square">
              <a:spAutoFit/>
            </a:bodyPr>
            <a:lstStyle/>
            <a:p>
              <a:pPr algn="just">
                <a:lnSpc>
                  <a:spcPct val="150000"/>
                </a:lnSpc>
              </a:pPr>
              <a:r>
                <a:rPr lang="vi-VN" sz="4000"/>
                <a:t>Khai thác hình ảnh, thông tin mục Sáng tạo SGK tr.39 và thực hiện nhiệm vụ: </a:t>
              </a:r>
              <a:r>
                <a:rPr lang="vi-VN" sz="4000" b="1" i="1"/>
                <a:t>Trình bày các bước sáng tạo hiệu ứng 3D trên mặt phẳng từ phong cách nghệ thuật Quang học.</a:t>
              </a:r>
              <a:endParaRPr lang="en-US" sz="4000" b="1" i="1"/>
            </a:p>
          </p:txBody>
        </p:sp>
        <p:pic>
          <p:nvPicPr>
            <p:cNvPr id="6" name="Picture 23">
              <a:extLst>
                <a:ext uri="{FF2B5EF4-FFF2-40B4-BE49-F238E27FC236}">
                  <a16:creationId xmlns:a16="http://schemas.microsoft.com/office/drawing/2014/main" id="{C9A1FA2F-657F-13FA-7588-9D6ECE53887A}"/>
                </a:ext>
              </a:extLst>
            </p:cNvPr>
            <p:cNvPicPr>
              <a:picLocks noChangeAspect="1"/>
            </p:cNvPicPr>
            <p:nvPr/>
          </p:nvPicPr>
          <p:blipFill>
            <a:blip r:embed="rId3"/>
            <a:srcRect/>
            <a:stretch>
              <a:fillRect/>
            </a:stretch>
          </p:blipFill>
          <p:spPr>
            <a:xfrm>
              <a:off x="326147" y="2459072"/>
              <a:ext cx="1595606" cy="1596271"/>
            </a:xfrm>
            <a:prstGeom prst="rect">
              <a:avLst/>
            </a:prstGeom>
          </p:spPr>
        </p:pic>
      </p:grpSp>
      <p:grpSp>
        <p:nvGrpSpPr>
          <p:cNvPr id="10" name="Group 9">
            <a:extLst>
              <a:ext uri="{FF2B5EF4-FFF2-40B4-BE49-F238E27FC236}">
                <a16:creationId xmlns:a16="http://schemas.microsoft.com/office/drawing/2014/main" id="{AE9A0375-CE2E-278B-511B-BD3FE1934BDA}"/>
              </a:ext>
            </a:extLst>
          </p:cNvPr>
          <p:cNvGrpSpPr/>
          <p:nvPr/>
        </p:nvGrpSpPr>
        <p:grpSpPr>
          <a:xfrm>
            <a:off x="97639" y="5143500"/>
            <a:ext cx="18092722" cy="4735663"/>
            <a:chOff x="152400" y="5360836"/>
            <a:chExt cx="18092722" cy="4735663"/>
          </a:xfrm>
        </p:grpSpPr>
        <p:pic>
          <p:nvPicPr>
            <p:cNvPr id="3" name="Picture 2">
              <a:extLst>
                <a:ext uri="{FF2B5EF4-FFF2-40B4-BE49-F238E27FC236}">
                  <a16:creationId xmlns:a16="http://schemas.microsoft.com/office/drawing/2014/main" id="{06D001FD-2EF4-3456-E924-93C431C0E20D}"/>
                </a:ext>
              </a:extLst>
            </p:cNvPr>
            <p:cNvPicPr>
              <a:picLocks noChangeAspect="1"/>
            </p:cNvPicPr>
            <p:nvPr/>
          </p:nvPicPr>
          <p:blipFill>
            <a:blip r:embed="rId4"/>
            <a:srcRect l="2578" t="3112" r="3558"/>
            <a:stretch/>
          </p:blipFill>
          <p:spPr>
            <a:xfrm>
              <a:off x="152400" y="5384649"/>
              <a:ext cx="11125200" cy="4711850"/>
            </a:xfrm>
            <a:prstGeom prst="rect">
              <a:avLst/>
            </a:prstGeom>
          </p:spPr>
        </p:pic>
        <p:pic>
          <p:nvPicPr>
            <p:cNvPr id="9" name="Picture 8">
              <a:extLst>
                <a:ext uri="{FF2B5EF4-FFF2-40B4-BE49-F238E27FC236}">
                  <a16:creationId xmlns:a16="http://schemas.microsoft.com/office/drawing/2014/main" id="{9ABB7BB2-7A05-DC76-B1B7-9789B762FA2D}"/>
                </a:ext>
              </a:extLst>
            </p:cNvPr>
            <p:cNvPicPr>
              <a:picLocks noChangeAspect="1"/>
            </p:cNvPicPr>
            <p:nvPr/>
          </p:nvPicPr>
          <p:blipFill>
            <a:blip r:embed="rId5"/>
            <a:stretch>
              <a:fillRect/>
            </a:stretch>
          </p:blipFill>
          <p:spPr>
            <a:xfrm>
              <a:off x="11277600" y="5360836"/>
              <a:ext cx="6967522" cy="4711850"/>
            </a:xfrm>
            <a:prstGeom prst="rect">
              <a:avLst/>
            </a:prstGeom>
          </p:spPr>
        </p:pic>
      </p:grpSp>
    </p:spTree>
    <p:extLst>
      <p:ext uri="{BB962C8B-B14F-4D97-AF65-F5344CB8AC3E}">
        <p14:creationId xmlns:p14="http://schemas.microsoft.com/office/powerpoint/2010/main" val="381687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2AE15680-7DC5-78E2-1186-05B83B489915}"/>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CA0F9216-CB06-C841-88CA-740CAE666977}"/>
              </a:ext>
            </a:extLst>
          </p:cNvPr>
          <p:cNvSpPr/>
          <p:nvPr/>
        </p:nvSpPr>
        <p:spPr>
          <a:xfrm>
            <a:off x="6244292" y="1212792"/>
            <a:ext cx="5723216" cy="7649790"/>
          </a:xfrm>
          <a:prstGeom prst="rect">
            <a:avLst/>
          </a:prstGeom>
          <a:solidFill>
            <a:srgbClr val="F2E4B3"/>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chemeClr val="accent6">
                    <a:lumMod val="75000"/>
                  </a:schemeClr>
                </a:solidFill>
                <a:latin typeface="Arial" panose="020B0604020202020204" pitchFamily="34" charset="0"/>
                <a:cs typeface="Arial" panose="020B0604020202020204" pitchFamily="34" charset="0"/>
              </a:rPr>
              <a:t>CÁC BƯỚC THỰC HIỆN </a:t>
            </a:r>
          </a:p>
        </p:txBody>
      </p:sp>
      <p:grpSp>
        <p:nvGrpSpPr>
          <p:cNvPr id="51" name="Group 50">
            <a:extLst>
              <a:ext uri="{FF2B5EF4-FFF2-40B4-BE49-F238E27FC236}">
                <a16:creationId xmlns:a16="http://schemas.microsoft.com/office/drawing/2014/main" id="{AD74F854-4CDC-279E-7861-0A648A8B6CF1}"/>
              </a:ext>
            </a:extLst>
          </p:cNvPr>
          <p:cNvGrpSpPr/>
          <p:nvPr/>
        </p:nvGrpSpPr>
        <p:grpSpPr>
          <a:xfrm>
            <a:off x="9220200" y="5268971"/>
            <a:ext cx="8520110" cy="4648200"/>
            <a:chOff x="9220200" y="5268971"/>
            <a:chExt cx="8520110" cy="4648200"/>
          </a:xfrm>
        </p:grpSpPr>
        <p:sp>
          <p:nvSpPr>
            <p:cNvPr id="42" name="Rectangle 41">
              <a:extLst>
                <a:ext uri="{FF2B5EF4-FFF2-40B4-BE49-F238E27FC236}">
                  <a16:creationId xmlns:a16="http://schemas.microsoft.com/office/drawing/2014/main" id="{CE689A7C-0AB6-1544-27FE-A92D17D959DA}"/>
                </a:ext>
              </a:extLst>
            </p:cNvPr>
            <p:cNvSpPr/>
            <p:nvPr/>
          </p:nvSpPr>
          <p:spPr>
            <a:xfrm>
              <a:off x="9220200" y="5268971"/>
              <a:ext cx="8520110" cy="4648200"/>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83D54A7-0734-64CE-755D-BEFD3B77F809}"/>
                </a:ext>
              </a:extLst>
            </p:cNvPr>
            <p:cNvSpPr txBox="1"/>
            <p:nvPr/>
          </p:nvSpPr>
          <p:spPr>
            <a:xfrm>
              <a:off x="12181818" y="5548918"/>
              <a:ext cx="5115582" cy="3313664"/>
            </a:xfrm>
            <a:prstGeom prst="rect">
              <a:avLst/>
            </a:prstGeom>
            <a:noFill/>
          </p:spPr>
          <p:txBody>
            <a:bodyPr wrap="square">
              <a:spAutoFit/>
            </a:bodyPr>
            <a:lstStyle/>
            <a:p>
              <a:pPr algn="just">
                <a:lnSpc>
                  <a:spcPct val="150000"/>
                </a:lnSpc>
              </a:pPr>
              <a:r>
                <a:rPr lang="vi-VN" sz="3600" b="1" i="1">
                  <a:solidFill>
                    <a:srgbClr val="C00000"/>
                  </a:solidFill>
                  <a:latin typeface="Arial" panose="020B0604020202020204" pitchFamily="34" charset="0"/>
                  <a:cs typeface="Arial" panose="020B0604020202020204" pitchFamily="34" charset="0"/>
                </a:rPr>
                <a:t>Bước </a:t>
              </a:r>
              <a:r>
                <a:rPr lang="en-US" sz="3600" b="1" i="1">
                  <a:solidFill>
                    <a:srgbClr val="C00000"/>
                  </a:solidFill>
                  <a:latin typeface="Arial" panose="020B0604020202020204" pitchFamily="34" charset="0"/>
                  <a:cs typeface="Arial" panose="020B0604020202020204" pitchFamily="34" charset="0"/>
                </a:rPr>
                <a:t>4</a:t>
              </a:r>
              <a:r>
                <a:rPr lang="vi-VN" sz="3600" b="1" i="1">
                  <a:solidFill>
                    <a:srgbClr val="C00000"/>
                  </a:solidFill>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Xoay tờ giấy và nheo mắt để thấy ảo giác khối lõm trên bề mặt giấy phẳng.</a:t>
              </a:r>
              <a:endParaRPr lang="en-US" sz="36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5DBE92B2-D124-8EA0-C85D-81B8E0DC78F4}"/>
              </a:ext>
            </a:extLst>
          </p:cNvPr>
          <p:cNvGrpSpPr/>
          <p:nvPr/>
        </p:nvGrpSpPr>
        <p:grpSpPr>
          <a:xfrm>
            <a:off x="9220200" y="419100"/>
            <a:ext cx="8520110" cy="4648200"/>
            <a:chOff x="9220200" y="419100"/>
            <a:chExt cx="8520110" cy="4648200"/>
          </a:xfrm>
        </p:grpSpPr>
        <p:sp>
          <p:nvSpPr>
            <p:cNvPr id="41" name="Rectangle 40">
              <a:extLst>
                <a:ext uri="{FF2B5EF4-FFF2-40B4-BE49-F238E27FC236}">
                  <a16:creationId xmlns:a16="http://schemas.microsoft.com/office/drawing/2014/main" id="{765CDA6C-5B31-DA14-A47F-0CAF27BD0B90}"/>
                </a:ext>
              </a:extLst>
            </p:cNvPr>
            <p:cNvSpPr/>
            <p:nvPr/>
          </p:nvSpPr>
          <p:spPr>
            <a:xfrm>
              <a:off x="9220200" y="419100"/>
              <a:ext cx="8520110" cy="4648200"/>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70AAF7F-B3EB-B826-D8FC-5E29F98124BB}"/>
                </a:ext>
              </a:extLst>
            </p:cNvPr>
            <p:cNvSpPr txBox="1"/>
            <p:nvPr/>
          </p:nvSpPr>
          <p:spPr>
            <a:xfrm>
              <a:off x="12181818" y="800100"/>
              <a:ext cx="5115582" cy="4157870"/>
            </a:xfrm>
            <a:prstGeom prst="rect">
              <a:avLst/>
            </a:prstGeom>
            <a:noFill/>
          </p:spPr>
          <p:txBody>
            <a:bodyPr wrap="square">
              <a:spAutoFit/>
            </a:bodyPr>
            <a:lstStyle/>
            <a:p>
              <a:pPr algn="just">
                <a:lnSpc>
                  <a:spcPct val="150000"/>
                </a:lnSpc>
              </a:pPr>
              <a:r>
                <a:rPr lang="vi-VN" sz="3600" b="1" i="1">
                  <a:solidFill>
                    <a:srgbClr val="C00000"/>
                  </a:solidFill>
                  <a:latin typeface="Arial" panose="020B0604020202020204" pitchFamily="34" charset="0"/>
                  <a:cs typeface="Arial" panose="020B0604020202020204" pitchFamily="34" charset="0"/>
                </a:rPr>
                <a:t>Bước </a:t>
              </a:r>
              <a:r>
                <a:rPr lang="en-US" sz="3600" b="1" i="1">
                  <a:solidFill>
                    <a:srgbClr val="C00000"/>
                  </a:solidFill>
                  <a:latin typeface="Arial" panose="020B0604020202020204" pitchFamily="34" charset="0"/>
                  <a:cs typeface="Arial" panose="020B0604020202020204" pitchFamily="34" charset="0"/>
                </a:rPr>
                <a:t>2</a:t>
              </a:r>
              <a:r>
                <a:rPr lang="vi-VN" sz="3600" b="1" i="1">
                  <a:solidFill>
                    <a:srgbClr val="C00000"/>
                  </a:solidFill>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Kẻ các đường chéo song song từ điểm giao nhau của dòng kẻ với cạnh nét chữ (nên kẻ góc khoảng 45</a:t>
              </a:r>
              <a:r>
                <a:rPr lang="vi-VN" sz="3600" baseline="30000">
                  <a:latin typeface="Arial" panose="020B0604020202020204" pitchFamily="34" charset="0"/>
                  <a:cs typeface="Arial" panose="020B0604020202020204" pitchFamily="34" charset="0"/>
                </a:rPr>
                <a:t>o</a:t>
              </a:r>
              <a:r>
                <a:rPr lang="vi-VN"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9CF0252-54E7-FFEF-B9F8-B8DA5F59BA84}"/>
              </a:ext>
            </a:extLst>
          </p:cNvPr>
          <p:cNvGrpSpPr/>
          <p:nvPr/>
        </p:nvGrpSpPr>
        <p:grpSpPr>
          <a:xfrm>
            <a:off x="395290" y="5268971"/>
            <a:ext cx="8520110" cy="4648200"/>
            <a:chOff x="395290" y="5268971"/>
            <a:chExt cx="8520110" cy="4648200"/>
          </a:xfrm>
        </p:grpSpPr>
        <p:sp>
          <p:nvSpPr>
            <p:cNvPr id="43" name="Rectangle 42">
              <a:extLst>
                <a:ext uri="{FF2B5EF4-FFF2-40B4-BE49-F238E27FC236}">
                  <a16:creationId xmlns:a16="http://schemas.microsoft.com/office/drawing/2014/main" id="{187AFF51-E383-6BC4-9B1C-6FDA79B69BAE}"/>
                </a:ext>
              </a:extLst>
            </p:cNvPr>
            <p:cNvSpPr/>
            <p:nvPr/>
          </p:nvSpPr>
          <p:spPr>
            <a:xfrm>
              <a:off x="395290" y="5268971"/>
              <a:ext cx="8520110" cy="4648200"/>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D2B3F63-5AA6-5EFC-D3E4-7B770C0AA5FE}"/>
                </a:ext>
              </a:extLst>
            </p:cNvPr>
            <p:cNvSpPr txBox="1"/>
            <p:nvPr/>
          </p:nvSpPr>
          <p:spPr>
            <a:xfrm>
              <a:off x="762000" y="5548918"/>
              <a:ext cx="5115582" cy="3313664"/>
            </a:xfrm>
            <a:prstGeom prst="rect">
              <a:avLst/>
            </a:prstGeom>
            <a:noFill/>
          </p:spPr>
          <p:txBody>
            <a:bodyPr wrap="square">
              <a:spAutoFit/>
            </a:bodyPr>
            <a:lstStyle/>
            <a:p>
              <a:pPr algn="just">
                <a:lnSpc>
                  <a:spcPct val="150000"/>
                </a:lnSpc>
              </a:pPr>
              <a:r>
                <a:rPr lang="vi-VN" sz="3600" b="1" i="1">
                  <a:solidFill>
                    <a:srgbClr val="C00000"/>
                  </a:solidFill>
                  <a:latin typeface="Arial" panose="020B0604020202020204" pitchFamily="34" charset="0"/>
                  <a:cs typeface="Arial" panose="020B0604020202020204" pitchFamily="34" charset="0"/>
                </a:rPr>
                <a:t>Bước </a:t>
              </a:r>
              <a:r>
                <a:rPr lang="en-US" sz="3600" b="1" i="1">
                  <a:solidFill>
                    <a:srgbClr val="C00000"/>
                  </a:solidFill>
                  <a:latin typeface="Arial" panose="020B0604020202020204" pitchFamily="34" charset="0"/>
                  <a:cs typeface="Arial" panose="020B0604020202020204" pitchFamily="34" charset="0"/>
                </a:rPr>
                <a:t>3</a:t>
              </a:r>
              <a:r>
                <a:rPr lang="vi-VN" sz="3600" b="1" i="1">
                  <a:solidFill>
                    <a:srgbClr val="C00000"/>
                  </a:solidFill>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Tô màu mảng trống không có đường kẻ để tạo cạnh tối của khối chữ.</a:t>
              </a:r>
              <a:endParaRPr lang="en-US" sz="3600">
                <a:latin typeface="Arial" panose="020B0604020202020204" pitchFamily="34" charset="0"/>
                <a:cs typeface="Arial" panose="020B0604020202020204" pitchFamily="34" charset="0"/>
              </a:endParaRPr>
            </a:p>
          </p:txBody>
        </p:sp>
      </p:grpSp>
      <p:pic>
        <p:nvPicPr>
          <p:cNvPr id="32" name="Picture 31">
            <a:extLst>
              <a:ext uri="{FF2B5EF4-FFF2-40B4-BE49-F238E27FC236}">
                <a16:creationId xmlns:a16="http://schemas.microsoft.com/office/drawing/2014/main" id="{3E9A8047-96F5-C02F-C6D4-0C8ABE23AA33}"/>
              </a:ext>
            </a:extLst>
          </p:cNvPr>
          <p:cNvPicPr>
            <a:picLocks noChangeAspect="1"/>
          </p:cNvPicPr>
          <p:nvPr/>
        </p:nvPicPr>
        <p:blipFill>
          <a:blip r:embed="rId3"/>
          <a:srcRect l="14217" r="12508"/>
          <a:stretch/>
        </p:blipFill>
        <p:spPr>
          <a:xfrm>
            <a:off x="9158290" y="5278496"/>
            <a:ext cx="2809218" cy="3854508"/>
          </a:xfrm>
          <a:prstGeom prst="rect">
            <a:avLst/>
          </a:prstGeom>
        </p:spPr>
      </p:pic>
      <p:grpSp>
        <p:nvGrpSpPr>
          <p:cNvPr id="48" name="Group 47">
            <a:extLst>
              <a:ext uri="{FF2B5EF4-FFF2-40B4-BE49-F238E27FC236}">
                <a16:creationId xmlns:a16="http://schemas.microsoft.com/office/drawing/2014/main" id="{CDFB7669-5DE0-5FBA-BF27-F7BBD5273D73}"/>
              </a:ext>
            </a:extLst>
          </p:cNvPr>
          <p:cNvGrpSpPr/>
          <p:nvPr/>
        </p:nvGrpSpPr>
        <p:grpSpPr>
          <a:xfrm>
            <a:off x="395290" y="419100"/>
            <a:ext cx="8520110" cy="4648200"/>
            <a:chOff x="395290" y="419100"/>
            <a:chExt cx="8520110" cy="4648200"/>
          </a:xfrm>
        </p:grpSpPr>
        <p:sp>
          <p:nvSpPr>
            <p:cNvPr id="40" name="Rectangle 39">
              <a:extLst>
                <a:ext uri="{FF2B5EF4-FFF2-40B4-BE49-F238E27FC236}">
                  <a16:creationId xmlns:a16="http://schemas.microsoft.com/office/drawing/2014/main" id="{CD8656FD-868B-0153-F67D-89CF86F1EAB9}"/>
                </a:ext>
              </a:extLst>
            </p:cNvPr>
            <p:cNvSpPr/>
            <p:nvPr/>
          </p:nvSpPr>
          <p:spPr>
            <a:xfrm>
              <a:off x="395290" y="419100"/>
              <a:ext cx="8520110" cy="4648200"/>
            </a:xfrm>
            <a:prstGeom prst="rect">
              <a:avLst/>
            </a:prstGeom>
            <a:solidFill>
              <a:schemeClr val="bg1"/>
            </a:solid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BEF0A5D-90F4-6CE6-11F2-2642D681827D}"/>
                </a:ext>
              </a:extLst>
            </p:cNvPr>
            <p:cNvSpPr txBox="1"/>
            <p:nvPr/>
          </p:nvSpPr>
          <p:spPr>
            <a:xfrm>
              <a:off x="762000" y="800100"/>
              <a:ext cx="5115582" cy="2495876"/>
            </a:xfrm>
            <a:prstGeom prst="rect">
              <a:avLst/>
            </a:prstGeom>
            <a:noFill/>
          </p:spPr>
          <p:txBody>
            <a:bodyPr wrap="square">
              <a:spAutoFit/>
            </a:bodyPr>
            <a:lstStyle/>
            <a:p>
              <a:pPr algn="just">
                <a:lnSpc>
                  <a:spcPct val="150000"/>
                </a:lnSpc>
              </a:pPr>
              <a:r>
                <a:rPr lang="vi-VN" sz="3600" b="1" i="1">
                  <a:solidFill>
                    <a:srgbClr val="C00000"/>
                  </a:solidFill>
                </a:rPr>
                <a:t>Bước 1: </a:t>
              </a:r>
              <a:r>
                <a:rPr lang="vi-VN" sz="3600"/>
                <a:t>Kẻ một chữ cái bất kì trên giấy có dòng kẻ và tô màu.</a:t>
              </a:r>
              <a:endParaRPr lang="en-US" sz="3600"/>
            </a:p>
          </p:txBody>
        </p:sp>
      </p:grpSp>
      <p:pic>
        <p:nvPicPr>
          <p:cNvPr id="36" name="Picture 35">
            <a:extLst>
              <a:ext uri="{FF2B5EF4-FFF2-40B4-BE49-F238E27FC236}">
                <a16:creationId xmlns:a16="http://schemas.microsoft.com/office/drawing/2014/main" id="{51EF2329-C0AC-9F26-6192-6ABA1C971EE9}"/>
              </a:ext>
            </a:extLst>
          </p:cNvPr>
          <p:cNvPicPr>
            <a:picLocks noChangeAspect="1"/>
          </p:cNvPicPr>
          <p:nvPr/>
        </p:nvPicPr>
        <p:blipFill>
          <a:blip r:embed="rId4"/>
          <a:srcRect l="6436" t="4679" r="65920" b="2876"/>
          <a:stretch/>
        </p:blipFill>
        <p:spPr>
          <a:xfrm>
            <a:off x="6106182" y="1212792"/>
            <a:ext cx="2809218" cy="3854508"/>
          </a:xfrm>
          <a:prstGeom prst="rect">
            <a:avLst/>
          </a:prstGeom>
        </p:spPr>
      </p:pic>
      <p:pic>
        <p:nvPicPr>
          <p:cNvPr id="37" name="Picture 36">
            <a:extLst>
              <a:ext uri="{FF2B5EF4-FFF2-40B4-BE49-F238E27FC236}">
                <a16:creationId xmlns:a16="http://schemas.microsoft.com/office/drawing/2014/main" id="{CC905053-62D6-05C9-1922-8E618354C44B}"/>
              </a:ext>
            </a:extLst>
          </p:cNvPr>
          <p:cNvPicPr>
            <a:picLocks noChangeAspect="1"/>
          </p:cNvPicPr>
          <p:nvPr/>
        </p:nvPicPr>
        <p:blipFill>
          <a:blip r:embed="rId4"/>
          <a:srcRect l="38242" t="4679" r="34114" b="2876"/>
          <a:stretch/>
        </p:blipFill>
        <p:spPr>
          <a:xfrm>
            <a:off x="9144000" y="1212792"/>
            <a:ext cx="2809218" cy="3854508"/>
          </a:xfrm>
          <a:prstGeom prst="rect">
            <a:avLst/>
          </a:prstGeom>
        </p:spPr>
      </p:pic>
      <p:pic>
        <p:nvPicPr>
          <p:cNvPr id="39" name="Picture 38">
            <a:extLst>
              <a:ext uri="{FF2B5EF4-FFF2-40B4-BE49-F238E27FC236}">
                <a16:creationId xmlns:a16="http://schemas.microsoft.com/office/drawing/2014/main" id="{8F6981B3-31F1-324D-B54E-0E201E26C26A}"/>
              </a:ext>
            </a:extLst>
          </p:cNvPr>
          <p:cNvPicPr>
            <a:picLocks noChangeAspect="1"/>
          </p:cNvPicPr>
          <p:nvPr/>
        </p:nvPicPr>
        <p:blipFill>
          <a:blip r:embed="rId4"/>
          <a:srcRect l="68153" t="4679" r="4203" b="2876"/>
          <a:stretch/>
        </p:blipFill>
        <p:spPr>
          <a:xfrm>
            <a:off x="6136283" y="5278496"/>
            <a:ext cx="2809218" cy="3854508"/>
          </a:xfrm>
          <a:prstGeom prst="rect">
            <a:avLst/>
          </a:prstGeom>
        </p:spPr>
      </p:pic>
    </p:spTree>
    <p:extLst>
      <p:ext uri="{BB962C8B-B14F-4D97-AF65-F5344CB8AC3E}">
        <p14:creationId xmlns:p14="http://schemas.microsoft.com/office/powerpoint/2010/main" val="90566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47"/>
                                        </p:tgtEl>
                                        <p:attrNameLst>
                                          <p:attrName>ppt_w</p:attrName>
                                        </p:attrNameLst>
                                      </p:cBhvr>
                                      <p:tavLst>
                                        <p:tav tm="0">
                                          <p:val>
                                            <p:strVal val="ppt_w"/>
                                          </p:val>
                                        </p:tav>
                                        <p:tav tm="100000">
                                          <p:val>
                                            <p:fltVal val="0"/>
                                          </p:val>
                                        </p:tav>
                                      </p:tavLst>
                                    </p:anim>
                                    <p:anim calcmode="lin" valueType="num">
                                      <p:cBhvr>
                                        <p:cTn id="12" dur="1000"/>
                                        <p:tgtEl>
                                          <p:spTgt spid="47"/>
                                        </p:tgtEl>
                                        <p:attrNameLst>
                                          <p:attrName>ppt_h</p:attrName>
                                        </p:attrNameLst>
                                      </p:cBhvr>
                                      <p:tavLst>
                                        <p:tav tm="0">
                                          <p:val>
                                            <p:strVal val="ppt_h"/>
                                          </p:val>
                                        </p:tav>
                                        <p:tav tm="100000">
                                          <p:val>
                                            <p:fltVal val="0"/>
                                          </p:val>
                                        </p:tav>
                                      </p:tavLst>
                                    </p:anim>
                                    <p:anim calcmode="lin" valueType="num">
                                      <p:cBhvr>
                                        <p:cTn id="13" dur="1000"/>
                                        <p:tgtEl>
                                          <p:spTgt spid="47"/>
                                        </p:tgtEl>
                                        <p:attrNameLst>
                                          <p:attrName>style.rotation</p:attrName>
                                        </p:attrNameLst>
                                      </p:cBhvr>
                                      <p:tavLst>
                                        <p:tav tm="0">
                                          <p:val>
                                            <p:fltVal val="0"/>
                                          </p:val>
                                        </p:tav>
                                        <p:tav tm="100000">
                                          <p:val>
                                            <p:fltVal val="90"/>
                                          </p:val>
                                        </p:tav>
                                      </p:tavLst>
                                    </p:anim>
                                    <p:animEffect transition="out" filter="fade">
                                      <p:cBhvr>
                                        <p:cTn id="14" dur="1000"/>
                                        <p:tgtEl>
                                          <p:spTgt spid="47"/>
                                        </p:tgtEl>
                                      </p:cBhvr>
                                    </p:animEffect>
                                    <p:set>
                                      <p:cBhvr>
                                        <p:cTn id="15" dur="1" fill="hold">
                                          <p:stCondLst>
                                            <p:cond delay="999"/>
                                          </p:stCondLst>
                                        </p:cTn>
                                        <p:tgtEl>
                                          <p:spTgt spid="47"/>
                                        </p:tgtEl>
                                        <p:attrNameLst>
                                          <p:attrName>style.visibility</p:attrName>
                                        </p:attrNameLst>
                                      </p:cBhvr>
                                      <p:to>
                                        <p:strVal val="hidden"/>
                                      </p:to>
                                    </p:se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53" presetClass="entr" presetSubtype="16"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par>
                                <p:cTn id="27" presetID="53" presetClass="entr" presetSubtype="16"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righ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righ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64DBC12B-FED3-9B93-28E6-08DE84D59983}"/>
            </a:ext>
          </a:extLst>
        </p:cNvPr>
        <p:cNvGrpSpPr/>
        <p:nvPr/>
      </p:nvGrpSpPr>
      <p:grpSpPr>
        <a:xfrm>
          <a:off x="0" y="0"/>
          <a:ext cx="0" cy="0"/>
          <a:chOff x="0" y="0"/>
          <a:chExt cx="0" cy="0"/>
        </a:xfrm>
      </p:grpSpPr>
      <p:grpSp>
        <p:nvGrpSpPr>
          <p:cNvPr id="7" name="Group 2">
            <a:extLst>
              <a:ext uri="{FF2B5EF4-FFF2-40B4-BE49-F238E27FC236}">
                <a16:creationId xmlns:a16="http://schemas.microsoft.com/office/drawing/2014/main" id="{D7D491F1-E132-BBCA-22CC-441A33A42EA6}"/>
              </a:ext>
            </a:extLst>
          </p:cNvPr>
          <p:cNvGrpSpPr/>
          <p:nvPr/>
        </p:nvGrpSpPr>
        <p:grpSpPr>
          <a:xfrm>
            <a:off x="-152400" y="8714026"/>
            <a:ext cx="18783822" cy="2144474"/>
            <a:chOff x="0" y="0"/>
            <a:chExt cx="6354034" cy="725415"/>
          </a:xfrm>
        </p:grpSpPr>
        <p:sp>
          <p:nvSpPr>
            <p:cNvPr id="8" name="Freeform 3">
              <a:extLst>
                <a:ext uri="{FF2B5EF4-FFF2-40B4-BE49-F238E27FC236}">
                  <a16:creationId xmlns:a16="http://schemas.microsoft.com/office/drawing/2014/main" id="{C3B6286F-8BCF-AB7C-4B20-268676D4FA67}"/>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3" name="Rectangle: Rounded Corners 2">
            <a:extLst>
              <a:ext uri="{FF2B5EF4-FFF2-40B4-BE49-F238E27FC236}">
                <a16:creationId xmlns:a16="http://schemas.microsoft.com/office/drawing/2014/main" id="{BDA105AF-A3C2-46C7-FFF9-54CD194921F8}"/>
              </a:ext>
            </a:extLst>
          </p:cNvPr>
          <p:cNvSpPr/>
          <p:nvPr/>
        </p:nvSpPr>
        <p:spPr>
          <a:xfrm>
            <a:off x="5753100" y="353774"/>
            <a:ext cx="6781800" cy="1143000"/>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bg1"/>
                </a:solidFill>
                <a:latin typeface="Arial" panose="020B0604020202020204" pitchFamily="34" charset="0"/>
                <a:cs typeface="Arial" panose="020B0604020202020204" pitchFamily="34" charset="0"/>
              </a:rPr>
              <a:t>LƯU Ý </a:t>
            </a:r>
          </a:p>
        </p:txBody>
      </p:sp>
      <p:grpSp>
        <p:nvGrpSpPr>
          <p:cNvPr id="10" name="Group 9">
            <a:extLst>
              <a:ext uri="{FF2B5EF4-FFF2-40B4-BE49-F238E27FC236}">
                <a16:creationId xmlns:a16="http://schemas.microsoft.com/office/drawing/2014/main" id="{5A9D5BA1-FA3A-B209-E1A3-FFFB85D436BF}"/>
              </a:ext>
            </a:extLst>
          </p:cNvPr>
          <p:cNvGrpSpPr/>
          <p:nvPr/>
        </p:nvGrpSpPr>
        <p:grpSpPr>
          <a:xfrm>
            <a:off x="681037" y="1790700"/>
            <a:ext cx="16925925" cy="1881188"/>
            <a:chOff x="990600" y="3159918"/>
            <a:chExt cx="16925925" cy="1881188"/>
          </a:xfrm>
        </p:grpSpPr>
        <p:sp>
          <p:nvSpPr>
            <p:cNvPr id="11" name="Rectangle: Rounded Corners 10">
              <a:extLst>
                <a:ext uri="{FF2B5EF4-FFF2-40B4-BE49-F238E27FC236}">
                  <a16:creationId xmlns:a16="http://schemas.microsoft.com/office/drawing/2014/main" id="{99A940D4-AFD7-11EC-5179-6222B2B783DE}"/>
                </a:ext>
              </a:extLst>
            </p:cNvPr>
            <p:cNvSpPr/>
            <p:nvPr/>
          </p:nvSpPr>
          <p:spPr>
            <a:xfrm>
              <a:off x="1828800" y="3159918"/>
              <a:ext cx="16087725" cy="1881188"/>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Bố cục, tỉ lệ, cách kẻ các đường song song để tạo ảo giác 3D cho sản phẩm.</a:t>
              </a:r>
              <a:endParaRPr lang="en-US" sz="400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FEC36CBF-6A46-32BD-E1C5-46F7BEFE0770}"/>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0C69C63-4DD8-A4C8-56BD-C2504308A417}"/>
              </a:ext>
            </a:extLst>
          </p:cNvPr>
          <p:cNvGrpSpPr/>
          <p:nvPr/>
        </p:nvGrpSpPr>
        <p:grpSpPr>
          <a:xfrm>
            <a:off x="681037" y="4176712"/>
            <a:ext cx="16925925" cy="1881188"/>
            <a:chOff x="990600" y="3159918"/>
            <a:chExt cx="16925925" cy="1881188"/>
          </a:xfrm>
        </p:grpSpPr>
        <p:sp>
          <p:nvSpPr>
            <p:cNvPr id="14" name="Rectangle: Rounded Corners 13">
              <a:extLst>
                <a:ext uri="{FF2B5EF4-FFF2-40B4-BE49-F238E27FC236}">
                  <a16:creationId xmlns:a16="http://schemas.microsoft.com/office/drawing/2014/main" id="{44F11F4D-DD11-FC34-7E9F-BF2751517A5C}"/>
                </a:ext>
              </a:extLst>
            </p:cNvPr>
            <p:cNvSpPr/>
            <p:nvPr/>
          </p:nvSpPr>
          <p:spPr>
            <a:xfrm>
              <a:off x="1828800" y="3159918"/>
              <a:ext cx="16087725" cy="1881188"/>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Vẽ phác hình không đậm quá hoặc không nhạt quá để thuận lợi cho việc vẽ màu.</a:t>
              </a:r>
              <a:endParaRPr lang="en-US" sz="400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ED0F656-F6D8-714C-C43A-AFC22E34ABE9}"/>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62B7267-C09B-2B97-1507-70B5DAE56EE2}"/>
              </a:ext>
            </a:extLst>
          </p:cNvPr>
          <p:cNvGrpSpPr/>
          <p:nvPr/>
        </p:nvGrpSpPr>
        <p:grpSpPr>
          <a:xfrm>
            <a:off x="681037" y="6538912"/>
            <a:ext cx="16925925" cy="1881188"/>
            <a:chOff x="990600" y="3159918"/>
            <a:chExt cx="16925925" cy="1881188"/>
          </a:xfrm>
        </p:grpSpPr>
        <p:sp>
          <p:nvSpPr>
            <p:cNvPr id="17" name="Rectangle: Rounded Corners 16">
              <a:extLst>
                <a:ext uri="{FF2B5EF4-FFF2-40B4-BE49-F238E27FC236}">
                  <a16:creationId xmlns:a16="http://schemas.microsoft.com/office/drawing/2014/main" id="{7BF91FA2-F6F9-B0C0-4C5F-E35C799AFE43}"/>
                </a:ext>
              </a:extLst>
            </p:cNvPr>
            <p:cNvSpPr/>
            <p:nvPr/>
          </p:nvSpPr>
          <p:spPr>
            <a:xfrm>
              <a:off x="1828800" y="3159918"/>
              <a:ext cx="16087725" cy="1881188"/>
            </a:xfrm>
            <a:prstGeom prst="roundRect">
              <a:avLst>
                <a:gd name="adj" fmla="val 11531"/>
              </a:avLst>
            </a:prstGeom>
            <a:solidFill>
              <a:schemeClr val="bg1"/>
            </a:solidFill>
            <a:ln w="38100">
              <a:solidFill>
                <a:srgbClr val="7A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Có thể vẽ đậm nhạt ở các góc hình để làm tăng hiệu ứng 3D cho sản phẩm.</a:t>
              </a:r>
              <a:endParaRPr lang="en-US" sz="400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B993AA2B-8B59-5CB5-8C16-224CAFF80ACD}"/>
                </a:ext>
              </a:extLst>
            </p:cNvPr>
            <p:cNvSpPr/>
            <p:nvPr/>
          </p:nvSpPr>
          <p:spPr>
            <a:xfrm>
              <a:off x="990600" y="3886200"/>
              <a:ext cx="533400" cy="533400"/>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8694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9610410D-FA4D-6B66-49AE-13E9877D1BAA}"/>
            </a:ext>
          </a:extLst>
        </p:cNvPr>
        <p:cNvGrpSpPr/>
        <p:nvPr/>
      </p:nvGrpSpPr>
      <p:grpSpPr>
        <a:xfrm>
          <a:off x="0" y="0"/>
          <a:ext cx="0" cy="0"/>
          <a:chOff x="0" y="0"/>
          <a:chExt cx="0" cy="0"/>
        </a:xfrm>
      </p:grpSpPr>
      <p:grpSp>
        <p:nvGrpSpPr>
          <p:cNvPr id="7" name="Group 2">
            <a:extLst>
              <a:ext uri="{FF2B5EF4-FFF2-40B4-BE49-F238E27FC236}">
                <a16:creationId xmlns:a16="http://schemas.microsoft.com/office/drawing/2014/main" id="{6C0C447F-3270-8761-5135-A5F853DC2577}"/>
              </a:ext>
            </a:extLst>
          </p:cNvPr>
          <p:cNvGrpSpPr/>
          <p:nvPr/>
        </p:nvGrpSpPr>
        <p:grpSpPr>
          <a:xfrm>
            <a:off x="-152400" y="8142526"/>
            <a:ext cx="18783822" cy="2144474"/>
            <a:chOff x="0" y="0"/>
            <a:chExt cx="6354034" cy="725415"/>
          </a:xfrm>
        </p:grpSpPr>
        <p:sp>
          <p:nvSpPr>
            <p:cNvPr id="8" name="Freeform 3">
              <a:extLst>
                <a:ext uri="{FF2B5EF4-FFF2-40B4-BE49-F238E27FC236}">
                  <a16:creationId xmlns:a16="http://schemas.microsoft.com/office/drawing/2014/main" id="{CD737310-648E-AE94-A8A4-366FE7957118}"/>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2" name="Freeform 5">
            <a:extLst>
              <a:ext uri="{FF2B5EF4-FFF2-40B4-BE49-F238E27FC236}">
                <a16:creationId xmlns:a16="http://schemas.microsoft.com/office/drawing/2014/main" id="{034CE245-71D8-2A03-F2ED-CB0F466FC693}"/>
              </a:ext>
            </a:extLst>
          </p:cNvPr>
          <p:cNvSpPr/>
          <p:nvPr/>
        </p:nvSpPr>
        <p:spPr>
          <a:xfrm>
            <a:off x="14478000" y="713554"/>
            <a:ext cx="5165931" cy="6561806"/>
          </a:xfrm>
          <a:custGeom>
            <a:avLst/>
            <a:gdLst/>
            <a:ahLst/>
            <a:cxnLst/>
            <a:rect l="l" t="t" r="r" b="b"/>
            <a:pathLst>
              <a:path w="5165931" h="6561806">
                <a:moveTo>
                  <a:pt x="0" y="0"/>
                </a:moveTo>
                <a:lnTo>
                  <a:pt x="5165931" y="0"/>
                </a:lnTo>
                <a:lnTo>
                  <a:pt x="5165931" y="6561806"/>
                </a:lnTo>
                <a:lnTo>
                  <a:pt x="0" y="656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6">
            <a:extLst>
              <a:ext uri="{FF2B5EF4-FFF2-40B4-BE49-F238E27FC236}">
                <a16:creationId xmlns:a16="http://schemas.microsoft.com/office/drawing/2014/main" id="{B5E9FC4B-C320-E3FF-D6A6-F0F5C2835BB8}"/>
              </a:ext>
            </a:extLst>
          </p:cNvPr>
          <p:cNvSpPr/>
          <p:nvPr/>
        </p:nvSpPr>
        <p:spPr>
          <a:xfrm>
            <a:off x="14274716" y="5143500"/>
            <a:ext cx="6263420" cy="4429946"/>
          </a:xfrm>
          <a:custGeom>
            <a:avLst/>
            <a:gdLst/>
            <a:ahLst/>
            <a:cxnLst/>
            <a:rect l="l" t="t" r="r" b="b"/>
            <a:pathLst>
              <a:path w="6263420" h="4429946">
                <a:moveTo>
                  <a:pt x="0" y="0"/>
                </a:moveTo>
                <a:lnTo>
                  <a:pt x="6263419" y="0"/>
                </a:lnTo>
                <a:lnTo>
                  <a:pt x="6263419" y="4429946"/>
                </a:lnTo>
                <a:lnTo>
                  <a:pt x="0" y="44299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7">
            <a:extLst>
              <a:ext uri="{FF2B5EF4-FFF2-40B4-BE49-F238E27FC236}">
                <a16:creationId xmlns:a16="http://schemas.microsoft.com/office/drawing/2014/main" id="{BF6A3F00-E0FD-AF25-12CA-407BF8B5F32F}"/>
              </a:ext>
            </a:extLst>
          </p:cNvPr>
          <p:cNvSpPr/>
          <p:nvPr/>
        </p:nvSpPr>
        <p:spPr>
          <a:xfrm>
            <a:off x="11889434" y="6848729"/>
            <a:ext cx="4177402" cy="2779871"/>
          </a:xfrm>
          <a:custGeom>
            <a:avLst/>
            <a:gdLst/>
            <a:ahLst/>
            <a:cxnLst/>
            <a:rect l="l" t="t" r="r" b="b"/>
            <a:pathLst>
              <a:path w="4177402" h="2779871">
                <a:moveTo>
                  <a:pt x="0" y="0"/>
                </a:moveTo>
                <a:lnTo>
                  <a:pt x="4177402" y="0"/>
                </a:lnTo>
                <a:lnTo>
                  <a:pt x="4177402" y="2779871"/>
                </a:lnTo>
                <a:lnTo>
                  <a:pt x="0" y="277987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8">
            <a:extLst>
              <a:ext uri="{FF2B5EF4-FFF2-40B4-BE49-F238E27FC236}">
                <a16:creationId xmlns:a16="http://schemas.microsoft.com/office/drawing/2014/main" id="{554900C6-76EF-5ABE-AE7E-9FF8237189AA}"/>
              </a:ext>
            </a:extLst>
          </p:cNvPr>
          <p:cNvSpPr/>
          <p:nvPr/>
        </p:nvSpPr>
        <p:spPr>
          <a:xfrm>
            <a:off x="12903961" y="4253336"/>
            <a:ext cx="2148347" cy="2793359"/>
          </a:xfrm>
          <a:custGeom>
            <a:avLst/>
            <a:gdLst/>
            <a:ahLst/>
            <a:cxnLst/>
            <a:rect l="l" t="t" r="r" b="b"/>
            <a:pathLst>
              <a:path w="2148347" h="2793359">
                <a:moveTo>
                  <a:pt x="0" y="0"/>
                </a:moveTo>
                <a:lnTo>
                  <a:pt x="2148347" y="0"/>
                </a:lnTo>
                <a:lnTo>
                  <a:pt x="2148347" y="2793359"/>
                </a:lnTo>
                <a:lnTo>
                  <a:pt x="0" y="27933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8">
            <a:extLst>
              <a:ext uri="{FF2B5EF4-FFF2-40B4-BE49-F238E27FC236}">
                <a16:creationId xmlns:a16="http://schemas.microsoft.com/office/drawing/2014/main" id="{875D602F-B329-FF3B-118F-CF8C76529827}"/>
              </a:ext>
            </a:extLst>
          </p:cNvPr>
          <p:cNvSpPr txBox="1"/>
          <p:nvPr/>
        </p:nvSpPr>
        <p:spPr>
          <a:xfrm>
            <a:off x="534119" y="2476319"/>
            <a:ext cx="12115081" cy="31243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PHẦN </a:t>
            </a:r>
            <a:r>
              <a:rPr lang="en-US" sz="7000" b="1">
                <a:solidFill>
                  <a:prstClr val="black"/>
                </a:solidFill>
                <a:latin typeface="Arial" panose="020B0604020202020204" pitchFamily="34" charset="0"/>
                <a:cs typeface="Arial" panose="020B0604020202020204" pitchFamily="34" charset="0"/>
              </a:rPr>
              <a:t>3</a:t>
            </a: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THẢO LUẬN</a:t>
            </a:r>
          </a:p>
        </p:txBody>
      </p:sp>
    </p:spTree>
    <p:extLst>
      <p:ext uri="{BB962C8B-B14F-4D97-AF65-F5344CB8AC3E}">
        <p14:creationId xmlns:p14="http://schemas.microsoft.com/office/powerpoint/2010/main" val="2459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1FF3-09A4-1BF9-58D6-5E89549EB1B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6B6319-720B-AA48-85AC-3608BEBC4D43}"/>
              </a:ext>
            </a:extLst>
          </p:cNvPr>
          <p:cNvSpPr/>
          <p:nvPr/>
        </p:nvSpPr>
        <p:spPr>
          <a:xfrm>
            <a:off x="-1219200" y="1600200"/>
            <a:ext cx="20726399" cy="152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C81D9C5-81B4-4184-1E65-46CDE7CDAE06}"/>
              </a:ext>
            </a:extLst>
          </p:cNvPr>
          <p:cNvSpPr/>
          <p:nvPr/>
        </p:nvSpPr>
        <p:spPr>
          <a:xfrm>
            <a:off x="0" y="8557468"/>
            <a:ext cx="18288000" cy="5941398"/>
          </a:xfrm>
          <a:custGeom>
            <a:avLst/>
            <a:gdLst/>
            <a:ahLst/>
            <a:cxnLst/>
            <a:rect l="l" t="t" r="r" b="b"/>
            <a:pathLst>
              <a:path w="18288000" h="5941398">
                <a:moveTo>
                  <a:pt x="0" y="0"/>
                </a:moveTo>
                <a:lnTo>
                  <a:pt x="18288000" y="0"/>
                </a:lnTo>
                <a:lnTo>
                  <a:pt x="18288000" y="5941398"/>
                </a:lnTo>
                <a:lnTo>
                  <a:pt x="0" y="5941398"/>
                </a:lnTo>
                <a:lnTo>
                  <a:pt x="0" y="0"/>
                </a:lnTo>
                <a:close/>
              </a:path>
            </a:pathLst>
          </a:custGeom>
          <a:blipFill>
            <a:blip r:embed="rId2"/>
            <a:stretch>
              <a:fillRect t="-207806"/>
            </a:stretch>
          </a:blipFill>
        </p:spPr>
      </p:sp>
      <p:sp>
        <p:nvSpPr>
          <p:cNvPr id="9" name="Freeform 9">
            <a:extLst>
              <a:ext uri="{FF2B5EF4-FFF2-40B4-BE49-F238E27FC236}">
                <a16:creationId xmlns:a16="http://schemas.microsoft.com/office/drawing/2014/main" id="{A535C8AD-00C9-55AA-4BC3-9603671A2960}"/>
              </a:ext>
            </a:extLst>
          </p:cNvPr>
          <p:cNvSpPr/>
          <p:nvPr/>
        </p:nvSpPr>
        <p:spPr>
          <a:xfrm>
            <a:off x="12115800" y="571500"/>
            <a:ext cx="5627797" cy="7443944"/>
          </a:xfrm>
          <a:custGeom>
            <a:avLst/>
            <a:gdLst/>
            <a:ahLst/>
            <a:cxnLst/>
            <a:rect l="l" t="t" r="r" b="b"/>
            <a:pathLst>
              <a:path w="4016912" h="5313210">
                <a:moveTo>
                  <a:pt x="0" y="0"/>
                </a:moveTo>
                <a:lnTo>
                  <a:pt x="4016912" y="0"/>
                </a:lnTo>
                <a:lnTo>
                  <a:pt x="4016912" y="5313210"/>
                </a:lnTo>
                <a:lnTo>
                  <a:pt x="0" y="5313210"/>
                </a:lnTo>
                <a:lnTo>
                  <a:pt x="0" y="0"/>
                </a:lnTo>
                <a:close/>
              </a:path>
            </a:pathLst>
          </a:custGeom>
          <a:blipFill>
            <a:blip r:embed="rId3"/>
            <a:stretch>
              <a:fillRect l="-3790" r="-3790"/>
            </a:stretch>
          </a:blipFill>
          <a:ln w="209550" cap="sq">
            <a:solidFill>
              <a:srgbClr val="D6D6D6"/>
            </a:solidFill>
            <a:prstDash val="solid"/>
            <a:miter/>
          </a:ln>
        </p:spPr>
      </p:sp>
      <p:sp>
        <p:nvSpPr>
          <p:cNvPr id="11" name="Rectangle 10">
            <a:extLst>
              <a:ext uri="{FF2B5EF4-FFF2-40B4-BE49-F238E27FC236}">
                <a16:creationId xmlns:a16="http://schemas.microsoft.com/office/drawing/2014/main" id="{0B8CB91D-196B-4B4B-F9EF-0D73608A77E0}"/>
              </a:ext>
            </a:extLst>
          </p:cNvPr>
          <p:cNvSpPr/>
          <p:nvPr/>
        </p:nvSpPr>
        <p:spPr>
          <a:xfrm>
            <a:off x="3048000" y="1104900"/>
            <a:ext cx="5410200" cy="990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5E1216"/>
                </a:solidFill>
                <a:effectLst/>
                <a:uLnTx/>
                <a:uFillTx/>
                <a:latin typeface="Arial" panose="020B0604020202020204" pitchFamily="34" charset="0"/>
                <a:ea typeface="+mn-ea"/>
                <a:cs typeface="Arial" panose="020B0604020202020204" pitchFamily="34" charset="0"/>
              </a:rPr>
              <a:t>ĐỀ BÀI </a:t>
            </a:r>
          </a:p>
        </p:txBody>
      </p:sp>
      <p:sp>
        <p:nvSpPr>
          <p:cNvPr id="13" name="TextBox 12">
            <a:extLst>
              <a:ext uri="{FF2B5EF4-FFF2-40B4-BE49-F238E27FC236}">
                <a16:creationId xmlns:a16="http://schemas.microsoft.com/office/drawing/2014/main" id="{399CAC65-7577-00CE-AE94-48EBACDB9127}"/>
              </a:ext>
            </a:extLst>
          </p:cNvPr>
          <p:cNvSpPr txBox="1"/>
          <p:nvPr/>
        </p:nvSpPr>
        <p:spPr>
          <a:xfrm>
            <a:off x="838200" y="2095500"/>
            <a:ext cx="10358438" cy="2762936"/>
          </a:xfrm>
          <a:prstGeom prst="rect">
            <a:avLst/>
          </a:prstGeom>
          <a:noFill/>
        </p:spPr>
        <p:txBody>
          <a:bodyPr wrap="square">
            <a:spAutoFit/>
          </a:bodyPr>
          <a:lstStyle/>
          <a:p>
            <a:pPr lvl="0" algn="just">
              <a:lnSpc>
                <a:spcPct val="150000"/>
              </a:lnSpc>
            </a:pPr>
            <a:r>
              <a:rPr lang="vi-VN" sz="4000">
                <a:solidFill>
                  <a:prstClr val="black"/>
                </a:solidFill>
              </a:rPr>
              <a:t>Em hãy tạo một bức tranh hoặc sản phẩm mĩ thuật theo phong cách nghệ thuật đương đại mà em yêu thích.</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39F08446-A2AF-956B-5F9B-4A773F430DC6}"/>
              </a:ext>
            </a:extLst>
          </p:cNvPr>
          <p:cNvGrpSpPr/>
          <p:nvPr/>
        </p:nvGrpSpPr>
        <p:grpSpPr>
          <a:xfrm>
            <a:off x="802483" y="5067300"/>
            <a:ext cx="10739436" cy="1664879"/>
            <a:chOff x="916783" y="5532120"/>
            <a:chExt cx="10739436" cy="1664879"/>
          </a:xfrm>
        </p:grpSpPr>
        <p:pic>
          <p:nvPicPr>
            <p:cNvPr id="2" name="Picture 17">
              <a:extLst>
                <a:ext uri="{FF2B5EF4-FFF2-40B4-BE49-F238E27FC236}">
                  <a16:creationId xmlns:a16="http://schemas.microsoft.com/office/drawing/2014/main" id="{73E89085-C558-FBF5-D70C-D4595B75E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6783" y="5981700"/>
              <a:ext cx="838200" cy="838200"/>
            </a:xfrm>
            <a:prstGeom prst="rect">
              <a:avLst/>
            </a:prstGeom>
          </p:spPr>
        </p:pic>
        <p:sp>
          <p:nvSpPr>
            <p:cNvPr id="5" name="TextBox 4">
              <a:extLst>
                <a:ext uri="{FF2B5EF4-FFF2-40B4-BE49-F238E27FC236}">
                  <a16:creationId xmlns:a16="http://schemas.microsoft.com/office/drawing/2014/main" id="{AF64CF07-F1A6-3D8B-647F-0BB555CED712}"/>
                </a:ext>
              </a:extLst>
            </p:cNvPr>
            <p:cNvSpPr txBox="1"/>
            <p:nvPr/>
          </p:nvSpPr>
          <p:spPr>
            <a:xfrm>
              <a:off x="2052639" y="5532120"/>
              <a:ext cx="9603580" cy="1664879"/>
            </a:xfrm>
            <a:prstGeom prst="rect">
              <a:avLst/>
            </a:prstGeom>
            <a:noFill/>
          </p:spPr>
          <p:txBody>
            <a:bodyPr wrap="square">
              <a:spAutoFit/>
            </a:bodyPr>
            <a:lstStyle/>
            <a:p>
              <a:pPr algn="just">
                <a:lnSpc>
                  <a:spcPct val="150000"/>
                </a:lnSpc>
              </a:pPr>
              <a:r>
                <a:rPr lang="vi-VN" sz="3600" i="1">
                  <a:solidFill>
                    <a:srgbClr val="0070C0"/>
                  </a:solidFill>
                </a:rPr>
                <a:t>Thể hiện được đặc trưng của phong cách nghệ thuật đã chọn.</a:t>
              </a:r>
              <a:endParaRPr lang="en-US" sz="3600" i="1">
                <a:solidFill>
                  <a:srgbClr val="0070C0"/>
                </a:solidFill>
              </a:endParaRPr>
            </a:p>
          </p:txBody>
        </p:sp>
      </p:grpSp>
      <p:grpSp>
        <p:nvGrpSpPr>
          <p:cNvPr id="7" name="Group 6">
            <a:extLst>
              <a:ext uri="{FF2B5EF4-FFF2-40B4-BE49-F238E27FC236}">
                <a16:creationId xmlns:a16="http://schemas.microsoft.com/office/drawing/2014/main" id="{28726E7D-9BE7-5914-761A-503B30DD4C2F}"/>
              </a:ext>
            </a:extLst>
          </p:cNvPr>
          <p:cNvGrpSpPr/>
          <p:nvPr/>
        </p:nvGrpSpPr>
        <p:grpSpPr>
          <a:xfrm>
            <a:off x="838200" y="6846792"/>
            <a:ext cx="10739436" cy="1664879"/>
            <a:chOff x="916783" y="5532120"/>
            <a:chExt cx="10739436" cy="1664879"/>
          </a:xfrm>
        </p:grpSpPr>
        <p:pic>
          <p:nvPicPr>
            <p:cNvPr id="8" name="Picture 17">
              <a:extLst>
                <a:ext uri="{FF2B5EF4-FFF2-40B4-BE49-F238E27FC236}">
                  <a16:creationId xmlns:a16="http://schemas.microsoft.com/office/drawing/2014/main" id="{202D4EB7-7132-E17F-DB1D-663A228CB1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6783" y="5981700"/>
              <a:ext cx="838200" cy="838200"/>
            </a:xfrm>
            <a:prstGeom prst="rect">
              <a:avLst/>
            </a:prstGeom>
          </p:spPr>
        </p:pic>
        <p:sp>
          <p:nvSpPr>
            <p:cNvPr id="12" name="TextBox 11">
              <a:extLst>
                <a:ext uri="{FF2B5EF4-FFF2-40B4-BE49-F238E27FC236}">
                  <a16:creationId xmlns:a16="http://schemas.microsoft.com/office/drawing/2014/main" id="{C05A5EDA-CE51-4892-7EBC-73C0E8084251}"/>
                </a:ext>
              </a:extLst>
            </p:cNvPr>
            <p:cNvSpPr txBox="1"/>
            <p:nvPr/>
          </p:nvSpPr>
          <p:spPr>
            <a:xfrm>
              <a:off x="2052639" y="5532120"/>
              <a:ext cx="9603580" cy="1664879"/>
            </a:xfrm>
            <a:prstGeom prst="rect">
              <a:avLst/>
            </a:prstGeom>
            <a:noFill/>
          </p:spPr>
          <p:txBody>
            <a:bodyPr wrap="square">
              <a:spAutoFit/>
            </a:bodyPr>
            <a:lstStyle/>
            <a:p>
              <a:pPr algn="just">
                <a:lnSpc>
                  <a:spcPct val="150000"/>
                </a:lnSpc>
              </a:pPr>
              <a:r>
                <a:rPr lang="vi-VN" sz="3600" i="1">
                  <a:solidFill>
                    <a:srgbClr val="0070C0"/>
                  </a:solidFill>
                </a:rPr>
                <a:t>Thuyết trình sơ bộ về ý tưởng sáng tạo sản phẩm của em.</a:t>
              </a:r>
              <a:endParaRPr lang="en-US" sz="3600" i="1">
                <a:solidFill>
                  <a:srgbClr val="0070C0"/>
                </a:solidFill>
              </a:endParaRPr>
            </a:p>
          </p:txBody>
        </p:sp>
      </p:grpSp>
    </p:spTree>
    <p:extLst>
      <p:ext uri="{BB962C8B-B14F-4D97-AF65-F5344CB8AC3E}">
        <p14:creationId xmlns:p14="http://schemas.microsoft.com/office/powerpoint/2010/main" val="1087580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BE1B9B84-893C-5C72-4F52-F26BE37FE0FC}"/>
            </a:ext>
          </a:extLst>
        </p:cNvPr>
        <p:cNvGrpSpPr/>
        <p:nvPr/>
      </p:nvGrpSpPr>
      <p:grpSpPr>
        <a:xfrm>
          <a:off x="0" y="0"/>
          <a:ext cx="0" cy="0"/>
          <a:chOff x="0" y="0"/>
          <a:chExt cx="0" cy="0"/>
        </a:xfrm>
      </p:grpSpPr>
      <p:pic>
        <p:nvPicPr>
          <p:cNvPr id="1028" name="Picture 4" descr="Đông Nhi, Diễm My 9x chụp ảnh pop-art cùng 'mẹ con' Ngô Thanh Vân - Lan  Ngọc - Saostar.vn">
            <a:extLst>
              <a:ext uri="{FF2B5EF4-FFF2-40B4-BE49-F238E27FC236}">
                <a16:creationId xmlns:a16="http://schemas.microsoft.com/office/drawing/2014/main" id="{50DC2A20-AF5A-C986-7BAA-9BB238940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686300"/>
            <a:ext cx="9411779" cy="5290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7BE057-FDD0-EF86-CCF7-98DB4EA7B36C}"/>
              </a:ext>
            </a:extLst>
          </p:cNvPr>
          <p:cNvPicPr>
            <a:picLocks noChangeAspect="1"/>
          </p:cNvPicPr>
          <p:nvPr/>
        </p:nvPicPr>
        <p:blipFill>
          <a:blip r:embed="rId3"/>
          <a:stretch>
            <a:fillRect/>
          </a:stretch>
        </p:blipFill>
        <p:spPr>
          <a:xfrm>
            <a:off x="10129837" y="4677213"/>
            <a:ext cx="7924801" cy="5285843"/>
          </a:xfrm>
          <a:prstGeom prst="rect">
            <a:avLst/>
          </a:prstGeom>
        </p:spPr>
      </p:pic>
      <p:sp>
        <p:nvSpPr>
          <p:cNvPr id="5" name="Rectangle 4">
            <a:extLst>
              <a:ext uri="{FF2B5EF4-FFF2-40B4-BE49-F238E27FC236}">
                <a16:creationId xmlns:a16="http://schemas.microsoft.com/office/drawing/2014/main" id="{CBFACB04-3D04-D4C8-5D4C-BE067B36FE48}"/>
              </a:ext>
            </a:extLst>
          </p:cNvPr>
          <p:cNvSpPr/>
          <p:nvPr/>
        </p:nvSpPr>
        <p:spPr>
          <a:xfrm>
            <a:off x="-228600" y="419100"/>
            <a:ext cx="18745200" cy="10668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NGHỆ THUẬT ĐẠI CHÚNG </a:t>
            </a:r>
          </a:p>
        </p:txBody>
      </p:sp>
      <p:sp>
        <p:nvSpPr>
          <p:cNvPr id="6" name="Rectangle: Rounded Corners 5">
            <a:extLst>
              <a:ext uri="{FF2B5EF4-FFF2-40B4-BE49-F238E27FC236}">
                <a16:creationId xmlns:a16="http://schemas.microsoft.com/office/drawing/2014/main" id="{B36E6229-B7B7-D1C8-1517-07E89181B498}"/>
              </a:ext>
            </a:extLst>
          </p:cNvPr>
          <p:cNvSpPr/>
          <p:nvPr/>
        </p:nvSpPr>
        <p:spPr>
          <a:xfrm>
            <a:off x="381000" y="1790700"/>
            <a:ext cx="5181600" cy="2667000"/>
          </a:xfrm>
          <a:prstGeom prst="roundRect">
            <a:avLst>
              <a:gd name="adj" fmla="val 8631"/>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Ngôn ngữ hình ảnh trẻ trung, cách thể hiện táo bạo</a:t>
            </a:r>
          </a:p>
        </p:txBody>
      </p:sp>
      <p:sp>
        <p:nvSpPr>
          <p:cNvPr id="7" name="Rectangle: Rounded Corners 6">
            <a:extLst>
              <a:ext uri="{FF2B5EF4-FFF2-40B4-BE49-F238E27FC236}">
                <a16:creationId xmlns:a16="http://schemas.microsoft.com/office/drawing/2014/main" id="{E14AC2B7-2945-5068-6EEE-B78F55EBB815}"/>
              </a:ext>
            </a:extLst>
          </p:cNvPr>
          <p:cNvSpPr/>
          <p:nvPr/>
        </p:nvSpPr>
        <p:spPr>
          <a:xfrm>
            <a:off x="6286500" y="1790700"/>
            <a:ext cx="4495800" cy="2667000"/>
          </a:xfrm>
          <a:prstGeom prst="roundRect">
            <a:avLst>
              <a:gd name="adj" fmla="val 8631"/>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Màu sắc rực rỡ, tương phản mạnh</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C5C40A8-5644-DC54-DEB0-01AC44DA0622}"/>
              </a:ext>
            </a:extLst>
          </p:cNvPr>
          <p:cNvSpPr/>
          <p:nvPr/>
        </p:nvSpPr>
        <p:spPr>
          <a:xfrm>
            <a:off x="11506200" y="1790700"/>
            <a:ext cx="6400800" cy="2667000"/>
          </a:xfrm>
          <a:prstGeom prst="roundRect">
            <a:avLst>
              <a:gd name="adj" fmla="val 8631"/>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Phản ánh văn hóa tiêu dùng, gần gũi, dễ hiểu với công chúng.</a:t>
            </a:r>
          </a:p>
        </p:txBody>
      </p:sp>
    </p:spTree>
    <p:extLst>
      <p:ext uri="{BB962C8B-B14F-4D97-AF65-F5344CB8AC3E}">
        <p14:creationId xmlns:p14="http://schemas.microsoft.com/office/powerpoint/2010/main" val="336355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randombar(horizontal)">
                                      <p:cBhvr>
                                        <p:cTn id="20" dur="500"/>
                                        <p:tgtEl>
                                          <p:spTgt spid="1028"/>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F9CBE321-908B-1DB4-3BA1-166F56B0641C}"/>
            </a:ext>
          </a:extLst>
        </p:cNvPr>
        <p:cNvGrpSpPr/>
        <p:nvPr/>
      </p:nvGrpSpPr>
      <p:grpSpPr>
        <a:xfrm>
          <a:off x="0" y="0"/>
          <a:ext cx="0" cy="0"/>
          <a:chOff x="0" y="0"/>
          <a:chExt cx="0" cy="0"/>
        </a:xfrm>
      </p:grpSpPr>
      <p:grpSp>
        <p:nvGrpSpPr>
          <p:cNvPr id="7" name="Group 2">
            <a:extLst>
              <a:ext uri="{FF2B5EF4-FFF2-40B4-BE49-F238E27FC236}">
                <a16:creationId xmlns:a16="http://schemas.microsoft.com/office/drawing/2014/main" id="{EEEFD399-C3F8-F0B4-A2B6-D33696A11F04}"/>
              </a:ext>
            </a:extLst>
          </p:cNvPr>
          <p:cNvGrpSpPr/>
          <p:nvPr/>
        </p:nvGrpSpPr>
        <p:grpSpPr>
          <a:xfrm>
            <a:off x="-152400" y="8142526"/>
            <a:ext cx="18783822" cy="2144474"/>
            <a:chOff x="0" y="0"/>
            <a:chExt cx="6354034" cy="725415"/>
          </a:xfrm>
        </p:grpSpPr>
        <p:sp>
          <p:nvSpPr>
            <p:cNvPr id="8" name="Freeform 3">
              <a:extLst>
                <a:ext uri="{FF2B5EF4-FFF2-40B4-BE49-F238E27FC236}">
                  <a16:creationId xmlns:a16="http://schemas.microsoft.com/office/drawing/2014/main" id="{056B82E2-3C99-8D13-A9E1-79AC0628AFA6}"/>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2" name="Freeform 5">
            <a:extLst>
              <a:ext uri="{FF2B5EF4-FFF2-40B4-BE49-F238E27FC236}">
                <a16:creationId xmlns:a16="http://schemas.microsoft.com/office/drawing/2014/main" id="{9EFAC39F-F241-5779-0701-70B83B1744F9}"/>
              </a:ext>
            </a:extLst>
          </p:cNvPr>
          <p:cNvSpPr/>
          <p:nvPr/>
        </p:nvSpPr>
        <p:spPr>
          <a:xfrm>
            <a:off x="14478000" y="713554"/>
            <a:ext cx="5165931" cy="6561806"/>
          </a:xfrm>
          <a:custGeom>
            <a:avLst/>
            <a:gdLst/>
            <a:ahLst/>
            <a:cxnLst/>
            <a:rect l="l" t="t" r="r" b="b"/>
            <a:pathLst>
              <a:path w="5165931" h="6561806">
                <a:moveTo>
                  <a:pt x="0" y="0"/>
                </a:moveTo>
                <a:lnTo>
                  <a:pt x="5165931" y="0"/>
                </a:lnTo>
                <a:lnTo>
                  <a:pt x="5165931" y="6561806"/>
                </a:lnTo>
                <a:lnTo>
                  <a:pt x="0" y="656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6">
            <a:extLst>
              <a:ext uri="{FF2B5EF4-FFF2-40B4-BE49-F238E27FC236}">
                <a16:creationId xmlns:a16="http://schemas.microsoft.com/office/drawing/2014/main" id="{37852E42-8ACD-760B-2648-7F9EC92AAB12}"/>
              </a:ext>
            </a:extLst>
          </p:cNvPr>
          <p:cNvSpPr/>
          <p:nvPr/>
        </p:nvSpPr>
        <p:spPr>
          <a:xfrm>
            <a:off x="14274716" y="5143500"/>
            <a:ext cx="6263420" cy="4429946"/>
          </a:xfrm>
          <a:custGeom>
            <a:avLst/>
            <a:gdLst/>
            <a:ahLst/>
            <a:cxnLst/>
            <a:rect l="l" t="t" r="r" b="b"/>
            <a:pathLst>
              <a:path w="6263420" h="4429946">
                <a:moveTo>
                  <a:pt x="0" y="0"/>
                </a:moveTo>
                <a:lnTo>
                  <a:pt x="6263419" y="0"/>
                </a:lnTo>
                <a:lnTo>
                  <a:pt x="6263419" y="4429946"/>
                </a:lnTo>
                <a:lnTo>
                  <a:pt x="0" y="44299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7">
            <a:extLst>
              <a:ext uri="{FF2B5EF4-FFF2-40B4-BE49-F238E27FC236}">
                <a16:creationId xmlns:a16="http://schemas.microsoft.com/office/drawing/2014/main" id="{B7C29C79-947E-142B-74AE-2D6B474EF573}"/>
              </a:ext>
            </a:extLst>
          </p:cNvPr>
          <p:cNvSpPr/>
          <p:nvPr/>
        </p:nvSpPr>
        <p:spPr>
          <a:xfrm>
            <a:off x="11889434" y="6848729"/>
            <a:ext cx="4177402" cy="2779871"/>
          </a:xfrm>
          <a:custGeom>
            <a:avLst/>
            <a:gdLst/>
            <a:ahLst/>
            <a:cxnLst/>
            <a:rect l="l" t="t" r="r" b="b"/>
            <a:pathLst>
              <a:path w="4177402" h="2779871">
                <a:moveTo>
                  <a:pt x="0" y="0"/>
                </a:moveTo>
                <a:lnTo>
                  <a:pt x="4177402" y="0"/>
                </a:lnTo>
                <a:lnTo>
                  <a:pt x="4177402" y="2779871"/>
                </a:lnTo>
                <a:lnTo>
                  <a:pt x="0" y="277987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8">
            <a:extLst>
              <a:ext uri="{FF2B5EF4-FFF2-40B4-BE49-F238E27FC236}">
                <a16:creationId xmlns:a16="http://schemas.microsoft.com/office/drawing/2014/main" id="{9FF2B961-8795-6176-4DAF-52ED6CFFAF6B}"/>
              </a:ext>
            </a:extLst>
          </p:cNvPr>
          <p:cNvSpPr/>
          <p:nvPr/>
        </p:nvSpPr>
        <p:spPr>
          <a:xfrm>
            <a:off x="12903961" y="4253336"/>
            <a:ext cx="2148347" cy="2793359"/>
          </a:xfrm>
          <a:custGeom>
            <a:avLst/>
            <a:gdLst/>
            <a:ahLst/>
            <a:cxnLst/>
            <a:rect l="l" t="t" r="r" b="b"/>
            <a:pathLst>
              <a:path w="2148347" h="2793359">
                <a:moveTo>
                  <a:pt x="0" y="0"/>
                </a:moveTo>
                <a:lnTo>
                  <a:pt x="2148347" y="0"/>
                </a:lnTo>
                <a:lnTo>
                  <a:pt x="2148347" y="2793359"/>
                </a:lnTo>
                <a:lnTo>
                  <a:pt x="0" y="27933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8">
            <a:extLst>
              <a:ext uri="{FF2B5EF4-FFF2-40B4-BE49-F238E27FC236}">
                <a16:creationId xmlns:a16="http://schemas.microsoft.com/office/drawing/2014/main" id="{40E2EACF-FB9C-1580-F549-D0B7EB2C4BD9}"/>
              </a:ext>
            </a:extLst>
          </p:cNvPr>
          <p:cNvSpPr txBox="1"/>
          <p:nvPr/>
        </p:nvSpPr>
        <p:spPr>
          <a:xfrm>
            <a:off x="534119" y="2476319"/>
            <a:ext cx="12115081" cy="31243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PHẦN 4.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Tree>
    <p:extLst>
      <p:ext uri="{BB962C8B-B14F-4D97-AF65-F5344CB8AC3E}">
        <p14:creationId xmlns:p14="http://schemas.microsoft.com/office/powerpoint/2010/main" val="78746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7A70B3E8-6CEB-EFC6-AECE-EADAEE9BE30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9FADD42-B766-E0F1-0094-BCC7965FFCDA}"/>
              </a:ext>
            </a:extLst>
          </p:cNvPr>
          <p:cNvGrpSpPr/>
          <p:nvPr/>
        </p:nvGrpSpPr>
        <p:grpSpPr>
          <a:xfrm>
            <a:off x="228600" y="342900"/>
            <a:ext cx="17678400" cy="3352800"/>
            <a:chOff x="228600" y="342900"/>
            <a:chExt cx="17678400" cy="3352800"/>
          </a:xfrm>
        </p:grpSpPr>
        <p:sp>
          <p:nvSpPr>
            <p:cNvPr id="2" name="Rectangle: Rounded Corners 1">
              <a:extLst>
                <a:ext uri="{FF2B5EF4-FFF2-40B4-BE49-F238E27FC236}">
                  <a16:creationId xmlns:a16="http://schemas.microsoft.com/office/drawing/2014/main" id="{B653A689-BC24-87BB-E79D-D2D7C73875E3}"/>
                </a:ext>
              </a:extLst>
            </p:cNvPr>
            <p:cNvSpPr/>
            <p:nvPr/>
          </p:nvSpPr>
          <p:spPr>
            <a:xfrm>
              <a:off x="2133600" y="342900"/>
              <a:ext cx="15773400" cy="3352800"/>
            </a:xfrm>
            <a:prstGeom prst="roundRect">
              <a:avLst>
                <a:gd name="adj" fmla="val 1197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3">
              <a:extLst>
                <a:ext uri="{FF2B5EF4-FFF2-40B4-BE49-F238E27FC236}">
                  <a16:creationId xmlns:a16="http://schemas.microsoft.com/office/drawing/2014/main" id="{65653974-1394-CAA9-B269-125BCF7A361D}"/>
                </a:ext>
              </a:extLst>
            </p:cNvPr>
            <p:cNvPicPr>
              <a:picLocks noChangeAspect="1"/>
            </p:cNvPicPr>
            <p:nvPr/>
          </p:nvPicPr>
          <p:blipFill>
            <a:blip r:embed="rId3"/>
            <a:srcRect/>
            <a:stretch>
              <a:fillRect/>
            </a:stretch>
          </p:blipFill>
          <p:spPr>
            <a:xfrm>
              <a:off x="228600" y="1142634"/>
              <a:ext cx="1752600" cy="1753330"/>
            </a:xfrm>
            <a:prstGeom prst="rect">
              <a:avLst/>
            </a:prstGeom>
          </p:spPr>
        </p:pic>
        <p:sp>
          <p:nvSpPr>
            <p:cNvPr id="6" name="TextBox 5">
              <a:extLst>
                <a:ext uri="{FF2B5EF4-FFF2-40B4-BE49-F238E27FC236}">
                  <a16:creationId xmlns:a16="http://schemas.microsoft.com/office/drawing/2014/main" id="{281485BC-39A5-2F88-DEBC-C5F24C3DB778}"/>
                </a:ext>
              </a:extLst>
            </p:cNvPr>
            <p:cNvSpPr txBox="1"/>
            <p:nvPr/>
          </p:nvSpPr>
          <p:spPr>
            <a:xfrm>
              <a:off x="2224087" y="645173"/>
              <a:ext cx="15592425"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Sáng tạo s</a:t>
              </a:r>
              <a:r>
                <a:rPr lang="vi-VN" sz="4000">
                  <a:latin typeface="Arial" panose="020B0604020202020204" pitchFamily="34" charset="0"/>
                  <a:cs typeface="Arial" panose="020B0604020202020204" pitchFamily="34" charset="0"/>
                </a:rPr>
                <a:t>ản phẩm tranh vẽ theo phong cách nghệ thuật đương đại vào cuộc sống.</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Vẽ sơ đồ tư duy về nghệ thuật đương đại.</a:t>
              </a:r>
            </a:p>
          </p:txBody>
        </p:sp>
      </p:grpSp>
      <p:grpSp>
        <p:nvGrpSpPr>
          <p:cNvPr id="11" name="Group 10">
            <a:extLst>
              <a:ext uri="{FF2B5EF4-FFF2-40B4-BE49-F238E27FC236}">
                <a16:creationId xmlns:a16="http://schemas.microsoft.com/office/drawing/2014/main" id="{925613ED-1147-085A-1814-0CE731BF1ABA}"/>
              </a:ext>
            </a:extLst>
          </p:cNvPr>
          <p:cNvGrpSpPr/>
          <p:nvPr/>
        </p:nvGrpSpPr>
        <p:grpSpPr>
          <a:xfrm>
            <a:off x="381000" y="4014424"/>
            <a:ext cx="17526000" cy="5929676"/>
            <a:chOff x="381000" y="4014424"/>
            <a:chExt cx="17526000" cy="5929676"/>
          </a:xfrm>
        </p:grpSpPr>
        <p:sp>
          <p:nvSpPr>
            <p:cNvPr id="8" name="Rectangle: Rounded Corners 7">
              <a:extLst>
                <a:ext uri="{FF2B5EF4-FFF2-40B4-BE49-F238E27FC236}">
                  <a16:creationId xmlns:a16="http://schemas.microsoft.com/office/drawing/2014/main" id="{3FF5DAC6-A72A-ECD3-5FBE-9FD615294F72}"/>
                </a:ext>
              </a:extLst>
            </p:cNvPr>
            <p:cNvSpPr/>
            <p:nvPr/>
          </p:nvSpPr>
          <p:spPr>
            <a:xfrm>
              <a:off x="381000" y="4014424"/>
              <a:ext cx="17526000" cy="5929676"/>
            </a:xfrm>
            <a:prstGeom prst="roundRect">
              <a:avLst>
                <a:gd name="adj" fmla="val 9473"/>
              </a:avLst>
            </a:prstGeom>
            <a:solidFill>
              <a:schemeClr val="bg1"/>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338876-A998-93A3-7A3C-D464F3DDF40B}"/>
                </a:ext>
              </a:extLst>
            </p:cNvPr>
            <p:cNvSpPr txBox="1"/>
            <p:nvPr/>
          </p:nvSpPr>
          <p:spPr>
            <a:xfrm>
              <a:off x="531019" y="4075935"/>
              <a:ext cx="17225962"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i="1">
                  <a:solidFill>
                    <a:schemeClr val="accent6">
                      <a:lumMod val="50000"/>
                    </a:schemeClr>
                  </a:solidFill>
                </a:rPr>
                <a:t>Có thể áp dụng kiến thức của bài học để vẽ thêm các bức tranh theo phong cách  nghệ thuật đương đại, có thể sử dụng sản phẩm tranh vẽ để trang trí không gian sinh hoạt hay như một món quà tặng ý nghĩa.</a:t>
              </a:r>
            </a:p>
            <a:p>
              <a:pPr marL="571500" indent="-571500" algn="just">
                <a:lnSpc>
                  <a:spcPct val="150000"/>
                </a:lnSpc>
                <a:buFont typeface="Arial" panose="020B0604020202020204" pitchFamily="34" charset="0"/>
                <a:buChar char="•"/>
              </a:pPr>
              <a:r>
                <a:rPr lang="vi-VN" sz="3600" i="1">
                  <a:solidFill>
                    <a:schemeClr val="accent6">
                      <a:lumMod val="50000"/>
                    </a:schemeClr>
                  </a:solidFill>
                </a:rPr>
                <a:t>Phong cách nghệ thuật đương đại thế giới được biểu hiện trong nhiều lĩnh vực đồ họa, thời trang, thiết kế logo, ấn phẩm truyền thông, thiết kế không gian kiến trúc.</a:t>
              </a:r>
            </a:p>
            <a:p>
              <a:pPr marL="571500" indent="-571500" algn="just">
                <a:lnSpc>
                  <a:spcPct val="150000"/>
                </a:lnSpc>
                <a:buFont typeface="Arial" panose="020B0604020202020204" pitchFamily="34" charset="0"/>
                <a:buChar char="•"/>
              </a:pPr>
              <a:r>
                <a:rPr lang="vi-VN" sz="3600" i="1">
                  <a:solidFill>
                    <a:schemeClr val="accent6">
                      <a:lumMod val="50000"/>
                    </a:schemeClr>
                  </a:solidFill>
                </a:rPr>
                <a:t>Sử dụng sơ đồ tư duy giúp hệ thống hóa các kiến thức khoa học hơn, từ đó dễ ghi nhớ hơn.</a:t>
              </a:r>
            </a:p>
          </p:txBody>
        </p:sp>
      </p:grpSp>
    </p:spTree>
    <p:extLst>
      <p:ext uri="{BB962C8B-B14F-4D97-AF65-F5344CB8AC3E}">
        <p14:creationId xmlns:p14="http://schemas.microsoft.com/office/powerpoint/2010/main" val="736448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609600" y="-673566"/>
            <a:ext cx="8320038" cy="11634131"/>
          </a:xfrm>
          <a:custGeom>
            <a:avLst/>
            <a:gdLst/>
            <a:ahLst/>
            <a:cxnLst/>
            <a:rect l="l" t="t" r="r" b="b"/>
            <a:pathLst>
              <a:path w="8947589" h="11634131">
                <a:moveTo>
                  <a:pt x="0" y="0"/>
                </a:moveTo>
                <a:lnTo>
                  <a:pt x="8947589" y="0"/>
                </a:lnTo>
                <a:lnTo>
                  <a:pt x="8947589" y="11634132"/>
                </a:lnTo>
                <a:lnTo>
                  <a:pt x="0" y="11634132"/>
                </a:lnTo>
                <a:lnTo>
                  <a:pt x="0" y="0"/>
                </a:lnTo>
                <a:close/>
              </a:path>
            </a:pathLst>
          </a:custGeom>
          <a:blipFill>
            <a:blip r:embed="rId2"/>
            <a:stretch>
              <a:fillRect l="-58710" r="-51168"/>
            </a:stretch>
          </a:blipFill>
          <a:ln cap="sq">
            <a:noFill/>
            <a:prstDash val="solid"/>
            <a:miter/>
          </a:ln>
        </p:spPr>
      </p:sp>
      <p:sp>
        <p:nvSpPr>
          <p:cNvPr id="3" name="TextBox 3"/>
          <p:cNvSpPr txBox="1"/>
          <p:nvPr/>
        </p:nvSpPr>
        <p:spPr>
          <a:xfrm>
            <a:off x="8523990" y="1899101"/>
            <a:ext cx="8947589" cy="1127681"/>
          </a:xfrm>
          <a:prstGeom prst="rect">
            <a:avLst/>
          </a:prstGeom>
        </p:spPr>
        <p:txBody>
          <a:bodyPr wrap="square" lIns="0" tIns="0" rIns="0" bIns="0" rtlCol="0" anchor="t">
            <a:spAutoFit/>
          </a:bodyPr>
          <a:lstStyle/>
          <a:p>
            <a:pPr marL="0" marR="0" lvl="0" indent="0" algn="ctr" defTabSz="914400" rtl="0" eaLnBrk="1" fontAlgn="auto" latinLnBrk="0" hangingPunct="1">
              <a:lnSpc>
                <a:spcPts val="9590"/>
              </a:lnSpc>
              <a:spcBef>
                <a:spcPts val="0"/>
              </a:spcBef>
              <a:spcAft>
                <a:spcPts val="0"/>
              </a:spcAft>
              <a:buClrTx/>
              <a:buSzTx/>
              <a:buFontTx/>
              <a:buNone/>
              <a:tabLst/>
              <a:defRPr/>
            </a:pPr>
            <a:r>
              <a:rPr kumimoji="0" lang="en-US" sz="7000" b="1" i="0" u="none" strike="noStrike" kern="1200" cap="none" spc="-399" normalizeH="0" baseline="0" noProof="0">
                <a:ln>
                  <a:noFill/>
                </a:ln>
                <a:solidFill>
                  <a:srgbClr val="494949"/>
                </a:solidFill>
                <a:effectLst/>
                <a:uLnTx/>
                <a:uFillTx/>
                <a:latin typeface="Arial" panose="020B0604020202020204" pitchFamily="34" charset="0"/>
                <a:cs typeface="Arial" panose="020B0604020202020204" pitchFamily="34" charset="0"/>
              </a:rPr>
              <a:t>HƯỚNG DẪN VỀ NHÀ</a:t>
            </a:r>
          </a:p>
        </p:txBody>
      </p:sp>
      <p:sp>
        <p:nvSpPr>
          <p:cNvPr id="4" name="TextBox 4"/>
          <p:cNvSpPr txBox="1"/>
          <p:nvPr/>
        </p:nvSpPr>
        <p:spPr>
          <a:xfrm>
            <a:off x="8044784" y="3612721"/>
            <a:ext cx="9906000" cy="5425909"/>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vi-VN" sz="4000" b="0" i="0"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rPr>
              <a:t>Ôn lại kiến thức đã họ</a:t>
            </a:r>
            <a:r>
              <a:rPr kumimoji="0" lang="en-US" sz="4000" b="0" i="0"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rPr>
              <a:t>c</a:t>
            </a:r>
            <a:endParaRPr kumimoji="0" lang="vi-VN" sz="4000" b="0" i="0"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vi-VN" sz="4000" b="0" i="0"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rPr>
              <a:t>Hoàn thành sản phẩm nghệ thuật đương đại yêu thích.</a:t>
            </a:r>
          </a:p>
          <a:p>
            <a:pPr marL="571500" lvl="0" indent="-571500" algn="just">
              <a:lnSpc>
                <a:spcPct val="150000"/>
              </a:lnSpc>
              <a:spcBef>
                <a:spcPct val="0"/>
              </a:spcBef>
              <a:buFont typeface="Arial" panose="020B0604020202020204" pitchFamily="34" charset="0"/>
              <a:buChar char="•"/>
              <a:defRPr/>
            </a:pPr>
            <a:r>
              <a:rPr kumimoji="0" lang="vi-VN" sz="4000" b="0" i="0"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rPr>
              <a:t>Đọc và tìm hiểu trước nội dung </a:t>
            </a:r>
            <a:r>
              <a:rPr lang="vi-VN" sz="4000" b="1" i="1" spc="113">
                <a:solidFill>
                  <a:srgbClr val="494949"/>
                </a:solidFill>
                <a:cs typeface="Arial" panose="020B0604020202020204" pitchFamily="34" charset="0"/>
              </a:rPr>
              <a:t>Bài 10: Tìm hiểu nghệ thuật đương đại Việt Nam.</a:t>
            </a:r>
            <a:endParaRPr kumimoji="0" lang="vi-VN" sz="4000" b="1" i="1" u="none" strike="noStrike" kern="1200" cap="none" spc="113" normalizeH="0" baseline="0" noProof="0">
              <a:ln>
                <a:noFill/>
              </a:ln>
              <a:solidFill>
                <a:srgbClr val="49494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58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2B3C3A28-EA21-5613-CB82-0986D1198E2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EE12895-2F81-C7ED-84C0-CDE1474B38A2}"/>
              </a:ext>
            </a:extLst>
          </p:cNvPr>
          <p:cNvGrpSpPr/>
          <p:nvPr/>
        </p:nvGrpSpPr>
        <p:grpSpPr>
          <a:xfrm>
            <a:off x="1171573" y="190500"/>
            <a:ext cx="7086600" cy="7859786"/>
            <a:chOff x="228600" y="1627114"/>
            <a:chExt cx="7086600" cy="7859786"/>
          </a:xfrm>
        </p:grpSpPr>
        <p:sp>
          <p:nvSpPr>
            <p:cNvPr id="3" name="Rectangle 2">
              <a:extLst>
                <a:ext uri="{FF2B5EF4-FFF2-40B4-BE49-F238E27FC236}">
                  <a16:creationId xmlns:a16="http://schemas.microsoft.com/office/drawing/2014/main" id="{100C9B4E-71BE-4DD7-7172-9B59627E4005}"/>
                </a:ext>
              </a:extLst>
            </p:cNvPr>
            <p:cNvSpPr/>
            <p:nvPr/>
          </p:nvSpPr>
          <p:spPr>
            <a:xfrm>
              <a:off x="228600" y="1627114"/>
              <a:ext cx="7086600"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p Art Ảo Ảnh Quang Học 3d Hình Dạng Vòng Tròn Hình Cầu Hình Cầu Trừu Tượng  Hình Học Mô Hình Liền Mạch Hình minh họa Sẵn có - Tải xuống Hình">
              <a:extLst>
                <a:ext uri="{FF2B5EF4-FFF2-40B4-BE49-F238E27FC236}">
                  <a16:creationId xmlns:a16="http://schemas.microsoft.com/office/drawing/2014/main" id="{1B57BC06-46DB-9A7F-6200-5A7B9381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 y="2057400"/>
              <a:ext cx="6096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DF6DB-56C7-EAF9-F976-611475FB4FB4}"/>
                </a:ext>
              </a:extLst>
            </p:cNvPr>
            <p:cNvSpPr txBox="1"/>
            <p:nvPr/>
          </p:nvSpPr>
          <p:spPr>
            <a:xfrm>
              <a:off x="457200" y="8523729"/>
              <a:ext cx="6629399"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Quang học</a:t>
              </a:r>
            </a:p>
          </p:txBody>
        </p:sp>
      </p:grpSp>
      <p:grpSp>
        <p:nvGrpSpPr>
          <p:cNvPr id="15" name="Group 14">
            <a:extLst>
              <a:ext uri="{FF2B5EF4-FFF2-40B4-BE49-F238E27FC236}">
                <a16:creationId xmlns:a16="http://schemas.microsoft.com/office/drawing/2014/main" id="{669A2789-1E1E-430D-7E3E-25A70B78D24B}"/>
              </a:ext>
            </a:extLst>
          </p:cNvPr>
          <p:cNvGrpSpPr/>
          <p:nvPr/>
        </p:nvGrpSpPr>
        <p:grpSpPr>
          <a:xfrm>
            <a:off x="11353800" y="2019300"/>
            <a:ext cx="6096001" cy="7859786"/>
            <a:chOff x="8077199" y="1562100"/>
            <a:chExt cx="6096001" cy="7859786"/>
          </a:xfrm>
        </p:grpSpPr>
        <p:sp>
          <p:nvSpPr>
            <p:cNvPr id="13" name="Rectangle 12">
              <a:extLst>
                <a:ext uri="{FF2B5EF4-FFF2-40B4-BE49-F238E27FC236}">
                  <a16:creationId xmlns:a16="http://schemas.microsoft.com/office/drawing/2014/main" id="{C8D6F12F-87CE-11E0-7547-C48B92C4B85D}"/>
                </a:ext>
              </a:extLst>
            </p:cNvPr>
            <p:cNvSpPr/>
            <p:nvPr/>
          </p:nvSpPr>
          <p:spPr>
            <a:xfrm>
              <a:off x="8077200" y="1562100"/>
              <a:ext cx="6096000"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BE7E7D3-F1B8-8D18-3CFB-8165DC12707D}"/>
                </a:ext>
              </a:extLst>
            </p:cNvPr>
            <p:cNvPicPr>
              <a:picLocks noChangeAspect="1"/>
            </p:cNvPicPr>
            <p:nvPr/>
          </p:nvPicPr>
          <p:blipFill>
            <a:blip r:embed="rId3"/>
            <a:stretch>
              <a:fillRect/>
            </a:stretch>
          </p:blipFill>
          <p:spPr>
            <a:xfrm>
              <a:off x="8458200" y="1832287"/>
              <a:ext cx="5334000" cy="6622426"/>
            </a:xfrm>
            <a:prstGeom prst="rect">
              <a:avLst/>
            </a:prstGeom>
          </p:spPr>
        </p:pic>
        <p:sp>
          <p:nvSpPr>
            <p:cNvPr id="14" name="TextBox 13">
              <a:extLst>
                <a:ext uri="{FF2B5EF4-FFF2-40B4-BE49-F238E27FC236}">
                  <a16:creationId xmlns:a16="http://schemas.microsoft.com/office/drawing/2014/main" id="{1EA9C580-C41D-09DE-229A-E13EB8DBDA8D}"/>
                </a:ext>
              </a:extLst>
            </p:cNvPr>
            <p:cNvSpPr txBox="1"/>
            <p:nvPr/>
          </p:nvSpPr>
          <p:spPr>
            <a:xfrm>
              <a:off x="8077199" y="8611629"/>
              <a:ext cx="6096000"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tối giản </a:t>
              </a:r>
            </a:p>
          </p:txBody>
        </p:sp>
      </p:grpSp>
      <p:grpSp>
        <p:nvGrpSpPr>
          <p:cNvPr id="19" name="Group 18">
            <a:extLst>
              <a:ext uri="{FF2B5EF4-FFF2-40B4-BE49-F238E27FC236}">
                <a16:creationId xmlns:a16="http://schemas.microsoft.com/office/drawing/2014/main" id="{EC2970FC-4153-2FC2-F795-A143885794AB}"/>
              </a:ext>
            </a:extLst>
          </p:cNvPr>
          <p:cNvGrpSpPr/>
          <p:nvPr/>
        </p:nvGrpSpPr>
        <p:grpSpPr>
          <a:xfrm>
            <a:off x="-33339" y="8709534"/>
            <a:ext cx="6586539" cy="1169552"/>
            <a:chOff x="-33339" y="8709534"/>
            <a:chExt cx="6586539" cy="1169552"/>
          </a:xfrm>
        </p:grpSpPr>
        <p:sp>
          <p:nvSpPr>
            <p:cNvPr id="18" name="Arrow: Pentagon 17">
              <a:extLst>
                <a:ext uri="{FF2B5EF4-FFF2-40B4-BE49-F238E27FC236}">
                  <a16:creationId xmlns:a16="http://schemas.microsoft.com/office/drawing/2014/main" id="{E1C3AA18-2051-12AC-B2E5-A2339F8ED9BE}"/>
                </a:ext>
              </a:extLst>
            </p:cNvPr>
            <p:cNvSpPr/>
            <p:nvPr/>
          </p:nvSpPr>
          <p:spPr>
            <a:xfrm>
              <a:off x="-33339" y="8709535"/>
              <a:ext cx="6586539" cy="1169551"/>
            </a:xfrm>
            <a:prstGeom prst="homePlate">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B62BEB9-2F4B-84A8-25D6-573FE99D8CFE}"/>
                </a:ext>
              </a:extLst>
            </p:cNvPr>
            <p:cNvSpPr txBox="1"/>
            <p:nvPr/>
          </p:nvSpPr>
          <p:spPr>
            <a:xfrm>
              <a:off x="838199" y="8709534"/>
              <a:ext cx="4710114" cy="1169551"/>
            </a:xfrm>
            <a:prstGeom prst="rect">
              <a:avLst/>
            </a:prstGeom>
            <a:noFill/>
          </p:spPr>
          <p:txBody>
            <a:bodyPr wrap="square">
              <a:spAutoFit/>
            </a:bodyPr>
            <a:lstStyle/>
            <a:p>
              <a:r>
                <a:rPr lang="en-US" sz="7000" b="1">
                  <a:latin typeface="Ink Free" panose="03080402000500000000" pitchFamily="66" charset="0"/>
                </a:rPr>
                <a:t>Op Art</a:t>
              </a:r>
            </a:p>
          </p:txBody>
        </p:sp>
      </p:grpSp>
      <p:grpSp>
        <p:nvGrpSpPr>
          <p:cNvPr id="20" name="Group 19">
            <a:extLst>
              <a:ext uri="{FF2B5EF4-FFF2-40B4-BE49-F238E27FC236}">
                <a16:creationId xmlns:a16="http://schemas.microsoft.com/office/drawing/2014/main" id="{7CD50806-0CF5-EC4E-7F38-15493E769860}"/>
              </a:ext>
            </a:extLst>
          </p:cNvPr>
          <p:cNvGrpSpPr/>
          <p:nvPr/>
        </p:nvGrpSpPr>
        <p:grpSpPr>
          <a:xfrm flipH="1">
            <a:off x="10896600" y="620786"/>
            <a:ext cx="7391400" cy="1169552"/>
            <a:chOff x="-33339" y="8709534"/>
            <a:chExt cx="6202857" cy="1169552"/>
          </a:xfrm>
        </p:grpSpPr>
        <p:sp>
          <p:nvSpPr>
            <p:cNvPr id="21" name="Arrow: Pentagon 20">
              <a:extLst>
                <a:ext uri="{FF2B5EF4-FFF2-40B4-BE49-F238E27FC236}">
                  <a16:creationId xmlns:a16="http://schemas.microsoft.com/office/drawing/2014/main" id="{6FE89AEE-3421-ABCF-8FD1-BEE0C61FD80B}"/>
                </a:ext>
              </a:extLst>
            </p:cNvPr>
            <p:cNvSpPr/>
            <p:nvPr/>
          </p:nvSpPr>
          <p:spPr>
            <a:xfrm>
              <a:off x="-33339" y="8709535"/>
              <a:ext cx="6202857" cy="1169551"/>
            </a:xfrm>
            <a:prstGeom prst="homePlate">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9B999B-DAE9-E04F-1BE9-485B79B5E570}"/>
                </a:ext>
              </a:extLst>
            </p:cNvPr>
            <p:cNvSpPr txBox="1"/>
            <p:nvPr/>
          </p:nvSpPr>
          <p:spPr>
            <a:xfrm>
              <a:off x="6887" y="8709534"/>
              <a:ext cx="5459213" cy="1169551"/>
            </a:xfrm>
            <a:prstGeom prst="rect">
              <a:avLst/>
            </a:prstGeom>
            <a:noFill/>
          </p:spPr>
          <p:txBody>
            <a:bodyPr wrap="square">
              <a:spAutoFit/>
            </a:bodyPr>
            <a:lstStyle/>
            <a:p>
              <a:r>
                <a:rPr lang="en-US" sz="7000" b="1">
                  <a:latin typeface="Ink Free" panose="03080402000500000000" pitchFamily="66" charset="0"/>
                </a:rPr>
                <a:t>Minimalism Art</a:t>
              </a:r>
            </a:p>
          </p:txBody>
        </p:sp>
      </p:grpSp>
    </p:spTree>
    <p:extLst>
      <p:ext uri="{BB962C8B-B14F-4D97-AF65-F5344CB8AC3E}">
        <p14:creationId xmlns:p14="http://schemas.microsoft.com/office/powerpoint/2010/main" val="4175167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ED1A029E-B5C6-440B-2157-58BB7CC6592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984DF8BA-E93D-2152-38E5-DDB72407D535}"/>
              </a:ext>
            </a:extLst>
          </p:cNvPr>
          <p:cNvGrpSpPr/>
          <p:nvPr/>
        </p:nvGrpSpPr>
        <p:grpSpPr>
          <a:xfrm>
            <a:off x="-33339" y="8479890"/>
            <a:ext cx="7729539" cy="1169552"/>
            <a:chOff x="-33339" y="8709534"/>
            <a:chExt cx="7729539" cy="1169552"/>
          </a:xfrm>
        </p:grpSpPr>
        <p:sp>
          <p:nvSpPr>
            <p:cNvPr id="18" name="Arrow: Pentagon 17">
              <a:extLst>
                <a:ext uri="{FF2B5EF4-FFF2-40B4-BE49-F238E27FC236}">
                  <a16:creationId xmlns:a16="http://schemas.microsoft.com/office/drawing/2014/main" id="{0B0EE645-23EF-57E9-B9AF-AC638E05C9C5}"/>
                </a:ext>
              </a:extLst>
            </p:cNvPr>
            <p:cNvSpPr/>
            <p:nvPr/>
          </p:nvSpPr>
          <p:spPr>
            <a:xfrm>
              <a:off x="-33339" y="8709535"/>
              <a:ext cx="7729539" cy="1169551"/>
            </a:xfrm>
            <a:prstGeom prst="homePlate">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551261D-5371-9223-C46C-93691B158ABE}"/>
                </a:ext>
              </a:extLst>
            </p:cNvPr>
            <p:cNvSpPr txBox="1"/>
            <p:nvPr/>
          </p:nvSpPr>
          <p:spPr>
            <a:xfrm>
              <a:off x="461962" y="8709534"/>
              <a:ext cx="6858001" cy="1169551"/>
            </a:xfrm>
            <a:prstGeom prst="rect">
              <a:avLst/>
            </a:prstGeom>
            <a:noFill/>
          </p:spPr>
          <p:txBody>
            <a:bodyPr wrap="square">
              <a:spAutoFit/>
            </a:bodyPr>
            <a:lstStyle/>
            <a:p>
              <a:r>
                <a:rPr lang="en-US" sz="7000" b="1">
                  <a:latin typeface="Ink Free" panose="03080402000500000000" pitchFamily="66" charset="0"/>
                </a:rPr>
                <a:t>Performance Art</a:t>
              </a:r>
            </a:p>
          </p:txBody>
        </p:sp>
      </p:grpSp>
      <p:grpSp>
        <p:nvGrpSpPr>
          <p:cNvPr id="20" name="Group 19">
            <a:extLst>
              <a:ext uri="{FF2B5EF4-FFF2-40B4-BE49-F238E27FC236}">
                <a16:creationId xmlns:a16="http://schemas.microsoft.com/office/drawing/2014/main" id="{92160E17-C62A-D903-B1F4-ACE4BCFF18DC}"/>
              </a:ext>
            </a:extLst>
          </p:cNvPr>
          <p:cNvGrpSpPr/>
          <p:nvPr/>
        </p:nvGrpSpPr>
        <p:grpSpPr>
          <a:xfrm flipH="1">
            <a:off x="10439400" y="876300"/>
            <a:ext cx="7848600" cy="1169552"/>
            <a:chOff x="-33339" y="8709534"/>
            <a:chExt cx="6202857" cy="1169552"/>
          </a:xfrm>
        </p:grpSpPr>
        <p:sp>
          <p:nvSpPr>
            <p:cNvPr id="21" name="Arrow: Pentagon 20">
              <a:extLst>
                <a:ext uri="{FF2B5EF4-FFF2-40B4-BE49-F238E27FC236}">
                  <a16:creationId xmlns:a16="http://schemas.microsoft.com/office/drawing/2014/main" id="{D230CD75-2F1B-6502-A550-7B4D2400F82C}"/>
                </a:ext>
              </a:extLst>
            </p:cNvPr>
            <p:cNvSpPr/>
            <p:nvPr/>
          </p:nvSpPr>
          <p:spPr>
            <a:xfrm>
              <a:off x="-33339" y="8709535"/>
              <a:ext cx="6202857" cy="1169551"/>
            </a:xfrm>
            <a:prstGeom prst="homePlate">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18B1FA7-DFDF-BE0C-21BC-56A7CFD9C7FD}"/>
                </a:ext>
              </a:extLst>
            </p:cNvPr>
            <p:cNvSpPr txBox="1"/>
            <p:nvPr/>
          </p:nvSpPr>
          <p:spPr>
            <a:xfrm>
              <a:off x="6887" y="8709534"/>
              <a:ext cx="5459213" cy="1169551"/>
            </a:xfrm>
            <a:prstGeom prst="rect">
              <a:avLst/>
            </a:prstGeom>
            <a:noFill/>
          </p:spPr>
          <p:txBody>
            <a:bodyPr wrap="square">
              <a:spAutoFit/>
            </a:bodyPr>
            <a:lstStyle/>
            <a:p>
              <a:r>
                <a:rPr lang="en-US" sz="7000" b="1">
                  <a:latin typeface="Ink Free" panose="03080402000500000000" pitchFamily="66" charset="0"/>
                </a:rPr>
                <a:t>Installation Art</a:t>
              </a:r>
            </a:p>
          </p:txBody>
        </p:sp>
      </p:grpSp>
      <p:grpSp>
        <p:nvGrpSpPr>
          <p:cNvPr id="2" name="Group 1">
            <a:extLst>
              <a:ext uri="{FF2B5EF4-FFF2-40B4-BE49-F238E27FC236}">
                <a16:creationId xmlns:a16="http://schemas.microsoft.com/office/drawing/2014/main" id="{2029E9DB-9AD5-6D9C-F2DD-279CB45214FB}"/>
              </a:ext>
            </a:extLst>
          </p:cNvPr>
          <p:cNvGrpSpPr/>
          <p:nvPr/>
        </p:nvGrpSpPr>
        <p:grpSpPr>
          <a:xfrm>
            <a:off x="309563" y="388864"/>
            <a:ext cx="8682037" cy="7326386"/>
            <a:chOff x="1171572" y="723900"/>
            <a:chExt cx="9344028" cy="7326386"/>
          </a:xfrm>
        </p:grpSpPr>
        <p:grpSp>
          <p:nvGrpSpPr>
            <p:cNvPr id="10" name="Group 9">
              <a:extLst>
                <a:ext uri="{FF2B5EF4-FFF2-40B4-BE49-F238E27FC236}">
                  <a16:creationId xmlns:a16="http://schemas.microsoft.com/office/drawing/2014/main" id="{BDCAEBD3-6526-C572-0025-69C734286BDB}"/>
                </a:ext>
              </a:extLst>
            </p:cNvPr>
            <p:cNvGrpSpPr/>
            <p:nvPr/>
          </p:nvGrpSpPr>
          <p:grpSpPr>
            <a:xfrm>
              <a:off x="1171572" y="723900"/>
              <a:ext cx="9344028" cy="7326386"/>
              <a:chOff x="228600" y="1627114"/>
              <a:chExt cx="7086600" cy="7859786"/>
            </a:xfrm>
          </p:grpSpPr>
          <p:sp>
            <p:nvSpPr>
              <p:cNvPr id="3" name="Rectangle 2">
                <a:extLst>
                  <a:ext uri="{FF2B5EF4-FFF2-40B4-BE49-F238E27FC236}">
                    <a16:creationId xmlns:a16="http://schemas.microsoft.com/office/drawing/2014/main" id="{C757683F-2AC9-AB63-288C-5C5DEF8FBD71}"/>
                  </a:ext>
                </a:extLst>
              </p:cNvPr>
              <p:cNvSpPr/>
              <p:nvPr/>
            </p:nvSpPr>
            <p:spPr>
              <a:xfrm>
                <a:off x="228600" y="1627114"/>
                <a:ext cx="7086600" cy="78597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083876-F075-8075-B85A-38AC33CA53F5}"/>
                  </a:ext>
                </a:extLst>
              </p:cNvPr>
              <p:cNvSpPr txBox="1"/>
              <p:nvPr/>
            </p:nvSpPr>
            <p:spPr>
              <a:xfrm>
                <a:off x="457200" y="8523729"/>
                <a:ext cx="6629399" cy="676878"/>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Trình diễn</a:t>
                </a:r>
              </a:p>
            </p:txBody>
          </p:sp>
        </p:grpSp>
        <p:pic>
          <p:nvPicPr>
            <p:cNvPr id="2050" name="Picture 2">
              <a:extLst>
                <a:ext uri="{FF2B5EF4-FFF2-40B4-BE49-F238E27FC236}">
                  <a16:creationId xmlns:a16="http://schemas.microsoft.com/office/drawing/2014/main" id="{61D8655D-B841-49ED-51FA-0B372CC5A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85" y="1214040"/>
              <a:ext cx="8717280" cy="5448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EAA3FD6-AC0E-F4B8-828F-EBDEEB92B71A}"/>
              </a:ext>
            </a:extLst>
          </p:cNvPr>
          <p:cNvGrpSpPr/>
          <p:nvPr/>
        </p:nvGrpSpPr>
        <p:grpSpPr>
          <a:xfrm>
            <a:off x="9459553" y="3086100"/>
            <a:ext cx="8518884" cy="6792986"/>
            <a:chOff x="9296402" y="3086100"/>
            <a:chExt cx="8518884" cy="6792986"/>
          </a:xfrm>
        </p:grpSpPr>
        <p:grpSp>
          <p:nvGrpSpPr>
            <p:cNvPr id="15" name="Group 14">
              <a:extLst>
                <a:ext uri="{FF2B5EF4-FFF2-40B4-BE49-F238E27FC236}">
                  <a16:creationId xmlns:a16="http://schemas.microsoft.com/office/drawing/2014/main" id="{F27C08CF-CF94-628E-22A3-0BCBA9A4150C}"/>
                </a:ext>
              </a:extLst>
            </p:cNvPr>
            <p:cNvGrpSpPr/>
            <p:nvPr/>
          </p:nvGrpSpPr>
          <p:grpSpPr>
            <a:xfrm>
              <a:off x="9296402" y="3086100"/>
              <a:ext cx="8518884" cy="6792986"/>
              <a:chOff x="8077198" y="2628900"/>
              <a:chExt cx="6419646" cy="6792986"/>
            </a:xfrm>
          </p:grpSpPr>
          <p:sp>
            <p:nvSpPr>
              <p:cNvPr id="13" name="Rectangle 12">
                <a:extLst>
                  <a:ext uri="{FF2B5EF4-FFF2-40B4-BE49-F238E27FC236}">
                    <a16:creationId xmlns:a16="http://schemas.microsoft.com/office/drawing/2014/main" id="{D665003B-22C9-F9E1-94F9-20B1723335A1}"/>
                  </a:ext>
                </a:extLst>
              </p:cNvPr>
              <p:cNvSpPr/>
              <p:nvPr/>
            </p:nvSpPr>
            <p:spPr>
              <a:xfrm>
                <a:off x="8077199" y="2628900"/>
                <a:ext cx="6419645" cy="679298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0E7428-8E04-B184-ED16-9DE9AA255CAF}"/>
                  </a:ext>
                </a:extLst>
              </p:cNvPr>
              <p:cNvSpPr txBox="1"/>
              <p:nvPr/>
            </p:nvSpPr>
            <p:spPr>
              <a:xfrm>
                <a:off x="8077198" y="8611629"/>
                <a:ext cx="6419645"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Nghệ thuật Sắp đặt </a:t>
                </a:r>
              </a:p>
            </p:txBody>
          </p:sp>
        </p:grpSp>
        <p:pic>
          <p:nvPicPr>
            <p:cNvPr id="5" name="Picture 4">
              <a:extLst>
                <a:ext uri="{FF2B5EF4-FFF2-40B4-BE49-F238E27FC236}">
                  <a16:creationId xmlns:a16="http://schemas.microsoft.com/office/drawing/2014/main" id="{55986EDF-63AD-117E-67C0-3748C13D665F}"/>
                </a:ext>
              </a:extLst>
            </p:cNvPr>
            <p:cNvPicPr>
              <a:picLocks noChangeAspect="1"/>
            </p:cNvPicPr>
            <p:nvPr/>
          </p:nvPicPr>
          <p:blipFill>
            <a:blip r:embed="rId3"/>
            <a:stretch>
              <a:fillRect/>
            </a:stretch>
          </p:blipFill>
          <p:spPr>
            <a:xfrm>
              <a:off x="9457561" y="3962400"/>
              <a:ext cx="8240810" cy="4709034"/>
            </a:xfrm>
            <a:prstGeom prst="rect">
              <a:avLst/>
            </a:prstGeom>
          </p:spPr>
        </p:pic>
      </p:grpSp>
    </p:spTree>
    <p:extLst>
      <p:ext uri="{BB962C8B-B14F-4D97-AF65-F5344CB8AC3E}">
        <p14:creationId xmlns:p14="http://schemas.microsoft.com/office/powerpoint/2010/main" val="198969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sp>
        <p:nvSpPr>
          <p:cNvPr id="5" name="TextBox 5"/>
          <p:cNvSpPr txBox="1"/>
          <p:nvPr/>
        </p:nvSpPr>
        <p:spPr>
          <a:xfrm>
            <a:off x="1108621" y="2033422"/>
            <a:ext cx="16070758" cy="1326453"/>
          </a:xfrm>
          <a:prstGeom prst="rect">
            <a:avLst/>
          </a:prstGeom>
        </p:spPr>
        <p:txBody>
          <a:bodyPr wrap="square" lIns="0" tIns="0" rIns="0" bIns="0" rtlCol="0" anchor="t">
            <a:spAutoFit/>
          </a:bodyPr>
          <a:lstStyle/>
          <a:p>
            <a:pPr lvl="0" algn="ctr">
              <a:lnSpc>
                <a:spcPts val="11441"/>
              </a:lnSpc>
              <a:defRPr/>
            </a:pPr>
            <a:r>
              <a:rPr lang="vi-VN" sz="7000" b="1">
                <a:solidFill>
                  <a:schemeClr val="bg1"/>
                </a:solidFill>
              </a:rPr>
              <a:t>CHỦ ĐỀ: NGHỆ THUẬT ĐƯƠNG ĐẠI</a:t>
            </a:r>
            <a:endParaRPr kumimoji="0" lang="en-US" sz="7000" b="1" i="0" u="none" strike="noStrike" kern="1200" cap="none" spc="0" normalizeH="0" baseline="0" noProof="0">
              <a:ln>
                <a:noFill/>
              </a:ln>
              <a:solidFill>
                <a:schemeClr val="bg1"/>
              </a:solidFill>
              <a:effectLst/>
              <a:uLnTx/>
              <a:uFillTx/>
            </a:endParaRPr>
          </a:p>
        </p:txBody>
      </p:sp>
      <p:sp>
        <p:nvSpPr>
          <p:cNvPr id="7" name="Freeform 7"/>
          <p:cNvSpPr/>
          <p:nvPr/>
        </p:nvSpPr>
        <p:spPr>
          <a:xfrm>
            <a:off x="13458998" y="-3003642"/>
            <a:ext cx="3104804" cy="4114800"/>
          </a:xfrm>
          <a:custGeom>
            <a:avLst/>
            <a:gdLst/>
            <a:ahLst/>
            <a:cxnLst/>
            <a:rect l="l" t="t" r="r" b="b"/>
            <a:pathLst>
              <a:path w="3104804" h="4114800">
                <a:moveTo>
                  <a:pt x="0" y="0"/>
                </a:moveTo>
                <a:lnTo>
                  <a:pt x="3104804" y="0"/>
                </a:lnTo>
                <a:lnTo>
                  <a:pt x="310480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8077200" y="-2470383"/>
            <a:ext cx="3700979" cy="4483565"/>
          </a:xfrm>
          <a:custGeom>
            <a:avLst/>
            <a:gdLst/>
            <a:ahLst/>
            <a:cxnLst/>
            <a:rect l="l" t="t" r="r" b="b"/>
            <a:pathLst>
              <a:path w="3700979" h="4483565">
                <a:moveTo>
                  <a:pt x="0" y="0"/>
                </a:moveTo>
                <a:lnTo>
                  <a:pt x="3700979" y="0"/>
                </a:lnTo>
                <a:lnTo>
                  <a:pt x="3700979" y="4483565"/>
                </a:lnTo>
                <a:lnTo>
                  <a:pt x="0" y="44835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1447800" y="-5143500"/>
            <a:ext cx="4681098" cy="6420459"/>
          </a:xfrm>
          <a:custGeom>
            <a:avLst/>
            <a:gdLst/>
            <a:ahLst/>
            <a:cxnLst/>
            <a:rect l="l" t="t" r="r" b="b"/>
            <a:pathLst>
              <a:path w="4681098" h="6420459">
                <a:moveTo>
                  <a:pt x="0" y="0"/>
                </a:moveTo>
                <a:lnTo>
                  <a:pt x="4681098" y="0"/>
                </a:lnTo>
                <a:lnTo>
                  <a:pt x="4681098" y="6420458"/>
                </a:lnTo>
                <a:lnTo>
                  <a:pt x="0" y="64204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Freeform 8">
            <a:extLst>
              <a:ext uri="{FF2B5EF4-FFF2-40B4-BE49-F238E27FC236}">
                <a16:creationId xmlns:a16="http://schemas.microsoft.com/office/drawing/2014/main" id="{EEEEF562-74F1-0573-9B70-5D491181CA97}"/>
              </a:ext>
            </a:extLst>
          </p:cNvPr>
          <p:cNvSpPr/>
          <p:nvPr/>
        </p:nvSpPr>
        <p:spPr>
          <a:xfrm>
            <a:off x="-1600200" y="7196892"/>
            <a:ext cx="4638393" cy="3280608"/>
          </a:xfrm>
          <a:custGeom>
            <a:avLst/>
            <a:gdLst/>
            <a:ahLst/>
            <a:cxnLst/>
            <a:rect l="l" t="t" r="r" b="b"/>
            <a:pathLst>
              <a:path w="6263420" h="4429946">
                <a:moveTo>
                  <a:pt x="0" y="0"/>
                </a:moveTo>
                <a:lnTo>
                  <a:pt x="6263419" y="0"/>
                </a:lnTo>
                <a:lnTo>
                  <a:pt x="6263419" y="4429945"/>
                </a:lnTo>
                <a:lnTo>
                  <a:pt x="0" y="4429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9">
            <a:extLst>
              <a:ext uri="{FF2B5EF4-FFF2-40B4-BE49-F238E27FC236}">
                <a16:creationId xmlns:a16="http://schemas.microsoft.com/office/drawing/2014/main" id="{914CAE1B-27FB-9BF3-5FF7-45EDE0C9DE37}"/>
              </a:ext>
            </a:extLst>
          </p:cNvPr>
          <p:cNvSpPr/>
          <p:nvPr/>
        </p:nvSpPr>
        <p:spPr>
          <a:xfrm>
            <a:off x="15240000" y="7159571"/>
            <a:ext cx="4638393" cy="3280608"/>
          </a:xfrm>
          <a:custGeom>
            <a:avLst/>
            <a:gdLst/>
            <a:ahLst/>
            <a:cxnLst/>
            <a:rect l="l" t="t" r="r" b="b"/>
            <a:pathLst>
              <a:path w="6263420" h="4429946">
                <a:moveTo>
                  <a:pt x="0" y="0"/>
                </a:moveTo>
                <a:lnTo>
                  <a:pt x="6263420" y="0"/>
                </a:lnTo>
                <a:lnTo>
                  <a:pt x="6263420" y="4429946"/>
                </a:lnTo>
                <a:lnTo>
                  <a:pt x="0" y="442994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5" name="TextBox 14">
            <a:extLst>
              <a:ext uri="{FF2B5EF4-FFF2-40B4-BE49-F238E27FC236}">
                <a16:creationId xmlns:a16="http://schemas.microsoft.com/office/drawing/2014/main" id="{FAF260FF-1753-D7E7-6900-8027A6DADF1D}"/>
              </a:ext>
            </a:extLst>
          </p:cNvPr>
          <p:cNvSpPr txBox="1"/>
          <p:nvPr/>
        </p:nvSpPr>
        <p:spPr>
          <a:xfrm>
            <a:off x="1231561" y="4006544"/>
            <a:ext cx="15815072" cy="3586879"/>
          </a:xfrm>
          <a:prstGeom prst="rect">
            <a:avLst/>
          </a:prstGeom>
          <a:noFill/>
        </p:spPr>
        <p:txBody>
          <a:bodyPr wrap="square">
            <a:spAutoFit/>
          </a:bodyPr>
          <a:lstStyle/>
          <a:p>
            <a:pPr algn="ctr">
              <a:lnSpc>
                <a:spcPct val="150000"/>
              </a:lnSpc>
            </a:pPr>
            <a:r>
              <a:rPr lang="vi-VN" sz="8000" b="1"/>
              <a:t>BÀI 9: TÌM HIỂU NGHỆ THUẬT ĐƯƠNG ĐẠI THẾ GIỚI</a:t>
            </a:r>
            <a:endParaRPr lang="en-US" sz="8000" b="1"/>
          </a:p>
        </p:txBody>
      </p:sp>
      <p:cxnSp>
        <p:nvCxnSpPr>
          <p:cNvPr id="17" name="Straight Connector 16">
            <a:extLst>
              <a:ext uri="{FF2B5EF4-FFF2-40B4-BE49-F238E27FC236}">
                <a16:creationId xmlns:a16="http://schemas.microsoft.com/office/drawing/2014/main" id="{EA4BB05F-C43D-8D1C-2ECA-A2B3835F9E71}"/>
              </a:ext>
            </a:extLst>
          </p:cNvPr>
          <p:cNvCxnSpPr/>
          <p:nvPr/>
        </p:nvCxnSpPr>
        <p:spPr>
          <a:xfrm>
            <a:off x="1339680" y="3619500"/>
            <a:ext cx="1560863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87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FC38EF0E-635C-266F-77C8-512CAF13AB5A}"/>
              </a:ext>
            </a:extLst>
          </p:cNvPr>
          <p:cNvGrpSpPr/>
          <p:nvPr/>
        </p:nvGrpSpPr>
        <p:grpSpPr>
          <a:xfrm>
            <a:off x="-152400" y="8142526"/>
            <a:ext cx="18783822" cy="2144474"/>
            <a:chOff x="0" y="0"/>
            <a:chExt cx="6354034" cy="725415"/>
          </a:xfrm>
        </p:grpSpPr>
        <p:sp>
          <p:nvSpPr>
            <p:cNvPr id="8" name="Freeform 3">
              <a:extLst>
                <a:ext uri="{FF2B5EF4-FFF2-40B4-BE49-F238E27FC236}">
                  <a16:creationId xmlns:a16="http://schemas.microsoft.com/office/drawing/2014/main" id="{9FF3149E-FDA2-7530-E136-C79B09DEB512}"/>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sp>
        <p:nvSpPr>
          <p:cNvPr id="2" name="Freeform 5">
            <a:extLst>
              <a:ext uri="{FF2B5EF4-FFF2-40B4-BE49-F238E27FC236}">
                <a16:creationId xmlns:a16="http://schemas.microsoft.com/office/drawing/2014/main" id="{72D49468-6BD2-EAF7-574E-835D743927C4}"/>
              </a:ext>
            </a:extLst>
          </p:cNvPr>
          <p:cNvSpPr/>
          <p:nvPr/>
        </p:nvSpPr>
        <p:spPr>
          <a:xfrm>
            <a:off x="14478000" y="713554"/>
            <a:ext cx="5165931" cy="6561806"/>
          </a:xfrm>
          <a:custGeom>
            <a:avLst/>
            <a:gdLst/>
            <a:ahLst/>
            <a:cxnLst/>
            <a:rect l="l" t="t" r="r" b="b"/>
            <a:pathLst>
              <a:path w="5165931" h="6561806">
                <a:moveTo>
                  <a:pt x="0" y="0"/>
                </a:moveTo>
                <a:lnTo>
                  <a:pt x="5165931" y="0"/>
                </a:lnTo>
                <a:lnTo>
                  <a:pt x="5165931" y="6561806"/>
                </a:lnTo>
                <a:lnTo>
                  <a:pt x="0" y="656180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6">
            <a:extLst>
              <a:ext uri="{FF2B5EF4-FFF2-40B4-BE49-F238E27FC236}">
                <a16:creationId xmlns:a16="http://schemas.microsoft.com/office/drawing/2014/main" id="{E9DCB47F-2DD1-881F-CBBC-22958D2A4D85}"/>
              </a:ext>
            </a:extLst>
          </p:cNvPr>
          <p:cNvSpPr/>
          <p:nvPr/>
        </p:nvSpPr>
        <p:spPr>
          <a:xfrm>
            <a:off x="14274716" y="5143500"/>
            <a:ext cx="6263420" cy="4429946"/>
          </a:xfrm>
          <a:custGeom>
            <a:avLst/>
            <a:gdLst/>
            <a:ahLst/>
            <a:cxnLst/>
            <a:rect l="l" t="t" r="r" b="b"/>
            <a:pathLst>
              <a:path w="6263420" h="4429946">
                <a:moveTo>
                  <a:pt x="0" y="0"/>
                </a:moveTo>
                <a:lnTo>
                  <a:pt x="6263419" y="0"/>
                </a:lnTo>
                <a:lnTo>
                  <a:pt x="6263419" y="4429946"/>
                </a:lnTo>
                <a:lnTo>
                  <a:pt x="0" y="44299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7">
            <a:extLst>
              <a:ext uri="{FF2B5EF4-FFF2-40B4-BE49-F238E27FC236}">
                <a16:creationId xmlns:a16="http://schemas.microsoft.com/office/drawing/2014/main" id="{76E9864B-42A8-73A2-9326-6F55CF81B7C4}"/>
              </a:ext>
            </a:extLst>
          </p:cNvPr>
          <p:cNvSpPr/>
          <p:nvPr/>
        </p:nvSpPr>
        <p:spPr>
          <a:xfrm>
            <a:off x="11889434" y="6848729"/>
            <a:ext cx="4177402" cy="2779871"/>
          </a:xfrm>
          <a:custGeom>
            <a:avLst/>
            <a:gdLst/>
            <a:ahLst/>
            <a:cxnLst/>
            <a:rect l="l" t="t" r="r" b="b"/>
            <a:pathLst>
              <a:path w="4177402" h="2779871">
                <a:moveTo>
                  <a:pt x="0" y="0"/>
                </a:moveTo>
                <a:lnTo>
                  <a:pt x="4177402" y="0"/>
                </a:lnTo>
                <a:lnTo>
                  <a:pt x="4177402" y="2779871"/>
                </a:lnTo>
                <a:lnTo>
                  <a:pt x="0" y="277987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8">
            <a:extLst>
              <a:ext uri="{FF2B5EF4-FFF2-40B4-BE49-F238E27FC236}">
                <a16:creationId xmlns:a16="http://schemas.microsoft.com/office/drawing/2014/main" id="{F770AA26-D8B9-4DA8-9DD4-0568DB589DCC}"/>
              </a:ext>
            </a:extLst>
          </p:cNvPr>
          <p:cNvSpPr/>
          <p:nvPr/>
        </p:nvSpPr>
        <p:spPr>
          <a:xfrm>
            <a:off x="12903961" y="4253336"/>
            <a:ext cx="2148347" cy="2793359"/>
          </a:xfrm>
          <a:custGeom>
            <a:avLst/>
            <a:gdLst/>
            <a:ahLst/>
            <a:cxnLst/>
            <a:rect l="l" t="t" r="r" b="b"/>
            <a:pathLst>
              <a:path w="2148347" h="2793359">
                <a:moveTo>
                  <a:pt x="0" y="0"/>
                </a:moveTo>
                <a:lnTo>
                  <a:pt x="2148347" y="0"/>
                </a:lnTo>
                <a:lnTo>
                  <a:pt x="2148347" y="2793359"/>
                </a:lnTo>
                <a:lnTo>
                  <a:pt x="0" y="279335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8">
            <a:extLst>
              <a:ext uri="{FF2B5EF4-FFF2-40B4-BE49-F238E27FC236}">
                <a16:creationId xmlns:a16="http://schemas.microsoft.com/office/drawing/2014/main" id="{57F16E60-E4CA-E0AE-6792-AD0360A4E7DA}"/>
              </a:ext>
            </a:extLst>
          </p:cNvPr>
          <p:cNvSpPr txBox="1"/>
          <p:nvPr/>
        </p:nvSpPr>
        <p:spPr>
          <a:xfrm>
            <a:off x="534119" y="2476319"/>
            <a:ext cx="12115081" cy="3124381"/>
          </a:xfrm>
          <a:prstGeom prst="rect">
            <a:avLst/>
          </a:prstGeom>
          <a:noFill/>
        </p:spPr>
        <p:txBody>
          <a:bodyPr wrap="square" rtlCol="0">
            <a:spAutoFit/>
          </a:bodyPr>
          <a:lstStyle/>
          <a:p>
            <a:pPr algn="ctr">
              <a:lnSpc>
                <a:spcPct val="150000"/>
              </a:lnSpc>
            </a:pPr>
            <a:r>
              <a:rPr lang="en-US" sz="7000" b="1">
                <a:latin typeface="Arial" panose="020B0604020202020204" pitchFamily="34" charset="0"/>
                <a:cs typeface="Arial" panose="020B0604020202020204" pitchFamily="34" charset="0"/>
              </a:rPr>
              <a:t>PHẦN 1. </a:t>
            </a:r>
          </a:p>
          <a:p>
            <a:pPr algn="ctr">
              <a:lnSpc>
                <a:spcPct val="150000"/>
              </a:lnSpc>
            </a:pPr>
            <a:r>
              <a:rPr lang="en-US" sz="7000" b="1">
                <a:latin typeface="Arial" panose="020B0604020202020204" pitchFamily="34" charset="0"/>
                <a:cs typeface="Arial" panose="020B0604020202020204" pitchFamily="34" charset="0"/>
              </a:rPr>
              <a:t>QUAN SÁT – NHẬN THỨC</a:t>
            </a:r>
          </a:p>
        </p:txBody>
      </p:sp>
    </p:spTree>
    <p:extLst>
      <p:ext uri="{BB962C8B-B14F-4D97-AF65-F5344CB8AC3E}">
        <p14:creationId xmlns:p14="http://schemas.microsoft.com/office/powerpoint/2010/main" val="37630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a:extLst>
            <a:ext uri="{FF2B5EF4-FFF2-40B4-BE49-F238E27FC236}">
              <a16:creationId xmlns:a16="http://schemas.microsoft.com/office/drawing/2014/main" id="{112740D3-1F22-D4AA-F510-A062F4D0DD9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6E6CA85-1C26-3836-83DD-9AB1867F90AA}"/>
              </a:ext>
            </a:extLst>
          </p:cNvPr>
          <p:cNvGrpSpPr/>
          <p:nvPr/>
        </p:nvGrpSpPr>
        <p:grpSpPr>
          <a:xfrm>
            <a:off x="533400" y="414047"/>
            <a:ext cx="17221200" cy="2748253"/>
            <a:chOff x="533400" y="419100"/>
            <a:chExt cx="17221200" cy="2748253"/>
          </a:xfrm>
        </p:grpSpPr>
        <p:sp>
          <p:nvSpPr>
            <p:cNvPr id="8" name="TextBox 7">
              <a:extLst>
                <a:ext uri="{FF2B5EF4-FFF2-40B4-BE49-F238E27FC236}">
                  <a16:creationId xmlns:a16="http://schemas.microsoft.com/office/drawing/2014/main" id="{71DDFB8A-1720-4A4A-441B-E2CDAB98BF07}"/>
                </a:ext>
              </a:extLst>
            </p:cNvPr>
            <p:cNvSpPr txBox="1"/>
            <p:nvPr/>
          </p:nvSpPr>
          <p:spPr>
            <a:xfrm>
              <a:off x="2324100" y="419100"/>
              <a:ext cx="154305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Khai thác hình ảnh, thông tin mục Quan sát – Nhận thức SGK tr.36 - 38 kết hợp tìm hiểu thêm thông tin trên sách, báo, internet và trả lời câu hỏi:</a:t>
              </a:r>
            </a:p>
          </p:txBody>
        </p:sp>
        <p:sp>
          <p:nvSpPr>
            <p:cNvPr id="13" name="Freeform 4">
              <a:extLst>
                <a:ext uri="{FF2B5EF4-FFF2-40B4-BE49-F238E27FC236}">
                  <a16:creationId xmlns:a16="http://schemas.microsoft.com/office/drawing/2014/main" id="{8A2F9900-6FA7-FBBA-0EED-E5C21951D8ED}"/>
                </a:ext>
              </a:extLst>
            </p:cNvPr>
            <p:cNvSpPr/>
            <p:nvPr/>
          </p:nvSpPr>
          <p:spPr>
            <a:xfrm>
              <a:off x="533400" y="1104900"/>
              <a:ext cx="1509552" cy="146237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30" name="Group 29">
            <a:extLst>
              <a:ext uri="{FF2B5EF4-FFF2-40B4-BE49-F238E27FC236}">
                <a16:creationId xmlns:a16="http://schemas.microsoft.com/office/drawing/2014/main" id="{71A82A16-079C-4E7B-E10B-C45EC6A64A90}"/>
              </a:ext>
            </a:extLst>
          </p:cNvPr>
          <p:cNvGrpSpPr/>
          <p:nvPr/>
        </p:nvGrpSpPr>
        <p:grpSpPr>
          <a:xfrm>
            <a:off x="304800" y="3543300"/>
            <a:ext cx="5562600" cy="6243928"/>
            <a:chOff x="304800" y="3657600"/>
            <a:chExt cx="5562600" cy="6243928"/>
          </a:xfrm>
        </p:grpSpPr>
        <p:sp>
          <p:nvSpPr>
            <p:cNvPr id="24" name="Rectangle: Rounded Corners 23">
              <a:extLst>
                <a:ext uri="{FF2B5EF4-FFF2-40B4-BE49-F238E27FC236}">
                  <a16:creationId xmlns:a16="http://schemas.microsoft.com/office/drawing/2014/main" id="{81AA2073-F814-79C7-B8BA-BB92D1856829}"/>
                </a:ext>
              </a:extLst>
            </p:cNvPr>
            <p:cNvSpPr/>
            <p:nvPr/>
          </p:nvSpPr>
          <p:spPr>
            <a:xfrm>
              <a:off x="304800" y="3657600"/>
              <a:ext cx="5562600" cy="6243928"/>
            </a:xfrm>
            <a:prstGeom prst="roundRect">
              <a:avLst>
                <a:gd name="adj" fmla="val 6136"/>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701C192-FDA6-89F6-F9E5-DA366301F07E}"/>
                </a:ext>
              </a:extLst>
            </p:cNvPr>
            <p:cNvSpPr/>
            <p:nvPr/>
          </p:nvSpPr>
          <p:spPr>
            <a:xfrm>
              <a:off x="1181100" y="4257675"/>
              <a:ext cx="3810000" cy="838200"/>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1, 2</a:t>
              </a:r>
            </a:p>
          </p:txBody>
        </p:sp>
        <p:sp>
          <p:nvSpPr>
            <p:cNvPr id="28" name="TextBox 27">
              <a:extLst>
                <a:ext uri="{FF2B5EF4-FFF2-40B4-BE49-F238E27FC236}">
                  <a16:creationId xmlns:a16="http://schemas.microsoft.com/office/drawing/2014/main" id="{E107269D-7B1B-A683-7F9F-8F8077473632}"/>
                </a:ext>
              </a:extLst>
            </p:cNvPr>
            <p:cNvSpPr txBox="1"/>
            <p:nvPr/>
          </p:nvSpPr>
          <p:spPr>
            <a:xfrm>
              <a:off x="571500" y="5536506"/>
              <a:ext cx="5029200" cy="3686266"/>
            </a:xfrm>
            <a:prstGeom prst="rect">
              <a:avLst/>
            </a:prstGeom>
            <a:noFill/>
          </p:spPr>
          <p:txBody>
            <a:bodyPr wrap="square">
              <a:spAutoFit/>
            </a:bodyPr>
            <a:lstStyle/>
            <a:p>
              <a:pPr algn="just">
                <a:lnSpc>
                  <a:spcPct val="150000"/>
                </a:lnSpc>
              </a:pPr>
              <a:r>
                <a:rPr lang="vi-VN" sz="4000"/>
                <a:t>Nhận xét về bố cục, đường nét, màu sắc được thể hiện trong mỗi tác phẩm.</a:t>
              </a:r>
              <a:endParaRPr lang="en-US" sz="4000"/>
            </a:p>
          </p:txBody>
        </p:sp>
      </p:grpSp>
      <p:grpSp>
        <p:nvGrpSpPr>
          <p:cNvPr id="31" name="Group 30">
            <a:extLst>
              <a:ext uri="{FF2B5EF4-FFF2-40B4-BE49-F238E27FC236}">
                <a16:creationId xmlns:a16="http://schemas.microsoft.com/office/drawing/2014/main" id="{603EC351-00DA-E215-C3FD-295F7692A6D2}"/>
              </a:ext>
            </a:extLst>
          </p:cNvPr>
          <p:cNvGrpSpPr/>
          <p:nvPr/>
        </p:nvGrpSpPr>
        <p:grpSpPr>
          <a:xfrm>
            <a:off x="6362700" y="3543300"/>
            <a:ext cx="5562600" cy="6243928"/>
            <a:chOff x="304800" y="3657600"/>
            <a:chExt cx="5562600" cy="6243928"/>
          </a:xfrm>
        </p:grpSpPr>
        <p:sp>
          <p:nvSpPr>
            <p:cNvPr id="32" name="Rectangle: Rounded Corners 31">
              <a:extLst>
                <a:ext uri="{FF2B5EF4-FFF2-40B4-BE49-F238E27FC236}">
                  <a16:creationId xmlns:a16="http://schemas.microsoft.com/office/drawing/2014/main" id="{7A72156B-40AE-26BC-33DA-86531D30A3B0}"/>
                </a:ext>
              </a:extLst>
            </p:cNvPr>
            <p:cNvSpPr/>
            <p:nvPr/>
          </p:nvSpPr>
          <p:spPr>
            <a:xfrm>
              <a:off x="304800" y="3657600"/>
              <a:ext cx="5562600" cy="6243928"/>
            </a:xfrm>
            <a:prstGeom prst="roundRect">
              <a:avLst>
                <a:gd name="adj" fmla="val 6136"/>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CA755D22-6DCF-7F50-7B76-FEBFAFF66CF9}"/>
                </a:ext>
              </a:extLst>
            </p:cNvPr>
            <p:cNvSpPr/>
            <p:nvPr/>
          </p:nvSpPr>
          <p:spPr>
            <a:xfrm>
              <a:off x="1181100" y="4257675"/>
              <a:ext cx="3810000" cy="838200"/>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3, 4</a:t>
              </a:r>
            </a:p>
          </p:txBody>
        </p:sp>
        <p:sp>
          <p:nvSpPr>
            <p:cNvPr id="34" name="TextBox 33">
              <a:extLst>
                <a:ext uri="{FF2B5EF4-FFF2-40B4-BE49-F238E27FC236}">
                  <a16:creationId xmlns:a16="http://schemas.microsoft.com/office/drawing/2014/main" id="{3FBD2D88-2E2F-8859-9F3E-277CCD435BC5}"/>
                </a:ext>
              </a:extLst>
            </p:cNvPr>
            <p:cNvSpPr txBox="1"/>
            <p:nvPr/>
          </p:nvSpPr>
          <p:spPr>
            <a:xfrm>
              <a:off x="571500" y="5191126"/>
              <a:ext cx="5029200" cy="4609595"/>
            </a:xfrm>
            <a:prstGeom prst="rect">
              <a:avLst/>
            </a:prstGeom>
            <a:noFill/>
          </p:spPr>
          <p:txBody>
            <a:bodyPr wrap="square">
              <a:spAutoFit/>
            </a:bodyPr>
            <a:lstStyle/>
            <a:p>
              <a:pPr algn="just">
                <a:lnSpc>
                  <a:spcPct val="150000"/>
                </a:lnSpc>
              </a:pPr>
              <a:r>
                <a:rPr lang="vi-VN" sz="4000"/>
                <a:t>Trình bày nét đặc trưng trong phong cách sáng tác của mỗi trường phái nghệ thuật.</a:t>
              </a:r>
              <a:endParaRPr lang="en-US" sz="4000"/>
            </a:p>
          </p:txBody>
        </p:sp>
      </p:grpSp>
      <p:grpSp>
        <p:nvGrpSpPr>
          <p:cNvPr id="35" name="Group 34">
            <a:extLst>
              <a:ext uri="{FF2B5EF4-FFF2-40B4-BE49-F238E27FC236}">
                <a16:creationId xmlns:a16="http://schemas.microsoft.com/office/drawing/2014/main" id="{2959AE92-6050-BA46-8195-8E847F22F6D4}"/>
              </a:ext>
            </a:extLst>
          </p:cNvPr>
          <p:cNvGrpSpPr/>
          <p:nvPr/>
        </p:nvGrpSpPr>
        <p:grpSpPr>
          <a:xfrm>
            <a:off x="12353926" y="3543300"/>
            <a:ext cx="5562600" cy="6243928"/>
            <a:chOff x="304800" y="3657600"/>
            <a:chExt cx="5562600" cy="6243928"/>
          </a:xfrm>
        </p:grpSpPr>
        <p:sp>
          <p:nvSpPr>
            <p:cNvPr id="36" name="Rectangle: Rounded Corners 35">
              <a:extLst>
                <a:ext uri="{FF2B5EF4-FFF2-40B4-BE49-F238E27FC236}">
                  <a16:creationId xmlns:a16="http://schemas.microsoft.com/office/drawing/2014/main" id="{6B64F3F2-88A6-BAB9-4610-E72C7FDF06E4}"/>
                </a:ext>
              </a:extLst>
            </p:cNvPr>
            <p:cNvSpPr/>
            <p:nvPr/>
          </p:nvSpPr>
          <p:spPr>
            <a:xfrm>
              <a:off x="304800" y="3657600"/>
              <a:ext cx="5562600" cy="6243928"/>
            </a:xfrm>
            <a:prstGeom prst="roundRect">
              <a:avLst>
                <a:gd name="adj" fmla="val 6136"/>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9FAD067-EFE0-D955-E3EC-58233DF8BD44}"/>
                </a:ext>
              </a:extLst>
            </p:cNvPr>
            <p:cNvSpPr/>
            <p:nvPr/>
          </p:nvSpPr>
          <p:spPr>
            <a:xfrm>
              <a:off x="1181100" y="4257675"/>
              <a:ext cx="3810000" cy="838200"/>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a:latin typeface="Arial" panose="020B0604020202020204" pitchFamily="34" charset="0"/>
                  <a:cs typeface="Arial" panose="020B0604020202020204" pitchFamily="34" charset="0"/>
                </a:rPr>
                <a:t>Nhóm 5, 6</a:t>
              </a:r>
            </a:p>
          </p:txBody>
        </p:sp>
        <p:sp>
          <p:nvSpPr>
            <p:cNvPr id="38" name="TextBox 37">
              <a:extLst>
                <a:ext uri="{FF2B5EF4-FFF2-40B4-BE49-F238E27FC236}">
                  <a16:creationId xmlns:a16="http://schemas.microsoft.com/office/drawing/2014/main" id="{E398D7FE-B0F7-CA3F-B67D-8DED61719586}"/>
                </a:ext>
              </a:extLst>
            </p:cNvPr>
            <p:cNvSpPr txBox="1"/>
            <p:nvPr/>
          </p:nvSpPr>
          <p:spPr>
            <a:xfrm>
              <a:off x="571500" y="5536506"/>
              <a:ext cx="5029200" cy="3686266"/>
            </a:xfrm>
            <a:prstGeom prst="rect">
              <a:avLst/>
            </a:prstGeom>
            <a:noFill/>
          </p:spPr>
          <p:txBody>
            <a:bodyPr wrap="square">
              <a:spAutoFit/>
            </a:bodyPr>
            <a:lstStyle/>
            <a:p>
              <a:pPr algn="just">
                <a:lnSpc>
                  <a:spcPct val="150000"/>
                </a:lnSpc>
              </a:pPr>
              <a:r>
                <a:rPr lang="vi-VN" sz="4000"/>
                <a:t>Nhận xét về đặc điểm, giá trị thẩm mĩ của nghệ thuật đương đại. </a:t>
              </a:r>
              <a:endParaRPr lang="en-US" sz="4000"/>
            </a:p>
          </p:txBody>
        </p:sp>
      </p:grpSp>
    </p:spTree>
    <p:extLst>
      <p:ext uri="{BB962C8B-B14F-4D97-AF65-F5344CB8AC3E}">
        <p14:creationId xmlns:p14="http://schemas.microsoft.com/office/powerpoint/2010/main" val="239036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1913</Words>
  <Application>Microsoft Office PowerPoint</Application>
  <PresentationFormat>Custom</PresentationFormat>
  <Paragraphs>215</Paragraphs>
  <Slides>42</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Calibri</vt:lpstr>
      <vt:lpstr>Wingdings</vt:lpstr>
      <vt:lpstr>Agency FB</vt:lpstr>
      <vt:lpstr>Cambria Math</vt:lpstr>
      <vt:lpstr>Arial</vt:lpstr>
      <vt:lpstr>Times New Roman</vt:lpstr>
      <vt:lpstr>Ink Free</vt:lpstr>
      <vt:lpstr>Aharoni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Watercolor Project Presentation</dc:title>
  <cp:lastModifiedBy>STD_DELL</cp:lastModifiedBy>
  <cp:revision>13</cp:revision>
  <dcterms:created xsi:type="dcterms:W3CDTF">2006-08-16T00:00:00Z</dcterms:created>
  <dcterms:modified xsi:type="dcterms:W3CDTF">2025-01-23T02:09:33Z</dcterms:modified>
  <dc:identifier>DAGGwR620-k</dc:identifier>
</cp:coreProperties>
</file>