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70" r:id="rId2"/>
    <p:sldId id="258" r:id="rId3"/>
    <p:sldId id="298" r:id="rId4"/>
    <p:sldId id="261" r:id="rId5"/>
    <p:sldId id="300" r:id="rId6"/>
    <p:sldId id="301" r:id="rId7"/>
    <p:sldId id="302" r:id="rId8"/>
    <p:sldId id="304" r:id="rId9"/>
    <p:sldId id="315" r:id="rId10"/>
    <p:sldId id="280" r:id="rId11"/>
    <p:sldId id="272" r:id="rId12"/>
    <p:sldId id="305" r:id="rId13"/>
    <p:sldId id="263" r:id="rId14"/>
    <p:sldId id="306" r:id="rId15"/>
    <p:sldId id="264" r:id="rId16"/>
    <p:sldId id="316" r:id="rId17"/>
    <p:sldId id="317" r:id="rId18"/>
    <p:sldId id="307" r:id="rId19"/>
    <p:sldId id="308" r:id="rId20"/>
    <p:sldId id="309" r:id="rId21"/>
    <p:sldId id="310" r:id="rId22"/>
    <p:sldId id="266" r:id="rId23"/>
    <p:sldId id="311" r:id="rId24"/>
    <p:sldId id="318" r:id="rId25"/>
    <p:sldId id="312" r:id="rId26"/>
    <p:sldId id="313" r:id="rId27"/>
    <p:sldId id="274" r:id="rId28"/>
    <p:sldId id="268" r:id="rId29"/>
    <p:sldId id="278" r:id="rId30"/>
  </p:sldIdLst>
  <p:sldSz cx="18288000" cy="10287000"/>
  <p:notesSz cx="6858000" cy="9144000"/>
  <p:embeddedFontLst>
    <p:embeddedFont>
      <p:font typeface="Calibri" panose="020F0502020204030204" pitchFamily="34" charset="0"/>
      <p:regular r:id="rId32"/>
      <p:bold r:id="rId33"/>
      <p:italic r:id="rId34"/>
      <p:boldItalic r:id="rId35"/>
    </p:embeddedFont>
    <p:embeddedFont>
      <p:font typeface="Arial" panose="020B0604020202020204" pitchFamily="3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A2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4622" autoAdjust="0"/>
  </p:normalViewPr>
  <p:slideViewPr>
    <p:cSldViewPr>
      <p:cViewPr varScale="1">
        <p:scale>
          <a:sx n="44" d="100"/>
          <a:sy n="44" d="100"/>
        </p:scale>
        <p:origin x="79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23.01.2025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07967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67209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68813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80088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83781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03855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84985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43507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26686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916014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511922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72938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51001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77983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691984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769393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85569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917718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36.sv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22.png"/><Relationship Id="rId4" Type="http://schemas.openxmlformats.org/officeDocument/2006/relationships/image" Target="../media/image42.sv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9.sv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9.sv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9.sv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0.sv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36.svg"/></Relationships>
</file>

<file path=ppt/slides/_rels/slide27.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25.png"/><Relationship Id="rId7"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49.png"/><Relationship Id="rId4" Type="http://schemas.openxmlformats.org/officeDocument/2006/relationships/image" Target="../media/image9.sv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5.png"/><Relationship Id="rId7"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51.png"/><Relationship Id="rId4" Type="http://schemas.openxmlformats.org/officeDocument/2006/relationships/image" Target="../media/image9.svg"/><Relationship Id="rId9" Type="http://schemas.openxmlformats.org/officeDocument/2006/relationships/image" Target="../media/image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0.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AFB"/>
        </a:solidFill>
        <a:effectLst/>
      </p:bgPr>
    </p:bg>
    <p:spTree>
      <p:nvGrpSpPr>
        <p:cNvPr id="1" name=""/>
        <p:cNvGrpSpPr/>
        <p:nvPr/>
      </p:nvGrpSpPr>
      <p:grpSpPr>
        <a:xfrm>
          <a:off x="0" y="0"/>
          <a:ext cx="0" cy="0"/>
          <a:chOff x="0" y="0"/>
          <a:chExt cx="0" cy="0"/>
        </a:xfrm>
      </p:grpSpPr>
      <p:sp>
        <p:nvSpPr>
          <p:cNvPr id="2" name="AutoShape 2"/>
          <p:cNvSpPr/>
          <p:nvPr/>
        </p:nvSpPr>
        <p:spPr>
          <a:xfrm rot="3535">
            <a:off x="-116930" y="9804152"/>
            <a:ext cx="18521860" cy="0"/>
          </a:xfrm>
          <a:prstGeom prst="line">
            <a:avLst/>
          </a:prstGeom>
          <a:ln w="9525" cap="rnd">
            <a:solidFill>
              <a:srgbClr val="0E2A47"/>
            </a:solidFill>
            <a:prstDash val="solid"/>
            <a:headEnd type="none" w="sm" len="sm"/>
            <a:tailEnd type="none" w="sm" len="sm"/>
          </a:ln>
        </p:spPr>
      </p:sp>
      <p:sp>
        <p:nvSpPr>
          <p:cNvPr id="3" name="AutoShape 3"/>
          <p:cNvSpPr/>
          <p:nvPr/>
        </p:nvSpPr>
        <p:spPr>
          <a:xfrm rot="5393765">
            <a:off x="-4647366" y="5143500"/>
            <a:ext cx="10504067" cy="0"/>
          </a:xfrm>
          <a:prstGeom prst="line">
            <a:avLst/>
          </a:prstGeom>
          <a:ln w="9525" cap="rnd">
            <a:solidFill>
              <a:srgbClr val="0E2A47"/>
            </a:solidFill>
            <a:prstDash val="solid"/>
            <a:headEnd type="none" w="sm" len="sm"/>
            <a:tailEnd type="none" w="sm" len="sm"/>
          </a:ln>
        </p:spPr>
      </p:sp>
      <p:sp>
        <p:nvSpPr>
          <p:cNvPr id="4" name="Freeform 4"/>
          <p:cNvSpPr/>
          <p:nvPr/>
        </p:nvSpPr>
        <p:spPr>
          <a:xfrm>
            <a:off x="9546175" y="-1064525"/>
            <a:ext cx="8751350" cy="12275658"/>
          </a:xfrm>
          <a:custGeom>
            <a:avLst/>
            <a:gdLst/>
            <a:ahLst/>
            <a:cxnLst/>
            <a:rect l="l" t="t" r="r" b="b"/>
            <a:pathLst>
              <a:path w="8751350" h="12275658">
                <a:moveTo>
                  <a:pt x="0" y="0"/>
                </a:moveTo>
                <a:lnTo>
                  <a:pt x="8751350" y="0"/>
                </a:lnTo>
                <a:lnTo>
                  <a:pt x="8751350" y="12275658"/>
                </a:lnTo>
                <a:lnTo>
                  <a:pt x="0" y="12275658"/>
                </a:lnTo>
                <a:lnTo>
                  <a:pt x="0" y="0"/>
                </a:lnTo>
                <a:close/>
              </a:path>
            </a:pathLst>
          </a:custGeom>
          <a:blipFill>
            <a:blip r:embed="rId3"/>
            <a:stretch>
              <a:fillRect l="-97285" r="-13289" b="-54"/>
            </a:stretch>
          </a:blipFill>
        </p:spPr>
      </p:sp>
      <p:sp>
        <p:nvSpPr>
          <p:cNvPr id="5" name="TextBox 5"/>
          <p:cNvSpPr txBox="1"/>
          <p:nvPr/>
        </p:nvSpPr>
        <p:spPr>
          <a:xfrm>
            <a:off x="1365437" y="1851973"/>
            <a:ext cx="7429494" cy="6442661"/>
          </a:xfrm>
          <a:prstGeom prst="rect">
            <a:avLst/>
          </a:prstGeom>
        </p:spPr>
        <p:txBody>
          <a:bodyPr wrap="square" lIns="0" tIns="0" rIns="0" bIns="0" rtlCol="0" anchor="t">
            <a:spAutoFit/>
          </a:bodyPr>
          <a:lstStyle/>
          <a:p>
            <a:pPr algn="l">
              <a:lnSpc>
                <a:spcPct val="150000"/>
              </a:lnSpc>
            </a:pPr>
            <a:r>
              <a:rPr lang="vi-VN" sz="7200" b="1" dirty="0">
                <a:solidFill>
                  <a:srgbClr val="0E2A47"/>
                </a:solidFill>
                <a:latin typeface="Arial" panose="020B0604020202020204" pitchFamily="34" charset="0"/>
                <a:cs typeface="Arial" panose="020B0604020202020204" pitchFamily="34" charset="0"/>
              </a:rPr>
              <a:t>BÀI 9:</a:t>
            </a:r>
          </a:p>
          <a:p>
            <a:pPr algn="l">
              <a:lnSpc>
                <a:spcPct val="150000"/>
              </a:lnSpc>
            </a:pPr>
            <a:r>
              <a:rPr lang="vi-VN" sz="7200" b="1" dirty="0">
                <a:solidFill>
                  <a:srgbClr val="0E2A47"/>
                </a:solidFill>
                <a:latin typeface="Arial" panose="020B0604020202020204" pitchFamily="34" charset="0"/>
                <a:cs typeface="Arial" panose="020B0604020202020204" pitchFamily="34" charset="0"/>
              </a:rPr>
              <a:t>VẼ MẪU CÓ DẠNG KHỐI TRỤ VÀ KHỐI CẦU</a:t>
            </a:r>
            <a:endParaRPr lang="en-US" sz="7200" b="1" dirty="0">
              <a:solidFill>
                <a:srgbClr val="0E2A47"/>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AFB"/>
        </a:solidFill>
        <a:effectLst/>
      </p:bgPr>
    </p:bg>
    <p:spTree>
      <p:nvGrpSpPr>
        <p:cNvPr id="1" name=""/>
        <p:cNvGrpSpPr/>
        <p:nvPr/>
      </p:nvGrpSpPr>
      <p:grpSpPr>
        <a:xfrm>
          <a:off x="0" y="0"/>
          <a:ext cx="0" cy="0"/>
          <a:chOff x="0" y="0"/>
          <a:chExt cx="0" cy="0"/>
        </a:xfrm>
      </p:grpSpPr>
      <p:sp>
        <p:nvSpPr>
          <p:cNvPr id="2" name="AutoShape 2"/>
          <p:cNvSpPr/>
          <p:nvPr/>
        </p:nvSpPr>
        <p:spPr>
          <a:xfrm rot="3535">
            <a:off x="-116930" y="9804152"/>
            <a:ext cx="18521860" cy="0"/>
          </a:xfrm>
          <a:prstGeom prst="line">
            <a:avLst/>
          </a:prstGeom>
          <a:ln w="9525" cap="rnd">
            <a:solidFill>
              <a:srgbClr val="0E2A47"/>
            </a:solidFill>
            <a:prstDash val="solid"/>
            <a:headEnd type="none" w="sm" len="sm"/>
            <a:tailEnd type="none" w="sm" len="sm"/>
          </a:ln>
        </p:spPr>
      </p:sp>
      <p:sp>
        <p:nvSpPr>
          <p:cNvPr id="3" name="AutoShape 3"/>
          <p:cNvSpPr/>
          <p:nvPr/>
        </p:nvSpPr>
        <p:spPr>
          <a:xfrm rot="5393765">
            <a:off x="-4647366" y="5143500"/>
            <a:ext cx="10504067" cy="0"/>
          </a:xfrm>
          <a:prstGeom prst="line">
            <a:avLst/>
          </a:prstGeom>
          <a:ln w="9525" cap="rnd">
            <a:solidFill>
              <a:srgbClr val="0E2A47"/>
            </a:solidFill>
            <a:prstDash val="solid"/>
            <a:headEnd type="none" w="sm" len="sm"/>
            <a:tailEnd type="none" w="sm" len="sm"/>
          </a:ln>
        </p:spPr>
      </p:sp>
      <p:sp>
        <p:nvSpPr>
          <p:cNvPr id="5" name="TextBox 5"/>
          <p:cNvSpPr txBox="1"/>
          <p:nvPr/>
        </p:nvSpPr>
        <p:spPr>
          <a:xfrm>
            <a:off x="1295400" y="492371"/>
            <a:ext cx="4012122" cy="983090"/>
          </a:xfrm>
          <a:prstGeom prst="rect">
            <a:avLst/>
          </a:prstGeom>
        </p:spPr>
        <p:txBody>
          <a:bodyPr wrap="square" lIns="0" tIns="0" rIns="0" bIns="0" rtlCol="0" anchor="t">
            <a:spAutoFit/>
          </a:bodyPr>
          <a:lstStyle/>
          <a:p>
            <a:pPr algn="l">
              <a:lnSpc>
                <a:spcPts val="8400"/>
              </a:lnSpc>
            </a:pPr>
            <a:r>
              <a:rPr lang="vi-VN" sz="6000" b="1" dirty="0">
                <a:solidFill>
                  <a:srgbClr val="03A293"/>
                </a:solidFill>
                <a:latin typeface="Arial" panose="020B0604020202020204" pitchFamily="34" charset="0"/>
                <a:cs typeface="Arial" panose="020B0604020202020204" pitchFamily="34" charset="0"/>
              </a:rPr>
              <a:t>KẾT LUẬN</a:t>
            </a:r>
            <a:endParaRPr lang="en-US" sz="6000" b="1" dirty="0">
              <a:solidFill>
                <a:srgbClr val="03A293"/>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A64018C-A923-87E4-68E7-E034ED02623F}"/>
              </a:ext>
            </a:extLst>
          </p:cNvPr>
          <p:cNvSpPr/>
          <p:nvPr/>
        </p:nvSpPr>
        <p:spPr>
          <a:xfrm>
            <a:off x="1295400" y="1866900"/>
            <a:ext cx="16154400" cy="1638324"/>
          </a:xfrm>
          <a:prstGeom prst="rect">
            <a:avLst/>
          </a:prstGeom>
          <a:solidFill>
            <a:schemeClr val="bg1"/>
          </a:solidFill>
          <a:ln>
            <a:solidFill>
              <a:srgbClr val="03A293"/>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bIns="180000" rtlCol="0" anchor="ctr"/>
          <a:lstStyle/>
          <a:p>
            <a:pPr algn="just">
              <a:lnSpc>
                <a:spcPct val="150000"/>
              </a:lnSpc>
            </a:pPr>
            <a:r>
              <a:rPr lang="vi-VN" sz="3200" dirty="0">
                <a:solidFill>
                  <a:srgbClr val="000000"/>
                </a:solidFill>
                <a:effectLst/>
                <a:latin typeface="Arial" panose="020B0604020202020204" pitchFamily="34" charset="0"/>
                <a:cs typeface="Arial" panose="020B0604020202020204" pitchFamily="34" charset="0"/>
              </a:rPr>
              <a:t>Khối trụ và khối cầu là hai khối cơ bản mà người học mĩ thuật phải vẽ nghiên cứu để hiểu rõ nguyên lí của mỗi khối.</a:t>
            </a:r>
            <a:endParaRPr lang="vi-VN" sz="3200" dirty="0">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279A52A-2611-0CA6-7700-03F69B77E8DA}"/>
              </a:ext>
            </a:extLst>
          </p:cNvPr>
          <p:cNvSpPr/>
          <p:nvPr/>
        </p:nvSpPr>
        <p:spPr>
          <a:xfrm>
            <a:off x="1295400" y="3833553"/>
            <a:ext cx="16154400" cy="2501294"/>
          </a:xfrm>
          <a:prstGeom prst="rect">
            <a:avLst/>
          </a:prstGeom>
          <a:solidFill>
            <a:schemeClr val="bg1"/>
          </a:solidFill>
          <a:ln>
            <a:solidFill>
              <a:srgbClr val="03A293"/>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bIns="180000" rtlCol="0" anchor="ctr"/>
          <a:lstStyle/>
          <a:p>
            <a:pPr algn="just">
              <a:lnSpc>
                <a:spcPct val="150000"/>
              </a:lnSpc>
            </a:pPr>
            <a:r>
              <a:rPr lang="vi-VN" sz="3200" dirty="0">
                <a:solidFill>
                  <a:srgbClr val="000000"/>
                </a:solidFill>
                <a:effectLst/>
                <a:latin typeface="Arial" panose="020B0604020202020204" pitchFamily="34" charset="0"/>
                <a:cs typeface="Arial" panose="020B0604020202020204" pitchFamily="34" charset="0"/>
              </a:rPr>
              <a:t>Khối trụ và khối cầu được tạo nên bởi các diện khối cầu nên khi ánh sáng chiếu vào các vùng đậm, nhạt và chuyển nhẹ nhàng từ đậm đến nhạt dần, gọi theo các thuật ngữ tương đương: đậm, trung gian, sáng. </a:t>
            </a:r>
            <a:endParaRPr lang="vi-VN" sz="3200" dirty="0">
              <a:effectLst/>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228B95B-BCD2-B44A-7572-CC76FBBD869F}"/>
              </a:ext>
            </a:extLst>
          </p:cNvPr>
          <p:cNvSpPr/>
          <p:nvPr/>
        </p:nvSpPr>
        <p:spPr>
          <a:xfrm>
            <a:off x="1295400" y="6663176"/>
            <a:ext cx="16154400" cy="1638324"/>
          </a:xfrm>
          <a:prstGeom prst="rect">
            <a:avLst/>
          </a:prstGeom>
          <a:solidFill>
            <a:schemeClr val="bg1"/>
          </a:solidFill>
          <a:ln>
            <a:solidFill>
              <a:srgbClr val="03A293"/>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bIns="180000" rtlCol="0" anchor="ctr"/>
          <a:lstStyle/>
          <a:p>
            <a:pPr algn="just">
              <a:lnSpc>
                <a:spcPct val="150000"/>
              </a:lnSpc>
            </a:pPr>
            <a:r>
              <a:rPr lang="vi-VN" sz="3200" dirty="0">
                <a:solidFill>
                  <a:srgbClr val="000000"/>
                </a:solidFill>
                <a:effectLst/>
                <a:latin typeface="Arial" panose="020B0604020202020204" pitchFamily="34" charset="0"/>
                <a:cs typeface="Arial" panose="020B0604020202020204" pitchFamily="34" charset="0"/>
              </a:rPr>
              <a:t>Vẽ theo mẫu hay vẽ hình họa giúp người học rèn luyện kĩ năng quan sát, diễn tả hình, khối, đậm, nhạt và không gian. </a:t>
            </a:r>
            <a:endParaRPr lang="vi-VN" sz="3200" dirty="0">
              <a:effectLst/>
              <a:latin typeface="Arial" panose="020B0604020202020204" pitchFamily="34" charset="0"/>
              <a:cs typeface="Arial" panose="020B0604020202020204" pitchFamily="34" charset="0"/>
            </a:endParaRPr>
          </a:p>
        </p:txBody>
      </p:sp>
      <p:sp>
        <p:nvSpPr>
          <p:cNvPr id="8" name="Arrow: Right 7">
            <a:extLst>
              <a:ext uri="{FF2B5EF4-FFF2-40B4-BE49-F238E27FC236}">
                <a16:creationId xmlns:a16="http://schemas.microsoft.com/office/drawing/2014/main" id="{C8F73337-5CB9-0086-9A70-264AFCF1A054}"/>
              </a:ext>
            </a:extLst>
          </p:cNvPr>
          <p:cNvSpPr/>
          <p:nvPr/>
        </p:nvSpPr>
        <p:spPr>
          <a:xfrm>
            <a:off x="1299783" y="8699340"/>
            <a:ext cx="990588" cy="697449"/>
          </a:xfrm>
          <a:prstGeom prst="rightArrow">
            <a:avLst/>
          </a:prstGeom>
          <a:solidFill>
            <a:srgbClr val="03A2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0C259D5-2C2B-522B-CE84-4BA0025083BF}"/>
              </a:ext>
            </a:extLst>
          </p:cNvPr>
          <p:cNvSpPr txBox="1"/>
          <p:nvPr/>
        </p:nvSpPr>
        <p:spPr>
          <a:xfrm>
            <a:off x="2646510" y="8724900"/>
            <a:ext cx="11963400" cy="646331"/>
          </a:xfrm>
          <a:prstGeom prst="rect">
            <a:avLst/>
          </a:prstGeom>
          <a:noFill/>
        </p:spPr>
        <p:txBody>
          <a:bodyPr wrap="square">
            <a:spAutoFit/>
          </a:bodyPr>
          <a:lstStyle/>
          <a:p>
            <a:pPr algn="just"/>
            <a:r>
              <a:rPr lang="vi-VN" sz="3600" dirty="0">
                <a:solidFill>
                  <a:srgbClr val="000000"/>
                </a:solidFill>
                <a:effectLst/>
                <a:latin typeface="Arial" panose="020B0604020202020204" pitchFamily="34" charset="0"/>
                <a:cs typeface="Arial" panose="020B0604020202020204" pitchFamily="34" charset="0"/>
              </a:rPr>
              <a:t>Một bức vẽ tốt còn phải diễn tả được chất cảm của mẫu.</a:t>
            </a:r>
            <a:endParaRPr lang="vi-VN" sz="3600" dirty="0">
              <a:effectLst/>
              <a:latin typeface="Arial" panose="020B0604020202020204" pitchFamily="34" charset="0"/>
              <a:cs typeface="Arial" panose="020B0604020202020204" pitchFamily="34" charset="0"/>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p:tgtEl>
                                          <p:spTgt spid="6"/>
                                        </p:tgtEl>
                                        <p:attrNameLst>
                                          <p:attrName>ppt_y</p:attrName>
                                        </p:attrNameLst>
                                      </p:cBhvr>
                                      <p:tavLst>
                                        <p:tav tm="0">
                                          <p:val>
                                            <p:strVal val="#ppt_y+#ppt_h*1.125000"/>
                                          </p:val>
                                        </p:tav>
                                        <p:tav tm="100000">
                                          <p:val>
                                            <p:strVal val="#ppt_y"/>
                                          </p:val>
                                        </p:tav>
                                      </p:tavLst>
                                    </p:anim>
                                    <p:animEffect transition="in" filter="wipe(up)">
                                      <p:cBhvr>
                                        <p:cTn id="17" dur="500"/>
                                        <p:tgtEl>
                                          <p:spTgt spid="6"/>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p:tgtEl>
                                          <p:spTgt spid="7"/>
                                        </p:tgtEl>
                                        <p:attrNameLst>
                                          <p:attrName>ppt_y</p:attrName>
                                        </p:attrNameLst>
                                      </p:cBhvr>
                                      <p:tavLst>
                                        <p:tav tm="0">
                                          <p:val>
                                            <p:strVal val="#ppt_y+#ppt_h*1.125000"/>
                                          </p:val>
                                        </p:tav>
                                        <p:tav tm="100000">
                                          <p:val>
                                            <p:strVal val="#ppt_y"/>
                                          </p:val>
                                        </p:tav>
                                      </p:tavLst>
                                    </p:anim>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6" grpId="0" animBg="1"/>
      <p:bldP spid="7" grpId="0" animBg="1"/>
      <p:bldP spid="8"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AFB"/>
        </a:solidFill>
        <a:effectLst/>
      </p:bgPr>
    </p:bg>
    <p:spTree>
      <p:nvGrpSpPr>
        <p:cNvPr id="1" name=""/>
        <p:cNvGrpSpPr/>
        <p:nvPr/>
      </p:nvGrpSpPr>
      <p:grpSpPr>
        <a:xfrm>
          <a:off x="0" y="0"/>
          <a:ext cx="0" cy="0"/>
          <a:chOff x="0" y="0"/>
          <a:chExt cx="0" cy="0"/>
        </a:xfrm>
      </p:grpSpPr>
      <p:sp>
        <p:nvSpPr>
          <p:cNvPr id="2" name="AutoShape 2"/>
          <p:cNvSpPr/>
          <p:nvPr/>
        </p:nvSpPr>
        <p:spPr>
          <a:xfrm rot="3535">
            <a:off x="-116930" y="482848"/>
            <a:ext cx="18521860" cy="0"/>
          </a:xfrm>
          <a:prstGeom prst="line">
            <a:avLst/>
          </a:prstGeom>
          <a:ln w="9525" cap="rnd">
            <a:solidFill>
              <a:srgbClr val="0E2A47"/>
            </a:solidFill>
            <a:prstDash val="solid"/>
            <a:headEnd type="none" w="sm" len="sm"/>
            <a:tailEnd type="none" w="sm" len="sm"/>
          </a:ln>
        </p:spPr>
      </p:sp>
      <p:sp>
        <p:nvSpPr>
          <p:cNvPr id="3" name="AutoShape 3"/>
          <p:cNvSpPr/>
          <p:nvPr/>
        </p:nvSpPr>
        <p:spPr>
          <a:xfrm rot="5393765">
            <a:off x="12431298" y="5143500"/>
            <a:ext cx="10504067" cy="0"/>
          </a:xfrm>
          <a:prstGeom prst="line">
            <a:avLst/>
          </a:prstGeom>
          <a:ln w="9525" cap="rnd">
            <a:solidFill>
              <a:srgbClr val="0E2A47"/>
            </a:solidFill>
            <a:prstDash val="solid"/>
            <a:headEnd type="none" w="sm" len="sm"/>
            <a:tailEnd type="none" w="sm" len="sm"/>
          </a:ln>
        </p:spPr>
      </p:sp>
      <p:sp>
        <p:nvSpPr>
          <p:cNvPr id="4" name="Freeform 4"/>
          <p:cNvSpPr/>
          <p:nvPr/>
        </p:nvSpPr>
        <p:spPr>
          <a:xfrm>
            <a:off x="1581897" y="1531055"/>
            <a:ext cx="6434233" cy="6837339"/>
          </a:xfrm>
          <a:custGeom>
            <a:avLst/>
            <a:gdLst/>
            <a:ahLst/>
            <a:cxnLst/>
            <a:rect l="l" t="t" r="r" b="b"/>
            <a:pathLst>
              <a:path w="6434233" h="6837339">
                <a:moveTo>
                  <a:pt x="0" y="0"/>
                </a:moveTo>
                <a:lnTo>
                  <a:pt x="6434233" y="0"/>
                </a:lnTo>
                <a:lnTo>
                  <a:pt x="6434233" y="6837339"/>
                </a:lnTo>
                <a:lnTo>
                  <a:pt x="0" y="683733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4431726" y="3241750"/>
            <a:ext cx="2763602" cy="2763602"/>
          </a:xfrm>
          <a:custGeom>
            <a:avLst/>
            <a:gdLst/>
            <a:ahLst/>
            <a:cxnLst/>
            <a:rect l="l" t="t" r="r" b="b"/>
            <a:pathLst>
              <a:path w="2763602" h="2763602">
                <a:moveTo>
                  <a:pt x="0" y="0"/>
                </a:moveTo>
                <a:lnTo>
                  <a:pt x="2763602" y="0"/>
                </a:lnTo>
                <a:lnTo>
                  <a:pt x="2763602" y="2763602"/>
                </a:lnTo>
                <a:lnTo>
                  <a:pt x="0" y="2763602"/>
                </a:lnTo>
                <a:lnTo>
                  <a:pt x="0" y="0"/>
                </a:lnTo>
                <a:close/>
              </a:path>
            </a:pathLst>
          </a:custGeom>
          <a:blipFill>
            <a:blip r:embed="rId5"/>
            <a:stretch>
              <a:fillRect/>
            </a:stretch>
          </a:blipFill>
        </p:spPr>
      </p:sp>
      <p:sp>
        <p:nvSpPr>
          <p:cNvPr id="6" name="Freeform 6"/>
          <p:cNvSpPr/>
          <p:nvPr/>
        </p:nvSpPr>
        <p:spPr>
          <a:xfrm>
            <a:off x="2165026" y="1829500"/>
            <a:ext cx="2708102" cy="2708102"/>
          </a:xfrm>
          <a:custGeom>
            <a:avLst/>
            <a:gdLst/>
            <a:ahLst/>
            <a:cxnLst/>
            <a:rect l="l" t="t" r="r" b="b"/>
            <a:pathLst>
              <a:path w="2708102" h="2708102">
                <a:moveTo>
                  <a:pt x="0" y="0"/>
                </a:moveTo>
                <a:lnTo>
                  <a:pt x="2708102" y="0"/>
                </a:lnTo>
                <a:lnTo>
                  <a:pt x="2708102" y="2708102"/>
                </a:lnTo>
                <a:lnTo>
                  <a:pt x="0" y="2708102"/>
                </a:lnTo>
                <a:lnTo>
                  <a:pt x="0" y="0"/>
                </a:lnTo>
                <a:close/>
              </a:path>
            </a:pathLst>
          </a:custGeom>
          <a:blipFill>
            <a:blip r:embed="rId5"/>
            <a:stretch>
              <a:fillRect/>
            </a:stretch>
          </a:blipFill>
        </p:spPr>
      </p:sp>
      <p:sp>
        <p:nvSpPr>
          <p:cNvPr id="7" name="Freeform 7"/>
          <p:cNvSpPr/>
          <p:nvPr/>
        </p:nvSpPr>
        <p:spPr>
          <a:xfrm>
            <a:off x="3371544" y="5047700"/>
            <a:ext cx="2910502" cy="3320698"/>
          </a:xfrm>
          <a:custGeom>
            <a:avLst/>
            <a:gdLst/>
            <a:ahLst/>
            <a:cxnLst/>
            <a:rect l="l" t="t" r="r" b="b"/>
            <a:pathLst>
              <a:path w="2910502" h="3320698">
                <a:moveTo>
                  <a:pt x="0" y="0"/>
                </a:moveTo>
                <a:lnTo>
                  <a:pt x="2910502" y="0"/>
                </a:lnTo>
                <a:lnTo>
                  <a:pt x="2910502" y="3320698"/>
                </a:lnTo>
                <a:lnTo>
                  <a:pt x="0" y="3320698"/>
                </a:lnTo>
                <a:lnTo>
                  <a:pt x="0" y="0"/>
                </a:lnTo>
                <a:close/>
              </a:path>
            </a:pathLst>
          </a:custGeom>
          <a:blipFill>
            <a:blip r:embed="rId6"/>
            <a:stretch>
              <a:fillRect/>
            </a:stretch>
          </a:blipFill>
        </p:spPr>
      </p:sp>
      <p:sp>
        <p:nvSpPr>
          <p:cNvPr id="20" name="Freeform 20"/>
          <p:cNvSpPr/>
          <p:nvPr/>
        </p:nvSpPr>
        <p:spPr>
          <a:xfrm>
            <a:off x="459548" y="9523138"/>
            <a:ext cx="410828" cy="410966"/>
          </a:xfrm>
          <a:custGeom>
            <a:avLst/>
            <a:gdLst/>
            <a:ahLst/>
            <a:cxnLst/>
            <a:rect l="l" t="t" r="r" b="b"/>
            <a:pathLst>
              <a:path w="410828" h="410966">
                <a:moveTo>
                  <a:pt x="0" y="0"/>
                </a:moveTo>
                <a:lnTo>
                  <a:pt x="410828" y="0"/>
                </a:lnTo>
                <a:lnTo>
                  <a:pt x="410828" y="410966"/>
                </a:lnTo>
                <a:lnTo>
                  <a:pt x="0" y="41096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1" name="TextBox 6">
            <a:extLst>
              <a:ext uri="{FF2B5EF4-FFF2-40B4-BE49-F238E27FC236}">
                <a16:creationId xmlns:a16="http://schemas.microsoft.com/office/drawing/2014/main" id="{CC3C9014-E83C-501F-233D-DA0508D1E85C}"/>
              </a:ext>
            </a:extLst>
          </p:cNvPr>
          <p:cNvSpPr txBox="1"/>
          <p:nvPr/>
        </p:nvSpPr>
        <p:spPr>
          <a:xfrm>
            <a:off x="9805777" y="3410910"/>
            <a:ext cx="5772456" cy="3465179"/>
          </a:xfrm>
          <a:prstGeom prst="rect">
            <a:avLst/>
          </a:prstGeom>
        </p:spPr>
        <p:txBody>
          <a:bodyPr wrap="square" lIns="0" tIns="0" rIns="0" bIns="0" rtlCol="0" anchor="t">
            <a:spAutoFit/>
          </a:bodyPr>
          <a:lstStyle/>
          <a:p>
            <a:pPr algn="l">
              <a:lnSpc>
                <a:spcPct val="150000"/>
              </a:lnSpc>
            </a:pPr>
            <a:r>
              <a:rPr lang="vi-VN" sz="8000" b="1" dirty="0">
                <a:solidFill>
                  <a:srgbClr val="03A293"/>
                </a:solidFill>
                <a:latin typeface="Arial" panose="020B0604020202020204" pitchFamily="34" charset="0"/>
                <a:cs typeface="Arial" panose="020B0604020202020204" pitchFamily="34" charset="0"/>
              </a:rPr>
              <a:t>PHẦN 2. </a:t>
            </a:r>
          </a:p>
          <a:p>
            <a:pPr algn="l">
              <a:lnSpc>
                <a:spcPct val="150000"/>
              </a:lnSpc>
            </a:pPr>
            <a:r>
              <a:rPr lang="vi-VN" sz="8000" b="1" dirty="0">
                <a:solidFill>
                  <a:srgbClr val="03A293"/>
                </a:solidFill>
                <a:latin typeface="Arial" panose="020B0604020202020204" pitchFamily="34" charset="0"/>
                <a:cs typeface="Arial" panose="020B0604020202020204" pitchFamily="34" charset="0"/>
              </a:rPr>
              <a:t>SÁNG TẠO</a:t>
            </a:r>
            <a:endParaRPr lang="en-US" sz="8000" b="1" dirty="0">
              <a:solidFill>
                <a:srgbClr val="03A293"/>
              </a:solidFill>
              <a:latin typeface="Arial" panose="020B0604020202020204" pitchFamily="34" charset="0"/>
              <a:cs typeface="Arial" panose="020B0604020202020204" pitchFamily="34" charset="0"/>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AFB"/>
        </a:solidFill>
        <a:effectLst/>
      </p:bgPr>
    </p:bg>
    <p:spTree>
      <p:nvGrpSpPr>
        <p:cNvPr id="1" name=""/>
        <p:cNvGrpSpPr/>
        <p:nvPr/>
      </p:nvGrpSpPr>
      <p:grpSpPr>
        <a:xfrm>
          <a:off x="0" y="0"/>
          <a:ext cx="0" cy="0"/>
          <a:chOff x="0" y="0"/>
          <a:chExt cx="0" cy="0"/>
        </a:xfrm>
      </p:grpSpPr>
      <p:sp>
        <p:nvSpPr>
          <p:cNvPr id="2" name="AutoShape 2"/>
          <p:cNvSpPr/>
          <p:nvPr/>
        </p:nvSpPr>
        <p:spPr>
          <a:xfrm rot="3535">
            <a:off x="-116930" y="9804152"/>
            <a:ext cx="18521860" cy="0"/>
          </a:xfrm>
          <a:prstGeom prst="line">
            <a:avLst/>
          </a:prstGeom>
          <a:ln w="9525" cap="rnd">
            <a:solidFill>
              <a:srgbClr val="0E2A47"/>
            </a:solidFill>
            <a:prstDash val="solid"/>
            <a:headEnd type="none" w="sm" len="sm"/>
            <a:tailEnd type="none" w="sm" len="sm"/>
          </a:ln>
        </p:spPr>
      </p:sp>
      <p:sp>
        <p:nvSpPr>
          <p:cNvPr id="3" name="AutoShape 3"/>
          <p:cNvSpPr/>
          <p:nvPr/>
        </p:nvSpPr>
        <p:spPr>
          <a:xfrm rot="5393765">
            <a:off x="12431298" y="5143500"/>
            <a:ext cx="10504067" cy="0"/>
          </a:xfrm>
          <a:prstGeom prst="line">
            <a:avLst/>
          </a:prstGeom>
          <a:ln w="9525" cap="rnd">
            <a:solidFill>
              <a:srgbClr val="0E2A47"/>
            </a:solidFill>
            <a:prstDash val="solid"/>
            <a:headEnd type="none" w="sm" len="sm"/>
            <a:tailEnd type="none" w="sm" len="sm"/>
          </a:ln>
        </p:spPr>
      </p:sp>
      <p:sp>
        <p:nvSpPr>
          <p:cNvPr id="7" name="TextBox 7"/>
          <p:cNvSpPr txBox="1"/>
          <p:nvPr/>
        </p:nvSpPr>
        <p:spPr>
          <a:xfrm>
            <a:off x="990600" y="952500"/>
            <a:ext cx="4770120" cy="923330"/>
          </a:xfrm>
          <a:prstGeom prst="rect">
            <a:avLst/>
          </a:prstGeom>
        </p:spPr>
        <p:txBody>
          <a:bodyPr wrap="square" lIns="0" tIns="0" rIns="0" bIns="0" rtlCol="0" anchor="t">
            <a:spAutoFit/>
          </a:bodyPr>
          <a:lstStyle/>
          <a:p>
            <a:pPr algn="just"/>
            <a:r>
              <a:rPr lang="vi-VN" sz="6000" b="1" dirty="0">
                <a:solidFill>
                  <a:srgbClr val="000000"/>
                </a:solidFill>
                <a:effectLst/>
                <a:latin typeface="Arial" panose="020B0604020202020204" pitchFamily="34" charset="0"/>
                <a:cs typeface="Arial" panose="020B0604020202020204" pitchFamily="34" charset="0"/>
              </a:rPr>
              <a:t>Tìm ý tưởng</a:t>
            </a:r>
            <a:endParaRPr lang="vi-VN" sz="6000" dirty="0">
              <a:effectLst/>
              <a:latin typeface="Arial" panose="020B0604020202020204" pitchFamily="34" charset="0"/>
              <a:cs typeface="Arial" panose="020B0604020202020204" pitchFamily="34" charset="0"/>
            </a:endParaRPr>
          </a:p>
        </p:txBody>
      </p:sp>
      <p:sp>
        <p:nvSpPr>
          <p:cNvPr id="4" name="TextBox 7">
            <a:extLst>
              <a:ext uri="{FF2B5EF4-FFF2-40B4-BE49-F238E27FC236}">
                <a16:creationId xmlns:a16="http://schemas.microsoft.com/office/drawing/2014/main" id="{2E38DABC-10DD-C8EB-C3F7-ABECCD5BEB94}"/>
              </a:ext>
            </a:extLst>
          </p:cNvPr>
          <p:cNvSpPr txBox="1"/>
          <p:nvPr/>
        </p:nvSpPr>
        <p:spPr>
          <a:xfrm>
            <a:off x="9144000" y="2171700"/>
            <a:ext cx="7574280" cy="6349239"/>
          </a:xfrm>
          <a:prstGeom prst="rect">
            <a:avLst/>
          </a:prstGeom>
        </p:spPr>
        <p:txBody>
          <a:bodyPr wrap="square" lIns="0" tIns="0" rIns="0" bIns="0" rtlCol="0" anchor="t">
            <a:spAutoFit/>
          </a:bodyPr>
          <a:lstStyle/>
          <a:p>
            <a:pPr marL="863600" lvl="1" indent="-431800" algn="just">
              <a:lnSpc>
                <a:spcPct val="150000"/>
              </a:lnSpc>
              <a:buFont typeface="Arial" panose="020B0604020202020204"/>
              <a:buChar char="•"/>
            </a:pPr>
            <a:r>
              <a:rPr lang="en-US" sz="4000" dirty="0" err="1">
                <a:solidFill>
                  <a:srgbClr val="000000"/>
                </a:solidFill>
                <a:latin typeface="Arial" panose="020B0604020202020204" pitchFamily="34" charset="0"/>
                <a:cs typeface="Arial" panose="020B0604020202020204" pitchFamily="34" charset="0"/>
              </a:rPr>
              <a:t>Các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em</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hãy</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quan</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sát</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hình</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ảnh</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và</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đọc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các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bước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tìm</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hiểu</a:t>
            </a:r>
            <a:r>
              <a:rPr lang="en-US" sz="4000" dirty="0">
                <a:solidFill>
                  <a:srgbClr val="000000"/>
                </a:solidFill>
                <a:latin typeface="Arial" panose="020B0604020202020204" pitchFamily="34" charset="0"/>
                <a:cs typeface="Arial" panose="020B0604020202020204" pitchFamily="34" charset="0"/>
              </a:rPr>
              <a:t> ý </a:t>
            </a:r>
            <a:r>
              <a:rPr lang="en-US" sz="4000" dirty="0" err="1">
                <a:solidFill>
                  <a:srgbClr val="000000"/>
                </a:solidFill>
                <a:latin typeface="Arial" panose="020B0604020202020204" pitchFamily="34" charset="0"/>
                <a:cs typeface="Arial" panose="020B0604020202020204" pitchFamily="34" charset="0"/>
              </a:rPr>
              <a:t>tưởng</a:t>
            </a:r>
            <a:r>
              <a:rPr lang="en-US" sz="4000" dirty="0">
                <a:solidFill>
                  <a:srgbClr val="000000"/>
                </a:solidFill>
                <a:latin typeface="Arial" panose="020B0604020202020204" pitchFamily="34" charset="0"/>
                <a:cs typeface="Arial" panose="020B0604020202020204" pitchFamily="34" charset="0"/>
              </a:rPr>
              <a:t> SGK, tr. 38-39.</a:t>
            </a:r>
          </a:p>
          <a:p>
            <a:pPr marL="863600" lvl="1" indent="-431800" algn="just">
              <a:lnSpc>
                <a:spcPct val="150000"/>
              </a:lnSpc>
              <a:buFont typeface="Arial" panose="020B0604020202020204"/>
              <a:buChar char="•"/>
            </a:pPr>
            <a:r>
              <a:rPr lang="en-US" sz="4000" dirty="0">
                <a:solidFill>
                  <a:srgbClr val="000000"/>
                </a:solidFill>
                <a:latin typeface="Arial" panose="020B0604020202020204" pitchFamily="34" charset="0"/>
                <a:cs typeface="Arial" panose="020B0604020202020204" pitchFamily="34" charset="0"/>
              </a:rPr>
              <a:t>Sau </a:t>
            </a:r>
            <a:r>
              <a:rPr lang="en-US" sz="4000" dirty="0" err="1">
                <a:solidFill>
                  <a:srgbClr val="000000"/>
                </a:solidFill>
                <a:latin typeface="Arial" panose="020B0604020202020204" pitchFamily="34" charset="0"/>
                <a:cs typeface="Arial" panose="020B0604020202020204" pitchFamily="34" charset="0"/>
              </a:rPr>
              <a:t>đó</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thực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hiện</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nhiệm</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vụ</a:t>
            </a:r>
            <a:r>
              <a:rPr lang="en-US" sz="4000" dirty="0">
                <a:solidFill>
                  <a:srgbClr val="000000"/>
                </a:solidFill>
                <a:latin typeface="Arial" panose="020B0604020202020204" pitchFamily="34" charset="0"/>
                <a:cs typeface="Arial" panose="020B0604020202020204" pitchFamily="34" charset="0"/>
              </a:rPr>
              <a:t>:</a:t>
            </a:r>
            <a:r>
              <a:rPr lang="vi-VN" sz="4000" dirty="0">
                <a:solidFill>
                  <a:srgbClr val="000000"/>
                </a:solidFill>
                <a:latin typeface="Arial" panose="020B0604020202020204" pitchFamily="34" charset="0"/>
                <a:cs typeface="Arial" panose="020B0604020202020204" pitchFamily="34" charset="0"/>
              </a:rPr>
              <a:t> </a:t>
            </a:r>
            <a:r>
              <a:rPr lang="vi-VN" sz="4000" i="1" dirty="0">
                <a:solidFill>
                  <a:srgbClr val="000000"/>
                </a:solidFill>
                <a:effectLst/>
                <a:latin typeface="Arial" panose="020B0604020202020204" pitchFamily="34" charset="0"/>
                <a:cs typeface="Arial" panose="020B0604020202020204" pitchFamily="34" charset="0"/>
              </a:rPr>
              <a:t>Trình bày ý tưởng lựa chọn góc vẽ, xác định đặc điểm của mẫu và phương pháp vẽ</a:t>
            </a:r>
            <a:r>
              <a:rPr lang="vi-VN" sz="4000" dirty="0">
                <a:solidFill>
                  <a:srgbClr val="000000"/>
                </a:solidFill>
                <a:effectLst/>
                <a:latin typeface="Arial" panose="020B0604020202020204" pitchFamily="34" charset="0"/>
                <a:cs typeface="Arial" panose="020B0604020202020204" pitchFamily="34" charset="0"/>
              </a:rPr>
              <a:t>.</a:t>
            </a:r>
            <a:endParaRPr lang="vi-VN" sz="4000" dirty="0">
              <a:effectLst/>
              <a:latin typeface="Arial" panose="020B0604020202020204" pitchFamily="34" charset="0"/>
              <a:cs typeface="Arial" panose="020B0604020202020204" pitchFamily="34" charset="0"/>
            </a:endParaRPr>
          </a:p>
        </p:txBody>
      </p:sp>
      <p:sp>
        <p:nvSpPr>
          <p:cNvPr id="5" name="Freeform 56">
            <a:extLst>
              <a:ext uri="{FF2B5EF4-FFF2-40B4-BE49-F238E27FC236}">
                <a16:creationId xmlns:a16="http://schemas.microsoft.com/office/drawing/2014/main" id="{1EE48887-001A-F44D-FA74-86DD71E10DD1}"/>
              </a:ext>
            </a:extLst>
          </p:cNvPr>
          <p:cNvSpPr/>
          <p:nvPr/>
        </p:nvSpPr>
        <p:spPr>
          <a:xfrm>
            <a:off x="975360" y="2254220"/>
            <a:ext cx="7098027" cy="7080280"/>
          </a:xfrm>
          <a:custGeom>
            <a:avLst/>
            <a:gdLst/>
            <a:ahLst/>
            <a:cxnLst/>
            <a:rect l="l" t="t" r="r" b="b"/>
            <a:pathLst>
              <a:path w="1124868" h="1122055">
                <a:moveTo>
                  <a:pt x="0" y="0"/>
                </a:moveTo>
                <a:lnTo>
                  <a:pt x="1124867" y="0"/>
                </a:lnTo>
                <a:lnTo>
                  <a:pt x="1124867" y="1122055"/>
                </a:lnTo>
                <a:lnTo>
                  <a:pt x="0" y="112205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125802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AFB"/>
        </a:solidFill>
        <a:effectLst/>
      </p:bgPr>
    </p:bg>
    <p:spTree>
      <p:nvGrpSpPr>
        <p:cNvPr id="1" name=""/>
        <p:cNvGrpSpPr/>
        <p:nvPr/>
      </p:nvGrpSpPr>
      <p:grpSpPr>
        <a:xfrm>
          <a:off x="0" y="0"/>
          <a:ext cx="0" cy="0"/>
          <a:chOff x="0" y="0"/>
          <a:chExt cx="0" cy="0"/>
        </a:xfrm>
      </p:grpSpPr>
      <p:sp>
        <p:nvSpPr>
          <p:cNvPr id="2" name="AutoShape 2"/>
          <p:cNvSpPr/>
          <p:nvPr/>
        </p:nvSpPr>
        <p:spPr>
          <a:xfrm rot="3535">
            <a:off x="-116930" y="9804152"/>
            <a:ext cx="18521860" cy="0"/>
          </a:xfrm>
          <a:prstGeom prst="line">
            <a:avLst/>
          </a:prstGeom>
          <a:ln w="9525" cap="rnd">
            <a:solidFill>
              <a:srgbClr val="0E2A47"/>
            </a:solidFill>
            <a:prstDash val="solid"/>
            <a:headEnd type="none" w="sm" len="sm"/>
            <a:tailEnd type="none" w="sm" len="sm"/>
          </a:ln>
        </p:spPr>
      </p:sp>
      <p:sp>
        <p:nvSpPr>
          <p:cNvPr id="3" name="AutoShape 3"/>
          <p:cNvSpPr/>
          <p:nvPr/>
        </p:nvSpPr>
        <p:spPr>
          <a:xfrm rot="5393765">
            <a:off x="-4647366" y="5143500"/>
            <a:ext cx="10504067" cy="0"/>
          </a:xfrm>
          <a:prstGeom prst="line">
            <a:avLst/>
          </a:prstGeom>
          <a:ln w="9525" cap="rnd">
            <a:solidFill>
              <a:srgbClr val="0E2A47"/>
            </a:solidFill>
            <a:prstDash val="solid"/>
            <a:headEnd type="none" w="sm" len="sm"/>
            <a:tailEnd type="none" w="sm" len="sm"/>
          </a:ln>
        </p:spPr>
      </p:sp>
      <p:sp>
        <p:nvSpPr>
          <p:cNvPr id="4" name="TextBox 4"/>
          <p:cNvSpPr txBox="1"/>
          <p:nvPr/>
        </p:nvSpPr>
        <p:spPr>
          <a:xfrm>
            <a:off x="1531426" y="838600"/>
            <a:ext cx="6831522" cy="769441"/>
          </a:xfrm>
          <a:prstGeom prst="rect">
            <a:avLst/>
          </a:prstGeom>
        </p:spPr>
        <p:txBody>
          <a:bodyPr wrap="square" lIns="0" tIns="0" rIns="0" bIns="0" rtlCol="0" anchor="t">
            <a:spAutoFit/>
          </a:bodyPr>
          <a:lstStyle/>
          <a:p>
            <a:pPr algn="l"/>
            <a:r>
              <a:rPr lang="vi-VN" sz="5000" b="1" dirty="0">
                <a:solidFill>
                  <a:srgbClr val="0E2A47"/>
                </a:solidFill>
                <a:latin typeface="Arial" panose="020B0604020202020204" pitchFamily="34" charset="0"/>
                <a:cs typeface="Arial" panose="020B0604020202020204" pitchFamily="34" charset="0"/>
              </a:rPr>
              <a:t>Các bước tìm ý tưởng</a:t>
            </a:r>
            <a:endParaRPr lang="en-US" sz="5000" b="1" dirty="0">
              <a:solidFill>
                <a:srgbClr val="0E2A47"/>
              </a:solidFill>
              <a:latin typeface="Arial" panose="020B0604020202020204" pitchFamily="34" charset="0"/>
              <a:cs typeface="Arial" panose="020B0604020202020204" pitchFamily="34" charset="0"/>
            </a:endParaRPr>
          </a:p>
        </p:txBody>
      </p:sp>
      <p:grpSp>
        <p:nvGrpSpPr>
          <p:cNvPr id="13" name="Group 11">
            <a:extLst>
              <a:ext uri="{FF2B5EF4-FFF2-40B4-BE49-F238E27FC236}">
                <a16:creationId xmlns:a16="http://schemas.microsoft.com/office/drawing/2014/main" id="{8AB2EFBD-AE42-A998-50DF-1CC32C0B63DA}"/>
              </a:ext>
            </a:extLst>
          </p:cNvPr>
          <p:cNvGrpSpPr/>
          <p:nvPr/>
        </p:nvGrpSpPr>
        <p:grpSpPr>
          <a:xfrm>
            <a:off x="13020517" y="5868656"/>
            <a:ext cx="4414029" cy="2523642"/>
            <a:chOff x="0" y="-161926"/>
            <a:chExt cx="5977211" cy="3364853"/>
          </a:xfrm>
        </p:grpSpPr>
        <p:sp>
          <p:nvSpPr>
            <p:cNvPr id="14" name="TextBox 12">
              <a:extLst>
                <a:ext uri="{FF2B5EF4-FFF2-40B4-BE49-F238E27FC236}">
                  <a16:creationId xmlns:a16="http://schemas.microsoft.com/office/drawing/2014/main" id="{78FE4D49-F229-3472-300A-5FF0B9AABB53}"/>
                </a:ext>
              </a:extLst>
            </p:cNvPr>
            <p:cNvSpPr txBox="1"/>
            <p:nvPr/>
          </p:nvSpPr>
          <p:spPr>
            <a:xfrm>
              <a:off x="2189349" y="-161926"/>
              <a:ext cx="1598510" cy="920081"/>
            </a:xfrm>
            <a:prstGeom prst="rect">
              <a:avLst/>
            </a:prstGeom>
          </p:spPr>
          <p:txBody>
            <a:bodyPr wrap="square" lIns="0" tIns="0" rIns="0" bIns="0" rtlCol="0" anchor="t">
              <a:spAutoFit/>
            </a:bodyPr>
            <a:lstStyle/>
            <a:p>
              <a:pPr algn="ctr">
                <a:lnSpc>
                  <a:spcPts val="5880"/>
                </a:lnSpc>
              </a:pPr>
              <a:r>
                <a:rPr lang="en-US" sz="4400" b="1" dirty="0">
                  <a:solidFill>
                    <a:srgbClr val="000000"/>
                  </a:solidFill>
                  <a:latin typeface="Arial" panose="020B0604020202020204" pitchFamily="34" charset="0"/>
                  <a:cs typeface="Arial" panose="020B0604020202020204" pitchFamily="34" charset="0"/>
                </a:rPr>
                <a:t>03</a:t>
              </a:r>
            </a:p>
          </p:txBody>
        </p:sp>
        <p:sp>
          <p:nvSpPr>
            <p:cNvPr id="15" name="TextBox 13">
              <a:extLst>
                <a:ext uri="{FF2B5EF4-FFF2-40B4-BE49-F238E27FC236}">
                  <a16:creationId xmlns:a16="http://schemas.microsoft.com/office/drawing/2014/main" id="{92D375FC-2D57-B0B8-50DD-AC69819CA966}"/>
                </a:ext>
              </a:extLst>
            </p:cNvPr>
            <p:cNvSpPr txBox="1"/>
            <p:nvPr/>
          </p:nvSpPr>
          <p:spPr>
            <a:xfrm>
              <a:off x="0" y="892809"/>
              <a:ext cx="5977211" cy="2310118"/>
            </a:xfrm>
            <a:prstGeom prst="rect">
              <a:avLst/>
            </a:prstGeom>
          </p:spPr>
          <p:txBody>
            <a:bodyPr lIns="0" tIns="0" rIns="0" bIns="0" rtlCol="0" anchor="t">
              <a:spAutoFit/>
            </a:bodyPr>
            <a:lstStyle/>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Xác định phương pháp thực hành</a:t>
              </a:r>
              <a:endParaRPr lang="vi-VN" sz="4000" dirty="0">
                <a:effectLst/>
                <a:latin typeface="Arial" panose="020B0604020202020204" pitchFamily="34" charset="0"/>
                <a:cs typeface="Arial" panose="020B0604020202020204" pitchFamily="34" charset="0"/>
              </a:endParaRPr>
            </a:p>
          </p:txBody>
        </p:sp>
      </p:grpSp>
      <p:grpSp>
        <p:nvGrpSpPr>
          <p:cNvPr id="16" name="Group 14">
            <a:extLst>
              <a:ext uri="{FF2B5EF4-FFF2-40B4-BE49-F238E27FC236}">
                <a16:creationId xmlns:a16="http://schemas.microsoft.com/office/drawing/2014/main" id="{638B3B28-759E-4569-9129-EE066F19BD81}"/>
              </a:ext>
            </a:extLst>
          </p:cNvPr>
          <p:cNvGrpSpPr/>
          <p:nvPr/>
        </p:nvGrpSpPr>
        <p:grpSpPr>
          <a:xfrm>
            <a:off x="6705600" y="5905500"/>
            <a:ext cx="4618489" cy="2486798"/>
            <a:chOff x="-1" y="-161925"/>
            <a:chExt cx="6157986" cy="3315728"/>
          </a:xfrm>
        </p:grpSpPr>
        <p:sp>
          <p:nvSpPr>
            <p:cNvPr id="17" name="TextBox 15">
              <a:extLst>
                <a:ext uri="{FF2B5EF4-FFF2-40B4-BE49-F238E27FC236}">
                  <a16:creationId xmlns:a16="http://schemas.microsoft.com/office/drawing/2014/main" id="{D9EDC651-EC50-9386-46D2-6885CDB568D8}"/>
                </a:ext>
              </a:extLst>
            </p:cNvPr>
            <p:cNvSpPr txBox="1"/>
            <p:nvPr/>
          </p:nvSpPr>
          <p:spPr>
            <a:xfrm>
              <a:off x="1514220" y="-161925"/>
              <a:ext cx="2678202" cy="920081"/>
            </a:xfrm>
            <a:prstGeom prst="rect">
              <a:avLst/>
            </a:prstGeom>
          </p:spPr>
          <p:txBody>
            <a:bodyPr wrap="square" lIns="0" tIns="0" rIns="0" bIns="0" rtlCol="0" anchor="t">
              <a:spAutoFit/>
            </a:bodyPr>
            <a:lstStyle/>
            <a:p>
              <a:pPr algn="ctr">
                <a:lnSpc>
                  <a:spcPts val="5880"/>
                </a:lnSpc>
              </a:pPr>
              <a:r>
                <a:rPr lang="en-US" sz="4400" b="1" dirty="0">
                  <a:solidFill>
                    <a:srgbClr val="000000"/>
                  </a:solidFill>
                  <a:latin typeface="Arial" panose="020B0604020202020204" pitchFamily="34" charset="0"/>
                  <a:cs typeface="Arial" panose="020B0604020202020204" pitchFamily="34" charset="0"/>
                </a:rPr>
                <a:t>02</a:t>
              </a:r>
            </a:p>
          </p:txBody>
        </p:sp>
        <p:sp>
          <p:nvSpPr>
            <p:cNvPr id="18" name="TextBox 16">
              <a:extLst>
                <a:ext uri="{FF2B5EF4-FFF2-40B4-BE49-F238E27FC236}">
                  <a16:creationId xmlns:a16="http://schemas.microsoft.com/office/drawing/2014/main" id="{D1EF175F-A7B1-8669-A875-B7433AAFBAB2}"/>
                </a:ext>
              </a:extLst>
            </p:cNvPr>
            <p:cNvSpPr txBox="1"/>
            <p:nvPr/>
          </p:nvSpPr>
          <p:spPr>
            <a:xfrm>
              <a:off x="-1" y="843685"/>
              <a:ext cx="6157986" cy="2310118"/>
            </a:xfrm>
            <a:prstGeom prst="rect">
              <a:avLst/>
            </a:prstGeom>
          </p:spPr>
          <p:txBody>
            <a:bodyPr wrap="square" lIns="0" tIns="0" rIns="0" bIns="0" rtlCol="0" anchor="t">
              <a:spAutoFit/>
            </a:bodyPr>
            <a:lstStyle/>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Xác định đặc điểm nổi bật của vật mẫu.</a:t>
              </a:r>
              <a:endParaRPr lang="vi-VN" sz="4000" dirty="0">
                <a:effectLst/>
                <a:latin typeface="Arial" panose="020B0604020202020204" pitchFamily="34" charset="0"/>
                <a:cs typeface="Arial" panose="020B0604020202020204" pitchFamily="34" charset="0"/>
              </a:endParaRPr>
            </a:p>
          </p:txBody>
        </p:sp>
      </p:grpSp>
      <p:grpSp>
        <p:nvGrpSpPr>
          <p:cNvPr id="19" name="Group 17">
            <a:extLst>
              <a:ext uri="{FF2B5EF4-FFF2-40B4-BE49-F238E27FC236}">
                <a16:creationId xmlns:a16="http://schemas.microsoft.com/office/drawing/2014/main" id="{4D40E3F0-A2A2-B083-4357-2128BF91AB21}"/>
              </a:ext>
            </a:extLst>
          </p:cNvPr>
          <p:cNvGrpSpPr/>
          <p:nvPr/>
        </p:nvGrpSpPr>
        <p:grpSpPr>
          <a:xfrm>
            <a:off x="1531427" y="5868657"/>
            <a:ext cx="3477745" cy="2523641"/>
            <a:chOff x="1" y="-161925"/>
            <a:chExt cx="4636993" cy="3364852"/>
          </a:xfrm>
        </p:grpSpPr>
        <p:sp>
          <p:nvSpPr>
            <p:cNvPr id="20" name="TextBox 18">
              <a:extLst>
                <a:ext uri="{FF2B5EF4-FFF2-40B4-BE49-F238E27FC236}">
                  <a16:creationId xmlns:a16="http://schemas.microsoft.com/office/drawing/2014/main" id="{8A25F151-D41B-80B9-B3CB-BB7D98F119F6}"/>
                </a:ext>
              </a:extLst>
            </p:cNvPr>
            <p:cNvSpPr txBox="1"/>
            <p:nvPr/>
          </p:nvSpPr>
          <p:spPr>
            <a:xfrm>
              <a:off x="1" y="-161925"/>
              <a:ext cx="4636610" cy="920081"/>
            </a:xfrm>
            <a:prstGeom prst="rect">
              <a:avLst/>
            </a:prstGeom>
          </p:spPr>
          <p:txBody>
            <a:bodyPr wrap="square" lIns="0" tIns="0" rIns="0" bIns="0" rtlCol="0" anchor="t">
              <a:spAutoFit/>
            </a:bodyPr>
            <a:lstStyle/>
            <a:p>
              <a:pPr algn="ctr">
                <a:lnSpc>
                  <a:spcPts val="5880"/>
                </a:lnSpc>
              </a:pPr>
              <a:r>
                <a:rPr lang="en-US" sz="4400" b="1" dirty="0">
                  <a:solidFill>
                    <a:srgbClr val="000000"/>
                  </a:solidFill>
                  <a:latin typeface="Arial" panose="020B0604020202020204" pitchFamily="34" charset="0"/>
                  <a:cs typeface="Arial" panose="020B0604020202020204" pitchFamily="34" charset="0"/>
                </a:rPr>
                <a:t>01</a:t>
              </a:r>
            </a:p>
          </p:txBody>
        </p:sp>
        <p:sp>
          <p:nvSpPr>
            <p:cNvPr id="21" name="TextBox 19">
              <a:extLst>
                <a:ext uri="{FF2B5EF4-FFF2-40B4-BE49-F238E27FC236}">
                  <a16:creationId xmlns:a16="http://schemas.microsoft.com/office/drawing/2014/main" id="{E3DBFB5D-E849-BA8F-4E65-A90A3CE46B2C}"/>
                </a:ext>
              </a:extLst>
            </p:cNvPr>
            <p:cNvSpPr txBox="1"/>
            <p:nvPr/>
          </p:nvSpPr>
          <p:spPr>
            <a:xfrm>
              <a:off x="384" y="892809"/>
              <a:ext cx="4636610" cy="2310118"/>
            </a:xfrm>
            <a:prstGeom prst="rect">
              <a:avLst/>
            </a:prstGeom>
          </p:spPr>
          <p:txBody>
            <a:bodyPr wrap="square" lIns="0" tIns="0" rIns="0" bIns="0" rtlCol="0" anchor="t">
              <a:spAutoFit/>
            </a:bodyPr>
            <a:lstStyle/>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Chọn góc nhìn để vẽ.</a:t>
              </a:r>
              <a:endParaRPr lang="vi-VN" sz="4000" dirty="0">
                <a:effectLst/>
                <a:latin typeface="Arial" panose="020B0604020202020204" pitchFamily="34" charset="0"/>
                <a:cs typeface="Arial" panose="020B0604020202020204" pitchFamily="34" charset="0"/>
              </a:endParaRPr>
            </a:p>
          </p:txBody>
        </p:sp>
      </p:grpSp>
      <p:sp>
        <p:nvSpPr>
          <p:cNvPr id="5" name="Freeform 33">
            <a:extLst>
              <a:ext uri="{FF2B5EF4-FFF2-40B4-BE49-F238E27FC236}">
                <a16:creationId xmlns:a16="http://schemas.microsoft.com/office/drawing/2014/main" id="{7D771D61-34E1-E5B6-1C34-2BD8CF9C14DF}"/>
              </a:ext>
            </a:extLst>
          </p:cNvPr>
          <p:cNvSpPr/>
          <p:nvPr/>
        </p:nvSpPr>
        <p:spPr>
          <a:xfrm>
            <a:off x="1733636" y="2607999"/>
            <a:ext cx="3200280" cy="2672238"/>
          </a:xfrm>
          <a:custGeom>
            <a:avLst/>
            <a:gdLst/>
            <a:ahLst/>
            <a:cxnLst/>
            <a:rect l="l" t="t" r="r" b="b"/>
            <a:pathLst>
              <a:path w="1103799" h="921673">
                <a:moveTo>
                  <a:pt x="0" y="0"/>
                </a:moveTo>
                <a:lnTo>
                  <a:pt x="1103799" y="0"/>
                </a:lnTo>
                <a:lnTo>
                  <a:pt x="1103799" y="921672"/>
                </a:lnTo>
                <a:lnTo>
                  <a:pt x="0" y="92167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
        <p:nvSpPr>
          <p:cNvPr id="6" name="Freeform 31">
            <a:extLst>
              <a:ext uri="{FF2B5EF4-FFF2-40B4-BE49-F238E27FC236}">
                <a16:creationId xmlns:a16="http://schemas.microsoft.com/office/drawing/2014/main" id="{E68795FA-81D0-0654-21DC-E2F9B2AB271C}"/>
              </a:ext>
            </a:extLst>
          </p:cNvPr>
          <p:cNvSpPr/>
          <p:nvPr/>
        </p:nvSpPr>
        <p:spPr>
          <a:xfrm>
            <a:off x="7391401" y="2046305"/>
            <a:ext cx="2962048" cy="3469457"/>
          </a:xfrm>
          <a:custGeom>
            <a:avLst/>
            <a:gdLst/>
            <a:ahLst/>
            <a:cxnLst/>
            <a:rect l="l" t="t" r="r" b="b"/>
            <a:pathLst>
              <a:path w="830571" h="972850">
                <a:moveTo>
                  <a:pt x="0" y="0"/>
                </a:moveTo>
                <a:lnTo>
                  <a:pt x="830570" y="0"/>
                </a:lnTo>
                <a:lnTo>
                  <a:pt x="830570" y="972850"/>
                </a:lnTo>
                <a:lnTo>
                  <a:pt x="0" y="97285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
        <p:nvSpPr>
          <p:cNvPr id="7" name="Freeform 56">
            <a:extLst>
              <a:ext uri="{FF2B5EF4-FFF2-40B4-BE49-F238E27FC236}">
                <a16:creationId xmlns:a16="http://schemas.microsoft.com/office/drawing/2014/main" id="{730424F3-46F3-E84A-86B1-F1EA07CBFD3A}"/>
              </a:ext>
            </a:extLst>
          </p:cNvPr>
          <p:cNvSpPr/>
          <p:nvPr/>
        </p:nvSpPr>
        <p:spPr>
          <a:xfrm>
            <a:off x="13328514" y="2231878"/>
            <a:ext cx="3802142" cy="3469457"/>
          </a:xfrm>
          <a:custGeom>
            <a:avLst/>
            <a:gdLst/>
            <a:ahLst/>
            <a:cxnLst/>
            <a:rect l="l" t="t" r="r" b="b"/>
            <a:pathLst>
              <a:path w="1003070" h="915302">
                <a:moveTo>
                  <a:pt x="0" y="0"/>
                </a:moveTo>
                <a:lnTo>
                  <a:pt x="1003070" y="0"/>
                </a:lnTo>
                <a:lnTo>
                  <a:pt x="1003070" y="915302"/>
                </a:lnTo>
                <a:lnTo>
                  <a:pt x="0" y="915302"/>
                </a:lnTo>
                <a:lnTo>
                  <a:pt x="0" y="0"/>
                </a:lnTo>
                <a:close/>
              </a:path>
            </a:pathLst>
          </a:custGeom>
          <a:blipFill>
            <a:blip r:embed="rId7"/>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p:tgtEl>
                                          <p:spTgt spid="19"/>
                                        </p:tgtEl>
                                        <p:attrNameLst>
                                          <p:attrName>ppt_y</p:attrName>
                                        </p:attrNameLst>
                                      </p:cBhvr>
                                      <p:tavLst>
                                        <p:tav tm="0">
                                          <p:val>
                                            <p:strVal val="#ppt_y+#ppt_h*1.125000"/>
                                          </p:val>
                                        </p:tav>
                                        <p:tav tm="100000">
                                          <p:val>
                                            <p:strVal val="#ppt_y"/>
                                          </p:val>
                                        </p:tav>
                                      </p:tavLst>
                                    </p:anim>
                                    <p:animEffect transition="in" filter="wipe(up)">
                                      <p:cBhvr>
                                        <p:cTn id="31" dur="500"/>
                                        <p:tgtEl>
                                          <p:spTgt spid="19"/>
                                        </p:tgtEl>
                                      </p:cBhvr>
                                    </p:animEffect>
                                  </p:childTnLst>
                                </p:cTn>
                              </p:par>
                              <p:par>
                                <p:cTn id="32" presetID="1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p:tgtEl>
                                          <p:spTgt spid="16"/>
                                        </p:tgtEl>
                                        <p:attrNameLst>
                                          <p:attrName>ppt_y</p:attrName>
                                        </p:attrNameLst>
                                      </p:cBhvr>
                                      <p:tavLst>
                                        <p:tav tm="0">
                                          <p:val>
                                            <p:strVal val="#ppt_y+#ppt_h*1.125000"/>
                                          </p:val>
                                        </p:tav>
                                        <p:tav tm="100000">
                                          <p:val>
                                            <p:strVal val="#ppt_y"/>
                                          </p:val>
                                        </p:tav>
                                      </p:tavLst>
                                    </p:anim>
                                    <p:animEffect transition="in" filter="wipe(up)">
                                      <p:cBhvr>
                                        <p:cTn id="35" dur="500"/>
                                        <p:tgtEl>
                                          <p:spTgt spid="16"/>
                                        </p:tgtEl>
                                      </p:cBhvr>
                                    </p:animEffect>
                                  </p:childTnLst>
                                </p:cTn>
                              </p:par>
                              <p:par>
                                <p:cTn id="36" presetID="12" presetClass="entr" presetSubtype="4"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p:tgtEl>
                                          <p:spTgt spid="13"/>
                                        </p:tgtEl>
                                        <p:attrNameLst>
                                          <p:attrName>ppt_y</p:attrName>
                                        </p:attrNameLst>
                                      </p:cBhvr>
                                      <p:tavLst>
                                        <p:tav tm="0">
                                          <p:val>
                                            <p:strVal val="#ppt_y+#ppt_h*1.125000"/>
                                          </p:val>
                                        </p:tav>
                                        <p:tav tm="100000">
                                          <p:val>
                                            <p:strVal val="#ppt_y"/>
                                          </p:val>
                                        </p:tav>
                                      </p:tavLst>
                                    </p:anim>
                                    <p:animEffect transition="in" filter="wipe(up)">
                                      <p:cBhvr>
                                        <p:cTn id="39" dur="500"/>
                                        <p:tgtEl>
                                          <p:spTgt spid="13"/>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p:tgtEl>
                                          <p:spTgt spid="5"/>
                                        </p:tgtEl>
                                        <p:attrNameLst>
                                          <p:attrName>ppt_y</p:attrName>
                                        </p:attrNameLst>
                                      </p:cBhvr>
                                      <p:tavLst>
                                        <p:tav tm="0">
                                          <p:val>
                                            <p:strVal val="#ppt_y+#ppt_h*1.125000"/>
                                          </p:val>
                                        </p:tav>
                                        <p:tav tm="100000">
                                          <p:val>
                                            <p:strVal val="#ppt_y"/>
                                          </p:val>
                                        </p:tav>
                                      </p:tavLst>
                                    </p:anim>
                                    <p:animEffect transition="in" filter="wipe(up)">
                                      <p:cBhvr>
                                        <p:cTn id="43" dur="500"/>
                                        <p:tgtEl>
                                          <p:spTgt spid="5"/>
                                        </p:tgtEl>
                                      </p:cBhvr>
                                    </p:animEffect>
                                  </p:childTnLst>
                                </p:cTn>
                              </p:par>
                              <p:par>
                                <p:cTn id="44" presetID="12" presetClass="entr" presetSubtype="4"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500"/>
                                        <p:tgtEl>
                                          <p:spTgt spid="6"/>
                                        </p:tgtEl>
                                        <p:attrNameLst>
                                          <p:attrName>ppt_y</p:attrName>
                                        </p:attrNameLst>
                                      </p:cBhvr>
                                      <p:tavLst>
                                        <p:tav tm="0">
                                          <p:val>
                                            <p:strVal val="#ppt_y+#ppt_h*1.125000"/>
                                          </p:val>
                                        </p:tav>
                                        <p:tav tm="100000">
                                          <p:val>
                                            <p:strVal val="#ppt_y"/>
                                          </p:val>
                                        </p:tav>
                                      </p:tavLst>
                                    </p:anim>
                                    <p:animEffect transition="in" filter="wipe(up)">
                                      <p:cBhvr>
                                        <p:cTn id="47" dur="500"/>
                                        <p:tgtEl>
                                          <p:spTgt spid="6"/>
                                        </p:tgtEl>
                                      </p:cBhvr>
                                    </p:animEffect>
                                  </p:childTnLst>
                                </p:cTn>
                              </p:par>
                              <p:par>
                                <p:cTn id="48" presetID="12" presetClass="entr" presetSubtype="4"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p:tgtEl>
                                          <p:spTgt spid="7"/>
                                        </p:tgtEl>
                                        <p:attrNameLst>
                                          <p:attrName>ppt_y</p:attrName>
                                        </p:attrNameLst>
                                      </p:cBhvr>
                                      <p:tavLst>
                                        <p:tav tm="0">
                                          <p:val>
                                            <p:strVal val="#ppt_y+#ppt_h*1.125000"/>
                                          </p:val>
                                        </p:tav>
                                        <p:tav tm="100000">
                                          <p:val>
                                            <p:strVal val="#ppt_y"/>
                                          </p:val>
                                        </p:tav>
                                      </p:tavLst>
                                    </p:anim>
                                    <p:animEffect transition="in" filter="wipe(up)">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AFB"/>
        </a:solidFill>
        <a:effectLst/>
      </p:bgPr>
    </p:bg>
    <p:spTree>
      <p:nvGrpSpPr>
        <p:cNvPr id="1" name=""/>
        <p:cNvGrpSpPr/>
        <p:nvPr/>
      </p:nvGrpSpPr>
      <p:grpSpPr>
        <a:xfrm>
          <a:off x="0" y="0"/>
          <a:ext cx="0" cy="0"/>
          <a:chOff x="0" y="0"/>
          <a:chExt cx="0" cy="0"/>
        </a:xfrm>
      </p:grpSpPr>
      <p:sp>
        <p:nvSpPr>
          <p:cNvPr id="2" name="AutoShape 2"/>
          <p:cNvSpPr/>
          <p:nvPr/>
        </p:nvSpPr>
        <p:spPr>
          <a:xfrm rot="3535">
            <a:off x="-116930" y="9804152"/>
            <a:ext cx="18521860" cy="0"/>
          </a:xfrm>
          <a:prstGeom prst="line">
            <a:avLst/>
          </a:prstGeom>
          <a:ln w="9525" cap="rnd">
            <a:solidFill>
              <a:srgbClr val="0E2A47"/>
            </a:solidFill>
            <a:prstDash val="solid"/>
            <a:headEnd type="none" w="sm" len="sm"/>
            <a:tailEnd type="none" w="sm" len="sm"/>
          </a:ln>
        </p:spPr>
      </p:sp>
      <p:sp>
        <p:nvSpPr>
          <p:cNvPr id="3" name="AutoShape 3"/>
          <p:cNvSpPr/>
          <p:nvPr/>
        </p:nvSpPr>
        <p:spPr>
          <a:xfrm rot="5393765">
            <a:off x="-4647366" y="5143500"/>
            <a:ext cx="10504067" cy="0"/>
          </a:xfrm>
          <a:prstGeom prst="line">
            <a:avLst/>
          </a:prstGeom>
          <a:ln w="9525" cap="rnd">
            <a:solidFill>
              <a:srgbClr val="0E2A47"/>
            </a:solidFill>
            <a:prstDash val="solid"/>
            <a:headEnd type="none" w="sm" len="sm"/>
            <a:tailEnd type="none" w="sm" len="sm"/>
          </a:ln>
        </p:spPr>
      </p:sp>
      <p:sp>
        <p:nvSpPr>
          <p:cNvPr id="4" name="TextBox 4"/>
          <p:cNvSpPr txBox="1"/>
          <p:nvPr/>
        </p:nvSpPr>
        <p:spPr>
          <a:xfrm>
            <a:off x="1531426" y="838600"/>
            <a:ext cx="2049974" cy="769441"/>
          </a:xfrm>
          <a:prstGeom prst="rect">
            <a:avLst/>
          </a:prstGeom>
        </p:spPr>
        <p:txBody>
          <a:bodyPr wrap="square" lIns="0" tIns="0" rIns="0" bIns="0" rtlCol="0" anchor="t">
            <a:spAutoFit/>
          </a:bodyPr>
          <a:lstStyle/>
          <a:p>
            <a:pPr algn="l"/>
            <a:r>
              <a:rPr lang="vi-VN" sz="5000" b="1" dirty="0">
                <a:solidFill>
                  <a:srgbClr val="0E2A47"/>
                </a:solidFill>
                <a:latin typeface="Arial" panose="020B0604020202020204" pitchFamily="34" charset="0"/>
                <a:cs typeface="Arial" panose="020B0604020202020204" pitchFamily="34" charset="0"/>
              </a:rPr>
              <a:t>Lưu ý</a:t>
            </a:r>
            <a:endParaRPr lang="en-US" sz="5000" b="1" dirty="0">
              <a:solidFill>
                <a:srgbClr val="0E2A47"/>
              </a:solidFill>
              <a:latin typeface="Arial" panose="020B0604020202020204" pitchFamily="34" charset="0"/>
              <a:cs typeface="Arial" panose="020B0604020202020204" pitchFamily="34" charset="0"/>
            </a:endParaRPr>
          </a:p>
        </p:txBody>
      </p:sp>
      <p:sp>
        <p:nvSpPr>
          <p:cNvPr id="5" name="Freeform 4">
            <a:extLst>
              <a:ext uri="{FF2B5EF4-FFF2-40B4-BE49-F238E27FC236}">
                <a16:creationId xmlns:a16="http://schemas.microsoft.com/office/drawing/2014/main" id="{6F6151BF-5DB4-EBEE-4AA0-5E2F233C0F44}"/>
              </a:ext>
            </a:extLst>
          </p:cNvPr>
          <p:cNvSpPr/>
          <p:nvPr/>
        </p:nvSpPr>
        <p:spPr>
          <a:xfrm>
            <a:off x="4349048" y="2019300"/>
            <a:ext cx="10112344" cy="1143118"/>
          </a:xfrm>
          <a:custGeom>
            <a:avLst/>
            <a:gdLst/>
            <a:ahLst/>
            <a:cxnLst/>
            <a:rect l="l" t="t" r="r" b="b"/>
            <a:pathLst>
              <a:path w="2663333" h="350493">
                <a:moveTo>
                  <a:pt x="39045" y="0"/>
                </a:moveTo>
                <a:lnTo>
                  <a:pt x="2624288" y="0"/>
                </a:lnTo>
                <a:cubicBezTo>
                  <a:pt x="2645852" y="0"/>
                  <a:pt x="2663333" y="17481"/>
                  <a:pt x="2663333" y="39045"/>
                </a:cubicBezTo>
                <a:lnTo>
                  <a:pt x="2663333" y="311448"/>
                </a:lnTo>
                <a:cubicBezTo>
                  <a:pt x="2663333" y="321803"/>
                  <a:pt x="2659220" y="331735"/>
                  <a:pt x="2651897" y="339057"/>
                </a:cubicBezTo>
                <a:cubicBezTo>
                  <a:pt x="2644575" y="346379"/>
                  <a:pt x="2634644" y="350493"/>
                  <a:pt x="2624288" y="350493"/>
                </a:cubicBezTo>
                <a:lnTo>
                  <a:pt x="39045" y="350493"/>
                </a:lnTo>
                <a:cubicBezTo>
                  <a:pt x="28690" y="350493"/>
                  <a:pt x="18758" y="346379"/>
                  <a:pt x="11436" y="339057"/>
                </a:cubicBezTo>
                <a:cubicBezTo>
                  <a:pt x="4114" y="331735"/>
                  <a:pt x="0" y="321803"/>
                  <a:pt x="0" y="311448"/>
                </a:cubicBezTo>
                <a:lnTo>
                  <a:pt x="0" y="39045"/>
                </a:lnTo>
                <a:cubicBezTo>
                  <a:pt x="0" y="28690"/>
                  <a:pt x="4114" y="18758"/>
                  <a:pt x="11436" y="11436"/>
                </a:cubicBezTo>
                <a:cubicBezTo>
                  <a:pt x="18758" y="4114"/>
                  <a:pt x="28690" y="0"/>
                  <a:pt x="39045" y="0"/>
                </a:cubicBezTo>
                <a:close/>
              </a:path>
            </a:pathLst>
          </a:custGeom>
          <a:solidFill>
            <a:schemeClr val="bg1"/>
          </a:solidFill>
          <a:ln w="66675" cap="rnd">
            <a:solidFill>
              <a:schemeClr val="bg1">
                <a:lumMod val="75000"/>
              </a:schemeClr>
            </a:solidFill>
            <a:prstDash val="solid"/>
            <a:round/>
          </a:ln>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4000" b="1" dirty="0" err="1">
                <a:solidFill>
                  <a:srgbClr val="000000"/>
                </a:solidFill>
                <a:latin typeface="Arial" panose="020B0604020202020204" pitchFamily="34" charset="0"/>
                <a:cs typeface="Arial" panose="020B0604020202020204" pitchFamily="34" charset="0"/>
              </a:rPr>
              <a:t>Tùy</a:t>
            </a:r>
            <a:r>
              <a:rPr lang="en-US" sz="4000" b="1" dirty="0">
                <a:solidFill>
                  <a:srgbClr val="000000"/>
                </a:solidFill>
                <a:latin typeface="Arial" panose="020B0604020202020204" pitchFamily="34" charset="0"/>
                <a:cs typeface="Arial" panose="020B0604020202020204" pitchFamily="34" charset="0"/>
              </a:rPr>
              <a:t> </a:t>
            </a:r>
            <a:r>
              <a:rPr lang="en-US" sz="4000" b="1" dirty="0" err="1">
                <a:solidFill>
                  <a:srgbClr val="000000"/>
                </a:solidFill>
                <a:latin typeface="Arial" panose="020B0604020202020204" pitchFamily="34" charset="0"/>
                <a:cs typeface="Arial" panose="020B0604020202020204" pitchFamily="34" charset="0"/>
              </a:rPr>
              <a:t>theo</a:t>
            </a:r>
            <a:r>
              <a:rPr lang="en-US" sz="4000" b="1" dirty="0">
                <a:solidFill>
                  <a:srgbClr val="000000"/>
                </a:solidFill>
                <a:latin typeface="Arial" panose="020B0604020202020204" pitchFamily="34" charset="0"/>
                <a:cs typeface="Arial" panose="020B0604020202020204" pitchFamily="34" charset="0"/>
              </a:rPr>
              <a:t> </a:t>
            </a:r>
            <a:r>
              <a:rPr lang="en-US" sz="4000" b="1" dirty="0" err="1">
                <a:solidFill>
                  <a:srgbClr val="000000"/>
                </a:solidFill>
                <a:latin typeface="Arial" panose="020B0604020202020204" pitchFamily="34" charset="0"/>
                <a:cs typeface="Arial" panose="020B0604020202020204" pitchFamily="34" charset="0"/>
              </a:rPr>
              <a:t>sở</a:t>
            </a:r>
            <a:r>
              <a:rPr lang="en-US" sz="4000" b="1" dirty="0">
                <a:solidFill>
                  <a:srgbClr val="000000"/>
                </a:solidFill>
                <a:latin typeface="Arial" panose="020B0604020202020204" pitchFamily="34" charset="0"/>
                <a:cs typeface="Arial" panose="020B0604020202020204" pitchFamily="34" charset="0"/>
              </a:rPr>
              <a:t> </a:t>
            </a:r>
            <a:r>
              <a:rPr lang="en-US" sz="4000" b="1" dirty="0" err="1">
                <a:solidFill>
                  <a:srgbClr val="000000"/>
                </a:solidFill>
                <a:latin typeface="Arial" panose="020B0604020202020204" pitchFamily="34" charset="0"/>
                <a:cs typeface="Arial" panose="020B0604020202020204" pitchFamily="34" charset="0"/>
              </a:rPr>
              <a:t>thích</a:t>
            </a:r>
            <a:r>
              <a:rPr lang="en-US" sz="4000" b="1" dirty="0">
                <a:solidFill>
                  <a:srgbClr val="000000"/>
                </a:solidFill>
                <a:latin typeface="Arial" panose="020B0604020202020204" pitchFamily="34" charset="0"/>
                <a:cs typeface="Arial" panose="020B0604020202020204" pitchFamily="34" charset="0"/>
              </a:rPr>
              <a:t>, </a:t>
            </a:r>
            <a:r>
              <a:rPr lang="en-US" sz="4000" b="1" dirty="0" err="1">
                <a:solidFill>
                  <a:srgbClr val="000000"/>
                </a:solidFill>
                <a:latin typeface="Arial" panose="020B0604020202020204" pitchFamily="34" charset="0"/>
                <a:cs typeface="Arial" panose="020B0604020202020204" pitchFamily="34" charset="0"/>
              </a:rPr>
              <a:t>cảm</a:t>
            </a:r>
            <a:r>
              <a:rPr lang="en-US" sz="4000" b="1" dirty="0">
                <a:solidFill>
                  <a:srgbClr val="000000"/>
                </a:solidFill>
                <a:latin typeface="Arial" panose="020B0604020202020204" pitchFamily="34" charset="0"/>
                <a:cs typeface="Arial" panose="020B0604020202020204" pitchFamily="34" charset="0"/>
              </a:rPr>
              <a:t> </a:t>
            </a:r>
            <a:r>
              <a:rPr lang="en-US" sz="4000" b="1" dirty="0" err="1">
                <a:solidFill>
                  <a:srgbClr val="000000"/>
                </a:solidFill>
                <a:latin typeface="Arial" panose="020B0604020202020204" pitchFamily="34" charset="0"/>
                <a:cs typeface="Arial" panose="020B0604020202020204" pitchFamily="34" charset="0"/>
              </a:rPr>
              <a:t>hứng</a:t>
            </a:r>
            <a:r>
              <a:rPr lang="en-US" sz="4000" b="1" dirty="0">
                <a:solidFill>
                  <a:srgbClr val="000000"/>
                </a:solidFill>
                <a:latin typeface="Arial" panose="020B0604020202020204" pitchFamily="34" charset="0"/>
                <a:cs typeface="Arial" panose="020B0604020202020204" pitchFamily="34" charset="0"/>
              </a:rPr>
              <a:t> </a:t>
            </a:r>
            <a:r>
              <a:rPr lang="en-US" sz="4000" b="1" dirty="0" err="1">
                <a:solidFill>
                  <a:srgbClr val="000000"/>
                </a:solidFill>
                <a:latin typeface="Arial" panose="020B0604020202020204" pitchFamily="34" charset="0"/>
                <a:cs typeface="Arial" panose="020B0604020202020204" pitchFamily="34" charset="0"/>
              </a:rPr>
              <a:t>cá</a:t>
            </a:r>
            <a:r>
              <a:rPr lang="en-US" sz="4000" b="1" dirty="0">
                <a:solidFill>
                  <a:srgbClr val="000000"/>
                </a:solidFill>
                <a:latin typeface="Arial" panose="020B0604020202020204" pitchFamily="34" charset="0"/>
                <a:cs typeface="Arial" panose="020B0604020202020204" pitchFamily="34" charset="0"/>
              </a:rPr>
              <a:t> </a:t>
            </a:r>
            <a:r>
              <a:rPr lang="en-US" sz="4000" b="1" dirty="0" err="1">
                <a:solidFill>
                  <a:srgbClr val="000000"/>
                </a:solidFill>
                <a:latin typeface="Arial" panose="020B0604020202020204" pitchFamily="34" charset="0"/>
                <a:cs typeface="Arial" panose="020B0604020202020204" pitchFamily="34" charset="0"/>
              </a:rPr>
              <a:t>nhân</a:t>
            </a:r>
            <a:endParaRPr lang="en-US" sz="4000" b="1" dirty="0">
              <a:solidFill>
                <a:srgbClr val="000000"/>
              </a:solidFill>
              <a:latin typeface="Arial" panose="020B0604020202020204" pitchFamily="34" charset="0"/>
              <a:cs typeface="Arial" panose="020B0604020202020204" pitchFamily="34" charset="0"/>
            </a:endParaRPr>
          </a:p>
        </p:txBody>
      </p:sp>
      <p:sp>
        <p:nvSpPr>
          <p:cNvPr id="8" name="Freeform 11">
            <a:extLst>
              <a:ext uri="{FF2B5EF4-FFF2-40B4-BE49-F238E27FC236}">
                <a16:creationId xmlns:a16="http://schemas.microsoft.com/office/drawing/2014/main" id="{BEE2D8CD-B545-BF4A-3705-5268263881FF}"/>
              </a:ext>
            </a:extLst>
          </p:cNvPr>
          <p:cNvSpPr/>
          <p:nvPr/>
        </p:nvSpPr>
        <p:spPr>
          <a:xfrm>
            <a:off x="1117145" y="4042547"/>
            <a:ext cx="4655004" cy="4910952"/>
          </a:xfrm>
          <a:custGeom>
            <a:avLst/>
            <a:gdLst/>
            <a:ahLst/>
            <a:cxnLst/>
            <a:rect l="l" t="t" r="r" b="b"/>
            <a:pathLst>
              <a:path w="979337" h="1293419">
                <a:moveTo>
                  <a:pt x="106184" y="0"/>
                </a:moveTo>
                <a:lnTo>
                  <a:pt x="873153" y="0"/>
                </a:lnTo>
                <a:cubicBezTo>
                  <a:pt x="901315" y="0"/>
                  <a:pt x="928323" y="11187"/>
                  <a:pt x="948237" y="31101"/>
                </a:cubicBezTo>
                <a:cubicBezTo>
                  <a:pt x="968150" y="51014"/>
                  <a:pt x="979337" y="78022"/>
                  <a:pt x="979337" y="106184"/>
                </a:cubicBezTo>
                <a:lnTo>
                  <a:pt x="979337" y="1187235"/>
                </a:lnTo>
                <a:cubicBezTo>
                  <a:pt x="979337" y="1215397"/>
                  <a:pt x="968150" y="1242405"/>
                  <a:pt x="948237" y="1262319"/>
                </a:cubicBezTo>
                <a:cubicBezTo>
                  <a:pt x="928323" y="1282232"/>
                  <a:pt x="901315" y="1293419"/>
                  <a:pt x="873153" y="1293419"/>
                </a:cubicBezTo>
                <a:lnTo>
                  <a:pt x="106184" y="1293419"/>
                </a:lnTo>
                <a:cubicBezTo>
                  <a:pt x="47540" y="1293419"/>
                  <a:pt x="0" y="1245879"/>
                  <a:pt x="0" y="1187235"/>
                </a:cubicBezTo>
                <a:lnTo>
                  <a:pt x="0" y="106184"/>
                </a:lnTo>
                <a:cubicBezTo>
                  <a:pt x="0" y="78022"/>
                  <a:pt x="11187" y="51014"/>
                  <a:pt x="31101" y="31101"/>
                </a:cubicBezTo>
                <a:cubicBezTo>
                  <a:pt x="51014" y="11187"/>
                  <a:pt x="78022" y="0"/>
                  <a:pt x="106184" y="0"/>
                </a:cubicBezTo>
                <a:close/>
              </a:path>
            </a:pathLst>
          </a:custGeom>
          <a:solidFill>
            <a:schemeClr val="bg1"/>
          </a:solidFill>
          <a:ln w="66675" cap="rnd">
            <a:solidFill>
              <a:schemeClr val="bg1">
                <a:lumMod val="75000"/>
              </a:schemeClr>
            </a:solidFill>
            <a:prstDash val="solid"/>
            <a:round/>
          </a:ln>
        </p:spPr>
        <p:txBody>
          <a:bodyPr bIns="252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4000" dirty="0" err="1">
                <a:solidFill>
                  <a:srgbClr val="000000"/>
                </a:solidFill>
                <a:latin typeface="Arial" panose="020B0604020202020204" pitchFamily="34" charset="0"/>
                <a:cs typeface="Arial" panose="020B0604020202020204" pitchFamily="34" charset="0"/>
              </a:rPr>
              <a:t>Có</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thể</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lựa</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chọn</a:t>
            </a:r>
            <a:r>
              <a:rPr lang="en-US" sz="4000" dirty="0">
                <a:solidFill>
                  <a:srgbClr val="000000"/>
                </a:solidFill>
                <a:latin typeface="Arial" panose="020B0604020202020204" pitchFamily="34" charset="0"/>
                <a:cs typeface="Arial" panose="020B0604020202020204" pitchFamily="34" charset="0"/>
              </a:rPr>
              <a:t> </a:t>
            </a:r>
            <a:endParaRPr lang="vi-VN" sz="4000" dirty="0">
              <a:solidFill>
                <a:srgbClr val="000000"/>
              </a:solidFill>
              <a:latin typeface="Arial" panose="020B0604020202020204" pitchFamily="34" charset="0"/>
              <a:cs typeface="Arial" panose="020B0604020202020204" pitchFamily="34" charset="0"/>
            </a:endParaRPr>
          </a:p>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những góc </a:t>
            </a:r>
          </a:p>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quan sát mẫu </a:t>
            </a:r>
          </a:p>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để vẽ theo ý thích</a:t>
            </a:r>
            <a:endParaRPr lang="vi-VN" sz="4000" dirty="0">
              <a:effectLst/>
              <a:latin typeface="Arial" panose="020B0604020202020204" pitchFamily="34" charset="0"/>
              <a:cs typeface="Arial" panose="020B0604020202020204" pitchFamily="34" charset="0"/>
            </a:endParaRPr>
          </a:p>
        </p:txBody>
      </p:sp>
      <p:sp>
        <p:nvSpPr>
          <p:cNvPr id="9" name="AutoShape 13">
            <a:extLst>
              <a:ext uri="{FF2B5EF4-FFF2-40B4-BE49-F238E27FC236}">
                <a16:creationId xmlns:a16="http://schemas.microsoft.com/office/drawing/2014/main" id="{A0262630-4C97-EEBE-24A7-4AFBACA28D3E}"/>
              </a:ext>
            </a:extLst>
          </p:cNvPr>
          <p:cNvSpPr/>
          <p:nvPr/>
        </p:nvSpPr>
        <p:spPr>
          <a:xfrm flipH="1">
            <a:off x="2976355" y="3162417"/>
            <a:ext cx="6428865" cy="880130"/>
          </a:xfrm>
          <a:prstGeom prst="line">
            <a:avLst/>
          </a:prstGeom>
          <a:ln w="38100" cap="rnd">
            <a:solidFill>
              <a:schemeClr val="bg1">
                <a:lumMod val="75000"/>
              </a:schemeClr>
            </a:solidFill>
            <a:prstDash val="solid"/>
            <a:headEnd type="none" w="sm" len="sm"/>
            <a:tailEnd type="arrow" w="med"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a:latin typeface="Arial" panose="020B0604020202020204" pitchFamily="34" charset="0"/>
              <a:cs typeface="Arial" panose="020B0604020202020204" pitchFamily="34" charset="0"/>
            </a:endParaRPr>
          </a:p>
        </p:txBody>
      </p:sp>
      <p:sp>
        <p:nvSpPr>
          <p:cNvPr id="10" name="Freeform 16">
            <a:extLst>
              <a:ext uri="{FF2B5EF4-FFF2-40B4-BE49-F238E27FC236}">
                <a16:creationId xmlns:a16="http://schemas.microsoft.com/office/drawing/2014/main" id="{D9D043ED-4697-3174-FFC2-D25952E356A6}"/>
              </a:ext>
            </a:extLst>
          </p:cNvPr>
          <p:cNvSpPr/>
          <p:nvPr/>
        </p:nvSpPr>
        <p:spPr>
          <a:xfrm>
            <a:off x="10828321" y="4042547"/>
            <a:ext cx="7043174" cy="4910952"/>
          </a:xfrm>
          <a:custGeom>
            <a:avLst/>
            <a:gdLst/>
            <a:ahLst/>
            <a:cxnLst/>
            <a:rect l="l" t="t" r="r" b="b"/>
            <a:pathLst>
              <a:path w="1806303" h="1293419">
                <a:moveTo>
                  <a:pt x="57571" y="0"/>
                </a:moveTo>
                <a:lnTo>
                  <a:pt x="1748732" y="0"/>
                </a:lnTo>
                <a:cubicBezTo>
                  <a:pt x="1780528" y="0"/>
                  <a:pt x="1806303" y="25775"/>
                  <a:pt x="1806303" y="57571"/>
                </a:cubicBezTo>
                <a:lnTo>
                  <a:pt x="1806303" y="1235849"/>
                </a:lnTo>
                <a:cubicBezTo>
                  <a:pt x="1806303" y="1267644"/>
                  <a:pt x="1780528" y="1293419"/>
                  <a:pt x="1748732" y="1293419"/>
                </a:cubicBezTo>
                <a:lnTo>
                  <a:pt x="57571" y="1293419"/>
                </a:lnTo>
                <a:cubicBezTo>
                  <a:pt x="25775" y="1293419"/>
                  <a:pt x="0" y="1267644"/>
                  <a:pt x="0" y="1235849"/>
                </a:cubicBezTo>
                <a:lnTo>
                  <a:pt x="0" y="57571"/>
                </a:lnTo>
                <a:cubicBezTo>
                  <a:pt x="0" y="25775"/>
                  <a:pt x="25775" y="0"/>
                  <a:pt x="57571" y="0"/>
                </a:cubicBezTo>
                <a:close/>
              </a:path>
            </a:pathLst>
          </a:custGeom>
          <a:solidFill>
            <a:schemeClr val="bg1"/>
          </a:solidFill>
          <a:ln w="66675" cap="rnd">
            <a:solidFill>
              <a:schemeClr val="bg1">
                <a:lumMod val="75000"/>
              </a:schemeClr>
            </a:solidFill>
            <a:prstDash val="solid"/>
            <a:round/>
          </a:ln>
        </p:spPr>
        <p:txBody>
          <a:bodyPr bIns="2520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Cần tìm ra đặc điểm tiêu biểu </a:t>
            </a:r>
          </a:p>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của mẫu để tạo cảm hứng </a:t>
            </a:r>
          </a:p>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trong quá trình thực hành.</a:t>
            </a:r>
            <a:endParaRPr lang="vi-VN" sz="4000" dirty="0">
              <a:effectLst/>
              <a:latin typeface="Arial" panose="020B0604020202020204" pitchFamily="34" charset="0"/>
              <a:cs typeface="Arial" panose="020B0604020202020204" pitchFamily="34" charset="0"/>
            </a:endParaRPr>
          </a:p>
        </p:txBody>
      </p:sp>
      <p:sp>
        <p:nvSpPr>
          <p:cNvPr id="11" name="AutoShape 18">
            <a:extLst>
              <a:ext uri="{FF2B5EF4-FFF2-40B4-BE49-F238E27FC236}">
                <a16:creationId xmlns:a16="http://schemas.microsoft.com/office/drawing/2014/main" id="{FEC2D370-F75F-6726-CAEC-F47C531933C8}"/>
              </a:ext>
            </a:extLst>
          </p:cNvPr>
          <p:cNvSpPr/>
          <p:nvPr/>
        </p:nvSpPr>
        <p:spPr>
          <a:xfrm>
            <a:off x="9405220" y="3162417"/>
            <a:ext cx="5037122" cy="880130"/>
          </a:xfrm>
          <a:prstGeom prst="line">
            <a:avLst/>
          </a:prstGeom>
          <a:ln w="38100" cap="rnd">
            <a:solidFill>
              <a:schemeClr val="bg1">
                <a:lumMod val="75000"/>
              </a:schemeClr>
            </a:solidFill>
            <a:prstDash val="solid"/>
            <a:headEnd type="none" w="sm" len="sm"/>
            <a:tailEnd type="arrow" w="med"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a:latin typeface="Arial" panose="020B0604020202020204" pitchFamily="34" charset="0"/>
              <a:cs typeface="Arial" panose="020B0604020202020204" pitchFamily="34" charset="0"/>
            </a:endParaRPr>
          </a:p>
        </p:txBody>
      </p:sp>
      <p:sp>
        <p:nvSpPr>
          <p:cNvPr id="6" name="Freeform 74">
            <a:extLst>
              <a:ext uri="{FF2B5EF4-FFF2-40B4-BE49-F238E27FC236}">
                <a16:creationId xmlns:a16="http://schemas.microsoft.com/office/drawing/2014/main" id="{764C37F9-DC5D-697C-7B4C-924A69D3A573}"/>
              </a:ext>
            </a:extLst>
          </p:cNvPr>
          <p:cNvSpPr/>
          <p:nvPr/>
        </p:nvSpPr>
        <p:spPr>
          <a:xfrm>
            <a:off x="6492100" y="4042547"/>
            <a:ext cx="3597220" cy="7142493"/>
          </a:xfrm>
          <a:custGeom>
            <a:avLst/>
            <a:gdLst/>
            <a:ahLst/>
            <a:cxnLst/>
            <a:rect l="l" t="t" r="r" b="b"/>
            <a:pathLst>
              <a:path w="676100" h="1342436">
                <a:moveTo>
                  <a:pt x="0" y="0"/>
                </a:moveTo>
                <a:lnTo>
                  <a:pt x="676100" y="0"/>
                </a:lnTo>
                <a:lnTo>
                  <a:pt x="676100" y="1342436"/>
                </a:lnTo>
                <a:lnTo>
                  <a:pt x="0" y="134243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extLst>
      <p:ext uri="{BB962C8B-B14F-4D97-AF65-F5344CB8AC3E}">
        <p14:creationId xmlns:p14="http://schemas.microsoft.com/office/powerpoint/2010/main" val="373209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AFB"/>
        </a:solidFill>
        <a:effectLst/>
      </p:bgPr>
    </p:bg>
    <p:spTree>
      <p:nvGrpSpPr>
        <p:cNvPr id="1" name=""/>
        <p:cNvGrpSpPr/>
        <p:nvPr/>
      </p:nvGrpSpPr>
      <p:grpSpPr>
        <a:xfrm>
          <a:off x="0" y="0"/>
          <a:ext cx="0" cy="0"/>
          <a:chOff x="0" y="0"/>
          <a:chExt cx="0" cy="0"/>
        </a:xfrm>
      </p:grpSpPr>
      <p:sp>
        <p:nvSpPr>
          <p:cNvPr id="2" name="AutoShape 2"/>
          <p:cNvSpPr/>
          <p:nvPr/>
        </p:nvSpPr>
        <p:spPr>
          <a:xfrm rot="3535">
            <a:off x="-116930" y="9804152"/>
            <a:ext cx="18521860" cy="0"/>
          </a:xfrm>
          <a:prstGeom prst="line">
            <a:avLst/>
          </a:prstGeom>
          <a:ln w="9525" cap="rnd">
            <a:solidFill>
              <a:srgbClr val="0E2A47"/>
            </a:solidFill>
            <a:prstDash val="solid"/>
            <a:headEnd type="none" w="sm" len="sm"/>
            <a:tailEnd type="none" w="sm" len="sm"/>
          </a:ln>
        </p:spPr>
      </p:sp>
      <p:sp>
        <p:nvSpPr>
          <p:cNvPr id="3" name="AutoShape 3"/>
          <p:cNvSpPr/>
          <p:nvPr/>
        </p:nvSpPr>
        <p:spPr>
          <a:xfrm rot="5393765">
            <a:off x="12431298" y="5143500"/>
            <a:ext cx="10504067" cy="0"/>
          </a:xfrm>
          <a:prstGeom prst="line">
            <a:avLst/>
          </a:prstGeom>
          <a:ln w="9525" cap="rnd">
            <a:solidFill>
              <a:srgbClr val="0E2A47"/>
            </a:solidFill>
            <a:prstDash val="solid"/>
            <a:headEnd type="none" w="sm" len="sm"/>
            <a:tailEnd type="none" w="sm" len="sm"/>
          </a:ln>
        </p:spPr>
      </p:sp>
      <p:sp>
        <p:nvSpPr>
          <p:cNvPr id="4" name="TextBox 4"/>
          <p:cNvSpPr txBox="1"/>
          <p:nvPr/>
        </p:nvSpPr>
        <p:spPr>
          <a:xfrm>
            <a:off x="1600200" y="661142"/>
            <a:ext cx="7848600" cy="769441"/>
          </a:xfrm>
          <a:prstGeom prst="rect">
            <a:avLst/>
          </a:prstGeom>
        </p:spPr>
        <p:txBody>
          <a:bodyPr wrap="square" lIns="0" tIns="0" rIns="0" bIns="0" rtlCol="0" anchor="t">
            <a:spAutoFit/>
          </a:bodyPr>
          <a:lstStyle/>
          <a:p>
            <a:pPr algn="l"/>
            <a:r>
              <a:rPr lang="vi-VN" sz="5000" b="1" dirty="0">
                <a:solidFill>
                  <a:srgbClr val="0E2A47"/>
                </a:solidFill>
                <a:latin typeface="Arial" panose="020B0604020202020204" pitchFamily="34" charset="0"/>
                <a:cs typeface="Arial" panose="020B0604020202020204" pitchFamily="34" charset="0"/>
              </a:rPr>
              <a:t>Gợi ý ý tưởng thực hành</a:t>
            </a:r>
            <a:endParaRPr lang="en-US" sz="5000" b="1" dirty="0">
              <a:solidFill>
                <a:srgbClr val="0E2A47"/>
              </a:solidFill>
              <a:latin typeface="Arial" panose="020B0604020202020204" pitchFamily="34" charset="0"/>
              <a:cs typeface="Arial" panose="020B0604020202020204" pitchFamily="34" charset="0"/>
            </a:endParaRPr>
          </a:p>
        </p:txBody>
      </p:sp>
      <p:sp>
        <p:nvSpPr>
          <p:cNvPr id="14" name="Freeform 14"/>
          <p:cNvSpPr/>
          <p:nvPr/>
        </p:nvSpPr>
        <p:spPr>
          <a:xfrm>
            <a:off x="359126" y="279850"/>
            <a:ext cx="611644" cy="610184"/>
          </a:xfrm>
          <a:custGeom>
            <a:avLst/>
            <a:gdLst/>
            <a:ahLst/>
            <a:cxnLst/>
            <a:rect l="l" t="t" r="r" b="b"/>
            <a:pathLst>
              <a:path w="611644" h="610184">
                <a:moveTo>
                  <a:pt x="0" y="0"/>
                </a:moveTo>
                <a:lnTo>
                  <a:pt x="611644" y="0"/>
                </a:lnTo>
                <a:lnTo>
                  <a:pt x="611644" y="610184"/>
                </a:lnTo>
                <a:lnTo>
                  <a:pt x="0" y="61018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5122" name="Picture 2">
            <a:extLst>
              <a:ext uri="{FF2B5EF4-FFF2-40B4-BE49-F238E27FC236}">
                <a16:creationId xmlns:a16="http://schemas.microsoft.com/office/drawing/2014/main" id="{49E1ADA0-AD74-5193-884D-DE403FF50E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126" y="2054442"/>
            <a:ext cx="5372100" cy="711517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A2C8B31B-96F1-5C5F-3641-9BFD8AEDEA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4062" y="2100162"/>
            <a:ext cx="5319236" cy="709231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2A9289D7-D2E4-B7C1-6AA3-A45DA786F6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56134" y="2100162"/>
            <a:ext cx="5372100" cy="711632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par>
                                <p:cTn id="13" presetID="16" presetClass="entr" presetSubtype="21" fill="hold" nodeType="with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barn(inVertical)">
                                      <p:cBhvr>
                                        <p:cTn id="15" dur="500"/>
                                        <p:tgtEl>
                                          <p:spTgt spid="5124"/>
                                        </p:tgtEl>
                                      </p:cBhvr>
                                    </p:animEffect>
                                  </p:childTnLst>
                                </p:cTn>
                              </p:par>
                              <p:par>
                                <p:cTn id="16" presetID="16" presetClass="entr" presetSubtype="21" fill="hold" nodeType="withEffect">
                                  <p:stCondLst>
                                    <p:cond delay="0"/>
                                  </p:stCondLst>
                                  <p:childTnLst>
                                    <p:set>
                                      <p:cBhvr>
                                        <p:cTn id="17" dur="1" fill="hold">
                                          <p:stCondLst>
                                            <p:cond delay="0"/>
                                          </p:stCondLst>
                                        </p:cTn>
                                        <p:tgtEl>
                                          <p:spTgt spid="5128"/>
                                        </p:tgtEl>
                                        <p:attrNameLst>
                                          <p:attrName>style.visibility</p:attrName>
                                        </p:attrNameLst>
                                      </p:cBhvr>
                                      <p:to>
                                        <p:strVal val="visible"/>
                                      </p:to>
                                    </p:set>
                                    <p:animEffect transition="in" filter="barn(inVertical)">
                                      <p:cBhvr>
                                        <p:cTn id="18"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AFB"/>
        </a:solidFill>
        <a:effectLst/>
      </p:bgPr>
    </p:bg>
    <p:spTree>
      <p:nvGrpSpPr>
        <p:cNvPr id="1" name=""/>
        <p:cNvGrpSpPr/>
        <p:nvPr/>
      </p:nvGrpSpPr>
      <p:grpSpPr>
        <a:xfrm>
          <a:off x="0" y="0"/>
          <a:ext cx="0" cy="0"/>
          <a:chOff x="0" y="0"/>
          <a:chExt cx="0" cy="0"/>
        </a:xfrm>
      </p:grpSpPr>
      <p:sp>
        <p:nvSpPr>
          <p:cNvPr id="2" name="AutoShape 2"/>
          <p:cNvSpPr/>
          <p:nvPr/>
        </p:nvSpPr>
        <p:spPr>
          <a:xfrm rot="3535">
            <a:off x="-116930" y="9804152"/>
            <a:ext cx="18521860" cy="0"/>
          </a:xfrm>
          <a:prstGeom prst="line">
            <a:avLst/>
          </a:prstGeom>
          <a:ln w="9525" cap="rnd">
            <a:solidFill>
              <a:srgbClr val="0E2A47"/>
            </a:solidFill>
            <a:prstDash val="solid"/>
            <a:headEnd type="none" w="sm" len="sm"/>
            <a:tailEnd type="none" w="sm" len="sm"/>
          </a:ln>
        </p:spPr>
      </p:sp>
      <p:sp>
        <p:nvSpPr>
          <p:cNvPr id="3" name="AutoShape 3"/>
          <p:cNvSpPr/>
          <p:nvPr/>
        </p:nvSpPr>
        <p:spPr>
          <a:xfrm rot="5393765">
            <a:off x="12431298" y="5143500"/>
            <a:ext cx="10504067" cy="0"/>
          </a:xfrm>
          <a:prstGeom prst="line">
            <a:avLst/>
          </a:prstGeom>
          <a:ln w="9525" cap="rnd">
            <a:solidFill>
              <a:srgbClr val="0E2A47"/>
            </a:solidFill>
            <a:prstDash val="solid"/>
            <a:headEnd type="none" w="sm" len="sm"/>
            <a:tailEnd type="none" w="sm" len="sm"/>
          </a:ln>
        </p:spPr>
      </p:sp>
      <p:sp>
        <p:nvSpPr>
          <p:cNvPr id="4" name="TextBox 4"/>
          <p:cNvSpPr txBox="1"/>
          <p:nvPr/>
        </p:nvSpPr>
        <p:spPr>
          <a:xfrm>
            <a:off x="1600200" y="661142"/>
            <a:ext cx="7848600" cy="769441"/>
          </a:xfrm>
          <a:prstGeom prst="rect">
            <a:avLst/>
          </a:prstGeom>
        </p:spPr>
        <p:txBody>
          <a:bodyPr wrap="square" lIns="0" tIns="0" rIns="0" bIns="0" rtlCol="0" anchor="t">
            <a:spAutoFit/>
          </a:bodyPr>
          <a:lstStyle/>
          <a:p>
            <a:pPr algn="l"/>
            <a:r>
              <a:rPr lang="vi-VN" sz="5000" b="1" dirty="0">
                <a:solidFill>
                  <a:srgbClr val="0E2A47"/>
                </a:solidFill>
                <a:latin typeface="Arial" panose="020B0604020202020204" pitchFamily="34" charset="0"/>
                <a:cs typeface="Arial" panose="020B0604020202020204" pitchFamily="34" charset="0"/>
              </a:rPr>
              <a:t>Gợi ý ý tưởng thực hành</a:t>
            </a:r>
            <a:endParaRPr lang="en-US" sz="5000" b="1" dirty="0">
              <a:solidFill>
                <a:srgbClr val="0E2A47"/>
              </a:solidFill>
              <a:latin typeface="Arial" panose="020B0604020202020204" pitchFamily="34" charset="0"/>
              <a:cs typeface="Arial" panose="020B0604020202020204" pitchFamily="34" charset="0"/>
            </a:endParaRPr>
          </a:p>
        </p:txBody>
      </p:sp>
      <p:sp>
        <p:nvSpPr>
          <p:cNvPr id="14" name="Freeform 14"/>
          <p:cNvSpPr/>
          <p:nvPr/>
        </p:nvSpPr>
        <p:spPr>
          <a:xfrm>
            <a:off x="359126" y="279850"/>
            <a:ext cx="611644" cy="610184"/>
          </a:xfrm>
          <a:custGeom>
            <a:avLst/>
            <a:gdLst/>
            <a:ahLst/>
            <a:cxnLst/>
            <a:rect l="l" t="t" r="r" b="b"/>
            <a:pathLst>
              <a:path w="611644" h="610184">
                <a:moveTo>
                  <a:pt x="0" y="0"/>
                </a:moveTo>
                <a:lnTo>
                  <a:pt x="611644" y="0"/>
                </a:lnTo>
                <a:lnTo>
                  <a:pt x="611644" y="610184"/>
                </a:lnTo>
                <a:lnTo>
                  <a:pt x="0" y="61018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5126" name="Picture 6">
            <a:extLst>
              <a:ext uri="{FF2B5EF4-FFF2-40B4-BE49-F238E27FC236}">
                <a16:creationId xmlns:a16="http://schemas.microsoft.com/office/drawing/2014/main" id="{4246F90F-360A-72B5-53C5-CDB3773EC8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745" y="3439229"/>
            <a:ext cx="5372100" cy="53721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83531093-E2C4-7214-78FF-E8CC379D06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0467" y="2255043"/>
            <a:ext cx="4109711" cy="671512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356D9503-4B08-D4A6-1CA7-7A698B1521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34800" y="2255043"/>
            <a:ext cx="5372100" cy="671512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67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barn(inVertical)">
                                      <p:cBhvr>
                                        <p:cTn id="7" dur="500"/>
                                        <p:tgtEl>
                                          <p:spTgt spid="5126"/>
                                        </p:tgtEl>
                                      </p:cBhvr>
                                    </p:animEffect>
                                  </p:childTnLst>
                                </p:cTn>
                              </p:par>
                              <p:par>
                                <p:cTn id="8" presetID="16" presetClass="entr" presetSubtype="21"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arn(inVertical)">
                                      <p:cBhvr>
                                        <p:cTn id="10" dur="500"/>
                                        <p:tgtEl>
                                          <p:spTgt spid="6146"/>
                                        </p:tgtEl>
                                      </p:cBhvr>
                                    </p:animEffect>
                                  </p:childTnLst>
                                </p:cTn>
                              </p:par>
                              <p:par>
                                <p:cTn id="11" presetID="16" presetClass="entr" presetSubtype="21" fill="hold" nodeType="withEffect">
                                  <p:stCondLst>
                                    <p:cond delay="0"/>
                                  </p:stCondLst>
                                  <p:childTnLst>
                                    <p:set>
                                      <p:cBhvr>
                                        <p:cTn id="12" dur="1" fill="hold">
                                          <p:stCondLst>
                                            <p:cond delay="0"/>
                                          </p:stCondLst>
                                        </p:cTn>
                                        <p:tgtEl>
                                          <p:spTgt spid="6148"/>
                                        </p:tgtEl>
                                        <p:attrNameLst>
                                          <p:attrName>style.visibility</p:attrName>
                                        </p:attrNameLst>
                                      </p:cBhvr>
                                      <p:to>
                                        <p:strVal val="visible"/>
                                      </p:to>
                                    </p:set>
                                    <p:animEffect transition="in" filter="barn(inVertical)">
                                      <p:cBhvr>
                                        <p:cTn id="13"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AFB"/>
        </a:solidFill>
        <a:effectLst/>
      </p:bgPr>
    </p:bg>
    <p:spTree>
      <p:nvGrpSpPr>
        <p:cNvPr id="1" name=""/>
        <p:cNvGrpSpPr/>
        <p:nvPr/>
      </p:nvGrpSpPr>
      <p:grpSpPr>
        <a:xfrm>
          <a:off x="0" y="0"/>
          <a:ext cx="0" cy="0"/>
          <a:chOff x="0" y="0"/>
          <a:chExt cx="0" cy="0"/>
        </a:xfrm>
      </p:grpSpPr>
      <p:sp>
        <p:nvSpPr>
          <p:cNvPr id="2" name="AutoShape 2"/>
          <p:cNvSpPr/>
          <p:nvPr/>
        </p:nvSpPr>
        <p:spPr>
          <a:xfrm rot="3535">
            <a:off x="-116930" y="9804152"/>
            <a:ext cx="18521860" cy="0"/>
          </a:xfrm>
          <a:prstGeom prst="line">
            <a:avLst/>
          </a:prstGeom>
          <a:ln w="9525" cap="rnd">
            <a:solidFill>
              <a:srgbClr val="0E2A47"/>
            </a:solidFill>
            <a:prstDash val="solid"/>
            <a:headEnd type="none" w="sm" len="sm"/>
            <a:tailEnd type="none" w="sm" len="sm"/>
          </a:ln>
        </p:spPr>
      </p:sp>
      <p:sp>
        <p:nvSpPr>
          <p:cNvPr id="3" name="AutoShape 3"/>
          <p:cNvSpPr/>
          <p:nvPr/>
        </p:nvSpPr>
        <p:spPr>
          <a:xfrm rot="5393765">
            <a:off x="12431298" y="5143500"/>
            <a:ext cx="10504067" cy="0"/>
          </a:xfrm>
          <a:prstGeom prst="line">
            <a:avLst/>
          </a:prstGeom>
          <a:ln w="9525" cap="rnd">
            <a:solidFill>
              <a:srgbClr val="0E2A47"/>
            </a:solidFill>
            <a:prstDash val="solid"/>
            <a:headEnd type="none" w="sm" len="sm"/>
            <a:tailEnd type="none" w="sm" len="sm"/>
          </a:ln>
        </p:spPr>
      </p:sp>
      <p:sp>
        <p:nvSpPr>
          <p:cNvPr id="4" name="TextBox 4"/>
          <p:cNvSpPr txBox="1"/>
          <p:nvPr/>
        </p:nvSpPr>
        <p:spPr>
          <a:xfrm>
            <a:off x="1600200" y="661142"/>
            <a:ext cx="7848600" cy="769441"/>
          </a:xfrm>
          <a:prstGeom prst="rect">
            <a:avLst/>
          </a:prstGeom>
        </p:spPr>
        <p:txBody>
          <a:bodyPr wrap="square" lIns="0" tIns="0" rIns="0" bIns="0" rtlCol="0" anchor="t">
            <a:spAutoFit/>
          </a:bodyPr>
          <a:lstStyle/>
          <a:p>
            <a:pPr algn="l"/>
            <a:r>
              <a:rPr lang="vi-VN" sz="5000" b="1" dirty="0">
                <a:solidFill>
                  <a:srgbClr val="0E2A47"/>
                </a:solidFill>
                <a:latin typeface="Arial" panose="020B0604020202020204" pitchFamily="34" charset="0"/>
                <a:cs typeface="Arial" panose="020B0604020202020204" pitchFamily="34" charset="0"/>
              </a:rPr>
              <a:t>Gợi ý ý tưởng thực hành</a:t>
            </a:r>
            <a:endParaRPr lang="en-US" sz="5000" b="1" dirty="0">
              <a:solidFill>
                <a:srgbClr val="0E2A47"/>
              </a:solidFill>
              <a:latin typeface="Arial" panose="020B0604020202020204" pitchFamily="34" charset="0"/>
              <a:cs typeface="Arial" panose="020B0604020202020204" pitchFamily="34" charset="0"/>
            </a:endParaRPr>
          </a:p>
        </p:txBody>
      </p:sp>
      <p:sp>
        <p:nvSpPr>
          <p:cNvPr id="14" name="Freeform 14"/>
          <p:cNvSpPr/>
          <p:nvPr/>
        </p:nvSpPr>
        <p:spPr>
          <a:xfrm>
            <a:off x="359126" y="279850"/>
            <a:ext cx="611644" cy="610184"/>
          </a:xfrm>
          <a:custGeom>
            <a:avLst/>
            <a:gdLst/>
            <a:ahLst/>
            <a:cxnLst/>
            <a:rect l="l" t="t" r="r" b="b"/>
            <a:pathLst>
              <a:path w="611644" h="610184">
                <a:moveTo>
                  <a:pt x="0" y="0"/>
                </a:moveTo>
                <a:lnTo>
                  <a:pt x="611644" y="0"/>
                </a:lnTo>
                <a:lnTo>
                  <a:pt x="611644" y="610184"/>
                </a:lnTo>
                <a:lnTo>
                  <a:pt x="0" y="61018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7170" name="Picture 2">
            <a:extLst>
              <a:ext uri="{FF2B5EF4-FFF2-40B4-BE49-F238E27FC236}">
                <a16:creationId xmlns:a16="http://schemas.microsoft.com/office/drawing/2014/main" id="{75997371-FBF9-A1C2-B7B0-8D60ABE59C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968" y="2065082"/>
            <a:ext cx="5372100" cy="716423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75C2B912-9EF3-70D7-9184-95AF32BC04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5628" y="2065082"/>
            <a:ext cx="4705013" cy="718899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F0E0A2A2-2D8C-290F-DECD-6570E3EA7A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06200" y="2065082"/>
            <a:ext cx="5730753" cy="7188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78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barn(inVertical)">
                                      <p:cBhvr>
                                        <p:cTn id="7" dur="500"/>
                                        <p:tgtEl>
                                          <p:spTgt spid="7172"/>
                                        </p:tgtEl>
                                      </p:cBhvr>
                                    </p:animEffect>
                                  </p:childTnLst>
                                </p:cTn>
                              </p:par>
                              <p:par>
                                <p:cTn id="8" presetID="16" presetClass="entr" presetSubtype="21"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barn(inVertical)">
                                      <p:cBhvr>
                                        <p:cTn id="10" dur="500"/>
                                        <p:tgtEl>
                                          <p:spTgt spid="7170"/>
                                        </p:tgtEl>
                                      </p:cBhvr>
                                    </p:animEffect>
                                  </p:childTnLst>
                                </p:cTn>
                              </p:par>
                              <p:par>
                                <p:cTn id="11" presetID="16" presetClass="entr" presetSubtype="21" fill="hold" nodeType="withEffect">
                                  <p:stCondLst>
                                    <p:cond delay="0"/>
                                  </p:stCondLst>
                                  <p:childTnLst>
                                    <p:set>
                                      <p:cBhvr>
                                        <p:cTn id="12" dur="1" fill="hold">
                                          <p:stCondLst>
                                            <p:cond delay="0"/>
                                          </p:stCondLst>
                                        </p:cTn>
                                        <p:tgtEl>
                                          <p:spTgt spid="7174"/>
                                        </p:tgtEl>
                                        <p:attrNameLst>
                                          <p:attrName>style.visibility</p:attrName>
                                        </p:attrNameLst>
                                      </p:cBhvr>
                                      <p:to>
                                        <p:strVal val="visible"/>
                                      </p:to>
                                    </p:set>
                                    <p:animEffect transition="in" filter="barn(inVertical)">
                                      <p:cBhvr>
                                        <p:cTn id="13"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AFB"/>
        </a:solidFill>
        <a:effectLst/>
      </p:bgPr>
    </p:bg>
    <p:spTree>
      <p:nvGrpSpPr>
        <p:cNvPr id="1" name=""/>
        <p:cNvGrpSpPr/>
        <p:nvPr/>
      </p:nvGrpSpPr>
      <p:grpSpPr>
        <a:xfrm>
          <a:off x="0" y="0"/>
          <a:ext cx="0" cy="0"/>
          <a:chOff x="0" y="0"/>
          <a:chExt cx="0" cy="0"/>
        </a:xfrm>
      </p:grpSpPr>
      <p:sp>
        <p:nvSpPr>
          <p:cNvPr id="2" name="AutoShape 2"/>
          <p:cNvSpPr/>
          <p:nvPr/>
        </p:nvSpPr>
        <p:spPr>
          <a:xfrm rot="3535">
            <a:off x="-116930" y="9804152"/>
            <a:ext cx="18521860" cy="0"/>
          </a:xfrm>
          <a:prstGeom prst="line">
            <a:avLst/>
          </a:prstGeom>
          <a:ln w="9525" cap="rnd">
            <a:solidFill>
              <a:srgbClr val="0E2A47"/>
            </a:solidFill>
            <a:prstDash val="solid"/>
            <a:headEnd type="none" w="sm" len="sm"/>
            <a:tailEnd type="none" w="sm" len="sm"/>
          </a:ln>
        </p:spPr>
      </p:sp>
      <p:sp>
        <p:nvSpPr>
          <p:cNvPr id="3" name="AutoShape 3"/>
          <p:cNvSpPr/>
          <p:nvPr/>
        </p:nvSpPr>
        <p:spPr>
          <a:xfrm rot="5393765">
            <a:off x="12431298" y="5143500"/>
            <a:ext cx="10504067" cy="0"/>
          </a:xfrm>
          <a:prstGeom prst="line">
            <a:avLst/>
          </a:prstGeom>
          <a:ln w="9525" cap="rnd">
            <a:solidFill>
              <a:srgbClr val="0E2A47"/>
            </a:solidFill>
            <a:prstDash val="solid"/>
            <a:headEnd type="none" w="sm" len="sm"/>
            <a:tailEnd type="none" w="sm" len="sm"/>
          </a:ln>
        </p:spPr>
      </p:sp>
      <p:sp>
        <p:nvSpPr>
          <p:cNvPr id="7" name="TextBox 7"/>
          <p:cNvSpPr txBox="1"/>
          <p:nvPr/>
        </p:nvSpPr>
        <p:spPr>
          <a:xfrm>
            <a:off x="990600" y="952500"/>
            <a:ext cx="4171947" cy="923330"/>
          </a:xfrm>
          <a:prstGeom prst="rect">
            <a:avLst/>
          </a:prstGeom>
        </p:spPr>
        <p:txBody>
          <a:bodyPr wrap="square" lIns="0" tIns="0" rIns="0" bIns="0" rtlCol="0" anchor="t">
            <a:spAutoFit/>
          </a:bodyPr>
          <a:lstStyle/>
          <a:p>
            <a:pPr algn="just"/>
            <a:r>
              <a:rPr lang="vi-VN" sz="6000" b="1" dirty="0">
                <a:solidFill>
                  <a:srgbClr val="000000"/>
                </a:solidFill>
                <a:effectLst/>
                <a:latin typeface="Arial" panose="020B0604020202020204" pitchFamily="34" charset="0"/>
                <a:cs typeface="Arial" panose="020B0604020202020204" pitchFamily="34" charset="0"/>
              </a:rPr>
              <a:t>Thực hành</a:t>
            </a:r>
            <a:endParaRPr lang="vi-VN" sz="6000" dirty="0">
              <a:effectLst/>
              <a:latin typeface="Arial" panose="020B0604020202020204" pitchFamily="34" charset="0"/>
              <a:cs typeface="Arial" panose="020B0604020202020204" pitchFamily="34" charset="0"/>
            </a:endParaRPr>
          </a:p>
        </p:txBody>
      </p:sp>
      <p:sp>
        <p:nvSpPr>
          <p:cNvPr id="4" name="TextBox 7">
            <a:extLst>
              <a:ext uri="{FF2B5EF4-FFF2-40B4-BE49-F238E27FC236}">
                <a16:creationId xmlns:a16="http://schemas.microsoft.com/office/drawing/2014/main" id="{2E38DABC-10DD-C8EB-C3F7-ABECCD5BEB94}"/>
              </a:ext>
            </a:extLst>
          </p:cNvPr>
          <p:cNvSpPr txBox="1"/>
          <p:nvPr/>
        </p:nvSpPr>
        <p:spPr>
          <a:xfrm>
            <a:off x="990600" y="7277100"/>
            <a:ext cx="15933031" cy="1747273"/>
          </a:xfrm>
          <a:prstGeom prst="rect">
            <a:avLst/>
          </a:prstGeom>
        </p:spPr>
        <p:txBody>
          <a:bodyPr wrap="square" lIns="0" tIns="0" rIns="0" bIns="0" rtlCol="0" anchor="t">
            <a:spAutoFit/>
          </a:bodyPr>
          <a:lstStyle/>
          <a:p>
            <a:pPr marL="431800" lvl="1" algn="just">
              <a:lnSpc>
                <a:spcPct val="150000"/>
              </a:lnSpc>
            </a:pPr>
            <a:r>
              <a:rPr lang="en-US" sz="4000" spc="105" dirty="0" err="1">
                <a:solidFill>
                  <a:srgbClr val="000000"/>
                </a:solidFill>
                <a:latin typeface="Arial" panose="020B0604020202020204" pitchFamily="34" charset="0"/>
                <a:cs typeface="Arial" panose="020B0604020202020204" pitchFamily="34" charset="0"/>
              </a:rPr>
              <a:t>Các</a:t>
            </a:r>
            <a:r>
              <a:rPr lang="en-US" sz="4000" spc="105" dirty="0">
                <a:solidFill>
                  <a:srgbClr val="000000"/>
                </a:solidFill>
                <a:latin typeface="Arial" panose="020B0604020202020204" pitchFamily="34" charset="0"/>
                <a:cs typeface="Arial" panose="020B0604020202020204" pitchFamily="34" charset="0"/>
              </a:rPr>
              <a:t> </a:t>
            </a:r>
            <a:r>
              <a:rPr lang="en-US" sz="4000" spc="105" dirty="0" err="1">
                <a:solidFill>
                  <a:srgbClr val="000000"/>
                </a:solidFill>
                <a:latin typeface="Arial" panose="020B0604020202020204" pitchFamily="34" charset="0"/>
                <a:cs typeface="Arial" panose="020B0604020202020204" pitchFamily="34" charset="0"/>
              </a:rPr>
              <a:t>em</a:t>
            </a:r>
            <a:r>
              <a:rPr lang="en-US" sz="4000" spc="105" dirty="0">
                <a:solidFill>
                  <a:srgbClr val="000000"/>
                </a:solidFill>
                <a:latin typeface="Arial" panose="020B0604020202020204" pitchFamily="34" charset="0"/>
                <a:cs typeface="Arial" panose="020B0604020202020204" pitchFamily="34" charset="0"/>
              </a:rPr>
              <a:t> </a:t>
            </a:r>
            <a:r>
              <a:rPr lang="en-US" sz="4000" spc="105" dirty="0" err="1">
                <a:solidFill>
                  <a:srgbClr val="000000"/>
                </a:solidFill>
                <a:latin typeface="Arial" panose="020B0604020202020204" pitchFamily="34" charset="0"/>
                <a:cs typeface="Arial" panose="020B0604020202020204" pitchFamily="34" charset="0"/>
              </a:rPr>
              <a:t>hãy</a:t>
            </a:r>
            <a:r>
              <a:rPr lang="en-US" sz="4000" spc="105" dirty="0">
                <a:solidFill>
                  <a:srgbClr val="000000"/>
                </a:solidFill>
                <a:latin typeface="Arial" panose="020B0604020202020204" pitchFamily="34" charset="0"/>
                <a:cs typeface="Arial" panose="020B0604020202020204" pitchFamily="34" charset="0"/>
              </a:rPr>
              <a:t> </a:t>
            </a:r>
            <a:r>
              <a:rPr lang="en-US" sz="4000" spc="105" dirty="0" err="1">
                <a:solidFill>
                  <a:srgbClr val="000000"/>
                </a:solidFill>
                <a:latin typeface="Arial" panose="020B0604020202020204" pitchFamily="34" charset="0"/>
                <a:cs typeface="Arial" panose="020B0604020202020204" pitchFamily="34" charset="0"/>
              </a:rPr>
              <a:t>quan</a:t>
            </a:r>
            <a:r>
              <a:rPr lang="en-US" sz="4000" spc="105" dirty="0">
                <a:solidFill>
                  <a:srgbClr val="000000"/>
                </a:solidFill>
                <a:latin typeface="Arial" panose="020B0604020202020204" pitchFamily="34" charset="0"/>
                <a:cs typeface="Arial" panose="020B0604020202020204" pitchFamily="34" charset="0"/>
              </a:rPr>
              <a:t> </a:t>
            </a:r>
            <a:r>
              <a:rPr lang="en-US" sz="4000" spc="105" dirty="0" err="1">
                <a:solidFill>
                  <a:srgbClr val="000000"/>
                </a:solidFill>
                <a:latin typeface="Arial" panose="020B0604020202020204" pitchFamily="34" charset="0"/>
                <a:cs typeface="Arial" panose="020B0604020202020204" pitchFamily="34" charset="0"/>
              </a:rPr>
              <a:t>sát</a:t>
            </a:r>
            <a:r>
              <a:rPr lang="en-US" sz="4000" spc="105" dirty="0">
                <a:solidFill>
                  <a:srgbClr val="000000"/>
                </a:solidFill>
                <a:latin typeface="Arial" panose="020B0604020202020204" pitchFamily="34" charset="0"/>
                <a:cs typeface="Arial" panose="020B0604020202020204" pitchFamily="34" charset="0"/>
              </a:rPr>
              <a:t> </a:t>
            </a:r>
            <a:r>
              <a:rPr lang="en-US" sz="4000" spc="105" dirty="0" err="1">
                <a:solidFill>
                  <a:srgbClr val="000000"/>
                </a:solidFill>
                <a:latin typeface="Arial" panose="020B0604020202020204" pitchFamily="34" charset="0"/>
                <a:cs typeface="Arial" panose="020B0604020202020204" pitchFamily="34" charset="0"/>
              </a:rPr>
              <a:t>hình</a:t>
            </a:r>
            <a:r>
              <a:rPr lang="en-US" sz="4000" spc="105" dirty="0">
                <a:solidFill>
                  <a:srgbClr val="000000"/>
                </a:solidFill>
                <a:latin typeface="Arial" panose="020B0604020202020204" pitchFamily="34" charset="0"/>
                <a:cs typeface="Arial" panose="020B0604020202020204" pitchFamily="34" charset="0"/>
              </a:rPr>
              <a:t> </a:t>
            </a:r>
            <a:r>
              <a:rPr lang="en-US" sz="4000" spc="105" dirty="0" err="1">
                <a:solidFill>
                  <a:srgbClr val="000000"/>
                </a:solidFill>
                <a:latin typeface="Arial" panose="020B0604020202020204" pitchFamily="34" charset="0"/>
                <a:cs typeface="Arial" panose="020B0604020202020204" pitchFamily="34" charset="0"/>
              </a:rPr>
              <a:t>ảnh</a:t>
            </a:r>
            <a:r>
              <a:rPr lang="en-US" sz="4000" spc="105" dirty="0">
                <a:solidFill>
                  <a:srgbClr val="000000"/>
                </a:solidFill>
                <a:latin typeface="Arial" panose="020B0604020202020204" pitchFamily="34" charset="0"/>
                <a:cs typeface="Arial" panose="020B0604020202020204" pitchFamily="34" charset="0"/>
              </a:rPr>
              <a:t> SGK, tr.38-39 </a:t>
            </a:r>
            <a:r>
              <a:rPr lang="en-US" sz="4000" spc="105" dirty="0" err="1">
                <a:solidFill>
                  <a:srgbClr val="000000"/>
                </a:solidFill>
                <a:latin typeface="Arial" panose="020B0604020202020204" pitchFamily="34" charset="0"/>
                <a:cs typeface="Arial" panose="020B0604020202020204" pitchFamily="34" charset="0"/>
              </a:rPr>
              <a:t>để</a:t>
            </a:r>
            <a:r>
              <a:rPr lang="en-US" sz="4000" spc="105" dirty="0">
                <a:solidFill>
                  <a:srgbClr val="000000"/>
                </a:solidFill>
                <a:latin typeface="Arial" panose="020B0604020202020204" pitchFamily="34" charset="0"/>
                <a:cs typeface="Arial" panose="020B0604020202020204" pitchFamily="34" charset="0"/>
              </a:rPr>
              <a:t> </a:t>
            </a:r>
            <a:r>
              <a:rPr lang="en-US" sz="4000" spc="105" dirty="0" err="1">
                <a:solidFill>
                  <a:srgbClr val="000000"/>
                </a:solidFill>
                <a:latin typeface="Arial" panose="020B0604020202020204" pitchFamily="34" charset="0"/>
                <a:cs typeface="Arial" panose="020B0604020202020204" pitchFamily="34" charset="0"/>
              </a:rPr>
              <a:t>nắm</a:t>
            </a:r>
            <a:r>
              <a:rPr lang="en-US" sz="4000" spc="105" dirty="0">
                <a:solidFill>
                  <a:srgbClr val="000000"/>
                </a:solidFill>
                <a:latin typeface="Arial" panose="020B0604020202020204" pitchFamily="34" charset="0"/>
                <a:cs typeface="Arial" panose="020B0604020202020204" pitchFamily="34" charset="0"/>
              </a:rPr>
              <a:t> </a:t>
            </a:r>
            <a:r>
              <a:rPr lang="en-US" sz="4000" spc="105" dirty="0" err="1">
                <a:solidFill>
                  <a:srgbClr val="000000"/>
                </a:solidFill>
                <a:latin typeface="Arial" panose="020B0604020202020204" pitchFamily="34" charset="0"/>
                <a:cs typeface="Arial" panose="020B0604020202020204" pitchFamily="34" charset="0"/>
              </a:rPr>
              <a:t>được</a:t>
            </a:r>
            <a:r>
              <a:rPr lang="en-US" sz="4000" spc="105" dirty="0">
                <a:solidFill>
                  <a:srgbClr val="000000"/>
                </a:solidFill>
                <a:latin typeface="Arial" panose="020B0604020202020204" pitchFamily="34" charset="0"/>
                <a:cs typeface="Arial" panose="020B0604020202020204" pitchFamily="34" charset="0"/>
              </a:rPr>
              <a:t> </a:t>
            </a:r>
            <a:r>
              <a:rPr lang="en-US" sz="4000" spc="105" dirty="0" err="1">
                <a:solidFill>
                  <a:srgbClr val="000000"/>
                </a:solidFill>
                <a:latin typeface="Arial" panose="020B0604020202020204" pitchFamily="34" charset="0"/>
                <a:cs typeface="Arial" panose="020B0604020202020204" pitchFamily="34" charset="0"/>
              </a:rPr>
              <a:t>các</a:t>
            </a:r>
            <a:r>
              <a:rPr lang="en-US" sz="4000" spc="105" dirty="0">
                <a:solidFill>
                  <a:srgbClr val="000000"/>
                </a:solidFill>
                <a:latin typeface="Arial" panose="020B0604020202020204" pitchFamily="34" charset="0"/>
                <a:cs typeface="Arial" panose="020B0604020202020204" pitchFamily="34" charset="0"/>
              </a:rPr>
              <a:t> </a:t>
            </a:r>
            <a:r>
              <a:rPr lang="en-US" sz="4000" spc="105" dirty="0" err="1">
                <a:solidFill>
                  <a:srgbClr val="000000"/>
                </a:solidFill>
                <a:latin typeface="Arial" panose="020B0604020202020204" pitchFamily="34" charset="0"/>
                <a:cs typeface="Arial" panose="020B0604020202020204" pitchFamily="34" charset="0"/>
              </a:rPr>
              <a:t>bước</a:t>
            </a:r>
            <a:r>
              <a:rPr lang="en-US" sz="4000" spc="105" dirty="0">
                <a:solidFill>
                  <a:srgbClr val="000000"/>
                </a:solidFill>
                <a:latin typeface="Arial" panose="020B0604020202020204" pitchFamily="34" charset="0"/>
                <a:cs typeface="Arial" panose="020B0604020202020204" pitchFamily="34" charset="0"/>
              </a:rPr>
              <a:t> </a:t>
            </a:r>
            <a:r>
              <a:rPr lang="en-US" sz="4000" spc="105" dirty="0" err="1">
                <a:solidFill>
                  <a:srgbClr val="000000"/>
                </a:solidFill>
                <a:latin typeface="Arial" panose="020B0604020202020204" pitchFamily="34" charset="0"/>
                <a:cs typeface="Arial" panose="020B0604020202020204" pitchFamily="34" charset="0"/>
              </a:rPr>
              <a:t>vẽ</a:t>
            </a:r>
            <a:r>
              <a:rPr lang="en-US" sz="4000" spc="105" dirty="0">
                <a:solidFill>
                  <a:srgbClr val="000000"/>
                </a:solidFill>
                <a:latin typeface="Arial" panose="020B0604020202020204" pitchFamily="34" charset="0"/>
                <a:cs typeface="Arial" panose="020B0604020202020204" pitchFamily="34" charset="0"/>
              </a:rPr>
              <a:t> </a:t>
            </a:r>
            <a:r>
              <a:rPr lang="vi-VN" sz="4000" dirty="0">
                <a:solidFill>
                  <a:srgbClr val="000000"/>
                </a:solidFill>
                <a:effectLst/>
                <a:latin typeface="Arial" panose="020B0604020202020204" pitchFamily="34" charset="0"/>
                <a:cs typeface="Arial" panose="020B0604020202020204" pitchFamily="34" charset="0"/>
              </a:rPr>
              <a:t>tĩnh vật theo dạng mẫu tích hợp.</a:t>
            </a:r>
            <a:endParaRPr lang="vi-VN" sz="4000" dirty="0">
              <a:effectLst/>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708FDD31-C4E8-3B64-C8F3-9B212CA7EE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50977" y="2355943"/>
            <a:ext cx="3229570" cy="4608318"/>
          </a:xfrm>
          <a:prstGeom prst="rect">
            <a:avLst/>
          </a:prstGeom>
          <a:effectLst>
            <a:outerShdw blurRad="50800" dist="38100" dir="5400000" algn="t" rotWithShape="0">
              <a:prstClr val="black">
                <a:alpha val="40000"/>
              </a:prstClr>
            </a:outerShdw>
          </a:effectLst>
        </p:spPr>
      </p:pic>
      <p:pic>
        <p:nvPicPr>
          <p:cNvPr id="11" name="Picture 10">
            <a:extLst>
              <a:ext uri="{FF2B5EF4-FFF2-40B4-BE49-F238E27FC236}">
                <a16:creationId xmlns:a16="http://schemas.microsoft.com/office/drawing/2014/main" id="{5EE3D37F-F7ED-8B7A-F8C9-5B0D2D2860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3510" y="2329475"/>
            <a:ext cx="3295514" cy="4634786"/>
          </a:xfrm>
          <a:prstGeom prst="rect">
            <a:avLst/>
          </a:prstGeom>
          <a:effectLst>
            <a:outerShdw blurRad="50800" dist="38100" dir="5400000" algn="t" rotWithShape="0">
              <a:prstClr val="black">
                <a:alpha val="40000"/>
              </a:prstClr>
            </a:outerShdw>
          </a:effectLst>
        </p:spPr>
      </p:pic>
      <p:pic>
        <p:nvPicPr>
          <p:cNvPr id="13" name="Picture 12">
            <a:extLst>
              <a:ext uri="{FF2B5EF4-FFF2-40B4-BE49-F238E27FC236}">
                <a16:creationId xmlns:a16="http://schemas.microsoft.com/office/drawing/2014/main" id="{C6D7A4E2-A734-E61F-D69E-DC21611F4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4968" y="2339080"/>
            <a:ext cx="3246589" cy="4634786"/>
          </a:xfrm>
          <a:prstGeom prst="rect">
            <a:avLst/>
          </a:prstGeom>
          <a:effectLst>
            <a:outerShdw blurRad="50800" dist="38100" dir="5400000" algn="t" rotWithShape="0">
              <a:prstClr val="black">
                <a:alpha val="40000"/>
              </a:prstClr>
            </a:outerShdw>
          </a:effectLst>
        </p:spPr>
      </p:pic>
      <p:pic>
        <p:nvPicPr>
          <p:cNvPr id="15" name="Picture 14">
            <a:extLst>
              <a:ext uri="{FF2B5EF4-FFF2-40B4-BE49-F238E27FC236}">
                <a16:creationId xmlns:a16="http://schemas.microsoft.com/office/drawing/2014/main" id="{94159196-D494-FD7E-C6DA-04E07B8C9C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194" y="2339079"/>
            <a:ext cx="3248821" cy="463478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684772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ppt_y</p:attrName>
                                        </p:attrNameLst>
                                      </p:cBhvr>
                                      <p:tavLst>
                                        <p:tav tm="0">
                                          <p:val>
                                            <p:strVal val="#ppt_y+#ppt_h*1.125000"/>
                                          </p:val>
                                        </p:tav>
                                        <p:tav tm="100000">
                                          <p:val>
                                            <p:strVal val="#ppt_y"/>
                                          </p:val>
                                        </p:tav>
                                      </p:tavLst>
                                    </p:anim>
                                    <p:animEffect transition="in" filter="wipe(up)">
                                      <p:cBhvr>
                                        <p:cTn id="13" dur="500"/>
                                        <p:tgtEl>
                                          <p:spTgt spid="15"/>
                                        </p:tgtEl>
                                      </p:cBhvr>
                                    </p:animEffect>
                                  </p:childTnLst>
                                </p:cTn>
                              </p:par>
                              <p:par>
                                <p:cTn id="14" presetID="1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p:tgtEl>
                                          <p:spTgt spid="13"/>
                                        </p:tgtEl>
                                        <p:attrNameLst>
                                          <p:attrName>ppt_y</p:attrName>
                                        </p:attrNameLst>
                                      </p:cBhvr>
                                      <p:tavLst>
                                        <p:tav tm="0">
                                          <p:val>
                                            <p:strVal val="#ppt_y+#ppt_h*1.125000"/>
                                          </p:val>
                                        </p:tav>
                                        <p:tav tm="100000">
                                          <p:val>
                                            <p:strVal val="#ppt_y"/>
                                          </p:val>
                                        </p:tav>
                                      </p:tavLst>
                                    </p:anim>
                                    <p:animEffect transition="in" filter="wipe(up)">
                                      <p:cBhvr>
                                        <p:cTn id="17" dur="500"/>
                                        <p:tgtEl>
                                          <p:spTgt spid="13"/>
                                        </p:tgtEl>
                                      </p:cBhvr>
                                    </p:animEffect>
                                  </p:childTnLst>
                                </p:cTn>
                              </p:par>
                              <p:par>
                                <p:cTn id="18" presetID="1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p:tgtEl>
                                          <p:spTgt spid="11"/>
                                        </p:tgtEl>
                                        <p:attrNameLst>
                                          <p:attrName>ppt_y</p:attrName>
                                        </p:attrNameLst>
                                      </p:cBhvr>
                                      <p:tavLst>
                                        <p:tav tm="0">
                                          <p:val>
                                            <p:strVal val="#ppt_y+#ppt_h*1.125000"/>
                                          </p:val>
                                        </p:tav>
                                        <p:tav tm="100000">
                                          <p:val>
                                            <p:strVal val="#ppt_y"/>
                                          </p:val>
                                        </p:tav>
                                      </p:tavLst>
                                    </p:anim>
                                    <p:animEffect transition="in" filter="wipe(up)">
                                      <p:cBhvr>
                                        <p:cTn id="21" dur="500"/>
                                        <p:tgtEl>
                                          <p:spTgt spid="11"/>
                                        </p:tgtEl>
                                      </p:cBhvr>
                                    </p:animEffect>
                                  </p:childTnLst>
                                </p:cTn>
                              </p:par>
                              <p:par>
                                <p:cTn id="22" presetID="1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p:tgtEl>
                                          <p:spTgt spid="9"/>
                                        </p:tgtEl>
                                        <p:attrNameLst>
                                          <p:attrName>ppt_y</p:attrName>
                                        </p:attrNameLst>
                                      </p:cBhvr>
                                      <p:tavLst>
                                        <p:tav tm="0">
                                          <p:val>
                                            <p:strVal val="#ppt_y+#ppt_h*1.125000"/>
                                          </p:val>
                                        </p:tav>
                                        <p:tav tm="100000">
                                          <p:val>
                                            <p:strVal val="#ppt_y"/>
                                          </p:val>
                                        </p:tav>
                                      </p:tavLst>
                                    </p:anim>
                                    <p:animEffect transition="in" filter="wipe(up)">
                                      <p:cBhvr>
                                        <p:cTn id="25" dur="500"/>
                                        <p:tgtEl>
                                          <p:spTgt spid="9"/>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p:tgtEl>
                                          <p:spTgt spid="4"/>
                                        </p:tgtEl>
                                        <p:attrNameLst>
                                          <p:attrName>ppt_y</p:attrName>
                                        </p:attrNameLst>
                                      </p:cBhvr>
                                      <p:tavLst>
                                        <p:tav tm="0">
                                          <p:val>
                                            <p:strVal val="#ppt_y+#ppt_h*1.125000"/>
                                          </p:val>
                                        </p:tav>
                                        <p:tav tm="100000">
                                          <p:val>
                                            <p:strVal val="#ppt_y"/>
                                          </p:val>
                                        </p:tav>
                                      </p:tavLst>
                                    </p:anim>
                                    <p:animEffect transition="in" filter="wipe(up)">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AFB"/>
        </a:solidFill>
        <a:effectLst/>
      </p:bgPr>
    </p:bg>
    <p:spTree>
      <p:nvGrpSpPr>
        <p:cNvPr id="1" name=""/>
        <p:cNvGrpSpPr/>
        <p:nvPr/>
      </p:nvGrpSpPr>
      <p:grpSpPr>
        <a:xfrm>
          <a:off x="0" y="0"/>
          <a:ext cx="0" cy="0"/>
          <a:chOff x="0" y="0"/>
          <a:chExt cx="0" cy="0"/>
        </a:xfrm>
      </p:grpSpPr>
      <p:sp>
        <p:nvSpPr>
          <p:cNvPr id="2" name="AutoShape 2"/>
          <p:cNvSpPr/>
          <p:nvPr/>
        </p:nvSpPr>
        <p:spPr>
          <a:xfrm rot="3535">
            <a:off x="-116930" y="9804152"/>
            <a:ext cx="18521860" cy="0"/>
          </a:xfrm>
          <a:prstGeom prst="line">
            <a:avLst/>
          </a:prstGeom>
          <a:ln w="9525" cap="rnd">
            <a:solidFill>
              <a:srgbClr val="0E2A47"/>
            </a:solidFill>
            <a:prstDash val="solid"/>
            <a:headEnd type="none" w="sm" len="sm"/>
            <a:tailEnd type="none" w="sm" len="sm"/>
          </a:ln>
        </p:spPr>
      </p:sp>
      <p:sp>
        <p:nvSpPr>
          <p:cNvPr id="3" name="AutoShape 3"/>
          <p:cNvSpPr/>
          <p:nvPr/>
        </p:nvSpPr>
        <p:spPr>
          <a:xfrm rot="5393765">
            <a:off x="-4647366" y="5143500"/>
            <a:ext cx="10504067" cy="0"/>
          </a:xfrm>
          <a:prstGeom prst="line">
            <a:avLst/>
          </a:prstGeom>
          <a:ln w="9525" cap="rnd">
            <a:solidFill>
              <a:srgbClr val="0E2A47"/>
            </a:solidFill>
            <a:prstDash val="solid"/>
            <a:headEnd type="none" w="sm" len="sm"/>
            <a:tailEnd type="none" w="sm" len="sm"/>
          </a:ln>
        </p:spPr>
      </p:sp>
      <p:sp>
        <p:nvSpPr>
          <p:cNvPr id="4" name="TextBox 4"/>
          <p:cNvSpPr txBox="1"/>
          <p:nvPr/>
        </p:nvSpPr>
        <p:spPr>
          <a:xfrm>
            <a:off x="1531424" y="521319"/>
            <a:ext cx="13048715" cy="769441"/>
          </a:xfrm>
          <a:prstGeom prst="rect">
            <a:avLst/>
          </a:prstGeom>
        </p:spPr>
        <p:txBody>
          <a:bodyPr wrap="square" lIns="0" tIns="0" rIns="0" bIns="0" rtlCol="0" anchor="t">
            <a:spAutoFit/>
          </a:bodyPr>
          <a:lstStyle/>
          <a:p>
            <a:pPr algn="l"/>
            <a:r>
              <a:rPr lang="vi-VN" sz="5000" b="1" dirty="0">
                <a:solidFill>
                  <a:srgbClr val="0E2A47"/>
                </a:solidFill>
                <a:latin typeface="Arial" panose="020B0604020202020204" pitchFamily="34" charset="0"/>
                <a:cs typeface="Arial" panose="020B0604020202020204" pitchFamily="34" charset="0"/>
              </a:rPr>
              <a:t>Các bước vẽ tranh tĩnh vật dạng tích hợp </a:t>
            </a:r>
            <a:endParaRPr lang="en-US" sz="5000" b="1" dirty="0">
              <a:solidFill>
                <a:srgbClr val="0E2A47"/>
              </a:solidFill>
              <a:latin typeface="Arial" panose="020B0604020202020204" pitchFamily="34" charset="0"/>
              <a:cs typeface="Arial" panose="020B0604020202020204" pitchFamily="34" charset="0"/>
            </a:endParaRPr>
          </a:p>
        </p:txBody>
      </p:sp>
      <p:grpSp>
        <p:nvGrpSpPr>
          <p:cNvPr id="16" name="Group 14">
            <a:extLst>
              <a:ext uri="{FF2B5EF4-FFF2-40B4-BE49-F238E27FC236}">
                <a16:creationId xmlns:a16="http://schemas.microsoft.com/office/drawing/2014/main" id="{638B3B28-759E-4569-9129-EE066F19BD81}"/>
              </a:ext>
            </a:extLst>
          </p:cNvPr>
          <p:cNvGrpSpPr/>
          <p:nvPr/>
        </p:nvGrpSpPr>
        <p:grpSpPr>
          <a:xfrm>
            <a:off x="12115800" y="7087329"/>
            <a:ext cx="4618489" cy="1448741"/>
            <a:chOff x="-1" y="-216192"/>
            <a:chExt cx="6157986" cy="1931654"/>
          </a:xfrm>
        </p:grpSpPr>
        <p:sp>
          <p:nvSpPr>
            <p:cNvPr id="17" name="TextBox 15">
              <a:extLst>
                <a:ext uri="{FF2B5EF4-FFF2-40B4-BE49-F238E27FC236}">
                  <a16:creationId xmlns:a16="http://schemas.microsoft.com/office/drawing/2014/main" id="{D9EDC651-EC50-9386-46D2-6885CDB568D8}"/>
                </a:ext>
              </a:extLst>
            </p:cNvPr>
            <p:cNvSpPr txBox="1"/>
            <p:nvPr/>
          </p:nvSpPr>
          <p:spPr>
            <a:xfrm>
              <a:off x="1739890" y="-216192"/>
              <a:ext cx="2678202" cy="920081"/>
            </a:xfrm>
            <a:prstGeom prst="rect">
              <a:avLst/>
            </a:prstGeom>
          </p:spPr>
          <p:txBody>
            <a:bodyPr wrap="square" lIns="0" tIns="0" rIns="0" bIns="0" rtlCol="0" anchor="t">
              <a:spAutoFit/>
            </a:bodyPr>
            <a:lstStyle/>
            <a:p>
              <a:pPr algn="ctr">
                <a:lnSpc>
                  <a:spcPts val="5880"/>
                </a:lnSpc>
              </a:pPr>
              <a:r>
                <a:rPr lang="en-US" sz="4400" b="1" dirty="0">
                  <a:solidFill>
                    <a:srgbClr val="000000"/>
                  </a:solidFill>
                  <a:latin typeface="Arial" panose="020B0604020202020204" pitchFamily="34" charset="0"/>
                  <a:cs typeface="Arial" panose="020B0604020202020204" pitchFamily="34" charset="0"/>
                </a:rPr>
                <a:t>02</a:t>
              </a:r>
            </a:p>
          </p:txBody>
        </p:sp>
        <p:sp>
          <p:nvSpPr>
            <p:cNvPr id="18" name="TextBox 16">
              <a:extLst>
                <a:ext uri="{FF2B5EF4-FFF2-40B4-BE49-F238E27FC236}">
                  <a16:creationId xmlns:a16="http://schemas.microsoft.com/office/drawing/2014/main" id="{D1EF175F-A7B1-8669-A875-B7433AAFBAB2}"/>
                </a:ext>
              </a:extLst>
            </p:cNvPr>
            <p:cNvSpPr txBox="1"/>
            <p:nvPr/>
          </p:nvSpPr>
          <p:spPr>
            <a:xfrm>
              <a:off x="-1" y="843685"/>
              <a:ext cx="6157986" cy="871777"/>
            </a:xfrm>
            <a:prstGeom prst="rect">
              <a:avLst/>
            </a:prstGeom>
          </p:spPr>
          <p:txBody>
            <a:bodyPr wrap="square" lIns="0" tIns="0" rIns="0" bIns="0" rtlCol="0" anchor="t">
              <a:spAutoFit/>
            </a:bodyPr>
            <a:lstStyle/>
            <a:p>
              <a:pPr algn="ctr">
                <a:lnSpc>
                  <a:spcPct val="113000"/>
                </a:lnSpc>
              </a:pPr>
              <a:r>
                <a:rPr lang="vi-VN" sz="4000" dirty="0">
                  <a:solidFill>
                    <a:srgbClr val="000000"/>
                  </a:solidFill>
                  <a:effectLst/>
                  <a:latin typeface="Arial" panose="020B0604020202020204" pitchFamily="34" charset="0"/>
                  <a:cs typeface="Arial" panose="020B0604020202020204" pitchFamily="34" charset="0"/>
                </a:rPr>
                <a:t>Vẽ hình chi tiết</a:t>
              </a:r>
              <a:endParaRPr lang="vi-VN" sz="4000" dirty="0">
                <a:effectLst/>
                <a:latin typeface="Arial" panose="020B0604020202020204" pitchFamily="34" charset="0"/>
                <a:cs typeface="Arial" panose="020B0604020202020204" pitchFamily="34" charset="0"/>
              </a:endParaRPr>
            </a:p>
          </p:txBody>
        </p:sp>
      </p:grpSp>
      <p:grpSp>
        <p:nvGrpSpPr>
          <p:cNvPr id="19" name="Group 17">
            <a:extLst>
              <a:ext uri="{FF2B5EF4-FFF2-40B4-BE49-F238E27FC236}">
                <a16:creationId xmlns:a16="http://schemas.microsoft.com/office/drawing/2014/main" id="{4D40E3F0-A2A2-B083-4357-2128BF91AB21}"/>
              </a:ext>
            </a:extLst>
          </p:cNvPr>
          <p:cNvGrpSpPr/>
          <p:nvPr/>
        </p:nvGrpSpPr>
        <p:grpSpPr>
          <a:xfrm>
            <a:off x="1352041" y="7025417"/>
            <a:ext cx="8660034" cy="2523641"/>
            <a:chOff x="-716350" y="-161925"/>
            <a:chExt cx="11546712" cy="3364852"/>
          </a:xfrm>
        </p:grpSpPr>
        <p:sp>
          <p:nvSpPr>
            <p:cNvPr id="20" name="TextBox 18">
              <a:extLst>
                <a:ext uri="{FF2B5EF4-FFF2-40B4-BE49-F238E27FC236}">
                  <a16:creationId xmlns:a16="http://schemas.microsoft.com/office/drawing/2014/main" id="{8A25F151-D41B-80B9-B3CB-BB7D98F119F6}"/>
                </a:ext>
              </a:extLst>
            </p:cNvPr>
            <p:cNvSpPr txBox="1"/>
            <p:nvPr/>
          </p:nvSpPr>
          <p:spPr>
            <a:xfrm>
              <a:off x="3944358" y="-161925"/>
              <a:ext cx="2225297" cy="920081"/>
            </a:xfrm>
            <a:prstGeom prst="rect">
              <a:avLst/>
            </a:prstGeom>
          </p:spPr>
          <p:txBody>
            <a:bodyPr wrap="square" lIns="0" tIns="0" rIns="0" bIns="0" rtlCol="0" anchor="t">
              <a:spAutoFit/>
            </a:bodyPr>
            <a:lstStyle/>
            <a:p>
              <a:pPr algn="ctr">
                <a:lnSpc>
                  <a:spcPts val="5880"/>
                </a:lnSpc>
              </a:pPr>
              <a:r>
                <a:rPr lang="en-US" sz="4400" b="1" dirty="0">
                  <a:solidFill>
                    <a:srgbClr val="000000"/>
                  </a:solidFill>
                  <a:latin typeface="Arial" panose="020B0604020202020204" pitchFamily="34" charset="0"/>
                  <a:cs typeface="Arial" panose="020B0604020202020204" pitchFamily="34" charset="0"/>
                </a:rPr>
                <a:t>01</a:t>
              </a:r>
            </a:p>
          </p:txBody>
        </p:sp>
        <p:sp>
          <p:nvSpPr>
            <p:cNvPr id="21" name="TextBox 19">
              <a:extLst>
                <a:ext uri="{FF2B5EF4-FFF2-40B4-BE49-F238E27FC236}">
                  <a16:creationId xmlns:a16="http://schemas.microsoft.com/office/drawing/2014/main" id="{E3DBFB5D-E849-BA8F-4E65-A90A3CE46B2C}"/>
                </a:ext>
              </a:extLst>
            </p:cNvPr>
            <p:cNvSpPr txBox="1"/>
            <p:nvPr/>
          </p:nvSpPr>
          <p:spPr>
            <a:xfrm>
              <a:off x="-716350" y="892809"/>
              <a:ext cx="11546712" cy="2310118"/>
            </a:xfrm>
            <a:prstGeom prst="rect">
              <a:avLst/>
            </a:prstGeom>
          </p:spPr>
          <p:txBody>
            <a:bodyPr wrap="square" lIns="0" tIns="0" rIns="0" bIns="0" rtlCol="0" anchor="t">
              <a:spAutoFit/>
            </a:bodyPr>
            <a:lstStyle/>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Phác khung hình tổng thể và </a:t>
              </a:r>
            </a:p>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chi tiết hoặc vẽ theo cách ước lượng.</a:t>
              </a:r>
              <a:endParaRPr lang="vi-VN" sz="4000" dirty="0">
                <a:effectLst/>
                <a:latin typeface="Arial" panose="020B0604020202020204" pitchFamily="34" charset="0"/>
                <a:cs typeface="Arial" panose="020B0604020202020204" pitchFamily="34" charset="0"/>
              </a:endParaRPr>
            </a:p>
          </p:txBody>
        </p:sp>
      </p:grpSp>
      <p:pic>
        <p:nvPicPr>
          <p:cNvPr id="5" name="Picture 4">
            <a:extLst>
              <a:ext uri="{FF2B5EF4-FFF2-40B4-BE49-F238E27FC236}">
                <a16:creationId xmlns:a16="http://schemas.microsoft.com/office/drawing/2014/main" id="{68172D1E-41D0-79BF-9792-82D2C02859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24739" y="1536331"/>
            <a:ext cx="3600607" cy="5140177"/>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2269D371-58D8-DEAC-F190-1CDF554AFD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9299" y="1540609"/>
            <a:ext cx="3603082" cy="514017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962767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par>
                                <p:cTn id="14" presetID="1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p:tgtEl>
                                          <p:spTgt spid="6"/>
                                        </p:tgtEl>
                                        <p:attrNameLst>
                                          <p:attrName>ppt_y</p:attrName>
                                        </p:attrNameLst>
                                      </p:cBhvr>
                                      <p:tavLst>
                                        <p:tav tm="0">
                                          <p:val>
                                            <p:strVal val="#ppt_y+#ppt_h*1.125000"/>
                                          </p:val>
                                        </p:tav>
                                        <p:tav tm="100000">
                                          <p:val>
                                            <p:strVal val="#ppt_y"/>
                                          </p:val>
                                        </p:tav>
                                      </p:tavLst>
                                    </p:anim>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par>
                                <p:cTn id="24" presetID="1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p:tgtEl>
                                          <p:spTgt spid="5"/>
                                        </p:tgtEl>
                                        <p:attrNameLst>
                                          <p:attrName>ppt_y</p:attrName>
                                        </p:attrNameLst>
                                      </p:cBhvr>
                                      <p:tavLst>
                                        <p:tav tm="0">
                                          <p:val>
                                            <p:strVal val="#ppt_y+#ppt_h*1.125000"/>
                                          </p:val>
                                        </p:tav>
                                        <p:tav tm="100000">
                                          <p:val>
                                            <p:strVal val="#ppt_y"/>
                                          </p:val>
                                        </p:tav>
                                      </p:tavLst>
                                    </p:anim>
                                    <p:animEffect transition="in" filter="wipe(up)">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AFB"/>
        </a:solidFill>
        <a:effectLst/>
      </p:bgPr>
    </p:bg>
    <p:spTree>
      <p:nvGrpSpPr>
        <p:cNvPr id="1" name=""/>
        <p:cNvGrpSpPr/>
        <p:nvPr/>
      </p:nvGrpSpPr>
      <p:grpSpPr>
        <a:xfrm>
          <a:off x="0" y="0"/>
          <a:ext cx="0" cy="0"/>
          <a:chOff x="0" y="0"/>
          <a:chExt cx="0" cy="0"/>
        </a:xfrm>
      </p:grpSpPr>
      <p:sp>
        <p:nvSpPr>
          <p:cNvPr id="2" name="AutoShape 2"/>
          <p:cNvSpPr/>
          <p:nvPr/>
        </p:nvSpPr>
        <p:spPr>
          <a:xfrm rot="3535">
            <a:off x="-116930" y="482848"/>
            <a:ext cx="18521860" cy="0"/>
          </a:xfrm>
          <a:prstGeom prst="line">
            <a:avLst/>
          </a:prstGeom>
          <a:ln w="9525" cap="rnd">
            <a:solidFill>
              <a:srgbClr val="0E2A47"/>
            </a:solidFill>
            <a:prstDash val="solid"/>
            <a:headEnd type="none" w="sm" len="sm"/>
            <a:tailEnd type="none" w="sm" len="sm"/>
          </a:ln>
        </p:spPr>
      </p:sp>
      <p:sp>
        <p:nvSpPr>
          <p:cNvPr id="3" name="AutoShape 3"/>
          <p:cNvSpPr/>
          <p:nvPr/>
        </p:nvSpPr>
        <p:spPr>
          <a:xfrm rot="5393765">
            <a:off x="12431298" y="5143500"/>
            <a:ext cx="10504067" cy="0"/>
          </a:xfrm>
          <a:prstGeom prst="line">
            <a:avLst/>
          </a:prstGeom>
          <a:ln w="9525" cap="rnd">
            <a:solidFill>
              <a:srgbClr val="0E2A47"/>
            </a:solidFill>
            <a:prstDash val="solid"/>
            <a:headEnd type="none" w="sm" len="sm"/>
            <a:tailEnd type="none" w="sm" len="sm"/>
          </a:ln>
        </p:spPr>
      </p:sp>
      <p:grpSp>
        <p:nvGrpSpPr>
          <p:cNvPr id="4" name="Group 4"/>
          <p:cNvGrpSpPr/>
          <p:nvPr/>
        </p:nvGrpSpPr>
        <p:grpSpPr>
          <a:xfrm>
            <a:off x="428842" y="9527960"/>
            <a:ext cx="638122" cy="364798"/>
            <a:chOff x="0" y="0"/>
            <a:chExt cx="850829" cy="486397"/>
          </a:xfrm>
        </p:grpSpPr>
        <p:sp>
          <p:nvSpPr>
            <p:cNvPr id="5" name="Freeform 5"/>
            <p:cNvSpPr/>
            <p:nvPr/>
          </p:nvSpPr>
          <p:spPr>
            <a:xfrm>
              <a:off x="0" y="0"/>
              <a:ext cx="850773" cy="486410"/>
            </a:xfrm>
            <a:custGeom>
              <a:avLst/>
              <a:gdLst/>
              <a:ahLst/>
              <a:cxnLst/>
              <a:rect l="l" t="t" r="r" b="b"/>
              <a:pathLst>
                <a:path w="850773" h="486410">
                  <a:moveTo>
                    <a:pt x="418465" y="0"/>
                  </a:moveTo>
                  <a:lnTo>
                    <a:pt x="0" y="418465"/>
                  </a:lnTo>
                  <a:lnTo>
                    <a:pt x="54991" y="473456"/>
                  </a:lnTo>
                  <a:lnTo>
                    <a:pt x="418465" y="109474"/>
                  </a:lnTo>
                  <a:lnTo>
                    <a:pt x="795909" y="486410"/>
                  </a:lnTo>
                  <a:lnTo>
                    <a:pt x="850773" y="431927"/>
                  </a:lnTo>
                  <a:lnTo>
                    <a:pt x="418465" y="0"/>
                  </a:lnTo>
                  <a:close/>
                </a:path>
              </a:pathLst>
            </a:custGeom>
            <a:solidFill>
              <a:srgbClr val="00C3B1"/>
            </a:solidFill>
          </p:spPr>
        </p:sp>
      </p:grpSp>
      <p:sp>
        <p:nvSpPr>
          <p:cNvPr id="25" name="TextBox 5">
            <a:extLst>
              <a:ext uri="{FF2B5EF4-FFF2-40B4-BE49-F238E27FC236}">
                <a16:creationId xmlns:a16="http://schemas.microsoft.com/office/drawing/2014/main" id="{18F5E5F9-6568-F087-5F66-1BAF262A40ED}"/>
              </a:ext>
            </a:extLst>
          </p:cNvPr>
          <p:cNvSpPr txBox="1"/>
          <p:nvPr/>
        </p:nvSpPr>
        <p:spPr>
          <a:xfrm>
            <a:off x="1568593" y="1329433"/>
            <a:ext cx="8648683" cy="1000530"/>
          </a:xfrm>
          <a:prstGeom prst="rect">
            <a:avLst/>
          </a:prstGeom>
        </p:spPr>
        <p:txBody>
          <a:bodyPr wrap="square" lIns="0" tIns="0" rIns="0" bIns="0" rtlCol="0" anchor="t">
            <a:spAutoFit/>
          </a:bodyPr>
          <a:lstStyle/>
          <a:p>
            <a:pPr algn="l">
              <a:lnSpc>
                <a:spcPts val="8400"/>
              </a:lnSpc>
            </a:pPr>
            <a:r>
              <a:rPr lang="vi-VN" sz="6600" b="1" dirty="0">
                <a:solidFill>
                  <a:srgbClr val="03A293"/>
                </a:solidFill>
                <a:latin typeface="Arial" panose="020B0604020202020204" pitchFamily="34" charset="0"/>
                <a:cs typeface="Arial" panose="020B0604020202020204" pitchFamily="34" charset="0"/>
              </a:rPr>
              <a:t>NỘI DUNG BÀI HỌC</a:t>
            </a:r>
            <a:endParaRPr lang="en-US" sz="6600" b="1" dirty="0">
              <a:solidFill>
                <a:srgbClr val="03A293"/>
              </a:solidFill>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09EA262D-5B66-6019-4059-1E9CDAE67EAA}"/>
              </a:ext>
            </a:extLst>
          </p:cNvPr>
          <p:cNvGrpSpPr/>
          <p:nvPr/>
        </p:nvGrpSpPr>
        <p:grpSpPr>
          <a:xfrm>
            <a:off x="9837701" y="3395636"/>
            <a:ext cx="6189205" cy="2235008"/>
            <a:chOff x="1828799" y="3005906"/>
            <a:chExt cx="6189205" cy="2235008"/>
          </a:xfrm>
        </p:grpSpPr>
        <p:grpSp>
          <p:nvGrpSpPr>
            <p:cNvPr id="30" name="Group 29">
              <a:extLst>
                <a:ext uri="{FF2B5EF4-FFF2-40B4-BE49-F238E27FC236}">
                  <a16:creationId xmlns:a16="http://schemas.microsoft.com/office/drawing/2014/main" id="{7DE9ECCC-DDE3-8917-BDEA-B066C32181F9}"/>
                </a:ext>
              </a:extLst>
            </p:cNvPr>
            <p:cNvGrpSpPr/>
            <p:nvPr/>
          </p:nvGrpSpPr>
          <p:grpSpPr>
            <a:xfrm>
              <a:off x="1828799" y="3005906"/>
              <a:ext cx="6189205" cy="2235008"/>
              <a:chOff x="1828799" y="3005906"/>
              <a:chExt cx="6189205" cy="2235008"/>
            </a:xfrm>
          </p:grpSpPr>
          <p:sp>
            <p:nvSpPr>
              <p:cNvPr id="27" name="Rectangle 26">
                <a:extLst>
                  <a:ext uri="{FF2B5EF4-FFF2-40B4-BE49-F238E27FC236}">
                    <a16:creationId xmlns:a16="http://schemas.microsoft.com/office/drawing/2014/main" id="{C1C344CC-229B-9035-281C-7E72A38BA639}"/>
                  </a:ext>
                </a:extLst>
              </p:cNvPr>
              <p:cNvSpPr/>
              <p:nvPr/>
            </p:nvSpPr>
            <p:spPr>
              <a:xfrm>
                <a:off x="1828799" y="3848100"/>
                <a:ext cx="6189205" cy="1392814"/>
              </a:xfrm>
              <a:prstGeom prst="rect">
                <a:avLst/>
              </a:prstGeom>
              <a:solidFill>
                <a:schemeClr val="bg1"/>
              </a:solidFill>
              <a:ln>
                <a:solidFill>
                  <a:srgbClr val="03A2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solidFill>
                    <a:srgbClr val="0E2A47"/>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B3963DDA-198F-71A1-22A6-6CFA1DA01480}"/>
                  </a:ext>
                </a:extLst>
              </p:cNvPr>
              <p:cNvSpPr/>
              <p:nvPr/>
            </p:nvSpPr>
            <p:spPr>
              <a:xfrm>
                <a:off x="2208374" y="3005906"/>
                <a:ext cx="1296165" cy="1151800"/>
              </a:xfrm>
              <a:prstGeom prst="rect">
                <a:avLst/>
              </a:prstGeom>
              <a:solidFill>
                <a:srgbClr val="03A2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03</a:t>
                </a:r>
                <a:endParaRPr lang="vi-VN" sz="4400" b="1" dirty="0">
                  <a:solidFill>
                    <a:schemeClr val="bg1"/>
                  </a:solidFill>
                  <a:latin typeface="Arial" panose="020B0604020202020204" pitchFamily="34" charset="0"/>
                  <a:cs typeface="Arial" panose="020B0604020202020204" pitchFamily="34" charset="0"/>
                </a:endParaRPr>
              </a:p>
            </p:txBody>
          </p:sp>
        </p:grpSp>
        <p:sp>
          <p:nvSpPr>
            <p:cNvPr id="29" name="TextBox 28">
              <a:extLst>
                <a:ext uri="{FF2B5EF4-FFF2-40B4-BE49-F238E27FC236}">
                  <a16:creationId xmlns:a16="http://schemas.microsoft.com/office/drawing/2014/main" id="{A2540A9F-9A4E-4FCA-3D58-770D59B0B4D9}"/>
                </a:ext>
              </a:extLst>
            </p:cNvPr>
            <p:cNvSpPr txBox="1"/>
            <p:nvPr/>
          </p:nvSpPr>
          <p:spPr>
            <a:xfrm>
              <a:off x="2208374" y="4252636"/>
              <a:ext cx="5430053" cy="707886"/>
            </a:xfrm>
            <a:prstGeom prst="rect">
              <a:avLst/>
            </a:prstGeom>
            <a:noFill/>
          </p:spPr>
          <p:txBody>
            <a:bodyPr wrap="square">
              <a:spAutoFit/>
            </a:bodyPr>
            <a:lstStyle/>
            <a:p>
              <a:pPr algn="ctr"/>
              <a:r>
                <a:rPr lang="vi-VN" sz="4000" dirty="0">
                  <a:solidFill>
                    <a:srgbClr val="0E2A47"/>
                  </a:solidFill>
                  <a:latin typeface="Arial" panose="020B0604020202020204" pitchFamily="34" charset="0"/>
                  <a:cs typeface="Arial" panose="020B0604020202020204" pitchFamily="34" charset="0"/>
                </a:rPr>
                <a:t>Thảo luận</a:t>
              </a:r>
              <a:endParaRPr lang="en-US" sz="4000" dirty="0">
                <a:solidFill>
                  <a:srgbClr val="0E2A47"/>
                </a:solidFill>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88DCEF6E-2BC9-4E94-5212-5FDDBA63EEFD}"/>
              </a:ext>
            </a:extLst>
          </p:cNvPr>
          <p:cNvGrpSpPr/>
          <p:nvPr/>
        </p:nvGrpSpPr>
        <p:grpSpPr>
          <a:xfrm>
            <a:off x="1981200" y="3395636"/>
            <a:ext cx="6189205" cy="2235008"/>
            <a:chOff x="1828799" y="3005906"/>
            <a:chExt cx="6189205" cy="2235008"/>
          </a:xfrm>
        </p:grpSpPr>
        <p:grpSp>
          <p:nvGrpSpPr>
            <p:cNvPr id="33" name="Group 32">
              <a:extLst>
                <a:ext uri="{FF2B5EF4-FFF2-40B4-BE49-F238E27FC236}">
                  <a16:creationId xmlns:a16="http://schemas.microsoft.com/office/drawing/2014/main" id="{48BC1E31-62BF-DA24-6019-C9A00FE403EB}"/>
                </a:ext>
              </a:extLst>
            </p:cNvPr>
            <p:cNvGrpSpPr/>
            <p:nvPr/>
          </p:nvGrpSpPr>
          <p:grpSpPr>
            <a:xfrm>
              <a:off x="1828799" y="3005906"/>
              <a:ext cx="6189205" cy="2235008"/>
              <a:chOff x="1828799" y="3005906"/>
              <a:chExt cx="6189205" cy="2235008"/>
            </a:xfrm>
          </p:grpSpPr>
          <p:sp>
            <p:nvSpPr>
              <p:cNvPr id="35" name="Rectangle 34">
                <a:extLst>
                  <a:ext uri="{FF2B5EF4-FFF2-40B4-BE49-F238E27FC236}">
                    <a16:creationId xmlns:a16="http://schemas.microsoft.com/office/drawing/2014/main" id="{553EC6A7-8DDA-1BB7-A029-2A93E1B31966}"/>
                  </a:ext>
                </a:extLst>
              </p:cNvPr>
              <p:cNvSpPr/>
              <p:nvPr/>
            </p:nvSpPr>
            <p:spPr>
              <a:xfrm>
                <a:off x="1828799" y="3848100"/>
                <a:ext cx="6189205" cy="1392814"/>
              </a:xfrm>
              <a:prstGeom prst="rect">
                <a:avLst/>
              </a:prstGeom>
              <a:solidFill>
                <a:schemeClr val="bg1"/>
              </a:solidFill>
              <a:ln>
                <a:solidFill>
                  <a:srgbClr val="03A2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solidFill>
                    <a:srgbClr val="0E2A47"/>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104ADA57-CF57-9B17-843C-8E1D74DB845E}"/>
                  </a:ext>
                </a:extLst>
              </p:cNvPr>
              <p:cNvSpPr/>
              <p:nvPr/>
            </p:nvSpPr>
            <p:spPr>
              <a:xfrm>
                <a:off x="2208374" y="3005906"/>
                <a:ext cx="1296165" cy="1151800"/>
              </a:xfrm>
              <a:prstGeom prst="rect">
                <a:avLst/>
              </a:prstGeom>
              <a:solidFill>
                <a:srgbClr val="03A2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01</a:t>
                </a:r>
                <a:endParaRPr lang="vi-VN" sz="4400" b="1" dirty="0">
                  <a:solidFill>
                    <a:schemeClr val="bg1"/>
                  </a:solidFill>
                  <a:latin typeface="Arial" panose="020B0604020202020204" pitchFamily="34" charset="0"/>
                  <a:cs typeface="Arial" panose="020B0604020202020204" pitchFamily="34" charset="0"/>
                </a:endParaRPr>
              </a:p>
            </p:txBody>
          </p:sp>
        </p:grpSp>
        <p:sp>
          <p:nvSpPr>
            <p:cNvPr id="34" name="TextBox 33">
              <a:extLst>
                <a:ext uri="{FF2B5EF4-FFF2-40B4-BE49-F238E27FC236}">
                  <a16:creationId xmlns:a16="http://schemas.microsoft.com/office/drawing/2014/main" id="{D05CD1FD-4AC1-4E4D-80DE-C435BC2E77A5}"/>
                </a:ext>
              </a:extLst>
            </p:cNvPr>
            <p:cNvSpPr txBox="1"/>
            <p:nvPr/>
          </p:nvSpPr>
          <p:spPr>
            <a:xfrm>
              <a:off x="2208374" y="4252636"/>
              <a:ext cx="5430053" cy="707886"/>
            </a:xfrm>
            <a:prstGeom prst="rect">
              <a:avLst/>
            </a:prstGeom>
            <a:noFill/>
          </p:spPr>
          <p:txBody>
            <a:bodyPr wrap="square">
              <a:spAutoFit/>
            </a:bodyPr>
            <a:lstStyle/>
            <a:p>
              <a:pPr algn="ctr"/>
              <a:r>
                <a:rPr lang="vi-VN" sz="4000" dirty="0">
                  <a:solidFill>
                    <a:srgbClr val="0E2A47"/>
                  </a:solidFill>
                  <a:latin typeface="Arial" panose="020B0604020202020204" pitchFamily="34" charset="0"/>
                  <a:cs typeface="Arial" panose="020B0604020202020204" pitchFamily="34" charset="0"/>
                </a:rPr>
                <a:t>Quan sát và nhận thức</a:t>
              </a:r>
              <a:endParaRPr lang="en-US" sz="4000" dirty="0">
                <a:solidFill>
                  <a:srgbClr val="0E2A47"/>
                </a:solidFill>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76A4E676-886D-896C-1D31-F58AB2E7A46A}"/>
              </a:ext>
            </a:extLst>
          </p:cNvPr>
          <p:cNvGrpSpPr/>
          <p:nvPr/>
        </p:nvGrpSpPr>
        <p:grpSpPr>
          <a:xfrm>
            <a:off x="1981200" y="6696317"/>
            <a:ext cx="6189205" cy="2235008"/>
            <a:chOff x="1828799" y="3005906"/>
            <a:chExt cx="6189205" cy="2235008"/>
          </a:xfrm>
        </p:grpSpPr>
        <p:grpSp>
          <p:nvGrpSpPr>
            <p:cNvPr id="38" name="Group 37">
              <a:extLst>
                <a:ext uri="{FF2B5EF4-FFF2-40B4-BE49-F238E27FC236}">
                  <a16:creationId xmlns:a16="http://schemas.microsoft.com/office/drawing/2014/main" id="{03D4F401-100C-BA59-BADE-9D26525DBC7D}"/>
                </a:ext>
              </a:extLst>
            </p:cNvPr>
            <p:cNvGrpSpPr/>
            <p:nvPr/>
          </p:nvGrpSpPr>
          <p:grpSpPr>
            <a:xfrm>
              <a:off x="1828799" y="3005906"/>
              <a:ext cx="6189205" cy="2235008"/>
              <a:chOff x="1828799" y="3005906"/>
              <a:chExt cx="6189205" cy="2235008"/>
            </a:xfrm>
          </p:grpSpPr>
          <p:sp>
            <p:nvSpPr>
              <p:cNvPr id="40" name="Rectangle 39">
                <a:extLst>
                  <a:ext uri="{FF2B5EF4-FFF2-40B4-BE49-F238E27FC236}">
                    <a16:creationId xmlns:a16="http://schemas.microsoft.com/office/drawing/2014/main" id="{DD363D84-BADE-5990-4A52-B4D4B8EF4AC4}"/>
                  </a:ext>
                </a:extLst>
              </p:cNvPr>
              <p:cNvSpPr/>
              <p:nvPr/>
            </p:nvSpPr>
            <p:spPr>
              <a:xfrm>
                <a:off x="1828799" y="3848100"/>
                <a:ext cx="6189205" cy="1392814"/>
              </a:xfrm>
              <a:prstGeom prst="rect">
                <a:avLst/>
              </a:prstGeom>
              <a:solidFill>
                <a:schemeClr val="bg1"/>
              </a:solidFill>
              <a:ln>
                <a:solidFill>
                  <a:srgbClr val="03A2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solidFill>
                    <a:srgbClr val="0E2A47"/>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426DE1DA-E0F3-1237-5CC7-83D8129218BB}"/>
                  </a:ext>
                </a:extLst>
              </p:cNvPr>
              <p:cNvSpPr/>
              <p:nvPr/>
            </p:nvSpPr>
            <p:spPr>
              <a:xfrm>
                <a:off x="2208374" y="3005906"/>
                <a:ext cx="1296165" cy="1151800"/>
              </a:xfrm>
              <a:prstGeom prst="rect">
                <a:avLst/>
              </a:prstGeom>
              <a:solidFill>
                <a:srgbClr val="03A2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02</a:t>
                </a:r>
                <a:endParaRPr lang="vi-VN" sz="4400" b="1" dirty="0">
                  <a:solidFill>
                    <a:schemeClr val="bg1"/>
                  </a:solidFill>
                  <a:latin typeface="Arial" panose="020B0604020202020204" pitchFamily="34" charset="0"/>
                  <a:cs typeface="Arial" panose="020B0604020202020204" pitchFamily="34" charset="0"/>
                </a:endParaRPr>
              </a:p>
            </p:txBody>
          </p:sp>
        </p:grpSp>
        <p:sp>
          <p:nvSpPr>
            <p:cNvPr id="39" name="TextBox 38">
              <a:extLst>
                <a:ext uri="{FF2B5EF4-FFF2-40B4-BE49-F238E27FC236}">
                  <a16:creationId xmlns:a16="http://schemas.microsoft.com/office/drawing/2014/main" id="{1775D062-35FC-CA89-DF5E-644F2B658C56}"/>
                </a:ext>
              </a:extLst>
            </p:cNvPr>
            <p:cNvSpPr txBox="1"/>
            <p:nvPr/>
          </p:nvSpPr>
          <p:spPr>
            <a:xfrm>
              <a:off x="2208374" y="4252636"/>
              <a:ext cx="5430053" cy="707886"/>
            </a:xfrm>
            <a:prstGeom prst="rect">
              <a:avLst/>
            </a:prstGeom>
            <a:noFill/>
          </p:spPr>
          <p:txBody>
            <a:bodyPr wrap="square">
              <a:spAutoFit/>
            </a:bodyPr>
            <a:lstStyle/>
            <a:p>
              <a:pPr algn="ctr"/>
              <a:r>
                <a:rPr lang="vi-VN" sz="4000" dirty="0">
                  <a:solidFill>
                    <a:srgbClr val="0E2A47"/>
                  </a:solidFill>
                  <a:latin typeface="Arial" panose="020B0604020202020204" pitchFamily="34" charset="0"/>
                  <a:cs typeface="Arial" panose="020B0604020202020204" pitchFamily="34" charset="0"/>
                </a:rPr>
                <a:t>Sáng tạo</a:t>
              </a:r>
              <a:endParaRPr lang="en-US" sz="4000" dirty="0">
                <a:solidFill>
                  <a:srgbClr val="0E2A47"/>
                </a:solidFill>
                <a:latin typeface="Arial" panose="020B060402020202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id="{378B198C-CFDD-5693-FD06-992BD3EA170E}"/>
              </a:ext>
            </a:extLst>
          </p:cNvPr>
          <p:cNvGrpSpPr/>
          <p:nvPr/>
        </p:nvGrpSpPr>
        <p:grpSpPr>
          <a:xfrm>
            <a:off x="9843615" y="6696317"/>
            <a:ext cx="6189205" cy="2235008"/>
            <a:chOff x="1828799" y="3005906"/>
            <a:chExt cx="6189205" cy="2235008"/>
          </a:xfrm>
        </p:grpSpPr>
        <p:grpSp>
          <p:nvGrpSpPr>
            <p:cNvPr id="43" name="Group 42">
              <a:extLst>
                <a:ext uri="{FF2B5EF4-FFF2-40B4-BE49-F238E27FC236}">
                  <a16:creationId xmlns:a16="http://schemas.microsoft.com/office/drawing/2014/main" id="{E985FD57-FEF7-94BB-9695-DC342036B13E}"/>
                </a:ext>
              </a:extLst>
            </p:cNvPr>
            <p:cNvGrpSpPr/>
            <p:nvPr/>
          </p:nvGrpSpPr>
          <p:grpSpPr>
            <a:xfrm>
              <a:off x="1828799" y="3005906"/>
              <a:ext cx="6189205" cy="2235008"/>
              <a:chOff x="1828799" y="3005906"/>
              <a:chExt cx="6189205" cy="2235008"/>
            </a:xfrm>
          </p:grpSpPr>
          <p:sp>
            <p:nvSpPr>
              <p:cNvPr id="45" name="Rectangle 44">
                <a:extLst>
                  <a:ext uri="{FF2B5EF4-FFF2-40B4-BE49-F238E27FC236}">
                    <a16:creationId xmlns:a16="http://schemas.microsoft.com/office/drawing/2014/main" id="{3FAB69FC-A585-2272-06FD-30EFBC55747E}"/>
                  </a:ext>
                </a:extLst>
              </p:cNvPr>
              <p:cNvSpPr/>
              <p:nvPr/>
            </p:nvSpPr>
            <p:spPr>
              <a:xfrm>
                <a:off x="1828799" y="3848100"/>
                <a:ext cx="6189205" cy="1392814"/>
              </a:xfrm>
              <a:prstGeom prst="rect">
                <a:avLst/>
              </a:prstGeom>
              <a:solidFill>
                <a:schemeClr val="bg1"/>
              </a:solidFill>
              <a:ln>
                <a:solidFill>
                  <a:srgbClr val="03A2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solidFill>
                    <a:srgbClr val="0E2A47"/>
                  </a:solidFill>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B49E85BC-1EE3-CA0B-7541-628A4E4C2FD0}"/>
                  </a:ext>
                </a:extLst>
              </p:cNvPr>
              <p:cNvSpPr/>
              <p:nvPr/>
            </p:nvSpPr>
            <p:spPr>
              <a:xfrm>
                <a:off x="2208374" y="3005906"/>
                <a:ext cx="1296165" cy="1151800"/>
              </a:xfrm>
              <a:prstGeom prst="rect">
                <a:avLst/>
              </a:prstGeom>
              <a:solidFill>
                <a:srgbClr val="03A2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04</a:t>
                </a:r>
                <a:endParaRPr lang="vi-VN" sz="4400" b="1" dirty="0">
                  <a:solidFill>
                    <a:schemeClr val="bg1"/>
                  </a:solidFill>
                  <a:latin typeface="Arial" panose="020B0604020202020204" pitchFamily="34" charset="0"/>
                  <a:cs typeface="Arial" panose="020B0604020202020204" pitchFamily="34" charset="0"/>
                </a:endParaRPr>
              </a:p>
            </p:txBody>
          </p:sp>
        </p:grpSp>
        <p:sp>
          <p:nvSpPr>
            <p:cNvPr id="44" name="TextBox 43">
              <a:extLst>
                <a:ext uri="{FF2B5EF4-FFF2-40B4-BE49-F238E27FC236}">
                  <a16:creationId xmlns:a16="http://schemas.microsoft.com/office/drawing/2014/main" id="{676AF976-DC57-BF26-53BB-017D6E05589B}"/>
                </a:ext>
              </a:extLst>
            </p:cNvPr>
            <p:cNvSpPr txBox="1"/>
            <p:nvPr/>
          </p:nvSpPr>
          <p:spPr>
            <a:xfrm>
              <a:off x="2208374" y="4252636"/>
              <a:ext cx="5430053" cy="707886"/>
            </a:xfrm>
            <a:prstGeom prst="rect">
              <a:avLst/>
            </a:prstGeom>
            <a:noFill/>
          </p:spPr>
          <p:txBody>
            <a:bodyPr wrap="square">
              <a:spAutoFit/>
            </a:bodyPr>
            <a:lstStyle/>
            <a:p>
              <a:pPr algn="ctr"/>
              <a:r>
                <a:rPr lang="vi-VN" sz="4000" dirty="0">
                  <a:solidFill>
                    <a:srgbClr val="0E2A47"/>
                  </a:solidFill>
                  <a:latin typeface="Arial" panose="020B0604020202020204" pitchFamily="34" charset="0"/>
                  <a:cs typeface="Arial" panose="020B0604020202020204" pitchFamily="34" charset="0"/>
                </a:rPr>
                <a:t>Ứng dụng</a:t>
              </a:r>
              <a:endParaRPr lang="en-US" sz="4000" dirty="0">
                <a:solidFill>
                  <a:srgbClr val="0E2A47"/>
                </a:solidFill>
                <a:latin typeface="Arial" panose="020B0604020202020204" pitchFamily="34" charset="0"/>
                <a:cs typeface="Arial" panose="020B0604020202020204" pitchFamily="34" charset="0"/>
              </a:endParaRPr>
            </a:p>
          </p:txBody>
        </p:sp>
      </p:gr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p:tgtEl>
                                          <p:spTgt spid="32"/>
                                        </p:tgtEl>
                                        <p:attrNameLst>
                                          <p:attrName>ppt_y</p:attrName>
                                        </p:attrNameLst>
                                      </p:cBhvr>
                                      <p:tavLst>
                                        <p:tav tm="0">
                                          <p:val>
                                            <p:strVal val="#ppt_y+#ppt_h*1.125000"/>
                                          </p:val>
                                        </p:tav>
                                        <p:tav tm="100000">
                                          <p:val>
                                            <p:strVal val="#ppt_y"/>
                                          </p:val>
                                        </p:tav>
                                      </p:tavLst>
                                    </p:anim>
                                    <p:animEffect transition="in" filter="wipe(up)">
                                      <p:cBhvr>
                                        <p:cTn id="13" dur="500"/>
                                        <p:tgtEl>
                                          <p:spTgt spid="32"/>
                                        </p:tgtEl>
                                      </p:cBhvr>
                                    </p:animEffect>
                                  </p:childTnLst>
                                </p:cTn>
                              </p:par>
                              <p:par>
                                <p:cTn id="14" presetID="12" presetClass="entr" presetSubtype="4"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p:tgtEl>
                                          <p:spTgt spid="37"/>
                                        </p:tgtEl>
                                        <p:attrNameLst>
                                          <p:attrName>ppt_y</p:attrName>
                                        </p:attrNameLst>
                                      </p:cBhvr>
                                      <p:tavLst>
                                        <p:tav tm="0">
                                          <p:val>
                                            <p:strVal val="#ppt_y+#ppt_h*1.125000"/>
                                          </p:val>
                                        </p:tav>
                                        <p:tav tm="100000">
                                          <p:val>
                                            <p:strVal val="#ppt_y"/>
                                          </p:val>
                                        </p:tav>
                                      </p:tavLst>
                                    </p:anim>
                                    <p:animEffect transition="in" filter="wipe(up)">
                                      <p:cBhvr>
                                        <p:cTn id="17" dur="500"/>
                                        <p:tgtEl>
                                          <p:spTgt spid="37"/>
                                        </p:tgtEl>
                                      </p:cBhvr>
                                    </p:animEffect>
                                  </p:childTnLst>
                                </p:cTn>
                              </p:par>
                              <p:par>
                                <p:cTn id="18" presetID="12" presetClass="entr" presetSubtype="4"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p:tgtEl>
                                          <p:spTgt spid="31"/>
                                        </p:tgtEl>
                                        <p:attrNameLst>
                                          <p:attrName>ppt_y</p:attrName>
                                        </p:attrNameLst>
                                      </p:cBhvr>
                                      <p:tavLst>
                                        <p:tav tm="0">
                                          <p:val>
                                            <p:strVal val="#ppt_y+#ppt_h*1.125000"/>
                                          </p:val>
                                        </p:tav>
                                        <p:tav tm="100000">
                                          <p:val>
                                            <p:strVal val="#ppt_y"/>
                                          </p:val>
                                        </p:tav>
                                      </p:tavLst>
                                    </p:anim>
                                    <p:animEffect transition="in" filter="wipe(up)">
                                      <p:cBhvr>
                                        <p:cTn id="21" dur="500"/>
                                        <p:tgtEl>
                                          <p:spTgt spid="31"/>
                                        </p:tgtEl>
                                      </p:cBhvr>
                                    </p:animEffect>
                                  </p:childTnLst>
                                </p:cTn>
                              </p:par>
                              <p:par>
                                <p:cTn id="22" presetID="12" presetClass="entr" presetSubtype="4"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additive="base">
                                        <p:cTn id="24" dur="500"/>
                                        <p:tgtEl>
                                          <p:spTgt spid="42"/>
                                        </p:tgtEl>
                                        <p:attrNameLst>
                                          <p:attrName>ppt_y</p:attrName>
                                        </p:attrNameLst>
                                      </p:cBhvr>
                                      <p:tavLst>
                                        <p:tav tm="0">
                                          <p:val>
                                            <p:strVal val="#ppt_y+#ppt_h*1.125000"/>
                                          </p:val>
                                        </p:tav>
                                        <p:tav tm="100000">
                                          <p:val>
                                            <p:strVal val="#ppt_y"/>
                                          </p:val>
                                        </p:tav>
                                      </p:tavLst>
                                    </p:anim>
                                    <p:animEffect transition="in" filter="wipe(up)">
                                      <p:cBhvr>
                                        <p:cTn id="2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AFB"/>
        </a:solidFill>
        <a:effectLst/>
      </p:bgPr>
    </p:bg>
    <p:spTree>
      <p:nvGrpSpPr>
        <p:cNvPr id="1" name=""/>
        <p:cNvGrpSpPr/>
        <p:nvPr/>
      </p:nvGrpSpPr>
      <p:grpSpPr>
        <a:xfrm>
          <a:off x="0" y="0"/>
          <a:ext cx="0" cy="0"/>
          <a:chOff x="0" y="0"/>
          <a:chExt cx="0" cy="0"/>
        </a:xfrm>
      </p:grpSpPr>
      <p:sp>
        <p:nvSpPr>
          <p:cNvPr id="2" name="AutoShape 2"/>
          <p:cNvSpPr/>
          <p:nvPr/>
        </p:nvSpPr>
        <p:spPr>
          <a:xfrm rot="3535">
            <a:off x="-116930" y="9804152"/>
            <a:ext cx="18521860" cy="0"/>
          </a:xfrm>
          <a:prstGeom prst="line">
            <a:avLst/>
          </a:prstGeom>
          <a:ln w="9525" cap="rnd">
            <a:solidFill>
              <a:srgbClr val="0E2A47"/>
            </a:solidFill>
            <a:prstDash val="solid"/>
            <a:headEnd type="none" w="sm" len="sm"/>
            <a:tailEnd type="none" w="sm" len="sm"/>
          </a:ln>
        </p:spPr>
      </p:sp>
      <p:sp>
        <p:nvSpPr>
          <p:cNvPr id="3" name="AutoShape 3"/>
          <p:cNvSpPr/>
          <p:nvPr/>
        </p:nvSpPr>
        <p:spPr>
          <a:xfrm rot="5393765">
            <a:off x="-4647366" y="5143500"/>
            <a:ext cx="10504067" cy="0"/>
          </a:xfrm>
          <a:prstGeom prst="line">
            <a:avLst/>
          </a:prstGeom>
          <a:ln w="9525" cap="rnd">
            <a:solidFill>
              <a:srgbClr val="0E2A47"/>
            </a:solidFill>
            <a:prstDash val="solid"/>
            <a:headEnd type="none" w="sm" len="sm"/>
            <a:tailEnd type="none" w="sm" len="sm"/>
          </a:ln>
        </p:spPr>
      </p:sp>
      <p:sp>
        <p:nvSpPr>
          <p:cNvPr id="4" name="TextBox 4"/>
          <p:cNvSpPr txBox="1"/>
          <p:nvPr/>
        </p:nvSpPr>
        <p:spPr>
          <a:xfrm>
            <a:off x="1356741" y="473325"/>
            <a:ext cx="13048715" cy="769441"/>
          </a:xfrm>
          <a:prstGeom prst="rect">
            <a:avLst/>
          </a:prstGeom>
        </p:spPr>
        <p:txBody>
          <a:bodyPr wrap="square" lIns="0" tIns="0" rIns="0" bIns="0" rtlCol="0" anchor="t">
            <a:spAutoFit/>
          </a:bodyPr>
          <a:lstStyle/>
          <a:p>
            <a:pPr algn="l"/>
            <a:r>
              <a:rPr lang="vi-VN" sz="5000" b="1" dirty="0">
                <a:solidFill>
                  <a:srgbClr val="0E2A47"/>
                </a:solidFill>
                <a:latin typeface="Arial" panose="020B0604020202020204" pitchFamily="34" charset="0"/>
                <a:cs typeface="Arial" panose="020B0604020202020204" pitchFamily="34" charset="0"/>
              </a:rPr>
              <a:t>Các bước vẽ tranh tĩnh vật dạng tích hợp </a:t>
            </a:r>
            <a:endParaRPr lang="en-US" sz="5000" b="1" dirty="0">
              <a:solidFill>
                <a:srgbClr val="0E2A47"/>
              </a:solidFill>
              <a:latin typeface="Arial" panose="020B0604020202020204" pitchFamily="34" charset="0"/>
              <a:cs typeface="Arial" panose="020B0604020202020204" pitchFamily="34" charset="0"/>
            </a:endParaRPr>
          </a:p>
        </p:txBody>
      </p:sp>
      <p:grpSp>
        <p:nvGrpSpPr>
          <p:cNvPr id="16" name="Group 14">
            <a:extLst>
              <a:ext uri="{FF2B5EF4-FFF2-40B4-BE49-F238E27FC236}">
                <a16:creationId xmlns:a16="http://schemas.microsoft.com/office/drawing/2014/main" id="{638B3B28-759E-4569-9129-EE066F19BD81}"/>
              </a:ext>
            </a:extLst>
          </p:cNvPr>
          <p:cNvGrpSpPr/>
          <p:nvPr/>
        </p:nvGrpSpPr>
        <p:grpSpPr>
          <a:xfrm>
            <a:off x="8945880" y="6895809"/>
            <a:ext cx="8357626" cy="2552591"/>
            <a:chOff x="-3320304" y="-209045"/>
            <a:chExt cx="11143502" cy="3403453"/>
          </a:xfrm>
        </p:grpSpPr>
        <p:sp>
          <p:nvSpPr>
            <p:cNvPr id="17" name="TextBox 15">
              <a:extLst>
                <a:ext uri="{FF2B5EF4-FFF2-40B4-BE49-F238E27FC236}">
                  <a16:creationId xmlns:a16="http://schemas.microsoft.com/office/drawing/2014/main" id="{D9EDC651-EC50-9386-46D2-6885CDB568D8}"/>
                </a:ext>
              </a:extLst>
            </p:cNvPr>
            <p:cNvSpPr txBox="1"/>
            <p:nvPr/>
          </p:nvSpPr>
          <p:spPr>
            <a:xfrm>
              <a:off x="912346" y="-209045"/>
              <a:ext cx="2678201" cy="920081"/>
            </a:xfrm>
            <a:prstGeom prst="rect">
              <a:avLst/>
            </a:prstGeom>
          </p:spPr>
          <p:txBody>
            <a:bodyPr wrap="square" lIns="0" tIns="0" rIns="0" bIns="0" rtlCol="0" anchor="t">
              <a:spAutoFit/>
            </a:bodyPr>
            <a:lstStyle/>
            <a:p>
              <a:pPr algn="ctr">
                <a:lnSpc>
                  <a:spcPts val="5880"/>
                </a:lnSpc>
              </a:pPr>
              <a:r>
                <a:rPr lang="en-US" sz="4400" b="1" dirty="0">
                  <a:solidFill>
                    <a:srgbClr val="000000"/>
                  </a:solidFill>
                  <a:latin typeface="Arial" panose="020B0604020202020204" pitchFamily="34" charset="0"/>
                  <a:cs typeface="Arial" panose="020B0604020202020204" pitchFamily="34" charset="0"/>
                </a:rPr>
                <a:t>04</a:t>
              </a:r>
            </a:p>
          </p:txBody>
        </p:sp>
        <p:sp>
          <p:nvSpPr>
            <p:cNvPr id="18" name="TextBox 16">
              <a:extLst>
                <a:ext uri="{FF2B5EF4-FFF2-40B4-BE49-F238E27FC236}">
                  <a16:creationId xmlns:a16="http://schemas.microsoft.com/office/drawing/2014/main" id="{D1EF175F-A7B1-8669-A875-B7433AAFBAB2}"/>
                </a:ext>
              </a:extLst>
            </p:cNvPr>
            <p:cNvSpPr txBox="1"/>
            <p:nvPr/>
          </p:nvSpPr>
          <p:spPr>
            <a:xfrm>
              <a:off x="-3320304" y="884289"/>
              <a:ext cx="11143502" cy="2310119"/>
            </a:xfrm>
            <a:prstGeom prst="rect">
              <a:avLst/>
            </a:prstGeom>
          </p:spPr>
          <p:txBody>
            <a:bodyPr wrap="square" lIns="0" tIns="0" rIns="0" bIns="0" rtlCol="0" anchor="t">
              <a:spAutoFit/>
            </a:bodyPr>
            <a:lstStyle/>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Hoàn thiện (diễn tả kĩ vật mẫu, không gian, nhấn đậm và nảy sáng).</a:t>
              </a:r>
              <a:endParaRPr lang="vi-VN" sz="4000" dirty="0">
                <a:effectLst/>
                <a:latin typeface="Arial" panose="020B0604020202020204" pitchFamily="34" charset="0"/>
                <a:cs typeface="Arial" panose="020B0604020202020204" pitchFamily="34" charset="0"/>
              </a:endParaRPr>
            </a:p>
          </p:txBody>
        </p:sp>
      </p:grpSp>
      <p:grpSp>
        <p:nvGrpSpPr>
          <p:cNvPr id="19" name="Group 17">
            <a:extLst>
              <a:ext uri="{FF2B5EF4-FFF2-40B4-BE49-F238E27FC236}">
                <a16:creationId xmlns:a16="http://schemas.microsoft.com/office/drawing/2014/main" id="{4D40E3F0-A2A2-B083-4357-2128BF91AB21}"/>
              </a:ext>
            </a:extLst>
          </p:cNvPr>
          <p:cNvGrpSpPr/>
          <p:nvPr/>
        </p:nvGrpSpPr>
        <p:grpSpPr>
          <a:xfrm>
            <a:off x="1356741" y="6917139"/>
            <a:ext cx="7092897" cy="2523641"/>
            <a:chOff x="-716350" y="-161925"/>
            <a:chExt cx="11546712" cy="3364852"/>
          </a:xfrm>
        </p:grpSpPr>
        <p:sp>
          <p:nvSpPr>
            <p:cNvPr id="20" name="TextBox 18">
              <a:extLst>
                <a:ext uri="{FF2B5EF4-FFF2-40B4-BE49-F238E27FC236}">
                  <a16:creationId xmlns:a16="http://schemas.microsoft.com/office/drawing/2014/main" id="{8A25F151-D41B-80B9-B3CB-BB7D98F119F6}"/>
                </a:ext>
              </a:extLst>
            </p:cNvPr>
            <p:cNvSpPr txBox="1"/>
            <p:nvPr/>
          </p:nvSpPr>
          <p:spPr>
            <a:xfrm>
              <a:off x="3944358" y="-161925"/>
              <a:ext cx="2225297" cy="920081"/>
            </a:xfrm>
            <a:prstGeom prst="rect">
              <a:avLst/>
            </a:prstGeom>
          </p:spPr>
          <p:txBody>
            <a:bodyPr wrap="square" lIns="0" tIns="0" rIns="0" bIns="0" rtlCol="0" anchor="t">
              <a:spAutoFit/>
            </a:bodyPr>
            <a:lstStyle/>
            <a:p>
              <a:pPr algn="ctr">
                <a:lnSpc>
                  <a:spcPts val="5880"/>
                </a:lnSpc>
              </a:pPr>
              <a:r>
                <a:rPr lang="en-US" sz="4400" b="1" dirty="0">
                  <a:solidFill>
                    <a:srgbClr val="000000"/>
                  </a:solidFill>
                  <a:latin typeface="Arial" panose="020B0604020202020204" pitchFamily="34" charset="0"/>
                  <a:cs typeface="Arial" panose="020B0604020202020204" pitchFamily="34" charset="0"/>
                </a:rPr>
                <a:t>03</a:t>
              </a:r>
            </a:p>
          </p:txBody>
        </p:sp>
        <p:sp>
          <p:nvSpPr>
            <p:cNvPr id="21" name="TextBox 19">
              <a:extLst>
                <a:ext uri="{FF2B5EF4-FFF2-40B4-BE49-F238E27FC236}">
                  <a16:creationId xmlns:a16="http://schemas.microsoft.com/office/drawing/2014/main" id="{E3DBFB5D-E849-BA8F-4E65-A90A3CE46B2C}"/>
                </a:ext>
              </a:extLst>
            </p:cNvPr>
            <p:cNvSpPr txBox="1"/>
            <p:nvPr/>
          </p:nvSpPr>
          <p:spPr>
            <a:xfrm>
              <a:off x="-716350" y="892809"/>
              <a:ext cx="11546712" cy="2310118"/>
            </a:xfrm>
            <a:prstGeom prst="rect">
              <a:avLst/>
            </a:prstGeom>
          </p:spPr>
          <p:txBody>
            <a:bodyPr wrap="square" lIns="0" tIns="0" rIns="0" bIns="0" rtlCol="0" anchor="t">
              <a:spAutoFit/>
            </a:bodyPr>
            <a:lstStyle/>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Chỉnh hình, phân mảng đậm, </a:t>
              </a:r>
            </a:p>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nhạt và không gian.</a:t>
              </a:r>
            </a:p>
          </p:txBody>
        </p:sp>
      </p:grpSp>
      <p:pic>
        <p:nvPicPr>
          <p:cNvPr id="5" name="Picture 4">
            <a:extLst>
              <a:ext uri="{FF2B5EF4-FFF2-40B4-BE49-F238E27FC236}">
                <a16:creationId xmlns:a16="http://schemas.microsoft.com/office/drawing/2014/main" id="{BD7538CE-5824-BF65-1BD2-6ED690D7DA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68738" y="1596615"/>
            <a:ext cx="3511907" cy="5011189"/>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9E53CE73-138D-9448-84DE-4F1E05F994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6187" y="1567833"/>
            <a:ext cx="3583616" cy="503997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2499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1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1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ppt_y</p:attrName>
                                        </p:attrNameLst>
                                      </p:cBhvr>
                                      <p:tavLst>
                                        <p:tav tm="0">
                                          <p:val>
                                            <p:strVal val="#ppt_y+#ppt_h*1.125000"/>
                                          </p:val>
                                        </p:tav>
                                        <p:tav tm="100000">
                                          <p:val>
                                            <p:strVal val="#ppt_y"/>
                                          </p:val>
                                        </p:tav>
                                      </p:tavLst>
                                    </p:anim>
                                    <p:animEffect transition="in" filter="wipe(up)">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AFB"/>
        </a:solidFill>
        <a:effectLst/>
      </p:bgPr>
    </p:bg>
    <p:spTree>
      <p:nvGrpSpPr>
        <p:cNvPr id="1" name=""/>
        <p:cNvGrpSpPr/>
        <p:nvPr/>
      </p:nvGrpSpPr>
      <p:grpSpPr>
        <a:xfrm>
          <a:off x="0" y="0"/>
          <a:ext cx="0" cy="0"/>
          <a:chOff x="0" y="0"/>
          <a:chExt cx="0" cy="0"/>
        </a:xfrm>
      </p:grpSpPr>
      <p:sp>
        <p:nvSpPr>
          <p:cNvPr id="2" name="AutoShape 2"/>
          <p:cNvSpPr/>
          <p:nvPr/>
        </p:nvSpPr>
        <p:spPr>
          <a:xfrm rot="3535">
            <a:off x="-116930" y="482848"/>
            <a:ext cx="18521860" cy="0"/>
          </a:xfrm>
          <a:prstGeom prst="line">
            <a:avLst/>
          </a:prstGeom>
          <a:ln w="9525" cap="rnd">
            <a:solidFill>
              <a:srgbClr val="0E2A47"/>
            </a:solidFill>
            <a:prstDash val="solid"/>
            <a:headEnd type="none" w="sm" len="sm"/>
            <a:tailEnd type="none" w="sm" len="sm"/>
          </a:ln>
        </p:spPr>
      </p:sp>
      <p:sp>
        <p:nvSpPr>
          <p:cNvPr id="3" name="AutoShape 3"/>
          <p:cNvSpPr/>
          <p:nvPr/>
        </p:nvSpPr>
        <p:spPr>
          <a:xfrm rot="5393765">
            <a:off x="12431298" y="5143500"/>
            <a:ext cx="10504067" cy="0"/>
          </a:xfrm>
          <a:prstGeom prst="line">
            <a:avLst/>
          </a:prstGeom>
          <a:ln w="9525" cap="rnd">
            <a:solidFill>
              <a:srgbClr val="0E2A47"/>
            </a:solidFill>
            <a:prstDash val="solid"/>
            <a:headEnd type="none" w="sm" len="sm"/>
            <a:tailEnd type="none" w="sm" len="sm"/>
          </a:ln>
        </p:spPr>
      </p:sp>
      <p:grpSp>
        <p:nvGrpSpPr>
          <p:cNvPr id="4" name="Group 4"/>
          <p:cNvGrpSpPr/>
          <p:nvPr/>
        </p:nvGrpSpPr>
        <p:grpSpPr>
          <a:xfrm>
            <a:off x="428842" y="9497210"/>
            <a:ext cx="638122" cy="364798"/>
            <a:chOff x="0" y="0"/>
            <a:chExt cx="850829" cy="486397"/>
          </a:xfrm>
        </p:grpSpPr>
        <p:sp>
          <p:nvSpPr>
            <p:cNvPr id="5" name="Freeform 5"/>
            <p:cNvSpPr/>
            <p:nvPr/>
          </p:nvSpPr>
          <p:spPr>
            <a:xfrm>
              <a:off x="0" y="0"/>
              <a:ext cx="850773" cy="486410"/>
            </a:xfrm>
            <a:custGeom>
              <a:avLst/>
              <a:gdLst/>
              <a:ahLst/>
              <a:cxnLst/>
              <a:rect l="l" t="t" r="r" b="b"/>
              <a:pathLst>
                <a:path w="850773" h="486410">
                  <a:moveTo>
                    <a:pt x="418465" y="0"/>
                  </a:moveTo>
                  <a:lnTo>
                    <a:pt x="0" y="418465"/>
                  </a:lnTo>
                  <a:lnTo>
                    <a:pt x="54991" y="473456"/>
                  </a:lnTo>
                  <a:lnTo>
                    <a:pt x="418465" y="109474"/>
                  </a:lnTo>
                  <a:lnTo>
                    <a:pt x="795909" y="486410"/>
                  </a:lnTo>
                  <a:lnTo>
                    <a:pt x="850773" y="431927"/>
                  </a:lnTo>
                  <a:lnTo>
                    <a:pt x="418465" y="0"/>
                  </a:lnTo>
                  <a:close/>
                </a:path>
              </a:pathLst>
            </a:custGeom>
            <a:solidFill>
              <a:srgbClr val="00C3B1"/>
            </a:solidFill>
          </p:spPr>
        </p:sp>
      </p:grpSp>
      <p:sp>
        <p:nvSpPr>
          <p:cNvPr id="6" name="TextBox 6"/>
          <p:cNvSpPr txBox="1"/>
          <p:nvPr/>
        </p:nvSpPr>
        <p:spPr>
          <a:xfrm>
            <a:off x="1640907" y="3410910"/>
            <a:ext cx="6403568" cy="3465179"/>
          </a:xfrm>
          <a:prstGeom prst="rect">
            <a:avLst/>
          </a:prstGeom>
        </p:spPr>
        <p:txBody>
          <a:bodyPr wrap="square" lIns="0" tIns="0" rIns="0" bIns="0" rtlCol="0" anchor="t">
            <a:spAutoFit/>
          </a:bodyPr>
          <a:lstStyle/>
          <a:p>
            <a:pPr algn="l">
              <a:lnSpc>
                <a:spcPct val="150000"/>
              </a:lnSpc>
            </a:pPr>
            <a:r>
              <a:rPr lang="vi-VN" sz="8000" b="1" dirty="0">
                <a:solidFill>
                  <a:srgbClr val="03A293"/>
                </a:solidFill>
                <a:latin typeface="Arial" panose="020B0604020202020204" pitchFamily="34" charset="0"/>
                <a:cs typeface="Arial" panose="020B0604020202020204" pitchFamily="34" charset="0"/>
              </a:rPr>
              <a:t>PHẦN 3. </a:t>
            </a:r>
          </a:p>
          <a:p>
            <a:pPr algn="l">
              <a:lnSpc>
                <a:spcPct val="150000"/>
              </a:lnSpc>
            </a:pPr>
            <a:r>
              <a:rPr lang="vi-VN" sz="8000" b="1" dirty="0">
                <a:solidFill>
                  <a:srgbClr val="03A293"/>
                </a:solidFill>
                <a:latin typeface="Arial" panose="020B0604020202020204" pitchFamily="34" charset="0"/>
                <a:cs typeface="Arial" panose="020B0604020202020204" pitchFamily="34" charset="0"/>
              </a:rPr>
              <a:t>THẢO LUẬN</a:t>
            </a:r>
            <a:endParaRPr lang="en-US" sz="8000" b="1" dirty="0">
              <a:solidFill>
                <a:srgbClr val="03A293"/>
              </a:solidFill>
              <a:latin typeface="Arial" panose="020B0604020202020204" pitchFamily="34" charset="0"/>
              <a:cs typeface="Arial" panose="020B0604020202020204" pitchFamily="34" charset="0"/>
            </a:endParaRPr>
          </a:p>
        </p:txBody>
      </p:sp>
      <p:sp>
        <p:nvSpPr>
          <p:cNvPr id="11" name="Freeform 11"/>
          <p:cNvSpPr/>
          <p:nvPr/>
        </p:nvSpPr>
        <p:spPr>
          <a:xfrm>
            <a:off x="10464146" y="1587800"/>
            <a:ext cx="5072896" cy="8050156"/>
          </a:xfrm>
          <a:custGeom>
            <a:avLst/>
            <a:gdLst/>
            <a:ahLst/>
            <a:cxnLst/>
            <a:rect l="l" t="t" r="r" b="b"/>
            <a:pathLst>
              <a:path w="5072896" h="8050156">
                <a:moveTo>
                  <a:pt x="0" y="0"/>
                </a:moveTo>
                <a:lnTo>
                  <a:pt x="5072896" y="0"/>
                </a:lnTo>
                <a:lnTo>
                  <a:pt x="5072896" y="8050156"/>
                </a:lnTo>
                <a:lnTo>
                  <a:pt x="0" y="805015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2" name="Freeform 12"/>
          <p:cNvSpPr/>
          <p:nvPr/>
        </p:nvSpPr>
        <p:spPr>
          <a:xfrm>
            <a:off x="10929602" y="4792400"/>
            <a:ext cx="2763602" cy="2763602"/>
          </a:xfrm>
          <a:custGeom>
            <a:avLst/>
            <a:gdLst/>
            <a:ahLst/>
            <a:cxnLst/>
            <a:rect l="l" t="t" r="r" b="b"/>
            <a:pathLst>
              <a:path w="2763602" h="2763602">
                <a:moveTo>
                  <a:pt x="0" y="0"/>
                </a:moveTo>
                <a:lnTo>
                  <a:pt x="2763602" y="0"/>
                </a:lnTo>
                <a:lnTo>
                  <a:pt x="2763602" y="2763602"/>
                </a:lnTo>
                <a:lnTo>
                  <a:pt x="0" y="2763602"/>
                </a:lnTo>
                <a:lnTo>
                  <a:pt x="0" y="0"/>
                </a:lnTo>
                <a:close/>
              </a:path>
            </a:pathLst>
          </a:custGeom>
          <a:blipFill>
            <a:blip r:embed="rId5"/>
            <a:stretch>
              <a:fillRect/>
            </a:stretch>
          </a:blipFill>
        </p:spPr>
      </p:sp>
      <p:sp>
        <p:nvSpPr>
          <p:cNvPr id="13" name="Freeform 13"/>
          <p:cNvSpPr/>
          <p:nvPr/>
        </p:nvSpPr>
        <p:spPr>
          <a:xfrm>
            <a:off x="13429690" y="4792388"/>
            <a:ext cx="2763600" cy="4065996"/>
          </a:xfrm>
          <a:custGeom>
            <a:avLst/>
            <a:gdLst/>
            <a:ahLst/>
            <a:cxnLst/>
            <a:rect l="l" t="t" r="r" b="b"/>
            <a:pathLst>
              <a:path w="2763600" h="4065996">
                <a:moveTo>
                  <a:pt x="0" y="0"/>
                </a:moveTo>
                <a:lnTo>
                  <a:pt x="2763600" y="0"/>
                </a:lnTo>
                <a:lnTo>
                  <a:pt x="2763600" y="4065996"/>
                </a:lnTo>
                <a:lnTo>
                  <a:pt x="0" y="4065996"/>
                </a:lnTo>
                <a:lnTo>
                  <a:pt x="0" y="0"/>
                </a:lnTo>
                <a:close/>
              </a:path>
            </a:pathLst>
          </a:custGeom>
          <a:blipFill>
            <a:blip r:embed="rId6"/>
            <a:stretch>
              <a:fillRect/>
            </a:stretch>
          </a:blipFill>
        </p:spPr>
      </p:sp>
      <p:sp>
        <p:nvSpPr>
          <p:cNvPr id="14" name="Freeform 14"/>
          <p:cNvSpPr/>
          <p:nvPr/>
        </p:nvSpPr>
        <p:spPr>
          <a:xfrm>
            <a:off x="11106350" y="1036750"/>
            <a:ext cx="4042288" cy="4472504"/>
          </a:xfrm>
          <a:custGeom>
            <a:avLst/>
            <a:gdLst/>
            <a:ahLst/>
            <a:cxnLst/>
            <a:rect l="l" t="t" r="r" b="b"/>
            <a:pathLst>
              <a:path w="4042288" h="4472504">
                <a:moveTo>
                  <a:pt x="0" y="0"/>
                </a:moveTo>
                <a:lnTo>
                  <a:pt x="4042288" y="0"/>
                </a:lnTo>
                <a:lnTo>
                  <a:pt x="4042288" y="4472504"/>
                </a:lnTo>
                <a:lnTo>
                  <a:pt x="0" y="4472504"/>
                </a:lnTo>
                <a:lnTo>
                  <a:pt x="0" y="0"/>
                </a:lnTo>
                <a:close/>
              </a:path>
            </a:pathLst>
          </a:custGeom>
          <a:blipFill>
            <a:blip r:embed="rId7"/>
            <a:stretch>
              <a:fillRect/>
            </a:stretch>
          </a:blipFill>
        </p:spPr>
      </p:sp>
    </p:spTree>
    <p:extLst>
      <p:ext uri="{BB962C8B-B14F-4D97-AF65-F5344CB8AC3E}">
        <p14:creationId xmlns:p14="http://schemas.microsoft.com/office/powerpoint/2010/main" val="28252307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AFB"/>
        </a:solidFill>
        <a:effectLst/>
      </p:bgPr>
    </p:bg>
    <p:spTree>
      <p:nvGrpSpPr>
        <p:cNvPr id="1" name=""/>
        <p:cNvGrpSpPr/>
        <p:nvPr/>
      </p:nvGrpSpPr>
      <p:grpSpPr>
        <a:xfrm>
          <a:off x="0" y="0"/>
          <a:ext cx="0" cy="0"/>
          <a:chOff x="0" y="0"/>
          <a:chExt cx="0" cy="0"/>
        </a:xfrm>
      </p:grpSpPr>
      <p:sp>
        <p:nvSpPr>
          <p:cNvPr id="2" name="AutoShape 2"/>
          <p:cNvSpPr/>
          <p:nvPr/>
        </p:nvSpPr>
        <p:spPr>
          <a:xfrm rot="3535">
            <a:off x="-116930" y="9804152"/>
            <a:ext cx="18521860" cy="0"/>
          </a:xfrm>
          <a:prstGeom prst="line">
            <a:avLst/>
          </a:prstGeom>
          <a:ln w="9525" cap="rnd">
            <a:solidFill>
              <a:srgbClr val="0E2A47"/>
            </a:solidFill>
            <a:prstDash val="solid"/>
            <a:headEnd type="none" w="sm" len="sm"/>
            <a:tailEnd type="none" w="sm" len="sm"/>
          </a:ln>
        </p:spPr>
      </p:sp>
      <p:sp>
        <p:nvSpPr>
          <p:cNvPr id="3" name="AutoShape 3"/>
          <p:cNvSpPr/>
          <p:nvPr/>
        </p:nvSpPr>
        <p:spPr>
          <a:xfrm rot="5393765">
            <a:off x="-4647366" y="5143500"/>
            <a:ext cx="10504067" cy="0"/>
          </a:xfrm>
          <a:prstGeom prst="line">
            <a:avLst/>
          </a:prstGeom>
          <a:ln w="9525" cap="rnd">
            <a:solidFill>
              <a:srgbClr val="0E2A47"/>
            </a:solidFill>
            <a:prstDash val="solid"/>
            <a:headEnd type="none" w="sm" len="sm"/>
            <a:tailEnd type="none" w="sm" len="sm"/>
          </a:ln>
        </p:spPr>
      </p:sp>
      <p:sp>
        <p:nvSpPr>
          <p:cNvPr id="6" name="TextBox 6"/>
          <p:cNvSpPr txBox="1"/>
          <p:nvPr/>
        </p:nvSpPr>
        <p:spPr>
          <a:xfrm>
            <a:off x="1531425" y="838600"/>
            <a:ext cx="13937175" cy="798039"/>
          </a:xfrm>
          <a:prstGeom prst="rect">
            <a:avLst/>
          </a:prstGeom>
        </p:spPr>
        <p:txBody>
          <a:bodyPr wrap="square" lIns="0" tIns="0" rIns="0" bIns="0" rtlCol="0" anchor="t">
            <a:spAutoFit/>
          </a:bodyPr>
          <a:lstStyle/>
          <a:p>
            <a:pPr>
              <a:lnSpc>
                <a:spcPct val="113000"/>
              </a:lnSpc>
            </a:pPr>
            <a:r>
              <a:rPr lang="vi-VN" sz="5000" b="1" dirty="0">
                <a:effectLst/>
                <a:latin typeface="Arial" panose="020B0604020202020204" pitchFamily="34" charset="0"/>
                <a:cs typeface="Arial" panose="020B0604020202020204" pitchFamily="34" charset="0"/>
              </a:rPr>
              <a:t>Vẽ tranh tĩnh vật có dạng khối trụ và khối cầu</a:t>
            </a:r>
            <a:endParaRPr lang="vi-VN" sz="5000" dirty="0">
              <a:effectLst/>
              <a:latin typeface="Arial" panose="020B0604020202020204" pitchFamily="34" charset="0"/>
              <a:cs typeface="Arial" panose="020B0604020202020204" pitchFamily="34" charset="0"/>
            </a:endParaRPr>
          </a:p>
        </p:txBody>
      </p:sp>
      <p:grpSp>
        <p:nvGrpSpPr>
          <p:cNvPr id="23" name="Group 23"/>
          <p:cNvGrpSpPr/>
          <p:nvPr/>
        </p:nvGrpSpPr>
        <p:grpSpPr>
          <a:xfrm>
            <a:off x="17239992" y="410960"/>
            <a:ext cx="638122" cy="364798"/>
            <a:chOff x="0" y="0"/>
            <a:chExt cx="850829" cy="486397"/>
          </a:xfrm>
        </p:grpSpPr>
        <p:sp>
          <p:nvSpPr>
            <p:cNvPr id="24" name="Freeform 24"/>
            <p:cNvSpPr/>
            <p:nvPr/>
          </p:nvSpPr>
          <p:spPr>
            <a:xfrm>
              <a:off x="0" y="0"/>
              <a:ext cx="850773" cy="486410"/>
            </a:xfrm>
            <a:custGeom>
              <a:avLst/>
              <a:gdLst/>
              <a:ahLst/>
              <a:cxnLst/>
              <a:rect l="l" t="t" r="r" b="b"/>
              <a:pathLst>
                <a:path w="850773" h="486410">
                  <a:moveTo>
                    <a:pt x="418465" y="0"/>
                  </a:moveTo>
                  <a:lnTo>
                    <a:pt x="0" y="418465"/>
                  </a:lnTo>
                  <a:lnTo>
                    <a:pt x="54991" y="473456"/>
                  </a:lnTo>
                  <a:lnTo>
                    <a:pt x="418465" y="109474"/>
                  </a:lnTo>
                  <a:lnTo>
                    <a:pt x="795909" y="486410"/>
                  </a:lnTo>
                  <a:lnTo>
                    <a:pt x="850773" y="431927"/>
                  </a:lnTo>
                  <a:lnTo>
                    <a:pt x="418465" y="0"/>
                  </a:lnTo>
                  <a:close/>
                </a:path>
              </a:pathLst>
            </a:custGeom>
            <a:solidFill>
              <a:srgbClr val="00C3B1"/>
            </a:solidFill>
          </p:spPr>
        </p:sp>
      </p:grpSp>
      <p:sp>
        <p:nvSpPr>
          <p:cNvPr id="26" name="Arrow: Pentagon 25">
            <a:extLst>
              <a:ext uri="{FF2B5EF4-FFF2-40B4-BE49-F238E27FC236}">
                <a16:creationId xmlns:a16="http://schemas.microsoft.com/office/drawing/2014/main" id="{67125EC0-70BF-069F-C252-1847506BE809}"/>
              </a:ext>
            </a:extLst>
          </p:cNvPr>
          <p:cNvSpPr/>
          <p:nvPr/>
        </p:nvSpPr>
        <p:spPr>
          <a:xfrm flipH="1">
            <a:off x="4895852" y="2371441"/>
            <a:ext cx="13392148" cy="882678"/>
          </a:xfrm>
          <a:prstGeom prst="homePlate">
            <a:avLst/>
          </a:prstGeom>
          <a:solidFill>
            <a:schemeClr val="bg1"/>
          </a:solidFill>
          <a:ln>
            <a:solidFill>
              <a:srgbClr val="03A293"/>
            </a:solidFill>
          </a:ln>
        </p:spPr>
        <p:style>
          <a:lnRef idx="2">
            <a:schemeClr val="accent1">
              <a:shade val="15000"/>
            </a:schemeClr>
          </a:lnRef>
          <a:fillRef idx="1">
            <a:schemeClr val="accent1"/>
          </a:fillRef>
          <a:effectRef idx="0">
            <a:schemeClr val="accent1"/>
          </a:effectRef>
          <a:fontRef idx="minor">
            <a:schemeClr val="lt1"/>
          </a:fontRef>
        </p:style>
        <p:txBody>
          <a:bodyPr bIns="144000" rtlCol="0" anchor="ctr"/>
          <a:lstStyle/>
          <a:p>
            <a:pPr algn="ctr"/>
            <a:r>
              <a:rPr lang="vi-VN" sz="3600" dirty="0">
                <a:solidFill>
                  <a:schemeClr val="tx1"/>
                </a:solidFill>
                <a:effectLst/>
                <a:latin typeface="Arial" panose="020B0604020202020204" pitchFamily="34" charset="0"/>
                <a:cs typeface="Arial" panose="020B0604020202020204" pitchFamily="34" charset="0"/>
              </a:rPr>
              <a:t>Bố cục bài vẽ cân đối trên khổ giấy</a:t>
            </a:r>
          </a:p>
        </p:txBody>
      </p:sp>
      <p:sp>
        <p:nvSpPr>
          <p:cNvPr id="27" name="Arrow: Pentagon 26">
            <a:extLst>
              <a:ext uri="{FF2B5EF4-FFF2-40B4-BE49-F238E27FC236}">
                <a16:creationId xmlns:a16="http://schemas.microsoft.com/office/drawing/2014/main" id="{7D4DC535-6452-0D09-8A79-C794D5D1CDA6}"/>
              </a:ext>
            </a:extLst>
          </p:cNvPr>
          <p:cNvSpPr/>
          <p:nvPr/>
        </p:nvSpPr>
        <p:spPr>
          <a:xfrm flipH="1">
            <a:off x="4895852" y="3737961"/>
            <a:ext cx="13392148" cy="882678"/>
          </a:xfrm>
          <a:prstGeom prst="homePlate">
            <a:avLst/>
          </a:prstGeom>
          <a:solidFill>
            <a:schemeClr val="bg1"/>
          </a:solidFill>
          <a:ln>
            <a:solidFill>
              <a:srgbClr val="03A293"/>
            </a:solidFill>
          </a:ln>
        </p:spPr>
        <p:style>
          <a:lnRef idx="2">
            <a:schemeClr val="accent1">
              <a:shade val="15000"/>
            </a:schemeClr>
          </a:lnRef>
          <a:fillRef idx="1">
            <a:schemeClr val="accent1"/>
          </a:fillRef>
          <a:effectRef idx="0">
            <a:schemeClr val="accent1"/>
          </a:effectRef>
          <a:fontRef idx="minor">
            <a:schemeClr val="lt1"/>
          </a:fontRef>
        </p:style>
        <p:txBody>
          <a:bodyPr bIns="144000" rtlCol="0" anchor="ctr"/>
          <a:lstStyle/>
          <a:p>
            <a:pPr algn="ctr">
              <a:lnSpc>
                <a:spcPct val="113000"/>
              </a:lnSpc>
            </a:pPr>
            <a:r>
              <a:rPr lang="vi-VN" sz="3600" dirty="0">
                <a:solidFill>
                  <a:schemeClr val="tx1"/>
                </a:solidFill>
                <a:effectLst/>
                <a:latin typeface="Arial" panose="020B0604020202020204" pitchFamily="34" charset="0"/>
                <a:cs typeface="Arial" panose="020B0604020202020204" pitchFamily="34" charset="0"/>
              </a:rPr>
              <a:t>Tỉ lệ, kích thước hình vẽ tương ứng với mẫu và vị trí quan sát</a:t>
            </a:r>
          </a:p>
        </p:txBody>
      </p:sp>
      <p:sp>
        <p:nvSpPr>
          <p:cNvPr id="28" name="Arrow: Pentagon 27">
            <a:extLst>
              <a:ext uri="{FF2B5EF4-FFF2-40B4-BE49-F238E27FC236}">
                <a16:creationId xmlns:a16="http://schemas.microsoft.com/office/drawing/2014/main" id="{F63894C7-2B1F-E38F-ACEE-521AE21CD52D}"/>
              </a:ext>
            </a:extLst>
          </p:cNvPr>
          <p:cNvSpPr/>
          <p:nvPr/>
        </p:nvSpPr>
        <p:spPr>
          <a:xfrm flipH="1">
            <a:off x="4895852" y="5067080"/>
            <a:ext cx="13392148" cy="882678"/>
          </a:xfrm>
          <a:prstGeom prst="homePlate">
            <a:avLst/>
          </a:prstGeom>
          <a:solidFill>
            <a:schemeClr val="bg1"/>
          </a:solidFill>
          <a:ln>
            <a:solidFill>
              <a:srgbClr val="03A293"/>
            </a:solidFill>
          </a:ln>
        </p:spPr>
        <p:style>
          <a:lnRef idx="2">
            <a:schemeClr val="accent1">
              <a:shade val="15000"/>
            </a:schemeClr>
          </a:lnRef>
          <a:fillRef idx="1">
            <a:schemeClr val="accent1"/>
          </a:fillRef>
          <a:effectRef idx="0">
            <a:schemeClr val="accent1"/>
          </a:effectRef>
          <a:fontRef idx="minor">
            <a:schemeClr val="lt1"/>
          </a:fontRef>
        </p:style>
        <p:txBody>
          <a:bodyPr bIns="144000" rtlCol="0" anchor="ctr"/>
          <a:lstStyle/>
          <a:p>
            <a:pPr algn="ctr">
              <a:lnSpc>
                <a:spcPct val="113000"/>
              </a:lnSpc>
            </a:pPr>
            <a:r>
              <a:rPr lang="vi-VN" sz="3600" dirty="0">
                <a:solidFill>
                  <a:schemeClr val="tx1"/>
                </a:solidFill>
                <a:effectLst/>
                <a:latin typeface="Arial" panose="020B0604020202020204" pitchFamily="34" charset="0"/>
                <a:cs typeface="Arial" panose="020B0604020202020204" pitchFamily="34" charset="0"/>
              </a:rPr>
              <a:t>Vẽ được ba độ đậm nhạt lớn: đậm trung gian, sáng</a:t>
            </a:r>
          </a:p>
        </p:txBody>
      </p:sp>
      <p:sp>
        <p:nvSpPr>
          <p:cNvPr id="29" name="Arrow: Pentagon 28">
            <a:extLst>
              <a:ext uri="{FF2B5EF4-FFF2-40B4-BE49-F238E27FC236}">
                <a16:creationId xmlns:a16="http://schemas.microsoft.com/office/drawing/2014/main" id="{2606569A-4CC8-F77C-C1B3-A763A9CEBF6E}"/>
              </a:ext>
            </a:extLst>
          </p:cNvPr>
          <p:cNvSpPr/>
          <p:nvPr/>
        </p:nvSpPr>
        <p:spPr>
          <a:xfrm flipH="1">
            <a:off x="4880612" y="6396199"/>
            <a:ext cx="13392148" cy="882678"/>
          </a:xfrm>
          <a:prstGeom prst="homePlate">
            <a:avLst/>
          </a:prstGeom>
          <a:solidFill>
            <a:schemeClr val="bg1"/>
          </a:solidFill>
          <a:ln>
            <a:solidFill>
              <a:srgbClr val="03A293"/>
            </a:solidFill>
          </a:ln>
        </p:spPr>
        <p:style>
          <a:lnRef idx="2">
            <a:schemeClr val="accent1">
              <a:shade val="15000"/>
            </a:schemeClr>
          </a:lnRef>
          <a:fillRef idx="1">
            <a:schemeClr val="accent1"/>
          </a:fillRef>
          <a:effectRef idx="0">
            <a:schemeClr val="accent1"/>
          </a:effectRef>
          <a:fontRef idx="minor">
            <a:schemeClr val="lt1"/>
          </a:fontRef>
        </p:style>
        <p:txBody>
          <a:bodyPr bIns="144000" rtlCol="0" anchor="ctr"/>
          <a:lstStyle/>
          <a:p>
            <a:pPr algn="ctr">
              <a:lnSpc>
                <a:spcPct val="113000"/>
              </a:lnSpc>
            </a:pPr>
            <a:r>
              <a:rPr lang="vi-VN" sz="3600" dirty="0">
                <a:solidFill>
                  <a:schemeClr val="tx1"/>
                </a:solidFill>
                <a:effectLst/>
                <a:latin typeface="Arial" panose="020B0604020202020204" pitchFamily="34" charset="0"/>
                <a:cs typeface="Arial" panose="020B0604020202020204" pitchFamily="34" charset="0"/>
              </a:rPr>
              <a:t>Diễn tả được bóng ngả, không gian</a:t>
            </a:r>
          </a:p>
        </p:txBody>
      </p:sp>
      <p:sp>
        <p:nvSpPr>
          <p:cNvPr id="30" name="Arrow: Pentagon 29">
            <a:extLst>
              <a:ext uri="{FF2B5EF4-FFF2-40B4-BE49-F238E27FC236}">
                <a16:creationId xmlns:a16="http://schemas.microsoft.com/office/drawing/2014/main" id="{D1941915-F6EB-8E8D-6DDF-EB19662656D6}"/>
              </a:ext>
            </a:extLst>
          </p:cNvPr>
          <p:cNvSpPr/>
          <p:nvPr/>
        </p:nvSpPr>
        <p:spPr>
          <a:xfrm flipH="1">
            <a:off x="4865372" y="7725318"/>
            <a:ext cx="13392148" cy="882678"/>
          </a:xfrm>
          <a:prstGeom prst="homePlate">
            <a:avLst/>
          </a:prstGeom>
          <a:solidFill>
            <a:schemeClr val="bg1"/>
          </a:solidFill>
          <a:ln>
            <a:solidFill>
              <a:srgbClr val="03A293"/>
            </a:solidFill>
          </a:ln>
        </p:spPr>
        <p:style>
          <a:lnRef idx="2">
            <a:schemeClr val="accent1">
              <a:shade val="15000"/>
            </a:schemeClr>
          </a:lnRef>
          <a:fillRef idx="1">
            <a:schemeClr val="accent1"/>
          </a:fillRef>
          <a:effectRef idx="0">
            <a:schemeClr val="accent1"/>
          </a:effectRef>
          <a:fontRef idx="minor">
            <a:schemeClr val="lt1"/>
          </a:fontRef>
        </p:style>
        <p:txBody>
          <a:bodyPr bIns="144000" rtlCol="0" anchor="ctr"/>
          <a:lstStyle/>
          <a:p>
            <a:pPr algn="ctr">
              <a:lnSpc>
                <a:spcPct val="113000"/>
              </a:lnSpc>
            </a:pPr>
            <a:r>
              <a:rPr lang="vi-VN" sz="3600">
                <a:solidFill>
                  <a:schemeClr val="tx1"/>
                </a:solidFill>
                <a:effectLst/>
                <a:latin typeface="Arial" panose="020B0604020202020204" pitchFamily="34" charset="0"/>
                <a:cs typeface="Arial" panose="020B0604020202020204" pitchFamily="34" charset="0"/>
              </a:rPr>
              <a:t>Tạo được điểm nhấn trong bài vẽ</a:t>
            </a:r>
          </a:p>
        </p:txBody>
      </p:sp>
      <p:sp>
        <p:nvSpPr>
          <p:cNvPr id="4" name="Freeform 74">
            <a:extLst>
              <a:ext uri="{FF2B5EF4-FFF2-40B4-BE49-F238E27FC236}">
                <a16:creationId xmlns:a16="http://schemas.microsoft.com/office/drawing/2014/main" id="{222BF795-B22D-BBF7-9F36-6109F68157CA}"/>
              </a:ext>
            </a:extLst>
          </p:cNvPr>
          <p:cNvSpPr/>
          <p:nvPr/>
        </p:nvSpPr>
        <p:spPr>
          <a:xfrm>
            <a:off x="1095480" y="3100236"/>
            <a:ext cx="3197167" cy="6348164"/>
          </a:xfrm>
          <a:custGeom>
            <a:avLst/>
            <a:gdLst/>
            <a:ahLst/>
            <a:cxnLst/>
            <a:rect l="l" t="t" r="r" b="b"/>
            <a:pathLst>
              <a:path w="676100" h="1342436">
                <a:moveTo>
                  <a:pt x="0" y="0"/>
                </a:moveTo>
                <a:lnTo>
                  <a:pt x="676100" y="0"/>
                </a:lnTo>
                <a:lnTo>
                  <a:pt x="676100" y="1342436"/>
                </a:lnTo>
                <a:lnTo>
                  <a:pt x="0" y="134243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1+#ppt_w/2"/>
                                          </p:val>
                                        </p:tav>
                                        <p:tav tm="100000">
                                          <p:val>
                                            <p:strVal val="#ppt_x"/>
                                          </p:val>
                                        </p:tav>
                                      </p:tavLst>
                                    </p:anim>
                                    <p:anim calcmode="lin" valueType="num">
                                      <p:cBhvr additive="base">
                                        <p:cTn id="13"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1+#ppt_w/2"/>
                                          </p:val>
                                        </p:tav>
                                        <p:tav tm="100000">
                                          <p:val>
                                            <p:strVal val="#ppt_x"/>
                                          </p:val>
                                        </p:tav>
                                      </p:tavLst>
                                    </p:anim>
                                    <p:anim calcmode="lin" valueType="num">
                                      <p:cBhvr additive="base">
                                        <p:cTn id="19"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1+#ppt_w/2"/>
                                          </p:val>
                                        </p:tav>
                                        <p:tav tm="100000">
                                          <p:val>
                                            <p:strVal val="#ppt_x"/>
                                          </p:val>
                                        </p:tav>
                                      </p:tavLst>
                                    </p:anim>
                                    <p:anim calcmode="lin" valueType="num">
                                      <p:cBhvr additive="base">
                                        <p:cTn id="25"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500" fill="hold"/>
                                        <p:tgtEl>
                                          <p:spTgt spid="29"/>
                                        </p:tgtEl>
                                        <p:attrNameLst>
                                          <p:attrName>ppt_x</p:attrName>
                                        </p:attrNameLst>
                                      </p:cBhvr>
                                      <p:tavLst>
                                        <p:tav tm="0">
                                          <p:val>
                                            <p:strVal val="1+#ppt_w/2"/>
                                          </p:val>
                                        </p:tav>
                                        <p:tav tm="100000">
                                          <p:val>
                                            <p:strVal val="#ppt_x"/>
                                          </p:val>
                                        </p:tav>
                                      </p:tavLst>
                                    </p:anim>
                                    <p:anim calcmode="lin" valueType="num">
                                      <p:cBhvr additive="base">
                                        <p:cTn id="3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additive="base">
                                        <p:cTn id="36" dur="500" fill="hold"/>
                                        <p:tgtEl>
                                          <p:spTgt spid="30"/>
                                        </p:tgtEl>
                                        <p:attrNameLst>
                                          <p:attrName>ppt_x</p:attrName>
                                        </p:attrNameLst>
                                      </p:cBhvr>
                                      <p:tavLst>
                                        <p:tav tm="0">
                                          <p:val>
                                            <p:strVal val="1+#ppt_w/2"/>
                                          </p:val>
                                        </p:tav>
                                        <p:tav tm="100000">
                                          <p:val>
                                            <p:strVal val="#ppt_x"/>
                                          </p:val>
                                        </p:tav>
                                      </p:tavLst>
                                    </p:anim>
                                    <p:anim calcmode="lin" valueType="num">
                                      <p:cBhvr additive="base">
                                        <p:cTn id="37"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animBg="1"/>
      <p:bldP spid="27" grpId="0" animBg="1"/>
      <p:bldP spid="28" grpId="0" animBg="1"/>
      <p:bldP spid="29" grpId="0" animBg="1"/>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AFB"/>
        </a:solidFill>
        <a:effectLst/>
      </p:bgPr>
    </p:bg>
    <p:spTree>
      <p:nvGrpSpPr>
        <p:cNvPr id="1" name=""/>
        <p:cNvGrpSpPr/>
        <p:nvPr/>
      </p:nvGrpSpPr>
      <p:grpSpPr>
        <a:xfrm>
          <a:off x="0" y="0"/>
          <a:ext cx="0" cy="0"/>
          <a:chOff x="0" y="0"/>
          <a:chExt cx="0" cy="0"/>
        </a:xfrm>
      </p:grpSpPr>
      <p:sp>
        <p:nvSpPr>
          <p:cNvPr id="2" name="AutoShape 2"/>
          <p:cNvSpPr/>
          <p:nvPr/>
        </p:nvSpPr>
        <p:spPr>
          <a:xfrm rot="3535">
            <a:off x="-116930" y="9804152"/>
            <a:ext cx="18521860" cy="0"/>
          </a:xfrm>
          <a:prstGeom prst="line">
            <a:avLst/>
          </a:prstGeom>
          <a:ln w="9525" cap="rnd">
            <a:solidFill>
              <a:srgbClr val="0E2A47"/>
            </a:solidFill>
            <a:prstDash val="solid"/>
            <a:headEnd type="none" w="sm" len="sm"/>
            <a:tailEnd type="none" w="sm" len="sm"/>
          </a:ln>
        </p:spPr>
      </p:sp>
      <p:sp>
        <p:nvSpPr>
          <p:cNvPr id="3" name="AutoShape 3"/>
          <p:cNvSpPr/>
          <p:nvPr/>
        </p:nvSpPr>
        <p:spPr>
          <a:xfrm rot="5393765">
            <a:off x="-4647366" y="5143500"/>
            <a:ext cx="10504067" cy="0"/>
          </a:xfrm>
          <a:prstGeom prst="line">
            <a:avLst/>
          </a:prstGeom>
          <a:ln w="9525" cap="rnd">
            <a:solidFill>
              <a:srgbClr val="0E2A47"/>
            </a:solidFill>
            <a:prstDash val="solid"/>
            <a:headEnd type="none" w="sm" len="sm"/>
            <a:tailEnd type="none" w="sm" len="sm"/>
          </a:ln>
        </p:spPr>
      </p:sp>
      <p:sp>
        <p:nvSpPr>
          <p:cNvPr id="6" name="TextBox 6"/>
          <p:cNvSpPr txBox="1"/>
          <p:nvPr/>
        </p:nvSpPr>
        <p:spPr>
          <a:xfrm>
            <a:off x="1531425" y="838600"/>
            <a:ext cx="13937175" cy="798039"/>
          </a:xfrm>
          <a:prstGeom prst="rect">
            <a:avLst/>
          </a:prstGeom>
        </p:spPr>
        <p:txBody>
          <a:bodyPr wrap="square" lIns="0" tIns="0" rIns="0" bIns="0" rtlCol="0" anchor="t">
            <a:spAutoFit/>
          </a:bodyPr>
          <a:lstStyle/>
          <a:p>
            <a:pPr>
              <a:lnSpc>
                <a:spcPct val="113000"/>
              </a:lnSpc>
            </a:pPr>
            <a:r>
              <a:rPr lang="vi-VN" sz="5000" b="1" dirty="0">
                <a:effectLst/>
                <a:latin typeface="Arial" panose="020B0604020202020204" pitchFamily="34" charset="0"/>
                <a:cs typeface="Arial" panose="020B0604020202020204" pitchFamily="34" charset="0"/>
              </a:rPr>
              <a:t>Một số tranh vẽ tĩnh vật khối trụ và khối cầu</a:t>
            </a:r>
            <a:endParaRPr lang="vi-VN" sz="5000" dirty="0">
              <a:effectLst/>
              <a:latin typeface="Arial" panose="020B0604020202020204" pitchFamily="34" charset="0"/>
              <a:cs typeface="Arial" panose="020B0604020202020204" pitchFamily="34" charset="0"/>
            </a:endParaRPr>
          </a:p>
        </p:txBody>
      </p:sp>
      <p:grpSp>
        <p:nvGrpSpPr>
          <p:cNvPr id="23" name="Group 23"/>
          <p:cNvGrpSpPr/>
          <p:nvPr/>
        </p:nvGrpSpPr>
        <p:grpSpPr>
          <a:xfrm>
            <a:off x="17239992" y="410960"/>
            <a:ext cx="638122" cy="364798"/>
            <a:chOff x="0" y="0"/>
            <a:chExt cx="850829" cy="486397"/>
          </a:xfrm>
        </p:grpSpPr>
        <p:sp>
          <p:nvSpPr>
            <p:cNvPr id="24" name="Freeform 24"/>
            <p:cNvSpPr/>
            <p:nvPr/>
          </p:nvSpPr>
          <p:spPr>
            <a:xfrm>
              <a:off x="0" y="0"/>
              <a:ext cx="850773" cy="486410"/>
            </a:xfrm>
            <a:custGeom>
              <a:avLst/>
              <a:gdLst/>
              <a:ahLst/>
              <a:cxnLst/>
              <a:rect l="l" t="t" r="r" b="b"/>
              <a:pathLst>
                <a:path w="850773" h="486410">
                  <a:moveTo>
                    <a:pt x="418465" y="0"/>
                  </a:moveTo>
                  <a:lnTo>
                    <a:pt x="0" y="418465"/>
                  </a:lnTo>
                  <a:lnTo>
                    <a:pt x="54991" y="473456"/>
                  </a:lnTo>
                  <a:lnTo>
                    <a:pt x="418465" y="109474"/>
                  </a:lnTo>
                  <a:lnTo>
                    <a:pt x="795909" y="486410"/>
                  </a:lnTo>
                  <a:lnTo>
                    <a:pt x="850773" y="431927"/>
                  </a:lnTo>
                  <a:lnTo>
                    <a:pt x="418465" y="0"/>
                  </a:lnTo>
                  <a:close/>
                </a:path>
              </a:pathLst>
            </a:custGeom>
            <a:solidFill>
              <a:srgbClr val="00C3B1"/>
            </a:solidFill>
          </p:spPr>
        </p:sp>
      </p:grpSp>
      <p:pic>
        <p:nvPicPr>
          <p:cNvPr id="8194" name="Picture 2">
            <a:extLst>
              <a:ext uri="{FF2B5EF4-FFF2-40B4-BE49-F238E27FC236}">
                <a16:creationId xmlns:a16="http://schemas.microsoft.com/office/drawing/2014/main" id="{AB05EC48-6FFC-C35C-B36D-5F3F3A1EE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410" y="2171700"/>
            <a:ext cx="5372100" cy="6781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10AB6875-E57D-6ACC-0162-E56AF4689D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0462" y="2143645"/>
            <a:ext cx="4229377" cy="68098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C63033F1-91D1-F15A-960E-A8358E3BDF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6791" y="2143645"/>
            <a:ext cx="4735830" cy="68098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1876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randombar(vertical)">
                                      <p:cBhvr>
                                        <p:cTn id="12" dur="500"/>
                                        <p:tgtEl>
                                          <p:spTgt spid="8196"/>
                                        </p:tgtEl>
                                      </p:cBhvr>
                                    </p:animEffect>
                                  </p:childTnLst>
                                </p:cTn>
                              </p:par>
                              <p:par>
                                <p:cTn id="13" presetID="14" presetClass="entr" presetSubtype="5" fill="hold" nodeType="with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randombar(vertical)">
                                      <p:cBhvr>
                                        <p:cTn id="15" dur="500"/>
                                        <p:tgtEl>
                                          <p:spTgt spid="8194"/>
                                        </p:tgtEl>
                                      </p:cBhvr>
                                    </p:animEffect>
                                  </p:childTnLst>
                                </p:cTn>
                              </p:par>
                              <p:par>
                                <p:cTn id="16" presetID="14" presetClass="entr" presetSubtype="5" fill="hold" nodeType="withEffect">
                                  <p:stCondLst>
                                    <p:cond delay="0"/>
                                  </p:stCondLst>
                                  <p:childTnLst>
                                    <p:set>
                                      <p:cBhvr>
                                        <p:cTn id="17" dur="1" fill="hold">
                                          <p:stCondLst>
                                            <p:cond delay="0"/>
                                          </p:stCondLst>
                                        </p:cTn>
                                        <p:tgtEl>
                                          <p:spTgt spid="8198"/>
                                        </p:tgtEl>
                                        <p:attrNameLst>
                                          <p:attrName>style.visibility</p:attrName>
                                        </p:attrNameLst>
                                      </p:cBhvr>
                                      <p:to>
                                        <p:strVal val="visible"/>
                                      </p:to>
                                    </p:set>
                                    <p:animEffect transition="in" filter="randombar(vertical)">
                                      <p:cBhvr>
                                        <p:cTn id="18"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AFB"/>
        </a:solidFill>
        <a:effectLst/>
      </p:bgPr>
    </p:bg>
    <p:spTree>
      <p:nvGrpSpPr>
        <p:cNvPr id="1" name=""/>
        <p:cNvGrpSpPr/>
        <p:nvPr/>
      </p:nvGrpSpPr>
      <p:grpSpPr>
        <a:xfrm>
          <a:off x="0" y="0"/>
          <a:ext cx="0" cy="0"/>
          <a:chOff x="0" y="0"/>
          <a:chExt cx="0" cy="0"/>
        </a:xfrm>
      </p:grpSpPr>
      <p:sp>
        <p:nvSpPr>
          <p:cNvPr id="2" name="AutoShape 2"/>
          <p:cNvSpPr/>
          <p:nvPr/>
        </p:nvSpPr>
        <p:spPr>
          <a:xfrm rot="3535">
            <a:off x="-116930" y="9804152"/>
            <a:ext cx="18521860" cy="0"/>
          </a:xfrm>
          <a:prstGeom prst="line">
            <a:avLst/>
          </a:prstGeom>
          <a:ln w="9525" cap="rnd">
            <a:solidFill>
              <a:srgbClr val="0E2A47"/>
            </a:solidFill>
            <a:prstDash val="solid"/>
            <a:headEnd type="none" w="sm" len="sm"/>
            <a:tailEnd type="none" w="sm" len="sm"/>
          </a:ln>
        </p:spPr>
      </p:sp>
      <p:sp>
        <p:nvSpPr>
          <p:cNvPr id="3" name="AutoShape 3"/>
          <p:cNvSpPr/>
          <p:nvPr/>
        </p:nvSpPr>
        <p:spPr>
          <a:xfrm rot="5393765">
            <a:off x="-4647366" y="5143500"/>
            <a:ext cx="10504067" cy="0"/>
          </a:xfrm>
          <a:prstGeom prst="line">
            <a:avLst/>
          </a:prstGeom>
          <a:ln w="9525" cap="rnd">
            <a:solidFill>
              <a:srgbClr val="0E2A47"/>
            </a:solidFill>
            <a:prstDash val="solid"/>
            <a:headEnd type="none" w="sm" len="sm"/>
            <a:tailEnd type="none" w="sm" len="sm"/>
          </a:ln>
        </p:spPr>
      </p:sp>
      <p:sp>
        <p:nvSpPr>
          <p:cNvPr id="6" name="TextBox 6"/>
          <p:cNvSpPr txBox="1"/>
          <p:nvPr/>
        </p:nvSpPr>
        <p:spPr>
          <a:xfrm>
            <a:off x="1531425" y="838600"/>
            <a:ext cx="13937175" cy="798039"/>
          </a:xfrm>
          <a:prstGeom prst="rect">
            <a:avLst/>
          </a:prstGeom>
        </p:spPr>
        <p:txBody>
          <a:bodyPr wrap="square" lIns="0" tIns="0" rIns="0" bIns="0" rtlCol="0" anchor="t">
            <a:spAutoFit/>
          </a:bodyPr>
          <a:lstStyle/>
          <a:p>
            <a:pPr>
              <a:lnSpc>
                <a:spcPct val="113000"/>
              </a:lnSpc>
            </a:pPr>
            <a:r>
              <a:rPr lang="vi-VN" sz="5000" b="1" dirty="0">
                <a:effectLst/>
                <a:latin typeface="Arial" panose="020B0604020202020204" pitchFamily="34" charset="0"/>
                <a:cs typeface="Arial" panose="020B0604020202020204" pitchFamily="34" charset="0"/>
              </a:rPr>
              <a:t>Một số tranh vẽ tĩnh vật khối trụ và khối cầu</a:t>
            </a:r>
            <a:endParaRPr lang="vi-VN" sz="5000" dirty="0">
              <a:effectLst/>
              <a:latin typeface="Arial" panose="020B0604020202020204" pitchFamily="34" charset="0"/>
              <a:cs typeface="Arial" panose="020B0604020202020204" pitchFamily="34" charset="0"/>
            </a:endParaRPr>
          </a:p>
        </p:txBody>
      </p:sp>
      <p:grpSp>
        <p:nvGrpSpPr>
          <p:cNvPr id="23" name="Group 23"/>
          <p:cNvGrpSpPr/>
          <p:nvPr/>
        </p:nvGrpSpPr>
        <p:grpSpPr>
          <a:xfrm>
            <a:off x="17239992" y="410960"/>
            <a:ext cx="638122" cy="364798"/>
            <a:chOff x="0" y="0"/>
            <a:chExt cx="850829" cy="486397"/>
          </a:xfrm>
        </p:grpSpPr>
        <p:sp>
          <p:nvSpPr>
            <p:cNvPr id="24" name="Freeform 24"/>
            <p:cNvSpPr/>
            <p:nvPr/>
          </p:nvSpPr>
          <p:spPr>
            <a:xfrm>
              <a:off x="0" y="0"/>
              <a:ext cx="850773" cy="486410"/>
            </a:xfrm>
            <a:custGeom>
              <a:avLst/>
              <a:gdLst/>
              <a:ahLst/>
              <a:cxnLst/>
              <a:rect l="l" t="t" r="r" b="b"/>
              <a:pathLst>
                <a:path w="850773" h="486410">
                  <a:moveTo>
                    <a:pt x="418465" y="0"/>
                  </a:moveTo>
                  <a:lnTo>
                    <a:pt x="0" y="418465"/>
                  </a:lnTo>
                  <a:lnTo>
                    <a:pt x="54991" y="473456"/>
                  </a:lnTo>
                  <a:lnTo>
                    <a:pt x="418465" y="109474"/>
                  </a:lnTo>
                  <a:lnTo>
                    <a:pt x="795909" y="486410"/>
                  </a:lnTo>
                  <a:lnTo>
                    <a:pt x="850773" y="431927"/>
                  </a:lnTo>
                  <a:lnTo>
                    <a:pt x="418465" y="0"/>
                  </a:lnTo>
                  <a:close/>
                </a:path>
              </a:pathLst>
            </a:custGeom>
            <a:solidFill>
              <a:srgbClr val="00C3B1"/>
            </a:solidFill>
          </p:spPr>
        </p:sp>
      </p:grpSp>
      <p:pic>
        <p:nvPicPr>
          <p:cNvPr id="9220" name="Picture 4">
            <a:extLst>
              <a:ext uri="{FF2B5EF4-FFF2-40B4-BE49-F238E27FC236}">
                <a16:creationId xmlns:a16="http://schemas.microsoft.com/office/drawing/2014/main" id="{598DD9E2-ECF4-D28A-E69E-44833C469D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5043" y="2291483"/>
            <a:ext cx="6642275" cy="6642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811D5DD1-EE69-6489-4E8E-C56886872B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1021" y="2291484"/>
            <a:ext cx="5028513" cy="66422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4" name="Picture 8">
            <a:extLst>
              <a:ext uri="{FF2B5EF4-FFF2-40B4-BE49-F238E27FC236}">
                <a16:creationId xmlns:a16="http://schemas.microsoft.com/office/drawing/2014/main" id="{F452D46F-E293-B53D-FCDC-2055C27C8C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72827" y="2291484"/>
            <a:ext cx="4529918" cy="66422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4664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nodeType="clickEffect">
                                  <p:stCondLst>
                                    <p:cond delay="0"/>
                                  </p:stCondLst>
                                  <p:childTnLst>
                                    <p:set>
                                      <p:cBhvr>
                                        <p:cTn id="11" dur="1" fill="hold">
                                          <p:stCondLst>
                                            <p:cond delay="0"/>
                                          </p:stCondLst>
                                        </p:cTn>
                                        <p:tgtEl>
                                          <p:spTgt spid="9224"/>
                                        </p:tgtEl>
                                        <p:attrNameLst>
                                          <p:attrName>style.visibility</p:attrName>
                                        </p:attrNameLst>
                                      </p:cBhvr>
                                      <p:to>
                                        <p:strVal val="visible"/>
                                      </p:to>
                                    </p:set>
                                    <p:animEffect transition="in" filter="randombar(vertical)">
                                      <p:cBhvr>
                                        <p:cTn id="12" dur="500"/>
                                        <p:tgtEl>
                                          <p:spTgt spid="9224"/>
                                        </p:tgtEl>
                                      </p:cBhvr>
                                    </p:animEffect>
                                  </p:childTnLst>
                                </p:cTn>
                              </p:par>
                              <p:par>
                                <p:cTn id="13" presetID="14" presetClass="entr" presetSubtype="5" fill="hold" nodeType="withEffect">
                                  <p:stCondLst>
                                    <p:cond delay="0"/>
                                  </p:stCondLst>
                                  <p:childTnLst>
                                    <p:set>
                                      <p:cBhvr>
                                        <p:cTn id="14" dur="1" fill="hold">
                                          <p:stCondLst>
                                            <p:cond delay="0"/>
                                          </p:stCondLst>
                                        </p:cTn>
                                        <p:tgtEl>
                                          <p:spTgt spid="9222"/>
                                        </p:tgtEl>
                                        <p:attrNameLst>
                                          <p:attrName>style.visibility</p:attrName>
                                        </p:attrNameLst>
                                      </p:cBhvr>
                                      <p:to>
                                        <p:strVal val="visible"/>
                                      </p:to>
                                    </p:set>
                                    <p:animEffect transition="in" filter="randombar(vertical)">
                                      <p:cBhvr>
                                        <p:cTn id="15" dur="500"/>
                                        <p:tgtEl>
                                          <p:spTgt spid="9222"/>
                                        </p:tgtEl>
                                      </p:cBhvr>
                                    </p:animEffect>
                                  </p:childTnLst>
                                </p:cTn>
                              </p:par>
                              <p:par>
                                <p:cTn id="16" presetID="14" presetClass="entr" presetSubtype="5" fill="hold" nodeType="withEffect">
                                  <p:stCondLst>
                                    <p:cond delay="0"/>
                                  </p:stCondLst>
                                  <p:childTnLst>
                                    <p:set>
                                      <p:cBhvr>
                                        <p:cTn id="17" dur="1" fill="hold">
                                          <p:stCondLst>
                                            <p:cond delay="0"/>
                                          </p:stCondLst>
                                        </p:cTn>
                                        <p:tgtEl>
                                          <p:spTgt spid="9220"/>
                                        </p:tgtEl>
                                        <p:attrNameLst>
                                          <p:attrName>style.visibility</p:attrName>
                                        </p:attrNameLst>
                                      </p:cBhvr>
                                      <p:to>
                                        <p:strVal val="visible"/>
                                      </p:to>
                                    </p:set>
                                    <p:animEffect transition="in" filter="randombar(vertical)">
                                      <p:cBhvr>
                                        <p:cTn id="18"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AFB"/>
        </a:solidFill>
        <a:effectLst/>
      </p:bgPr>
    </p:bg>
    <p:spTree>
      <p:nvGrpSpPr>
        <p:cNvPr id="1" name=""/>
        <p:cNvGrpSpPr/>
        <p:nvPr/>
      </p:nvGrpSpPr>
      <p:grpSpPr>
        <a:xfrm>
          <a:off x="0" y="0"/>
          <a:ext cx="0" cy="0"/>
          <a:chOff x="0" y="0"/>
          <a:chExt cx="0" cy="0"/>
        </a:xfrm>
      </p:grpSpPr>
      <p:sp>
        <p:nvSpPr>
          <p:cNvPr id="2" name="AutoShape 2"/>
          <p:cNvSpPr/>
          <p:nvPr/>
        </p:nvSpPr>
        <p:spPr>
          <a:xfrm rot="3535">
            <a:off x="-116930" y="9804152"/>
            <a:ext cx="18521860" cy="0"/>
          </a:xfrm>
          <a:prstGeom prst="line">
            <a:avLst/>
          </a:prstGeom>
          <a:ln w="9525" cap="rnd">
            <a:solidFill>
              <a:srgbClr val="0E2A47"/>
            </a:solidFill>
            <a:prstDash val="solid"/>
            <a:headEnd type="none" w="sm" len="sm"/>
            <a:tailEnd type="none" w="sm" len="sm"/>
          </a:ln>
        </p:spPr>
      </p:sp>
      <p:sp>
        <p:nvSpPr>
          <p:cNvPr id="3" name="AutoShape 3"/>
          <p:cNvSpPr/>
          <p:nvPr/>
        </p:nvSpPr>
        <p:spPr>
          <a:xfrm rot="5393765">
            <a:off x="12431298" y="5143500"/>
            <a:ext cx="10504067" cy="0"/>
          </a:xfrm>
          <a:prstGeom prst="line">
            <a:avLst/>
          </a:prstGeom>
          <a:ln w="9525" cap="rnd">
            <a:solidFill>
              <a:srgbClr val="0E2A47"/>
            </a:solidFill>
            <a:prstDash val="solid"/>
            <a:headEnd type="none" w="sm" len="sm"/>
            <a:tailEnd type="none" w="sm" len="sm"/>
          </a:ln>
        </p:spPr>
      </p:sp>
      <p:sp>
        <p:nvSpPr>
          <p:cNvPr id="14" name="TextBox 6">
            <a:extLst>
              <a:ext uri="{FF2B5EF4-FFF2-40B4-BE49-F238E27FC236}">
                <a16:creationId xmlns:a16="http://schemas.microsoft.com/office/drawing/2014/main" id="{D3ECF63D-2582-DCD6-7966-53975096A1FD}"/>
              </a:ext>
            </a:extLst>
          </p:cNvPr>
          <p:cNvSpPr txBox="1"/>
          <p:nvPr/>
        </p:nvSpPr>
        <p:spPr>
          <a:xfrm>
            <a:off x="990600" y="800100"/>
            <a:ext cx="15933031" cy="2165721"/>
          </a:xfrm>
          <a:prstGeom prst="rect">
            <a:avLst/>
          </a:prstGeom>
        </p:spPr>
        <p:txBody>
          <a:bodyPr wrap="square" lIns="0" tIns="0" rIns="0" bIns="0" rtlCol="0" anchor="t">
            <a:spAutoFit/>
          </a:bodyPr>
          <a:lstStyle/>
          <a:p>
            <a:pPr algn="just">
              <a:lnSpc>
                <a:spcPct val="150000"/>
              </a:lnSpc>
            </a:pPr>
            <a:r>
              <a:rPr lang="vi-VN" sz="5000" b="1" dirty="0">
                <a:effectLst/>
                <a:latin typeface="Arial" panose="020B0604020202020204" pitchFamily="34" charset="0"/>
                <a:cs typeface="Arial" panose="020B0604020202020204" pitchFamily="34" charset="0"/>
              </a:rPr>
              <a:t>Trưng bày, giới thiệu sản phẩm, nhận xét, đánh giá sản phẩm của mình và bạn</a:t>
            </a:r>
            <a:endParaRPr lang="vi-VN" sz="5000" dirty="0">
              <a:effectLst/>
              <a:latin typeface="Arial" panose="020B0604020202020204" pitchFamily="34" charset="0"/>
              <a:cs typeface="Arial" panose="020B0604020202020204" pitchFamily="34" charset="0"/>
            </a:endParaRPr>
          </a:p>
        </p:txBody>
      </p:sp>
      <p:sp>
        <p:nvSpPr>
          <p:cNvPr id="15" name="Speech Bubble: Rectangle with Corners Rounded 14">
            <a:extLst>
              <a:ext uri="{FF2B5EF4-FFF2-40B4-BE49-F238E27FC236}">
                <a16:creationId xmlns:a16="http://schemas.microsoft.com/office/drawing/2014/main" id="{84A5B237-B1C3-911E-510F-D29872D2D00C}"/>
              </a:ext>
            </a:extLst>
          </p:cNvPr>
          <p:cNvSpPr/>
          <p:nvPr/>
        </p:nvSpPr>
        <p:spPr>
          <a:xfrm>
            <a:off x="843342" y="6309360"/>
            <a:ext cx="5260111" cy="3070876"/>
          </a:xfrm>
          <a:prstGeom prst="wedgeRoundRectCallou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80000" bIns="252000" rtlCol="0" anchor="ctr"/>
          <a:lstStyle/>
          <a:p>
            <a:pPr algn="ctr">
              <a:lnSpc>
                <a:spcPct val="150000"/>
              </a:lnSpc>
            </a:pPr>
            <a:r>
              <a:rPr lang="vi-VN" sz="3600" dirty="0">
                <a:solidFill>
                  <a:schemeClr val="tx1"/>
                </a:solidFill>
                <a:effectLst/>
                <a:latin typeface="Arial" panose="020B0604020202020204" pitchFamily="34" charset="0"/>
                <a:cs typeface="Arial" panose="020B0604020202020204" pitchFamily="34" charset="0"/>
              </a:rPr>
              <a:t>Độ đậm, nhạt, chất liệu của vật mẫu được diễn tả như thế nào?</a:t>
            </a:r>
          </a:p>
        </p:txBody>
      </p:sp>
      <p:sp>
        <p:nvSpPr>
          <p:cNvPr id="16" name="Speech Bubble: Rectangle with Corners Rounded 15">
            <a:extLst>
              <a:ext uri="{FF2B5EF4-FFF2-40B4-BE49-F238E27FC236}">
                <a16:creationId xmlns:a16="http://schemas.microsoft.com/office/drawing/2014/main" id="{5045CDEC-F397-0045-6C24-7AB8CBC20ABB}"/>
              </a:ext>
            </a:extLst>
          </p:cNvPr>
          <p:cNvSpPr/>
          <p:nvPr/>
        </p:nvSpPr>
        <p:spPr>
          <a:xfrm>
            <a:off x="6935746" y="6309360"/>
            <a:ext cx="4676768" cy="3070876"/>
          </a:xfrm>
          <a:prstGeom prst="wedgeRoundRectCallou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80000" bIns="252000" rtlCol="0" anchor="ctr"/>
          <a:lstStyle/>
          <a:p>
            <a:pPr algn="ctr">
              <a:lnSpc>
                <a:spcPct val="150000"/>
              </a:lnSpc>
            </a:pPr>
            <a:r>
              <a:rPr lang="vi-VN" sz="3600" dirty="0">
                <a:solidFill>
                  <a:schemeClr val="tx1"/>
                </a:solidFill>
                <a:effectLst/>
                <a:latin typeface="Arial" panose="020B0604020202020204" pitchFamily="34" charset="0"/>
                <a:cs typeface="Arial" panose="020B0604020202020204" pitchFamily="34" charset="0"/>
              </a:rPr>
              <a:t>Em có cảm nhận gì về chiều sâu không gian của bài vẽ ?</a:t>
            </a:r>
          </a:p>
        </p:txBody>
      </p:sp>
      <p:sp>
        <p:nvSpPr>
          <p:cNvPr id="17" name="Speech Bubble: Rectangle with Corners Rounded 16">
            <a:extLst>
              <a:ext uri="{FF2B5EF4-FFF2-40B4-BE49-F238E27FC236}">
                <a16:creationId xmlns:a16="http://schemas.microsoft.com/office/drawing/2014/main" id="{3C1DF489-7486-A889-7182-4C240364AA9C}"/>
              </a:ext>
            </a:extLst>
          </p:cNvPr>
          <p:cNvSpPr/>
          <p:nvPr/>
        </p:nvSpPr>
        <p:spPr>
          <a:xfrm>
            <a:off x="12444807" y="6286500"/>
            <a:ext cx="4516930" cy="3070876"/>
          </a:xfrm>
          <a:prstGeom prst="wedgeRoundRectCallout">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180000" bIns="252000" rtlCol="0" anchor="ctr"/>
          <a:lstStyle/>
          <a:p>
            <a:pPr algn="ctr">
              <a:lnSpc>
                <a:spcPct val="150000"/>
              </a:lnSpc>
            </a:pPr>
            <a:r>
              <a:rPr lang="vi-VN" sz="3600" dirty="0">
                <a:solidFill>
                  <a:schemeClr val="tx1"/>
                </a:solidFill>
                <a:effectLst/>
                <a:latin typeface="Arial" panose="020B0604020202020204" pitchFamily="34" charset="0"/>
                <a:cs typeface="Arial" panose="020B0604020202020204" pitchFamily="34" charset="0"/>
              </a:rPr>
              <a:t>Nhận xét, góp ý cho bài vẽ của bạn</a:t>
            </a:r>
          </a:p>
        </p:txBody>
      </p:sp>
      <p:sp>
        <p:nvSpPr>
          <p:cNvPr id="5" name="Freeform 107">
            <a:extLst>
              <a:ext uri="{FF2B5EF4-FFF2-40B4-BE49-F238E27FC236}">
                <a16:creationId xmlns:a16="http://schemas.microsoft.com/office/drawing/2014/main" id="{563F0148-5839-4579-79CA-1C5E2AE5F308}"/>
              </a:ext>
            </a:extLst>
          </p:cNvPr>
          <p:cNvSpPr/>
          <p:nvPr/>
        </p:nvSpPr>
        <p:spPr>
          <a:xfrm>
            <a:off x="5554133" y="3358165"/>
            <a:ext cx="6805963" cy="2662832"/>
          </a:xfrm>
          <a:custGeom>
            <a:avLst/>
            <a:gdLst/>
            <a:ahLst/>
            <a:cxnLst/>
            <a:rect l="l" t="t" r="r" b="b"/>
            <a:pathLst>
              <a:path w="2415647" h="945122">
                <a:moveTo>
                  <a:pt x="0" y="0"/>
                </a:moveTo>
                <a:lnTo>
                  <a:pt x="2415647" y="0"/>
                </a:lnTo>
                <a:lnTo>
                  <a:pt x="2415647" y="945122"/>
                </a:lnTo>
                <a:lnTo>
                  <a:pt x="0" y="945122"/>
                </a:lnTo>
                <a:lnTo>
                  <a:pt x="0" y="0"/>
                </a:lnTo>
                <a:close/>
              </a:path>
            </a:pathLst>
          </a:custGeom>
          <a:blipFill>
            <a:blip r:embed="rId3"/>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extLst>
      <p:ext uri="{BB962C8B-B14F-4D97-AF65-F5344CB8AC3E}">
        <p14:creationId xmlns:p14="http://schemas.microsoft.com/office/powerpoint/2010/main" val="24698884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AFB"/>
        </a:solidFill>
        <a:effectLst/>
      </p:bgPr>
    </p:bg>
    <p:spTree>
      <p:nvGrpSpPr>
        <p:cNvPr id="1" name=""/>
        <p:cNvGrpSpPr/>
        <p:nvPr/>
      </p:nvGrpSpPr>
      <p:grpSpPr>
        <a:xfrm>
          <a:off x="0" y="0"/>
          <a:ext cx="0" cy="0"/>
          <a:chOff x="0" y="0"/>
          <a:chExt cx="0" cy="0"/>
        </a:xfrm>
      </p:grpSpPr>
      <p:sp>
        <p:nvSpPr>
          <p:cNvPr id="2" name="AutoShape 2"/>
          <p:cNvSpPr/>
          <p:nvPr/>
        </p:nvSpPr>
        <p:spPr>
          <a:xfrm rot="3535">
            <a:off x="-116930" y="482848"/>
            <a:ext cx="18521860" cy="0"/>
          </a:xfrm>
          <a:prstGeom prst="line">
            <a:avLst/>
          </a:prstGeom>
          <a:ln w="9525" cap="rnd">
            <a:solidFill>
              <a:srgbClr val="0E2A47"/>
            </a:solidFill>
            <a:prstDash val="solid"/>
            <a:headEnd type="none" w="sm" len="sm"/>
            <a:tailEnd type="none" w="sm" len="sm"/>
          </a:ln>
        </p:spPr>
      </p:sp>
      <p:sp>
        <p:nvSpPr>
          <p:cNvPr id="3" name="AutoShape 3"/>
          <p:cNvSpPr/>
          <p:nvPr/>
        </p:nvSpPr>
        <p:spPr>
          <a:xfrm rot="5393765">
            <a:off x="12431298" y="5143500"/>
            <a:ext cx="10504067" cy="0"/>
          </a:xfrm>
          <a:prstGeom prst="line">
            <a:avLst/>
          </a:prstGeom>
          <a:ln w="9525" cap="rnd">
            <a:solidFill>
              <a:srgbClr val="0E2A47"/>
            </a:solidFill>
            <a:prstDash val="solid"/>
            <a:headEnd type="none" w="sm" len="sm"/>
            <a:tailEnd type="none" w="sm" len="sm"/>
          </a:ln>
        </p:spPr>
      </p:sp>
      <p:sp>
        <p:nvSpPr>
          <p:cNvPr id="4" name="Freeform 4"/>
          <p:cNvSpPr/>
          <p:nvPr/>
        </p:nvSpPr>
        <p:spPr>
          <a:xfrm>
            <a:off x="1581897" y="1531055"/>
            <a:ext cx="6434233" cy="6837339"/>
          </a:xfrm>
          <a:custGeom>
            <a:avLst/>
            <a:gdLst/>
            <a:ahLst/>
            <a:cxnLst/>
            <a:rect l="l" t="t" r="r" b="b"/>
            <a:pathLst>
              <a:path w="6434233" h="6837339">
                <a:moveTo>
                  <a:pt x="0" y="0"/>
                </a:moveTo>
                <a:lnTo>
                  <a:pt x="6434233" y="0"/>
                </a:lnTo>
                <a:lnTo>
                  <a:pt x="6434233" y="6837339"/>
                </a:lnTo>
                <a:lnTo>
                  <a:pt x="0" y="683733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4431726" y="3241750"/>
            <a:ext cx="2763602" cy="2763602"/>
          </a:xfrm>
          <a:custGeom>
            <a:avLst/>
            <a:gdLst/>
            <a:ahLst/>
            <a:cxnLst/>
            <a:rect l="l" t="t" r="r" b="b"/>
            <a:pathLst>
              <a:path w="2763602" h="2763602">
                <a:moveTo>
                  <a:pt x="0" y="0"/>
                </a:moveTo>
                <a:lnTo>
                  <a:pt x="2763602" y="0"/>
                </a:lnTo>
                <a:lnTo>
                  <a:pt x="2763602" y="2763602"/>
                </a:lnTo>
                <a:lnTo>
                  <a:pt x="0" y="2763602"/>
                </a:lnTo>
                <a:lnTo>
                  <a:pt x="0" y="0"/>
                </a:lnTo>
                <a:close/>
              </a:path>
            </a:pathLst>
          </a:custGeom>
          <a:blipFill>
            <a:blip r:embed="rId5"/>
            <a:stretch>
              <a:fillRect/>
            </a:stretch>
          </a:blipFill>
        </p:spPr>
      </p:sp>
      <p:sp>
        <p:nvSpPr>
          <p:cNvPr id="6" name="Freeform 6"/>
          <p:cNvSpPr/>
          <p:nvPr/>
        </p:nvSpPr>
        <p:spPr>
          <a:xfrm>
            <a:off x="2165026" y="1829500"/>
            <a:ext cx="2708102" cy="2708102"/>
          </a:xfrm>
          <a:custGeom>
            <a:avLst/>
            <a:gdLst/>
            <a:ahLst/>
            <a:cxnLst/>
            <a:rect l="l" t="t" r="r" b="b"/>
            <a:pathLst>
              <a:path w="2708102" h="2708102">
                <a:moveTo>
                  <a:pt x="0" y="0"/>
                </a:moveTo>
                <a:lnTo>
                  <a:pt x="2708102" y="0"/>
                </a:lnTo>
                <a:lnTo>
                  <a:pt x="2708102" y="2708102"/>
                </a:lnTo>
                <a:lnTo>
                  <a:pt x="0" y="2708102"/>
                </a:lnTo>
                <a:lnTo>
                  <a:pt x="0" y="0"/>
                </a:lnTo>
                <a:close/>
              </a:path>
            </a:pathLst>
          </a:custGeom>
          <a:blipFill>
            <a:blip r:embed="rId5"/>
            <a:stretch>
              <a:fillRect/>
            </a:stretch>
          </a:blipFill>
        </p:spPr>
      </p:sp>
      <p:sp>
        <p:nvSpPr>
          <p:cNvPr id="7" name="Freeform 7"/>
          <p:cNvSpPr/>
          <p:nvPr/>
        </p:nvSpPr>
        <p:spPr>
          <a:xfrm>
            <a:off x="3371544" y="5047700"/>
            <a:ext cx="2910502" cy="3320698"/>
          </a:xfrm>
          <a:custGeom>
            <a:avLst/>
            <a:gdLst/>
            <a:ahLst/>
            <a:cxnLst/>
            <a:rect l="l" t="t" r="r" b="b"/>
            <a:pathLst>
              <a:path w="2910502" h="3320698">
                <a:moveTo>
                  <a:pt x="0" y="0"/>
                </a:moveTo>
                <a:lnTo>
                  <a:pt x="2910502" y="0"/>
                </a:lnTo>
                <a:lnTo>
                  <a:pt x="2910502" y="3320698"/>
                </a:lnTo>
                <a:lnTo>
                  <a:pt x="0" y="3320698"/>
                </a:lnTo>
                <a:lnTo>
                  <a:pt x="0" y="0"/>
                </a:lnTo>
                <a:close/>
              </a:path>
            </a:pathLst>
          </a:custGeom>
          <a:blipFill>
            <a:blip r:embed="rId6"/>
            <a:stretch>
              <a:fillRect/>
            </a:stretch>
          </a:blipFill>
        </p:spPr>
      </p:sp>
      <p:sp>
        <p:nvSpPr>
          <p:cNvPr id="20" name="Freeform 20"/>
          <p:cNvSpPr/>
          <p:nvPr/>
        </p:nvSpPr>
        <p:spPr>
          <a:xfrm>
            <a:off x="459548" y="9523138"/>
            <a:ext cx="410828" cy="410966"/>
          </a:xfrm>
          <a:custGeom>
            <a:avLst/>
            <a:gdLst/>
            <a:ahLst/>
            <a:cxnLst/>
            <a:rect l="l" t="t" r="r" b="b"/>
            <a:pathLst>
              <a:path w="410828" h="410966">
                <a:moveTo>
                  <a:pt x="0" y="0"/>
                </a:moveTo>
                <a:lnTo>
                  <a:pt x="410828" y="0"/>
                </a:lnTo>
                <a:lnTo>
                  <a:pt x="410828" y="410966"/>
                </a:lnTo>
                <a:lnTo>
                  <a:pt x="0" y="41096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1" name="TextBox 6">
            <a:extLst>
              <a:ext uri="{FF2B5EF4-FFF2-40B4-BE49-F238E27FC236}">
                <a16:creationId xmlns:a16="http://schemas.microsoft.com/office/drawing/2014/main" id="{CC3C9014-E83C-501F-233D-DA0508D1E85C}"/>
              </a:ext>
            </a:extLst>
          </p:cNvPr>
          <p:cNvSpPr txBox="1"/>
          <p:nvPr/>
        </p:nvSpPr>
        <p:spPr>
          <a:xfrm>
            <a:off x="9805777" y="3410910"/>
            <a:ext cx="5772456" cy="3465179"/>
          </a:xfrm>
          <a:prstGeom prst="rect">
            <a:avLst/>
          </a:prstGeom>
        </p:spPr>
        <p:txBody>
          <a:bodyPr wrap="square" lIns="0" tIns="0" rIns="0" bIns="0" rtlCol="0" anchor="t">
            <a:spAutoFit/>
          </a:bodyPr>
          <a:lstStyle/>
          <a:p>
            <a:pPr algn="l">
              <a:lnSpc>
                <a:spcPct val="150000"/>
              </a:lnSpc>
            </a:pPr>
            <a:r>
              <a:rPr lang="vi-VN" sz="8000" b="1" dirty="0">
                <a:solidFill>
                  <a:srgbClr val="03A293"/>
                </a:solidFill>
                <a:latin typeface="Arial" panose="020B0604020202020204" pitchFamily="34" charset="0"/>
                <a:cs typeface="Arial" panose="020B0604020202020204" pitchFamily="34" charset="0"/>
              </a:rPr>
              <a:t>PHẦN 4. </a:t>
            </a:r>
          </a:p>
          <a:p>
            <a:pPr algn="l">
              <a:lnSpc>
                <a:spcPct val="150000"/>
              </a:lnSpc>
            </a:pPr>
            <a:r>
              <a:rPr lang="vi-VN" sz="8000" b="1" dirty="0">
                <a:solidFill>
                  <a:srgbClr val="03A293"/>
                </a:solidFill>
                <a:latin typeface="Arial" panose="020B0604020202020204" pitchFamily="34" charset="0"/>
                <a:cs typeface="Arial" panose="020B0604020202020204" pitchFamily="34" charset="0"/>
              </a:rPr>
              <a:t>ỨNG DỤNG</a:t>
            </a:r>
            <a:endParaRPr lang="en-US" sz="8000" b="1" dirty="0">
              <a:solidFill>
                <a:srgbClr val="03A29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16209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AFB"/>
        </a:solidFill>
        <a:effectLst/>
      </p:bgPr>
    </p:bg>
    <p:spTree>
      <p:nvGrpSpPr>
        <p:cNvPr id="1" name=""/>
        <p:cNvGrpSpPr/>
        <p:nvPr/>
      </p:nvGrpSpPr>
      <p:grpSpPr>
        <a:xfrm>
          <a:off x="0" y="0"/>
          <a:ext cx="0" cy="0"/>
          <a:chOff x="0" y="0"/>
          <a:chExt cx="0" cy="0"/>
        </a:xfrm>
      </p:grpSpPr>
      <p:sp>
        <p:nvSpPr>
          <p:cNvPr id="2" name="AutoShape 2"/>
          <p:cNvSpPr/>
          <p:nvPr/>
        </p:nvSpPr>
        <p:spPr>
          <a:xfrm rot="3535">
            <a:off x="-116930" y="9804152"/>
            <a:ext cx="18521860" cy="0"/>
          </a:xfrm>
          <a:prstGeom prst="line">
            <a:avLst/>
          </a:prstGeom>
          <a:ln w="9525" cap="rnd">
            <a:solidFill>
              <a:srgbClr val="0E2A47"/>
            </a:solidFill>
            <a:prstDash val="solid"/>
            <a:headEnd type="none" w="sm" len="sm"/>
            <a:tailEnd type="none" w="sm" len="sm"/>
          </a:ln>
        </p:spPr>
      </p:sp>
      <p:sp>
        <p:nvSpPr>
          <p:cNvPr id="3" name="AutoShape 3"/>
          <p:cNvSpPr/>
          <p:nvPr/>
        </p:nvSpPr>
        <p:spPr>
          <a:xfrm rot="5393765">
            <a:off x="-4647366" y="5143500"/>
            <a:ext cx="10504067" cy="0"/>
          </a:xfrm>
          <a:prstGeom prst="line">
            <a:avLst/>
          </a:prstGeom>
          <a:ln w="9525" cap="rnd">
            <a:solidFill>
              <a:srgbClr val="0E2A47"/>
            </a:solidFill>
            <a:prstDash val="solid"/>
            <a:headEnd type="none" w="sm" len="sm"/>
            <a:tailEnd type="none" w="sm" len="sm"/>
          </a:ln>
        </p:spPr>
      </p:sp>
      <p:sp>
        <p:nvSpPr>
          <p:cNvPr id="4" name="Freeform 4"/>
          <p:cNvSpPr/>
          <p:nvPr/>
        </p:nvSpPr>
        <p:spPr>
          <a:xfrm>
            <a:off x="17259926" y="279850"/>
            <a:ext cx="611644" cy="610184"/>
          </a:xfrm>
          <a:custGeom>
            <a:avLst/>
            <a:gdLst/>
            <a:ahLst/>
            <a:cxnLst/>
            <a:rect l="l" t="t" r="r" b="b"/>
            <a:pathLst>
              <a:path w="611644" h="610184">
                <a:moveTo>
                  <a:pt x="0" y="0"/>
                </a:moveTo>
                <a:lnTo>
                  <a:pt x="611644" y="0"/>
                </a:lnTo>
                <a:lnTo>
                  <a:pt x="611644" y="610184"/>
                </a:lnTo>
                <a:lnTo>
                  <a:pt x="0" y="61018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1" name="Group 10">
            <a:extLst>
              <a:ext uri="{FF2B5EF4-FFF2-40B4-BE49-F238E27FC236}">
                <a16:creationId xmlns:a16="http://schemas.microsoft.com/office/drawing/2014/main" id="{F2DBA667-94CD-723D-6C53-14ABD2B45DC2}"/>
              </a:ext>
            </a:extLst>
          </p:cNvPr>
          <p:cNvGrpSpPr/>
          <p:nvPr/>
        </p:nvGrpSpPr>
        <p:grpSpPr>
          <a:xfrm>
            <a:off x="1326261" y="987836"/>
            <a:ext cx="12885222" cy="8311327"/>
            <a:chOff x="1440379" y="987836"/>
            <a:chExt cx="12885222" cy="8311327"/>
          </a:xfrm>
        </p:grpSpPr>
        <p:sp>
          <p:nvSpPr>
            <p:cNvPr id="5" name="Freeform 5"/>
            <p:cNvSpPr/>
            <p:nvPr/>
          </p:nvSpPr>
          <p:spPr>
            <a:xfrm>
              <a:off x="1440379" y="987836"/>
              <a:ext cx="12885222" cy="8311327"/>
            </a:xfrm>
            <a:custGeom>
              <a:avLst/>
              <a:gdLst/>
              <a:ahLst/>
              <a:cxnLst/>
              <a:rect l="l" t="t" r="r" b="b"/>
              <a:pathLst>
                <a:path w="6865968" h="4992590">
                  <a:moveTo>
                    <a:pt x="0" y="0"/>
                  </a:moveTo>
                  <a:lnTo>
                    <a:pt x="6865968" y="0"/>
                  </a:lnTo>
                  <a:lnTo>
                    <a:pt x="6865968" y="4992590"/>
                  </a:lnTo>
                  <a:lnTo>
                    <a:pt x="0" y="499259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Rectangle 9">
              <a:extLst>
                <a:ext uri="{FF2B5EF4-FFF2-40B4-BE49-F238E27FC236}">
                  <a16:creationId xmlns:a16="http://schemas.microsoft.com/office/drawing/2014/main" id="{E822EFBE-CB03-B547-983C-DE7A55E81A7A}"/>
                </a:ext>
              </a:extLst>
            </p:cNvPr>
            <p:cNvSpPr/>
            <p:nvPr/>
          </p:nvSpPr>
          <p:spPr>
            <a:xfrm>
              <a:off x="1752600" y="1333500"/>
              <a:ext cx="12268200" cy="6477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360000" rIns="360000" bIns="252000" rtlCol="0" anchor="ctr"/>
            <a:lstStyle/>
            <a:p>
              <a:pPr algn="ctr">
                <a:lnSpc>
                  <a:spcPct val="150000"/>
                </a:lnSpc>
              </a:pPr>
              <a:r>
                <a:rPr lang="vi-VN" sz="4400" i="1" dirty="0">
                  <a:solidFill>
                    <a:schemeClr val="tx1"/>
                  </a:solidFill>
                  <a:effectLst/>
                  <a:latin typeface="Arial" panose="020B0604020202020204" pitchFamily="34" charset="0"/>
                  <a:cs typeface="Arial" panose="020B0604020202020204" pitchFamily="34" charset="0"/>
                </a:rPr>
                <a:t>Qua bài học, em có thể vận dụng mẫu vẽ có dạng khối trụ và khối cầu để trang trí thêm những sản phẩm nào trong cuộc sống? Sản phẩm mẫu vẽ có dạng khối trụ và khối cầu được ứng dụng như thế nào trong đời sống?</a:t>
              </a:r>
              <a:endParaRPr lang="vi-VN" sz="4400" dirty="0">
                <a:solidFill>
                  <a:schemeClr val="tx1"/>
                </a:solidFill>
                <a:effectLst/>
                <a:latin typeface="Arial" panose="020B0604020202020204" pitchFamily="34" charset="0"/>
                <a:cs typeface="Arial" panose="020B0604020202020204" pitchFamily="34" charset="0"/>
              </a:endParaRPr>
            </a:p>
          </p:txBody>
        </p:sp>
      </p:grpSp>
      <p:sp>
        <p:nvSpPr>
          <p:cNvPr id="6" name="Freeform 61">
            <a:extLst>
              <a:ext uri="{FF2B5EF4-FFF2-40B4-BE49-F238E27FC236}">
                <a16:creationId xmlns:a16="http://schemas.microsoft.com/office/drawing/2014/main" id="{4C35462C-A47C-3952-3041-011C502907A9}"/>
              </a:ext>
            </a:extLst>
          </p:cNvPr>
          <p:cNvSpPr/>
          <p:nvPr/>
        </p:nvSpPr>
        <p:spPr>
          <a:xfrm flipH="1">
            <a:off x="13505161" y="3317667"/>
            <a:ext cx="4366409" cy="6689483"/>
          </a:xfrm>
          <a:custGeom>
            <a:avLst/>
            <a:gdLst/>
            <a:ahLst/>
            <a:cxnLst/>
            <a:rect l="l" t="t" r="r" b="b"/>
            <a:pathLst>
              <a:path w="773157" h="1184502">
                <a:moveTo>
                  <a:pt x="0" y="0"/>
                </a:moveTo>
                <a:lnTo>
                  <a:pt x="773157" y="0"/>
                </a:lnTo>
                <a:lnTo>
                  <a:pt x="773157" y="1184502"/>
                </a:lnTo>
                <a:lnTo>
                  <a:pt x="0" y="118450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AFB"/>
        </a:solidFill>
        <a:effectLst/>
      </p:bgPr>
    </p:bg>
    <p:spTree>
      <p:nvGrpSpPr>
        <p:cNvPr id="1" name=""/>
        <p:cNvGrpSpPr/>
        <p:nvPr/>
      </p:nvGrpSpPr>
      <p:grpSpPr>
        <a:xfrm>
          <a:off x="0" y="0"/>
          <a:ext cx="0" cy="0"/>
          <a:chOff x="0" y="0"/>
          <a:chExt cx="0" cy="0"/>
        </a:xfrm>
      </p:grpSpPr>
      <p:sp>
        <p:nvSpPr>
          <p:cNvPr id="2" name="AutoShape 2"/>
          <p:cNvSpPr/>
          <p:nvPr/>
        </p:nvSpPr>
        <p:spPr>
          <a:xfrm rot="3535">
            <a:off x="-116930" y="9804152"/>
            <a:ext cx="18521860" cy="0"/>
          </a:xfrm>
          <a:prstGeom prst="line">
            <a:avLst/>
          </a:prstGeom>
          <a:ln w="9525" cap="rnd">
            <a:solidFill>
              <a:srgbClr val="0E2A47"/>
            </a:solidFill>
            <a:prstDash val="solid"/>
            <a:headEnd type="none" w="sm" len="sm"/>
            <a:tailEnd type="none" w="sm" len="sm"/>
          </a:ln>
        </p:spPr>
      </p:sp>
      <p:sp>
        <p:nvSpPr>
          <p:cNvPr id="3" name="AutoShape 3"/>
          <p:cNvSpPr/>
          <p:nvPr/>
        </p:nvSpPr>
        <p:spPr>
          <a:xfrm rot="5393765">
            <a:off x="12431298" y="5143500"/>
            <a:ext cx="10504067" cy="0"/>
          </a:xfrm>
          <a:prstGeom prst="line">
            <a:avLst/>
          </a:prstGeom>
          <a:ln w="9525" cap="rnd">
            <a:solidFill>
              <a:srgbClr val="0E2A47"/>
            </a:solidFill>
            <a:prstDash val="solid"/>
            <a:headEnd type="none" w="sm" len="sm"/>
            <a:tailEnd type="none" w="sm" len="sm"/>
          </a:ln>
        </p:spPr>
      </p:sp>
      <p:sp>
        <p:nvSpPr>
          <p:cNvPr id="4" name="TextBox 4"/>
          <p:cNvSpPr txBox="1"/>
          <p:nvPr/>
        </p:nvSpPr>
        <p:spPr>
          <a:xfrm>
            <a:off x="8305271" y="2185734"/>
            <a:ext cx="7913550" cy="6545318"/>
          </a:xfrm>
          <a:prstGeom prst="rect">
            <a:avLst/>
          </a:prstGeom>
        </p:spPr>
        <p:txBody>
          <a:bodyPr lIns="0" tIns="0" rIns="0" bIns="0" rtlCol="0" anchor="t">
            <a:spAutoFit/>
          </a:bodyPr>
          <a:lstStyle/>
          <a:p>
            <a:pPr marL="571500" indent="-571500" algn="just">
              <a:lnSpc>
                <a:spcPct val="150000"/>
              </a:lnSpc>
              <a:buFont typeface="Arial" panose="020B0604020202020204" pitchFamily="34" charset="0"/>
              <a:buChar char="•"/>
            </a:pPr>
            <a:r>
              <a:rPr lang="vi-VN" sz="3600" dirty="0">
                <a:effectLst/>
                <a:latin typeface="Arial" panose="020B0604020202020204" pitchFamily="34" charset="0"/>
                <a:cs typeface="Arial" panose="020B0604020202020204" pitchFamily="34" charset="0"/>
              </a:rPr>
              <a:t>Khối trụ và khối cầu là vật mẫu cơ bản trong môn hình họa của ngành mĩ thuật.</a:t>
            </a:r>
          </a:p>
          <a:p>
            <a:pPr marL="571500" indent="-571500" algn="just">
              <a:lnSpc>
                <a:spcPct val="150000"/>
              </a:lnSpc>
              <a:buFont typeface="Arial" panose="020B0604020202020204" pitchFamily="34" charset="0"/>
              <a:buChar char="•"/>
            </a:pPr>
            <a:r>
              <a:rPr lang="vi-VN" sz="3600" dirty="0">
                <a:effectLst/>
                <a:latin typeface="Arial" panose="020B0604020202020204" pitchFamily="34" charset="0"/>
                <a:cs typeface="Arial" panose="020B0604020202020204" pitchFamily="34" charset="0"/>
              </a:rPr>
              <a:t>Muốn vẽ hay tạo hình đồ vật có khối trụ cân đối cần bắt đầu từ khối hộp chữ nhật. Muốn vẽ hay tạo hình khối cầu nên bắt đầu thực hiện từ khối lập phương.</a:t>
            </a:r>
          </a:p>
        </p:txBody>
      </p:sp>
      <p:grpSp>
        <p:nvGrpSpPr>
          <p:cNvPr id="6" name="Group 6"/>
          <p:cNvGrpSpPr/>
          <p:nvPr/>
        </p:nvGrpSpPr>
        <p:grpSpPr>
          <a:xfrm>
            <a:off x="345892" y="8885460"/>
            <a:ext cx="638122" cy="364798"/>
            <a:chOff x="0" y="0"/>
            <a:chExt cx="850829" cy="486397"/>
          </a:xfrm>
        </p:grpSpPr>
        <p:sp>
          <p:nvSpPr>
            <p:cNvPr id="7" name="Freeform 7"/>
            <p:cNvSpPr/>
            <p:nvPr/>
          </p:nvSpPr>
          <p:spPr>
            <a:xfrm>
              <a:off x="0" y="0"/>
              <a:ext cx="850773" cy="486410"/>
            </a:xfrm>
            <a:custGeom>
              <a:avLst/>
              <a:gdLst/>
              <a:ahLst/>
              <a:cxnLst/>
              <a:rect l="l" t="t" r="r" b="b"/>
              <a:pathLst>
                <a:path w="850773" h="486410">
                  <a:moveTo>
                    <a:pt x="418465" y="0"/>
                  </a:moveTo>
                  <a:lnTo>
                    <a:pt x="0" y="418465"/>
                  </a:lnTo>
                  <a:lnTo>
                    <a:pt x="54991" y="473456"/>
                  </a:lnTo>
                  <a:lnTo>
                    <a:pt x="418465" y="109474"/>
                  </a:lnTo>
                  <a:lnTo>
                    <a:pt x="795909" y="486410"/>
                  </a:lnTo>
                  <a:lnTo>
                    <a:pt x="850773" y="431927"/>
                  </a:lnTo>
                  <a:lnTo>
                    <a:pt x="418465" y="0"/>
                  </a:lnTo>
                  <a:close/>
                </a:path>
              </a:pathLst>
            </a:custGeom>
            <a:solidFill>
              <a:srgbClr val="00C3B1"/>
            </a:solidFill>
          </p:spPr>
        </p:sp>
      </p:grpSp>
      <p:sp>
        <p:nvSpPr>
          <p:cNvPr id="8" name="Freeform 8"/>
          <p:cNvSpPr/>
          <p:nvPr/>
        </p:nvSpPr>
        <p:spPr>
          <a:xfrm>
            <a:off x="16861426" y="279850"/>
            <a:ext cx="611644" cy="610184"/>
          </a:xfrm>
          <a:custGeom>
            <a:avLst/>
            <a:gdLst/>
            <a:ahLst/>
            <a:cxnLst/>
            <a:rect l="l" t="t" r="r" b="b"/>
            <a:pathLst>
              <a:path w="611644" h="610184">
                <a:moveTo>
                  <a:pt x="0" y="0"/>
                </a:moveTo>
                <a:lnTo>
                  <a:pt x="611644" y="0"/>
                </a:lnTo>
                <a:lnTo>
                  <a:pt x="611644" y="610184"/>
                </a:lnTo>
                <a:lnTo>
                  <a:pt x="0" y="61018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3" name="TextBox 5">
            <a:extLst>
              <a:ext uri="{FF2B5EF4-FFF2-40B4-BE49-F238E27FC236}">
                <a16:creationId xmlns:a16="http://schemas.microsoft.com/office/drawing/2014/main" id="{60834C0B-5E0D-DA43-993D-E27C46D272FE}"/>
              </a:ext>
            </a:extLst>
          </p:cNvPr>
          <p:cNvSpPr txBox="1"/>
          <p:nvPr/>
        </p:nvSpPr>
        <p:spPr>
          <a:xfrm>
            <a:off x="10591800" y="635423"/>
            <a:ext cx="4012122" cy="983090"/>
          </a:xfrm>
          <a:prstGeom prst="rect">
            <a:avLst/>
          </a:prstGeom>
        </p:spPr>
        <p:txBody>
          <a:bodyPr wrap="square" lIns="0" tIns="0" rIns="0" bIns="0" rtlCol="0" anchor="t">
            <a:spAutoFit/>
          </a:bodyPr>
          <a:lstStyle/>
          <a:p>
            <a:pPr algn="l">
              <a:lnSpc>
                <a:spcPts val="8400"/>
              </a:lnSpc>
            </a:pPr>
            <a:r>
              <a:rPr lang="vi-VN" sz="6000" b="1" dirty="0">
                <a:solidFill>
                  <a:srgbClr val="03A293"/>
                </a:solidFill>
                <a:latin typeface="Arial" panose="020B0604020202020204" pitchFamily="34" charset="0"/>
                <a:cs typeface="Arial" panose="020B0604020202020204" pitchFamily="34" charset="0"/>
              </a:rPr>
              <a:t>KẾT LUẬN</a:t>
            </a:r>
            <a:endParaRPr lang="en-US" sz="6000" b="1" dirty="0">
              <a:solidFill>
                <a:srgbClr val="03A293"/>
              </a:solidFill>
              <a:latin typeface="Arial" panose="020B0604020202020204" pitchFamily="34" charset="0"/>
              <a:cs typeface="Arial" panose="020B0604020202020204" pitchFamily="34" charset="0"/>
            </a:endParaRPr>
          </a:p>
        </p:txBody>
      </p:sp>
      <p:sp>
        <p:nvSpPr>
          <p:cNvPr id="14" name="Freeform 12">
            <a:extLst>
              <a:ext uri="{FF2B5EF4-FFF2-40B4-BE49-F238E27FC236}">
                <a16:creationId xmlns:a16="http://schemas.microsoft.com/office/drawing/2014/main" id="{A32FE084-160D-0FFF-D5EE-8E3220FAAFC8}"/>
              </a:ext>
            </a:extLst>
          </p:cNvPr>
          <p:cNvSpPr/>
          <p:nvPr/>
        </p:nvSpPr>
        <p:spPr>
          <a:xfrm>
            <a:off x="1462230" y="1490159"/>
            <a:ext cx="5388057" cy="7306682"/>
          </a:xfrm>
          <a:custGeom>
            <a:avLst/>
            <a:gdLst/>
            <a:ahLst/>
            <a:cxnLst/>
            <a:rect l="l" t="t" r="r" b="b"/>
            <a:pathLst>
              <a:path w="5388057" h="7306682">
                <a:moveTo>
                  <a:pt x="0" y="0"/>
                </a:moveTo>
                <a:lnTo>
                  <a:pt x="5388057" y="0"/>
                </a:lnTo>
                <a:lnTo>
                  <a:pt x="5388057" y="7306682"/>
                </a:lnTo>
                <a:lnTo>
                  <a:pt x="0" y="730668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5" name="Freeform 13">
            <a:extLst>
              <a:ext uri="{FF2B5EF4-FFF2-40B4-BE49-F238E27FC236}">
                <a16:creationId xmlns:a16="http://schemas.microsoft.com/office/drawing/2014/main" id="{59449186-D549-3DFC-0538-E84F7570F370}"/>
              </a:ext>
            </a:extLst>
          </p:cNvPr>
          <p:cNvSpPr/>
          <p:nvPr/>
        </p:nvSpPr>
        <p:spPr>
          <a:xfrm>
            <a:off x="3307768" y="5110575"/>
            <a:ext cx="2763602" cy="2763602"/>
          </a:xfrm>
          <a:custGeom>
            <a:avLst/>
            <a:gdLst/>
            <a:ahLst/>
            <a:cxnLst/>
            <a:rect l="l" t="t" r="r" b="b"/>
            <a:pathLst>
              <a:path w="2763602" h="2763602">
                <a:moveTo>
                  <a:pt x="0" y="0"/>
                </a:moveTo>
                <a:lnTo>
                  <a:pt x="2763602" y="0"/>
                </a:lnTo>
                <a:lnTo>
                  <a:pt x="2763602" y="2763602"/>
                </a:lnTo>
                <a:lnTo>
                  <a:pt x="0" y="2763602"/>
                </a:lnTo>
                <a:lnTo>
                  <a:pt x="0" y="0"/>
                </a:lnTo>
                <a:close/>
              </a:path>
            </a:pathLst>
          </a:custGeom>
          <a:blipFill>
            <a:blip r:embed="rId7"/>
            <a:stretch>
              <a:fillRect/>
            </a:stretch>
          </a:blipFill>
        </p:spPr>
      </p:sp>
      <p:sp>
        <p:nvSpPr>
          <p:cNvPr id="16" name="Freeform 14">
            <a:extLst>
              <a:ext uri="{FF2B5EF4-FFF2-40B4-BE49-F238E27FC236}">
                <a16:creationId xmlns:a16="http://schemas.microsoft.com/office/drawing/2014/main" id="{F90877E7-23F2-F920-C8AD-B9C6DAE571F2}"/>
              </a:ext>
            </a:extLst>
          </p:cNvPr>
          <p:cNvSpPr/>
          <p:nvPr/>
        </p:nvSpPr>
        <p:spPr>
          <a:xfrm>
            <a:off x="2343906" y="1604087"/>
            <a:ext cx="2763600" cy="4065996"/>
          </a:xfrm>
          <a:custGeom>
            <a:avLst/>
            <a:gdLst/>
            <a:ahLst/>
            <a:cxnLst/>
            <a:rect l="l" t="t" r="r" b="b"/>
            <a:pathLst>
              <a:path w="2763600" h="4065996">
                <a:moveTo>
                  <a:pt x="0" y="0"/>
                </a:moveTo>
                <a:lnTo>
                  <a:pt x="2763600" y="0"/>
                </a:lnTo>
                <a:lnTo>
                  <a:pt x="2763600" y="4065996"/>
                </a:lnTo>
                <a:lnTo>
                  <a:pt x="0" y="4065996"/>
                </a:lnTo>
                <a:lnTo>
                  <a:pt x="0" y="0"/>
                </a:lnTo>
                <a:close/>
              </a:path>
            </a:pathLst>
          </a:custGeom>
          <a:blipFill>
            <a:blip r:embed="rId8"/>
            <a:stretch>
              <a:fillRect/>
            </a:stretch>
          </a:blipFill>
        </p:spPr>
      </p:sp>
      <p:sp>
        <p:nvSpPr>
          <p:cNvPr id="17" name="Freeform 15">
            <a:extLst>
              <a:ext uri="{FF2B5EF4-FFF2-40B4-BE49-F238E27FC236}">
                <a16:creationId xmlns:a16="http://schemas.microsoft.com/office/drawing/2014/main" id="{6C41ACCF-F75D-759B-7F51-D234A9CD04E8}"/>
              </a:ext>
            </a:extLst>
          </p:cNvPr>
          <p:cNvSpPr/>
          <p:nvPr/>
        </p:nvSpPr>
        <p:spPr>
          <a:xfrm>
            <a:off x="4215546" y="3042949"/>
            <a:ext cx="2572446" cy="2846290"/>
          </a:xfrm>
          <a:custGeom>
            <a:avLst/>
            <a:gdLst/>
            <a:ahLst/>
            <a:cxnLst/>
            <a:rect l="l" t="t" r="r" b="b"/>
            <a:pathLst>
              <a:path w="2572446" h="2846290">
                <a:moveTo>
                  <a:pt x="0" y="0"/>
                </a:moveTo>
                <a:lnTo>
                  <a:pt x="2572446" y="0"/>
                </a:lnTo>
                <a:lnTo>
                  <a:pt x="2572446" y="2846290"/>
                </a:lnTo>
                <a:lnTo>
                  <a:pt x="0" y="2846290"/>
                </a:lnTo>
                <a:lnTo>
                  <a:pt x="0" y="0"/>
                </a:lnTo>
                <a:close/>
              </a:path>
            </a:pathLst>
          </a:custGeom>
          <a:blipFill>
            <a:blip r:embed="rId9"/>
            <a:stretch>
              <a:fillRect l="-1" r="-1"/>
            </a:stretch>
          </a:blipFill>
        </p:spPr>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AFB"/>
        </a:solidFill>
        <a:effectLst/>
      </p:bgPr>
    </p:bg>
    <p:spTree>
      <p:nvGrpSpPr>
        <p:cNvPr id="1" name=""/>
        <p:cNvGrpSpPr/>
        <p:nvPr/>
      </p:nvGrpSpPr>
      <p:grpSpPr>
        <a:xfrm>
          <a:off x="0" y="0"/>
          <a:ext cx="0" cy="0"/>
          <a:chOff x="0" y="0"/>
          <a:chExt cx="0" cy="0"/>
        </a:xfrm>
      </p:grpSpPr>
      <p:sp>
        <p:nvSpPr>
          <p:cNvPr id="2" name="AutoShape 2"/>
          <p:cNvSpPr/>
          <p:nvPr/>
        </p:nvSpPr>
        <p:spPr>
          <a:xfrm rot="3535">
            <a:off x="-116930" y="9804152"/>
            <a:ext cx="18521860" cy="0"/>
          </a:xfrm>
          <a:prstGeom prst="line">
            <a:avLst/>
          </a:prstGeom>
          <a:ln w="9525" cap="rnd">
            <a:solidFill>
              <a:srgbClr val="0E2A47"/>
            </a:solidFill>
            <a:prstDash val="solid"/>
            <a:headEnd type="none" w="sm" len="sm"/>
            <a:tailEnd type="none" w="sm" len="sm"/>
          </a:ln>
        </p:spPr>
      </p:sp>
      <p:sp>
        <p:nvSpPr>
          <p:cNvPr id="3" name="AutoShape 3"/>
          <p:cNvSpPr/>
          <p:nvPr/>
        </p:nvSpPr>
        <p:spPr>
          <a:xfrm rot="5393765">
            <a:off x="-4647366" y="5143500"/>
            <a:ext cx="10504067" cy="0"/>
          </a:xfrm>
          <a:prstGeom prst="line">
            <a:avLst/>
          </a:prstGeom>
          <a:ln w="9525" cap="rnd">
            <a:solidFill>
              <a:srgbClr val="0E2A47"/>
            </a:solidFill>
            <a:prstDash val="solid"/>
            <a:headEnd type="none" w="sm" len="sm"/>
            <a:tailEnd type="none" w="sm" len="sm"/>
          </a:ln>
        </p:spPr>
      </p:sp>
      <p:sp>
        <p:nvSpPr>
          <p:cNvPr id="5" name="TextBox 5"/>
          <p:cNvSpPr txBox="1"/>
          <p:nvPr/>
        </p:nvSpPr>
        <p:spPr>
          <a:xfrm>
            <a:off x="4495800" y="583371"/>
            <a:ext cx="9296400" cy="1000530"/>
          </a:xfrm>
          <a:prstGeom prst="rect">
            <a:avLst/>
          </a:prstGeom>
        </p:spPr>
        <p:txBody>
          <a:bodyPr wrap="square" lIns="0" tIns="0" rIns="0" bIns="0" rtlCol="0" anchor="t">
            <a:spAutoFit/>
          </a:bodyPr>
          <a:lstStyle/>
          <a:p>
            <a:pPr algn="ctr">
              <a:lnSpc>
                <a:spcPts val="8400"/>
              </a:lnSpc>
            </a:pPr>
            <a:r>
              <a:rPr lang="vi-VN" sz="6600" b="1" dirty="0">
                <a:solidFill>
                  <a:srgbClr val="03A293"/>
                </a:solidFill>
                <a:latin typeface="Arial" panose="020B0604020202020204" pitchFamily="34" charset="0"/>
                <a:cs typeface="Arial" panose="020B0604020202020204" pitchFamily="34" charset="0"/>
              </a:rPr>
              <a:t>HƯỚNG DẪN VỀ NHÀ</a:t>
            </a:r>
            <a:endParaRPr lang="en-US" sz="6600" b="1" dirty="0">
              <a:solidFill>
                <a:srgbClr val="03A293"/>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BC35F89D-27D7-7CC0-6813-4846F137141E}"/>
              </a:ext>
            </a:extLst>
          </p:cNvPr>
          <p:cNvGrpSpPr/>
          <p:nvPr/>
        </p:nvGrpSpPr>
        <p:grpSpPr>
          <a:xfrm>
            <a:off x="4085132" y="4622861"/>
            <a:ext cx="10071108" cy="25800"/>
            <a:chOff x="4085132" y="4622861"/>
            <a:chExt cx="10071108" cy="25800"/>
          </a:xfrm>
        </p:grpSpPr>
        <p:grpSp>
          <p:nvGrpSpPr>
            <p:cNvPr id="8" name="Group 8"/>
            <p:cNvGrpSpPr/>
            <p:nvPr/>
          </p:nvGrpSpPr>
          <p:grpSpPr>
            <a:xfrm rot="-10800000">
              <a:off x="4085132" y="4622861"/>
              <a:ext cx="3357000" cy="25800"/>
              <a:chOff x="0" y="0"/>
              <a:chExt cx="4476000" cy="34400"/>
            </a:xfrm>
          </p:grpSpPr>
          <p:sp>
            <p:nvSpPr>
              <p:cNvPr id="9" name="Freeform 9"/>
              <p:cNvSpPr/>
              <p:nvPr/>
            </p:nvSpPr>
            <p:spPr>
              <a:xfrm>
                <a:off x="0" y="0"/>
                <a:ext cx="4475988" cy="34417"/>
              </a:xfrm>
              <a:custGeom>
                <a:avLst/>
                <a:gdLst/>
                <a:ahLst/>
                <a:cxnLst/>
                <a:rect l="l" t="t" r="r" b="b"/>
                <a:pathLst>
                  <a:path w="4475988" h="34417">
                    <a:moveTo>
                      <a:pt x="4475988" y="0"/>
                    </a:moveTo>
                    <a:lnTo>
                      <a:pt x="0" y="0"/>
                    </a:lnTo>
                    <a:lnTo>
                      <a:pt x="0" y="34417"/>
                    </a:lnTo>
                    <a:lnTo>
                      <a:pt x="4475988" y="34417"/>
                    </a:lnTo>
                    <a:close/>
                  </a:path>
                </a:pathLst>
              </a:custGeom>
              <a:solidFill>
                <a:srgbClr val="0E2A47"/>
              </a:solidFill>
            </p:spPr>
          </p:sp>
        </p:grpSp>
        <p:grpSp>
          <p:nvGrpSpPr>
            <p:cNvPr id="10" name="Group 10"/>
            <p:cNvGrpSpPr/>
            <p:nvPr/>
          </p:nvGrpSpPr>
          <p:grpSpPr>
            <a:xfrm rot="-10800000">
              <a:off x="7442174" y="4622861"/>
              <a:ext cx="3357000" cy="25800"/>
              <a:chOff x="0" y="0"/>
              <a:chExt cx="4476000" cy="34400"/>
            </a:xfrm>
          </p:grpSpPr>
          <p:sp>
            <p:nvSpPr>
              <p:cNvPr id="11" name="Freeform 11"/>
              <p:cNvSpPr/>
              <p:nvPr/>
            </p:nvSpPr>
            <p:spPr>
              <a:xfrm>
                <a:off x="0" y="0"/>
                <a:ext cx="4475988" cy="34417"/>
              </a:xfrm>
              <a:custGeom>
                <a:avLst/>
                <a:gdLst/>
                <a:ahLst/>
                <a:cxnLst/>
                <a:rect l="l" t="t" r="r" b="b"/>
                <a:pathLst>
                  <a:path w="4475988" h="34417">
                    <a:moveTo>
                      <a:pt x="4475988" y="0"/>
                    </a:moveTo>
                    <a:lnTo>
                      <a:pt x="0" y="0"/>
                    </a:lnTo>
                    <a:lnTo>
                      <a:pt x="0" y="34417"/>
                    </a:lnTo>
                    <a:lnTo>
                      <a:pt x="4475988" y="34417"/>
                    </a:lnTo>
                    <a:close/>
                  </a:path>
                </a:pathLst>
              </a:custGeom>
              <a:solidFill>
                <a:srgbClr val="0E2A47"/>
              </a:solidFill>
            </p:spPr>
          </p:sp>
        </p:grpSp>
        <p:grpSp>
          <p:nvGrpSpPr>
            <p:cNvPr id="12" name="Group 12"/>
            <p:cNvGrpSpPr/>
            <p:nvPr/>
          </p:nvGrpSpPr>
          <p:grpSpPr>
            <a:xfrm rot="-10800000">
              <a:off x="10799240" y="4622861"/>
              <a:ext cx="3357000" cy="25800"/>
              <a:chOff x="0" y="0"/>
              <a:chExt cx="4476000" cy="34400"/>
            </a:xfrm>
          </p:grpSpPr>
          <p:sp>
            <p:nvSpPr>
              <p:cNvPr id="13" name="Freeform 13"/>
              <p:cNvSpPr/>
              <p:nvPr/>
            </p:nvSpPr>
            <p:spPr>
              <a:xfrm>
                <a:off x="0" y="0"/>
                <a:ext cx="4475988" cy="34417"/>
              </a:xfrm>
              <a:custGeom>
                <a:avLst/>
                <a:gdLst/>
                <a:ahLst/>
                <a:cxnLst/>
                <a:rect l="l" t="t" r="r" b="b"/>
                <a:pathLst>
                  <a:path w="4475988" h="34417">
                    <a:moveTo>
                      <a:pt x="4475988" y="0"/>
                    </a:moveTo>
                    <a:lnTo>
                      <a:pt x="0" y="0"/>
                    </a:lnTo>
                    <a:lnTo>
                      <a:pt x="0" y="34417"/>
                    </a:lnTo>
                    <a:lnTo>
                      <a:pt x="4475988" y="34417"/>
                    </a:lnTo>
                    <a:close/>
                  </a:path>
                </a:pathLst>
              </a:custGeom>
              <a:solidFill>
                <a:srgbClr val="0E2A47"/>
              </a:solidFill>
            </p:spPr>
          </p:sp>
        </p:grpSp>
      </p:grpSp>
      <p:sp>
        <p:nvSpPr>
          <p:cNvPr id="23" name="AutoShape 23"/>
          <p:cNvSpPr/>
          <p:nvPr/>
        </p:nvSpPr>
        <p:spPr>
          <a:xfrm flipV="1">
            <a:off x="5763606" y="4622861"/>
            <a:ext cx="26" cy="835125"/>
          </a:xfrm>
          <a:prstGeom prst="line">
            <a:avLst/>
          </a:prstGeom>
          <a:ln w="9525" cap="rnd">
            <a:solidFill>
              <a:srgbClr val="0E2A47"/>
            </a:solidFill>
            <a:prstDash val="solid"/>
            <a:headEnd type="oval" w="lg" len="lg"/>
            <a:tailEnd type="none" w="sm" len="sm"/>
          </a:ln>
        </p:spPr>
      </p:sp>
      <p:sp>
        <p:nvSpPr>
          <p:cNvPr id="32" name="AutoShape 32"/>
          <p:cNvSpPr/>
          <p:nvPr/>
        </p:nvSpPr>
        <p:spPr>
          <a:xfrm flipH="1" flipV="1">
            <a:off x="9120674" y="3875248"/>
            <a:ext cx="0" cy="773413"/>
          </a:xfrm>
          <a:prstGeom prst="line">
            <a:avLst/>
          </a:prstGeom>
          <a:ln w="9525" cap="rnd">
            <a:solidFill>
              <a:srgbClr val="0E2A47"/>
            </a:solidFill>
            <a:prstDash val="solid"/>
            <a:headEnd type="none" w="sm" len="sm"/>
            <a:tailEnd type="oval" w="lg" len="lg"/>
          </a:ln>
        </p:spPr>
      </p:sp>
      <p:sp>
        <p:nvSpPr>
          <p:cNvPr id="33" name="AutoShape 33"/>
          <p:cNvSpPr/>
          <p:nvPr/>
        </p:nvSpPr>
        <p:spPr>
          <a:xfrm flipV="1">
            <a:off x="12477740" y="4622861"/>
            <a:ext cx="0" cy="835125"/>
          </a:xfrm>
          <a:prstGeom prst="line">
            <a:avLst/>
          </a:prstGeom>
          <a:ln w="9525" cap="rnd">
            <a:solidFill>
              <a:srgbClr val="0E2A47"/>
            </a:solidFill>
            <a:prstDash val="solid"/>
            <a:headEnd type="oval" w="lg" len="lg"/>
            <a:tailEnd type="none" w="sm" len="sm"/>
          </a:ln>
        </p:spPr>
      </p:sp>
      <p:sp>
        <p:nvSpPr>
          <p:cNvPr id="38" name="Rectangle 37">
            <a:extLst>
              <a:ext uri="{FF2B5EF4-FFF2-40B4-BE49-F238E27FC236}">
                <a16:creationId xmlns:a16="http://schemas.microsoft.com/office/drawing/2014/main" id="{B65FC209-CC86-014A-F5B4-2E7C3F2052C5}"/>
              </a:ext>
            </a:extLst>
          </p:cNvPr>
          <p:cNvSpPr/>
          <p:nvPr/>
        </p:nvSpPr>
        <p:spPr>
          <a:xfrm>
            <a:off x="6437814" y="2180191"/>
            <a:ext cx="5353035" cy="162906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effectLst/>
                <a:latin typeface="Arial" panose="020B0604020202020204" pitchFamily="34" charset="0"/>
                <a:cs typeface="Arial" panose="020B0604020202020204" pitchFamily="34" charset="0"/>
              </a:rPr>
              <a:t>Ôn lại kiến thức đã học</a:t>
            </a:r>
          </a:p>
        </p:txBody>
      </p:sp>
      <p:sp>
        <p:nvSpPr>
          <p:cNvPr id="39" name="Rectangle 38">
            <a:extLst>
              <a:ext uri="{FF2B5EF4-FFF2-40B4-BE49-F238E27FC236}">
                <a16:creationId xmlns:a16="http://schemas.microsoft.com/office/drawing/2014/main" id="{C52ACA1A-6EC6-7325-270B-9752D23B571C}"/>
              </a:ext>
            </a:extLst>
          </p:cNvPr>
          <p:cNvSpPr/>
          <p:nvPr/>
        </p:nvSpPr>
        <p:spPr>
          <a:xfrm>
            <a:off x="3344266" y="5553463"/>
            <a:ext cx="4838680" cy="362963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3600" dirty="0">
                <a:solidFill>
                  <a:schemeClr val="tx1"/>
                </a:solidFill>
                <a:effectLst/>
                <a:latin typeface="Arial" panose="020B0604020202020204" pitchFamily="34" charset="0"/>
                <a:cs typeface="Arial" panose="020B0604020202020204" pitchFamily="34" charset="0"/>
              </a:rPr>
              <a:t>Hoàn thành sản phẩm tranh tĩnh vật có dạng khối trụ và khối cầu</a:t>
            </a:r>
          </a:p>
        </p:txBody>
      </p:sp>
      <p:sp>
        <p:nvSpPr>
          <p:cNvPr id="40" name="Rectangle 39">
            <a:extLst>
              <a:ext uri="{FF2B5EF4-FFF2-40B4-BE49-F238E27FC236}">
                <a16:creationId xmlns:a16="http://schemas.microsoft.com/office/drawing/2014/main" id="{C9A9C61A-F88A-1DDD-5546-442C4446F487}"/>
              </a:ext>
            </a:extLst>
          </p:cNvPr>
          <p:cNvSpPr/>
          <p:nvPr/>
        </p:nvSpPr>
        <p:spPr>
          <a:xfrm>
            <a:off x="10058400" y="5553463"/>
            <a:ext cx="4838680" cy="360382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3600" dirty="0">
                <a:solidFill>
                  <a:schemeClr val="tx1"/>
                </a:solidFill>
                <a:effectLst/>
                <a:latin typeface="Arial" panose="020B0604020202020204" pitchFamily="34" charset="0"/>
                <a:cs typeface="Arial" panose="020B0604020202020204" pitchFamily="34" charset="0"/>
              </a:rPr>
              <a:t>Đọc và tìm hiểu trước nội dung </a:t>
            </a:r>
            <a:r>
              <a:rPr lang="vi-VN" sz="3600" i="1" dirty="0">
                <a:solidFill>
                  <a:schemeClr val="tx1"/>
                </a:solidFill>
                <a:effectLst/>
                <a:latin typeface="Arial" panose="020B0604020202020204" pitchFamily="34" charset="0"/>
                <a:cs typeface="Arial" panose="020B0604020202020204" pitchFamily="34" charset="0"/>
              </a:rPr>
              <a:t>Bài 10: Vẽ tranh theo phong cách nghệ thuật Ấn tượng</a:t>
            </a:r>
            <a:endParaRPr lang="vi-VN" sz="3600" dirty="0">
              <a:solidFill>
                <a:schemeClr val="tx1"/>
              </a:solidFill>
              <a:effectLst/>
              <a:latin typeface="Arial" panose="020B0604020202020204" pitchFamily="34" charset="0"/>
              <a:cs typeface="Arial" panose="020B0604020202020204" pitchFamily="34" charset="0"/>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down)">
                                      <p:cBhvr>
                                        <p:cTn id="15" dur="500"/>
                                        <p:tgtEl>
                                          <p:spTgt spid="3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down)">
                                      <p:cBhvr>
                                        <p:cTn id="18" dur="500"/>
                                        <p:tgtEl>
                                          <p:spTgt spid="38"/>
                                        </p:tgtEl>
                                      </p:cBhvr>
                                    </p:animEffect>
                                  </p:childTnLst>
                                </p:cTn>
                              </p:par>
                              <p:par>
                                <p:cTn id="19" presetID="22" presetClass="entr" presetSubtype="1"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up)">
                                      <p:cBhvr>
                                        <p:cTn id="21" dur="500"/>
                                        <p:tgtEl>
                                          <p:spTgt spid="23"/>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up)">
                                      <p:cBhvr>
                                        <p:cTn id="24" dur="500"/>
                                        <p:tgtEl>
                                          <p:spTgt spid="39"/>
                                        </p:tgtEl>
                                      </p:cBhvr>
                                    </p:animEffect>
                                  </p:childTnLst>
                                </p:cTn>
                              </p:par>
                              <p:par>
                                <p:cTn id="25" presetID="22" presetClass="entr" presetSubtype="1"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up)">
                                      <p:cBhvr>
                                        <p:cTn id="27" dur="500"/>
                                        <p:tgtEl>
                                          <p:spTgt spid="33"/>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ipe(up)">
                                      <p:cBhvr>
                                        <p:cTn id="3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8" grpId="0" animBg="1"/>
      <p:bldP spid="39" grpId="0" animBg="1"/>
      <p:bldP spid="4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AFB"/>
        </a:solidFill>
        <a:effectLst/>
      </p:bgPr>
    </p:bg>
    <p:spTree>
      <p:nvGrpSpPr>
        <p:cNvPr id="1" name=""/>
        <p:cNvGrpSpPr/>
        <p:nvPr/>
      </p:nvGrpSpPr>
      <p:grpSpPr>
        <a:xfrm>
          <a:off x="0" y="0"/>
          <a:ext cx="0" cy="0"/>
          <a:chOff x="0" y="0"/>
          <a:chExt cx="0" cy="0"/>
        </a:xfrm>
      </p:grpSpPr>
      <p:sp>
        <p:nvSpPr>
          <p:cNvPr id="2" name="AutoShape 2"/>
          <p:cNvSpPr/>
          <p:nvPr/>
        </p:nvSpPr>
        <p:spPr>
          <a:xfrm rot="3535">
            <a:off x="-116930" y="482848"/>
            <a:ext cx="18521860" cy="0"/>
          </a:xfrm>
          <a:prstGeom prst="line">
            <a:avLst/>
          </a:prstGeom>
          <a:ln w="9525" cap="rnd">
            <a:solidFill>
              <a:srgbClr val="0E2A47"/>
            </a:solidFill>
            <a:prstDash val="solid"/>
            <a:headEnd type="none" w="sm" len="sm"/>
            <a:tailEnd type="none" w="sm" len="sm"/>
          </a:ln>
        </p:spPr>
      </p:sp>
      <p:sp>
        <p:nvSpPr>
          <p:cNvPr id="3" name="AutoShape 3"/>
          <p:cNvSpPr/>
          <p:nvPr/>
        </p:nvSpPr>
        <p:spPr>
          <a:xfrm rot="5393765">
            <a:off x="12431298" y="5143500"/>
            <a:ext cx="10504067" cy="0"/>
          </a:xfrm>
          <a:prstGeom prst="line">
            <a:avLst/>
          </a:prstGeom>
          <a:ln w="9525" cap="rnd">
            <a:solidFill>
              <a:srgbClr val="0E2A47"/>
            </a:solidFill>
            <a:prstDash val="solid"/>
            <a:headEnd type="none" w="sm" len="sm"/>
            <a:tailEnd type="none" w="sm" len="sm"/>
          </a:ln>
        </p:spPr>
      </p:sp>
      <p:grpSp>
        <p:nvGrpSpPr>
          <p:cNvPr id="4" name="Group 4"/>
          <p:cNvGrpSpPr/>
          <p:nvPr/>
        </p:nvGrpSpPr>
        <p:grpSpPr>
          <a:xfrm>
            <a:off x="428842" y="9497210"/>
            <a:ext cx="638122" cy="364798"/>
            <a:chOff x="0" y="0"/>
            <a:chExt cx="850829" cy="486397"/>
          </a:xfrm>
        </p:grpSpPr>
        <p:sp>
          <p:nvSpPr>
            <p:cNvPr id="5" name="Freeform 5"/>
            <p:cNvSpPr/>
            <p:nvPr/>
          </p:nvSpPr>
          <p:spPr>
            <a:xfrm>
              <a:off x="0" y="0"/>
              <a:ext cx="850773" cy="486410"/>
            </a:xfrm>
            <a:custGeom>
              <a:avLst/>
              <a:gdLst/>
              <a:ahLst/>
              <a:cxnLst/>
              <a:rect l="l" t="t" r="r" b="b"/>
              <a:pathLst>
                <a:path w="850773" h="486410">
                  <a:moveTo>
                    <a:pt x="418465" y="0"/>
                  </a:moveTo>
                  <a:lnTo>
                    <a:pt x="0" y="418465"/>
                  </a:lnTo>
                  <a:lnTo>
                    <a:pt x="54991" y="473456"/>
                  </a:lnTo>
                  <a:lnTo>
                    <a:pt x="418465" y="109474"/>
                  </a:lnTo>
                  <a:lnTo>
                    <a:pt x="795909" y="486410"/>
                  </a:lnTo>
                  <a:lnTo>
                    <a:pt x="850773" y="431927"/>
                  </a:lnTo>
                  <a:lnTo>
                    <a:pt x="418465" y="0"/>
                  </a:lnTo>
                  <a:close/>
                </a:path>
              </a:pathLst>
            </a:custGeom>
            <a:solidFill>
              <a:srgbClr val="00C3B1"/>
            </a:solidFill>
          </p:spPr>
        </p:sp>
      </p:grpSp>
      <p:sp>
        <p:nvSpPr>
          <p:cNvPr id="6" name="TextBox 6"/>
          <p:cNvSpPr txBox="1"/>
          <p:nvPr/>
        </p:nvSpPr>
        <p:spPr>
          <a:xfrm>
            <a:off x="1420287" y="2487580"/>
            <a:ext cx="8190308" cy="5311839"/>
          </a:xfrm>
          <a:prstGeom prst="rect">
            <a:avLst/>
          </a:prstGeom>
        </p:spPr>
        <p:txBody>
          <a:bodyPr wrap="square" lIns="0" tIns="0" rIns="0" bIns="0" rtlCol="0" anchor="t">
            <a:spAutoFit/>
          </a:bodyPr>
          <a:lstStyle/>
          <a:p>
            <a:pPr algn="l">
              <a:lnSpc>
                <a:spcPct val="150000"/>
              </a:lnSpc>
            </a:pPr>
            <a:r>
              <a:rPr lang="vi-VN" sz="8000" b="1" dirty="0">
                <a:solidFill>
                  <a:srgbClr val="03A293"/>
                </a:solidFill>
                <a:latin typeface="Arial" panose="020B0604020202020204" pitchFamily="34" charset="0"/>
                <a:cs typeface="Arial" panose="020B0604020202020204" pitchFamily="34" charset="0"/>
              </a:rPr>
              <a:t>PHẦN 1. </a:t>
            </a:r>
          </a:p>
          <a:p>
            <a:pPr algn="l">
              <a:lnSpc>
                <a:spcPct val="150000"/>
              </a:lnSpc>
            </a:pPr>
            <a:r>
              <a:rPr lang="vi-VN" sz="8000" b="1" dirty="0">
                <a:solidFill>
                  <a:srgbClr val="03A293"/>
                </a:solidFill>
                <a:latin typeface="Arial" panose="020B0604020202020204" pitchFamily="34" charset="0"/>
                <a:cs typeface="Arial" panose="020B0604020202020204" pitchFamily="34" charset="0"/>
              </a:rPr>
              <a:t>QUAN SÁT </a:t>
            </a:r>
          </a:p>
          <a:p>
            <a:pPr algn="l">
              <a:lnSpc>
                <a:spcPct val="150000"/>
              </a:lnSpc>
            </a:pPr>
            <a:r>
              <a:rPr lang="vi-VN" sz="8000" b="1" dirty="0">
                <a:solidFill>
                  <a:srgbClr val="03A293"/>
                </a:solidFill>
                <a:latin typeface="Arial" panose="020B0604020202020204" pitchFamily="34" charset="0"/>
                <a:cs typeface="Arial" panose="020B0604020202020204" pitchFamily="34" charset="0"/>
              </a:rPr>
              <a:t>VÀ NHẬN THỨC</a:t>
            </a:r>
            <a:endParaRPr lang="en-US" sz="8000" b="1" dirty="0">
              <a:solidFill>
                <a:srgbClr val="03A293"/>
              </a:solidFill>
              <a:latin typeface="Arial" panose="020B0604020202020204" pitchFamily="34" charset="0"/>
              <a:cs typeface="Arial" panose="020B0604020202020204" pitchFamily="34" charset="0"/>
            </a:endParaRPr>
          </a:p>
        </p:txBody>
      </p:sp>
      <p:sp>
        <p:nvSpPr>
          <p:cNvPr id="11" name="Freeform 11"/>
          <p:cNvSpPr/>
          <p:nvPr/>
        </p:nvSpPr>
        <p:spPr>
          <a:xfrm>
            <a:off x="10464146" y="1587800"/>
            <a:ext cx="5072896" cy="8050156"/>
          </a:xfrm>
          <a:custGeom>
            <a:avLst/>
            <a:gdLst/>
            <a:ahLst/>
            <a:cxnLst/>
            <a:rect l="l" t="t" r="r" b="b"/>
            <a:pathLst>
              <a:path w="5072896" h="8050156">
                <a:moveTo>
                  <a:pt x="0" y="0"/>
                </a:moveTo>
                <a:lnTo>
                  <a:pt x="5072896" y="0"/>
                </a:lnTo>
                <a:lnTo>
                  <a:pt x="5072896" y="8050156"/>
                </a:lnTo>
                <a:lnTo>
                  <a:pt x="0" y="805015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2" name="Freeform 12"/>
          <p:cNvSpPr/>
          <p:nvPr/>
        </p:nvSpPr>
        <p:spPr>
          <a:xfrm>
            <a:off x="10929602" y="4792400"/>
            <a:ext cx="2763602" cy="2763602"/>
          </a:xfrm>
          <a:custGeom>
            <a:avLst/>
            <a:gdLst/>
            <a:ahLst/>
            <a:cxnLst/>
            <a:rect l="l" t="t" r="r" b="b"/>
            <a:pathLst>
              <a:path w="2763602" h="2763602">
                <a:moveTo>
                  <a:pt x="0" y="0"/>
                </a:moveTo>
                <a:lnTo>
                  <a:pt x="2763602" y="0"/>
                </a:lnTo>
                <a:lnTo>
                  <a:pt x="2763602" y="2763602"/>
                </a:lnTo>
                <a:lnTo>
                  <a:pt x="0" y="2763602"/>
                </a:lnTo>
                <a:lnTo>
                  <a:pt x="0" y="0"/>
                </a:lnTo>
                <a:close/>
              </a:path>
            </a:pathLst>
          </a:custGeom>
          <a:blipFill>
            <a:blip r:embed="rId5"/>
            <a:stretch>
              <a:fillRect/>
            </a:stretch>
          </a:blipFill>
        </p:spPr>
      </p:sp>
      <p:sp>
        <p:nvSpPr>
          <p:cNvPr id="13" name="Freeform 13"/>
          <p:cNvSpPr/>
          <p:nvPr/>
        </p:nvSpPr>
        <p:spPr>
          <a:xfrm>
            <a:off x="13429690" y="4792388"/>
            <a:ext cx="2763600" cy="4065996"/>
          </a:xfrm>
          <a:custGeom>
            <a:avLst/>
            <a:gdLst/>
            <a:ahLst/>
            <a:cxnLst/>
            <a:rect l="l" t="t" r="r" b="b"/>
            <a:pathLst>
              <a:path w="2763600" h="4065996">
                <a:moveTo>
                  <a:pt x="0" y="0"/>
                </a:moveTo>
                <a:lnTo>
                  <a:pt x="2763600" y="0"/>
                </a:lnTo>
                <a:lnTo>
                  <a:pt x="2763600" y="4065996"/>
                </a:lnTo>
                <a:lnTo>
                  <a:pt x="0" y="4065996"/>
                </a:lnTo>
                <a:lnTo>
                  <a:pt x="0" y="0"/>
                </a:lnTo>
                <a:close/>
              </a:path>
            </a:pathLst>
          </a:custGeom>
          <a:blipFill>
            <a:blip r:embed="rId6"/>
            <a:stretch>
              <a:fillRect/>
            </a:stretch>
          </a:blipFill>
        </p:spPr>
      </p:sp>
      <p:sp>
        <p:nvSpPr>
          <p:cNvPr id="14" name="Freeform 14"/>
          <p:cNvSpPr/>
          <p:nvPr/>
        </p:nvSpPr>
        <p:spPr>
          <a:xfrm>
            <a:off x="11106350" y="1036750"/>
            <a:ext cx="4042288" cy="4472504"/>
          </a:xfrm>
          <a:custGeom>
            <a:avLst/>
            <a:gdLst/>
            <a:ahLst/>
            <a:cxnLst/>
            <a:rect l="l" t="t" r="r" b="b"/>
            <a:pathLst>
              <a:path w="4042288" h="4472504">
                <a:moveTo>
                  <a:pt x="0" y="0"/>
                </a:moveTo>
                <a:lnTo>
                  <a:pt x="4042288" y="0"/>
                </a:lnTo>
                <a:lnTo>
                  <a:pt x="4042288" y="4472504"/>
                </a:lnTo>
                <a:lnTo>
                  <a:pt x="0" y="4472504"/>
                </a:lnTo>
                <a:lnTo>
                  <a:pt x="0" y="0"/>
                </a:lnTo>
                <a:close/>
              </a:path>
            </a:pathLst>
          </a:custGeom>
          <a:blipFill>
            <a:blip r:embed="rId7"/>
            <a:stretch>
              <a:fillRect/>
            </a:stretch>
          </a:blipFill>
        </p:spPr>
      </p:sp>
    </p:spTree>
    <p:extLst>
      <p:ext uri="{BB962C8B-B14F-4D97-AF65-F5344CB8AC3E}">
        <p14:creationId xmlns:p14="http://schemas.microsoft.com/office/powerpoint/2010/main" val="170854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AFB"/>
        </a:solidFill>
        <a:effectLst/>
      </p:bgPr>
    </p:bg>
    <p:spTree>
      <p:nvGrpSpPr>
        <p:cNvPr id="1" name=""/>
        <p:cNvGrpSpPr/>
        <p:nvPr/>
      </p:nvGrpSpPr>
      <p:grpSpPr>
        <a:xfrm>
          <a:off x="0" y="0"/>
          <a:ext cx="0" cy="0"/>
          <a:chOff x="0" y="0"/>
          <a:chExt cx="0" cy="0"/>
        </a:xfrm>
      </p:grpSpPr>
      <p:sp>
        <p:nvSpPr>
          <p:cNvPr id="2" name="AutoShape 2"/>
          <p:cNvSpPr/>
          <p:nvPr/>
        </p:nvSpPr>
        <p:spPr>
          <a:xfrm rot="3535">
            <a:off x="-116930" y="9804152"/>
            <a:ext cx="18521860" cy="0"/>
          </a:xfrm>
          <a:prstGeom prst="line">
            <a:avLst/>
          </a:prstGeom>
          <a:ln w="9525" cap="rnd">
            <a:solidFill>
              <a:srgbClr val="0E2A47"/>
            </a:solidFill>
            <a:prstDash val="solid"/>
            <a:headEnd type="none" w="sm" len="sm"/>
            <a:tailEnd type="none" w="sm" len="sm"/>
          </a:ln>
        </p:spPr>
      </p:sp>
      <p:sp>
        <p:nvSpPr>
          <p:cNvPr id="3" name="AutoShape 3"/>
          <p:cNvSpPr/>
          <p:nvPr/>
        </p:nvSpPr>
        <p:spPr>
          <a:xfrm rot="5393765">
            <a:off x="12431298" y="5143500"/>
            <a:ext cx="10504067" cy="0"/>
          </a:xfrm>
          <a:prstGeom prst="line">
            <a:avLst/>
          </a:prstGeom>
          <a:ln w="9525" cap="rnd">
            <a:solidFill>
              <a:srgbClr val="0E2A47"/>
            </a:solidFill>
            <a:prstDash val="solid"/>
            <a:headEnd type="none" w="sm" len="sm"/>
            <a:tailEnd type="none" w="sm" len="sm"/>
          </a:ln>
        </p:spPr>
      </p:sp>
      <p:sp>
        <p:nvSpPr>
          <p:cNvPr id="7" name="TextBox 7"/>
          <p:cNvSpPr txBox="1"/>
          <p:nvPr/>
        </p:nvSpPr>
        <p:spPr>
          <a:xfrm>
            <a:off x="1234640" y="1363009"/>
            <a:ext cx="7574280" cy="7560981"/>
          </a:xfrm>
          <a:prstGeom prst="rect">
            <a:avLst/>
          </a:prstGeom>
        </p:spPr>
        <p:txBody>
          <a:bodyPr wrap="square" lIns="0" tIns="0" rIns="0" bIns="0" rtlCol="0" anchor="t">
            <a:spAutoFit/>
          </a:bodyPr>
          <a:lstStyle/>
          <a:p>
            <a:pPr algn="just">
              <a:lnSpc>
                <a:spcPct val="150000"/>
              </a:lnSpc>
            </a:pPr>
            <a:r>
              <a:rPr lang="vi-VN" sz="4000" b="1" dirty="0">
                <a:solidFill>
                  <a:srgbClr val="000000"/>
                </a:solidFill>
                <a:effectLst/>
                <a:latin typeface="Arial" panose="020B0604020202020204" pitchFamily="34" charset="0"/>
                <a:cs typeface="Arial" panose="020B0604020202020204" pitchFamily="34" charset="0"/>
              </a:rPr>
              <a:t>Quan sát bức tranh SGK tr.37-38 và cho biết:</a:t>
            </a:r>
          </a:p>
          <a:p>
            <a:pPr algn="just">
              <a:lnSpc>
                <a:spcPct val="150000"/>
              </a:lnSpc>
            </a:pPr>
            <a:r>
              <a:rPr lang="vi-VN" sz="3600" dirty="0">
                <a:solidFill>
                  <a:srgbClr val="000000"/>
                </a:solidFill>
                <a:effectLst/>
                <a:latin typeface="Arial" panose="020B0604020202020204" pitchFamily="34" charset="0"/>
                <a:cs typeface="Arial" panose="020B0604020202020204" pitchFamily="34" charset="0"/>
              </a:rPr>
              <a:t>+ Các vật mẫu có dạng khối gì?</a:t>
            </a:r>
            <a:endParaRPr lang="vi-VN" sz="3600" dirty="0">
              <a:effectLst/>
              <a:latin typeface="Arial" panose="020B0604020202020204" pitchFamily="34" charset="0"/>
              <a:cs typeface="Arial" panose="020B0604020202020204" pitchFamily="34" charset="0"/>
            </a:endParaRPr>
          </a:p>
          <a:p>
            <a:pPr algn="just">
              <a:lnSpc>
                <a:spcPct val="150000"/>
              </a:lnSpc>
            </a:pPr>
            <a:r>
              <a:rPr lang="vi-VN" sz="3600" dirty="0">
                <a:solidFill>
                  <a:srgbClr val="000000"/>
                </a:solidFill>
                <a:effectLst/>
                <a:latin typeface="Arial" panose="020B0604020202020204" pitchFamily="34" charset="0"/>
                <a:cs typeface="Arial" panose="020B0604020202020204" pitchFamily="34" charset="0"/>
              </a:rPr>
              <a:t>+ Hình dạng của từng mẫu vật.</a:t>
            </a:r>
            <a:endParaRPr lang="vi-VN" sz="3600" dirty="0">
              <a:effectLst/>
              <a:latin typeface="Arial" panose="020B0604020202020204" pitchFamily="34" charset="0"/>
              <a:cs typeface="Arial" panose="020B0604020202020204" pitchFamily="34" charset="0"/>
            </a:endParaRPr>
          </a:p>
          <a:p>
            <a:pPr algn="just">
              <a:lnSpc>
                <a:spcPct val="150000"/>
              </a:lnSpc>
            </a:pPr>
            <a:r>
              <a:rPr lang="vi-VN" sz="3600" dirty="0">
                <a:solidFill>
                  <a:srgbClr val="000000"/>
                </a:solidFill>
                <a:effectLst/>
                <a:latin typeface="Arial" panose="020B0604020202020204" pitchFamily="34" charset="0"/>
                <a:cs typeface="Arial" panose="020B0604020202020204" pitchFamily="34" charset="0"/>
              </a:rPr>
              <a:t>+ Độ đậm nhạt của từng mẫu vật?</a:t>
            </a:r>
            <a:endParaRPr lang="vi-VN" sz="3600" dirty="0">
              <a:effectLst/>
              <a:latin typeface="Arial" panose="020B0604020202020204" pitchFamily="34" charset="0"/>
              <a:cs typeface="Arial" panose="020B0604020202020204" pitchFamily="34" charset="0"/>
            </a:endParaRPr>
          </a:p>
          <a:p>
            <a:pPr algn="just">
              <a:lnSpc>
                <a:spcPct val="150000"/>
              </a:lnSpc>
            </a:pPr>
            <a:r>
              <a:rPr lang="vi-VN" sz="3600" dirty="0">
                <a:solidFill>
                  <a:srgbClr val="000000"/>
                </a:solidFill>
                <a:effectLst/>
                <a:latin typeface="Arial" panose="020B0604020202020204" pitchFamily="34" charset="0"/>
                <a:cs typeface="Arial" panose="020B0604020202020204" pitchFamily="34" charset="0"/>
              </a:rPr>
              <a:t>+ Nêu cảm nhận về không gian của bài vẽ.</a:t>
            </a:r>
            <a:endParaRPr lang="vi-VN" sz="3600" dirty="0">
              <a:effectLst/>
              <a:latin typeface="Arial" panose="020B0604020202020204" pitchFamily="34" charset="0"/>
              <a:cs typeface="Arial" panose="020B0604020202020204" pitchFamily="34" charset="0"/>
            </a:endParaRPr>
          </a:p>
          <a:p>
            <a:pPr algn="just">
              <a:lnSpc>
                <a:spcPct val="150000"/>
              </a:lnSpc>
            </a:pPr>
            <a:r>
              <a:rPr lang="vi-VN" sz="3600" dirty="0">
                <a:solidFill>
                  <a:srgbClr val="000000"/>
                </a:solidFill>
                <a:effectLst/>
                <a:latin typeface="Arial" panose="020B0604020202020204" pitchFamily="34" charset="0"/>
                <a:cs typeface="Arial" panose="020B0604020202020204" pitchFamily="34" charset="0"/>
              </a:rPr>
              <a:t>+ Em học được điều gì về cách sử dụng bút chì và tẩy khi vẽ?</a:t>
            </a:r>
            <a:endParaRPr lang="vi-VN" sz="3600" dirty="0">
              <a:effectLst/>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48E3F370-C527-2DDA-F051-927CF3E6AB4B}"/>
              </a:ext>
            </a:extLst>
          </p:cNvPr>
          <p:cNvGrpSpPr/>
          <p:nvPr/>
        </p:nvGrpSpPr>
        <p:grpSpPr>
          <a:xfrm>
            <a:off x="9716888" y="1497249"/>
            <a:ext cx="7048949" cy="7315362"/>
            <a:chOff x="9716888" y="1497249"/>
            <a:chExt cx="7048949" cy="7315362"/>
          </a:xfrm>
        </p:grpSpPr>
        <p:sp>
          <p:nvSpPr>
            <p:cNvPr id="11" name="Rectangle 10">
              <a:extLst>
                <a:ext uri="{FF2B5EF4-FFF2-40B4-BE49-F238E27FC236}">
                  <a16:creationId xmlns:a16="http://schemas.microsoft.com/office/drawing/2014/main" id="{D1895E14-9EAC-E789-04C5-F6C7C2C19145}"/>
                </a:ext>
              </a:extLst>
            </p:cNvPr>
            <p:cNvSpPr/>
            <p:nvPr/>
          </p:nvSpPr>
          <p:spPr>
            <a:xfrm>
              <a:off x="9944119" y="7219946"/>
              <a:ext cx="6667481" cy="1592665"/>
            </a:xfrm>
            <a:prstGeom prst="rect">
              <a:avLst/>
            </a:prstGeom>
            <a:solidFill>
              <a:schemeClr val="bg1"/>
            </a:solidFill>
            <a:ln>
              <a:solidFill>
                <a:srgbClr val="03A2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tx1"/>
                  </a:solidFill>
                  <a:latin typeface="Arial" panose="020B0604020202020204" pitchFamily="34" charset="0"/>
                  <a:cs typeface="Arial" panose="020B0604020202020204" pitchFamily="34" charset="0"/>
                </a:rPr>
                <a:t>THẢO LUẬN NHÓM ĐÔI</a:t>
              </a:r>
            </a:p>
          </p:txBody>
        </p:sp>
        <p:sp>
          <p:nvSpPr>
            <p:cNvPr id="12" name="Freeform 63">
              <a:extLst>
                <a:ext uri="{FF2B5EF4-FFF2-40B4-BE49-F238E27FC236}">
                  <a16:creationId xmlns:a16="http://schemas.microsoft.com/office/drawing/2014/main" id="{C5A8CFD2-1304-43FC-7612-8EE4A327604F}"/>
                </a:ext>
              </a:extLst>
            </p:cNvPr>
            <p:cNvSpPr/>
            <p:nvPr/>
          </p:nvSpPr>
          <p:spPr>
            <a:xfrm>
              <a:off x="9716888" y="1497249"/>
              <a:ext cx="7048949" cy="4766852"/>
            </a:xfrm>
            <a:custGeom>
              <a:avLst/>
              <a:gdLst/>
              <a:ahLst/>
              <a:cxnLst/>
              <a:rect l="l" t="t" r="r" b="b"/>
              <a:pathLst>
                <a:path w="1709476" h="1156033">
                  <a:moveTo>
                    <a:pt x="0" y="0"/>
                  </a:moveTo>
                  <a:lnTo>
                    <a:pt x="1709476" y="0"/>
                  </a:lnTo>
                  <a:lnTo>
                    <a:pt x="1709476" y="1156033"/>
                  </a:lnTo>
                  <a:lnTo>
                    <a:pt x="0" y="115603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vi-VN" dirty="0"/>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AFB"/>
        </a:solidFill>
        <a:effectLst/>
      </p:bgPr>
    </p:bg>
    <p:spTree>
      <p:nvGrpSpPr>
        <p:cNvPr id="1" name=""/>
        <p:cNvGrpSpPr/>
        <p:nvPr/>
      </p:nvGrpSpPr>
      <p:grpSpPr>
        <a:xfrm>
          <a:off x="0" y="0"/>
          <a:ext cx="0" cy="0"/>
          <a:chOff x="0" y="0"/>
          <a:chExt cx="0" cy="0"/>
        </a:xfrm>
      </p:grpSpPr>
      <p:sp>
        <p:nvSpPr>
          <p:cNvPr id="2" name="AutoShape 2"/>
          <p:cNvSpPr/>
          <p:nvPr/>
        </p:nvSpPr>
        <p:spPr>
          <a:xfrm rot="3535">
            <a:off x="-116930" y="9804152"/>
            <a:ext cx="18521860" cy="0"/>
          </a:xfrm>
          <a:prstGeom prst="line">
            <a:avLst/>
          </a:prstGeom>
          <a:ln w="9525" cap="rnd">
            <a:solidFill>
              <a:srgbClr val="0E2A47"/>
            </a:solidFill>
            <a:prstDash val="solid"/>
            <a:headEnd type="none" w="sm" len="sm"/>
            <a:tailEnd type="none" w="sm" len="sm"/>
          </a:ln>
        </p:spPr>
      </p:sp>
      <p:sp>
        <p:nvSpPr>
          <p:cNvPr id="3" name="AutoShape 3"/>
          <p:cNvSpPr/>
          <p:nvPr/>
        </p:nvSpPr>
        <p:spPr>
          <a:xfrm rot="5393765">
            <a:off x="12431298" y="5143500"/>
            <a:ext cx="10504067" cy="0"/>
          </a:xfrm>
          <a:prstGeom prst="line">
            <a:avLst/>
          </a:prstGeom>
          <a:ln w="9525" cap="rnd">
            <a:solidFill>
              <a:srgbClr val="0E2A47"/>
            </a:solidFill>
            <a:prstDash val="solid"/>
            <a:headEnd type="none" w="sm" len="sm"/>
            <a:tailEnd type="none" w="sm" len="sm"/>
          </a:ln>
        </p:spPr>
      </p:sp>
      <p:pic>
        <p:nvPicPr>
          <p:cNvPr id="5" name="Picture 4">
            <a:extLst>
              <a:ext uri="{FF2B5EF4-FFF2-40B4-BE49-F238E27FC236}">
                <a16:creationId xmlns:a16="http://schemas.microsoft.com/office/drawing/2014/main" id="{2A0A748E-164F-3655-0E23-F1B2599C047C}"/>
              </a:ext>
            </a:extLst>
          </p:cNvPr>
          <p:cNvPicPr>
            <a:picLocks noChangeAspect="1"/>
          </p:cNvPicPr>
          <p:nvPr/>
        </p:nvPicPr>
        <p:blipFill rotWithShape="1">
          <a:blip r:embed="rId3">
            <a:extLst>
              <a:ext uri="{28A0092B-C50C-407E-A947-70E740481C1C}">
                <a14:useLocalDpi xmlns:a14="http://schemas.microsoft.com/office/drawing/2010/main" val="0"/>
              </a:ext>
            </a:extLst>
          </a:blip>
          <a:srcRect l="4440" b="17131"/>
          <a:stretch/>
        </p:blipFill>
        <p:spPr>
          <a:xfrm>
            <a:off x="12104026" y="5154487"/>
            <a:ext cx="5330670" cy="377645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FF804BDE-77F7-45E6-F9AD-49F2C978C1F3}"/>
              </a:ext>
            </a:extLst>
          </p:cNvPr>
          <p:cNvPicPr>
            <a:picLocks noChangeAspect="1"/>
          </p:cNvPicPr>
          <p:nvPr/>
        </p:nvPicPr>
        <p:blipFill rotWithShape="1">
          <a:blip r:embed="rId4">
            <a:extLst>
              <a:ext uri="{28A0092B-C50C-407E-A947-70E740481C1C}">
                <a14:useLocalDpi xmlns:a14="http://schemas.microsoft.com/office/drawing/2010/main" val="0"/>
              </a:ext>
            </a:extLst>
          </a:blip>
          <a:srcRect l="-124" r="1" b="17682"/>
          <a:stretch/>
        </p:blipFill>
        <p:spPr>
          <a:xfrm>
            <a:off x="6122045" y="5154487"/>
            <a:ext cx="5578496" cy="376930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16E4B261-D7C7-27AA-E5BA-D954A4C916EA}"/>
              </a:ext>
            </a:extLst>
          </p:cNvPr>
          <p:cNvPicPr>
            <a:picLocks noChangeAspect="1"/>
          </p:cNvPicPr>
          <p:nvPr/>
        </p:nvPicPr>
        <p:blipFill rotWithShape="1">
          <a:blip r:embed="rId5">
            <a:extLst>
              <a:ext uri="{28A0092B-C50C-407E-A947-70E740481C1C}">
                <a14:useLocalDpi xmlns:a14="http://schemas.microsoft.com/office/drawing/2010/main" val="0"/>
              </a:ext>
            </a:extLst>
          </a:blip>
          <a:srcRect b="14463"/>
          <a:stretch/>
        </p:blipFill>
        <p:spPr>
          <a:xfrm>
            <a:off x="610382" y="5159065"/>
            <a:ext cx="5071174" cy="3767301"/>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B6ECBD68-40EC-182C-8D49-B68C2C8B8904}"/>
              </a:ext>
            </a:extLst>
          </p:cNvPr>
          <p:cNvPicPr>
            <a:picLocks noChangeAspect="1"/>
          </p:cNvPicPr>
          <p:nvPr/>
        </p:nvPicPr>
        <p:blipFill rotWithShape="1">
          <a:blip r:embed="rId6">
            <a:extLst>
              <a:ext uri="{28A0092B-C50C-407E-A947-70E740481C1C}">
                <a14:useLocalDpi xmlns:a14="http://schemas.microsoft.com/office/drawing/2010/main" val="0"/>
              </a:ext>
            </a:extLst>
          </a:blip>
          <a:srcRect l="10824" b="5614"/>
          <a:stretch/>
        </p:blipFill>
        <p:spPr>
          <a:xfrm>
            <a:off x="12141029" y="1181100"/>
            <a:ext cx="5175012" cy="3498602"/>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6EC713B9-BE5A-A6BE-CF74-59233924C6D5}"/>
              </a:ext>
            </a:extLst>
          </p:cNvPr>
          <p:cNvPicPr>
            <a:picLocks noChangeAspect="1"/>
          </p:cNvPicPr>
          <p:nvPr/>
        </p:nvPicPr>
        <p:blipFill rotWithShape="1">
          <a:blip r:embed="rId7">
            <a:extLst>
              <a:ext uri="{28A0092B-C50C-407E-A947-70E740481C1C}">
                <a14:useLocalDpi xmlns:a14="http://schemas.microsoft.com/office/drawing/2010/main" val="0"/>
              </a:ext>
            </a:extLst>
          </a:blip>
          <a:srcRect b="18283"/>
          <a:stretch/>
        </p:blipFill>
        <p:spPr>
          <a:xfrm>
            <a:off x="5917297" y="1181100"/>
            <a:ext cx="5987992" cy="3498601"/>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A299EA2F-A0D9-083A-FA1A-2B03D568D852}"/>
              </a:ext>
            </a:extLst>
          </p:cNvPr>
          <p:cNvPicPr>
            <a:picLocks noChangeAspect="1"/>
          </p:cNvPicPr>
          <p:nvPr/>
        </p:nvPicPr>
        <p:blipFill rotWithShape="1">
          <a:blip r:embed="rId8">
            <a:extLst>
              <a:ext uri="{28A0092B-C50C-407E-A947-70E740481C1C}">
                <a14:useLocalDpi xmlns:a14="http://schemas.microsoft.com/office/drawing/2010/main" val="0"/>
              </a:ext>
            </a:extLst>
          </a:blip>
          <a:srcRect l="13060" b="5477"/>
          <a:stretch/>
        </p:blipFill>
        <p:spPr>
          <a:xfrm>
            <a:off x="610383" y="1181100"/>
            <a:ext cx="5071174" cy="34986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189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AFB"/>
        </a:solidFill>
        <a:effectLst/>
      </p:bgPr>
    </p:bg>
    <p:spTree>
      <p:nvGrpSpPr>
        <p:cNvPr id="1" name=""/>
        <p:cNvGrpSpPr/>
        <p:nvPr/>
      </p:nvGrpSpPr>
      <p:grpSpPr>
        <a:xfrm>
          <a:off x="0" y="0"/>
          <a:ext cx="0" cy="0"/>
          <a:chOff x="0" y="0"/>
          <a:chExt cx="0" cy="0"/>
        </a:xfrm>
      </p:grpSpPr>
      <p:sp>
        <p:nvSpPr>
          <p:cNvPr id="2" name="AutoShape 2"/>
          <p:cNvSpPr/>
          <p:nvPr/>
        </p:nvSpPr>
        <p:spPr>
          <a:xfrm rot="3535">
            <a:off x="-116930" y="482848"/>
            <a:ext cx="18521860" cy="0"/>
          </a:xfrm>
          <a:prstGeom prst="line">
            <a:avLst/>
          </a:prstGeom>
          <a:ln w="9525" cap="rnd">
            <a:solidFill>
              <a:srgbClr val="0E2A47"/>
            </a:solidFill>
            <a:prstDash val="solid"/>
            <a:headEnd type="none" w="sm" len="sm"/>
            <a:tailEnd type="none" w="sm" len="sm"/>
          </a:ln>
        </p:spPr>
      </p:sp>
      <p:sp>
        <p:nvSpPr>
          <p:cNvPr id="3" name="AutoShape 3"/>
          <p:cNvSpPr/>
          <p:nvPr/>
        </p:nvSpPr>
        <p:spPr>
          <a:xfrm rot="5393765">
            <a:off x="12431298" y="5143500"/>
            <a:ext cx="10504067" cy="0"/>
          </a:xfrm>
          <a:prstGeom prst="line">
            <a:avLst/>
          </a:prstGeom>
          <a:ln w="9525" cap="rnd">
            <a:solidFill>
              <a:srgbClr val="0E2A47"/>
            </a:solidFill>
            <a:prstDash val="solid"/>
            <a:headEnd type="none" w="sm" len="sm"/>
            <a:tailEnd type="none" w="sm" len="sm"/>
          </a:ln>
        </p:spPr>
      </p:sp>
      <p:grpSp>
        <p:nvGrpSpPr>
          <p:cNvPr id="4" name="Group 4"/>
          <p:cNvGrpSpPr/>
          <p:nvPr/>
        </p:nvGrpSpPr>
        <p:grpSpPr>
          <a:xfrm>
            <a:off x="428842" y="9497210"/>
            <a:ext cx="638122" cy="364798"/>
            <a:chOff x="0" y="0"/>
            <a:chExt cx="850829" cy="486397"/>
          </a:xfrm>
        </p:grpSpPr>
        <p:sp>
          <p:nvSpPr>
            <p:cNvPr id="5" name="Freeform 5"/>
            <p:cNvSpPr/>
            <p:nvPr/>
          </p:nvSpPr>
          <p:spPr>
            <a:xfrm>
              <a:off x="0" y="0"/>
              <a:ext cx="850773" cy="486410"/>
            </a:xfrm>
            <a:custGeom>
              <a:avLst/>
              <a:gdLst/>
              <a:ahLst/>
              <a:cxnLst/>
              <a:rect l="l" t="t" r="r" b="b"/>
              <a:pathLst>
                <a:path w="850773" h="486410">
                  <a:moveTo>
                    <a:pt x="418465" y="0"/>
                  </a:moveTo>
                  <a:lnTo>
                    <a:pt x="0" y="418465"/>
                  </a:lnTo>
                  <a:lnTo>
                    <a:pt x="54991" y="473456"/>
                  </a:lnTo>
                  <a:lnTo>
                    <a:pt x="418465" y="109474"/>
                  </a:lnTo>
                  <a:lnTo>
                    <a:pt x="795909" y="486410"/>
                  </a:lnTo>
                  <a:lnTo>
                    <a:pt x="850773" y="431927"/>
                  </a:lnTo>
                  <a:lnTo>
                    <a:pt x="418465" y="0"/>
                  </a:lnTo>
                  <a:close/>
                </a:path>
              </a:pathLst>
            </a:custGeom>
            <a:solidFill>
              <a:srgbClr val="00C3B1"/>
            </a:solidFill>
          </p:spPr>
        </p:sp>
      </p:grpSp>
      <p:sp>
        <p:nvSpPr>
          <p:cNvPr id="6" name="TextBox 6"/>
          <p:cNvSpPr txBox="1"/>
          <p:nvPr/>
        </p:nvSpPr>
        <p:spPr>
          <a:xfrm>
            <a:off x="4724399" y="1010060"/>
            <a:ext cx="9734547" cy="798039"/>
          </a:xfrm>
          <a:prstGeom prst="rect">
            <a:avLst/>
          </a:prstGeom>
        </p:spPr>
        <p:txBody>
          <a:bodyPr wrap="square" lIns="0" tIns="0" rIns="0" bIns="0" rtlCol="0" anchor="t">
            <a:spAutoFit/>
          </a:bodyPr>
          <a:lstStyle/>
          <a:p>
            <a:pPr algn="ctr">
              <a:lnSpc>
                <a:spcPct val="113000"/>
              </a:lnSpc>
            </a:pPr>
            <a:r>
              <a:rPr lang="vi-VN" sz="5000" b="1">
                <a:solidFill>
                  <a:srgbClr val="03A293"/>
                </a:solidFill>
                <a:effectLst/>
                <a:latin typeface="Arial" panose="020B0604020202020204" pitchFamily="34" charset="0"/>
                <a:cs typeface="Arial" panose="020B0604020202020204" pitchFamily="34" charset="0"/>
              </a:rPr>
              <a:t>Nhận xét các hình SGK tr.37-38</a:t>
            </a:r>
            <a:endParaRPr lang="vi-VN" sz="5000" b="1" dirty="0">
              <a:solidFill>
                <a:srgbClr val="03A293"/>
              </a:solidFill>
              <a:effectLst/>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698E3FE-0530-71B3-704B-567EF3A017FB}"/>
              </a:ext>
            </a:extLst>
          </p:cNvPr>
          <p:cNvSpPr txBox="1"/>
          <p:nvPr/>
        </p:nvSpPr>
        <p:spPr>
          <a:xfrm>
            <a:off x="2019308" y="7606217"/>
            <a:ext cx="13677892" cy="165167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dirty="0">
                <a:solidFill>
                  <a:srgbClr val="000000"/>
                </a:solidFill>
                <a:effectLst/>
                <a:latin typeface="Arial" panose="020B0604020202020204" pitchFamily="34" charset="0"/>
                <a:cs typeface="Arial" panose="020B0604020202020204" pitchFamily="34" charset="0"/>
              </a:rPr>
              <a:t>Các vật mẫu có dạng khối trụ, khối cầu.</a:t>
            </a:r>
            <a:endParaRPr lang="vi-VN" sz="3600" dirty="0">
              <a:effectLst/>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vi-VN" sz="3600" dirty="0">
                <a:solidFill>
                  <a:srgbClr val="000000"/>
                </a:solidFill>
                <a:effectLst/>
                <a:latin typeface="Arial" panose="020B0604020202020204" pitchFamily="34" charset="0"/>
                <a:cs typeface="Arial" panose="020B0604020202020204" pitchFamily="34" charset="0"/>
              </a:rPr>
              <a:t>Hình dạng của từng mẫu vật: tròn, cầu, hình lọ hoa, hình quả.</a:t>
            </a:r>
            <a:endParaRPr lang="vi-VN" sz="3600" dirty="0">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8D41B05-9856-D3A2-B7C4-2D2882A23420}"/>
              </a:ext>
            </a:extLst>
          </p:cNvPr>
          <p:cNvPicPr>
            <a:picLocks noChangeAspect="1"/>
          </p:cNvPicPr>
          <p:nvPr/>
        </p:nvPicPr>
        <p:blipFill rotWithShape="1">
          <a:blip r:embed="rId3">
            <a:extLst>
              <a:ext uri="{28A0092B-C50C-407E-A947-70E740481C1C}">
                <a14:useLocalDpi xmlns:a14="http://schemas.microsoft.com/office/drawing/2010/main" val="0"/>
              </a:ext>
            </a:extLst>
          </a:blip>
          <a:srcRect l="10824" b="5614"/>
          <a:stretch/>
        </p:blipFill>
        <p:spPr>
          <a:xfrm>
            <a:off x="9113520" y="2277132"/>
            <a:ext cx="7283137" cy="492381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F6394717-5691-7A13-6B77-E6C5E615C522}"/>
              </a:ext>
            </a:extLst>
          </p:cNvPr>
          <p:cNvPicPr>
            <a:picLocks noChangeAspect="1"/>
          </p:cNvPicPr>
          <p:nvPr/>
        </p:nvPicPr>
        <p:blipFill rotWithShape="1">
          <a:blip r:embed="rId4">
            <a:extLst>
              <a:ext uri="{28A0092B-C50C-407E-A947-70E740481C1C}">
                <a14:useLocalDpi xmlns:a14="http://schemas.microsoft.com/office/drawing/2010/main" val="0"/>
              </a:ext>
            </a:extLst>
          </a:blip>
          <a:srcRect l="13060" b="5477"/>
          <a:stretch/>
        </p:blipFill>
        <p:spPr>
          <a:xfrm>
            <a:off x="1155898" y="2277132"/>
            <a:ext cx="7137002" cy="49238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69395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AFB"/>
        </a:solidFill>
        <a:effectLst/>
      </p:bgPr>
    </p:bg>
    <p:spTree>
      <p:nvGrpSpPr>
        <p:cNvPr id="1" name=""/>
        <p:cNvGrpSpPr/>
        <p:nvPr/>
      </p:nvGrpSpPr>
      <p:grpSpPr>
        <a:xfrm>
          <a:off x="0" y="0"/>
          <a:ext cx="0" cy="0"/>
          <a:chOff x="0" y="0"/>
          <a:chExt cx="0" cy="0"/>
        </a:xfrm>
      </p:grpSpPr>
      <p:sp>
        <p:nvSpPr>
          <p:cNvPr id="2" name="AutoShape 2"/>
          <p:cNvSpPr/>
          <p:nvPr/>
        </p:nvSpPr>
        <p:spPr>
          <a:xfrm rot="3535">
            <a:off x="-116930" y="482848"/>
            <a:ext cx="18521860" cy="0"/>
          </a:xfrm>
          <a:prstGeom prst="line">
            <a:avLst/>
          </a:prstGeom>
          <a:ln w="9525" cap="rnd">
            <a:solidFill>
              <a:srgbClr val="0E2A47"/>
            </a:solidFill>
            <a:prstDash val="solid"/>
            <a:headEnd type="none" w="sm" len="sm"/>
            <a:tailEnd type="none" w="sm" len="sm"/>
          </a:ln>
        </p:spPr>
      </p:sp>
      <p:sp>
        <p:nvSpPr>
          <p:cNvPr id="3" name="AutoShape 3"/>
          <p:cNvSpPr/>
          <p:nvPr/>
        </p:nvSpPr>
        <p:spPr>
          <a:xfrm rot="5393765">
            <a:off x="12431298" y="5143500"/>
            <a:ext cx="10504067" cy="0"/>
          </a:xfrm>
          <a:prstGeom prst="line">
            <a:avLst/>
          </a:prstGeom>
          <a:ln w="9525" cap="rnd">
            <a:solidFill>
              <a:srgbClr val="0E2A47"/>
            </a:solidFill>
            <a:prstDash val="solid"/>
            <a:headEnd type="none" w="sm" len="sm"/>
            <a:tailEnd type="none" w="sm" len="sm"/>
          </a:ln>
        </p:spPr>
      </p:sp>
      <p:grpSp>
        <p:nvGrpSpPr>
          <p:cNvPr id="4" name="Group 4"/>
          <p:cNvGrpSpPr/>
          <p:nvPr/>
        </p:nvGrpSpPr>
        <p:grpSpPr>
          <a:xfrm>
            <a:off x="428842" y="9497210"/>
            <a:ext cx="638122" cy="364798"/>
            <a:chOff x="0" y="0"/>
            <a:chExt cx="850829" cy="486397"/>
          </a:xfrm>
        </p:grpSpPr>
        <p:sp>
          <p:nvSpPr>
            <p:cNvPr id="5" name="Freeform 5"/>
            <p:cNvSpPr/>
            <p:nvPr/>
          </p:nvSpPr>
          <p:spPr>
            <a:xfrm>
              <a:off x="0" y="0"/>
              <a:ext cx="850773" cy="486410"/>
            </a:xfrm>
            <a:custGeom>
              <a:avLst/>
              <a:gdLst/>
              <a:ahLst/>
              <a:cxnLst/>
              <a:rect l="l" t="t" r="r" b="b"/>
              <a:pathLst>
                <a:path w="850773" h="486410">
                  <a:moveTo>
                    <a:pt x="418465" y="0"/>
                  </a:moveTo>
                  <a:lnTo>
                    <a:pt x="0" y="418465"/>
                  </a:lnTo>
                  <a:lnTo>
                    <a:pt x="54991" y="473456"/>
                  </a:lnTo>
                  <a:lnTo>
                    <a:pt x="418465" y="109474"/>
                  </a:lnTo>
                  <a:lnTo>
                    <a:pt x="795909" y="486410"/>
                  </a:lnTo>
                  <a:lnTo>
                    <a:pt x="850773" y="431927"/>
                  </a:lnTo>
                  <a:lnTo>
                    <a:pt x="418465" y="0"/>
                  </a:lnTo>
                  <a:close/>
                </a:path>
              </a:pathLst>
            </a:custGeom>
            <a:solidFill>
              <a:srgbClr val="00C3B1"/>
            </a:solidFill>
          </p:spPr>
        </p:sp>
      </p:grpSp>
      <p:sp>
        <p:nvSpPr>
          <p:cNvPr id="6" name="TextBox 6"/>
          <p:cNvSpPr txBox="1"/>
          <p:nvPr/>
        </p:nvSpPr>
        <p:spPr>
          <a:xfrm>
            <a:off x="4276725" y="1010060"/>
            <a:ext cx="9734547" cy="798039"/>
          </a:xfrm>
          <a:prstGeom prst="rect">
            <a:avLst/>
          </a:prstGeom>
        </p:spPr>
        <p:txBody>
          <a:bodyPr wrap="square" lIns="0" tIns="0" rIns="0" bIns="0" rtlCol="0" anchor="t">
            <a:spAutoFit/>
          </a:bodyPr>
          <a:lstStyle/>
          <a:p>
            <a:pPr algn="ctr">
              <a:lnSpc>
                <a:spcPct val="113000"/>
              </a:lnSpc>
            </a:pPr>
            <a:r>
              <a:rPr lang="vi-VN" sz="5000" b="1" dirty="0">
                <a:solidFill>
                  <a:srgbClr val="03A293"/>
                </a:solidFill>
                <a:effectLst/>
                <a:latin typeface="Arial" panose="020B0604020202020204" pitchFamily="34" charset="0"/>
                <a:cs typeface="Arial" panose="020B0604020202020204" pitchFamily="34" charset="0"/>
              </a:rPr>
              <a:t>Tìm hiểu về độ đậm nhạt</a:t>
            </a:r>
          </a:p>
        </p:txBody>
      </p:sp>
      <p:sp>
        <p:nvSpPr>
          <p:cNvPr id="7" name="Rectangle 6">
            <a:extLst>
              <a:ext uri="{FF2B5EF4-FFF2-40B4-BE49-F238E27FC236}">
                <a16:creationId xmlns:a16="http://schemas.microsoft.com/office/drawing/2014/main" id="{11F9A277-6889-2D75-CE64-6B5C11863B32}"/>
              </a:ext>
            </a:extLst>
          </p:cNvPr>
          <p:cNvSpPr/>
          <p:nvPr/>
        </p:nvSpPr>
        <p:spPr>
          <a:xfrm>
            <a:off x="1552640" y="5714992"/>
            <a:ext cx="15182719" cy="3561948"/>
          </a:xfrm>
          <a:prstGeom prst="rect">
            <a:avLst/>
          </a:prstGeom>
          <a:solidFill>
            <a:schemeClr val="bg1"/>
          </a:solidFill>
          <a:ln>
            <a:solidFill>
              <a:srgbClr val="03A293"/>
            </a:solidFill>
          </a:ln>
        </p:spPr>
        <p:style>
          <a:lnRef idx="2">
            <a:schemeClr val="accent1">
              <a:shade val="15000"/>
            </a:schemeClr>
          </a:lnRef>
          <a:fillRef idx="1">
            <a:schemeClr val="accent1"/>
          </a:fillRef>
          <a:effectRef idx="0">
            <a:schemeClr val="accent1"/>
          </a:effectRef>
          <a:fontRef idx="minor">
            <a:schemeClr val="lt1"/>
          </a:fontRef>
        </p:style>
        <p:txBody>
          <a:bodyPr lIns="360000" rIns="360000" bIns="180000" rtlCol="0" anchor="ctr"/>
          <a:lstStyle/>
          <a:p>
            <a:pPr algn="just">
              <a:lnSpc>
                <a:spcPct val="150000"/>
              </a:lnSpc>
            </a:pPr>
            <a:r>
              <a:rPr lang="vi-VN" sz="3600" dirty="0">
                <a:solidFill>
                  <a:srgbClr val="000000"/>
                </a:solidFill>
                <a:latin typeface="Arial" panose="020B0604020202020204" pitchFamily="34" charset="0"/>
                <a:cs typeface="Arial" panose="020B0604020202020204" pitchFamily="34" charset="0"/>
              </a:rPr>
              <a:t>Là các thuật ngữ thường được sử dụng để chỉ đặc tính bề mặt của một hay nhiều hình thể nào đó. Có nghĩa chỉ mức độ đen – trắng (không có sắc màu) của vật thể hay chỉ là đơn sắc pha thêm đen trắng (ví dụ màu nâu thêm nhiều hay ít trắng).</a:t>
            </a:r>
            <a:endParaRPr lang="vi-VN" sz="36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22FACAD1-DF04-EAE3-6D87-9B8722255E09}"/>
              </a:ext>
            </a:extLst>
          </p:cNvPr>
          <p:cNvPicPr>
            <a:picLocks noChangeAspect="1"/>
          </p:cNvPicPr>
          <p:nvPr/>
        </p:nvPicPr>
        <p:blipFill rotWithShape="1">
          <a:blip r:embed="rId3">
            <a:extLst>
              <a:ext uri="{28A0092B-C50C-407E-A947-70E740481C1C}">
                <a14:useLocalDpi xmlns:a14="http://schemas.microsoft.com/office/drawing/2010/main" val="0"/>
              </a:ext>
            </a:extLst>
          </a:blip>
          <a:srcRect l="4440" b="17131"/>
          <a:stretch/>
        </p:blipFill>
        <p:spPr>
          <a:xfrm>
            <a:off x="13523786" y="2277880"/>
            <a:ext cx="3835041" cy="263757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24BD43DD-36D5-6FA8-4ED3-F4350CCD33C0}"/>
              </a:ext>
            </a:extLst>
          </p:cNvPr>
          <p:cNvPicPr>
            <a:picLocks noChangeAspect="1"/>
          </p:cNvPicPr>
          <p:nvPr/>
        </p:nvPicPr>
        <p:blipFill rotWithShape="1">
          <a:blip r:embed="rId4">
            <a:extLst>
              <a:ext uri="{28A0092B-C50C-407E-A947-70E740481C1C}">
                <a14:useLocalDpi xmlns:a14="http://schemas.microsoft.com/office/drawing/2010/main" val="0"/>
              </a:ext>
            </a:extLst>
          </a:blip>
          <a:srcRect l="-124" r="1" b="17682"/>
          <a:stretch/>
        </p:blipFill>
        <p:spPr>
          <a:xfrm>
            <a:off x="9096631" y="2274175"/>
            <a:ext cx="3909042" cy="264128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C34D1B2C-3EBF-047E-5A82-1C0199501526}"/>
              </a:ext>
            </a:extLst>
          </p:cNvPr>
          <p:cNvPicPr>
            <a:picLocks noChangeAspect="1"/>
          </p:cNvPicPr>
          <p:nvPr/>
        </p:nvPicPr>
        <p:blipFill rotWithShape="1">
          <a:blip r:embed="rId5">
            <a:extLst>
              <a:ext uri="{28A0092B-C50C-407E-A947-70E740481C1C}">
                <a14:useLocalDpi xmlns:a14="http://schemas.microsoft.com/office/drawing/2010/main" val="0"/>
              </a:ext>
            </a:extLst>
          </a:blip>
          <a:srcRect b="14463"/>
          <a:stretch/>
        </p:blipFill>
        <p:spPr>
          <a:xfrm>
            <a:off x="5090349" y="2325788"/>
            <a:ext cx="3485958" cy="258966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908964E-30CF-1F7C-5D7D-9C88B295D16F}"/>
              </a:ext>
            </a:extLst>
          </p:cNvPr>
          <p:cNvPicPr>
            <a:picLocks noChangeAspect="1"/>
          </p:cNvPicPr>
          <p:nvPr/>
        </p:nvPicPr>
        <p:blipFill rotWithShape="1">
          <a:blip r:embed="rId6">
            <a:extLst>
              <a:ext uri="{28A0092B-C50C-407E-A947-70E740481C1C}">
                <a14:useLocalDpi xmlns:a14="http://schemas.microsoft.com/office/drawing/2010/main" val="0"/>
              </a:ext>
            </a:extLst>
          </a:blip>
          <a:srcRect b="18283"/>
          <a:stretch/>
        </p:blipFill>
        <p:spPr>
          <a:xfrm>
            <a:off x="432655" y="2363888"/>
            <a:ext cx="4150015" cy="25896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6441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ppt_h*1.125000"/>
                                          </p:val>
                                        </p:tav>
                                        <p:tav tm="100000">
                                          <p:val>
                                            <p:strVal val="#ppt_y"/>
                                          </p:val>
                                        </p:tav>
                                      </p:tavLst>
                                    </p:anim>
                                    <p:animEffect transition="in" filter="wipe(up)">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AFB"/>
        </a:solidFill>
        <a:effectLst/>
      </p:bgPr>
    </p:bg>
    <p:spTree>
      <p:nvGrpSpPr>
        <p:cNvPr id="1" name=""/>
        <p:cNvGrpSpPr/>
        <p:nvPr/>
      </p:nvGrpSpPr>
      <p:grpSpPr>
        <a:xfrm>
          <a:off x="0" y="0"/>
          <a:ext cx="0" cy="0"/>
          <a:chOff x="0" y="0"/>
          <a:chExt cx="0" cy="0"/>
        </a:xfrm>
      </p:grpSpPr>
      <p:sp>
        <p:nvSpPr>
          <p:cNvPr id="2" name="AutoShape 2"/>
          <p:cNvSpPr/>
          <p:nvPr/>
        </p:nvSpPr>
        <p:spPr>
          <a:xfrm rot="3535">
            <a:off x="-116930" y="482848"/>
            <a:ext cx="18521860" cy="0"/>
          </a:xfrm>
          <a:prstGeom prst="line">
            <a:avLst/>
          </a:prstGeom>
          <a:ln w="9525" cap="rnd">
            <a:solidFill>
              <a:srgbClr val="0E2A47"/>
            </a:solidFill>
            <a:prstDash val="solid"/>
            <a:headEnd type="none" w="sm" len="sm"/>
            <a:tailEnd type="none" w="sm" len="sm"/>
          </a:ln>
        </p:spPr>
      </p:sp>
      <p:sp>
        <p:nvSpPr>
          <p:cNvPr id="3" name="AutoShape 3"/>
          <p:cNvSpPr/>
          <p:nvPr/>
        </p:nvSpPr>
        <p:spPr>
          <a:xfrm rot="5393765">
            <a:off x="12431298" y="5143500"/>
            <a:ext cx="10504067" cy="0"/>
          </a:xfrm>
          <a:prstGeom prst="line">
            <a:avLst/>
          </a:prstGeom>
          <a:ln w="9525" cap="rnd">
            <a:solidFill>
              <a:srgbClr val="0E2A47"/>
            </a:solidFill>
            <a:prstDash val="solid"/>
            <a:headEnd type="none" w="sm" len="sm"/>
            <a:tailEnd type="none" w="sm" len="sm"/>
          </a:ln>
        </p:spPr>
      </p:sp>
      <p:grpSp>
        <p:nvGrpSpPr>
          <p:cNvPr id="4" name="Group 4"/>
          <p:cNvGrpSpPr/>
          <p:nvPr/>
        </p:nvGrpSpPr>
        <p:grpSpPr>
          <a:xfrm>
            <a:off x="428842" y="9497210"/>
            <a:ext cx="638122" cy="364798"/>
            <a:chOff x="0" y="0"/>
            <a:chExt cx="850829" cy="486397"/>
          </a:xfrm>
        </p:grpSpPr>
        <p:sp>
          <p:nvSpPr>
            <p:cNvPr id="5" name="Freeform 5"/>
            <p:cNvSpPr/>
            <p:nvPr/>
          </p:nvSpPr>
          <p:spPr>
            <a:xfrm>
              <a:off x="0" y="0"/>
              <a:ext cx="850773" cy="486410"/>
            </a:xfrm>
            <a:custGeom>
              <a:avLst/>
              <a:gdLst/>
              <a:ahLst/>
              <a:cxnLst/>
              <a:rect l="l" t="t" r="r" b="b"/>
              <a:pathLst>
                <a:path w="850773" h="486410">
                  <a:moveTo>
                    <a:pt x="418465" y="0"/>
                  </a:moveTo>
                  <a:lnTo>
                    <a:pt x="0" y="418465"/>
                  </a:lnTo>
                  <a:lnTo>
                    <a:pt x="54991" y="473456"/>
                  </a:lnTo>
                  <a:lnTo>
                    <a:pt x="418465" y="109474"/>
                  </a:lnTo>
                  <a:lnTo>
                    <a:pt x="795909" y="486410"/>
                  </a:lnTo>
                  <a:lnTo>
                    <a:pt x="850773" y="431927"/>
                  </a:lnTo>
                  <a:lnTo>
                    <a:pt x="418465" y="0"/>
                  </a:lnTo>
                  <a:close/>
                </a:path>
              </a:pathLst>
            </a:custGeom>
            <a:solidFill>
              <a:srgbClr val="00C3B1"/>
            </a:solidFill>
          </p:spPr>
        </p:sp>
      </p:grpSp>
      <p:sp>
        <p:nvSpPr>
          <p:cNvPr id="6" name="TextBox 6"/>
          <p:cNvSpPr txBox="1"/>
          <p:nvPr/>
        </p:nvSpPr>
        <p:spPr>
          <a:xfrm>
            <a:off x="2057399" y="1352116"/>
            <a:ext cx="14173201" cy="798039"/>
          </a:xfrm>
          <a:prstGeom prst="rect">
            <a:avLst/>
          </a:prstGeom>
        </p:spPr>
        <p:txBody>
          <a:bodyPr wrap="square" lIns="0" tIns="0" rIns="0" bIns="0" rtlCol="0" anchor="t">
            <a:spAutoFit/>
          </a:bodyPr>
          <a:lstStyle/>
          <a:p>
            <a:pPr algn="ctr">
              <a:lnSpc>
                <a:spcPct val="113000"/>
              </a:lnSpc>
            </a:pPr>
            <a:r>
              <a:rPr lang="vi-VN" sz="5000" b="1" dirty="0">
                <a:solidFill>
                  <a:srgbClr val="03A293"/>
                </a:solidFill>
                <a:effectLst/>
                <a:latin typeface="Arial" panose="020B0604020202020204" pitchFamily="34" charset="0"/>
                <a:cs typeface="Arial" panose="020B0604020202020204" pitchFamily="34" charset="0"/>
              </a:rPr>
              <a:t>Quan sát một số bức tranh và hình ảnh khác</a:t>
            </a:r>
          </a:p>
        </p:txBody>
      </p:sp>
      <p:pic>
        <p:nvPicPr>
          <p:cNvPr id="3074" name="Picture 2" descr="Học vẽ cơ bản cho người mới bắt đầu">
            <a:extLst>
              <a:ext uri="{FF2B5EF4-FFF2-40B4-BE49-F238E27FC236}">
                <a16:creationId xmlns:a16="http://schemas.microsoft.com/office/drawing/2014/main" id="{51CDABF0-CA6C-E067-D21E-0B19FB3219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852" y="3009899"/>
            <a:ext cx="5517865" cy="61918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Cylinder shading perspective by SonicMiku on DeviantArt">
            <a:extLst>
              <a:ext uri="{FF2B5EF4-FFF2-40B4-BE49-F238E27FC236}">
                <a16:creationId xmlns:a16="http://schemas.microsoft.com/office/drawing/2014/main" id="{2AC9DB53-C01C-3502-D739-70F0672B79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8653" y="3009900"/>
            <a:ext cx="7981947" cy="61918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14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par>
                                <p:cTn id="13" presetID="16" presetClass="entr" presetSubtype="21"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barn(inVertical)">
                                      <p:cBhvr>
                                        <p:cTn id="15"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AFB"/>
        </a:solidFill>
        <a:effectLst/>
      </p:bgPr>
    </p:bg>
    <p:spTree>
      <p:nvGrpSpPr>
        <p:cNvPr id="1" name=""/>
        <p:cNvGrpSpPr/>
        <p:nvPr/>
      </p:nvGrpSpPr>
      <p:grpSpPr>
        <a:xfrm>
          <a:off x="0" y="0"/>
          <a:ext cx="0" cy="0"/>
          <a:chOff x="0" y="0"/>
          <a:chExt cx="0" cy="0"/>
        </a:xfrm>
      </p:grpSpPr>
      <p:sp>
        <p:nvSpPr>
          <p:cNvPr id="2" name="AutoShape 2"/>
          <p:cNvSpPr/>
          <p:nvPr/>
        </p:nvSpPr>
        <p:spPr>
          <a:xfrm rot="3535">
            <a:off x="-116930" y="482848"/>
            <a:ext cx="18521860" cy="0"/>
          </a:xfrm>
          <a:prstGeom prst="line">
            <a:avLst/>
          </a:prstGeom>
          <a:ln w="9525" cap="rnd">
            <a:solidFill>
              <a:srgbClr val="0E2A47"/>
            </a:solidFill>
            <a:prstDash val="solid"/>
            <a:headEnd type="none" w="sm" len="sm"/>
            <a:tailEnd type="none" w="sm" len="sm"/>
          </a:ln>
        </p:spPr>
      </p:sp>
      <p:sp>
        <p:nvSpPr>
          <p:cNvPr id="3" name="AutoShape 3"/>
          <p:cNvSpPr/>
          <p:nvPr/>
        </p:nvSpPr>
        <p:spPr>
          <a:xfrm rot="5393765">
            <a:off x="12431298" y="5143500"/>
            <a:ext cx="10504067" cy="0"/>
          </a:xfrm>
          <a:prstGeom prst="line">
            <a:avLst/>
          </a:prstGeom>
          <a:ln w="9525" cap="rnd">
            <a:solidFill>
              <a:srgbClr val="0E2A47"/>
            </a:solidFill>
            <a:prstDash val="solid"/>
            <a:headEnd type="none" w="sm" len="sm"/>
            <a:tailEnd type="none" w="sm" len="sm"/>
          </a:ln>
        </p:spPr>
      </p:sp>
      <p:grpSp>
        <p:nvGrpSpPr>
          <p:cNvPr id="4" name="Group 4"/>
          <p:cNvGrpSpPr/>
          <p:nvPr/>
        </p:nvGrpSpPr>
        <p:grpSpPr>
          <a:xfrm>
            <a:off x="428842" y="9497210"/>
            <a:ext cx="638122" cy="364798"/>
            <a:chOff x="0" y="0"/>
            <a:chExt cx="850829" cy="486397"/>
          </a:xfrm>
        </p:grpSpPr>
        <p:sp>
          <p:nvSpPr>
            <p:cNvPr id="5" name="Freeform 5"/>
            <p:cNvSpPr/>
            <p:nvPr/>
          </p:nvSpPr>
          <p:spPr>
            <a:xfrm>
              <a:off x="0" y="0"/>
              <a:ext cx="850773" cy="486410"/>
            </a:xfrm>
            <a:custGeom>
              <a:avLst/>
              <a:gdLst/>
              <a:ahLst/>
              <a:cxnLst/>
              <a:rect l="l" t="t" r="r" b="b"/>
              <a:pathLst>
                <a:path w="850773" h="486410">
                  <a:moveTo>
                    <a:pt x="418465" y="0"/>
                  </a:moveTo>
                  <a:lnTo>
                    <a:pt x="0" y="418465"/>
                  </a:lnTo>
                  <a:lnTo>
                    <a:pt x="54991" y="473456"/>
                  </a:lnTo>
                  <a:lnTo>
                    <a:pt x="418465" y="109474"/>
                  </a:lnTo>
                  <a:lnTo>
                    <a:pt x="795909" y="486410"/>
                  </a:lnTo>
                  <a:lnTo>
                    <a:pt x="850773" y="431927"/>
                  </a:lnTo>
                  <a:lnTo>
                    <a:pt x="418465" y="0"/>
                  </a:lnTo>
                  <a:close/>
                </a:path>
              </a:pathLst>
            </a:custGeom>
            <a:solidFill>
              <a:srgbClr val="00C3B1"/>
            </a:solidFill>
          </p:spPr>
        </p:sp>
      </p:grpSp>
      <p:sp>
        <p:nvSpPr>
          <p:cNvPr id="6" name="TextBox 6"/>
          <p:cNvSpPr txBox="1"/>
          <p:nvPr/>
        </p:nvSpPr>
        <p:spPr>
          <a:xfrm>
            <a:off x="2057399" y="1352116"/>
            <a:ext cx="14173201" cy="798039"/>
          </a:xfrm>
          <a:prstGeom prst="rect">
            <a:avLst/>
          </a:prstGeom>
        </p:spPr>
        <p:txBody>
          <a:bodyPr wrap="square" lIns="0" tIns="0" rIns="0" bIns="0" rtlCol="0" anchor="t">
            <a:spAutoFit/>
          </a:bodyPr>
          <a:lstStyle/>
          <a:p>
            <a:pPr algn="ctr">
              <a:lnSpc>
                <a:spcPct val="113000"/>
              </a:lnSpc>
            </a:pPr>
            <a:r>
              <a:rPr lang="vi-VN" sz="5000" b="1" dirty="0">
                <a:solidFill>
                  <a:srgbClr val="03A293"/>
                </a:solidFill>
                <a:effectLst/>
                <a:latin typeface="Arial" panose="020B0604020202020204" pitchFamily="34" charset="0"/>
                <a:cs typeface="Arial" panose="020B0604020202020204" pitchFamily="34" charset="0"/>
              </a:rPr>
              <a:t>Quan sát một số bức tranh và hình ảnh khác</a:t>
            </a:r>
          </a:p>
        </p:txBody>
      </p:sp>
      <p:pic>
        <p:nvPicPr>
          <p:cNvPr id="4098" name="Picture 2" descr="Cấu trúc sắc độ khối cầu, vẽ khối cầu, khối kỷ hà trong 2023">
            <a:extLst>
              <a:ext uri="{FF2B5EF4-FFF2-40B4-BE49-F238E27FC236}">
                <a16:creationId xmlns:a16="http://schemas.microsoft.com/office/drawing/2014/main" id="{FB9F4F38-029B-731A-A45F-B5F7F2379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6919" y="2746012"/>
            <a:ext cx="6491996" cy="64919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Tuổi của Trái Đất – Wikipedia tiếng Việt">
            <a:extLst>
              <a:ext uri="{FF2B5EF4-FFF2-40B4-BE49-F238E27FC236}">
                <a16:creationId xmlns:a16="http://schemas.microsoft.com/office/drawing/2014/main" id="{051B85D0-5808-5AB9-CCA3-2E89CD6EA8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9087" y="2746012"/>
            <a:ext cx="6396725" cy="64919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9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barn(inVertical)">
                                      <p:cBhvr>
                                        <p:cTn id="12" dur="500"/>
                                        <p:tgtEl>
                                          <p:spTgt spid="4100"/>
                                        </p:tgtEl>
                                      </p:cBhvr>
                                    </p:animEffect>
                                  </p:childTnLst>
                                </p:cTn>
                              </p:par>
                              <p:par>
                                <p:cTn id="13" presetID="16" presetClass="entr" presetSubtype="21"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barn(inVertical)">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TotalTime>
  <Words>964</Words>
  <Application>Microsoft Office PowerPoint</Application>
  <PresentationFormat>Custom</PresentationFormat>
  <Paragraphs>153</Paragraphs>
  <Slides>29</Slides>
  <Notes>29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kenhgiaovien_lam_chu_yeu_to_tao_hinh_b9_ve_mau_co_dang_khoi_tru_va_khoi_cau</dc:title>
  <cp:lastModifiedBy>STD_DELL</cp:lastModifiedBy>
  <cp:revision>17</cp:revision>
  <dcterms:created xsi:type="dcterms:W3CDTF">2006-08-16T00:00:00Z</dcterms:created>
  <dcterms:modified xsi:type="dcterms:W3CDTF">2025-01-23T02:20:22Z</dcterms:modified>
  <dc:identifier>DAFzXOTaN3o</dc:identifier>
</cp:coreProperties>
</file>