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793a39ba0c2f4e79" Type="http://schemas.microsoft.com/office/2007/relationships/ui/extensibility" Target="customUI/customUI14.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8" r:id="rId2"/>
  </p:sldMasterIdLst>
  <p:notesMasterIdLst>
    <p:notesMasterId r:id="rId24"/>
  </p:notesMasterIdLst>
  <p:sldIdLst>
    <p:sldId id="306" r:id="rId3"/>
    <p:sldId id="298" r:id="rId4"/>
    <p:sldId id="307" r:id="rId5"/>
    <p:sldId id="311" r:id="rId6"/>
    <p:sldId id="310" r:id="rId7"/>
    <p:sldId id="309" r:id="rId8"/>
    <p:sldId id="308" r:id="rId9"/>
    <p:sldId id="312" r:id="rId10"/>
    <p:sldId id="319" r:id="rId11"/>
    <p:sldId id="318" r:id="rId12"/>
    <p:sldId id="317" r:id="rId13"/>
    <p:sldId id="316" r:id="rId14"/>
    <p:sldId id="313" r:id="rId15"/>
    <p:sldId id="314" r:id="rId16"/>
    <p:sldId id="315" r:id="rId17"/>
    <p:sldId id="320" r:id="rId18"/>
    <p:sldId id="321" r:id="rId19"/>
    <p:sldId id="323" r:id="rId20"/>
    <p:sldId id="322" r:id="rId21"/>
    <p:sldId id="324" r:id="rId22"/>
    <p:sldId id="325" r:id="rId23"/>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enthongA" initials="V" lastIdx="9" clrIdx="0"/>
  <p:cmAuthor id="1" name="Nguyễn Thu" initials="NT" lastIdx="3" clrIdx="1"/>
  <p:cmAuthor id="2" name="Admin" initials="A" lastIdx="3" clrIdx="2">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816" y="64"/>
      </p:cViewPr>
      <p:guideLst>
        <p:guide orient="horz" pos="2160"/>
        <p:guide pos="3840"/>
      </p:guideLst>
    </p:cSldViewPr>
  </p:slideViewPr>
  <p:notesTextViewPr>
    <p:cViewPr>
      <p:scale>
        <a:sx n="1" d="1"/>
        <a:sy n="1" d="1"/>
      </p:scale>
      <p:origin x="0" y="0"/>
    </p:cViewPr>
  </p:notesTextViewPr>
  <p:notesViewPr>
    <p:cSldViewPr>
      <p:cViewPr varScale="1">
        <p:scale>
          <a:sx n="53" d="100"/>
          <a:sy n="53" d="100"/>
        </p:scale>
        <p:origin x="-282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image" Target="../media/image4.wmf"/><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e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emf"/><Relationship Id="rId1" Type="http://schemas.openxmlformats.org/officeDocument/2006/relationships/image" Target="../media/image2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EE9E1B-9DB0-474C-86AE-F16331450FEE}" type="datetimeFigureOut">
              <a:rPr lang="vi-VN" smtClean="0"/>
              <a:t>02/02/2024</a:t>
            </a:fld>
            <a:endParaRPr lang="vi-V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C8146A-74C9-4C97-8D2C-E3373565C2CA}" type="slidenum">
              <a:rPr lang="vi-VN" smtClean="0"/>
              <a:t>‹#›</a:t>
            </a:fld>
            <a:endParaRPr lang="vi-VN"/>
          </a:p>
        </p:txBody>
      </p:sp>
    </p:spTree>
    <p:extLst>
      <p:ext uri="{BB962C8B-B14F-4D97-AF65-F5344CB8AC3E}">
        <p14:creationId xmlns:p14="http://schemas.microsoft.com/office/powerpoint/2010/main" val="1850974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43AA856F-563E-4903-8948-4BA1A4682300}"/>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0FC2420E-8871-474D-B40E-B9C59DD7A066}"/>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1508" name="Slide Number Placeholder 3">
            <a:extLst>
              <a:ext uri="{FF2B5EF4-FFF2-40B4-BE49-F238E27FC236}">
                <a16:creationId xmlns:a16="http://schemas.microsoft.com/office/drawing/2014/main" id="{5AAF85F4-25F1-4000-9845-8F61FA093A82}"/>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E40A16FF-49CE-4FCD-9E68-23F7E8F173C1}" type="slidenum">
              <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pPr marL="0" marR="0" lvl="0" indent="0" algn="r" defTabSz="4572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073263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A1B846FE-E77B-46F4-B4DE-C9926EF6FD98}" type="datetimeFigureOut">
              <a:rPr lang="vi-VN" smtClean="0"/>
              <a:t>02/02/2024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624247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1B846FE-E77B-46F4-B4DE-C9926EF6FD98}" type="datetimeFigureOut">
              <a:rPr lang="vi-VN" smtClean="0"/>
              <a:t>02/02/2024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2050151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1B846FE-E77B-46F4-B4DE-C9926EF6FD98}" type="datetimeFigureOut">
              <a:rPr lang="vi-VN" smtClean="0"/>
              <a:t>02/02/2024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3621872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pic>
        <p:nvPicPr>
          <p:cNvPr id="14" name="图片 13"/>
          <p:cNvPicPr>
            <a:picLocks noChangeAspect="1"/>
          </p:cNvPicPr>
          <p:nvPr userDrawn="1"/>
        </p:nvPicPr>
        <p:blipFill rotWithShape="1">
          <a:blip r:embed="rId2" cstate="print">
            <a:extLst>
              <a:ext uri="{28A0092B-C50C-407E-A947-70E740481C1C}">
                <a14:useLocalDpi xmlns:a14="http://schemas.microsoft.com/office/drawing/2010/main" val="0"/>
              </a:ext>
            </a:extLst>
          </a:blip>
          <a:srcRect r="27111"/>
          <a:stretch/>
        </p:blipFill>
        <p:spPr>
          <a:xfrm>
            <a:off x="-1" y="0"/>
            <a:ext cx="12192001" cy="6858000"/>
          </a:xfrm>
          <a:prstGeom prst="rect">
            <a:avLst/>
          </a:prstGeom>
        </p:spPr>
      </p:pic>
      <p:pic>
        <p:nvPicPr>
          <p:cNvPr id="19" name="图片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6" y="4610927"/>
            <a:ext cx="12192015" cy="2247075"/>
          </a:xfrm>
          <a:prstGeom prst="rect">
            <a:avLst/>
          </a:prstGeom>
        </p:spPr>
      </p:pic>
    </p:spTree>
    <p:extLst>
      <p:ext uri="{BB962C8B-B14F-4D97-AF65-F5344CB8AC3E}">
        <p14:creationId xmlns:p14="http://schemas.microsoft.com/office/powerpoint/2010/main" val="6583547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9256FE7-61C3-478D-983F-71C6704B4782}"/>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id="{22D2DCB7-8997-49A1-8D23-01DBE503257F}"/>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id="{884E5A19-406F-466B-A762-D26520199D47}"/>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CA06C75A-6149-44A1-A4F2-88A33B12DBBA}"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707387616"/>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C81928D-F16B-417D-B8A3-E60E66A60544}"/>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id="{50284080-74E0-455B-B88D-1F9CE43A03E0}"/>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id="{6F7A0E5A-2A20-4B9A-A8C7-A809DDFBE488}"/>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4DCAE51A-4C16-438B-B77B-20A6174030E5}"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068020646"/>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288C8CB-DF1F-4C1E-8B43-3756F743EF00}"/>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id="{1AEEDAE0-2DB2-491E-99B1-CE85DA60DDF7}"/>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id="{8D9384E6-07F2-40FD-BF14-6C26CE5E10B0}"/>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A9D34E1C-AC84-4B99-8C25-707CDFDF260E}"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926959590"/>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8503F93C-D665-4881-AE4B-5F1566EEC3C5}"/>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Footer Placeholder 4">
            <a:extLst>
              <a:ext uri="{FF2B5EF4-FFF2-40B4-BE49-F238E27FC236}">
                <a16:creationId xmlns:a16="http://schemas.microsoft.com/office/drawing/2014/main" id="{FE0D1662-45B2-4E77-B34D-11BE38CB9CC9}"/>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7" name="Slide Number Placeholder 5">
            <a:extLst>
              <a:ext uri="{FF2B5EF4-FFF2-40B4-BE49-F238E27FC236}">
                <a16:creationId xmlns:a16="http://schemas.microsoft.com/office/drawing/2014/main" id="{3345B07B-E505-4290-82E7-EF7E77EA49A4}"/>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339E554A-1586-422C-8432-A09318698795}"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971327763"/>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D02A5760-B34A-473A-970A-B7F860F36EA8}"/>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8" name="Footer Placeholder 4">
            <a:extLst>
              <a:ext uri="{FF2B5EF4-FFF2-40B4-BE49-F238E27FC236}">
                <a16:creationId xmlns:a16="http://schemas.microsoft.com/office/drawing/2014/main" id="{3FAC2D1D-FCD3-49F2-B9CB-6E2080B834B9}"/>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9" name="Slide Number Placeholder 5">
            <a:extLst>
              <a:ext uri="{FF2B5EF4-FFF2-40B4-BE49-F238E27FC236}">
                <a16:creationId xmlns:a16="http://schemas.microsoft.com/office/drawing/2014/main" id="{B9CA5509-7E51-4505-9D12-DE503189CC3B}"/>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87A7CFB2-6407-49FD-BCC8-DCAE0267EE3F}"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692293481"/>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1882C504-7426-4F82-88EE-60CADC881E2F}"/>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4" name="Footer Placeholder 4">
            <a:extLst>
              <a:ext uri="{FF2B5EF4-FFF2-40B4-BE49-F238E27FC236}">
                <a16:creationId xmlns:a16="http://schemas.microsoft.com/office/drawing/2014/main" id="{9298BDAA-B293-4E5A-90EB-1E32E34E0793}"/>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Slide Number Placeholder 5">
            <a:extLst>
              <a:ext uri="{FF2B5EF4-FFF2-40B4-BE49-F238E27FC236}">
                <a16:creationId xmlns:a16="http://schemas.microsoft.com/office/drawing/2014/main" id="{7977A17D-E8AA-4378-B435-1F1A2E1782F8}"/>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C6A52EE5-4159-4F90-BFCD-2BD5CF826EA0}"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59433016"/>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5201022-CEA3-4487-B4B3-7B5BCEEDD98D}"/>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3" name="Footer Placeholder 4">
            <a:extLst>
              <a:ext uri="{FF2B5EF4-FFF2-40B4-BE49-F238E27FC236}">
                <a16:creationId xmlns:a16="http://schemas.microsoft.com/office/drawing/2014/main" id="{0ECE3104-35AF-4ABC-81D4-A6876DB8A12E}"/>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4" name="Slide Number Placeholder 5">
            <a:extLst>
              <a:ext uri="{FF2B5EF4-FFF2-40B4-BE49-F238E27FC236}">
                <a16:creationId xmlns:a16="http://schemas.microsoft.com/office/drawing/2014/main" id="{E060F035-5019-49E9-83C0-5BC85FB262D8}"/>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A13EACEE-A2F8-4899-A487-07115D18A16A}"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20375645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1B846FE-E77B-46F4-B4DE-C9926EF6FD98}" type="datetimeFigureOut">
              <a:rPr lang="vi-VN" smtClean="0"/>
              <a:t>02/02/2024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4728214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ACC51E14-74AD-4491-9884-BBE6E27A6CB1}"/>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Footer Placeholder 4">
            <a:extLst>
              <a:ext uri="{FF2B5EF4-FFF2-40B4-BE49-F238E27FC236}">
                <a16:creationId xmlns:a16="http://schemas.microsoft.com/office/drawing/2014/main" id="{F64B1E6A-63C3-4402-A352-A0374ECBCF84}"/>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7" name="Slide Number Placeholder 5">
            <a:extLst>
              <a:ext uri="{FF2B5EF4-FFF2-40B4-BE49-F238E27FC236}">
                <a16:creationId xmlns:a16="http://schemas.microsoft.com/office/drawing/2014/main" id="{FECF8428-248C-4ED5-81E1-752B268DB7BE}"/>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BC701EB3-B699-4672-9A7B-7D44694E03F3}"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381046365"/>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448F3055-4315-4F36-9899-69032B63D9DC}"/>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Footer Placeholder 4">
            <a:extLst>
              <a:ext uri="{FF2B5EF4-FFF2-40B4-BE49-F238E27FC236}">
                <a16:creationId xmlns:a16="http://schemas.microsoft.com/office/drawing/2014/main" id="{239CAA82-330D-4175-8F53-8413A74D8959}"/>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7" name="Slide Number Placeholder 5">
            <a:extLst>
              <a:ext uri="{FF2B5EF4-FFF2-40B4-BE49-F238E27FC236}">
                <a16:creationId xmlns:a16="http://schemas.microsoft.com/office/drawing/2014/main" id="{8790AB26-B2A5-48AD-B618-558A8384F035}"/>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738EFBA3-5CC0-4A78-810A-57DFFC8D42B8}"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270342916"/>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DB7B2D8-123B-4ADA-89C0-DB23A4CD3452}"/>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id="{B2F051F1-D981-42EA-8356-E2E10E1C5BB6}"/>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id="{F527C38E-B7C3-4D52-A8D4-CB2201306B20}"/>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F3C63B4F-E918-4252-AD31-769D9E31EB6B}"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108846244"/>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4FC42C-43A8-41D0-A02E-F046BF2381EC}"/>
              </a:ext>
            </a:extLst>
          </p:cNvPr>
          <p:cNvSpPr>
            <a:spLocks noGrp="1"/>
          </p:cNvSpPr>
          <p:nvPr>
            <p:ph type="dt" sz="half" idx="10"/>
          </p:nvPr>
        </p:nvSpPr>
        <p:spPr/>
        <p:txBody>
          <a:bodyPr/>
          <a:lstStyle>
            <a:lvl1pPr>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id="{BEC7CA26-C6E5-40EF-B22F-9B46304D9216}"/>
              </a:ext>
            </a:extLst>
          </p:cNvPr>
          <p:cNvSpPr>
            <a:spLocks noGrp="1"/>
          </p:cNvSpPr>
          <p:nvPr>
            <p:ph type="ftr" sz="quarter" idx="11"/>
          </p:nvPr>
        </p:nvSpPr>
        <p:spPr/>
        <p:txBody>
          <a:bodyPr/>
          <a:lstStyle>
            <a:lvl1pPr>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id="{F7468AA0-20AD-43EB-B22D-16F4565F3C04}"/>
              </a:ext>
            </a:extLst>
          </p:cNvPr>
          <p:cNvSpPr>
            <a:spLocks noGrp="1"/>
          </p:cNvSpPr>
          <p:nvPr>
            <p:ph type="sldNum" sz="quarter" idx="12"/>
          </p:nvPr>
        </p:nvSpPr>
        <p:spPr/>
        <p:txBody>
          <a:bodyPr/>
          <a:lstStyle>
            <a:lvl1pPr>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C8EBB29F-D2B2-4F9A-8FD5-DD33BC8F1A79}"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17870384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B846FE-E77B-46F4-B4DE-C9926EF6FD98}" type="datetimeFigureOut">
              <a:rPr lang="vi-VN" smtClean="0"/>
              <a:t>02/02/2024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587813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A1B846FE-E77B-46F4-B4DE-C9926EF6FD98}" type="datetimeFigureOut">
              <a:rPr lang="vi-VN" smtClean="0"/>
              <a:t>02/02/2024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1266565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A1B846FE-E77B-46F4-B4DE-C9926EF6FD98}" type="datetimeFigureOut">
              <a:rPr lang="vi-VN" smtClean="0"/>
              <a:t>02/02/2024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3887130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A1B846FE-E77B-46F4-B4DE-C9926EF6FD98}" type="datetimeFigureOut">
              <a:rPr lang="vi-VN" smtClean="0"/>
              <a:t>02/02/2024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788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B846FE-E77B-46F4-B4DE-C9926EF6FD98}" type="datetimeFigureOut">
              <a:rPr lang="vi-VN" smtClean="0"/>
              <a:t>02/02/2024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3020717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B846FE-E77B-46F4-B4DE-C9926EF6FD98}" type="datetimeFigureOut">
              <a:rPr lang="vi-VN" smtClean="0"/>
              <a:t>02/02/2024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3598743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B846FE-E77B-46F4-B4DE-C9926EF6FD98}" type="datetimeFigureOut">
              <a:rPr lang="vi-VN" smtClean="0"/>
              <a:t>02/02/2024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0C1D826-C061-42CA-8E30-361617A4F368}" type="slidenum">
              <a:rPr lang="vi-VN" smtClean="0"/>
              <a:t>‹#›</a:t>
            </a:fld>
            <a:endParaRPr lang="vi-VN"/>
          </a:p>
        </p:txBody>
      </p:sp>
    </p:spTree>
    <p:extLst>
      <p:ext uri="{BB962C8B-B14F-4D97-AF65-F5344CB8AC3E}">
        <p14:creationId xmlns:p14="http://schemas.microsoft.com/office/powerpoint/2010/main" val="897227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846FE-E77B-46F4-B4DE-C9926EF6FD98}" type="datetimeFigureOut">
              <a:rPr lang="vi-VN" smtClean="0"/>
              <a:t>02/02/2024</a:t>
            </a:fld>
            <a:endParaRPr lang="vi-VN"/>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C1D826-C061-42CA-8E30-361617A4F368}" type="slidenum">
              <a:rPr lang="vi-VN" smtClean="0"/>
              <a:t>‹#›</a:t>
            </a:fld>
            <a:endParaRPr lang="vi-VN"/>
          </a:p>
        </p:txBody>
      </p:sp>
    </p:spTree>
    <p:extLst>
      <p:ext uri="{BB962C8B-B14F-4D97-AF65-F5344CB8AC3E}">
        <p14:creationId xmlns:p14="http://schemas.microsoft.com/office/powerpoint/2010/main" val="615805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BE1B13E3-2C52-425E-8346-4D02FFEFFB81}"/>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784D6A9-F0F9-4EB7-86D6-9D7CCBB15978}"/>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87BAC6B-41AC-40D8-9348-403C4D3145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5" name="Footer Placeholder 4">
            <a:extLst>
              <a:ext uri="{FF2B5EF4-FFF2-40B4-BE49-F238E27FC236}">
                <a16:creationId xmlns:a16="http://schemas.microsoft.com/office/drawing/2014/main" id="{A6562B26-3901-4F7F-BA81-EEB230369A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altLang="en-US" sz="1200" b="0" i="0" u="none" strike="noStrike" kern="1200" cap="none" spc="0" normalizeH="0" baseline="0" noProof="0">
              <a:ln>
                <a:noFill/>
              </a:ln>
              <a:solidFill>
                <a:prstClr val="black">
                  <a:tint val="75000"/>
                </a:prstClr>
              </a:solidFill>
              <a:effectLst/>
              <a:uLnTx/>
              <a:uFillTx/>
              <a:latin typeface="Calibri" panose="020F0502020204030204" pitchFamily="34" charset="0"/>
              <a:ea typeface="+mn-ea"/>
              <a:cs typeface="+mn-cs"/>
            </a:endParaRPr>
          </a:p>
        </p:txBody>
      </p:sp>
      <p:sp>
        <p:nvSpPr>
          <p:cNvPr id="6" name="Slide Number Placeholder 5">
            <a:extLst>
              <a:ext uri="{FF2B5EF4-FFF2-40B4-BE49-F238E27FC236}">
                <a16:creationId xmlns:a16="http://schemas.microsoft.com/office/drawing/2014/main" id="{62D39EDE-3117-4BCD-ACF2-4363EEEFA59C}"/>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EEF71FB4-5C0D-4C5E-BEFC-6BD67C2A3B17}"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pPr marL="0" marR="0" lvl="0" indent="0" algn="r" defTabSz="457200" rtl="0" eaLnBrk="0" fontAlgn="base" latinLnBrk="0" hangingPunct="0">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27792787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spd="slow"/>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2.xml"/><Relationship Id="rId1" Type="http://schemas.openxmlformats.org/officeDocument/2006/relationships/vmlDrawing" Target="../drawings/vmlDrawing4.vml"/><Relationship Id="rId6" Type="http://schemas.openxmlformats.org/officeDocument/2006/relationships/image" Target="../media/image18.emf"/><Relationship Id="rId5" Type="http://schemas.openxmlformats.org/officeDocument/2006/relationships/oleObject" Target="../embeddings/oleObject14.bin"/><Relationship Id="rId4" Type="http://schemas.openxmlformats.org/officeDocument/2006/relationships/image" Target="../media/image17.wmf"/></Relationships>
</file>

<file path=ppt/slides/_rels/slide1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oleObject" Target="../embeddings/oleObject15.bin"/><Relationship Id="rId7" Type="http://schemas.openxmlformats.org/officeDocument/2006/relationships/image" Target="../media/image21.emf"/><Relationship Id="rId2" Type="http://schemas.openxmlformats.org/officeDocument/2006/relationships/slideLayout" Target="../slideLayouts/slideLayout12.xml"/><Relationship Id="rId1" Type="http://schemas.openxmlformats.org/officeDocument/2006/relationships/vmlDrawing" Target="../drawings/vmlDrawing5.vml"/><Relationship Id="rId6" Type="http://schemas.openxmlformats.org/officeDocument/2006/relationships/oleObject" Target="../embeddings/oleObject16.bin"/><Relationship Id="rId5" Type="http://schemas.openxmlformats.org/officeDocument/2006/relationships/image" Target="../media/image23.png"/><Relationship Id="rId4" Type="http://schemas.openxmlformats.org/officeDocument/2006/relationships/image" Target="../media/image20.emf"/><Relationship Id="rId9" Type="http://schemas.openxmlformats.org/officeDocument/2006/relationships/image" Target="../media/image22.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oleObject" Target="../embeddings/oleObject19.bin"/><Relationship Id="rId4" Type="http://schemas.openxmlformats.org/officeDocument/2006/relationships/image" Target="../media/image24.wmf"/></Relationships>
</file>

<file path=ppt/slides/_rels/slide1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12.xml"/><Relationship Id="rId1" Type="http://schemas.openxmlformats.org/officeDocument/2006/relationships/vmlDrawing" Target="../drawings/vmlDrawing7.vml"/><Relationship Id="rId6" Type="http://schemas.openxmlformats.org/officeDocument/2006/relationships/image" Target="../media/image28.emf"/><Relationship Id="rId5" Type="http://schemas.openxmlformats.org/officeDocument/2006/relationships/oleObject" Target="../embeddings/oleObject21.bin"/><Relationship Id="rId4" Type="http://schemas.openxmlformats.org/officeDocument/2006/relationships/image" Target="../media/image27.wmf"/></Relationships>
</file>

<file path=ppt/slides/_rels/slide2.xml.rels><?xml version="1.0" encoding="UTF-8" standalone="yes"?>
<Relationships xmlns="http://schemas.openxmlformats.org/package/2006/relationships"><Relationship Id="rId8" Type="http://schemas.openxmlformats.org/officeDocument/2006/relationships/image" Target="../media/image6.e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8.e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5.e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7.emf"/><Relationship Id="rId4" Type="http://schemas.openxmlformats.org/officeDocument/2006/relationships/image" Target="../media/image4.wmf"/><Relationship Id="rId9" Type="http://schemas.openxmlformats.org/officeDocument/2006/relationships/oleObject" Target="../embeddings/oleObject4.bin"/><Relationship Id="rId14" Type="http://schemas.openxmlformats.org/officeDocument/2006/relationships/image" Target="../media/image9.emf"/></Relationships>
</file>

<file path=ppt/slides/_rels/slide2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7" Type="http://schemas.openxmlformats.org/officeDocument/2006/relationships/image" Target="../media/image12.em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8.bin"/><Relationship Id="rId5" Type="http://schemas.openxmlformats.org/officeDocument/2006/relationships/image" Target="../media/image10.png"/><Relationship Id="rId4"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10.png"/><Relationship Id="rId7" Type="http://schemas.openxmlformats.org/officeDocument/2006/relationships/image" Target="../media/image14.wmf"/><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oleObject" Target="../embeddings/oleObject10.bin"/><Relationship Id="rId11" Type="http://schemas.openxmlformats.org/officeDocument/2006/relationships/image" Target="../media/image16.wmf"/><Relationship Id="rId5" Type="http://schemas.openxmlformats.org/officeDocument/2006/relationships/image" Target="../media/image13.e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674F23F-E4DC-495E-892A-1BDE6CA7444D}"/>
              </a:ext>
            </a:extLst>
          </p:cNvPr>
          <p:cNvSpPr txBox="1">
            <a:spLocks noChangeArrowheads="1"/>
          </p:cNvSpPr>
          <p:nvPr/>
        </p:nvSpPr>
        <p:spPr bwMode="auto">
          <a:xfrm>
            <a:off x="5105400" y="1365250"/>
            <a:ext cx="3149600" cy="83026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48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MỞ ĐẦU</a:t>
            </a:r>
            <a:endParaRPr kumimoji="0" lang="en-US" altLang="en-US" sz="4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grpSp>
        <p:nvGrpSpPr>
          <p:cNvPr id="5" name="Group 4">
            <a:extLst>
              <a:ext uri="{FF2B5EF4-FFF2-40B4-BE49-F238E27FC236}">
                <a16:creationId xmlns:a16="http://schemas.microsoft.com/office/drawing/2014/main" id="{A317A01E-1D01-4EC7-9923-56414AC6704A}"/>
              </a:ext>
            </a:extLst>
          </p:cNvPr>
          <p:cNvGrpSpPr>
            <a:grpSpLocks/>
          </p:cNvGrpSpPr>
          <p:nvPr/>
        </p:nvGrpSpPr>
        <p:grpSpPr bwMode="auto">
          <a:xfrm>
            <a:off x="3962400" y="4224338"/>
            <a:ext cx="7848600" cy="2286000"/>
            <a:chOff x="3962401" y="4224337"/>
            <a:chExt cx="7848600" cy="2286000"/>
          </a:xfrm>
        </p:grpSpPr>
        <p:sp>
          <p:nvSpPr>
            <p:cNvPr id="2" name="Rectangle 1">
              <a:extLst>
                <a:ext uri="{FF2B5EF4-FFF2-40B4-BE49-F238E27FC236}">
                  <a16:creationId xmlns:a16="http://schemas.microsoft.com/office/drawing/2014/main" id="{BC055A3A-A58A-4969-8A9A-ED2093950DA5}"/>
                </a:ext>
              </a:extLst>
            </p:cNvPr>
            <p:cNvSpPr/>
            <p:nvPr/>
          </p:nvSpPr>
          <p:spPr>
            <a:xfrm>
              <a:off x="3962401" y="4224337"/>
              <a:ext cx="7848600" cy="2286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487" name="TextBox 3">
              <a:extLst>
                <a:ext uri="{FF2B5EF4-FFF2-40B4-BE49-F238E27FC236}">
                  <a16:creationId xmlns:a16="http://schemas.microsoft.com/office/drawing/2014/main" id="{CD76B121-1364-4E43-AF7E-5B821CF737F9}"/>
                </a:ext>
              </a:extLst>
            </p:cNvPr>
            <p:cNvSpPr txBox="1">
              <a:spLocks noChangeArrowheads="1"/>
            </p:cNvSpPr>
            <p:nvPr/>
          </p:nvSpPr>
          <p:spPr bwMode="auto">
            <a:xfrm>
              <a:off x="4388437" y="4649787"/>
              <a:ext cx="7391400"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Các</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nhóm</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nộp</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sơ</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đồ</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tư</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duy</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Tóm</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tắt</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kiến</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thức</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4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chương</a:t>
              </a:r>
              <a:r>
                <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en-US" altLang="en-US" sz="4800" dirty="0" smtClean="0">
                  <a:solidFill>
                    <a:prstClr val="black"/>
                  </a:solidFill>
                  <a:latin typeface="Times New Roman" panose="02020603050405020304" pitchFamily="18" charset="0"/>
                  <a:cs typeface="Times New Roman" panose="02020603050405020304" pitchFamily="18" charset="0"/>
                </a:rPr>
                <a:t>III</a:t>
              </a:r>
              <a:r>
                <a:rPr kumimoji="0" lang="en-US" altLang="en-US" sz="4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altLang="en-US" sz="4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grpSp>
      <p:pic>
        <p:nvPicPr>
          <p:cNvPr id="9" name="Hình ảnh 5">
            <a:extLst>
              <a:ext uri="{FF2B5EF4-FFF2-40B4-BE49-F238E27FC236}">
                <a16:creationId xmlns:a16="http://schemas.microsoft.com/office/drawing/2014/main" id="{4C36DFE9-C58F-46BD-86DF-0CF627CB945D}"/>
              </a:ext>
            </a:extLst>
          </p:cNvPr>
          <p:cNvPicPr>
            <a:picLocks noChangeAspect="1"/>
          </p:cNvPicPr>
          <p:nvPr/>
        </p:nvPicPr>
        <p:blipFill rotWithShape="1">
          <a:blip r:embed="rId3" cstate="print"/>
          <a:srcRect l="18711" t="12222" r="20015" b="20370"/>
          <a:stretch/>
        </p:blipFill>
        <p:spPr>
          <a:xfrm>
            <a:off x="212518" y="3185851"/>
            <a:ext cx="3753852" cy="3634049"/>
          </a:xfrm>
          <a:prstGeom prst="ellipse">
            <a:avLst/>
          </a:prstGeom>
        </p:spPr>
      </p:pic>
      <p:sp>
        <p:nvSpPr>
          <p:cNvPr id="8" name="Sun 7">
            <a:extLst>
              <a:ext uri="{FF2B5EF4-FFF2-40B4-BE49-F238E27FC236}">
                <a16:creationId xmlns:a16="http://schemas.microsoft.com/office/drawing/2014/main" id="{B1A2D463-261C-4A41-9ECF-A980EC30FA6E}"/>
              </a:ext>
            </a:extLst>
          </p:cNvPr>
          <p:cNvSpPr/>
          <p:nvPr/>
        </p:nvSpPr>
        <p:spPr>
          <a:xfrm>
            <a:off x="-209550" y="76200"/>
            <a:ext cx="4171950" cy="3408363"/>
          </a:xfrm>
          <a:prstGeom prst="sun">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HOẠT ĐỘNG</a:t>
            </a:r>
          </a:p>
        </p:txBody>
      </p:sp>
    </p:spTree>
    <p:extLst>
      <p:ext uri="{BB962C8B-B14F-4D97-AF65-F5344CB8AC3E}">
        <p14:creationId xmlns:p14="http://schemas.microsoft.com/office/powerpoint/2010/main" val="225646908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500" fill="hold"/>
                                        <p:tgtEl>
                                          <p:spTgt spid="8"/>
                                        </p:tgtEl>
                                        <p:attrNameLst>
                                          <p:attrName>ppt_w</p:attrName>
                                        </p:attrNameLst>
                                      </p:cBhvr>
                                      <p:tavLst>
                                        <p:tav tm="0">
                                          <p:val>
                                            <p:fltVal val="0"/>
                                          </p:val>
                                        </p:tav>
                                        <p:tav tm="100000">
                                          <p:val>
                                            <p:strVal val="#ppt_w"/>
                                          </p:val>
                                        </p:tav>
                                      </p:tavLst>
                                    </p:anim>
                                    <p:anim calcmode="lin" valueType="num">
                                      <p:cBhvr>
                                        <p:cTn id="8" dur="1500" fill="hold"/>
                                        <p:tgtEl>
                                          <p:spTgt spid="8"/>
                                        </p:tgtEl>
                                        <p:attrNameLst>
                                          <p:attrName>ppt_h</p:attrName>
                                        </p:attrNameLst>
                                      </p:cBhvr>
                                      <p:tavLst>
                                        <p:tav tm="0">
                                          <p:val>
                                            <p:fltVal val="0"/>
                                          </p:val>
                                        </p:tav>
                                        <p:tav tm="100000">
                                          <p:val>
                                            <p:strVal val="#ppt_h"/>
                                          </p:val>
                                        </p:tav>
                                      </p:tavLst>
                                    </p:anim>
                                    <p:anim calcmode="lin" valueType="num">
                                      <p:cBhvr>
                                        <p:cTn id="9" dur="1500" fill="hold"/>
                                        <p:tgtEl>
                                          <p:spTgt spid="8"/>
                                        </p:tgtEl>
                                        <p:attrNameLst>
                                          <p:attrName>style.rotation</p:attrName>
                                        </p:attrNameLst>
                                      </p:cBhvr>
                                      <p:tavLst>
                                        <p:tav tm="0">
                                          <p:val>
                                            <p:fltVal val="360"/>
                                          </p:val>
                                        </p:tav>
                                        <p:tav tm="100000">
                                          <p:val>
                                            <p:fltVal val="0"/>
                                          </p:val>
                                        </p:tav>
                                      </p:tavLst>
                                    </p:anim>
                                    <p:animEffect transition="in" filter="fade">
                                      <p:cBhvr>
                                        <p:cTn id="10" dur="1500"/>
                                        <p:tgtEl>
                                          <p:spTgt spid="8"/>
                                        </p:tgtEl>
                                      </p:cBhvr>
                                    </p:animEffect>
                                  </p:childTnLst>
                                </p:cTn>
                              </p:par>
                              <p:par>
                                <p:cTn id="11" presetID="2" presetClass="entr" presetSubtype="4"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par>
                                <p:cTn id="20" presetID="16" presetClass="entr" presetSubtype="21"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white"/>
              </a:solidFill>
              <a:effectLst/>
              <a:uLnTx/>
              <a:uFillTx/>
              <a:latin typeface="Arial" panose="020B0604020202020204" pitchFamily="34" charset="0"/>
              <a:ea typeface="+mn-ea"/>
              <a:cs typeface="+mn-cs"/>
            </a:endParaRPr>
          </a:p>
        </p:txBody>
      </p:sp>
      <p:sp>
        <p:nvSpPr>
          <p:cNvPr id="3" name="TextBox 2"/>
          <p:cNvSpPr txBox="1"/>
          <p:nvPr/>
        </p:nvSpPr>
        <p:spPr>
          <a:xfrm>
            <a:off x="3249207" y="-46775"/>
            <a:ext cx="5712911" cy="60016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BÀI </a:t>
            </a:r>
            <a:r>
              <a:rPr kumimoji="0" lang="en-US"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rPr>
              <a:t>TẬP CUỐI </a:t>
            </a: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CHƯƠNG III</a:t>
            </a:r>
            <a:endParaRPr kumimoji="0" lang="vi-VN"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endParaRPr>
          </a:p>
        </p:txBody>
      </p:sp>
      <p:sp>
        <p:nvSpPr>
          <p:cNvPr id="4" name="TextBox 3"/>
          <p:cNvSpPr txBox="1"/>
          <p:nvPr/>
        </p:nvSpPr>
        <p:spPr>
          <a:xfrm>
            <a:off x="51582" y="836712"/>
            <a:ext cx="12108160" cy="4801314"/>
          </a:xfrm>
          <a:prstGeom prst="rect">
            <a:avLst/>
          </a:prstGeom>
          <a:noFill/>
        </p:spPr>
        <p:txBody>
          <a:bodyPr wrap="square" rtlCol="0">
            <a:spAutoFit/>
          </a:bodyPr>
          <a:lstStyle/>
          <a:p>
            <a:pPr algn="just">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4: </a:t>
            </a:r>
            <a:r>
              <a:rPr lang="vi-VN" sz="3200" dirty="0" smtClean="0">
                <a:latin typeface="Times New Roman" panose="02020603050405020304" pitchFamily="18" charset="0"/>
                <a:cs typeface="Times New Roman" panose="02020603050405020304" pitchFamily="18" charset="0"/>
              </a:rPr>
              <a:t>Cho </a:t>
            </a:r>
            <a:r>
              <a:rPr lang="vi-VN" sz="3200" dirty="0">
                <a:latin typeface="Times New Roman" panose="02020603050405020304" pitchFamily="18" charset="0"/>
                <a:cs typeface="Times New Roman" panose="02020603050405020304" pitchFamily="18" charset="0"/>
              </a:rPr>
              <a:t>hai hàm số </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y=2x</a:t>
            </a:r>
            <a:r>
              <a:rPr lang="vi-VN" sz="3200" dirty="0">
                <a:latin typeface="Times New Roman" panose="02020603050405020304" pitchFamily="18" charset="0"/>
                <a:cs typeface="Times New Roman" panose="02020603050405020304" pitchFamily="18" charset="0"/>
              </a:rPr>
              <a:t>−2</a:t>
            </a:r>
            <a:r>
              <a:rPr lang="vi-VN" sz="3200" dirty="0" smtClean="0">
                <a:latin typeface="Times New Roman" panose="02020603050405020304" pitchFamily="18" charset="0"/>
                <a:cs typeface="Times New Roman" panose="02020603050405020304" pitchFamily="18" charset="0"/>
              </a:rPr>
              <a:t>.</a:t>
            </a:r>
            <a:endParaRPr lang="en-US" sz="3200" dirty="0" smtClean="0">
              <a:latin typeface="Times New Roman" panose="02020603050405020304" pitchFamily="18" charset="0"/>
              <a:cs typeface="Times New Roman" panose="02020603050405020304" pitchFamily="18" charset="0"/>
            </a:endParaRPr>
          </a:p>
          <a:p>
            <a:pPr algn="just">
              <a:lnSpc>
                <a:spcPct val="150000"/>
              </a:lnSpc>
            </a:pPr>
            <a:r>
              <a:rPr lang="vi-VN" sz="3200" dirty="0" smtClean="0">
                <a:latin typeface="Times New Roman" panose="02020603050405020304" pitchFamily="18" charset="0"/>
                <a:cs typeface="Times New Roman" panose="02020603050405020304" pitchFamily="18" charset="0"/>
              </a:rPr>
              <a:t> a</a:t>
            </a:r>
            <a:r>
              <a:rPr lang="vi-VN" sz="3200" dirty="0">
                <a:latin typeface="Times New Roman" panose="02020603050405020304" pitchFamily="18" charset="0"/>
                <a:cs typeface="Times New Roman" panose="02020603050405020304" pitchFamily="18" charset="0"/>
              </a:rPr>
              <a:t>) Vẽ đồ thị hai hàm số đó trên cùng một mặt phẳng tọa độ.</a:t>
            </a:r>
          </a:p>
          <a:p>
            <a:pPr algn="just">
              <a:lnSpc>
                <a:spcPct val="150000"/>
              </a:lnSpc>
            </a:pP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a:t>
            </a:r>
            <a:r>
              <a:rPr lang="vi-VN" sz="3200" dirty="0">
                <a:latin typeface="Times New Roman" panose="02020603050405020304" pitchFamily="18" charset="0"/>
                <a:cs typeface="Times New Roman" panose="02020603050405020304" pitchFamily="18" charset="0"/>
              </a:rPr>
              <a:t>) Gọi A, B lần lượt là giao điểm của hai đường thẳng </a:t>
            </a:r>
            <a:r>
              <a:rPr lang="en-US" sz="3200" dirty="0" smtClean="0">
                <a:latin typeface="Times New Roman" panose="02020603050405020304" pitchFamily="18" charset="0"/>
                <a:cs typeface="Times New Roman" panose="02020603050405020304" pitchFamily="18" charset="0"/>
              </a:rPr>
              <a:t>                 </a:t>
            </a:r>
          </a:p>
          <a:p>
            <a:pPr algn="just">
              <a:lnSpc>
                <a:spcPct val="150000"/>
              </a:lnSpc>
            </a:pP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và</a:t>
            </a:r>
            <a:r>
              <a:rPr lang="en-US"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y=2x−</a:t>
            </a:r>
            <a:r>
              <a:rPr lang="vi-VN" sz="3200" dirty="0" smtClean="0">
                <a:latin typeface="Times New Roman" panose="02020603050405020304" pitchFamily="18" charset="0"/>
                <a:cs typeface="Times New Roman" panose="02020603050405020304" pitchFamily="18" charset="0"/>
              </a:rPr>
              <a:t>2</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với </a:t>
            </a:r>
            <a:r>
              <a:rPr lang="vi-VN" sz="3200" dirty="0">
                <a:latin typeface="Times New Roman" panose="02020603050405020304" pitchFamily="18" charset="0"/>
                <a:cs typeface="Times New Roman" panose="02020603050405020304" pitchFamily="18" charset="0"/>
              </a:rPr>
              <a:t>trục hoành và C là giao điểm của hai đường thẳng đó. Tính chu vi và diện tích của tam giác ABC (đơn vị đo trên các trục tọa độ là centimét).</a:t>
            </a:r>
          </a:p>
          <a:p>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1304004385"/>
              </p:ext>
            </p:extLst>
          </p:nvPr>
        </p:nvGraphicFramePr>
        <p:xfrm>
          <a:off x="4079776" y="836712"/>
          <a:ext cx="1944216" cy="972108"/>
        </p:xfrm>
        <a:graphic>
          <a:graphicData uri="http://schemas.openxmlformats.org/presentationml/2006/ole">
            <mc:AlternateContent xmlns:mc="http://schemas.openxmlformats.org/markup-compatibility/2006">
              <mc:Choice xmlns:v="urn:schemas-microsoft-com:vml" Requires="v">
                <p:oleObj spid="_x0000_s14366" name="Equation" r:id="rId3" imgW="787320" imgH="393480" progId="Equation.DSMT4">
                  <p:embed/>
                </p:oleObj>
              </mc:Choice>
              <mc:Fallback>
                <p:oleObj name="Equation" r:id="rId3" imgW="787320" imgH="393480" progId="Equation.DSMT4">
                  <p:embed/>
                  <p:pic>
                    <p:nvPicPr>
                      <p:cNvPr id="0" name=""/>
                      <p:cNvPicPr/>
                      <p:nvPr/>
                    </p:nvPicPr>
                    <p:blipFill>
                      <a:blip r:embed="rId4"/>
                      <a:stretch>
                        <a:fillRect/>
                      </a:stretch>
                    </p:blipFill>
                    <p:spPr>
                      <a:xfrm>
                        <a:off x="4079776" y="836712"/>
                        <a:ext cx="1944216" cy="972108"/>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17231520"/>
              </p:ext>
            </p:extLst>
          </p:nvPr>
        </p:nvGraphicFramePr>
        <p:xfrm>
          <a:off x="9192344" y="2276872"/>
          <a:ext cx="1943100" cy="960437"/>
        </p:xfrm>
        <a:graphic>
          <a:graphicData uri="http://schemas.openxmlformats.org/presentationml/2006/ole">
            <mc:AlternateContent xmlns:mc="http://schemas.openxmlformats.org/markup-compatibility/2006">
              <mc:Choice xmlns:v="urn:schemas-microsoft-com:vml" Requires="v">
                <p:oleObj spid="_x0000_s14367" name="Equation" r:id="rId5" imgW="1943206" imgH="959979" progId="Equation.DSMT4">
                  <p:embed/>
                </p:oleObj>
              </mc:Choice>
              <mc:Fallback>
                <p:oleObj name="Equation" r:id="rId5" imgW="1943206" imgH="959979" progId="Equation.DSMT4">
                  <p:embed/>
                  <p:pic>
                    <p:nvPicPr>
                      <p:cNvPr id="0" name=""/>
                      <p:cNvPicPr/>
                      <p:nvPr/>
                    </p:nvPicPr>
                    <p:blipFill>
                      <a:blip r:embed="rId6"/>
                      <a:stretch>
                        <a:fillRect/>
                      </a:stretch>
                    </p:blipFill>
                    <p:spPr>
                      <a:xfrm>
                        <a:off x="9192344" y="2276872"/>
                        <a:ext cx="1943100" cy="960437"/>
                      </a:xfrm>
                      <a:prstGeom prst="rect">
                        <a:avLst/>
                      </a:prstGeom>
                    </p:spPr>
                  </p:pic>
                </p:oleObj>
              </mc:Fallback>
            </mc:AlternateContent>
          </a:graphicData>
        </a:graphic>
      </p:graphicFrame>
    </p:spTree>
    <p:extLst>
      <p:ext uri="{BB962C8B-B14F-4D97-AF65-F5344CB8AC3E}">
        <p14:creationId xmlns:p14="http://schemas.microsoft.com/office/powerpoint/2010/main" val="9171100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white"/>
              </a:solidFill>
              <a:effectLst/>
              <a:uLnTx/>
              <a:uFillTx/>
              <a:latin typeface="Arial" panose="020B0604020202020204" pitchFamily="34" charset="0"/>
              <a:ea typeface="+mn-ea"/>
              <a:cs typeface="+mn-cs"/>
            </a:endParaRPr>
          </a:p>
        </p:txBody>
      </p:sp>
      <p:sp>
        <p:nvSpPr>
          <p:cNvPr id="3" name="TextBox 2"/>
          <p:cNvSpPr txBox="1"/>
          <p:nvPr/>
        </p:nvSpPr>
        <p:spPr>
          <a:xfrm>
            <a:off x="3249207" y="-46775"/>
            <a:ext cx="5712911" cy="60016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BÀI </a:t>
            </a:r>
            <a:r>
              <a:rPr kumimoji="0" lang="en-US"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rPr>
              <a:t>TẬP CUỐI </a:t>
            </a: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CHƯƠNG III</a:t>
            </a:r>
            <a:endParaRPr kumimoji="0" lang="vi-VN"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endParaRPr>
          </a:p>
        </p:txBody>
      </p:sp>
      <p:pic>
        <p:nvPicPr>
          <p:cNvPr id="4" name="Picture 3"/>
          <p:cNvPicPr/>
          <p:nvPr/>
        </p:nvPicPr>
        <p:blipFill>
          <a:blip r:embed="rId2"/>
          <a:stretch>
            <a:fillRect/>
          </a:stretch>
        </p:blipFill>
        <p:spPr>
          <a:xfrm>
            <a:off x="1991544" y="1052736"/>
            <a:ext cx="7488832" cy="5040560"/>
          </a:xfrm>
          <a:prstGeom prst="rect">
            <a:avLst/>
          </a:prstGeom>
        </p:spPr>
      </p:pic>
    </p:spTree>
    <p:extLst>
      <p:ext uri="{BB962C8B-B14F-4D97-AF65-F5344CB8AC3E}">
        <p14:creationId xmlns:p14="http://schemas.microsoft.com/office/powerpoint/2010/main" val="39348308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1"/>
          <p:cNvSpPr>
            <a:spLocks noChangeArrowheads="1"/>
          </p:cNvSpPr>
          <p:nvPr/>
        </p:nvSpPr>
        <p:spPr bwMode="auto">
          <a:xfrm>
            <a:off x="-9236" y="191053"/>
            <a:ext cx="12192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kumimoji="0" lang="en-US" altLang="en-US" sz="2400" b="0" i="0" u="none" strike="noStrike" cap="none" normalizeH="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B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lần</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lượt</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y=2x-2</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20" name="Rectangle 12"/>
          <p:cNvSpPr>
            <a:spLocks noChangeArrowheads="1"/>
          </p:cNvSpPr>
          <p:nvPr/>
        </p:nvSpPr>
        <p:spPr bwMode="auto">
          <a:xfrm>
            <a:off x="74820" y="697627"/>
            <a:ext cx="12023887" cy="7478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trục</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hoành</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alt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 ≡ N; B ≡ Q.</a:t>
            </a:r>
            <a:endParaRPr kumimoji="0" lang="en-US" altLang="en-US"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chiếu</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AB hay CH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tam </a:t>
            </a:r>
            <a:r>
              <a:rPr kumimoji="0" lang="en-US" altLang="en-US" sz="24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giác</a:t>
            </a:r>
            <a:r>
              <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ABC.</a:t>
            </a:r>
            <a:endParaRPr kumimoji="0" lang="en-US" altLang="en-US"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err="1" smtClean="0">
                <a:latin typeface="Times New Roman" panose="02020603050405020304" pitchFamily="18" charset="0"/>
                <a:cs typeface="Times New Roman" panose="02020603050405020304" pitchFamily="18" charset="0"/>
              </a:rPr>
              <a:t>Dựa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vẽ</a:t>
            </a:r>
            <a:r>
              <a:rPr lang="en-US" sz="2400" dirty="0">
                <a:latin typeface="Times New Roman" panose="02020603050405020304" pitchFamily="18" charset="0"/>
                <a:cs typeface="Times New Roman" panose="02020603050405020304" pitchFamily="18" charset="0"/>
              </a:rPr>
              <a:t>, ta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Tọa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C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C(2; 2);</a:t>
            </a:r>
          </a:p>
          <a:p>
            <a:r>
              <a:rPr lang="en-US" sz="2400" dirty="0">
                <a:latin typeface="Times New Roman" panose="02020603050405020304" pitchFamily="18" charset="0"/>
                <a:cs typeface="Times New Roman" panose="02020603050405020304" pitchFamily="18" charset="0"/>
              </a:rPr>
              <a:t>• H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chiếu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C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Ox </a:t>
            </a:r>
            <a:r>
              <a:rPr lang="en-US" sz="2400" dirty="0" err="1">
                <a:latin typeface="Times New Roman" panose="02020603050405020304" pitchFamily="18" charset="0"/>
                <a:cs typeface="Times New Roman" panose="02020603050405020304" pitchFamily="18" charset="0"/>
              </a:rPr>
              <a:t>nên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tọa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H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H(2; 0) </a:t>
            </a:r>
            <a:r>
              <a:rPr lang="en-US" sz="2400" dirty="0" err="1">
                <a:latin typeface="Times New Roman" panose="02020603050405020304" pitchFamily="18" charset="0"/>
                <a:cs typeface="Times New Roman" panose="02020603050405020304" pitchFamily="18" charset="0"/>
              </a:rPr>
              <a:t>suy</a:t>
            </a:r>
            <a:r>
              <a:rPr lang="en-US" sz="2400" dirty="0">
                <a:latin typeface="Times New Roman" panose="02020603050405020304" pitchFamily="18" charset="0"/>
                <a:cs typeface="Times New Roman" panose="02020603050405020304" pitchFamily="18" charset="0"/>
              </a:rPr>
              <a:t> CH = 2 cm.</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dài</a:t>
            </a:r>
            <a:r>
              <a:rPr lang="en-US" sz="2400" dirty="0">
                <a:latin typeface="Times New Roman" panose="02020603050405020304" pitchFamily="18" charset="0"/>
                <a:cs typeface="Times New Roman" panose="02020603050405020304" pitchFamily="18" charset="0"/>
              </a:rPr>
              <a:t> AB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6 – 1 = 5 (cm).</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dài</a:t>
            </a:r>
            <a:r>
              <a:rPr lang="en-US" sz="2400" dirty="0">
                <a:latin typeface="Times New Roman" panose="02020603050405020304" pitchFamily="18" charset="0"/>
                <a:cs typeface="Times New Roman" panose="02020603050405020304" pitchFamily="18" charset="0"/>
              </a:rPr>
              <a:t> BH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2 – 1 = 1 (cm).</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dài</a:t>
            </a:r>
            <a:r>
              <a:rPr lang="en-US" sz="2400" dirty="0">
                <a:latin typeface="Times New Roman" panose="02020603050405020304" pitchFamily="18" charset="0"/>
                <a:cs typeface="Times New Roman" panose="02020603050405020304" pitchFamily="18" charset="0"/>
              </a:rPr>
              <a:t> AH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6 – 2 = 4 (cm).</a:t>
            </a:r>
          </a:p>
          <a:p>
            <a:r>
              <a:rPr lang="en-US" sz="2400" dirty="0" err="1">
                <a:latin typeface="Times New Roman" panose="02020603050405020304" pitchFamily="18" charset="0"/>
                <a:cs typeface="Times New Roman" panose="02020603050405020304" pitchFamily="18" charset="0"/>
              </a:rPr>
              <a:t>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Pythagore</a:t>
            </a:r>
            <a:r>
              <a:rPr lang="en-US" sz="2400" dirty="0">
                <a:latin typeface="Times New Roman" panose="02020603050405020304" pitchFamily="18" charset="0"/>
                <a:cs typeface="Times New Roman" panose="02020603050405020304" pitchFamily="18" charset="0"/>
              </a:rPr>
              <a:t>, ta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AC</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AH</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CH</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4</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+ 2</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20. </a:t>
            </a:r>
            <a:r>
              <a:rPr lang="en-US" sz="2400" dirty="0" err="1" smtClean="0">
                <a:latin typeface="Times New Roman" panose="02020603050405020304" pitchFamily="18" charset="0"/>
                <a:cs typeface="Times New Roman" panose="02020603050405020304" pitchFamily="18" charset="0"/>
              </a:rPr>
              <a:t>Suy</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AC</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cm</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BC</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BH</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CH</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1</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+ 2</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5. </a:t>
            </a:r>
            <a:r>
              <a:rPr lang="en-US" sz="2400" dirty="0" err="1" smtClean="0">
                <a:latin typeface="Times New Roman" panose="02020603050405020304" pitchFamily="18" charset="0"/>
                <a:cs typeface="Times New Roman" panose="02020603050405020304" pitchFamily="18" charset="0"/>
              </a:rPr>
              <a:t>Suy</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a:t>
            </a:r>
            <a:r>
              <a:rPr lang="en-US" sz="2400" dirty="0">
                <a:latin typeface="Times New Roman" panose="02020603050405020304" pitchFamily="18" charset="0"/>
                <a:cs typeface="Times New Roman" panose="02020603050405020304" pitchFamily="18" charset="0"/>
              </a:rPr>
              <a:t> BC</a:t>
            </a: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cm</a:t>
            </a:r>
            <a:r>
              <a:rPr lang="en-US" sz="2400" dirty="0">
                <a:latin typeface="Times New Roman" panose="02020603050405020304" pitchFamily="18" charset="0"/>
                <a:cs typeface="Times New Roman" panose="02020603050405020304" pitchFamily="18" charset="0"/>
              </a:rPr>
              <a:t>.</a:t>
            </a:r>
          </a:p>
          <a:p>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a:t>
            </a:r>
            <a:r>
              <a:rPr lang="en-US" sz="2400" dirty="0">
                <a:latin typeface="Times New Roman" panose="02020603050405020304" pitchFamily="18" charset="0"/>
                <a:cs typeface="Times New Roman" panose="02020603050405020304" pitchFamily="18" charset="0"/>
              </a:rPr>
              <a:t> vi tam </a:t>
            </a:r>
            <a:r>
              <a:rPr lang="en-US" sz="2400" dirty="0" err="1">
                <a:latin typeface="Times New Roman" panose="02020603050405020304" pitchFamily="18" charset="0"/>
                <a:cs typeface="Times New Roman" panose="02020603050405020304" pitchFamily="18" charset="0"/>
              </a:rPr>
              <a:t>giác</a:t>
            </a:r>
            <a:r>
              <a:rPr lang="en-US" sz="2400" dirty="0">
                <a:latin typeface="Times New Roman" panose="02020603050405020304" pitchFamily="18" charset="0"/>
                <a:cs typeface="Times New Roman" panose="02020603050405020304" pitchFamily="18" charset="0"/>
              </a:rPr>
              <a:t> ABC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AB+BC+AC≈</a:t>
            </a:r>
            <a:r>
              <a:rPr lang="en-US" sz="2400" dirty="0">
                <a:latin typeface="Times New Roman" panose="02020603050405020304" pitchFamily="18" charset="0"/>
                <a:cs typeface="Times New Roman" panose="02020603050405020304" pitchFamily="18" charset="0"/>
              </a:rPr>
              <a:t>11,71 (cm)</a:t>
            </a:r>
          </a:p>
          <a:p>
            <a:r>
              <a:rPr lang="en-US" sz="2400" dirty="0" err="1">
                <a:latin typeface="Times New Roman" panose="02020603050405020304" pitchFamily="18" charset="0"/>
                <a:cs typeface="Times New Roman" panose="02020603050405020304" pitchFamily="18" charset="0"/>
              </a:rPr>
              <a:t>Diện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tích</a:t>
            </a:r>
            <a:r>
              <a:rPr lang="en-US" sz="2400" dirty="0">
                <a:latin typeface="Times New Roman" panose="02020603050405020304" pitchFamily="18" charset="0"/>
                <a:cs typeface="Times New Roman" panose="02020603050405020304" pitchFamily="18" charset="0"/>
              </a:rPr>
              <a:t> tam </a:t>
            </a:r>
            <a:r>
              <a:rPr lang="en-US" sz="2400" dirty="0" err="1">
                <a:latin typeface="Times New Roman" panose="02020603050405020304" pitchFamily="18" charset="0"/>
                <a:cs typeface="Times New Roman" panose="02020603050405020304" pitchFamily="18" charset="0"/>
              </a:rPr>
              <a:t>giác</a:t>
            </a:r>
            <a:r>
              <a:rPr lang="en-US" sz="2400" dirty="0">
                <a:latin typeface="Times New Roman" panose="02020603050405020304" pitchFamily="18" charset="0"/>
                <a:cs typeface="Times New Roman" panose="02020603050405020304" pitchFamily="18" charset="0"/>
              </a:rPr>
              <a:t> ABC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5</a:t>
            </a:r>
            <a:r>
              <a:rPr lang="en-US" sz="2400" dirty="0">
                <a:latin typeface="Times New Roman" panose="02020603050405020304" pitchFamily="18" charset="0"/>
                <a:cs typeface="Times New Roman" panose="02020603050405020304" pitchFamily="18" charset="0"/>
              </a:rPr>
              <a:t> (cm</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21" name="Object 20"/>
          <p:cNvGraphicFramePr>
            <a:graphicFrameLocks noChangeAspect="1"/>
          </p:cNvGraphicFramePr>
          <p:nvPr>
            <p:extLst>
              <p:ext uri="{D42A27DB-BD31-4B8C-83A1-F6EECF244321}">
                <p14:modId xmlns:p14="http://schemas.microsoft.com/office/powerpoint/2010/main" val="2020995690"/>
              </p:ext>
            </p:extLst>
          </p:nvPr>
        </p:nvGraphicFramePr>
        <p:xfrm>
          <a:off x="6744072" y="43118"/>
          <a:ext cx="1605554" cy="793594"/>
        </p:xfrm>
        <a:graphic>
          <a:graphicData uri="http://schemas.openxmlformats.org/presentationml/2006/ole">
            <mc:AlternateContent xmlns:mc="http://schemas.openxmlformats.org/markup-compatibility/2006">
              <mc:Choice xmlns:v="urn:schemas-microsoft-com:vml" Requires="v">
                <p:oleObj spid="_x0000_s17488" name="Equation" r:id="rId3" imgW="1943206" imgH="959979" progId="Equation.DSMT4">
                  <p:embed/>
                </p:oleObj>
              </mc:Choice>
              <mc:Fallback>
                <p:oleObj name="Equation" r:id="rId3" imgW="1943206" imgH="959979" progId="Equation.DSMT4">
                  <p:embed/>
                  <p:pic>
                    <p:nvPicPr>
                      <p:cNvPr id="0" name=""/>
                      <p:cNvPicPr/>
                      <p:nvPr/>
                    </p:nvPicPr>
                    <p:blipFill>
                      <a:blip r:embed="rId4"/>
                      <a:stretch>
                        <a:fillRect/>
                      </a:stretch>
                    </p:blipFill>
                    <p:spPr>
                      <a:xfrm>
                        <a:off x="6744072" y="43118"/>
                        <a:ext cx="1605554" cy="793594"/>
                      </a:xfrm>
                      <a:prstGeom prst="rect">
                        <a:avLst/>
                      </a:prstGeom>
                    </p:spPr>
                  </p:pic>
                </p:oleObj>
              </mc:Fallback>
            </mc:AlternateContent>
          </a:graphicData>
        </a:graphic>
      </p:graphicFrame>
      <p:pic>
        <p:nvPicPr>
          <p:cNvPr id="22" name="Picture 21"/>
          <p:cNvPicPr/>
          <p:nvPr/>
        </p:nvPicPr>
        <p:blipFill>
          <a:blip r:embed="rId5"/>
          <a:stretch>
            <a:fillRect/>
          </a:stretch>
        </p:blipFill>
        <p:spPr>
          <a:xfrm>
            <a:off x="7261258" y="4064072"/>
            <a:ext cx="4906645" cy="2809875"/>
          </a:xfrm>
          <a:prstGeom prst="rect">
            <a:avLst/>
          </a:prstGeom>
        </p:spPr>
      </p:pic>
      <p:graphicFrame>
        <p:nvGraphicFramePr>
          <p:cNvPr id="59" name="Object 58"/>
          <p:cNvGraphicFramePr>
            <a:graphicFrameLocks noChangeAspect="1"/>
          </p:cNvGraphicFramePr>
          <p:nvPr>
            <p:extLst>
              <p:ext uri="{D42A27DB-BD31-4B8C-83A1-F6EECF244321}">
                <p14:modId xmlns:p14="http://schemas.microsoft.com/office/powerpoint/2010/main" val="2951232911"/>
              </p:ext>
            </p:extLst>
          </p:nvPr>
        </p:nvGraphicFramePr>
        <p:xfrm>
          <a:off x="6010838" y="4036367"/>
          <a:ext cx="517202" cy="400745"/>
        </p:xfrm>
        <a:graphic>
          <a:graphicData uri="http://schemas.openxmlformats.org/presentationml/2006/ole">
            <mc:AlternateContent xmlns:mc="http://schemas.openxmlformats.org/markup-compatibility/2006">
              <mc:Choice xmlns:v="urn:schemas-microsoft-com:vml" Requires="v">
                <p:oleObj spid="_x0000_s17489" name="Equation" r:id="rId6" imgW="314590" imgH="228948" progId="Equation.DSMT4">
                  <p:embed/>
                </p:oleObj>
              </mc:Choice>
              <mc:Fallback>
                <p:oleObj name="Equation" r:id="rId6" imgW="314590" imgH="228948" progId="Equation.DSMT4">
                  <p:embed/>
                  <p:pic>
                    <p:nvPicPr>
                      <p:cNvPr id="0" name=""/>
                      <p:cNvPicPr/>
                      <p:nvPr/>
                    </p:nvPicPr>
                    <p:blipFill>
                      <a:blip r:embed="rId7"/>
                      <a:stretch>
                        <a:fillRect/>
                      </a:stretch>
                    </p:blipFill>
                    <p:spPr>
                      <a:xfrm>
                        <a:off x="6010838" y="4036367"/>
                        <a:ext cx="517202" cy="400745"/>
                      </a:xfrm>
                      <a:prstGeom prst="rect">
                        <a:avLst/>
                      </a:prstGeom>
                    </p:spPr>
                  </p:pic>
                </p:oleObj>
              </mc:Fallback>
            </mc:AlternateContent>
          </a:graphicData>
        </a:graphic>
      </p:graphicFrame>
      <p:graphicFrame>
        <p:nvGraphicFramePr>
          <p:cNvPr id="60" name="Object 59"/>
          <p:cNvGraphicFramePr>
            <a:graphicFrameLocks noChangeAspect="1"/>
          </p:cNvGraphicFramePr>
          <p:nvPr>
            <p:extLst>
              <p:ext uri="{D42A27DB-BD31-4B8C-83A1-F6EECF244321}">
                <p14:modId xmlns:p14="http://schemas.microsoft.com/office/powerpoint/2010/main" val="4075010301"/>
              </p:ext>
            </p:extLst>
          </p:nvPr>
        </p:nvGraphicFramePr>
        <p:xfrm>
          <a:off x="5794814" y="4437112"/>
          <a:ext cx="432048" cy="432048"/>
        </p:xfrm>
        <a:graphic>
          <a:graphicData uri="http://schemas.openxmlformats.org/presentationml/2006/ole">
            <mc:AlternateContent xmlns:mc="http://schemas.openxmlformats.org/markup-compatibility/2006">
              <mc:Choice xmlns:v="urn:schemas-microsoft-com:vml" Requires="v">
                <p:oleObj spid="_x0000_s17490" name="Equation" r:id="rId8" imgW="228600" imgH="228600" progId="Equation.DSMT4">
                  <p:embed/>
                </p:oleObj>
              </mc:Choice>
              <mc:Fallback>
                <p:oleObj name="Equation" r:id="rId8" imgW="228600" imgH="228600" progId="Equation.DSMT4">
                  <p:embed/>
                  <p:pic>
                    <p:nvPicPr>
                      <p:cNvPr id="0" name=""/>
                      <p:cNvPicPr/>
                      <p:nvPr/>
                    </p:nvPicPr>
                    <p:blipFill>
                      <a:blip r:embed="rId9"/>
                      <a:stretch>
                        <a:fillRect/>
                      </a:stretch>
                    </p:blipFill>
                    <p:spPr>
                      <a:xfrm>
                        <a:off x="5794814" y="4437112"/>
                        <a:ext cx="432048" cy="432048"/>
                      </a:xfrm>
                      <a:prstGeom prst="rect">
                        <a:avLst/>
                      </a:prstGeom>
                    </p:spPr>
                  </p:pic>
                </p:oleObj>
              </mc:Fallback>
            </mc:AlternateContent>
          </a:graphicData>
        </a:graphic>
      </p:graphicFrame>
    </p:spTree>
    <p:extLst>
      <p:ext uri="{BB962C8B-B14F-4D97-AF65-F5344CB8AC3E}">
        <p14:creationId xmlns:p14="http://schemas.microsoft.com/office/powerpoint/2010/main" val="785565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4" name="Rectangle 3"/>
          <p:cNvSpPr/>
          <p:nvPr/>
        </p:nvSpPr>
        <p:spPr>
          <a:xfrm>
            <a:off x="83840" y="980728"/>
            <a:ext cx="12108160" cy="3046988"/>
          </a:xfrm>
          <a:prstGeom prst="rect">
            <a:avLst/>
          </a:prstGeom>
        </p:spPr>
        <p:txBody>
          <a:bodyPr wrap="square">
            <a:spAutoFit/>
          </a:bodyPr>
          <a:lstStyle/>
          <a:p>
            <a:pPr algn="just">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5:</a:t>
            </a:r>
            <a:r>
              <a:rPr lang="en-US" sz="3200" b="1" dirty="0" smtClean="0">
                <a:solidFill>
                  <a:srgbClr val="FF0000"/>
                </a:solidFill>
                <a:latin typeface="Times New Roman" panose="02020603050405020304" pitchFamily="18" charset="0"/>
                <a:cs typeface="Times New Roman" panose="02020603050405020304" pitchFamily="18" charset="0"/>
              </a:rPr>
              <a:t> </a:t>
            </a:r>
            <a:r>
              <a:rPr lang="vi-VN" sz="3200" dirty="0" smtClean="0">
                <a:solidFill>
                  <a:srgbClr val="000000"/>
                </a:solidFill>
                <a:latin typeface="Times New Roman" panose="02020603050405020304" pitchFamily="18" charset="0"/>
                <a:cs typeface="Times New Roman" panose="02020603050405020304" pitchFamily="18" charset="0"/>
              </a:rPr>
              <a:t>a</a:t>
            </a:r>
            <a:r>
              <a:rPr lang="vi-VN" sz="3200" dirty="0">
                <a:solidFill>
                  <a:srgbClr val="000000"/>
                </a:solidFill>
                <a:latin typeface="Times New Roman" panose="02020603050405020304" pitchFamily="18" charset="0"/>
                <a:cs typeface="Times New Roman" panose="02020603050405020304" pitchFamily="18" charset="0"/>
              </a:rPr>
              <a:t>) Biết rằng với x = 3 thì hàm số y = 2x + b có giá trị là 11. </a:t>
            </a:r>
            <a:endParaRPr lang="en-US" sz="3200" dirty="0" smtClean="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vi-VN" sz="3200" dirty="0" smtClean="0">
                <a:solidFill>
                  <a:srgbClr val="000000"/>
                </a:solidFill>
                <a:latin typeface="Times New Roman" panose="02020603050405020304" pitchFamily="18" charset="0"/>
                <a:cs typeface="Times New Roman" panose="02020603050405020304" pitchFamily="18" charset="0"/>
              </a:rPr>
              <a:t>Tìm </a:t>
            </a:r>
            <a:r>
              <a:rPr lang="vi-VN" sz="3200" dirty="0">
                <a:solidFill>
                  <a:srgbClr val="000000"/>
                </a:solidFill>
                <a:latin typeface="Times New Roman" panose="02020603050405020304" pitchFamily="18" charset="0"/>
                <a:cs typeface="Times New Roman" panose="02020603050405020304" pitchFamily="18" charset="0"/>
              </a:rPr>
              <a:t>b và vẽ đồ thị của hàm số với giá trị b vừa tìm được.</a:t>
            </a:r>
          </a:p>
          <a:p>
            <a:pPr algn="just">
              <a:lnSpc>
                <a:spcPct val="150000"/>
              </a:lnSpc>
            </a:pPr>
            <a:r>
              <a:rPr lang="vi-VN" sz="3200" dirty="0">
                <a:solidFill>
                  <a:srgbClr val="000000"/>
                </a:solidFill>
                <a:latin typeface="Times New Roman" panose="02020603050405020304" pitchFamily="18" charset="0"/>
                <a:cs typeface="Times New Roman" panose="02020603050405020304" pitchFamily="18" charset="0"/>
              </a:rPr>
              <a:t>b) Biết rằng đồ thị của hàm số y = ax + 6 đi qua điểm A(− 2; 2). </a:t>
            </a:r>
            <a:endParaRPr lang="en-US" sz="3200" dirty="0" smtClean="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vi-VN" sz="3200" dirty="0" smtClean="0">
                <a:solidFill>
                  <a:srgbClr val="000000"/>
                </a:solidFill>
                <a:latin typeface="Times New Roman" panose="02020603050405020304" pitchFamily="18" charset="0"/>
                <a:cs typeface="Times New Roman" panose="02020603050405020304" pitchFamily="18" charset="0"/>
              </a:rPr>
              <a:t>Tìm </a:t>
            </a:r>
            <a:r>
              <a:rPr lang="vi-VN" sz="3200" dirty="0">
                <a:solidFill>
                  <a:srgbClr val="000000"/>
                </a:solidFill>
                <a:latin typeface="Times New Roman" panose="02020603050405020304" pitchFamily="18" charset="0"/>
                <a:cs typeface="Times New Roman" panose="02020603050405020304" pitchFamily="18" charset="0"/>
              </a:rPr>
              <a:t>a và vẽ đồ thị của hàm số với giá trị a vừa tìm được.</a:t>
            </a:r>
            <a:endParaRPr lang="vi-VN" sz="32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2161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2161421476"/>
              </p:ext>
            </p:extLst>
          </p:nvPr>
        </p:nvGraphicFramePr>
        <p:xfrm>
          <a:off x="5231904" y="3429000"/>
          <a:ext cx="427260" cy="714356"/>
        </p:xfrm>
        <a:graphic>
          <a:graphicData uri="http://schemas.openxmlformats.org/presentationml/2006/ole">
            <mc:AlternateContent xmlns:mc="http://schemas.openxmlformats.org/markup-compatibility/2006">
              <mc:Choice xmlns:v="urn:schemas-microsoft-com:vml" Requires="v">
                <p:oleObj spid="_x0000_s19484" name="Equation" r:id="rId3" imgW="253890" imgH="393529" progId="Equation.DSMT4">
                  <p:embed/>
                </p:oleObj>
              </mc:Choice>
              <mc:Fallback>
                <p:oleObj name="Equation" r:id="rId3" imgW="253890" imgH="393529"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1904" y="3429000"/>
                        <a:ext cx="427260" cy="714356"/>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018293928"/>
              </p:ext>
            </p:extLst>
          </p:nvPr>
        </p:nvGraphicFramePr>
        <p:xfrm>
          <a:off x="8112224" y="3348553"/>
          <a:ext cx="432048" cy="683621"/>
        </p:xfrm>
        <a:graphic>
          <a:graphicData uri="http://schemas.openxmlformats.org/presentationml/2006/ole">
            <mc:AlternateContent xmlns:mc="http://schemas.openxmlformats.org/markup-compatibility/2006">
              <mc:Choice xmlns:v="urn:schemas-microsoft-com:vml" Requires="v">
                <p:oleObj spid="_x0000_s19485" name="Equation" r:id="rId5" imgW="253890" imgH="393529" progId="Equation.DSMT4">
                  <p:embed/>
                </p:oleObj>
              </mc:Choice>
              <mc:Fallback>
                <p:oleObj name="Equation" r:id="rId5" imgW="253890" imgH="393529"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12224" y="3348553"/>
                        <a:ext cx="432048" cy="683621"/>
                      </a:xfrm>
                      <a:prstGeom prst="rect">
                        <a:avLst/>
                      </a:prstGeom>
                      <a:noFill/>
                    </p:spPr>
                  </p:pic>
                </p:oleObj>
              </mc:Fallback>
            </mc:AlternateContent>
          </a:graphicData>
        </a:graphic>
      </p:graphicFrame>
      <p:sp>
        <p:nvSpPr>
          <p:cNvPr id="7" name="Rectangle 4"/>
          <p:cNvSpPr>
            <a:spLocks noChangeArrowheads="1"/>
          </p:cNvSpPr>
          <p:nvPr/>
        </p:nvSpPr>
        <p:spPr bwMode="auto">
          <a:xfrm>
            <a:off x="71318" y="476672"/>
            <a:ext cx="12043940"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 3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2x + b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giá</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trị</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11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tức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 3 + b = 11</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 b = 11</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 11 – 6 = 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2x + 5.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 0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 . 0 + 5 = 0 + 5 = 5, 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M(0; 5)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thuộc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thị</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2x + 5.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0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2x + 5 = 0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điểm</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a:t>
            </a:r>
            <a:r>
              <a:rPr lang="en-US" alt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0)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thuộc</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đồ</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thị</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hàm</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y = 2x + 5.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111273" y="4491117"/>
            <a:ext cx="1138532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Do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thị</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2x + 5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 </a:t>
            </a:r>
            <a:r>
              <a:rPr kumimoji="0" lang="en-US" altLang="en-US" sz="2800" b="0" i="0" u="none" strike="noStrike" cap="none" normalizeH="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vẽ</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66345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pic>
        <p:nvPicPr>
          <p:cNvPr id="4" name="Picture 3"/>
          <p:cNvPicPr>
            <a:picLocks noChangeAspect="1"/>
          </p:cNvPicPr>
          <p:nvPr/>
        </p:nvPicPr>
        <p:blipFill>
          <a:blip r:embed="rId2"/>
          <a:stretch>
            <a:fillRect/>
          </a:stretch>
        </p:blipFill>
        <p:spPr>
          <a:xfrm>
            <a:off x="3237910" y="836712"/>
            <a:ext cx="5472608" cy="5868402"/>
          </a:xfrm>
          <a:prstGeom prst="rect">
            <a:avLst/>
          </a:prstGeom>
        </p:spPr>
      </p:pic>
    </p:spTree>
    <p:extLst>
      <p:ext uri="{BB962C8B-B14F-4D97-AF65-F5344CB8AC3E}">
        <p14:creationId xmlns:p14="http://schemas.microsoft.com/office/powerpoint/2010/main" val="6421036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12192000" cy="4524315"/>
          </a:xfrm>
          <a:prstGeom prst="rect">
            <a:avLst/>
          </a:prstGeom>
        </p:spPr>
        <p:txBody>
          <a:bodyPr wrap="square">
            <a:spAutoFit/>
          </a:bodyPr>
          <a:lstStyle/>
          <a:p>
            <a:pPr algn="just">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6: </a:t>
            </a:r>
            <a:r>
              <a:rPr lang="vi-VN" sz="3200" dirty="0" smtClean="0">
                <a:solidFill>
                  <a:srgbClr val="000000"/>
                </a:solidFill>
                <a:latin typeface="Times New Roman" panose="02020603050405020304" pitchFamily="18" charset="0"/>
                <a:cs typeface="Times New Roman" panose="02020603050405020304" pitchFamily="18" charset="0"/>
              </a:rPr>
              <a:t>Tìm </a:t>
            </a:r>
            <a:r>
              <a:rPr lang="vi-VN" sz="3200" dirty="0">
                <a:solidFill>
                  <a:srgbClr val="000000"/>
                </a:solidFill>
                <a:latin typeface="Times New Roman" panose="02020603050405020304" pitchFamily="18" charset="0"/>
                <a:cs typeface="Times New Roman" panose="02020603050405020304" pitchFamily="18" charset="0"/>
              </a:rPr>
              <a:t>hàm số bậc nhất y = ax + b (a ≠ 0) trong mỗi trường hợp sau:</a:t>
            </a:r>
          </a:p>
          <a:p>
            <a:pPr algn="just">
              <a:lnSpc>
                <a:spcPct val="150000"/>
              </a:lnSpc>
            </a:pPr>
            <a:r>
              <a:rPr lang="vi-VN" sz="3200" dirty="0">
                <a:solidFill>
                  <a:srgbClr val="000000"/>
                </a:solidFill>
                <a:latin typeface="Times New Roman" panose="02020603050405020304" pitchFamily="18" charset="0"/>
                <a:cs typeface="Times New Roman" panose="02020603050405020304" pitchFamily="18" charset="0"/>
              </a:rPr>
              <a:t>a) Đồ thị của hàm số đó đi qua điểm M(1; 3) và có hệ số góc bằng – 2;</a:t>
            </a:r>
          </a:p>
          <a:p>
            <a:pPr algn="just">
              <a:lnSpc>
                <a:spcPct val="150000"/>
              </a:lnSpc>
            </a:pPr>
            <a:r>
              <a:rPr lang="vi-VN" sz="3200" dirty="0">
                <a:solidFill>
                  <a:srgbClr val="000000"/>
                </a:solidFill>
                <a:latin typeface="Times New Roman" panose="02020603050405020304" pitchFamily="18" charset="0"/>
                <a:cs typeface="Times New Roman" panose="02020603050405020304" pitchFamily="18" charset="0"/>
              </a:rPr>
              <a:t>b) Đồ thị của hàm số đó đi qua điểm N(– 1; 4) và song song với đường thẳng y = –3x – 1.</a:t>
            </a:r>
          </a:p>
          <a:p>
            <a:pPr>
              <a:lnSpc>
                <a:spcPct val="150000"/>
              </a:lnSpc>
            </a:pPr>
            <a:r>
              <a:rPr lang="vi-VN" sz="3200" dirty="0">
                <a:latin typeface="Times New Roman" panose="02020603050405020304" pitchFamily="18" charset="0"/>
                <a:cs typeface="Times New Roman" panose="02020603050405020304" pitchFamily="18" charset="0"/>
              </a:rPr>
              <a:t/>
            </a:r>
            <a:br>
              <a:rPr lang="vi-VN"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71800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36" y="116633"/>
            <a:ext cx="11953328" cy="6001643"/>
          </a:xfrm>
          <a:prstGeom prst="rect">
            <a:avLst/>
          </a:prstGeom>
        </p:spPr>
        <p:txBody>
          <a:bodyPr wrap="square">
            <a:spAutoFit/>
          </a:bodyPr>
          <a:lstStyle/>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a) </a:t>
            </a:r>
            <a:r>
              <a:rPr lang="en-US" sz="3200" dirty="0" err="1">
                <a:latin typeface="Times New Roman" panose="02020603050405020304" pitchFamily="18" charset="0"/>
                <a:ea typeface="Calibri" panose="020F0502020204030204" pitchFamily="34" charset="0"/>
                <a:cs typeface="Times New Roman" panose="02020603050405020304" pitchFamily="18" charset="0"/>
              </a:rPr>
              <a:t>Gọi</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dạng</a:t>
            </a:r>
            <a:r>
              <a:rPr lang="en-US" sz="3200" dirty="0">
                <a:latin typeface="Times New Roman" panose="02020603050405020304" pitchFamily="18" charset="0"/>
                <a:ea typeface="Calibri" panose="020F0502020204030204" pitchFamily="34" charset="0"/>
                <a:cs typeface="Times New Roman" panose="02020603050405020304" pitchFamily="18" charset="0"/>
              </a:rPr>
              <a:t> y = ax + b,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ta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 = −2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nên</a:t>
            </a:r>
            <a:r>
              <a:rPr lang="en-US" sz="3200" dirty="0">
                <a:latin typeface="Times New Roman" panose="02020603050405020304" pitchFamily="18" charset="0"/>
                <a:ea typeface="Calibri" panose="020F0502020204030204" pitchFamily="34" charset="0"/>
                <a:cs typeface="Times New Roman" panose="02020603050405020304" pitchFamily="18" charset="0"/>
              </a:rPr>
              <a:t> y = −2x + b. </a:t>
            </a:r>
          </a:p>
          <a:p>
            <a:pPr algn="just">
              <a:lnSpc>
                <a:spcPct val="150000"/>
              </a:lnSpc>
            </a:pPr>
            <a:r>
              <a:rPr lang="en-US" sz="3200" dirty="0" err="1">
                <a:latin typeface="Times New Roman" panose="02020603050405020304" pitchFamily="18" charset="0"/>
                <a:ea typeface="Calibri" panose="020F0502020204030204" pitchFamily="34" charset="0"/>
                <a:cs typeface="Times New Roman" panose="02020603050405020304" pitchFamily="18" charset="0"/>
              </a:rPr>
              <a:t>Lại</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vì</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thị</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đi</a:t>
            </a:r>
            <a:r>
              <a:rPr lang="en-US" sz="3200" dirty="0">
                <a:latin typeface="Times New Roman" panose="02020603050405020304" pitchFamily="18" charset="0"/>
                <a:ea typeface="Calibri" panose="020F0502020204030204" pitchFamily="34" charset="0"/>
                <a:cs typeface="Times New Roman" panose="02020603050405020304" pitchFamily="18" charset="0"/>
              </a:rPr>
              <a:t> qua M(1; 3)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nên</a:t>
            </a:r>
            <a:r>
              <a:rPr lang="en-US" sz="3200" dirty="0">
                <a:latin typeface="Times New Roman" panose="02020603050405020304" pitchFamily="18" charset="0"/>
                <a:ea typeface="Calibri" panose="020F0502020204030204" pitchFamily="34" charset="0"/>
                <a:cs typeface="Times New Roman" panose="02020603050405020304" pitchFamily="18" charset="0"/>
              </a:rPr>
              <a:t> b = 3 + 2 = 5. </a:t>
            </a:r>
          </a:p>
          <a:p>
            <a:pPr algn="just">
              <a:lnSpc>
                <a:spcPct val="150000"/>
              </a:lnSpc>
              <a:tabLst>
                <a:tab pos="3223895" algn="ctr"/>
              </a:tabLst>
            </a:pPr>
            <a:r>
              <a:rPr lang="en-US" sz="3200" dirty="0" err="1">
                <a:latin typeface="Times New Roman" panose="02020603050405020304" pitchFamily="18" charset="0"/>
                <a:ea typeface="Calibri" panose="020F0502020204030204" pitchFamily="34" charset="0"/>
                <a:cs typeface="Times New Roman" panose="02020603050405020304" pitchFamily="18" charset="0"/>
              </a:rPr>
              <a:t>Vậy</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dạng</a:t>
            </a:r>
            <a:r>
              <a:rPr lang="en-US" sz="3200" dirty="0">
                <a:latin typeface="Times New Roman" panose="02020603050405020304" pitchFamily="18" charset="0"/>
                <a:ea typeface="Calibri" panose="020F0502020204030204" pitchFamily="34" charset="0"/>
                <a:cs typeface="Times New Roman" panose="02020603050405020304" pitchFamily="18" charset="0"/>
              </a:rPr>
              <a:t> y = −2x + 5.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a:latin typeface="Times New Roman" panose="02020603050405020304" pitchFamily="18" charset="0"/>
                <a:ea typeface="Calibri" panose="020F0502020204030204" pitchFamily="34" charset="0"/>
                <a:cs typeface="Times New Roman" panose="02020603050405020304" pitchFamily="18" charset="0"/>
              </a:rPr>
              <a:t>Gọi</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dạng</a:t>
            </a:r>
            <a:r>
              <a:rPr lang="en-US" sz="3200" dirty="0">
                <a:latin typeface="Times New Roman" panose="02020603050405020304" pitchFamily="18" charset="0"/>
                <a:ea typeface="Calibri" panose="020F0502020204030204" pitchFamily="34" charset="0"/>
                <a:cs typeface="Times New Roman" panose="02020603050405020304" pitchFamily="18" charset="0"/>
              </a:rPr>
              <a:t> y = ax + b,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ta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 = −3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nên</a:t>
            </a:r>
            <a:r>
              <a:rPr lang="en-US" sz="3200" dirty="0">
                <a:latin typeface="Times New Roman" panose="02020603050405020304" pitchFamily="18" charset="0"/>
                <a:ea typeface="Calibri" panose="020F0502020204030204" pitchFamily="34" charset="0"/>
                <a:cs typeface="Times New Roman" panose="02020603050405020304" pitchFamily="18" charset="0"/>
              </a:rPr>
              <a:t> y = −3x + b. </a:t>
            </a:r>
          </a:p>
          <a:p>
            <a:pPr algn="just">
              <a:lnSpc>
                <a:spcPct val="150000"/>
              </a:lnSpc>
            </a:pPr>
            <a:r>
              <a:rPr lang="en-US" sz="3200" dirty="0" err="1">
                <a:latin typeface="Times New Roman" panose="02020603050405020304" pitchFamily="18" charset="0"/>
                <a:ea typeface="Calibri" panose="020F0502020204030204" pitchFamily="34" charset="0"/>
                <a:cs typeface="Times New Roman" panose="02020603050405020304" pitchFamily="18" charset="0"/>
              </a:rPr>
              <a:t>Lại</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vì</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đồ</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thị</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đi</a:t>
            </a:r>
            <a:r>
              <a:rPr lang="en-US" sz="3200" dirty="0">
                <a:latin typeface="Times New Roman" panose="02020603050405020304" pitchFamily="18" charset="0"/>
                <a:ea typeface="Calibri" panose="020F0502020204030204" pitchFamily="34" charset="0"/>
                <a:cs typeface="Times New Roman" panose="02020603050405020304" pitchFamily="18" charset="0"/>
              </a:rPr>
              <a:t> qua N(−1; 4)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nên</a:t>
            </a:r>
            <a:r>
              <a:rPr lang="en-US" sz="3200" dirty="0">
                <a:latin typeface="Times New Roman" panose="02020603050405020304" pitchFamily="18" charset="0"/>
                <a:ea typeface="Calibri" panose="020F0502020204030204" pitchFamily="34" charset="0"/>
                <a:cs typeface="Times New Roman" panose="02020603050405020304" pitchFamily="18" charset="0"/>
              </a:rPr>
              <a:t> b = 4 − 3 = 1. </a:t>
            </a:r>
          </a:p>
          <a:p>
            <a:pPr algn="just">
              <a:lnSpc>
                <a:spcPct val="150000"/>
              </a:lnSpc>
            </a:pPr>
            <a:r>
              <a:rPr lang="en-US" sz="3200" dirty="0" err="1">
                <a:latin typeface="Times New Roman" panose="02020603050405020304" pitchFamily="18" charset="0"/>
                <a:ea typeface="Calibri" panose="020F0502020204030204" pitchFamily="34" charset="0"/>
                <a:cs typeface="Times New Roman" panose="02020603050405020304" pitchFamily="18" charset="0"/>
              </a:rPr>
              <a:t>Vậy</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dạng</a:t>
            </a:r>
            <a:r>
              <a:rPr lang="en-US" sz="3200" dirty="0">
                <a:latin typeface="Times New Roman" panose="02020603050405020304" pitchFamily="18" charset="0"/>
                <a:ea typeface="Calibri" panose="020F0502020204030204" pitchFamily="34" charset="0"/>
                <a:cs typeface="Times New Roman" panose="02020603050405020304" pitchFamily="18" charset="0"/>
              </a:rPr>
              <a:t> y = −3x + 1.</a:t>
            </a:r>
          </a:p>
        </p:txBody>
      </p:sp>
    </p:spTree>
    <p:extLst>
      <p:ext uri="{BB962C8B-B14F-4D97-AF65-F5344CB8AC3E}">
        <p14:creationId xmlns:p14="http://schemas.microsoft.com/office/powerpoint/2010/main" val="20916176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36" y="188640"/>
            <a:ext cx="12025336" cy="1815882"/>
          </a:xfrm>
          <a:prstGeom prst="rect">
            <a:avLst/>
          </a:prstGeom>
        </p:spPr>
        <p:txBody>
          <a:bodyPr wrap="square">
            <a:spAutoFit/>
          </a:bodyPr>
          <a:lstStyle/>
          <a:p>
            <a:pPr algn="just"/>
            <a:r>
              <a:rPr lang="en-US" sz="2800" b="1" u="sng" dirty="0" smtClean="0">
                <a:solidFill>
                  <a:srgbClr val="FF0000"/>
                </a:solidFill>
                <a:latin typeface="Times New Roman" panose="02020603050405020304" pitchFamily="18" charset="0"/>
                <a:cs typeface="Times New Roman" panose="02020603050405020304" pitchFamily="18" charset="0"/>
              </a:rPr>
              <a:t>BÀI 7:</a:t>
            </a:r>
            <a:r>
              <a:rPr lang="en-US" sz="2800" b="1" dirty="0" smtClean="0">
                <a:solidFill>
                  <a:srgbClr val="FF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Để </a:t>
            </a:r>
            <a:r>
              <a:rPr lang="vi-VN" sz="2800" dirty="0">
                <a:solidFill>
                  <a:srgbClr val="000000"/>
                </a:solidFill>
                <a:latin typeface="Times New Roman" panose="02020603050405020304" pitchFamily="18" charset="0"/>
                <a:cs typeface="Times New Roman" panose="02020603050405020304" pitchFamily="18" charset="0"/>
              </a:rPr>
              <a:t>sử dụng dịch vụ truyền hình cáp, người dùng phải trả một khoản phí ban đầu và phí thuê bao hằng tháng. Một phần đường thẳng d ở Hình 26 biểu thị tổng chi phí (đơn vị: triệu đồng) để sử dụng dịch vụ truyền hình cáp theo thời gian sử dụng của một gia đình (đơn vị: tháng).</a:t>
            </a:r>
            <a:endParaRPr lang="en-US" sz="2800" dirty="0">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6499301" y="1628800"/>
            <a:ext cx="5682394" cy="2608312"/>
          </a:xfrm>
          <a:prstGeom prst="rect">
            <a:avLst/>
          </a:prstGeom>
        </p:spPr>
      </p:pic>
      <p:sp>
        <p:nvSpPr>
          <p:cNvPr id="4" name="Rectangle 3"/>
          <p:cNvSpPr/>
          <p:nvPr/>
        </p:nvSpPr>
        <p:spPr>
          <a:xfrm>
            <a:off x="240684" y="2204864"/>
            <a:ext cx="6096000" cy="3970318"/>
          </a:xfrm>
          <a:prstGeom prst="rect">
            <a:avLst/>
          </a:prstGeom>
        </p:spPr>
        <p:txBody>
          <a:bodyPr>
            <a:spAutoFit/>
          </a:bodyPr>
          <a:lstStyle/>
          <a:p>
            <a:pPr algn="just"/>
            <a:r>
              <a:rPr lang="vi-VN" sz="2800" dirty="0">
                <a:solidFill>
                  <a:srgbClr val="000000"/>
                </a:solidFill>
                <a:latin typeface="Times New Roman" panose="02020603050405020304" pitchFamily="18" charset="0"/>
                <a:cs typeface="Times New Roman" panose="02020603050405020304" pitchFamily="18" charset="0"/>
              </a:rPr>
              <a:t>a) Tìm hàm số bậc nhất sao cho đồ thị của hàm số là đường thẳng d.</a:t>
            </a:r>
          </a:p>
          <a:p>
            <a:pPr algn="just"/>
            <a:r>
              <a:rPr lang="vi-VN" sz="2800" dirty="0">
                <a:solidFill>
                  <a:srgbClr val="000000"/>
                </a:solidFill>
                <a:latin typeface="Times New Roman" panose="02020603050405020304" pitchFamily="18" charset="0"/>
                <a:cs typeface="Times New Roman" panose="02020603050405020304" pitchFamily="18" charset="0"/>
              </a:rPr>
              <a:t>b) Giao điểm của đường thẳng d với trục tung trong tình huống này có ý nghĩa gì?</a:t>
            </a:r>
          </a:p>
          <a:p>
            <a:pPr algn="just"/>
            <a:r>
              <a:rPr lang="vi-VN" sz="2800" dirty="0">
                <a:solidFill>
                  <a:srgbClr val="000000"/>
                </a:solidFill>
                <a:latin typeface="Times New Roman" panose="02020603050405020304" pitchFamily="18" charset="0"/>
                <a:cs typeface="Times New Roman" panose="02020603050405020304" pitchFamily="18" charset="0"/>
              </a:rPr>
              <a:t>c) Tính tổng chi phí mà gia đình đó phải trả khi sử dụng dịch vụ truyền hình cáp với thời gian 12 tháng.</a:t>
            </a:r>
          </a:p>
          <a:p>
            <a:r>
              <a:rPr lang="vi-VN" sz="2800" dirty="0">
                <a:latin typeface="Times New Roman" panose="02020603050405020304" pitchFamily="18" charset="0"/>
                <a:cs typeface="Times New Roman" panose="02020603050405020304" pitchFamily="18" charset="0"/>
              </a:rPr>
              <a:t/>
            </a:r>
            <a:br>
              <a:rPr lang="vi-VN"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33809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231881206"/>
              </p:ext>
            </p:extLst>
          </p:nvPr>
        </p:nvGraphicFramePr>
        <p:xfrm>
          <a:off x="8904312" y="1805396"/>
          <a:ext cx="279676" cy="813012"/>
        </p:xfrm>
        <a:graphic>
          <a:graphicData uri="http://schemas.openxmlformats.org/presentationml/2006/ole">
            <mc:AlternateContent xmlns:mc="http://schemas.openxmlformats.org/markup-compatibility/2006">
              <mc:Choice xmlns:v="urn:schemas-microsoft-com:vml" Requires="v">
                <p:oleObj spid="_x0000_s20500" name="Equation" r:id="rId3" imgW="139639" imgH="393529" progId="Equation.DSMT4">
                  <p:embed/>
                </p:oleObj>
              </mc:Choice>
              <mc:Fallback>
                <p:oleObj name="Equation" r:id="rId3" imgW="139639"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04312" y="1805396"/>
                        <a:ext cx="279676" cy="813012"/>
                      </a:xfrm>
                      <a:prstGeom prst="rect">
                        <a:avLst/>
                      </a:prstGeom>
                      <a:noFill/>
                    </p:spPr>
                  </p:pic>
                </p:oleObj>
              </mc:Fallback>
            </mc:AlternateContent>
          </a:graphicData>
        </a:graphic>
      </p:graphicFrame>
      <p:sp>
        <p:nvSpPr>
          <p:cNvPr id="6" name="Rectangle 4"/>
          <p:cNvSpPr>
            <a:spLocks noChangeArrowheads="1"/>
          </p:cNvSpPr>
          <p:nvPr/>
        </p:nvSpPr>
        <p:spPr bwMode="auto">
          <a:xfrm>
            <a:off x="92143" y="214661"/>
            <a:ext cx="12128833"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ax + b.</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triệu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 0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1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0x + b = 1 hay b = 1.</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bậc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ax + 1.</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 = 6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 2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6a + 1 = 2 hay 6a = 1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Rectangle 5"/>
          <p:cNvSpPr>
            <a:spLocks noChangeArrowheads="1"/>
          </p:cNvSpPr>
          <p:nvPr/>
        </p:nvSpPr>
        <p:spPr bwMode="auto">
          <a:xfrm>
            <a:off x="228668" y="2205730"/>
            <a:ext cx="986210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eaLnBrk="0" fontAlgn="base" hangingPunct="0">
              <a:spcBef>
                <a:spcPct val="0"/>
              </a:spcBef>
              <a:spcAft>
                <a:spcPct val="0"/>
              </a:spcAf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bậc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diễn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y=   </a:t>
            </a:r>
            <a:r>
              <a:rPr lang="en-US" alt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x+1</a:t>
            </a:r>
            <a:endParaRPr lang="en-US" alt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6"/>
          <p:cNvSpPr>
            <a:spLocks noChangeArrowheads="1"/>
          </p:cNvSpPr>
          <p:nvPr/>
        </p:nvSpPr>
        <p:spPr bwMode="auto">
          <a:xfrm>
            <a:off x="92142" y="3181931"/>
            <a:ext cx="12099857"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trục</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huống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ban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triệu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eaLnBrk="0" fontAlgn="base" hangingPunct="0">
              <a:spcBef>
                <a:spcPct val="0"/>
              </a:spcBef>
              <a:spcAft>
                <a:spcPct val="0"/>
              </a:spcAft>
            </a:pP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12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12+1=2+1=3</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triệu</a:t>
            </a:r>
            <a:r>
              <a:rPr lang="en-US" alt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alt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9" name="Rectangle 7"/>
          <p:cNvSpPr>
            <a:spLocks noChangeArrowheads="1"/>
          </p:cNvSpPr>
          <p:nvPr/>
        </p:nvSpPr>
        <p:spPr bwMode="auto">
          <a:xfrm>
            <a:off x="92142" y="5013176"/>
            <a:ext cx="982028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cáp</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thời</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gian</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12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triệu</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altLang="en-US" sz="2800" b="0" i="0"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0" name="Object 9"/>
          <p:cNvGraphicFramePr>
            <a:graphicFrameLocks noChangeAspect="1"/>
          </p:cNvGraphicFramePr>
          <p:nvPr>
            <p:extLst>
              <p:ext uri="{D42A27DB-BD31-4B8C-83A1-F6EECF244321}">
                <p14:modId xmlns:p14="http://schemas.microsoft.com/office/powerpoint/2010/main" val="1311655621"/>
              </p:ext>
            </p:extLst>
          </p:nvPr>
        </p:nvGraphicFramePr>
        <p:xfrm>
          <a:off x="7680176" y="2483524"/>
          <a:ext cx="266700" cy="808037"/>
        </p:xfrm>
        <a:graphic>
          <a:graphicData uri="http://schemas.openxmlformats.org/presentationml/2006/ole">
            <mc:AlternateContent xmlns:mc="http://schemas.openxmlformats.org/markup-compatibility/2006">
              <mc:Choice xmlns:v="urn:schemas-microsoft-com:vml" Requires="v">
                <p:oleObj spid="_x0000_s20501" name="Equation" r:id="rId5" imgW="266665" imgH="807689" progId="Equation.DSMT4">
                  <p:embed/>
                </p:oleObj>
              </mc:Choice>
              <mc:Fallback>
                <p:oleObj name="Equation" r:id="rId5" imgW="266665" imgH="807689" progId="Equation.DSMT4">
                  <p:embed/>
                  <p:pic>
                    <p:nvPicPr>
                      <p:cNvPr id="0" name=""/>
                      <p:cNvPicPr/>
                      <p:nvPr/>
                    </p:nvPicPr>
                    <p:blipFill>
                      <a:blip r:embed="rId6"/>
                      <a:stretch>
                        <a:fillRect/>
                      </a:stretch>
                    </p:blipFill>
                    <p:spPr>
                      <a:xfrm>
                        <a:off x="7680176" y="2483524"/>
                        <a:ext cx="266700" cy="808037"/>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127661830"/>
              </p:ext>
            </p:extLst>
          </p:nvPr>
        </p:nvGraphicFramePr>
        <p:xfrm>
          <a:off x="3215680" y="4429100"/>
          <a:ext cx="258763" cy="800100"/>
        </p:xfrm>
        <a:graphic>
          <a:graphicData uri="http://schemas.openxmlformats.org/presentationml/2006/ole">
            <mc:AlternateContent xmlns:mc="http://schemas.openxmlformats.org/markup-compatibility/2006">
              <mc:Choice xmlns:v="urn:schemas-microsoft-com:vml" Requires="v">
                <p:oleObj spid="_x0000_s20502" name="Equation" r:id="rId7" imgW="259009" imgH="800053" progId="Equation.DSMT4">
                  <p:embed/>
                </p:oleObj>
              </mc:Choice>
              <mc:Fallback>
                <p:oleObj name="Equation" r:id="rId7" imgW="259009" imgH="800053" progId="Equation.DSMT4">
                  <p:embed/>
                  <p:pic>
                    <p:nvPicPr>
                      <p:cNvPr id="0" name=""/>
                      <p:cNvPicPr/>
                      <p:nvPr/>
                    </p:nvPicPr>
                    <p:blipFill>
                      <a:blip r:embed="rId8"/>
                      <a:stretch>
                        <a:fillRect/>
                      </a:stretch>
                    </p:blipFill>
                    <p:spPr>
                      <a:xfrm>
                        <a:off x="3215680" y="4429100"/>
                        <a:ext cx="258763" cy="800100"/>
                      </a:xfrm>
                      <a:prstGeom prst="rect">
                        <a:avLst/>
                      </a:prstGeom>
                    </p:spPr>
                  </p:pic>
                </p:oleObj>
              </mc:Fallback>
            </mc:AlternateContent>
          </a:graphicData>
        </a:graphic>
      </p:graphicFrame>
    </p:spTree>
    <p:extLst>
      <p:ext uri="{BB962C8B-B14F-4D97-AF65-F5344CB8AC3E}">
        <p14:creationId xmlns:p14="http://schemas.microsoft.com/office/powerpoint/2010/main" val="870079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Rectangle 4"/>
          <p:cNvSpPr>
            <a:spLocks noChangeArrowheads="1"/>
          </p:cNvSpPr>
          <p:nvPr/>
        </p:nvSpPr>
        <p:spPr bwMode="auto">
          <a:xfrm>
            <a:off x="8384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11" name="Rectangle 8"/>
          <p:cNvSpPr>
            <a:spLocks noChangeArrowheads="1"/>
          </p:cNvSpPr>
          <p:nvPr/>
        </p:nvSpPr>
        <p:spPr bwMode="auto">
          <a:xfrm>
            <a:off x="8384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14" name="Rectangle 10"/>
          <p:cNvSpPr>
            <a:spLocks noChangeArrowheads="1"/>
          </p:cNvSpPr>
          <p:nvPr/>
        </p:nvSpPr>
        <p:spPr bwMode="auto">
          <a:xfrm>
            <a:off x="8384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16" name="Rectangle 11"/>
          <p:cNvSpPr>
            <a:spLocks noChangeArrowheads="1"/>
          </p:cNvSpPr>
          <p:nvPr/>
        </p:nvSpPr>
        <p:spPr bwMode="auto">
          <a:xfrm>
            <a:off x="83841" y="248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18" name="Rectangle 13"/>
          <p:cNvSpPr>
            <a:spLocks noChangeArrowheads="1"/>
          </p:cNvSpPr>
          <p:nvPr/>
        </p:nvSpPr>
        <p:spPr bwMode="auto">
          <a:xfrm>
            <a:off x="8384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TextBox 21"/>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23" name="Rectangle 22"/>
          <p:cNvSpPr/>
          <p:nvPr/>
        </p:nvSpPr>
        <p:spPr>
          <a:xfrm>
            <a:off x="176206" y="908720"/>
            <a:ext cx="11521280" cy="4524315"/>
          </a:xfrm>
          <a:prstGeom prst="rect">
            <a:avLst/>
          </a:prstGeom>
        </p:spPr>
        <p:txBody>
          <a:bodyPr wrap="square">
            <a:spAutoFit/>
          </a:bodyPr>
          <a:lstStyle/>
          <a:p>
            <a:pPr>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1: </a:t>
            </a:r>
            <a:r>
              <a:rPr lang="vi-VN" sz="3200" dirty="0" smtClean="0">
                <a:latin typeface="Times New Roman" panose="02020603050405020304" pitchFamily="18" charset="0"/>
                <a:cs typeface="Times New Roman" panose="02020603050405020304" pitchFamily="18" charset="0"/>
              </a:rPr>
              <a:t>Trong </a:t>
            </a:r>
            <a:r>
              <a:rPr lang="vi-VN" sz="3200" dirty="0">
                <a:latin typeface="Times New Roman" panose="02020603050405020304" pitchFamily="18" charset="0"/>
                <a:cs typeface="Times New Roman" panose="02020603050405020304" pitchFamily="18" charset="0"/>
              </a:rPr>
              <a:t>các phát biểu sau, phát biểu nào đúng, phát biểu nào sai về hai đường thẳng: d : y = ax + b (</a:t>
            </a:r>
            <a:r>
              <a:rPr lang="vi-VN" sz="3200" dirty="0" smtClean="0">
                <a:latin typeface="Times New Roman" panose="02020603050405020304" pitchFamily="18" charset="0"/>
                <a:cs typeface="Times New Roman" panose="02020603050405020304" pitchFamily="18" charset="0"/>
              </a:rPr>
              <a:t>a</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0), d</a:t>
            </a:r>
            <a:r>
              <a:rPr lang="vi-VN"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y = </a:t>
            </a:r>
            <a:r>
              <a:rPr lang="vi-VN" sz="3200" dirty="0" smtClean="0">
                <a:latin typeface="Times New Roman" panose="02020603050405020304" pitchFamily="18" charset="0"/>
                <a:cs typeface="Times New Roman" panose="02020603050405020304" pitchFamily="18" charset="0"/>
              </a:rPr>
              <a:t>a′x </a:t>
            </a:r>
            <a:r>
              <a:rPr lang="vi-VN" sz="3200" dirty="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a:t>
            </a:r>
            <a:r>
              <a:rPr lang="vi-VN" sz="3200" dirty="0" smtClean="0">
                <a:latin typeface="Times New Roman" panose="02020603050405020304" pitchFamily="18" charset="0"/>
                <a:cs typeface="Times New Roman" panose="02020603050405020304" pitchFamily="18" charset="0"/>
              </a:rPr>
              <a:t>a′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0) </a:t>
            </a:r>
            <a:r>
              <a:rPr lang="vi-VN" sz="3200" dirty="0">
                <a:latin typeface="Times New Roman" panose="02020603050405020304" pitchFamily="18" charset="0"/>
                <a:cs typeface="Times New Roman" panose="02020603050405020304" pitchFamily="18" charset="0"/>
              </a:rPr>
              <a:t>a) Nếu hai đường thẳng d và d ′ song song với nhau thì a = </a:t>
            </a:r>
            <a:r>
              <a:rPr lang="vi-VN" sz="3200" dirty="0" smtClean="0">
                <a:latin typeface="Times New Roman" panose="02020603050405020304" pitchFamily="18" charset="0"/>
                <a:cs typeface="Times New Roman" panose="02020603050405020304" pitchFamily="18" charset="0"/>
              </a:rPr>
              <a:t>a′,</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  </a:t>
            </a:r>
            <a:r>
              <a:rPr lang="vi-VN" sz="3200" dirty="0">
                <a:latin typeface="Times New Roman" panose="02020603050405020304" pitchFamily="18" charset="0"/>
                <a:cs typeface="Times New Roman" panose="02020603050405020304" pitchFamily="18" charset="0"/>
              </a:rPr>
              <a:t>b) Nếu hai đường thẳng d và d ′ song song với nhau thì a = </a:t>
            </a:r>
            <a:r>
              <a:rPr lang="vi-VN" sz="3200" dirty="0" smtClean="0">
                <a:latin typeface="Times New Roman" panose="02020603050405020304" pitchFamily="18" charset="0"/>
                <a:cs typeface="Times New Roman" panose="02020603050405020304" pitchFamily="18" charset="0"/>
              </a:rPr>
              <a:t>a′, </a:t>
            </a:r>
            <a:r>
              <a:rPr lang="vi-VN" sz="3200" dirty="0">
                <a:latin typeface="Times New Roman" panose="02020603050405020304" pitchFamily="18" charset="0"/>
                <a:cs typeface="Times New Roman" panose="02020603050405020304" pitchFamily="18" charset="0"/>
              </a:rPr>
              <a:t>b = </a:t>
            </a:r>
            <a:r>
              <a:rPr lang="vi-VN" sz="3200" dirty="0" smtClean="0">
                <a:latin typeface="Times New Roman" panose="02020603050405020304" pitchFamily="18" charset="0"/>
                <a:cs typeface="Times New Roman" panose="02020603050405020304" pitchFamily="18" charset="0"/>
              </a:rPr>
              <a:t>b′ </a:t>
            </a:r>
            <a:r>
              <a:rPr lang="vi-VN" sz="3200" dirty="0">
                <a:latin typeface="Times New Roman" panose="02020603050405020304" pitchFamily="18" charset="0"/>
                <a:cs typeface="Times New Roman" panose="02020603050405020304" pitchFamily="18" charset="0"/>
              </a:rPr>
              <a:t>. c) Nếu hai đường thẳng d và d ′ cắt nhau thì </a:t>
            </a:r>
            <a:r>
              <a:rPr lang="vi-VN" sz="3200" dirty="0" smtClean="0">
                <a:latin typeface="Times New Roman" panose="02020603050405020304" pitchFamily="18" charset="0"/>
                <a:cs typeface="Times New Roman" panose="02020603050405020304" pitchFamily="18" charset="0"/>
              </a:rPr>
              <a:t>a</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 a ′</a:t>
            </a:r>
            <a:endParaRPr lang="en-US" sz="3200" dirty="0" smtClean="0">
              <a:latin typeface="Times New Roman" panose="02020603050405020304" pitchFamily="18" charset="0"/>
              <a:cs typeface="Times New Roman" panose="02020603050405020304" pitchFamily="18" charset="0"/>
            </a:endParaRPr>
          </a:p>
          <a:p>
            <a:pPr>
              <a:lnSpc>
                <a:spcPct val="150000"/>
              </a:lnSpc>
            </a:pPr>
            <a:r>
              <a:rPr lang="vi-VN" sz="3200" dirty="0" smtClean="0">
                <a:latin typeface="Times New Roman" panose="02020603050405020304" pitchFamily="18" charset="0"/>
                <a:cs typeface="Times New Roman" panose="02020603050405020304" pitchFamily="18" charset="0"/>
              </a:rPr>
              <a:t>d</a:t>
            </a:r>
            <a:r>
              <a:rPr lang="vi-VN" sz="3200" dirty="0">
                <a:latin typeface="Times New Roman" panose="02020603050405020304" pitchFamily="18" charset="0"/>
                <a:cs typeface="Times New Roman" panose="02020603050405020304" pitchFamily="18" charset="0"/>
              </a:rPr>
              <a:t>) Nếu hai đường thẳng d và d ′ cắt nhau thì a </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a′, b</a:t>
            </a:r>
            <a:r>
              <a:rPr lang="en-US" sz="3200" dirty="0" smtClean="0">
                <a:latin typeface="Times New Roman" panose="02020603050405020304" pitchFamily="18" charset="0"/>
                <a:cs typeface="Times New Roman" panose="02020603050405020304" pitchFamily="18" charset="0"/>
              </a:rPr>
              <a:t>   </a:t>
            </a:r>
            <a:r>
              <a:rPr lang="vi-VN" sz="3200" dirty="0" smtClean="0">
                <a:latin typeface="Times New Roman" panose="02020603050405020304" pitchFamily="18" charset="0"/>
                <a:cs typeface="Times New Roman" panose="02020603050405020304" pitchFamily="18" charset="0"/>
              </a:rPr>
              <a:t>b′ </a:t>
            </a:r>
            <a:r>
              <a:rPr lang="vi-VN"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graphicFrame>
        <p:nvGraphicFramePr>
          <p:cNvPr id="24" name="Object 23"/>
          <p:cNvGraphicFramePr>
            <a:graphicFrameLocks noChangeAspect="1"/>
          </p:cNvGraphicFramePr>
          <p:nvPr>
            <p:extLst>
              <p:ext uri="{D42A27DB-BD31-4B8C-83A1-F6EECF244321}">
                <p14:modId xmlns:p14="http://schemas.microsoft.com/office/powerpoint/2010/main" val="3090768244"/>
              </p:ext>
            </p:extLst>
          </p:nvPr>
        </p:nvGraphicFramePr>
        <p:xfrm>
          <a:off x="6744072" y="1916832"/>
          <a:ext cx="291839" cy="414388"/>
        </p:xfrm>
        <a:graphic>
          <a:graphicData uri="http://schemas.openxmlformats.org/presentationml/2006/ole">
            <mc:AlternateContent xmlns:mc="http://schemas.openxmlformats.org/markup-compatibility/2006">
              <mc:Choice xmlns:v="urn:schemas-microsoft-com:vml" Requires="v">
                <p:oleObj spid="_x0000_s6342" name="Equation" r:id="rId3" imgW="139680" imgH="139680" progId="Equation.DSMT4">
                  <p:embed/>
                </p:oleObj>
              </mc:Choice>
              <mc:Fallback>
                <p:oleObj name="Equation" r:id="rId3" imgW="139680" imgH="139680" progId="Equation.DSMT4">
                  <p:embed/>
                  <p:pic>
                    <p:nvPicPr>
                      <p:cNvPr id="0" name=""/>
                      <p:cNvPicPr/>
                      <p:nvPr/>
                    </p:nvPicPr>
                    <p:blipFill>
                      <a:blip r:embed="rId4"/>
                      <a:stretch>
                        <a:fillRect/>
                      </a:stretch>
                    </p:blipFill>
                    <p:spPr>
                      <a:xfrm>
                        <a:off x="6744072" y="1916832"/>
                        <a:ext cx="291839" cy="414388"/>
                      </a:xfrm>
                      <a:prstGeom prst="rect">
                        <a:avLst/>
                      </a:prstGeom>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2718166871"/>
              </p:ext>
            </p:extLst>
          </p:nvPr>
        </p:nvGraphicFramePr>
        <p:xfrm>
          <a:off x="10565953" y="1927995"/>
          <a:ext cx="282575" cy="403225"/>
        </p:xfrm>
        <a:graphic>
          <a:graphicData uri="http://schemas.openxmlformats.org/presentationml/2006/ole">
            <mc:AlternateContent xmlns:mc="http://schemas.openxmlformats.org/markup-compatibility/2006">
              <mc:Choice xmlns:v="urn:schemas-microsoft-com:vml" Requires="v">
                <p:oleObj spid="_x0000_s6343" name="Equation" r:id="rId5" imgW="281975" imgH="403844" progId="Equation.DSMT4">
                  <p:embed/>
                </p:oleObj>
              </mc:Choice>
              <mc:Fallback>
                <p:oleObj name="Equation" r:id="rId5" imgW="281975" imgH="403844" progId="Equation.DSMT4">
                  <p:embed/>
                  <p:pic>
                    <p:nvPicPr>
                      <p:cNvPr id="0" name=""/>
                      <p:cNvPicPr/>
                      <p:nvPr/>
                    </p:nvPicPr>
                    <p:blipFill>
                      <a:blip r:embed="rId6"/>
                      <a:stretch>
                        <a:fillRect/>
                      </a:stretch>
                    </p:blipFill>
                    <p:spPr>
                      <a:xfrm>
                        <a:off x="10565953" y="1927995"/>
                        <a:ext cx="282575" cy="403225"/>
                      </a:xfrm>
                      <a:prstGeom prst="rect">
                        <a:avLst/>
                      </a:prstGeom>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1004473456"/>
              </p:ext>
            </p:extLst>
          </p:nvPr>
        </p:nvGraphicFramePr>
        <p:xfrm>
          <a:off x="10742042" y="2671352"/>
          <a:ext cx="274637" cy="396875"/>
        </p:xfrm>
        <a:graphic>
          <a:graphicData uri="http://schemas.openxmlformats.org/presentationml/2006/ole">
            <mc:AlternateContent xmlns:mc="http://schemas.openxmlformats.org/markup-compatibility/2006">
              <mc:Choice xmlns:v="urn:schemas-microsoft-com:vml" Requires="v">
                <p:oleObj spid="_x0000_s6344" name="Equation" r:id="rId7" imgW="274320" imgH="396209" progId="Equation.DSMT4">
                  <p:embed/>
                </p:oleObj>
              </mc:Choice>
              <mc:Fallback>
                <p:oleObj name="Equation" r:id="rId7" imgW="274320" imgH="396209" progId="Equation.DSMT4">
                  <p:embed/>
                  <p:pic>
                    <p:nvPicPr>
                      <p:cNvPr id="0" name=""/>
                      <p:cNvPicPr/>
                      <p:nvPr/>
                    </p:nvPicPr>
                    <p:blipFill>
                      <a:blip r:embed="rId8"/>
                      <a:stretch>
                        <a:fillRect/>
                      </a:stretch>
                    </p:blipFill>
                    <p:spPr>
                      <a:xfrm>
                        <a:off x="10742042" y="2671352"/>
                        <a:ext cx="274637" cy="396875"/>
                      </a:xfrm>
                      <a:prstGeom prst="rect">
                        <a:avLst/>
                      </a:prstGeom>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3708350341"/>
              </p:ext>
            </p:extLst>
          </p:nvPr>
        </p:nvGraphicFramePr>
        <p:xfrm>
          <a:off x="7680176" y="4149080"/>
          <a:ext cx="274637" cy="396875"/>
        </p:xfrm>
        <a:graphic>
          <a:graphicData uri="http://schemas.openxmlformats.org/presentationml/2006/ole">
            <mc:AlternateContent xmlns:mc="http://schemas.openxmlformats.org/markup-compatibility/2006">
              <mc:Choice xmlns:v="urn:schemas-microsoft-com:vml" Requires="v">
                <p:oleObj spid="_x0000_s6345" name="Equation" r:id="rId9" imgW="274320" imgH="396209" progId="Equation.DSMT4">
                  <p:embed/>
                </p:oleObj>
              </mc:Choice>
              <mc:Fallback>
                <p:oleObj name="Equation" r:id="rId9" imgW="274320" imgH="396209" progId="Equation.DSMT4">
                  <p:embed/>
                  <p:pic>
                    <p:nvPicPr>
                      <p:cNvPr id="0" name=""/>
                      <p:cNvPicPr/>
                      <p:nvPr/>
                    </p:nvPicPr>
                    <p:blipFill>
                      <a:blip r:embed="rId10"/>
                      <a:stretch>
                        <a:fillRect/>
                      </a:stretch>
                    </p:blipFill>
                    <p:spPr>
                      <a:xfrm>
                        <a:off x="7680176" y="4149080"/>
                        <a:ext cx="274637" cy="396875"/>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4083300626"/>
              </p:ext>
            </p:extLst>
          </p:nvPr>
        </p:nvGraphicFramePr>
        <p:xfrm>
          <a:off x="7680175" y="4869497"/>
          <a:ext cx="274637" cy="396875"/>
        </p:xfrm>
        <a:graphic>
          <a:graphicData uri="http://schemas.openxmlformats.org/presentationml/2006/ole">
            <mc:AlternateContent xmlns:mc="http://schemas.openxmlformats.org/markup-compatibility/2006">
              <mc:Choice xmlns:v="urn:schemas-microsoft-com:vml" Requires="v">
                <p:oleObj spid="_x0000_s6346" name="Equation" r:id="rId11" imgW="274320" imgH="396209" progId="Equation.DSMT4">
                  <p:embed/>
                </p:oleObj>
              </mc:Choice>
              <mc:Fallback>
                <p:oleObj name="Equation" r:id="rId11" imgW="274320" imgH="396209" progId="Equation.DSMT4">
                  <p:embed/>
                  <p:pic>
                    <p:nvPicPr>
                      <p:cNvPr id="0" name=""/>
                      <p:cNvPicPr/>
                      <p:nvPr/>
                    </p:nvPicPr>
                    <p:blipFill>
                      <a:blip r:embed="rId12"/>
                      <a:stretch>
                        <a:fillRect/>
                      </a:stretch>
                    </p:blipFill>
                    <p:spPr>
                      <a:xfrm>
                        <a:off x="7680175" y="4869497"/>
                        <a:ext cx="274637" cy="396875"/>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600552960"/>
              </p:ext>
            </p:extLst>
          </p:nvPr>
        </p:nvGraphicFramePr>
        <p:xfrm>
          <a:off x="8616280" y="4834861"/>
          <a:ext cx="603885" cy="396875"/>
        </p:xfrm>
        <a:graphic>
          <a:graphicData uri="http://schemas.openxmlformats.org/presentationml/2006/ole">
            <mc:AlternateContent xmlns:mc="http://schemas.openxmlformats.org/markup-compatibility/2006">
              <mc:Choice xmlns:v="urn:schemas-microsoft-com:vml" Requires="v">
                <p:oleObj spid="_x0000_s6347" name="Equation" r:id="rId13" imgW="274320" imgH="396209" progId="Equation.DSMT4">
                  <p:embed/>
                </p:oleObj>
              </mc:Choice>
              <mc:Fallback>
                <p:oleObj name="Equation" r:id="rId13" imgW="274320" imgH="396209" progId="Equation.DSMT4">
                  <p:embed/>
                  <p:pic>
                    <p:nvPicPr>
                      <p:cNvPr id="0" name=""/>
                      <p:cNvPicPr/>
                      <p:nvPr/>
                    </p:nvPicPr>
                    <p:blipFill>
                      <a:blip r:embed="rId14"/>
                      <a:stretch>
                        <a:fillRect/>
                      </a:stretch>
                    </p:blipFill>
                    <p:spPr>
                      <a:xfrm>
                        <a:off x="8616280" y="4834861"/>
                        <a:ext cx="603885" cy="396875"/>
                      </a:xfrm>
                      <a:prstGeom prst="rect">
                        <a:avLst/>
                      </a:prstGeom>
                    </p:spPr>
                  </p:pic>
                </p:oleObj>
              </mc:Fallback>
            </mc:AlternateContent>
          </a:graphicData>
        </a:graphic>
      </p:graphicFrame>
      <p:sp>
        <p:nvSpPr>
          <p:cNvPr id="6" name="Oval 5"/>
          <p:cNvSpPr/>
          <p:nvPr/>
        </p:nvSpPr>
        <p:spPr>
          <a:xfrm>
            <a:off x="139258" y="2636912"/>
            <a:ext cx="539552" cy="5339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19336" y="4077072"/>
            <a:ext cx="539552" cy="5339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5783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par>
                                <p:cTn id="9" presetID="16" presetClass="entr" presetSubtype="21"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barn(inVertical)">
                                      <p:cBhvr>
                                        <p:cTn id="11" dur="500"/>
                                        <p:tgtEl>
                                          <p:spTgt spid="24"/>
                                        </p:tgtEl>
                                      </p:cBhvr>
                                    </p:animEffect>
                                  </p:childTnLst>
                                </p:cTn>
                              </p:par>
                              <p:par>
                                <p:cTn id="12" presetID="16" presetClass="entr" presetSubtype="21" fill="hold" nodeType="with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barn(inVertical)">
                                      <p:cBhvr>
                                        <p:cTn id="14" dur="500"/>
                                        <p:tgtEl>
                                          <p:spTgt spid="25"/>
                                        </p:tgtEl>
                                      </p:cBhvr>
                                    </p:animEffect>
                                  </p:childTnLst>
                                </p:cTn>
                              </p:par>
                              <p:par>
                                <p:cTn id="15" presetID="16" presetClass="entr" presetSubtype="21"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barn(inVertical)">
                                      <p:cBhvr>
                                        <p:cTn id="20" dur="500"/>
                                        <p:tgtEl>
                                          <p:spTgt spid="3"/>
                                        </p:tgtEl>
                                      </p:cBhvr>
                                    </p:animEffect>
                                  </p:childTnLst>
                                </p:cTn>
                              </p:par>
                              <p:par>
                                <p:cTn id="21" presetID="16" presetClass="entr" presetSubtype="21"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par>
                                <p:cTn id="24" presetID="16" presetClass="entr" presetSubtype="21" fill="hold"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arn(inVertical)">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1000"/>
                                        <p:tgtEl>
                                          <p:spTgt spid="6"/>
                                        </p:tgtEl>
                                      </p:cBhvr>
                                    </p:animEffect>
                                    <p:anim calcmode="lin" valueType="num">
                                      <p:cBhvr>
                                        <p:cTn id="32" dur="1000" fill="hold"/>
                                        <p:tgtEl>
                                          <p:spTgt spid="6"/>
                                        </p:tgtEl>
                                        <p:attrNameLst>
                                          <p:attrName>ppt_x</p:attrName>
                                        </p:attrNameLst>
                                      </p:cBhvr>
                                      <p:tavLst>
                                        <p:tav tm="0">
                                          <p:val>
                                            <p:strVal val="#ppt_x"/>
                                          </p:val>
                                        </p:tav>
                                        <p:tav tm="100000">
                                          <p:val>
                                            <p:strVal val="#ppt_x"/>
                                          </p:val>
                                        </p:tav>
                                      </p:tavLst>
                                    </p:anim>
                                    <p:anim calcmode="lin" valueType="num">
                                      <p:cBhvr>
                                        <p:cTn id="3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6" grpId="0" animBg="1"/>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344" y="116632"/>
            <a:ext cx="12000656" cy="2862322"/>
          </a:xfrm>
          <a:prstGeom prst="rect">
            <a:avLst/>
          </a:prstGeom>
        </p:spPr>
        <p:txBody>
          <a:bodyPr wrap="square">
            <a:spAutoFit/>
          </a:bodyPr>
          <a:lstStyle/>
          <a:p>
            <a:pPr algn="just"/>
            <a:r>
              <a:rPr lang="en-US" sz="3000" b="1" u="sng" dirty="0" smtClean="0">
                <a:solidFill>
                  <a:srgbClr val="FF0000"/>
                </a:solidFill>
                <a:latin typeface="Times New Roman" panose="02020603050405020304" pitchFamily="18" charset="0"/>
                <a:cs typeface="Times New Roman" panose="02020603050405020304" pitchFamily="18" charset="0"/>
              </a:rPr>
              <a:t>BÀI 8:</a:t>
            </a:r>
            <a:r>
              <a:rPr lang="en-US" sz="3000" dirty="0" smtClean="0">
                <a:solidFill>
                  <a:srgbClr val="000000"/>
                </a:solidFill>
                <a:latin typeface="Times New Roman" panose="02020603050405020304" pitchFamily="18" charset="0"/>
                <a:cs typeface="Times New Roman" panose="02020603050405020304" pitchFamily="18" charset="0"/>
              </a:rPr>
              <a:t> </a:t>
            </a:r>
            <a:r>
              <a:rPr lang="vi-VN" sz="3000" dirty="0" smtClean="0">
                <a:solidFill>
                  <a:srgbClr val="000000"/>
                </a:solidFill>
                <a:latin typeface="Times New Roman" panose="02020603050405020304" pitchFamily="18" charset="0"/>
                <a:cs typeface="Times New Roman" panose="02020603050405020304" pitchFamily="18" charset="0"/>
              </a:rPr>
              <a:t>Một </a:t>
            </a:r>
            <a:r>
              <a:rPr lang="vi-VN" sz="3000" dirty="0">
                <a:solidFill>
                  <a:srgbClr val="000000"/>
                </a:solidFill>
                <a:latin typeface="Times New Roman" panose="02020603050405020304" pitchFamily="18" charset="0"/>
                <a:cs typeface="Times New Roman" panose="02020603050405020304" pitchFamily="18" charset="0"/>
              </a:rPr>
              <a:t>kho chứa 60 tấn xi măng, mỗi ngày đều xuất đi m (tấn) với 0 &lt; m &lt; 60. Gọi y (tấn) là khối lượng xi măng còn lại trong kho sau x ngày xuất hàng.</a:t>
            </a:r>
          </a:p>
          <a:p>
            <a:pPr algn="just"/>
            <a:r>
              <a:rPr lang="vi-VN" sz="3000" dirty="0">
                <a:solidFill>
                  <a:srgbClr val="000000"/>
                </a:solidFill>
                <a:latin typeface="Times New Roman" panose="02020603050405020304" pitchFamily="18" charset="0"/>
                <a:cs typeface="Times New Roman" panose="02020603050405020304" pitchFamily="18" charset="0"/>
              </a:rPr>
              <a:t>a) Chứng tỏ rằng y là hàm số bậc nhất của biến x, tức là y = ax + b (a ≠ 0).</a:t>
            </a:r>
          </a:p>
          <a:p>
            <a:pPr algn="just"/>
            <a:r>
              <a:rPr lang="vi-VN" sz="3000" dirty="0">
                <a:solidFill>
                  <a:srgbClr val="000000"/>
                </a:solidFill>
                <a:latin typeface="Times New Roman" panose="02020603050405020304" pitchFamily="18" charset="0"/>
                <a:cs typeface="Times New Roman" panose="02020603050405020304" pitchFamily="18" charset="0"/>
              </a:rPr>
              <a:t>b) Trong Hình 27, tia At là một phần đường thẳng y = ax + b. Tìm a, b. Từ đó hãy cho biết trong kho còn lại bao nhiêu tấn xi măng sau 15 ngày.</a:t>
            </a:r>
            <a:endParaRPr lang="vi-VN" sz="3000" b="0" i="0" dirty="0">
              <a:solidFill>
                <a:srgbClr val="000000"/>
              </a:solidFill>
              <a:effectLst/>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3575720" y="2901797"/>
            <a:ext cx="2999656" cy="3956203"/>
          </a:xfrm>
          <a:prstGeom prst="rect">
            <a:avLst/>
          </a:prstGeom>
        </p:spPr>
      </p:pic>
    </p:spTree>
    <p:extLst>
      <p:ext uri="{BB962C8B-B14F-4D97-AF65-F5344CB8AC3E}">
        <p14:creationId xmlns:p14="http://schemas.microsoft.com/office/powerpoint/2010/main" val="30167285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36" y="-23796"/>
            <a:ext cx="11856640" cy="6555641"/>
          </a:xfrm>
          <a:prstGeom prst="rect">
            <a:avLst/>
          </a:prstGeom>
        </p:spPr>
        <p:txBody>
          <a:bodyPr wrap="square">
            <a:spAutoFit/>
          </a:bodyPr>
          <a:lstStyle/>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a) Theo </a:t>
            </a:r>
            <a:r>
              <a:rPr lang="en-US" sz="2800" dirty="0" err="1">
                <a:solidFill>
                  <a:srgbClr val="000000"/>
                </a:solidFill>
                <a:latin typeface="Times New Roman" panose="02020603050405020304" pitchFamily="18" charset="0"/>
                <a:ea typeface="Times New Roman" panose="02020603050405020304" pitchFamily="18" charset="0"/>
              </a:rPr>
              <a:t>đề</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bài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mỗi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đều</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xuất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đi</a:t>
            </a:r>
            <a:r>
              <a:rPr lang="en-US" sz="2800" dirty="0">
                <a:solidFill>
                  <a:srgbClr val="000000"/>
                </a:solidFill>
                <a:latin typeface="Times New Roman" panose="02020603050405020304" pitchFamily="18" charset="0"/>
                <a:ea typeface="Times New Roman" panose="02020603050405020304" pitchFamily="18" charset="0"/>
              </a:rPr>
              <a:t> m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với</a:t>
            </a:r>
            <a:r>
              <a:rPr lang="en-US" sz="2800" dirty="0">
                <a:solidFill>
                  <a:srgbClr val="000000"/>
                </a:solidFill>
                <a:latin typeface="Times New Roman" panose="02020603050405020304" pitchFamily="18" charset="0"/>
                <a:ea typeface="Times New Roman" panose="02020603050405020304" pitchFamily="18" charset="0"/>
              </a:rPr>
              <a:t> 0 &lt; m &lt;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Khi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khối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lượng</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x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xuất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hàng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mx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Khối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lượng</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còn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lại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kho</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x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xuất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hàng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60 – mx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Mà</a:t>
            </a:r>
            <a:r>
              <a:rPr lang="en-US" sz="2800" dirty="0">
                <a:solidFill>
                  <a:srgbClr val="000000"/>
                </a:solidFill>
                <a:latin typeface="Times New Roman" panose="02020603050405020304" pitchFamily="18" charset="0"/>
                <a:ea typeface="Times New Roman" panose="02020603050405020304" pitchFamily="18" charset="0"/>
              </a:rPr>
              <a:t> y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cũng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khối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lượng</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còn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lại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kho</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x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xuất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hàng</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Do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y = 60 – mx hay y = – mx + 60.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Vậy</a:t>
            </a:r>
            <a:r>
              <a:rPr lang="en-US" sz="2800" dirty="0">
                <a:solidFill>
                  <a:srgbClr val="000000"/>
                </a:solidFill>
                <a:latin typeface="Times New Roman" panose="02020603050405020304" pitchFamily="18" charset="0"/>
                <a:ea typeface="Times New Roman" panose="02020603050405020304" pitchFamily="18" charset="0"/>
              </a:rPr>
              <a:t> y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hàm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số</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bậc</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nhất</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của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biến</a:t>
            </a:r>
            <a:r>
              <a:rPr lang="en-US" sz="2800" dirty="0">
                <a:solidFill>
                  <a:srgbClr val="000000"/>
                </a:solidFill>
                <a:latin typeface="Times New Roman" panose="02020603050405020304" pitchFamily="18" charset="0"/>
                <a:ea typeface="Times New Roman" panose="02020603050405020304" pitchFamily="18" charset="0"/>
              </a:rPr>
              <a:t> x.</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b)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Hình</a:t>
            </a:r>
            <a:r>
              <a:rPr lang="en-US" sz="2800" dirty="0">
                <a:solidFill>
                  <a:srgbClr val="000000"/>
                </a:solidFill>
                <a:latin typeface="Times New Roman" panose="02020603050405020304" pitchFamily="18" charset="0"/>
                <a:ea typeface="Times New Roman" panose="02020603050405020304" pitchFamily="18" charset="0"/>
              </a:rPr>
              <a:t> 27, ta </a:t>
            </a:r>
            <a:r>
              <a:rPr lang="en-US" sz="2800" dirty="0" err="1">
                <a:solidFill>
                  <a:srgbClr val="000000"/>
                </a:solidFill>
                <a:latin typeface="Times New Roman" panose="02020603050405020304" pitchFamily="18" charset="0"/>
                <a:ea typeface="Times New Roman" panose="02020603050405020304" pitchFamily="18" charset="0"/>
              </a:rPr>
              <a:t>thấy</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Điểm</a:t>
            </a:r>
            <a:r>
              <a:rPr lang="en-US" sz="2800" dirty="0">
                <a:solidFill>
                  <a:srgbClr val="000000"/>
                </a:solidFill>
                <a:latin typeface="Times New Roman" panose="02020603050405020304" pitchFamily="18" charset="0"/>
                <a:ea typeface="Times New Roman" panose="02020603050405020304" pitchFamily="18" charset="0"/>
              </a:rPr>
              <a:t> A(0;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Với</a:t>
            </a:r>
            <a:r>
              <a:rPr lang="en-US" sz="2800" dirty="0">
                <a:solidFill>
                  <a:srgbClr val="000000"/>
                </a:solidFill>
                <a:latin typeface="Times New Roman" panose="02020603050405020304" pitchFamily="18" charset="0"/>
                <a:ea typeface="Times New Roman" panose="02020603050405020304" pitchFamily="18" charset="0"/>
              </a:rPr>
              <a:t> x = 0 </a:t>
            </a:r>
            <a:r>
              <a:rPr lang="en-US" sz="2800" dirty="0" err="1">
                <a:solidFill>
                  <a:srgbClr val="000000"/>
                </a:solidFill>
                <a:latin typeface="Times New Roman" panose="02020603050405020304" pitchFamily="18" charset="0"/>
                <a:ea typeface="Times New Roman" panose="02020603050405020304" pitchFamily="18" charset="0"/>
              </a:rPr>
              <a:t>thì</a:t>
            </a:r>
            <a:r>
              <a:rPr lang="en-US" sz="2800" dirty="0">
                <a:solidFill>
                  <a:srgbClr val="000000"/>
                </a:solidFill>
                <a:latin typeface="Times New Roman" panose="02020603050405020304" pitchFamily="18" charset="0"/>
                <a:ea typeface="Times New Roman" panose="02020603050405020304" pitchFamily="18" charset="0"/>
              </a:rPr>
              <a:t> y = 60 </a:t>
            </a:r>
            <a:r>
              <a:rPr lang="en-US" sz="2800" dirty="0" err="1">
                <a:solidFill>
                  <a:srgbClr val="000000"/>
                </a:solidFill>
                <a:latin typeface="Times New Roman" panose="02020603050405020304" pitchFamily="18" charset="0"/>
                <a:ea typeface="Times New Roman" panose="02020603050405020304" pitchFamily="18" charset="0"/>
              </a:rPr>
              <a:t>nên</a:t>
            </a:r>
            <a:r>
              <a:rPr lang="en-US" sz="2800" dirty="0">
                <a:solidFill>
                  <a:srgbClr val="000000"/>
                </a:solidFill>
                <a:latin typeface="Times New Roman" panose="02020603050405020304" pitchFamily="18" charset="0"/>
                <a:ea typeface="Times New Roman" panose="02020603050405020304" pitchFamily="18" charset="0"/>
              </a:rPr>
              <a:t> ta </a:t>
            </a:r>
            <a:r>
              <a:rPr lang="en-US" sz="2800" dirty="0" err="1">
                <a:solidFill>
                  <a:srgbClr val="000000"/>
                </a:solidFill>
                <a:latin typeface="Times New Roman" panose="02020603050405020304" pitchFamily="18" charset="0"/>
                <a:ea typeface="Times New Roman" panose="02020603050405020304" pitchFamily="18" charset="0"/>
              </a:rPr>
              <a:t>có</a:t>
            </a:r>
            <a:r>
              <a:rPr lang="en-US" sz="2800" dirty="0">
                <a:solidFill>
                  <a:srgbClr val="000000"/>
                </a:solidFill>
                <a:latin typeface="Times New Roman" panose="02020603050405020304" pitchFamily="18" charset="0"/>
                <a:ea typeface="Times New Roman" panose="02020603050405020304" pitchFamily="18" charset="0"/>
              </a:rPr>
              <a:t>: 0x + b = 60 hay b =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Khi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đường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thẳng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cần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tìm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dạng</a:t>
            </a:r>
            <a:r>
              <a:rPr lang="en-US" sz="2800" dirty="0">
                <a:solidFill>
                  <a:srgbClr val="000000"/>
                </a:solidFill>
                <a:latin typeface="Times New Roman" panose="02020603050405020304" pitchFamily="18" charset="0"/>
                <a:ea typeface="Times New Roman" panose="02020603050405020304" pitchFamily="18" charset="0"/>
              </a:rPr>
              <a:t> y = ax + 60.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Điểm</a:t>
            </a:r>
            <a:r>
              <a:rPr lang="en-US" sz="2800" dirty="0">
                <a:solidFill>
                  <a:srgbClr val="000000"/>
                </a:solidFill>
                <a:latin typeface="Times New Roman" panose="02020603050405020304" pitchFamily="18" charset="0"/>
                <a:ea typeface="Times New Roman" panose="02020603050405020304" pitchFamily="18" charset="0"/>
              </a:rPr>
              <a:t> B(10; 30):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Với</a:t>
            </a:r>
            <a:r>
              <a:rPr lang="en-US" sz="2800" dirty="0">
                <a:solidFill>
                  <a:srgbClr val="000000"/>
                </a:solidFill>
                <a:latin typeface="Times New Roman" panose="02020603050405020304" pitchFamily="18" charset="0"/>
                <a:ea typeface="Times New Roman" panose="02020603050405020304" pitchFamily="18" charset="0"/>
              </a:rPr>
              <a:t> x = 10 </a:t>
            </a:r>
            <a:r>
              <a:rPr lang="en-US" sz="2800" dirty="0" err="1">
                <a:solidFill>
                  <a:srgbClr val="000000"/>
                </a:solidFill>
                <a:latin typeface="Times New Roman" panose="02020603050405020304" pitchFamily="18" charset="0"/>
                <a:ea typeface="Times New Roman" panose="02020603050405020304" pitchFamily="18" charset="0"/>
              </a:rPr>
              <a:t>thì</a:t>
            </a:r>
            <a:r>
              <a:rPr lang="en-US" sz="2800" dirty="0">
                <a:solidFill>
                  <a:srgbClr val="000000"/>
                </a:solidFill>
                <a:latin typeface="Times New Roman" panose="02020603050405020304" pitchFamily="18" charset="0"/>
                <a:ea typeface="Times New Roman" panose="02020603050405020304" pitchFamily="18" charset="0"/>
              </a:rPr>
              <a:t> y = 30 </a:t>
            </a:r>
            <a:r>
              <a:rPr lang="en-US" sz="2800" dirty="0" err="1">
                <a:solidFill>
                  <a:srgbClr val="000000"/>
                </a:solidFill>
                <a:latin typeface="Times New Roman" panose="02020603050405020304" pitchFamily="18" charset="0"/>
                <a:ea typeface="Times New Roman" panose="02020603050405020304" pitchFamily="18" charset="0"/>
              </a:rPr>
              <a:t>nên</a:t>
            </a:r>
            <a:r>
              <a:rPr lang="en-US" sz="2800" dirty="0">
                <a:solidFill>
                  <a:srgbClr val="000000"/>
                </a:solidFill>
                <a:latin typeface="Times New Roman" panose="02020603050405020304" pitchFamily="18" charset="0"/>
                <a:ea typeface="Times New Roman" panose="02020603050405020304" pitchFamily="18" charset="0"/>
              </a:rPr>
              <a:t> ta </a:t>
            </a:r>
            <a:r>
              <a:rPr lang="en-US" sz="2800" dirty="0" err="1">
                <a:solidFill>
                  <a:srgbClr val="000000"/>
                </a:solidFill>
                <a:latin typeface="Times New Roman" panose="02020603050405020304" pitchFamily="18" charset="0"/>
                <a:ea typeface="Times New Roman" panose="02020603050405020304" pitchFamily="18" charset="0"/>
              </a:rPr>
              <a:t>có</a:t>
            </a:r>
            <a:r>
              <a:rPr lang="en-US" sz="2800" dirty="0">
                <a:solidFill>
                  <a:srgbClr val="000000"/>
                </a:solidFill>
                <a:latin typeface="Times New Roman" panose="02020603050405020304" pitchFamily="18" charset="0"/>
                <a:ea typeface="Times New Roman" panose="02020603050405020304" pitchFamily="18" charset="0"/>
              </a:rPr>
              <a:t>: 10a + 60 = 30 hay 10a = – 30 </a:t>
            </a:r>
            <a:r>
              <a:rPr lang="en-US" sz="2800" dirty="0" err="1">
                <a:solidFill>
                  <a:srgbClr val="000000"/>
                </a:solidFill>
                <a:latin typeface="Times New Roman" panose="02020603050405020304" pitchFamily="18" charset="0"/>
                <a:ea typeface="Times New Roman" panose="02020603050405020304" pitchFamily="18" charset="0"/>
              </a:rPr>
              <a:t>suy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ra</a:t>
            </a:r>
            <a:r>
              <a:rPr lang="en-US" sz="2800" dirty="0">
                <a:solidFill>
                  <a:srgbClr val="000000"/>
                </a:solidFill>
                <a:latin typeface="Times New Roman" panose="02020603050405020304" pitchFamily="18" charset="0"/>
                <a:ea typeface="Times New Roman" panose="02020603050405020304" pitchFamily="18" charset="0"/>
              </a:rPr>
              <a:t> a = – 3.</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Khi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đường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thẳng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cần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tìm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dạng</a:t>
            </a:r>
            <a:r>
              <a:rPr lang="en-US" sz="2800" dirty="0">
                <a:solidFill>
                  <a:srgbClr val="000000"/>
                </a:solidFill>
                <a:latin typeface="Times New Roman" panose="02020603050405020304" pitchFamily="18" charset="0"/>
                <a:ea typeface="Times New Roman" panose="02020603050405020304" pitchFamily="18" charset="0"/>
              </a:rPr>
              <a:t> y = – 3x + 60.</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a:solidFill>
                  <a:srgbClr val="000000"/>
                </a:solidFill>
                <a:latin typeface="Times New Roman" panose="02020603050405020304" pitchFamily="18" charset="0"/>
                <a:ea typeface="Times New Roman" panose="02020603050405020304" pitchFamily="18" charset="0"/>
              </a:rPr>
              <a:t>Do </a:t>
            </a:r>
            <a:r>
              <a:rPr lang="en-US" sz="2800" dirty="0" err="1">
                <a:solidFill>
                  <a:srgbClr val="000000"/>
                </a:solidFill>
                <a:latin typeface="Times New Roman" panose="02020603050405020304" pitchFamily="18" charset="0"/>
                <a:ea typeface="Times New Roman" panose="02020603050405020304" pitchFamily="18" charset="0"/>
              </a:rPr>
              <a:t>đó</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số</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kho</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còn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lại</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15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rPr>
              <a:t>: – 3 . 15 + 60 = 15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marL="30480" marR="30480" algn="just">
              <a:spcBef>
                <a:spcPts val="0"/>
              </a:spcBef>
              <a:spcAft>
                <a:spcPts val="0"/>
              </a:spcAft>
            </a:pPr>
            <a:r>
              <a:rPr lang="en-US" sz="2800" dirty="0" err="1">
                <a:solidFill>
                  <a:srgbClr val="000000"/>
                </a:solidFill>
                <a:latin typeface="Times New Roman" panose="02020603050405020304" pitchFamily="18" charset="0"/>
                <a:ea typeface="Times New Roman" panose="02020603050405020304" pitchFamily="18" charset="0"/>
              </a:rPr>
              <a:t>Vậy</a:t>
            </a:r>
            <a:r>
              <a:rPr lang="en-US" sz="2800" dirty="0">
                <a:solidFill>
                  <a:srgbClr val="000000"/>
                </a:solidFill>
                <a:latin typeface="Times New Roman" panose="02020603050405020304" pitchFamily="18" charset="0"/>
                <a:ea typeface="Times New Roman" panose="02020603050405020304" pitchFamily="18" charset="0"/>
              </a:rPr>
              <a:t> a = – 3; b = 60 </a:t>
            </a:r>
            <a:r>
              <a:rPr lang="en-US" sz="2800" dirty="0" err="1">
                <a:solidFill>
                  <a:srgbClr val="000000"/>
                </a:solidFill>
                <a:latin typeface="Times New Roman" panose="02020603050405020304" pitchFamily="18" charset="0"/>
                <a:ea typeface="Times New Roman" panose="02020603050405020304" pitchFamily="18" charset="0"/>
              </a:rPr>
              <a:t>và</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kho</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còn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lại</a:t>
            </a:r>
            <a:r>
              <a:rPr lang="en-US" sz="2800" dirty="0">
                <a:solidFill>
                  <a:srgbClr val="000000"/>
                </a:solidFill>
                <a:latin typeface="Times New Roman" panose="02020603050405020304" pitchFamily="18" charset="0"/>
                <a:ea typeface="Times New Roman" panose="02020603050405020304" pitchFamily="18" charset="0"/>
              </a:rPr>
              <a:t> 15 </a:t>
            </a:r>
            <a:r>
              <a:rPr lang="en-US" sz="2800" dirty="0" err="1">
                <a:solidFill>
                  <a:srgbClr val="000000"/>
                </a:solidFill>
                <a:latin typeface="Times New Roman" panose="02020603050405020304" pitchFamily="18" charset="0"/>
                <a:ea typeface="Times New Roman" panose="02020603050405020304" pitchFamily="18" charset="0"/>
              </a:rPr>
              <a:t>tấn</a:t>
            </a:r>
            <a:r>
              <a:rPr lang="en-US" sz="2800" dirty="0">
                <a:solidFill>
                  <a:srgbClr val="000000"/>
                </a:solidFill>
                <a:latin typeface="Times New Roman" panose="02020603050405020304" pitchFamily="18" charset="0"/>
                <a:ea typeface="Times New Roman" panose="02020603050405020304" pitchFamily="18" charset="0"/>
              </a:rPr>
              <a:t> xi </a:t>
            </a:r>
            <a:r>
              <a:rPr lang="en-US" sz="2800" dirty="0" err="1">
                <a:solidFill>
                  <a:srgbClr val="000000"/>
                </a:solidFill>
                <a:latin typeface="Times New Roman" panose="02020603050405020304" pitchFamily="18" charset="0"/>
                <a:ea typeface="Times New Roman" panose="02020603050405020304" pitchFamily="18" charset="0"/>
              </a:rPr>
              <a:t>măng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sau</a:t>
            </a:r>
            <a:r>
              <a:rPr lang="en-US" sz="2800" dirty="0">
                <a:solidFill>
                  <a:srgbClr val="000000"/>
                </a:solidFill>
                <a:latin typeface="Times New Roman" panose="02020603050405020304" pitchFamily="18" charset="0"/>
                <a:ea typeface="Times New Roman" panose="02020603050405020304" pitchFamily="18" charset="0"/>
              </a:rPr>
              <a:t> 15 </a:t>
            </a:r>
            <a:r>
              <a:rPr lang="en-US" sz="2800" dirty="0" err="1">
                <a:solidFill>
                  <a:srgbClr val="000000"/>
                </a:solidFill>
                <a:latin typeface="Times New Roman" panose="02020603050405020304" pitchFamily="18" charset="0"/>
                <a:ea typeface="Times New Roman" panose="02020603050405020304" pitchFamily="18" charset="0"/>
              </a:rPr>
              <a:t>ngày</a:t>
            </a:r>
            <a:r>
              <a:rPr lang="en-US" sz="2800" dirty="0">
                <a:solidFill>
                  <a:srgbClr val="000000"/>
                </a:solidFill>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91726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8" name="TextBox 7"/>
          <p:cNvSpPr txBox="1"/>
          <p:nvPr/>
        </p:nvSpPr>
        <p:spPr>
          <a:xfrm>
            <a:off x="335360" y="836712"/>
            <a:ext cx="8352928" cy="4856714"/>
          </a:xfrm>
          <a:prstGeom prst="rect">
            <a:avLst/>
          </a:prstGeom>
          <a:noFill/>
        </p:spPr>
        <p:txBody>
          <a:bodyPr wrap="square" rtlCol="0">
            <a:spAutoFit/>
          </a:bodyPr>
          <a:lstStyle/>
          <a:p>
            <a:pPr>
              <a:lnSpc>
                <a:spcPct val="150000"/>
              </a:lnSpc>
            </a:pPr>
            <a:r>
              <a:rPr lang="en-US" sz="3200" b="1" u="sng" dirty="0" smtClean="0">
                <a:solidFill>
                  <a:srgbClr val="FF0000"/>
                </a:solidFill>
                <a:latin typeface="Times New Roman" panose="02020603050405020304" pitchFamily="18" charset="0"/>
                <a:cs typeface="Times New Roman" panose="02020603050405020304" pitchFamily="18" charset="0"/>
              </a:rPr>
              <a:t>BÀI 2: </a:t>
            </a:r>
            <a:r>
              <a:rPr lang="en-US" sz="3200" dirty="0" smtClean="0">
                <a:latin typeface="Times New Roman" panose="02020603050405020304" pitchFamily="18" charset="0"/>
                <a:cs typeface="Times New Roman" panose="02020603050405020304" pitchFamily="18" charset="0"/>
              </a:rPr>
              <a:t>Cho tam </a:t>
            </a:r>
            <a:r>
              <a:rPr lang="en-US" sz="3200" dirty="0" err="1" smtClean="0">
                <a:latin typeface="Times New Roman" panose="02020603050405020304" pitchFamily="18" charset="0"/>
                <a:cs typeface="Times New Roman" panose="02020603050405020304" pitchFamily="18" charset="0"/>
              </a:rPr>
              <a:t>giác</a:t>
            </a:r>
            <a:r>
              <a:rPr lang="en-US" sz="3200" dirty="0" smtClean="0">
                <a:latin typeface="Times New Roman" panose="02020603050405020304" pitchFamily="18" charset="0"/>
                <a:cs typeface="Times New Roman" panose="02020603050405020304" pitchFamily="18" charset="0"/>
              </a:rPr>
              <a:t> ABC </a:t>
            </a:r>
            <a:r>
              <a:rPr lang="en-US" sz="3200" dirty="0" err="1" smtClean="0">
                <a:latin typeface="Times New Roman" panose="02020603050405020304" pitchFamily="18" charset="0"/>
                <a:cs typeface="Times New Roman" panose="02020603050405020304" pitchFamily="18" charset="0"/>
              </a:rPr>
              <a:t>như</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hình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vẽ</a:t>
            </a:r>
            <a:r>
              <a:rPr lang="en-US" sz="3200" dirty="0" smtClean="0">
                <a:latin typeface="Times New Roman" panose="02020603050405020304" pitchFamily="18" charset="0"/>
                <a:cs typeface="Times New Roman" panose="02020603050405020304" pitchFamily="18" charset="0"/>
              </a:rPr>
              <a:t>: </a:t>
            </a:r>
          </a:p>
          <a:p>
            <a:pPr>
              <a:lnSpc>
                <a:spcPct val="150000"/>
              </a:lnSpc>
            </a:pPr>
            <a:r>
              <a:rPr lang="en-US" sz="3200" dirty="0">
                <a:latin typeface="Times New Roman" panose="02020603050405020304" pitchFamily="18" charset="0"/>
                <a:cs typeface="Times New Roman" panose="02020603050405020304" pitchFamily="18" charset="0"/>
              </a:rPr>
              <a:t>a) </a:t>
            </a:r>
            <a:r>
              <a:rPr lang="en-US" sz="3200" dirty="0" err="1">
                <a:latin typeface="Times New Roman" panose="02020603050405020304" pitchFamily="18" charset="0"/>
                <a:cs typeface="Times New Roman" panose="02020603050405020304" pitchFamily="18" charset="0"/>
              </a:rPr>
              <a:t>Xác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tọa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 A, B, C.</a:t>
            </a:r>
          </a:p>
          <a:p>
            <a:pPr>
              <a:lnSpc>
                <a:spcPct val="150000"/>
              </a:lnSpc>
            </a:pPr>
            <a:r>
              <a:rPr lang="en-US" sz="3200" dirty="0">
                <a:latin typeface="Times New Roman" panose="02020603050405020304" pitchFamily="18" charset="0"/>
                <a:cs typeface="Times New Roman" panose="02020603050405020304" pitchFamily="18" charset="0"/>
              </a:rPr>
              <a:t>b)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ABC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cân</a:t>
            </a:r>
            <a:r>
              <a:rPr lang="en-US" sz="3200" dirty="0">
                <a:latin typeface="Times New Roman" panose="02020603050405020304" pitchFamily="18" charset="0"/>
                <a:cs typeface="Times New Roman" panose="02020603050405020304" pitchFamily="18" charset="0"/>
              </a:rPr>
              <a:t> hay </a:t>
            </a:r>
            <a:r>
              <a:rPr lang="en-US" sz="3200" dirty="0" err="1">
                <a:latin typeface="Times New Roman" panose="02020603050405020304" pitchFamily="18" charset="0"/>
                <a:cs typeface="Times New Roman" panose="02020603050405020304" pitchFamily="18" charset="0"/>
              </a:rPr>
              <a:t>không</a:t>
            </a:r>
            <a:r>
              <a:rPr lang="en-US" sz="3200" dirty="0">
                <a:latin typeface="Times New Roman" panose="02020603050405020304" pitchFamily="18" charset="0"/>
                <a:cs typeface="Times New Roman" panose="02020603050405020304" pitchFamily="18" charset="0"/>
              </a:rPr>
              <a:t>?</a:t>
            </a:r>
          </a:p>
          <a:p>
            <a:pPr>
              <a:lnSpc>
                <a:spcPct val="150000"/>
              </a:lnSpc>
            </a:pPr>
            <a:r>
              <a:rPr lang="en-US" sz="3200" dirty="0">
                <a:latin typeface="Times New Roman" panose="02020603050405020304" pitchFamily="18" charset="0"/>
                <a:cs typeface="Times New Roman" panose="02020603050405020304" pitchFamily="18" charset="0"/>
              </a:rPr>
              <a:t>c) </a:t>
            </a:r>
            <a:r>
              <a:rPr lang="en-US" sz="3200" dirty="0" err="1">
                <a:latin typeface="Times New Roman" panose="02020603050405020304" pitchFamily="18" charset="0"/>
                <a:cs typeface="Times New Roman" panose="02020603050405020304" pitchFamily="18" charset="0"/>
              </a:rPr>
              <a:t>Gọi</a:t>
            </a:r>
            <a:r>
              <a:rPr lang="en-US" sz="3200" dirty="0">
                <a:latin typeface="Times New Roman" panose="02020603050405020304" pitchFamily="18" charset="0"/>
                <a:cs typeface="Times New Roman" panose="02020603050405020304" pitchFamily="18" charset="0"/>
              </a:rPr>
              <a:t> D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ABCD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tọa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 D.</a:t>
            </a:r>
          </a:p>
          <a:p>
            <a:pPr>
              <a:lnSpc>
                <a:spcPct val="120000"/>
              </a:lnSpc>
            </a:pPr>
            <a:r>
              <a:rPr lang="en-US" dirty="0" smtClean="0"/>
              <a:t> </a:t>
            </a:r>
            <a:endParaRPr lang="en-US" dirty="0"/>
          </a:p>
        </p:txBody>
      </p:sp>
      <p:pic>
        <p:nvPicPr>
          <p:cNvPr id="10" name="Picture 9"/>
          <p:cNvPicPr>
            <a:picLocks noChangeAspect="1"/>
          </p:cNvPicPr>
          <p:nvPr/>
        </p:nvPicPr>
        <p:blipFill>
          <a:blip r:embed="rId2"/>
          <a:stretch>
            <a:fillRect/>
          </a:stretch>
        </p:blipFill>
        <p:spPr>
          <a:xfrm>
            <a:off x="8707988" y="572780"/>
            <a:ext cx="3484012" cy="3457684"/>
          </a:xfrm>
          <a:prstGeom prst="rect">
            <a:avLst/>
          </a:prstGeom>
        </p:spPr>
      </p:pic>
    </p:spTree>
    <p:extLst>
      <p:ext uri="{BB962C8B-B14F-4D97-AF65-F5344CB8AC3E}">
        <p14:creationId xmlns:p14="http://schemas.microsoft.com/office/powerpoint/2010/main" val="2811436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5" name="TextBox 4"/>
          <p:cNvSpPr txBox="1"/>
          <p:nvPr/>
        </p:nvSpPr>
        <p:spPr>
          <a:xfrm>
            <a:off x="191344" y="476672"/>
            <a:ext cx="8856984" cy="6331605"/>
          </a:xfrm>
          <a:prstGeom prst="rect">
            <a:avLst/>
          </a:prstGeom>
          <a:noFill/>
        </p:spPr>
        <p:txBody>
          <a:bodyPr wrap="square" rtlCol="0">
            <a:spAutoFit/>
          </a:bodyPr>
          <a:lstStyle/>
          <a:p>
            <a:pPr>
              <a:lnSpc>
                <a:spcPct val="120000"/>
              </a:lnSpc>
            </a:pPr>
            <a:r>
              <a:rPr lang="vi-VN" sz="2800" dirty="0">
                <a:latin typeface="+mj-lt"/>
              </a:rPr>
              <a:t>a) • Hình chiếu của điểm A trên trục hoành là điểm – 1 và trên trục tung là điểm – 1.</a:t>
            </a:r>
          </a:p>
          <a:p>
            <a:pPr>
              <a:lnSpc>
                <a:spcPct val="120000"/>
              </a:lnSpc>
            </a:pPr>
            <a:r>
              <a:rPr lang="vi-VN" sz="2800" dirty="0">
                <a:latin typeface="+mj-lt"/>
              </a:rPr>
              <a:t>Do đó, tọa độ điểm A là A(– 1; – 1).</a:t>
            </a:r>
          </a:p>
          <a:p>
            <a:pPr>
              <a:lnSpc>
                <a:spcPct val="120000"/>
              </a:lnSpc>
            </a:pPr>
            <a:r>
              <a:rPr lang="vi-VN" sz="2800" dirty="0">
                <a:latin typeface="+mj-lt"/>
              </a:rPr>
              <a:t>• Hình chiếu của điểm B trên trục hoành là điểm 2 và trên trục tung là điểm – 1.</a:t>
            </a:r>
          </a:p>
          <a:p>
            <a:pPr>
              <a:lnSpc>
                <a:spcPct val="120000"/>
              </a:lnSpc>
            </a:pPr>
            <a:r>
              <a:rPr lang="vi-VN" sz="2800" dirty="0">
                <a:latin typeface="+mj-lt"/>
              </a:rPr>
              <a:t>Do đó, tọa độ điểm B là B(2; – 1).</a:t>
            </a:r>
          </a:p>
          <a:p>
            <a:pPr>
              <a:lnSpc>
                <a:spcPct val="120000"/>
              </a:lnSpc>
            </a:pPr>
            <a:r>
              <a:rPr lang="vi-VN" sz="2800" dirty="0">
                <a:latin typeface="+mj-lt"/>
              </a:rPr>
              <a:t>• Hình chiếu của điểm C trên trục hoành là điểm 2 và trên trục tung là điểm 2.</a:t>
            </a:r>
          </a:p>
          <a:p>
            <a:pPr>
              <a:lnSpc>
                <a:spcPct val="120000"/>
              </a:lnSpc>
            </a:pPr>
            <a:r>
              <a:rPr lang="vi-VN" sz="2800" dirty="0">
                <a:latin typeface="+mj-lt"/>
              </a:rPr>
              <a:t>Do đó, tọa độ điểm C là C(2; 2).</a:t>
            </a:r>
          </a:p>
          <a:p>
            <a:pPr>
              <a:lnSpc>
                <a:spcPct val="120000"/>
              </a:lnSpc>
            </a:pPr>
            <a:r>
              <a:rPr lang="vi-VN" sz="2800" dirty="0">
                <a:latin typeface="+mj-lt"/>
              </a:rPr>
              <a:t>Vậy tọa độ các điểm A, B, C lần lượt là A(– 1; – 1); </a:t>
            </a:r>
            <a:endParaRPr lang="en-US" sz="2800" dirty="0" smtClean="0">
              <a:latin typeface="+mj-lt"/>
            </a:endParaRPr>
          </a:p>
          <a:p>
            <a:pPr>
              <a:lnSpc>
                <a:spcPct val="120000"/>
              </a:lnSpc>
            </a:pPr>
            <a:r>
              <a:rPr lang="vi-VN" sz="2800" dirty="0" smtClean="0">
                <a:latin typeface="+mj-lt"/>
              </a:rPr>
              <a:t>B(2</a:t>
            </a:r>
            <a:r>
              <a:rPr lang="vi-VN" sz="2800" dirty="0">
                <a:latin typeface="+mj-lt"/>
              </a:rPr>
              <a:t>; – 1); C(2; 2).</a:t>
            </a:r>
          </a:p>
          <a:p>
            <a:pPr>
              <a:lnSpc>
                <a:spcPct val="120000"/>
              </a:lnSpc>
            </a:pPr>
            <a:endParaRPr lang="en-US" sz="3200" dirty="0">
              <a:latin typeface="+mj-lt"/>
            </a:endParaRPr>
          </a:p>
        </p:txBody>
      </p:sp>
      <p:pic>
        <p:nvPicPr>
          <p:cNvPr id="6" name="Picture 5"/>
          <p:cNvPicPr>
            <a:picLocks noChangeAspect="1"/>
          </p:cNvPicPr>
          <p:nvPr/>
        </p:nvPicPr>
        <p:blipFill>
          <a:blip r:embed="rId2"/>
          <a:stretch>
            <a:fillRect/>
          </a:stretch>
        </p:blipFill>
        <p:spPr>
          <a:xfrm>
            <a:off x="8707988" y="572780"/>
            <a:ext cx="3484012" cy="3457684"/>
          </a:xfrm>
          <a:prstGeom prst="rect">
            <a:avLst/>
          </a:prstGeom>
        </p:spPr>
      </p:pic>
    </p:spTree>
    <p:extLst>
      <p:ext uri="{BB962C8B-B14F-4D97-AF65-F5344CB8AC3E}">
        <p14:creationId xmlns:p14="http://schemas.microsoft.com/office/powerpoint/2010/main" val="20375389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4" name="TextBox 3"/>
          <p:cNvSpPr txBox="1"/>
          <p:nvPr/>
        </p:nvSpPr>
        <p:spPr>
          <a:xfrm>
            <a:off x="191344" y="692696"/>
            <a:ext cx="8424936" cy="4801314"/>
          </a:xfrm>
          <a:prstGeom prst="rect">
            <a:avLst/>
          </a:prstGeom>
          <a:noFill/>
        </p:spPr>
        <p:txBody>
          <a:bodyPr wrap="square" rtlCol="0">
            <a:spAutoFit/>
          </a:bodyPr>
          <a:lstStyle/>
          <a:p>
            <a:pPr>
              <a:lnSpc>
                <a:spcPct val="150000"/>
              </a:lnSpc>
            </a:pPr>
            <a:r>
              <a:rPr lang="en-US" sz="3200" dirty="0">
                <a:latin typeface="Times New Roman" panose="02020603050405020304" pitchFamily="18" charset="0"/>
                <a:cs typeface="Times New Roman" panose="02020603050405020304" pitchFamily="18" charset="0"/>
              </a:rPr>
              <a:t>b) </a:t>
            </a:r>
            <a:r>
              <a:rPr lang="en-US" sz="3200" dirty="0" err="1">
                <a:latin typeface="Times New Roman" panose="02020603050405020304" pitchFamily="18" charset="0"/>
                <a:cs typeface="Times New Roman" panose="02020603050405020304" pitchFamily="18" charset="0"/>
              </a:rPr>
              <a:t>Dựa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ô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vẽ</a:t>
            </a:r>
            <a:r>
              <a:rPr lang="en-US" sz="3200" dirty="0">
                <a:latin typeface="Times New Roman" panose="02020603050405020304" pitchFamily="18" charset="0"/>
                <a:cs typeface="Times New Roman" panose="02020603050405020304" pitchFamily="18" charset="0"/>
              </a:rPr>
              <a:t>, ta </a:t>
            </a:r>
            <a:r>
              <a:rPr lang="en-US" sz="3200" dirty="0" err="1" smtClean="0">
                <a:latin typeface="Times New Roman" panose="02020603050405020304" pitchFamily="18" charset="0"/>
                <a:cs typeface="Times New Roman" panose="02020603050405020304" pitchFamily="18" charset="0"/>
              </a:rPr>
              <a:t>có</a:t>
            </a:r>
            <a:r>
              <a:rPr lang="en-US" sz="3200" dirty="0" smtClean="0">
                <a:latin typeface="Times New Roman" panose="02020603050405020304" pitchFamily="18" charset="0"/>
                <a:cs typeface="Times New Roman" panose="02020603050405020304" pitchFamily="18" charset="0"/>
              </a:rPr>
              <a:t>:</a:t>
            </a:r>
          </a:p>
          <a:p>
            <a:pPr>
              <a:lnSpc>
                <a:spcPct val="150000"/>
              </a:lnSpc>
            </a:pPr>
            <a:r>
              <a:rPr lang="en-US" sz="3200" dirty="0" smtClean="0">
                <a:latin typeface="Times New Roman" panose="02020603050405020304" pitchFamily="18" charset="0"/>
                <a:cs typeface="Times New Roman" panose="02020603050405020304" pitchFamily="18" charset="0"/>
              </a:rPr>
              <a:t>AB </a:t>
            </a:r>
            <a:r>
              <a:rPr lang="en-US" sz="3200" dirty="0">
                <a:latin typeface="Times New Roman" panose="02020603050405020304" pitchFamily="18" charset="0"/>
                <a:cs typeface="Times New Roman" panose="02020603050405020304" pitchFamily="18" charset="0"/>
              </a:rPr>
              <a:t>// Ox; BC // Oy.</a:t>
            </a:r>
          </a:p>
          <a:p>
            <a:pPr>
              <a:lnSpc>
                <a:spcPct val="150000"/>
              </a:lnSpc>
            </a:pPr>
            <a:r>
              <a:rPr lang="en-US" sz="3200" dirty="0" err="1">
                <a:latin typeface="Times New Roman" panose="02020603050405020304" pitchFamily="18" charset="0"/>
                <a:cs typeface="Times New Roman" panose="02020603050405020304" pitchFamily="18" charset="0"/>
              </a:rPr>
              <a:t>Mà</a:t>
            </a:r>
            <a:r>
              <a:rPr lang="en-US" sz="3200" dirty="0">
                <a:latin typeface="Times New Roman" panose="02020603050405020304" pitchFamily="18" charset="0"/>
                <a:cs typeface="Times New Roman" panose="02020603050405020304" pitchFamily="18" charset="0"/>
              </a:rPr>
              <a:t> Ox ⊥ Oy </a:t>
            </a:r>
            <a:r>
              <a:rPr lang="en-US" sz="3200" dirty="0" err="1">
                <a:latin typeface="Times New Roman" panose="02020603050405020304" pitchFamily="18" charset="0"/>
                <a:cs typeface="Times New Roman" panose="02020603050405020304" pitchFamily="18" charset="0"/>
              </a:rPr>
              <a:t>nên</a:t>
            </a:r>
            <a:r>
              <a:rPr lang="en-US" sz="3200" dirty="0">
                <a:latin typeface="Times New Roman" panose="02020603050405020304" pitchFamily="18" charset="0"/>
                <a:cs typeface="Times New Roman" panose="02020603050405020304" pitchFamily="18" charset="0"/>
              </a:rPr>
              <a:t> AB ⊥ BC hay </a:t>
            </a:r>
            <a:r>
              <a:rPr lang="en-US" sz="3200" dirty="0" smtClean="0">
                <a:latin typeface="Times New Roman" panose="02020603050405020304" pitchFamily="18" charset="0"/>
                <a:cs typeface="Times New Roman" panose="02020603050405020304" pitchFamily="18" charset="0"/>
              </a:rPr>
              <a:t>   = 90°.</a:t>
            </a:r>
            <a:endParaRPr lang="en-US" sz="3200" dirty="0">
              <a:latin typeface="Times New Roman" panose="02020603050405020304" pitchFamily="18" charset="0"/>
              <a:cs typeface="Times New Roman" panose="02020603050405020304" pitchFamily="18" charset="0"/>
            </a:endParaRPr>
          </a:p>
          <a:p>
            <a:pPr>
              <a:lnSpc>
                <a:spcPct val="150000"/>
              </a:lnSpc>
            </a:pPr>
            <a:r>
              <a:rPr lang="en-US" sz="3200" dirty="0">
                <a:latin typeface="Times New Roman" panose="02020603050405020304" pitchFamily="18" charset="0"/>
                <a:cs typeface="Times New Roman" panose="02020603050405020304" pitchFamily="18" charset="0"/>
              </a:rPr>
              <a:t>Ta </a:t>
            </a:r>
            <a:r>
              <a:rPr lang="en-US" sz="3200" dirty="0" err="1">
                <a:latin typeface="Times New Roman" panose="02020603050405020304" pitchFamily="18" charset="0"/>
                <a:cs typeface="Times New Roman" panose="02020603050405020304" pitchFamily="18" charset="0"/>
              </a:rPr>
              <a:t>thấy</a:t>
            </a:r>
            <a:r>
              <a:rPr lang="en-US" sz="3200" dirty="0">
                <a:latin typeface="Times New Roman" panose="02020603050405020304" pitchFamily="18" charset="0"/>
                <a:cs typeface="Times New Roman" panose="02020603050405020304" pitchFamily="18" charset="0"/>
              </a:rPr>
              <a:t> AB = BC (= 3 ô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a:t>
            </a:r>
          </a:p>
          <a:p>
            <a:pPr>
              <a:lnSpc>
                <a:spcPct val="150000"/>
              </a:lnSpc>
            </a:pPr>
            <a:r>
              <a:rPr lang="en-US" sz="3200" dirty="0" err="1">
                <a:latin typeface="Times New Roman" panose="02020603050405020304" pitchFamily="18" charset="0"/>
                <a:cs typeface="Times New Roman" panose="02020603050405020304" pitchFamily="18" charset="0"/>
              </a:rPr>
              <a:t>Xét</a:t>
            </a:r>
            <a:r>
              <a:rPr lang="en-US" sz="3200" dirty="0">
                <a:latin typeface="Times New Roman" panose="02020603050405020304" pitchFamily="18" charset="0"/>
                <a:cs typeface="Times New Roman" panose="02020603050405020304" pitchFamily="18" charset="0"/>
              </a:rPr>
              <a:t>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ABC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 </a:t>
            </a:r>
            <a:r>
              <a:rPr lang="en-US" sz="3200" dirty="0">
                <a:latin typeface="Times New Roman" panose="02020603050405020304" pitchFamily="18" charset="0"/>
                <a:cs typeface="Times New Roman" panose="02020603050405020304" pitchFamily="18" charset="0"/>
              </a:rPr>
              <a:t>90</a:t>
            </a:r>
            <a:r>
              <a:rPr lang="en-US" sz="3200" dirty="0" smtClean="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AB = BC </a:t>
            </a:r>
            <a:r>
              <a:rPr lang="en-US" sz="3200" dirty="0" err="1">
                <a:latin typeface="Times New Roman" panose="02020603050405020304" pitchFamily="18" charset="0"/>
                <a:cs typeface="Times New Roman" panose="02020603050405020304" pitchFamily="18" charset="0"/>
              </a:rPr>
              <a:t>nên</a:t>
            </a:r>
            <a:r>
              <a:rPr lang="en-US" sz="3200" dirty="0">
                <a:latin typeface="Times New Roman" panose="02020603050405020304" pitchFamily="18" charset="0"/>
                <a:cs typeface="Times New Roman" panose="02020603050405020304" pitchFamily="18" charset="0"/>
              </a:rPr>
              <a:t>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ABC </a:t>
            </a:r>
            <a:r>
              <a:rPr lang="en-US" sz="3200" dirty="0" err="1">
                <a:latin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cs typeface="Times New Roman" panose="02020603050405020304" pitchFamily="18" charset="0"/>
              </a:rPr>
              <a:t> tam </a:t>
            </a:r>
            <a:r>
              <a:rPr lang="en-US" sz="3200" dirty="0" err="1">
                <a:latin typeface="Times New Roman" panose="02020603050405020304" pitchFamily="18" charset="0"/>
                <a:cs typeface="Times New Roman" panose="02020603050405020304" pitchFamily="18" charset="0"/>
              </a:rPr>
              <a:t>giác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vuông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cân</a:t>
            </a:r>
            <a:r>
              <a:rPr lang="en-US" sz="3200" dirty="0">
                <a:latin typeface="Times New Roman" panose="02020603050405020304" pitchFamily="18" charset="0"/>
                <a:cs typeface="Times New Roman" panose="02020603050405020304" pitchFamily="18" charset="0"/>
              </a:rPr>
              <a:t>.</a:t>
            </a:r>
          </a:p>
          <a:p>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634966741"/>
              </p:ext>
            </p:extLst>
          </p:nvPr>
        </p:nvGraphicFramePr>
        <p:xfrm>
          <a:off x="5468502" y="2204864"/>
          <a:ext cx="339466" cy="792088"/>
        </p:xfrm>
        <a:graphic>
          <a:graphicData uri="http://schemas.openxmlformats.org/presentationml/2006/ole">
            <mc:AlternateContent xmlns:mc="http://schemas.openxmlformats.org/markup-compatibility/2006">
              <mc:Choice xmlns:v="urn:schemas-microsoft-com:vml" Requires="v">
                <p:oleObj spid="_x0000_s12326" name="Equation" r:id="rId3" imgW="152280" imgH="355320" progId="Equation.DSMT4">
                  <p:embed/>
                </p:oleObj>
              </mc:Choice>
              <mc:Fallback>
                <p:oleObj name="Equation" r:id="rId3" imgW="152280" imgH="355320" progId="Equation.DSMT4">
                  <p:embed/>
                  <p:pic>
                    <p:nvPicPr>
                      <p:cNvPr id="0" name=""/>
                      <p:cNvPicPr/>
                      <p:nvPr/>
                    </p:nvPicPr>
                    <p:blipFill>
                      <a:blip r:embed="rId4"/>
                      <a:stretch>
                        <a:fillRect/>
                      </a:stretch>
                    </p:blipFill>
                    <p:spPr>
                      <a:xfrm>
                        <a:off x="5468502" y="2204864"/>
                        <a:ext cx="339466" cy="792088"/>
                      </a:xfrm>
                      <a:prstGeom prst="rect">
                        <a:avLst/>
                      </a:prstGeom>
                    </p:spPr>
                  </p:pic>
                </p:oleObj>
              </mc:Fallback>
            </mc:AlternateContent>
          </a:graphicData>
        </a:graphic>
      </p:graphicFrame>
      <p:pic>
        <p:nvPicPr>
          <p:cNvPr id="7" name="Picture 6"/>
          <p:cNvPicPr>
            <a:picLocks noChangeAspect="1"/>
          </p:cNvPicPr>
          <p:nvPr/>
        </p:nvPicPr>
        <p:blipFill>
          <a:blip r:embed="rId5"/>
          <a:stretch>
            <a:fillRect/>
          </a:stretch>
        </p:blipFill>
        <p:spPr>
          <a:xfrm>
            <a:off x="8707988" y="572780"/>
            <a:ext cx="3484012" cy="3457684"/>
          </a:xfrm>
          <a:prstGeom prst="rect">
            <a:avLst/>
          </a:prstGeom>
        </p:spPr>
      </p:pic>
      <p:graphicFrame>
        <p:nvGraphicFramePr>
          <p:cNvPr id="8" name="Object 7"/>
          <p:cNvGraphicFramePr>
            <a:graphicFrameLocks noChangeAspect="1"/>
          </p:cNvGraphicFramePr>
          <p:nvPr>
            <p:extLst>
              <p:ext uri="{D42A27DB-BD31-4B8C-83A1-F6EECF244321}">
                <p14:modId xmlns:p14="http://schemas.microsoft.com/office/powerpoint/2010/main" val="855589513"/>
              </p:ext>
            </p:extLst>
          </p:nvPr>
        </p:nvGraphicFramePr>
        <p:xfrm>
          <a:off x="3791744" y="3473045"/>
          <a:ext cx="432048" cy="1036076"/>
        </p:xfrm>
        <a:graphic>
          <a:graphicData uri="http://schemas.openxmlformats.org/presentationml/2006/ole">
            <mc:AlternateContent xmlns:mc="http://schemas.openxmlformats.org/markup-compatibility/2006">
              <mc:Choice xmlns:v="urn:schemas-microsoft-com:vml" Requires="v">
                <p:oleObj spid="_x0000_s12327" name="Equation" r:id="rId6" imgW="327483" imgH="784781" progId="Equation.DSMT4">
                  <p:embed/>
                </p:oleObj>
              </mc:Choice>
              <mc:Fallback>
                <p:oleObj name="Equation" r:id="rId6" imgW="327483" imgH="784781" progId="Equation.DSMT4">
                  <p:embed/>
                  <p:pic>
                    <p:nvPicPr>
                      <p:cNvPr id="0" name=""/>
                      <p:cNvPicPr/>
                      <p:nvPr/>
                    </p:nvPicPr>
                    <p:blipFill>
                      <a:blip r:embed="rId7"/>
                      <a:stretch>
                        <a:fillRect/>
                      </a:stretch>
                    </p:blipFill>
                    <p:spPr>
                      <a:xfrm>
                        <a:off x="3791744" y="3473045"/>
                        <a:ext cx="432048" cy="1036076"/>
                      </a:xfrm>
                      <a:prstGeom prst="rect">
                        <a:avLst/>
                      </a:prstGeom>
                    </p:spPr>
                  </p:pic>
                </p:oleObj>
              </mc:Fallback>
            </mc:AlternateContent>
          </a:graphicData>
        </a:graphic>
      </p:graphicFrame>
    </p:spTree>
    <p:extLst>
      <p:ext uri="{BB962C8B-B14F-4D97-AF65-F5344CB8AC3E}">
        <p14:creationId xmlns:p14="http://schemas.microsoft.com/office/powerpoint/2010/main" val="572511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pic>
        <p:nvPicPr>
          <p:cNvPr id="4" name="Picture 3"/>
          <p:cNvPicPr>
            <a:picLocks noChangeAspect="1"/>
          </p:cNvPicPr>
          <p:nvPr/>
        </p:nvPicPr>
        <p:blipFill>
          <a:blip r:embed="rId3"/>
          <a:stretch>
            <a:fillRect/>
          </a:stretch>
        </p:blipFill>
        <p:spPr>
          <a:xfrm>
            <a:off x="8707988" y="572780"/>
            <a:ext cx="3484012" cy="3457684"/>
          </a:xfrm>
          <a:prstGeom prst="rect">
            <a:avLst/>
          </a:prstGeom>
        </p:spPr>
      </p:pic>
      <p:sp>
        <p:nvSpPr>
          <p:cNvPr id="5" name="Rectangle 4"/>
          <p:cNvSpPr/>
          <p:nvPr/>
        </p:nvSpPr>
        <p:spPr>
          <a:xfrm>
            <a:off x="0" y="692696"/>
            <a:ext cx="8760296" cy="5734903"/>
          </a:xfrm>
          <a:prstGeom prst="rect">
            <a:avLst/>
          </a:prstGeom>
        </p:spPr>
        <p:txBody>
          <a:bodyPr wrap="square">
            <a:spAutoFit/>
          </a:bodyPr>
          <a:lstStyle/>
          <a:p>
            <a:pPr algn="just">
              <a:lnSpc>
                <a:spcPct val="120000"/>
              </a:lnSpc>
            </a:pPr>
            <a:r>
              <a:rPr lang="en-US" sz="2800" dirty="0" smtClean="0">
                <a:solidFill>
                  <a:srgbClr val="000000"/>
                </a:solidFill>
                <a:latin typeface="Times New Roman" panose="02020603050405020304" pitchFamily="18" charset="0"/>
                <a:cs typeface="Times New Roman" panose="02020603050405020304" pitchFamily="18" charset="0"/>
              </a:rPr>
              <a:t>c) </a:t>
            </a:r>
            <a:r>
              <a:rPr lang="vi-VN" sz="2800" dirty="0" smtClean="0">
                <a:solidFill>
                  <a:srgbClr val="000000"/>
                </a:solidFill>
                <a:latin typeface="Times New Roman" panose="02020603050405020304" pitchFamily="18" charset="0"/>
                <a:cs typeface="Times New Roman" panose="02020603050405020304" pitchFamily="18" charset="0"/>
              </a:rPr>
              <a:t>Tam </a:t>
            </a:r>
            <a:r>
              <a:rPr lang="vi-VN" sz="2800" dirty="0">
                <a:solidFill>
                  <a:srgbClr val="000000"/>
                </a:solidFill>
                <a:latin typeface="Times New Roman" panose="02020603050405020304" pitchFamily="18" charset="0"/>
                <a:cs typeface="Times New Roman" panose="02020603050405020304" pitchFamily="18" charset="0"/>
              </a:rPr>
              <a:t>giác ABC vuông cân tại A (AB = BC</a:t>
            </a:r>
            <a:r>
              <a:rPr lang="vi-VN" sz="2800" dirty="0" smtClean="0">
                <a:solidFill>
                  <a:srgbClr val="000000"/>
                </a:solidFill>
                <a:latin typeface="Times New Roman" panose="02020603050405020304" pitchFamily="18" charset="0"/>
                <a:cs typeface="Times New Roman" panose="02020603050405020304" pitchFamily="18" charset="0"/>
              </a:rPr>
              <a:t>;</a:t>
            </a: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90</a:t>
            </a:r>
            <a:r>
              <a:rPr lang="vi-VN" sz="2800" dirty="0">
                <a:solidFill>
                  <a:srgbClr val="000000"/>
                </a:solidFill>
                <a:latin typeface="Times New Roman" panose="02020603050405020304" pitchFamily="18" charset="0"/>
                <a:cs typeface="Times New Roman" panose="02020603050405020304" pitchFamily="18" charset="0"/>
              </a:rPr>
              <a:t>°) nên để tứ giác </a:t>
            </a: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ABCD </a:t>
            </a:r>
            <a:r>
              <a:rPr lang="vi-VN" sz="2800" dirty="0">
                <a:solidFill>
                  <a:srgbClr val="000000"/>
                </a:solidFill>
                <a:latin typeface="Times New Roman" panose="02020603050405020304" pitchFamily="18" charset="0"/>
                <a:cs typeface="Times New Roman" panose="02020603050405020304" pitchFamily="18" charset="0"/>
              </a:rPr>
              <a:t>là hình vuông thì </a:t>
            </a: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=90°;</a:t>
            </a: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=90</a:t>
            </a:r>
            <a:r>
              <a:rPr lang="vi-VN" sz="2800" dirty="0">
                <a:solidFill>
                  <a:srgbClr val="000000"/>
                </a:solidFill>
                <a:latin typeface="Times New Roman" panose="02020603050405020304" pitchFamily="18" charset="0"/>
                <a:cs typeface="Times New Roman" panose="02020603050405020304" pitchFamily="18" charset="0"/>
              </a:rPr>
              <a:t>°;  </a:t>
            </a:r>
            <a:endParaRPr lang="en-US" sz="2800" dirty="0" smtClean="0">
              <a:solidFill>
                <a:srgbClr val="000000"/>
              </a:solidFill>
              <a:latin typeface="Times New Roman" panose="02020603050405020304" pitchFamily="18" charset="0"/>
              <a:cs typeface="Times New Roman" panose="02020603050405020304" pitchFamily="18" charset="0"/>
            </a:endParaRPr>
          </a:p>
          <a:p>
            <a:pPr algn="just">
              <a:lnSpc>
                <a:spcPct val="120000"/>
              </a:lnSpc>
            </a:pPr>
            <a:r>
              <a:rPr lang="en-US" sz="2800" dirty="0" smtClean="0">
                <a:solidFill>
                  <a:srgbClr val="000000"/>
                </a:solidFill>
                <a:latin typeface="Times New Roman" panose="02020603050405020304" pitchFamily="18" charset="0"/>
                <a:cs typeface="Times New Roman" panose="02020603050405020304" pitchFamily="18" charset="0"/>
              </a:rPr>
              <a:t>    </a:t>
            </a:r>
            <a:r>
              <a:rPr lang="vi-VN" sz="2800" dirty="0" smtClean="0">
                <a:solidFill>
                  <a:srgbClr val="000000"/>
                </a:solidFill>
                <a:latin typeface="Times New Roman" panose="02020603050405020304" pitchFamily="18" charset="0"/>
                <a:cs typeface="Times New Roman" panose="02020603050405020304" pitchFamily="18" charset="0"/>
              </a:rPr>
              <a:t>=</a:t>
            </a:r>
            <a:r>
              <a:rPr lang="vi-VN" sz="2800" dirty="0">
                <a:solidFill>
                  <a:srgbClr val="000000"/>
                </a:solidFill>
                <a:latin typeface="Times New Roman" panose="02020603050405020304" pitchFamily="18" charset="0"/>
                <a:cs typeface="Times New Roman" panose="02020603050405020304" pitchFamily="18" charset="0"/>
              </a:rPr>
              <a:t>90° và AB = BC = CD = DA.</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Hay AB ⊥ AD; BC ⊥ CD và AB = BC = CD = DA.</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 Qua điểm A, ta kẻ đường thẳng vuông góc với trục Oy.</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 Qua điểm C, ta kẻ đường thẳng vuông góc với trục Ox.</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 Hai đường thẳng này cắt nhau tại điểm D.</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 AD cắt trục Oy tại điểm 1 nên điểm D có tung độ bằng 1.</a:t>
            </a:r>
          </a:p>
          <a:p>
            <a:pPr algn="just">
              <a:lnSpc>
                <a:spcPct val="120000"/>
              </a:lnSpc>
            </a:pPr>
            <a:r>
              <a:rPr lang="vi-VN" sz="2800" dirty="0" smtClean="0">
                <a:solidFill>
                  <a:srgbClr val="000000"/>
                </a:solidFill>
                <a:latin typeface="Times New Roman" panose="02020603050405020304" pitchFamily="18" charset="0"/>
                <a:cs typeface="Times New Roman" panose="02020603050405020304" pitchFamily="18" charset="0"/>
              </a:rPr>
              <a:t>•CD </a:t>
            </a:r>
            <a:r>
              <a:rPr lang="vi-VN" sz="2800" dirty="0">
                <a:solidFill>
                  <a:srgbClr val="000000"/>
                </a:solidFill>
                <a:latin typeface="Times New Roman" panose="02020603050405020304" pitchFamily="18" charset="0"/>
                <a:cs typeface="Times New Roman" panose="02020603050405020304" pitchFamily="18" charset="0"/>
              </a:rPr>
              <a:t>cắt trục Ox tại điểm 2 nên điểm D có hoành độ bằng 2.</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Do đó, tọa điểm D là D(2; 1).</a:t>
            </a:r>
          </a:p>
          <a:p>
            <a:pPr algn="just">
              <a:lnSpc>
                <a:spcPct val="120000"/>
              </a:lnSpc>
            </a:pPr>
            <a:r>
              <a:rPr lang="vi-VN" sz="2800" dirty="0">
                <a:solidFill>
                  <a:srgbClr val="000000"/>
                </a:solidFill>
                <a:latin typeface="Times New Roman" panose="02020603050405020304" pitchFamily="18" charset="0"/>
                <a:cs typeface="Times New Roman" panose="02020603050405020304" pitchFamily="18" charset="0"/>
              </a:rPr>
              <a:t>Vậy để tứ giác ABCD là hình vuông thì D(2; 1).</a:t>
            </a:r>
            <a:endParaRPr lang="vi-VN" sz="2800" b="0" i="0" dirty="0">
              <a:solidFill>
                <a:srgbClr val="000000"/>
              </a:solidFill>
              <a:effectLst/>
              <a:latin typeface="Times New Roman" panose="02020603050405020304" pitchFamily="18" charset="0"/>
              <a:cs typeface="Times New Roman" panose="02020603050405020304" pitchFamily="18"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4013355524"/>
              </p:ext>
            </p:extLst>
          </p:nvPr>
        </p:nvGraphicFramePr>
        <p:xfrm>
          <a:off x="6961792" y="553389"/>
          <a:ext cx="327025" cy="784225"/>
        </p:xfrm>
        <a:graphic>
          <a:graphicData uri="http://schemas.openxmlformats.org/presentationml/2006/ole">
            <mc:AlternateContent xmlns:mc="http://schemas.openxmlformats.org/markup-compatibility/2006">
              <mc:Choice xmlns:v="urn:schemas-microsoft-com:vml" Requires="v">
                <p:oleObj spid="_x0000_s13382" name="Equation" r:id="rId4" imgW="327483" imgH="784781" progId="Equation.DSMT4">
                  <p:embed/>
                </p:oleObj>
              </mc:Choice>
              <mc:Fallback>
                <p:oleObj name="Equation" r:id="rId4" imgW="327483" imgH="784781" progId="Equation.DSMT4">
                  <p:embed/>
                  <p:pic>
                    <p:nvPicPr>
                      <p:cNvPr id="0" name=""/>
                      <p:cNvPicPr/>
                      <p:nvPr/>
                    </p:nvPicPr>
                    <p:blipFill>
                      <a:blip r:embed="rId5"/>
                      <a:stretch>
                        <a:fillRect/>
                      </a:stretch>
                    </p:blipFill>
                    <p:spPr>
                      <a:xfrm>
                        <a:off x="6961792" y="553389"/>
                        <a:ext cx="327025" cy="784225"/>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123985423"/>
              </p:ext>
            </p:extLst>
          </p:nvPr>
        </p:nvGraphicFramePr>
        <p:xfrm>
          <a:off x="5361789" y="1204201"/>
          <a:ext cx="361664" cy="512358"/>
        </p:xfrm>
        <a:graphic>
          <a:graphicData uri="http://schemas.openxmlformats.org/presentationml/2006/ole">
            <mc:AlternateContent xmlns:mc="http://schemas.openxmlformats.org/markup-compatibility/2006">
              <mc:Choice xmlns:v="urn:schemas-microsoft-com:vml" Requires="v">
                <p:oleObj spid="_x0000_s13383" name="Equation" r:id="rId6" imgW="152280" imgH="215640" progId="Equation.DSMT4">
                  <p:embed/>
                </p:oleObj>
              </mc:Choice>
              <mc:Fallback>
                <p:oleObj name="Equation" r:id="rId6" imgW="152280" imgH="215640" progId="Equation.DSMT4">
                  <p:embed/>
                  <p:pic>
                    <p:nvPicPr>
                      <p:cNvPr id="0" name=""/>
                      <p:cNvPicPr/>
                      <p:nvPr/>
                    </p:nvPicPr>
                    <p:blipFill>
                      <a:blip r:embed="rId7"/>
                      <a:stretch>
                        <a:fillRect/>
                      </a:stretch>
                    </p:blipFill>
                    <p:spPr>
                      <a:xfrm>
                        <a:off x="5361789" y="1204201"/>
                        <a:ext cx="361664" cy="512358"/>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4140913331"/>
              </p:ext>
            </p:extLst>
          </p:nvPr>
        </p:nvGraphicFramePr>
        <p:xfrm>
          <a:off x="6640219" y="1201351"/>
          <a:ext cx="341572" cy="512358"/>
        </p:xfrm>
        <a:graphic>
          <a:graphicData uri="http://schemas.openxmlformats.org/presentationml/2006/ole">
            <mc:AlternateContent xmlns:mc="http://schemas.openxmlformats.org/markup-compatibility/2006">
              <mc:Choice xmlns:v="urn:schemas-microsoft-com:vml" Requires="v">
                <p:oleObj spid="_x0000_s13384" name="Equation" r:id="rId8" imgW="152280" imgH="228600" progId="Equation.DSMT4">
                  <p:embed/>
                </p:oleObj>
              </mc:Choice>
              <mc:Fallback>
                <p:oleObj name="Equation" r:id="rId8" imgW="152280" imgH="228600" progId="Equation.DSMT4">
                  <p:embed/>
                  <p:pic>
                    <p:nvPicPr>
                      <p:cNvPr id="0" name=""/>
                      <p:cNvPicPr/>
                      <p:nvPr/>
                    </p:nvPicPr>
                    <p:blipFill>
                      <a:blip r:embed="rId9"/>
                      <a:stretch>
                        <a:fillRect/>
                      </a:stretch>
                    </p:blipFill>
                    <p:spPr>
                      <a:xfrm>
                        <a:off x="6640219" y="1201351"/>
                        <a:ext cx="341572" cy="512358"/>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266704761"/>
              </p:ext>
            </p:extLst>
          </p:nvPr>
        </p:nvGraphicFramePr>
        <p:xfrm>
          <a:off x="83840" y="1713709"/>
          <a:ext cx="317451" cy="415128"/>
        </p:xfrm>
        <a:graphic>
          <a:graphicData uri="http://schemas.openxmlformats.org/presentationml/2006/ole">
            <mc:AlternateContent xmlns:mc="http://schemas.openxmlformats.org/markup-compatibility/2006">
              <mc:Choice xmlns:v="urn:schemas-microsoft-com:vml" Requires="v">
                <p:oleObj spid="_x0000_s13385" name="Equation" r:id="rId10" imgW="164880" imgH="215640" progId="Equation.DSMT4">
                  <p:embed/>
                </p:oleObj>
              </mc:Choice>
              <mc:Fallback>
                <p:oleObj name="Equation" r:id="rId10" imgW="164880" imgH="215640" progId="Equation.DSMT4">
                  <p:embed/>
                  <p:pic>
                    <p:nvPicPr>
                      <p:cNvPr id="0" name=""/>
                      <p:cNvPicPr/>
                      <p:nvPr/>
                    </p:nvPicPr>
                    <p:blipFill>
                      <a:blip r:embed="rId11"/>
                      <a:stretch>
                        <a:fillRect/>
                      </a:stretch>
                    </p:blipFill>
                    <p:spPr>
                      <a:xfrm>
                        <a:off x="83840" y="1713709"/>
                        <a:ext cx="317451" cy="415128"/>
                      </a:xfrm>
                      <a:prstGeom prst="rect">
                        <a:avLst/>
                      </a:prstGeom>
                    </p:spPr>
                  </p:pic>
                </p:oleObj>
              </mc:Fallback>
            </mc:AlternateContent>
          </a:graphicData>
        </a:graphic>
      </p:graphicFrame>
    </p:spTree>
    <p:extLst>
      <p:ext uri="{BB962C8B-B14F-4D97-AF65-F5344CB8AC3E}">
        <p14:creationId xmlns:p14="http://schemas.microsoft.com/office/powerpoint/2010/main" val="39717513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
        <p:nvSpPr>
          <p:cNvPr id="4" name="Rectangle 3"/>
          <p:cNvSpPr/>
          <p:nvPr/>
        </p:nvSpPr>
        <p:spPr>
          <a:xfrm>
            <a:off x="83840" y="606165"/>
            <a:ext cx="12060832" cy="5016758"/>
          </a:xfrm>
          <a:prstGeom prst="rect">
            <a:avLst/>
          </a:prstGeom>
        </p:spPr>
        <p:txBody>
          <a:bodyPr wrap="square">
            <a:spAutoFit/>
          </a:bodyPr>
          <a:lstStyle/>
          <a:p>
            <a:pPr algn="just"/>
            <a:r>
              <a:rPr lang="en-US" sz="3200" b="1" u="sng" dirty="0" smtClean="0">
                <a:solidFill>
                  <a:srgbClr val="FF0000"/>
                </a:solidFill>
                <a:latin typeface="Times New Roman" panose="02020603050405020304" pitchFamily="18" charset="0"/>
                <a:cs typeface="Times New Roman" panose="02020603050405020304" pitchFamily="18" charset="0"/>
              </a:rPr>
              <a:t>BÀI 3: </a:t>
            </a:r>
            <a:r>
              <a:rPr lang="vi-VN" sz="3200" dirty="0" smtClean="0">
                <a:solidFill>
                  <a:srgbClr val="000000"/>
                </a:solidFill>
                <a:latin typeface="Times New Roman" panose="02020603050405020304" pitchFamily="18" charset="0"/>
                <a:cs typeface="Times New Roman" panose="02020603050405020304" pitchFamily="18" charset="0"/>
              </a:rPr>
              <a:t>Càng </a:t>
            </a:r>
            <a:r>
              <a:rPr lang="vi-VN" sz="3200" dirty="0">
                <a:solidFill>
                  <a:srgbClr val="000000"/>
                </a:solidFill>
                <a:latin typeface="Times New Roman" panose="02020603050405020304" pitchFamily="18" charset="0"/>
                <a:cs typeface="Times New Roman" panose="02020603050405020304" pitchFamily="18" charset="0"/>
              </a:rPr>
              <a:t>lên cao không khí càng loãng nên áp suất khí quyển càng giảm. Chẳng hạn, các khu vực của Thành phố Hồ Chí Minh đều có độ cao sát mực nước biển nên có áp suất khí quyển là p = 760 mmHg; thành phố Puebla (Mexico) có độ cao h = 2 200 m so với mực nước biển nên có áp suất khí quyển là p = 550,4 mmHg. Người ta ước lượng được áp suất khí quyển p (mmHg) tương ứng với độ cao h (m) so với mực nước biển là một hàm số bậc nhất có dạng p = ah + b (a ≠ 0).</a:t>
            </a:r>
          </a:p>
          <a:p>
            <a:pPr algn="just"/>
            <a:r>
              <a:rPr lang="vi-VN" sz="3200" dirty="0">
                <a:solidFill>
                  <a:srgbClr val="000000"/>
                </a:solidFill>
                <a:latin typeface="Times New Roman" panose="02020603050405020304" pitchFamily="18" charset="0"/>
                <a:cs typeface="Times New Roman" panose="02020603050405020304" pitchFamily="18" charset="0"/>
              </a:rPr>
              <a:t>a) Xác định hàm số bậc nhất đó.</a:t>
            </a:r>
          </a:p>
          <a:p>
            <a:pPr algn="just"/>
            <a:r>
              <a:rPr lang="vi-VN" sz="3200" dirty="0">
                <a:solidFill>
                  <a:srgbClr val="000000"/>
                </a:solidFill>
                <a:latin typeface="Times New Roman" panose="02020603050405020304" pitchFamily="18" charset="0"/>
                <a:cs typeface="Times New Roman" panose="02020603050405020304" pitchFamily="18" charset="0"/>
              </a:rPr>
              <a:t>b) Cao nguyên Lâm Đồng có độ cao 650 m so với mực nước biển thì áp suất khí quyển là bao nhiêu mmHg (làm tròn đến hàng phần mười)?</a:t>
            </a:r>
            <a:endParaRPr lang="vi-VN" sz="32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9920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TextBox 2"/>
          <p:cNvSpPr txBox="1"/>
          <p:nvPr/>
        </p:nvSpPr>
        <p:spPr>
          <a:xfrm>
            <a:off x="3249207" y="-46775"/>
            <a:ext cx="5712911" cy="600164"/>
          </a:xfrm>
          <a:prstGeom prst="rect">
            <a:avLst/>
          </a:prstGeom>
          <a:noFill/>
        </p:spPr>
        <p:txBody>
          <a:bodyPr wrap="none" rtlCol="0">
            <a:spAutoFit/>
          </a:bodyPr>
          <a:lstStyle/>
          <a:p>
            <a:r>
              <a:rPr lang="en-US" sz="3300" b="1" dirty="0" smtClean="0">
                <a:solidFill>
                  <a:srgbClr val="C00000"/>
                </a:solidFill>
                <a:latin typeface="Times New Roman" pitchFamily="18" charset="0"/>
                <a:cs typeface="Times New Roman" pitchFamily="18" charset="0"/>
              </a:rPr>
              <a:t>BÀI </a:t>
            </a:r>
            <a:r>
              <a:rPr lang="en-US" sz="3300" b="1" dirty="0">
                <a:solidFill>
                  <a:srgbClr val="C00000"/>
                </a:solidFill>
                <a:latin typeface="Times New Roman" pitchFamily="18" charset="0"/>
                <a:cs typeface="Times New Roman" pitchFamily="18" charset="0"/>
              </a:rPr>
              <a:t>TẬP CUỐI </a:t>
            </a:r>
            <a:r>
              <a:rPr lang="en-US" sz="3300" b="1" dirty="0" smtClean="0">
                <a:solidFill>
                  <a:srgbClr val="C00000"/>
                </a:solidFill>
                <a:latin typeface="Times New Roman" pitchFamily="18" charset="0"/>
                <a:cs typeface="Times New Roman" pitchFamily="18" charset="0"/>
              </a:rPr>
              <a:t>CHƯƠNG III</a:t>
            </a:r>
            <a:endParaRPr lang="vi-VN" sz="33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8836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40" y="0"/>
            <a:ext cx="12108160" cy="572780"/>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white"/>
              </a:solidFill>
              <a:effectLst/>
              <a:uLnTx/>
              <a:uFillTx/>
              <a:latin typeface="Arial" panose="020B0604020202020204" pitchFamily="34" charset="0"/>
              <a:ea typeface="+mn-ea"/>
              <a:cs typeface="+mn-cs"/>
            </a:endParaRPr>
          </a:p>
        </p:txBody>
      </p:sp>
      <p:sp>
        <p:nvSpPr>
          <p:cNvPr id="3" name="TextBox 2"/>
          <p:cNvSpPr txBox="1"/>
          <p:nvPr/>
        </p:nvSpPr>
        <p:spPr>
          <a:xfrm>
            <a:off x="3249207" y="-46775"/>
            <a:ext cx="5712911" cy="60016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BÀI </a:t>
            </a:r>
            <a:r>
              <a:rPr kumimoji="0" lang="en-US"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rPr>
              <a:t>TẬP CUỐI </a:t>
            </a:r>
            <a:r>
              <a:rPr kumimoji="0" lang="en-US" sz="33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CHƯƠNG III</a:t>
            </a:r>
            <a:endParaRPr kumimoji="0" lang="vi-VN" sz="3300" b="1" i="0" u="none" strike="noStrike" kern="1200" cap="none" spc="0" normalizeH="0" baseline="0" noProof="0" dirty="0">
              <a:ln>
                <a:noFill/>
              </a:ln>
              <a:solidFill>
                <a:srgbClr val="C00000"/>
              </a:solidFill>
              <a:effectLst/>
              <a:uLnTx/>
              <a:uFillTx/>
              <a:latin typeface="Times New Roman" pitchFamily="18" charset="0"/>
              <a:ea typeface="+mn-ea"/>
              <a:cs typeface="Times New Roman" pitchFamily="18" charset="0"/>
            </a:endParaRPr>
          </a:p>
        </p:txBody>
      </p:sp>
      <p:sp>
        <p:nvSpPr>
          <p:cNvPr id="4" name="Rectangle 3"/>
          <p:cNvSpPr/>
          <p:nvPr/>
        </p:nvSpPr>
        <p:spPr>
          <a:xfrm>
            <a:off x="479376" y="692696"/>
            <a:ext cx="11305256" cy="4435830"/>
          </a:xfrm>
          <a:prstGeom prst="rect">
            <a:avLst/>
          </a:prstGeom>
        </p:spPr>
        <p:txBody>
          <a:bodyPr wrap="square">
            <a:spAutoFit/>
          </a:bodyPr>
          <a:lstStyle/>
          <a:p>
            <a:pPr algn="just">
              <a:lnSpc>
                <a:spcPct val="150000"/>
              </a:lnSpc>
            </a:pPr>
            <a:r>
              <a:rPr lang="en-US"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200" dirty="0">
                <a:latin typeface="Times New Roman" panose="02020603050405020304" pitchFamily="18" charset="0"/>
                <a:ea typeface="Calibri" panose="020F0502020204030204" pitchFamily="34" charset="0"/>
                <a:cs typeface="Times New Roman" panose="02020603050405020304" pitchFamily="18" charset="0"/>
              </a:rPr>
              <a:t>a) Theo </a:t>
            </a:r>
            <a:r>
              <a:rPr lang="en-US" sz="3200" dirty="0" err="1">
                <a:latin typeface="Times New Roman" panose="02020603050405020304" pitchFamily="18" charset="0"/>
                <a:ea typeface="Calibri" panose="020F0502020204030204" pitchFamily="34" charset="0"/>
                <a:cs typeface="Times New Roman" panose="02020603050405020304" pitchFamily="18" charset="0"/>
              </a:rPr>
              <a:t>giả</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thiết</a:t>
            </a:r>
            <a:r>
              <a:rPr lang="en-US" sz="3200" dirty="0">
                <a:latin typeface="Times New Roman" panose="02020603050405020304" pitchFamily="18" charset="0"/>
                <a:ea typeface="Calibri" panose="020F0502020204030204" pitchFamily="34" charset="0"/>
                <a:cs typeface="Times New Roman" panose="02020603050405020304" pitchFamily="18" charset="0"/>
              </a:rPr>
              <a:t> ta </a:t>
            </a:r>
            <a:r>
              <a:rPr lang="en-US" sz="3200" dirty="0" err="1">
                <a:latin typeface="Times New Roman" panose="02020603050405020304" pitchFamily="18" charset="0"/>
                <a:ea typeface="Calibri" panose="020F0502020204030204" pitchFamily="34" charset="0"/>
                <a:cs typeface="Times New Roman" panose="02020603050405020304" pitchFamily="18" charset="0"/>
              </a:rPr>
              <a:t>có</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 h = 0, p = 760 ⇒ a.0 + b = 760 ⇒ b = 760.</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 h = 2 200, p = 550, 4 ⇒ a.2 200 + 760 = 550, 4 ⇒ a ≈ −0, 095. </a:t>
            </a:r>
          </a:p>
          <a:p>
            <a:pPr algn="just">
              <a:lnSpc>
                <a:spcPct val="150000"/>
              </a:lnSpc>
            </a:pPr>
            <a:r>
              <a:rPr lang="en-US" sz="3200" dirty="0" err="1">
                <a:latin typeface="Times New Roman" panose="02020603050405020304" pitchFamily="18" charset="0"/>
                <a:ea typeface="Calibri" panose="020F0502020204030204" pitchFamily="34" charset="0"/>
                <a:cs typeface="Times New Roman" panose="02020603050405020304" pitchFamily="18" charset="0"/>
              </a:rPr>
              <a:t>Vậy</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hàm</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bậc</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nhất</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latin typeface="Times New Roman" panose="02020603050405020304" pitchFamily="18" charset="0"/>
                <a:ea typeface="Calibri" panose="020F0502020204030204" pitchFamily="34" charset="0"/>
                <a:cs typeface="Times New Roman" panose="02020603050405020304" pitchFamily="18" charset="0"/>
              </a:rPr>
              <a:t>là</a:t>
            </a:r>
            <a:r>
              <a:rPr lang="en-US" sz="3200" dirty="0">
                <a:latin typeface="Times New Roman" panose="02020603050405020304" pitchFamily="18" charset="0"/>
                <a:ea typeface="Calibri" panose="020F0502020204030204" pitchFamily="34" charset="0"/>
                <a:cs typeface="Times New Roman" panose="02020603050405020304" pitchFamily="18" charset="0"/>
              </a:rPr>
              <a:t> y = −0, 095x + 760. </a:t>
            </a:r>
          </a:p>
          <a:p>
            <a:pPr algn="just">
              <a:lnSpc>
                <a:spcPct val="150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b) </a:t>
            </a:r>
            <a:r>
              <a:rPr lang="en-US" sz="3200" dirty="0" err="1">
                <a:latin typeface="Times New Roman" panose="02020603050405020304" pitchFamily="18" charset="0"/>
                <a:ea typeface="Calibri" panose="020F0502020204030204" pitchFamily="34" charset="0"/>
                <a:cs typeface="Times New Roman" panose="02020603050405020304" pitchFamily="18" charset="0"/>
              </a:rPr>
              <a:t>Với</a:t>
            </a:r>
            <a:r>
              <a:rPr lang="en-US" sz="3200" dirty="0">
                <a:latin typeface="Times New Roman" panose="02020603050405020304" pitchFamily="18" charset="0"/>
                <a:ea typeface="Calibri" panose="020F0502020204030204" pitchFamily="34" charset="0"/>
                <a:cs typeface="Times New Roman" panose="02020603050405020304" pitchFamily="18" charset="0"/>
              </a:rPr>
              <a:t> h = 650 ⇒ p = −0, 095.650 + 760 = 698, 25 ≈ 698, 3 (mmHg).</a:t>
            </a:r>
          </a:p>
        </p:txBody>
      </p:sp>
    </p:spTree>
    <p:extLst>
      <p:ext uri="{BB962C8B-B14F-4D97-AF65-F5344CB8AC3E}">
        <p14:creationId xmlns:p14="http://schemas.microsoft.com/office/powerpoint/2010/main" val="20100226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UI/customUI14.xml>ID15 2022 CD STT 108
</file>

<file path=docProps/app.xml><?xml version="1.0" encoding="utf-8"?>
<Properties xmlns="http://schemas.openxmlformats.org/officeDocument/2006/extended-properties" xmlns:vt="http://schemas.openxmlformats.org/officeDocument/2006/docPropsVTypes">
  <TotalTime>2359</TotalTime>
  <Words>1718</Words>
  <Application>Microsoft Office PowerPoint</Application>
  <PresentationFormat>Widescreen</PresentationFormat>
  <Paragraphs>135</Paragraphs>
  <Slides>21</Slides>
  <Notes>1</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21</vt:i4>
      </vt:variant>
    </vt:vector>
  </HeadingPairs>
  <TitlesOfParts>
    <vt:vector size="28" baseType="lpstr">
      <vt:lpstr>Arial</vt:lpstr>
      <vt:lpstr>Calibri</vt:lpstr>
      <vt:lpstr>Calibri Light</vt:lpstr>
      <vt:lpstr>Times New Roman</vt:lpstr>
      <vt:lpstr>Office Theme</vt:lpstr>
      <vt:lpstr>2_Default Design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Dao Xuan Thu</dc:creator>
  <cp:lastModifiedBy>Windows 11</cp:lastModifiedBy>
  <cp:revision>93</cp:revision>
  <dcterms:created xsi:type="dcterms:W3CDTF">2022-07-05T13:43:05Z</dcterms:created>
  <dcterms:modified xsi:type="dcterms:W3CDTF">2024-02-02T05:04:54Z</dcterms:modified>
</cp:coreProperties>
</file>