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65" d="100"/>
          <a:sy n="65" d="100"/>
        </p:scale>
        <p:origin x="564" y="4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2025/1/15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smtClean="0"/>
              <a:t>Xếp loại thi đua ba tổ lao động của một đội sản xuất được thống kê như sau</a:t>
            </a:r>
            <a:r>
              <a:rPr lang="en-US" sz="2400" dirty="0"/>
              <a:t> </a:t>
            </a:r>
            <a:r>
              <a:rPr lang="en-US" sz="2400" dirty="0" smtClean="0"/>
              <a:t>(đơn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thập</a:t>
                      </a:r>
                      <a:r>
                        <a:rPr lang="en-US" sz="2400" b="1" baseline="0" dirty="0" smtClean="0">
                          <a:solidFill>
                            <a:srgbClr val="002060"/>
                          </a:solidFill>
                        </a:rPr>
                        <a:t> </a:t>
                      </a:r>
                      <a:r>
                        <a:rPr lang="en-US" sz="2400" b="1" baseline="0" dirty="0" err="1" smtClean="0">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endParaRPr>
          </a:p>
          <a:p>
            <a:pPr algn="ctr">
              <a:lnSpc>
                <a:spcPct val="120000"/>
              </a:lnSpc>
            </a:pPr>
            <a:r>
              <a:rPr lang="en-US" sz="2400" b="1" dirty="0" err="1" smtClean="0">
                <a:solidFill>
                  <a:srgbClr val="002060"/>
                </a:solidFill>
              </a:rPr>
              <a:t>Trong</a:t>
            </a:r>
            <a:r>
              <a:rPr lang="en-US" sz="2400" b="1" dirty="0" smtClean="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+ 1878 </a:t>
            </a:r>
            <a:r>
              <a:rPr lang="en-US" sz="2000" dirty="0"/>
              <a:t>278 </a:t>
            </a:r>
            <a:r>
              <a:rPr lang="en-US" sz="2000" dirty="0" smtClean="0"/>
              <a:t>+232750 + </a:t>
            </a:r>
            <a:r>
              <a:rPr lang="en-US" sz="2000" dirty="0"/>
              <a:t>127 </a:t>
            </a:r>
            <a:r>
              <a:rPr lang="en-US" sz="2000" dirty="0" smtClean="0"/>
              <a:t>338) = </a:t>
            </a:r>
            <a:r>
              <a:rPr lang="en-US" sz="2000" smtClean="0"/>
              <a:t>3 503 070 </a:t>
            </a:r>
            <a:r>
              <a:rPr lang="en-US" sz="2000" dirty="0" smtClean="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smtClean="0">
                  <a:ln w="18415" cmpd="sng">
                    <a:noFill/>
                    <a:prstDash val="solid"/>
                  </a:ln>
                  <a:solidFill>
                    <a:schemeClr val="accent1"/>
                  </a:solidFill>
                  <a:ea typeface="幼圆" panose="02010509060101010101" pitchFamily="49" charset="-122"/>
                  <a:cs typeface="Times New Roman" pitchFamily="18" charset="0"/>
                </a:rPr>
                <a:t>I</a:t>
              </a:r>
              <a:endParaRPr lang="en-US" sz="3600" kern="0" dirty="0">
                <a:ln w="18415" cmpd="sng">
                  <a:noFill/>
                  <a:prstDash val="solid"/>
                </a:ln>
                <a:solidFill>
                  <a:schemeClr val="accent1"/>
                </a:solidFill>
                <a:ea typeface="幼圆" panose="02010509060101010101" pitchFamily="49" charset="-122"/>
                <a:cs typeface="Times New Roman"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smtClean="0">
                  <a:solidFill>
                    <a:srgbClr val="C00000"/>
                  </a:solidFill>
                  <a:ea typeface="幼圆" panose="02010509060101010101" pitchFamily="49" charset="-122"/>
                  <a:cs typeface="Arial" pitchFamily="34" charset="0"/>
                </a:rPr>
                <a:t>THU THẬP, TỔ CHỨC, PHÂN TÍCH VÀ XỬ LÍ DỮ LIỆU</a:t>
              </a:r>
              <a:endParaRPr lang="en-US" altLang="zh-CN" b="1" kern="0" dirty="0">
                <a:solidFill>
                  <a:srgbClr val="C00000"/>
                </a:solidFill>
                <a:ea typeface="幼圆" panose="02010509060101010101" pitchFamily="49" charset="-122"/>
                <a:cs typeface="Arial" pitchFamily="34"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smtClean="0">
                  <a:ln w="18415" cmpd="sng">
                    <a:noFill/>
                    <a:prstDash val="solid"/>
                  </a:ln>
                  <a:solidFill>
                    <a:schemeClr val="accent2"/>
                  </a:solidFill>
                  <a:ea typeface="幼圆" panose="02010509060101010101" pitchFamily="49" charset="-122"/>
                  <a:cs typeface="Times New Roman" pitchFamily="18" charset="0"/>
                </a:rPr>
                <a:t>II</a:t>
              </a:r>
              <a:endParaRPr lang="en-US" altLang="zh-CN" sz="3600" kern="0" dirty="0">
                <a:ln w="18415" cmpd="sng">
                  <a:noFill/>
                  <a:prstDash val="solid"/>
                </a:ln>
                <a:solidFill>
                  <a:schemeClr val="accent2"/>
                </a:solidFill>
                <a:ea typeface="幼圆" panose="02010509060101010101" pitchFamily="49" charset="-122"/>
                <a:cs typeface="Times New Roman"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smtClean="0">
                  <a:solidFill>
                    <a:schemeClr val="accent6">
                      <a:lumMod val="50000"/>
                    </a:schemeClr>
                  </a:solidFill>
                  <a:ea typeface="幼圆" panose="02010509060101010101" pitchFamily="49" charset="-122"/>
                  <a:cs typeface="Arial" pitchFamily="34" charset="0"/>
                </a:rPr>
                <a:t>BIỂU DIỄN DỮ LIỆU</a:t>
              </a:r>
              <a:endParaRPr lang="en-US" altLang="zh-CN" sz="2000" b="1" kern="0" dirty="0">
                <a:solidFill>
                  <a:schemeClr val="accent6">
                    <a:lumMod val="50000"/>
                  </a:schemeClr>
                </a:solidFill>
                <a:ea typeface="幼圆" panose="02010509060101010101" pitchFamily="49" charset="-122"/>
                <a:cs typeface="Arial" pitchFamily="34"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smtClean="0">
                <a:solidFill>
                  <a:srgbClr val="F7EA5D"/>
                </a:solidFill>
                <a:effectLst>
                  <a:outerShdw blurRad="38100" dist="38100" dir="2700000" algn="tl">
                    <a:srgbClr val="000000">
                      <a:alpha val="43137"/>
                    </a:srgbClr>
                  </a:outerShdw>
                </a:effectLst>
                <a:ea typeface="汉仪夏日体W" panose="00020600040101010101" pitchFamily="18" charset="-122"/>
              </a:rPr>
              <a:t>Bài </a:t>
            </a: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mc:Choice xmlns:a14="http://schemas.microsoft.com/office/drawing/2010/main"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a:t>
                </a:r>
                <a:r>
                  <a:rPr lang="en-US" sz="2400" dirty="0" smtClean="0">
                    <a:solidFill>
                      <a:schemeClr val="tx1"/>
                    </a:solidFill>
                  </a:rPr>
                  <a:t>+ </a:t>
                </a:r>
                <a:r>
                  <a:rPr lang="en-US" sz="2400" dirty="0" smtClean="0">
                    <a:solidFill>
                      <a:schemeClr val="tx1"/>
                    </a:solidFill>
                  </a:rPr>
                  <a:t>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en-US">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a16="http://schemas.microsoft.com/office/drawing/2014/main"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a16="http://schemas.microsoft.com/office/drawing/2014/main"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2697</Words>
  <Application>Microsoft Office PowerPoint</Application>
  <PresentationFormat>Widescreen</PresentationFormat>
  <Paragraphs>321</Paragraphs>
  <Slides>30</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微软雅黑</vt:lpstr>
      <vt:lpstr>宋体</vt:lpstr>
      <vt:lpstr>Arial</vt:lpstr>
      <vt:lpstr>Calibri</vt:lpstr>
      <vt:lpstr>Cambria Math</vt:lpstr>
      <vt:lpstr>等线</vt:lpstr>
      <vt:lpstr>Times New Roman</vt:lpstr>
      <vt:lpstr>幼圆</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Admin</cp:lastModifiedBy>
  <cp:revision>120</cp:revision>
  <dcterms:created xsi:type="dcterms:W3CDTF">2017-07-02T01:46:00Z</dcterms:created>
  <dcterms:modified xsi:type="dcterms:W3CDTF">2025-01-15T04:14:44Z</dcterms:modified>
</cp:coreProperties>
</file>