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6"/>
  </p:notesMasterIdLst>
  <p:sldIdLst>
    <p:sldId id="363" r:id="rId3"/>
    <p:sldId id="365" r:id="rId4"/>
    <p:sldId id="367" r:id="rId5"/>
    <p:sldId id="373" r:id="rId6"/>
    <p:sldId id="377" r:id="rId7"/>
    <p:sldId id="379" r:id="rId8"/>
    <p:sldId id="382" r:id="rId9"/>
    <p:sldId id="380" r:id="rId10"/>
    <p:sldId id="381" r:id="rId11"/>
    <p:sldId id="394" r:id="rId12"/>
    <p:sldId id="395" r:id="rId13"/>
    <p:sldId id="407" r:id="rId14"/>
    <p:sldId id="398" r:id="rId15"/>
    <p:sldId id="400" r:id="rId16"/>
    <p:sldId id="414" r:id="rId17"/>
    <p:sldId id="415" r:id="rId18"/>
    <p:sldId id="417" r:id="rId19"/>
    <p:sldId id="419" r:id="rId20"/>
    <p:sldId id="421" r:id="rId21"/>
    <p:sldId id="422" r:id="rId22"/>
    <p:sldId id="423" r:id="rId23"/>
    <p:sldId id="424" r:id="rId24"/>
    <p:sldId id="43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06E6E"/>
    <a:srgbClr val="2887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87634" autoAdjust="0"/>
  </p:normalViewPr>
  <p:slideViewPr>
    <p:cSldViewPr snapToGrid="0">
      <p:cViewPr varScale="1">
        <p:scale>
          <a:sx n="83" d="100"/>
          <a:sy n="83" d="100"/>
        </p:scale>
        <p:origin x="643"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8D124-17EA-49E4-99D6-EB3ABF67775A}" type="datetimeFigureOut">
              <a:rPr lang="en-US" smtClean="0"/>
              <a:pPr/>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62CD9A-882F-4011-A973-A5E142DD2D88}" type="slidenum">
              <a:rPr lang="en-US" smtClean="0"/>
              <a:pPr/>
              <a:t>‹#›</a:t>
            </a:fld>
            <a:endParaRPr lang="en-US"/>
          </a:p>
        </p:txBody>
      </p:sp>
    </p:spTree>
    <p:extLst>
      <p:ext uri="{BB962C8B-B14F-4D97-AF65-F5344CB8AC3E}">
        <p14:creationId xmlns:p14="http://schemas.microsoft.com/office/powerpoint/2010/main" val="4294330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1</a:t>
            </a:fld>
            <a:endParaRPr lang="en-US"/>
          </a:p>
        </p:txBody>
      </p:sp>
    </p:spTree>
    <p:extLst>
      <p:ext uri="{BB962C8B-B14F-4D97-AF65-F5344CB8AC3E}">
        <p14:creationId xmlns:p14="http://schemas.microsoft.com/office/powerpoint/2010/main" val="2762164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2</a:t>
            </a:fld>
            <a:endParaRPr lang="en-US"/>
          </a:p>
        </p:txBody>
      </p:sp>
    </p:spTree>
    <p:extLst>
      <p:ext uri="{BB962C8B-B14F-4D97-AF65-F5344CB8AC3E}">
        <p14:creationId xmlns:p14="http://schemas.microsoft.com/office/powerpoint/2010/main" val="2827373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4</a:t>
            </a:fld>
            <a:endParaRPr lang="en-US"/>
          </a:p>
        </p:txBody>
      </p:sp>
    </p:spTree>
    <p:extLst>
      <p:ext uri="{BB962C8B-B14F-4D97-AF65-F5344CB8AC3E}">
        <p14:creationId xmlns:p14="http://schemas.microsoft.com/office/powerpoint/2010/main" val="279657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8</a:t>
            </a:fld>
            <a:endParaRPr lang="en-US"/>
          </a:p>
        </p:txBody>
      </p:sp>
    </p:spTree>
    <p:extLst>
      <p:ext uri="{BB962C8B-B14F-4D97-AF65-F5344CB8AC3E}">
        <p14:creationId xmlns:p14="http://schemas.microsoft.com/office/powerpoint/2010/main" val="584577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FE0277-FAC6-4FF6-AE5B-B80441269A32}" type="slidenum">
              <a:rPr lang="en-US" smtClean="0"/>
              <a:pPr/>
              <a:t>12</a:t>
            </a:fld>
            <a:endParaRPr lang="en-US"/>
          </a:p>
        </p:txBody>
      </p:sp>
    </p:spTree>
    <p:extLst>
      <p:ext uri="{BB962C8B-B14F-4D97-AF65-F5344CB8AC3E}">
        <p14:creationId xmlns:p14="http://schemas.microsoft.com/office/powerpoint/2010/main" val="3854436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vi-VN" altLang="en-US">
              <a:latin typeface="Calibri" pitchFamily="34" charset="0"/>
            </a:endParaRPr>
          </a:p>
        </p:txBody>
      </p:sp>
      <p:sp>
        <p:nvSpPr>
          <p:cNvPr id="25604" name="Slide Number Placeholder 3"/>
          <p:cNvSpPr>
            <a:spLocks noGrp="1"/>
          </p:cNvSpPr>
          <p:nvPr>
            <p:ph type="sldNum" sz="quarter" idx="5"/>
          </p:nvPr>
        </p:nvSpPr>
        <p:spPr bwMode="auto">
          <a:noFill/>
          <a:ln>
            <a:miter lim="800000"/>
            <a:headEnd/>
            <a:tailEnd/>
          </a:ln>
        </p:spPr>
        <p:txBody>
          <a:bodyPr/>
          <a:lstStyle/>
          <a:p>
            <a:fld id="{D4E173F2-8408-447A-9F8F-8DF08E534DE5}" type="slidenum">
              <a:rPr lang="en-US" altLang="en-US"/>
              <a:pPr/>
              <a:t>15</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u="none" strike="noStrike" kern="1200" dirty="0">
                <a:solidFill>
                  <a:schemeClr val="tx1"/>
                </a:solidFill>
                <a:effectLst/>
                <a:latin typeface="+mn-lt"/>
                <a:ea typeface="+mn-ea"/>
                <a:cs typeface="+mn-cs"/>
              </a:rPr>
              <a:t>Khu Công nghệ cao TPHCM (SHTP) - "Thung lũng Silicon" của Việt Nam</a:t>
            </a:r>
            <a:endParaRPr lang="vi-VN" sz="1200" b="1" i="0" kern="1200" dirty="0">
              <a:solidFill>
                <a:schemeClr val="tx1"/>
              </a:solidFill>
              <a:effectLst/>
              <a:latin typeface="+mn-lt"/>
              <a:ea typeface="+mn-ea"/>
              <a:cs typeface="+mn-cs"/>
            </a:endParaRPr>
          </a:p>
          <a:p>
            <a:r>
              <a:rPr lang="vi-VN" sz="1200" b="0" i="0" kern="1200" dirty="0">
                <a:solidFill>
                  <a:schemeClr val="tx1"/>
                </a:solidFill>
                <a:effectLst/>
                <a:latin typeface="+mn-lt"/>
                <a:ea typeface="+mn-ea"/>
                <a:cs typeface="+mn-cs"/>
              </a:rPr>
              <a:t>Tổng số dự án: 160, trongđó:</a:t>
            </a:r>
          </a:p>
          <a:p>
            <a:r>
              <a:rPr lang="vi-VN" sz="1200" b="0" i="0" kern="1200" dirty="0">
                <a:solidFill>
                  <a:schemeClr val="tx1"/>
                </a:solidFill>
                <a:effectLst/>
                <a:latin typeface="+mn-lt"/>
                <a:ea typeface="+mn-ea"/>
                <a:cs typeface="+mn-cs"/>
              </a:rPr>
              <a:t>- 70 dự án sản xuất công nghệ cao (CNC);</a:t>
            </a:r>
          </a:p>
          <a:p>
            <a:r>
              <a:rPr lang="vi-VN" sz="1200" b="0" i="0" kern="1200" dirty="0">
                <a:solidFill>
                  <a:schemeClr val="tx1"/>
                </a:solidFill>
                <a:effectLst/>
                <a:latin typeface="+mn-lt"/>
                <a:ea typeface="+mn-ea"/>
                <a:cs typeface="+mn-cs"/>
              </a:rPr>
              <a:t>- 19 dự án dịch vụ CNC;</a:t>
            </a:r>
          </a:p>
          <a:p>
            <a:r>
              <a:rPr lang="vi-VN" sz="1200" b="0" i="0" kern="1200" dirty="0">
                <a:solidFill>
                  <a:schemeClr val="tx1"/>
                </a:solidFill>
                <a:effectLst/>
                <a:latin typeface="+mn-lt"/>
                <a:ea typeface="+mn-ea"/>
                <a:cs typeface="+mn-cs"/>
              </a:rPr>
              <a:t>- 19 dự án nghiên cứu phát triển (R&amp;D);</a:t>
            </a:r>
          </a:p>
          <a:p>
            <a:r>
              <a:rPr lang="vi-VN" sz="1200" b="0" i="0" kern="1200" dirty="0">
                <a:solidFill>
                  <a:schemeClr val="tx1"/>
                </a:solidFill>
                <a:effectLst/>
                <a:latin typeface="+mn-lt"/>
                <a:ea typeface="+mn-ea"/>
                <a:cs typeface="+mn-cs"/>
              </a:rPr>
              <a:t>- 9 dự án đào tạo, ươm tạo;</a:t>
            </a:r>
          </a:p>
          <a:p>
            <a:r>
              <a:rPr lang="vi-VN" sz="1200" b="0" i="0" kern="1200" dirty="0">
                <a:solidFill>
                  <a:schemeClr val="tx1"/>
                </a:solidFill>
                <a:effectLst/>
                <a:latin typeface="+mn-lt"/>
                <a:ea typeface="+mn-ea"/>
                <a:cs typeface="+mn-cs"/>
              </a:rPr>
              <a:t>- 23 dự án công nghiệp hỗ trợ CNC;</a:t>
            </a:r>
          </a:p>
          <a:p>
            <a:r>
              <a:rPr lang="vi-VN" sz="1200" b="0" i="0" kern="1200" dirty="0">
                <a:solidFill>
                  <a:schemeClr val="tx1"/>
                </a:solidFill>
                <a:effectLst/>
                <a:latin typeface="+mn-lt"/>
                <a:ea typeface="+mn-ea"/>
                <a:cs typeface="+mn-cs"/>
              </a:rPr>
              <a:t>- 9 dự án thương mại, dịch vụ;</a:t>
            </a:r>
          </a:p>
          <a:p>
            <a:r>
              <a:rPr lang="vi-VN" sz="1200" b="0" i="0" kern="1200" dirty="0">
                <a:solidFill>
                  <a:schemeClr val="tx1"/>
                </a:solidFill>
                <a:effectLst/>
                <a:latin typeface="+mn-lt"/>
                <a:ea typeface="+mn-ea"/>
                <a:cs typeface="+mn-cs"/>
              </a:rPr>
              <a:t>- 11 dự án phát triển hạ tầng.</a:t>
            </a:r>
          </a:p>
          <a:p>
            <a:r>
              <a:rPr lang="vi-VN" sz="1200" b="0" i="0" kern="1200" dirty="0">
                <a:solidFill>
                  <a:schemeClr val="tx1"/>
                </a:solidFill>
                <a:effectLst/>
                <a:latin typeface="+mn-lt"/>
                <a:ea typeface="+mn-ea"/>
                <a:cs typeface="+mn-cs"/>
              </a:rPr>
              <a:t>Các công ty lớn đang hoạt động: Intel, Jabil (Hoa Kỳ), Nidec, Nipro, NTT (Nhật Bản), Samsung (Hàn Quốc), Datalogic (Italia),....</a:t>
            </a:r>
          </a:p>
          <a:p>
            <a:r>
              <a:rPr lang="vi-VN" sz="1200" b="0" i="0" kern="1200" dirty="0">
                <a:solidFill>
                  <a:schemeClr val="tx1"/>
                </a:solidFill>
                <a:effectLst/>
                <a:latin typeface="+mn-lt"/>
                <a:ea typeface="+mn-ea"/>
                <a:cs typeface="+mn-cs"/>
              </a:rPr>
              <a:t>Khu CNC TPHCM là nơi đặt nhà máy lắp ráp và kiểm định chip bán dẫn lớn nhất của Intel, chiếm hơn 50% tổng sản lượng của Intel trên toàn cầu.</a:t>
            </a:r>
          </a:p>
          <a:p>
            <a:r>
              <a:rPr lang="vi-VN" sz="1200" b="0" i="0" kern="1200" dirty="0">
                <a:solidFill>
                  <a:schemeClr val="tx1"/>
                </a:solidFill>
                <a:effectLst/>
                <a:latin typeface="+mn-lt"/>
                <a:ea typeface="+mn-ea"/>
                <a:cs typeface="+mn-cs"/>
              </a:rPr>
              <a:t>Các dự án lớn sắp tới:</a:t>
            </a:r>
          </a:p>
          <a:p>
            <a:r>
              <a:rPr lang="vi-VN" sz="1200" b="0" i="0" kern="1200" dirty="0">
                <a:solidFill>
                  <a:schemeClr val="tx1"/>
                </a:solidFill>
                <a:effectLst/>
                <a:latin typeface="+mn-lt"/>
                <a:ea typeface="+mn-ea"/>
                <a:cs typeface="+mn-cs"/>
              </a:rPr>
              <a:t>- Công ty Synopsys (Top 5 thiết kế chất bán dẫn tại Mỹ) sẽ triển khai một trung tâm ươm tạo và thiết kế chất bán dẫn tại Khu CNC TPHCM.</a:t>
            </a:r>
          </a:p>
          <a:p>
            <a:r>
              <a:rPr lang="vi-VN" sz="1200" b="0" i="0" kern="1200" dirty="0">
                <a:solidFill>
                  <a:schemeClr val="tx1"/>
                </a:solidFill>
                <a:effectLst/>
                <a:latin typeface="+mn-lt"/>
                <a:ea typeface="+mn-ea"/>
                <a:cs typeface="+mn-cs"/>
              </a:rPr>
              <a:t>- Marvell- một trong những tập đoàn dẫn đầu thế giới về thiết kế vi mạch bán dẫn thành lập một trung tâm thiết kế chất bán dẫn đẳng cấp thế giới tại SHTP...</a:t>
            </a:r>
          </a:p>
          <a:p>
            <a:r>
              <a:rPr lang="vi-VN" sz="1200" b="0" i="0" kern="1200" dirty="0">
                <a:solidFill>
                  <a:schemeClr val="tx1"/>
                </a:solidFill>
                <a:effectLst/>
                <a:latin typeface="+mn-lt"/>
                <a:ea typeface="+mn-ea"/>
                <a:cs typeface="+mn-cs"/>
              </a:rPr>
              <a:t>***</a:t>
            </a:r>
          </a:p>
          <a:p>
            <a:r>
              <a:rPr lang="vi-VN" sz="1200" b="1" i="0" u="none" strike="noStrike" kern="1200" dirty="0">
                <a:solidFill>
                  <a:schemeClr val="tx1"/>
                </a:solidFill>
                <a:effectLst/>
                <a:latin typeface="+mn-lt"/>
                <a:ea typeface="+mn-ea"/>
                <a:cs typeface="+mn-cs"/>
              </a:rPr>
              <a:t>Kim ngạch xuất khẩu:</a:t>
            </a:r>
            <a:endParaRPr lang="vi-VN" sz="1200" b="0" i="0" kern="1200" dirty="0">
              <a:solidFill>
                <a:schemeClr val="tx1"/>
              </a:solidFill>
              <a:effectLst/>
              <a:latin typeface="+mn-lt"/>
              <a:ea typeface="+mn-ea"/>
              <a:cs typeface="+mn-cs"/>
            </a:endParaRPr>
          </a:p>
          <a:p>
            <a:r>
              <a:rPr lang="vi-VN" sz="1200" b="0" i="0" kern="1200" dirty="0">
                <a:solidFill>
                  <a:schemeClr val="tx1"/>
                </a:solidFill>
                <a:effectLst/>
                <a:latin typeface="+mn-lt"/>
                <a:ea typeface="+mn-ea"/>
                <a:cs typeface="+mn-cs"/>
              </a:rPr>
              <a:t>- Năm 2021: 20,9 tỷ USD ; chiếm 45% kim ngạch xuất khẩu của TPHCM và chiếm 6% tổng kim ngạch xuất khẩu cả nước.</a:t>
            </a:r>
          </a:p>
          <a:p>
            <a:r>
              <a:rPr lang="vi-VN" sz="1200" b="0" i="0" kern="1200" dirty="0">
                <a:solidFill>
                  <a:schemeClr val="tx1"/>
                </a:solidFill>
                <a:effectLst/>
                <a:latin typeface="+mn-lt"/>
                <a:ea typeface="+mn-ea"/>
                <a:cs typeface="+mn-cs"/>
              </a:rPr>
              <a:t>- Năm 2022: 23 tỷ USD; chiếm hơn 48% kim ngạch xuất khẩu của TPHCM và chiếm hơn 6% tổng kim ngạch xuất khẩu cả nước.</a:t>
            </a:r>
          </a:p>
          <a:p>
            <a:r>
              <a:rPr lang="vi-VN" sz="1200" b="0" i="0" kern="1200" dirty="0">
                <a:solidFill>
                  <a:schemeClr val="tx1"/>
                </a:solidFill>
                <a:effectLst/>
                <a:latin typeface="+mn-lt"/>
                <a:ea typeface="+mn-ea"/>
                <a:cs typeface="+mn-cs"/>
              </a:rPr>
              <a:t>- Dự kiến năm 2023: kim ngạch xuất khẩu đạt 26 tỷ USD.</a:t>
            </a:r>
          </a:p>
          <a:p>
            <a:r>
              <a:rPr lang="vi-VN" sz="1200" b="0" i="0" kern="1200" dirty="0">
                <a:solidFill>
                  <a:schemeClr val="tx1"/>
                </a:solidFill>
                <a:effectLst/>
                <a:latin typeface="+mn-lt"/>
                <a:ea typeface="+mn-ea"/>
                <a:cs typeface="+mn-cs"/>
              </a:rPr>
              <a:t>***</a:t>
            </a:r>
          </a:p>
          <a:p>
            <a:r>
              <a:rPr lang="vi-VN" sz="1200" b="0" i="0" kern="1200" dirty="0">
                <a:solidFill>
                  <a:schemeClr val="tx1"/>
                </a:solidFill>
                <a:effectLst/>
                <a:latin typeface="+mn-lt"/>
                <a:ea typeface="+mn-ea"/>
                <a:cs typeface="+mn-cs"/>
              </a:rPr>
              <a:t>Vị trí: Tọa lạc tại trung tâm TP.Thủ Đức - TPHCM.</a:t>
            </a:r>
          </a:p>
          <a:p>
            <a:r>
              <a:rPr lang="vi-VN" sz="1200" b="0" i="0" kern="1200" dirty="0">
                <a:solidFill>
                  <a:schemeClr val="tx1"/>
                </a:solidFill>
                <a:effectLst/>
                <a:latin typeface="+mn-lt"/>
                <a:ea typeface="+mn-ea"/>
                <a:cs typeface="+mn-cs"/>
              </a:rPr>
              <a:t>- Cách Sân bay Tân Sơn Nhất 18 km, sân bay Long Thành 55 km.</a:t>
            </a:r>
          </a:p>
          <a:p>
            <a:r>
              <a:rPr lang="vi-VN" sz="1200" b="0" i="0" kern="1200" dirty="0">
                <a:solidFill>
                  <a:schemeClr val="tx1"/>
                </a:solidFill>
                <a:effectLst/>
                <a:latin typeface="+mn-lt"/>
                <a:ea typeface="+mn-ea"/>
                <a:cs typeface="+mn-cs"/>
              </a:rPr>
              <a:t>- Cách Cảng Cát Lái (Top 1 lưu lượng hàng hóa tại VN) chỉ 8km, cách cảng Tân Cảng 13 km, cảng Sài Gòn 18 km.</a:t>
            </a:r>
          </a:p>
          <a:p>
            <a:r>
              <a:rPr lang="vi-VN" sz="1200" b="0" i="0" kern="1200" dirty="0">
                <a:solidFill>
                  <a:schemeClr val="tx1"/>
                </a:solidFill>
                <a:effectLst/>
                <a:latin typeface="+mn-lt"/>
                <a:ea typeface="+mn-ea"/>
                <a:cs typeface="+mn-cs"/>
              </a:rPr>
              <a:t>- Cách trung tâm TPHCM (Quận 1) 15 km.</a:t>
            </a:r>
          </a:p>
          <a:p>
            <a:r>
              <a:rPr lang="vi-VN" sz="1200" b="0" i="0" kern="1200" dirty="0">
                <a:solidFill>
                  <a:schemeClr val="tx1"/>
                </a:solidFill>
                <a:effectLst/>
                <a:latin typeface="+mn-lt"/>
                <a:ea typeface="+mn-ea"/>
                <a:cs typeface="+mn-cs"/>
              </a:rPr>
              <a:t>- Có các tuyến Xa lộ Hà Nội (10 - 12 làn xe), Metro số 1 chạy ngang.</a:t>
            </a:r>
          </a:p>
          <a:p>
            <a:r>
              <a:rPr lang="vi-VN" sz="1200" b="0" i="0" kern="1200" dirty="0">
                <a:solidFill>
                  <a:schemeClr val="tx1"/>
                </a:solidFill>
                <a:effectLst/>
                <a:latin typeface="+mn-lt"/>
                <a:ea typeface="+mn-ea"/>
                <a:cs typeface="+mn-cs"/>
              </a:rPr>
              <a:t>Trong phạm vi bán kính 40 km có gần 40 khu công nghiệp, khu chế xuất, cụm công nghiệp của TPHCM, Đồng Nai, Bình Dương; tạo thành hệ thống chuỗi cung ứng và khách hàng rộng lớn.</a:t>
            </a:r>
          </a:p>
          <a:p>
            <a:r>
              <a:rPr lang="vi-VN" sz="1200" b="0" i="0" kern="1200" dirty="0">
                <a:solidFill>
                  <a:schemeClr val="tx1"/>
                </a:solidFill>
                <a:effectLst/>
                <a:latin typeface="+mn-lt"/>
                <a:ea typeface="+mn-ea"/>
                <a:cs typeface="+mn-cs"/>
              </a:rPr>
              <a:t>***</a:t>
            </a:r>
          </a:p>
          <a:p>
            <a:r>
              <a:rPr lang="vi-VN" sz="1200" b="0" i="0" kern="1200" dirty="0">
                <a:solidFill>
                  <a:schemeClr val="tx1"/>
                </a:solidFill>
                <a:effectLst/>
                <a:latin typeface="+mn-lt"/>
                <a:ea typeface="+mn-ea"/>
                <a:cs typeface="+mn-cs"/>
              </a:rPr>
              <a:t>Đào tạo và nguồn nhân lực:</a:t>
            </a:r>
          </a:p>
          <a:p>
            <a:r>
              <a:rPr lang="vi-VN" sz="1200" b="0" i="0" kern="1200" dirty="0">
                <a:solidFill>
                  <a:schemeClr val="tx1"/>
                </a:solidFill>
                <a:effectLst/>
                <a:latin typeface="+mn-lt"/>
                <a:ea typeface="+mn-ea"/>
                <a:cs typeface="+mn-cs"/>
              </a:rPr>
              <a:t>- Có Trung tâm Đào tạo điện tử, vi mạch bán dẫn (Electronics and Semiconductor Center - ESC) vừa ra mắt ngày 6/9/2023.</a:t>
            </a:r>
          </a:p>
          <a:p>
            <a:r>
              <a:rPr lang="vi-VN" sz="1200" b="0" i="0" kern="1200" dirty="0">
                <a:solidFill>
                  <a:schemeClr val="tx1"/>
                </a:solidFill>
                <a:effectLst/>
                <a:latin typeface="+mn-lt"/>
                <a:ea typeface="+mn-ea"/>
                <a:cs typeface="+mn-cs"/>
              </a:rPr>
              <a:t>- Trung tâm đào tạo thiết kế vi mạch Khu Công nghệ cao (SHTP Chip Design Center (SCDC), dự án hợp tác giữa SHTP và Công ty Synopsys (Mỹ), theo đó Synopsys tài trợ 30 li-xăng phầm mềm Synopsys trong 3 năm (trị giá hàng chục triệu USD) để phục vụ đào tạo thiết kế vi mạch.</a:t>
            </a:r>
          </a:p>
          <a:p>
            <a:r>
              <a:rPr lang="vi-VN" sz="1200" b="0" i="0" kern="1200" dirty="0">
                <a:solidFill>
                  <a:schemeClr val="tx1"/>
                </a:solidFill>
                <a:effectLst/>
                <a:latin typeface="+mn-lt"/>
                <a:ea typeface="+mn-ea"/>
                <a:cs typeface="+mn-cs"/>
              </a:rPr>
              <a:t>- Có Đại học Fulbright, Đại học FPT nằm ngay trong SHTP.</a:t>
            </a:r>
          </a:p>
          <a:p>
            <a:r>
              <a:rPr lang="vi-VN" sz="1200" b="0" i="0" kern="1200" dirty="0">
                <a:solidFill>
                  <a:schemeClr val="tx1"/>
                </a:solidFill>
                <a:effectLst/>
                <a:latin typeface="+mn-lt"/>
                <a:ea typeface="+mn-ea"/>
                <a:cs typeface="+mn-cs"/>
              </a:rPr>
              <a:t>- Xung quanh, cách 7 km là Làng Đại Học Thủ Đức quy tựu các trường ĐH hàng đầu phía Nam.</a:t>
            </a:r>
          </a:p>
          <a:p>
            <a:r>
              <a:rPr lang="vi-VN"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B170C478-BF93-4FF1-849F-EEF45DBA3803}" type="slidenum">
              <a:rPr lang="en-US" smtClean="0"/>
              <a:pPr/>
              <a:t>21</a:t>
            </a:fld>
            <a:endParaRPr lang="en-US"/>
          </a:p>
        </p:txBody>
      </p:sp>
    </p:spTree>
    <p:extLst>
      <p:ext uri="{BB962C8B-B14F-4D97-AF65-F5344CB8AC3E}">
        <p14:creationId xmlns:p14="http://schemas.microsoft.com/office/powerpoint/2010/main" val="1348555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Cụm tiểu thủ công nghiệp và công nghiệp nhỏ Cầu Giấy, hay được dân công nghệ, kinh tế gọi là "phố IT của Hà Nội"</a:t>
            </a:r>
            <a:br>
              <a:rPr lang="vi-VN" dirty="0"/>
            </a:br>
            <a:br>
              <a:rPr lang="vi-VN" dirty="0"/>
            </a:br>
            <a:r>
              <a:rPr lang="vi-VN" sz="1200" b="0" i="0" kern="1200" dirty="0">
                <a:solidFill>
                  <a:schemeClr val="tx1"/>
                </a:solidFill>
                <a:effectLst/>
                <a:latin typeface="+mn-lt"/>
                <a:ea typeface="+mn-ea"/>
                <a:cs typeface="+mn-cs"/>
              </a:rPr>
              <a:t>Đây là khu CNTT đầu tiên ở Hà Nội và thứ ba của cả nước được công nhận sau Công viên phần mềm Quang Trung (TP HCM), khu Công viên phần mềm Đà Nẵng (TP Đã Nẵng).</a:t>
            </a:r>
            <a:br>
              <a:rPr lang="vi-VN" dirty="0"/>
            </a:br>
            <a:br>
              <a:rPr lang="vi-VN" dirty="0"/>
            </a:br>
            <a:r>
              <a:rPr lang="vi-VN" sz="1200" b="0" i="0" kern="1200" dirty="0">
                <a:solidFill>
                  <a:schemeClr val="tx1"/>
                </a:solidFill>
                <a:effectLst/>
                <a:latin typeface="+mn-lt"/>
                <a:ea typeface="+mn-ea"/>
                <a:cs typeface="+mn-cs"/>
              </a:rPr>
              <a:t>Hiện tại đã có hàng trăm doanh nghiệp với hàng chục ngàn lao động "đóng quân" ở đây.</a:t>
            </a:r>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22</a:t>
            </a:fld>
            <a:endParaRPr lang="en-US"/>
          </a:p>
        </p:txBody>
      </p:sp>
    </p:spTree>
    <p:extLst>
      <p:ext uri="{BB962C8B-B14F-4D97-AF65-F5344CB8AC3E}">
        <p14:creationId xmlns:p14="http://schemas.microsoft.com/office/powerpoint/2010/main" val="3183201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00ADB-73E8-47C4-923F-AA8DA53E26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AC5AB7-017B-474C-991E-8A8BF1AE17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CEDF95-D936-4D02-8724-642A70F5EA02}"/>
              </a:ext>
            </a:extLst>
          </p:cNvPr>
          <p:cNvSpPr>
            <a:spLocks noGrp="1"/>
          </p:cNvSpPr>
          <p:nvPr>
            <p:ph type="dt" sz="half" idx="10"/>
          </p:nvPr>
        </p:nvSpPr>
        <p:spPr/>
        <p:txBody>
          <a:bodyPr/>
          <a:lstStyle/>
          <a:p>
            <a:fld id="{AB850A57-ED77-472D-9921-C23E2EE005D0}" type="datetimeFigureOut">
              <a:rPr lang="en-US" smtClean="0"/>
              <a:pPr/>
              <a:t>2/19/2025</a:t>
            </a:fld>
            <a:endParaRPr lang="en-US"/>
          </a:p>
        </p:txBody>
      </p:sp>
      <p:sp>
        <p:nvSpPr>
          <p:cNvPr id="5" name="Footer Placeholder 4">
            <a:extLst>
              <a:ext uri="{FF2B5EF4-FFF2-40B4-BE49-F238E27FC236}">
                <a16:creationId xmlns:a16="http://schemas.microsoft.com/office/drawing/2014/main" id="{595EDBF8-C885-4476-8FC9-136B02FA2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38E36-DF17-4E15-B2B3-C5591039AF3B}"/>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p14="http://schemas.microsoft.com/office/powerpoint/2010/main" val="3420695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70E14-1C19-4FD6-A644-0AB5ACD794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83AB23-F9CA-4AF9-947F-520FE08C1B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624B62-C449-4D9E-BBCE-22EC350519A8}"/>
              </a:ext>
            </a:extLst>
          </p:cNvPr>
          <p:cNvSpPr>
            <a:spLocks noGrp="1"/>
          </p:cNvSpPr>
          <p:nvPr>
            <p:ph type="dt" sz="half" idx="10"/>
          </p:nvPr>
        </p:nvSpPr>
        <p:spPr/>
        <p:txBody>
          <a:bodyPr/>
          <a:lstStyle/>
          <a:p>
            <a:fld id="{AB850A57-ED77-472D-9921-C23E2EE005D0}" type="datetimeFigureOut">
              <a:rPr lang="en-US" smtClean="0"/>
              <a:pPr/>
              <a:t>2/19/2025</a:t>
            </a:fld>
            <a:endParaRPr lang="en-US"/>
          </a:p>
        </p:txBody>
      </p:sp>
      <p:sp>
        <p:nvSpPr>
          <p:cNvPr id="5" name="Footer Placeholder 4">
            <a:extLst>
              <a:ext uri="{FF2B5EF4-FFF2-40B4-BE49-F238E27FC236}">
                <a16:creationId xmlns:a16="http://schemas.microsoft.com/office/drawing/2014/main" id="{7DF361DD-1ED5-4130-8F0E-5AF41FF5E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2BE573-FA3D-4969-AE08-89216E59180D}"/>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p14="http://schemas.microsoft.com/office/powerpoint/2010/main" val="1243671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7B821D-18F6-4722-9DE9-B2ED890E14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8067C5-9704-4954-8F0E-BC76BFCAB5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55F91-78CA-4D05-B128-15969E23B9B0}"/>
              </a:ext>
            </a:extLst>
          </p:cNvPr>
          <p:cNvSpPr>
            <a:spLocks noGrp="1"/>
          </p:cNvSpPr>
          <p:nvPr>
            <p:ph type="dt" sz="half" idx="10"/>
          </p:nvPr>
        </p:nvSpPr>
        <p:spPr/>
        <p:txBody>
          <a:bodyPr/>
          <a:lstStyle/>
          <a:p>
            <a:fld id="{AB850A57-ED77-472D-9921-C23E2EE005D0}" type="datetimeFigureOut">
              <a:rPr lang="en-US" smtClean="0"/>
              <a:pPr/>
              <a:t>2/19/2025</a:t>
            </a:fld>
            <a:endParaRPr lang="en-US"/>
          </a:p>
        </p:txBody>
      </p:sp>
      <p:sp>
        <p:nvSpPr>
          <p:cNvPr id="5" name="Footer Placeholder 4">
            <a:extLst>
              <a:ext uri="{FF2B5EF4-FFF2-40B4-BE49-F238E27FC236}">
                <a16:creationId xmlns:a16="http://schemas.microsoft.com/office/drawing/2014/main" id="{4C6B628C-2C1E-4628-BC40-169AEEEAD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76568C-1DD8-4A85-9DD8-7A846C598881}"/>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p14="http://schemas.microsoft.com/office/powerpoint/2010/main" val="1190926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1663-A516-4782-BDFE-C76789ADF1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C1787D-7975-4B98-BD76-2E76C2012D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9369D3-B61E-40CE-8F42-BB2F05D82202}"/>
              </a:ext>
            </a:extLst>
          </p:cNvPr>
          <p:cNvSpPr>
            <a:spLocks noGrp="1"/>
          </p:cNvSpPr>
          <p:nvPr>
            <p:ph type="dt" sz="half" idx="10"/>
          </p:nvPr>
        </p:nvSpPr>
        <p:spPr/>
        <p:txBody>
          <a:bodyPr/>
          <a:lstStyle/>
          <a:p>
            <a:fld id="{6FBA66DC-7C62-4AB0-B46D-8735D744D84C}" type="datetimeFigureOut">
              <a:rPr lang="en-US" smtClean="0"/>
              <a:pPr/>
              <a:t>2/19/2025</a:t>
            </a:fld>
            <a:endParaRPr lang="en-US"/>
          </a:p>
        </p:txBody>
      </p:sp>
      <p:sp>
        <p:nvSpPr>
          <p:cNvPr id="5" name="Footer Placeholder 4">
            <a:extLst>
              <a:ext uri="{FF2B5EF4-FFF2-40B4-BE49-F238E27FC236}">
                <a16:creationId xmlns:a16="http://schemas.microsoft.com/office/drawing/2014/main" id="{BD40BAA6-AE9A-47BD-84D3-2CD559872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3D33C8-9761-4E96-9725-89FA1B0CC653}"/>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p14="http://schemas.microsoft.com/office/powerpoint/2010/main" val="1020320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BEC49-EE22-4A23-95BB-B8675363C1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BB39DD-E51E-4604-A1BF-8B0ED0597F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03647-7387-42F0-B0BA-CCCC077063A0}"/>
              </a:ext>
            </a:extLst>
          </p:cNvPr>
          <p:cNvSpPr>
            <a:spLocks noGrp="1"/>
          </p:cNvSpPr>
          <p:nvPr>
            <p:ph type="dt" sz="half" idx="10"/>
          </p:nvPr>
        </p:nvSpPr>
        <p:spPr/>
        <p:txBody>
          <a:bodyPr/>
          <a:lstStyle/>
          <a:p>
            <a:fld id="{6FBA66DC-7C62-4AB0-B46D-8735D744D84C}" type="datetimeFigureOut">
              <a:rPr lang="en-US" smtClean="0"/>
              <a:pPr/>
              <a:t>2/19/2025</a:t>
            </a:fld>
            <a:endParaRPr lang="en-US"/>
          </a:p>
        </p:txBody>
      </p:sp>
      <p:sp>
        <p:nvSpPr>
          <p:cNvPr id="5" name="Footer Placeholder 4">
            <a:extLst>
              <a:ext uri="{FF2B5EF4-FFF2-40B4-BE49-F238E27FC236}">
                <a16:creationId xmlns:a16="http://schemas.microsoft.com/office/drawing/2014/main" id="{7366ED27-F8F7-4834-ABA5-6F6BC96F9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53EC39-A71D-4B58-8FC2-244E7904430A}"/>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p14="http://schemas.microsoft.com/office/powerpoint/2010/main" val="2920828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76383-7B1A-4B62-9134-AF3239B209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4AD711-738A-4919-8E39-ECFFA766F9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271134-B932-4CFC-B03A-E9CFFB6B6198}"/>
              </a:ext>
            </a:extLst>
          </p:cNvPr>
          <p:cNvSpPr>
            <a:spLocks noGrp="1"/>
          </p:cNvSpPr>
          <p:nvPr>
            <p:ph type="dt" sz="half" idx="10"/>
          </p:nvPr>
        </p:nvSpPr>
        <p:spPr/>
        <p:txBody>
          <a:bodyPr/>
          <a:lstStyle/>
          <a:p>
            <a:fld id="{6FBA66DC-7C62-4AB0-B46D-8735D744D84C}" type="datetimeFigureOut">
              <a:rPr lang="en-US" smtClean="0"/>
              <a:pPr/>
              <a:t>2/19/2025</a:t>
            </a:fld>
            <a:endParaRPr lang="en-US"/>
          </a:p>
        </p:txBody>
      </p:sp>
      <p:sp>
        <p:nvSpPr>
          <p:cNvPr id="5" name="Footer Placeholder 4">
            <a:extLst>
              <a:ext uri="{FF2B5EF4-FFF2-40B4-BE49-F238E27FC236}">
                <a16:creationId xmlns:a16="http://schemas.microsoft.com/office/drawing/2014/main" id="{48F5EEEE-8C09-4FFE-9BB9-E3A569C4B1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76C91-CDCA-4361-90B6-1775798B20AA}"/>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p14="http://schemas.microsoft.com/office/powerpoint/2010/main" val="42427036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4C3B5-70BC-481B-B327-93789DC019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139272-7078-4AB3-8879-8E4B464852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7EFDFE-480E-421D-82CC-A4CFC2C680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8F8BAC-AA20-4661-A464-91B6728B158F}"/>
              </a:ext>
            </a:extLst>
          </p:cNvPr>
          <p:cNvSpPr>
            <a:spLocks noGrp="1"/>
          </p:cNvSpPr>
          <p:nvPr>
            <p:ph type="dt" sz="half" idx="10"/>
          </p:nvPr>
        </p:nvSpPr>
        <p:spPr/>
        <p:txBody>
          <a:bodyPr/>
          <a:lstStyle/>
          <a:p>
            <a:fld id="{6FBA66DC-7C62-4AB0-B46D-8735D744D84C}" type="datetimeFigureOut">
              <a:rPr lang="en-US" smtClean="0"/>
              <a:pPr/>
              <a:t>2/19/2025</a:t>
            </a:fld>
            <a:endParaRPr lang="en-US"/>
          </a:p>
        </p:txBody>
      </p:sp>
      <p:sp>
        <p:nvSpPr>
          <p:cNvPr id="6" name="Footer Placeholder 5">
            <a:extLst>
              <a:ext uri="{FF2B5EF4-FFF2-40B4-BE49-F238E27FC236}">
                <a16:creationId xmlns:a16="http://schemas.microsoft.com/office/drawing/2014/main" id="{C5FF7BED-73E9-4F5C-BDDC-0EDED29A1D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660663-2A48-4554-8A6A-AF90A567C6D6}"/>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p14="http://schemas.microsoft.com/office/powerpoint/2010/main" val="1295261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03A6B-AA25-4ED0-899C-260213B660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80AD8B-C6F5-4190-8CC9-5B23A52028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46B8A7-B1AF-4345-BA6A-9D06B7DB62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A5FB71-75D9-420A-A5D6-182F276EF8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219305-6726-489C-9E9F-7049C6D045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0EF90C-A205-4DE4-B38D-70A8777677F4}"/>
              </a:ext>
            </a:extLst>
          </p:cNvPr>
          <p:cNvSpPr>
            <a:spLocks noGrp="1"/>
          </p:cNvSpPr>
          <p:nvPr>
            <p:ph type="dt" sz="half" idx="10"/>
          </p:nvPr>
        </p:nvSpPr>
        <p:spPr/>
        <p:txBody>
          <a:bodyPr/>
          <a:lstStyle/>
          <a:p>
            <a:fld id="{6FBA66DC-7C62-4AB0-B46D-8735D744D84C}" type="datetimeFigureOut">
              <a:rPr lang="en-US" smtClean="0"/>
              <a:pPr/>
              <a:t>2/19/2025</a:t>
            </a:fld>
            <a:endParaRPr lang="en-US"/>
          </a:p>
        </p:txBody>
      </p:sp>
      <p:sp>
        <p:nvSpPr>
          <p:cNvPr id="8" name="Footer Placeholder 7">
            <a:extLst>
              <a:ext uri="{FF2B5EF4-FFF2-40B4-BE49-F238E27FC236}">
                <a16:creationId xmlns:a16="http://schemas.microsoft.com/office/drawing/2014/main" id="{35822A88-A56A-4053-9295-B1F1AB39DD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F76FB1-99A8-4BC9-9169-AA9086F5FD60}"/>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p14="http://schemas.microsoft.com/office/powerpoint/2010/main" val="3539381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B330A-9DB0-455A-8B9A-C872C02056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616366-CFE4-484E-9F84-C0FF6EE68214}"/>
              </a:ext>
            </a:extLst>
          </p:cNvPr>
          <p:cNvSpPr>
            <a:spLocks noGrp="1"/>
          </p:cNvSpPr>
          <p:nvPr>
            <p:ph type="dt" sz="half" idx="10"/>
          </p:nvPr>
        </p:nvSpPr>
        <p:spPr/>
        <p:txBody>
          <a:bodyPr/>
          <a:lstStyle/>
          <a:p>
            <a:fld id="{6FBA66DC-7C62-4AB0-B46D-8735D744D84C}" type="datetimeFigureOut">
              <a:rPr lang="en-US" smtClean="0"/>
              <a:pPr/>
              <a:t>2/19/2025</a:t>
            </a:fld>
            <a:endParaRPr lang="en-US"/>
          </a:p>
        </p:txBody>
      </p:sp>
      <p:sp>
        <p:nvSpPr>
          <p:cNvPr id="4" name="Footer Placeholder 3">
            <a:extLst>
              <a:ext uri="{FF2B5EF4-FFF2-40B4-BE49-F238E27FC236}">
                <a16:creationId xmlns:a16="http://schemas.microsoft.com/office/drawing/2014/main" id="{8E736AAC-F82A-48D3-BF78-20399C6221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A6002E-3010-4DAF-9CD8-BE02931247AC}"/>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p14="http://schemas.microsoft.com/office/powerpoint/2010/main" val="3164820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1F02C5-E982-4FE7-86DC-A2E7D69E69E6}"/>
              </a:ext>
            </a:extLst>
          </p:cNvPr>
          <p:cNvSpPr>
            <a:spLocks noGrp="1"/>
          </p:cNvSpPr>
          <p:nvPr>
            <p:ph type="dt" sz="half" idx="10"/>
          </p:nvPr>
        </p:nvSpPr>
        <p:spPr/>
        <p:txBody>
          <a:bodyPr/>
          <a:lstStyle/>
          <a:p>
            <a:fld id="{6FBA66DC-7C62-4AB0-B46D-8735D744D84C}" type="datetimeFigureOut">
              <a:rPr lang="en-US" smtClean="0"/>
              <a:pPr/>
              <a:t>2/19/2025</a:t>
            </a:fld>
            <a:endParaRPr lang="en-US"/>
          </a:p>
        </p:txBody>
      </p:sp>
      <p:sp>
        <p:nvSpPr>
          <p:cNvPr id="3" name="Footer Placeholder 2">
            <a:extLst>
              <a:ext uri="{FF2B5EF4-FFF2-40B4-BE49-F238E27FC236}">
                <a16:creationId xmlns:a16="http://schemas.microsoft.com/office/drawing/2014/main" id="{AF317BD2-DDD5-4A0C-91A6-81A68023AD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2CE833-A9B4-42CC-8956-BA1FAD8D067F}"/>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p14="http://schemas.microsoft.com/office/powerpoint/2010/main" val="2080879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A5C2-5C8F-45DE-9BB0-495BE30F18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663663-042A-4B4E-80AA-14C7564E34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39320B-55BC-4A70-A539-D2DF07B704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48AFA-49A1-4BF8-8C8F-A395E2D0E4D0}"/>
              </a:ext>
            </a:extLst>
          </p:cNvPr>
          <p:cNvSpPr>
            <a:spLocks noGrp="1"/>
          </p:cNvSpPr>
          <p:nvPr>
            <p:ph type="dt" sz="half" idx="10"/>
          </p:nvPr>
        </p:nvSpPr>
        <p:spPr/>
        <p:txBody>
          <a:bodyPr/>
          <a:lstStyle/>
          <a:p>
            <a:fld id="{6FBA66DC-7C62-4AB0-B46D-8735D744D84C}" type="datetimeFigureOut">
              <a:rPr lang="en-US" smtClean="0"/>
              <a:pPr/>
              <a:t>2/19/2025</a:t>
            </a:fld>
            <a:endParaRPr lang="en-US"/>
          </a:p>
        </p:txBody>
      </p:sp>
      <p:sp>
        <p:nvSpPr>
          <p:cNvPr id="6" name="Footer Placeholder 5">
            <a:extLst>
              <a:ext uri="{FF2B5EF4-FFF2-40B4-BE49-F238E27FC236}">
                <a16:creationId xmlns:a16="http://schemas.microsoft.com/office/drawing/2014/main" id="{6F4F320C-432D-4B91-AA41-14B41135C0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5189E5-BD38-4593-AFB4-26A4EA554AA5}"/>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p14="http://schemas.microsoft.com/office/powerpoint/2010/main" val="1164035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73386-C9AF-4D66-83FD-1DE66049C2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F2B2E9-7435-4638-B0A8-4D91B55AAA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1C723-7F42-4BC4-A443-CBA4FF00FC85}"/>
              </a:ext>
            </a:extLst>
          </p:cNvPr>
          <p:cNvSpPr>
            <a:spLocks noGrp="1"/>
          </p:cNvSpPr>
          <p:nvPr>
            <p:ph type="dt" sz="half" idx="10"/>
          </p:nvPr>
        </p:nvSpPr>
        <p:spPr/>
        <p:txBody>
          <a:bodyPr/>
          <a:lstStyle/>
          <a:p>
            <a:fld id="{AB850A57-ED77-472D-9921-C23E2EE005D0}" type="datetimeFigureOut">
              <a:rPr lang="en-US" smtClean="0"/>
              <a:pPr/>
              <a:t>2/19/2025</a:t>
            </a:fld>
            <a:endParaRPr lang="en-US"/>
          </a:p>
        </p:txBody>
      </p:sp>
      <p:sp>
        <p:nvSpPr>
          <p:cNvPr id="5" name="Footer Placeholder 4">
            <a:extLst>
              <a:ext uri="{FF2B5EF4-FFF2-40B4-BE49-F238E27FC236}">
                <a16:creationId xmlns:a16="http://schemas.microsoft.com/office/drawing/2014/main" id="{F6B3B691-4861-4CDD-8288-FA9D4A6C5C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828840-301F-4E48-A5B9-7E57A44B8446}"/>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p14="http://schemas.microsoft.com/office/powerpoint/2010/main" val="2244352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4F083-D5D7-4381-A35E-2B93ED603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0F2471-B15F-4CF8-8BE0-3AEB95BA8A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1EBCC4-D82D-4E10-9A59-62BA4D94B5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F69B65-C164-4B0F-98B5-79DC99C62633}"/>
              </a:ext>
            </a:extLst>
          </p:cNvPr>
          <p:cNvSpPr>
            <a:spLocks noGrp="1"/>
          </p:cNvSpPr>
          <p:nvPr>
            <p:ph type="dt" sz="half" idx="10"/>
          </p:nvPr>
        </p:nvSpPr>
        <p:spPr/>
        <p:txBody>
          <a:bodyPr/>
          <a:lstStyle/>
          <a:p>
            <a:fld id="{6FBA66DC-7C62-4AB0-B46D-8735D744D84C}" type="datetimeFigureOut">
              <a:rPr lang="en-US" smtClean="0"/>
              <a:pPr/>
              <a:t>2/19/2025</a:t>
            </a:fld>
            <a:endParaRPr lang="en-US"/>
          </a:p>
        </p:txBody>
      </p:sp>
      <p:sp>
        <p:nvSpPr>
          <p:cNvPr id="6" name="Footer Placeholder 5">
            <a:extLst>
              <a:ext uri="{FF2B5EF4-FFF2-40B4-BE49-F238E27FC236}">
                <a16:creationId xmlns:a16="http://schemas.microsoft.com/office/drawing/2014/main" id="{496620D4-A95D-4AA0-A788-B3BB683D06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53FA65-7D1C-477D-8BFD-C1B55210A147}"/>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p14="http://schemas.microsoft.com/office/powerpoint/2010/main" val="3495971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4DCC0-157D-4FF6-A95B-F833AF0B1F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3DFC98-3B95-4BB7-9D6A-3EEB7E2852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3098D-F606-4A29-8165-281C671AEF9D}"/>
              </a:ext>
            </a:extLst>
          </p:cNvPr>
          <p:cNvSpPr>
            <a:spLocks noGrp="1"/>
          </p:cNvSpPr>
          <p:nvPr>
            <p:ph type="dt" sz="half" idx="10"/>
          </p:nvPr>
        </p:nvSpPr>
        <p:spPr/>
        <p:txBody>
          <a:bodyPr/>
          <a:lstStyle/>
          <a:p>
            <a:fld id="{6FBA66DC-7C62-4AB0-B46D-8735D744D84C}" type="datetimeFigureOut">
              <a:rPr lang="en-US" smtClean="0"/>
              <a:pPr/>
              <a:t>2/19/2025</a:t>
            </a:fld>
            <a:endParaRPr lang="en-US"/>
          </a:p>
        </p:txBody>
      </p:sp>
      <p:sp>
        <p:nvSpPr>
          <p:cNvPr id="5" name="Footer Placeholder 4">
            <a:extLst>
              <a:ext uri="{FF2B5EF4-FFF2-40B4-BE49-F238E27FC236}">
                <a16:creationId xmlns:a16="http://schemas.microsoft.com/office/drawing/2014/main" id="{B1807648-0103-4763-AAD5-CB23B65DF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AD890-7059-4EB0-BBAC-A19CA2AC3CCE}"/>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p14="http://schemas.microsoft.com/office/powerpoint/2010/main" val="1177451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B09D73-6B4E-4E0B-A7A5-BCEED08E67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3AD13D-5E5A-448B-92CA-F36C11A107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B7E5EF-481D-41C3-8DB4-AF7891EC5C17}"/>
              </a:ext>
            </a:extLst>
          </p:cNvPr>
          <p:cNvSpPr>
            <a:spLocks noGrp="1"/>
          </p:cNvSpPr>
          <p:nvPr>
            <p:ph type="dt" sz="half" idx="10"/>
          </p:nvPr>
        </p:nvSpPr>
        <p:spPr/>
        <p:txBody>
          <a:bodyPr/>
          <a:lstStyle/>
          <a:p>
            <a:fld id="{6FBA66DC-7C62-4AB0-B46D-8735D744D84C}" type="datetimeFigureOut">
              <a:rPr lang="en-US" smtClean="0"/>
              <a:pPr/>
              <a:t>2/19/2025</a:t>
            </a:fld>
            <a:endParaRPr lang="en-US"/>
          </a:p>
        </p:txBody>
      </p:sp>
      <p:sp>
        <p:nvSpPr>
          <p:cNvPr id="5" name="Footer Placeholder 4">
            <a:extLst>
              <a:ext uri="{FF2B5EF4-FFF2-40B4-BE49-F238E27FC236}">
                <a16:creationId xmlns:a16="http://schemas.microsoft.com/office/drawing/2014/main" id="{E7FF9388-B405-4A48-9CFA-F43711E460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7BE51-E679-4B99-A1C7-E7D38D53FC58}"/>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p14="http://schemas.microsoft.com/office/powerpoint/2010/main" val="655389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3B2E9-0C66-4A84-83AC-332DEA4C33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F312D4-D1F9-4CBE-966E-D8874A7A13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C18460-499A-4AFD-B5AE-F73EA8559226}"/>
              </a:ext>
            </a:extLst>
          </p:cNvPr>
          <p:cNvSpPr>
            <a:spLocks noGrp="1"/>
          </p:cNvSpPr>
          <p:nvPr>
            <p:ph type="dt" sz="half" idx="10"/>
          </p:nvPr>
        </p:nvSpPr>
        <p:spPr/>
        <p:txBody>
          <a:bodyPr/>
          <a:lstStyle/>
          <a:p>
            <a:fld id="{AB850A57-ED77-472D-9921-C23E2EE005D0}" type="datetimeFigureOut">
              <a:rPr lang="en-US" smtClean="0"/>
              <a:pPr/>
              <a:t>2/19/2025</a:t>
            </a:fld>
            <a:endParaRPr lang="en-US"/>
          </a:p>
        </p:txBody>
      </p:sp>
      <p:sp>
        <p:nvSpPr>
          <p:cNvPr id="5" name="Footer Placeholder 4">
            <a:extLst>
              <a:ext uri="{FF2B5EF4-FFF2-40B4-BE49-F238E27FC236}">
                <a16:creationId xmlns:a16="http://schemas.microsoft.com/office/drawing/2014/main" id="{AD8809A9-2C1D-4762-A15A-F2C882F51F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8D6FF-DEDB-47F3-9A6F-891A30365267}"/>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p14="http://schemas.microsoft.com/office/powerpoint/2010/main" val="3738523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6F32D-496F-4272-B04B-F3DAC766BD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0E3235-689B-462A-BDF1-5604133DC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FC37E5-6C8A-47BA-ABA3-99C8A24112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E56D92-507A-468A-9796-0B2BAB5E866E}"/>
              </a:ext>
            </a:extLst>
          </p:cNvPr>
          <p:cNvSpPr>
            <a:spLocks noGrp="1"/>
          </p:cNvSpPr>
          <p:nvPr>
            <p:ph type="dt" sz="half" idx="10"/>
          </p:nvPr>
        </p:nvSpPr>
        <p:spPr/>
        <p:txBody>
          <a:bodyPr/>
          <a:lstStyle/>
          <a:p>
            <a:fld id="{AB850A57-ED77-472D-9921-C23E2EE005D0}" type="datetimeFigureOut">
              <a:rPr lang="en-US" smtClean="0"/>
              <a:pPr/>
              <a:t>2/19/2025</a:t>
            </a:fld>
            <a:endParaRPr lang="en-US"/>
          </a:p>
        </p:txBody>
      </p:sp>
      <p:sp>
        <p:nvSpPr>
          <p:cNvPr id="6" name="Footer Placeholder 5">
            <a:extLst>
              <a:ext uri="{FF2B5EF4-FFF2-40B4-BE49-F238E27FC236}">
                <a16:creationId xmlns:a16="http://schemas.microsoft.com/office/drawing/2014/main" id="{4CF29933-390F-46DB-942E-F0E681F144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1A79E4-3B05-46EE-A2AE-34EB947A2B9A}"/>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p14="http://schemas.microsoft.com/office/powerpoint/2010/main" val="2155732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EA22C-410B-4339-9C73-C6D2FFCC06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6DAD3-4C4E-4289-8812-ABB9C503EE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48AA41-72E9-4174-9FCD-698B05B0D6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A4B85D-D215-4640-94D2-FFFDD384C7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B85A11-E3D2-494E-BA3C-DD13CF6EBF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4D37A2-188F-495B-BAD9-9CB851CBABB8}"/>
              </a:ext>
            </a:extLst>
          </p:cNvPr>
          <p:cNvSpPr>
            <a:spLocks noGrp="1"/>
          </p:cNvSpPr>
          <p:nvPr>
            <p:ph type="dt" sz="half" idx="10"/>
          </p:nvPr>
        </p:nvSpPr>
        <p:spPr/>
        <p:txBody>
          <a:bodyPr/>
          <a:lstStyle/>
          <a:p>
            <a:fld id="{AB850A57-ED77-472D-9921-C23E2EE005D0}" type="datetimeFigureOut">
              <a:rPr lang="en-US" smtClean="0"/>
              <a:pPr/>
              <a:t>2/19/2025</a:t>
            </a:fld>
            <a:endParaRPr lang="en-US"/>
          </a:p>
        </p:txBody>
      </p:sp>
      <p:sp>
        <p:nvSpPr>
          <p:cNvPr id="8" name="Footer Placeholder 7">
            <a:extLst>
              <a:ext uri="{FF2B5EF4-FFF2-40B4-BE49-F238E27FC236}">
                <a16:creationId xmlns:a16="http://schemas.microsoft.com/office/drawing/2014/main" id="{584F80CB-F345-4116-ADCF-937BDDE920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19B757-F84E-4D05-8E37-8EA4AB86178B}"/>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p14="http://schemas.microsoft.com/office/powerpoint/2010/main" val="1048162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2F87B-DB13-4A16-9E15-9ADF26D2FC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28847B-1932-49AE-902D-287AA3B382EF}"/>
              </a:ext>
            </a:extLst>
          </p:cNvPr>
          <p:cNvSpPr>
            <a:spLocks noGrp="1"/>
          </p:cNvSpPr>
          <p:nvPr>
            <p:ph type="dt" sz="half" idx="10"/>
          </p:nvPr>
        </p:nvSpPr>
        <p:spPr/>
        <p:txBody>
          <a:bodyPr/>
          <a:lstStyle/>
          <a:p>
            <a:fld id="{AB850A57-ED77-472D-9921-C23E2EE005D0}" type="datetimeFigureOut">
              <a:rPr lang="en-US" smtClean="0"/>
              <a:pPr/>
              <a:t>2/19/2025</a:t>
            </a:fld>
            <a:endParaRPr lang="en-US"/>
          </a:p>
        </p:txBody>
      </p:sp>
      <p:sp>
        <p:nvSpPr>
          <p:cNvPr id="4" name="Footer Placeholder 3">
            <a:extLst>
              <a:ext uri="{FF2B5EF4-FFF2-40B4-BE49-F238E27FC236}">
                <a16:creationId xmlns:a16="http://schemas.microsoft.com/office/drawing/2014/main" id="{B0EF93AD-E2EA-4B25-8F8E-F6A56ECB4A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9D97D7-BFCF-4021-A4F3-54AFC8F6A42E}"/>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p14="http://schemas.microsoft.com/office/powerpoint/2010/main" val="871113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0D2127-3021-44D7-9519-7B01B4CE8785}"/>
              </a:ext>
            </a:extLst>
          </p:cNvPr>
          <p:cNvSpPr>
            <a:spLocks noGrp="1"/>
          </p:cNvSpPr>
          <p:nvPr>
            <p:ph type="dt" sz="half" idx="10"/>
          </p:nvPr>
        </p:nvSpPr>
        <p:spPr/>
        <p:txBody>
          <a:bodyPr/>
          <a:lstStyle/>
          <a:p>
            <a:fld id="{AB850A57-ED77-472D-9921-C23E2EE005D0}" type="datetimeFigureOut">
              <a:rPr lang="en-US" smtClean="0"/>
              <a:pPr/>
              <a:t>2/19/2025</a:t>
            </a:fld>
            <a:endParaRPr lang="en-US"/>
          </a:p>
        </p:txBody>
      </p:sp>
      <p:sp>
        <p:nvSpPr>
          <p:cNvPr id="3" name="Footer Placeholder 2">
            <a:extLst>
              <a:ext uri="{FF2B5EF4-FFF2-40B4-BE49-F238E27FC236}">
                <a16:creationId xmlns:a16="http://schemas.microsoft.com/office/drawing/2014/main" id="{6A7FCCD7-8615-459F-9130-73185F6810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594704-5685-4E46-9AE9-3330053E570D}"/>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p14="http://schemas.microsoft.com/office/powerpoint/2010/main" val="381478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03D48-5AF1-4638-8A23-FFA71BD93447}"/>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3006155E-CA79-41D7-B514-8D74A76351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645BA5-9D8B-443C-B695-7489D541DB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26EBFA-03A7-4A4C-AD37-59D456560141}"/>
              </a:ext>
            </a:extLst>
          </p:cNvPr>
          <p:cNvSpPr>
            <a:spLocks noGrp="1"/>
          </p:cNvSpPr>
          <p:nvPr>
            <p:ph type="dt" sz="half" idx="10"/>
          </p:nvPr>
        </p:nvSpPr>
        <p:spPr/>
        <p:txBody>
          <a:bodyPr/>
          <a:lstStyle/>
          <a:p>
            <a:fld id="{AB850A57-ED77-472D-9921-C23E2EE005D0}" type="datetimeFigureOut">
              <a:rPr lang="en-US" smtClean="0"/>
              <a:pPr/>
              <a:t>2/19/2025</a:t>
            </a:fld>
            <a:endParaRPr lang="en-US"/>
          </a:p>
        </p:txBody>
      </p:sp>
      <p:sp>
        <p:nvSpPr>
          <p:cNvPr id="6" name="Footer Placeholder 5">
            <a:extLst>
              <a:ext uri="{FF2B5EF4-FFF2-40B4-BE49-F238E27FC236}">
                <a16:creationId xmlns:a16="http://schemas.microsoft.com/office/drawing/2014/main" id="{69D7A092-1DE0-4AA9-8F4E-736EE1B319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E86797-948A-4353-A798-FF3B5CB51C79}"/>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p14="http://schemas.microsoft.com/office/powerpoint/2010/main" val="1585695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A07BB-6391-42DE-852B-35D4D2C42A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BE4E02-21CD-4782-9271-1433234F5D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BA6329-40AD-4C61-8FB0-0E4AB21DE7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729EB8-698E-4F57-8E47-D7220DFFFFF2}"/>
              </a:ext>
            </a:extLst>
          </p:cNvPr>
          <p:cNvSpPr>
            <a:spLocks noGrp="1"/>
          </p:cNvSpPr>
          <p:nvPr>
            <p:ph type="dt" sz="half" idx="10"/>
          </p:nvPr>
        </p:nvSpPr>
        <p:spPr/>
        <p:txBody>
          <a:bodyPr/>
          <a:lstStyle/>
          <a:p>
            <a:fld id="{AB850A57-ED77-472D-9921-C23E2EE005D0}" type="datetimeFigureOut">
              <a:rPr lang="en-US" smtClean="0"/>
              <a:pPr/>
              <a:t>2/19/2025</a:t>
            </a:fld>
            <a:endParaRPr lang="en-US"/>
          </a:p>
        </p:txBody>
      </p:sp>
      <p:sp>
        <p:nvSpPr>
          <p:cNvPr id="6" name="Footer Placeholder 5">
            <a:extLst>
              <a:ext uri="{FF2B5EF4-FFF2-40B4-BE49-F238E27FC236}">
                <a16:creationId xmlns:a16="http://schemas.microsoft.com/office/drawing/2014/main" id="{9934F1BD-D152-4A40-B6E9-417B5278D0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597480-2D79-4423-A9E1-718293CE496F}"/>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p14="http://schemas.microsoft.com/office/powerpoint/2010/main" val="46698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222585-D541-4AE1-A75A-2C1B5121F4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FB1227-929F-431B-99FD-B28EF99353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EBF5FB-2329-4D85-A43D-0B1B26946C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850A57-ED77-472D-9921-C23E2EE005D0}" type="datetimeFigureOut">
              <a:rPr lang="en-US" smtClean="0"/>
              <a:pPr/>
              <a:t>2/19/2025</a:t>
            </a:fld>
            <a:endParaRPr lang="en-US"/>
          </a:p>
        </p:txBody>
      </p:sp>
      <p:sp>
        <p:nvSpPr>
          <p:cNvPr id="5" name="Footer Placeholder 4">
            <a:extLst>
              <a:ext uri="{FF2B5EF4-FFF2-40B4-BE49-F238E27FC236}">
                <a16:creationId xmlns:a16="http://schemas.microsoft.com/office/drawing/2014/main" id="{88A3322F-4559-45A2-A191-4388E84FBE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FF3D78-31D0-45EE-8BE3-902AAE61EE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0A1B00-C946-4527-8052-9E32042182EE}" type="slidenum">
              <a:rPr lang="en-US" smtClean="0"/>
              <a:pPr/>
              <a:t>‹#›</a:t>
            </a:fld>
            <a:endParaRPr lang="en-US"/>
          </a:p>
        </p:txBody>
      </p:sp>
    </p:spTree>
    <p:extLst>
      <p:ext uri="{BB962C8B-B14F-4D97-AF65-F5344CB8AC3E}">
        <p14:creationId xmlns:p14="http://schemas.microsoft.com/office/powerpoint/2010/main" val="2554377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507A3A-0882-4B02-8985-DD96E8FF76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B2A236-F412-44DC-9427-FBF17D4970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10B758-7680-4870-A1EE-0000EDFFF6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BA66DC-7C62-4AB0-B46D-8735D744D84C}" type="datetimeFigureOut">
              <a:rPr lang="en-US" smtClean="0"/>
              <a:pPr/>
              <a:t>2/19/2025</a:t>
            </a:fld>
            <a:endParaRPr lang="en-US"/>
          </a:p>
        </p:txBody>
      </p:sp>
      <p:sp>
        <p:nvSpPr>
          <p:cNvPr id="5" name="Footer Placeholder 4">
            <a:extLst>
              <a:ext uri="{FF2B5EF4-FFF2-40B4-BE49-F238E27FC236}">
                <a16:creationId xmlns:a16="http://schemas.microsoft.com/office/drawing/2014/main" id="{5E20D2BC-7914-4931-9C3A-091E22A42D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D70692-BA03-45FE-8F26-2B0BAF9887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FCE334-FB06-4AF6-B755-7119568F9CCA}" type="slidenum">
              <a:rPr lang="en-US" smtClean="0"/>
              <a:pPr/>
              <a:t>‹#›</a:t>
            </a:fld>
            <a:endParaRPr lang="en-US"/>
          </a:p>
        </p:txBody>
      </p:sp>
    </p:spTree>
    <p:extLst>
      <p:ext uri="{BB962C8B-B14F-4D97-AF65-F5344CB8AC3E}">
        <p14:creationId xmlns:p14="http://schemas.microsoft.com/office/powerpoint/2010/main" val="299969448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1"/>
          <p:cNvSpPr txBox="1"/>
          <p:nvPr/>
        </p:nvSpPr>
        <p:spPr>
          <a:xfrm>
            <a:off x="1741254" y="2394008"/>
            <a:ext cx="2257632" cy="282129"/>
          </a:xfrm>
          <a:prstGeom prst="rect">
            <a:avLst/>
          </a:prstGeom>
        </p:spPr>
        <p:txBody>
          <a:bodyPr lIns="0" tIns="0" rIns="0" bIns="0" rtlCol="0" anchor="t">
            <a:spAutoFit/>
          </a:bodyPr>
          <a:lstStyle/>
          <a:p>
            <a:pPr>
              <a:lnSpc>
                <a:spcPts val="2239"/>
              </a:lnSpc>
            </a:pPr>
            <a:r>
              <a:rPr lang="en-US" sz="1600" dirty="0">
                <a:solidFill>
                  <a:srgbClr val="FFFFFF"/>
                </a:solidFill>
                <a:latin typeface="#9Slide03 IcielPanton Black" panose="00000A00000000000000" pitchFamily="2" charset="-93"/>
              </a:rPr>
              <a:t>NGUỒN NƯỚC</a:t>
            </a:r>
          </a:p>
        </p:txBody>
      </p:sp>
      <p:pic>
        <p:nvPicPr>
          <p:cNvPr id="1026" name="Picture 2" descr="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0091" y="157472"/>
            <a:ext cx="6416769" cy="4170900"/>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sp>
        <p:nvSpPr>
          <p:cNvPr id="15" name="TextBox 32"/>
          <p:cNvSpPr txBox="1"/>
          <p:nvPr/>
        </p:nvSpPr>
        <p:spPr>
          <a:xfrm>
            <a:off x="0" y="1949154"/>
            <a:ext cx="5392271" cy="430887"/>
          </a:xfrm>
          <a:prstGeom prst="rect">
            <a:avLst/>
          </a:prstGeom>
          <a:ln>
            <a:solidFill>
              <a:srgbClr val="00B050"/>
            </a:solidFill>
            <a:prstDash val="dash"/>
          </a:ln>
        </p:spPr>
        <p:txBody>
          <a:bodyPr wrap="square" lIns="0" tIns="0" rIns="0" bIns="0" rtlCol="0" anchor="t">
            <a:spAutoFit/>
          </a:bodyPr>
          <a:lstStyle>
            <a:defPPr>
              <a:defRPr lang="en-US"/>
            </a:defPPr>
            <a:lvl2pPr marL="259080" lvl="1" algn="just">
              <a:lnSpc>
                <a:spcPct val="150000"/>
              </a:lnSpc>
              <a:defRPr sz="2800">
                <a:solidFill>
                  <a:srgbClr val="000B5D"/>
                </a:solidFill>
                <a:latin typeface="#9Slide03 Cabin Condensed Bold" panose="00000806000000000000" pitchFamily="2" charset="-93"/>
              </a:defRPr>
            </a:lvl2pPr>
          </a:lstStyle>
          <a:p>
            <a:pPr lvl="1" algn="ctr">
              <a:lnSpc>
                <a:spcPct val="100000"/>
              </a:lnSpc>
            </a:pPr>
            <a:r>
              <a:rPr lang="en-US" b="1">
                <a:latin typeface="Calibri" pitchFamily="34" charset="0"/>
                <a:cs typeface="Calibri" pitchFamily="34" charset="0"/>
              </a:rPr>
              <a:t>Nước </a:t>
            </a:r>
            <a:r>
              <a:rPr lang="en-US" b="1" dirty="0" err="1">
                <a:latin typeface="Calibri" pitchFamily="34" charset="0"/>
                <a:cs typeface="Calibri" pitchFamily="34" charset="0"/>
              </a:rPr>
              <a:t>nóng</a:t>
            </a:r>
            <a:r>
              <a:rPr lang="en-US" b="1" dirty="0">
                <a:latin typeface="Calibri" pitchFamily="34" charset="0"/>
                <a:cs typeface="Calibri" pitchFamily="34" charset="0"/>
              </a:rPr>
              <a:t>, </a:t>
            </a:r>
            <a:r>
              <a:rPr lang="en-US" b="1" dirty="0" err="1">
                <a:latin typeface="Calibri" pitchFamily="34" charset="0"/>
                <a:cs typeface="Calibri" pitchFamily="34" charset="0"/>
              </a:rPr>
              <a:t>nước</a:t>
            </a:r>
            <a:r>
              <a:rPr lang="en-US" b="1" dirty="0">
                <a:latin typeface="Calibri" pitchFamily="34" charset="0"/>
                <a:cs typeface="Calibri" pitchFamily="34" charset="0"/>
              </a:rPr>
              <a:t> </a:t>
            </a:r>
            <a:r>
              <a:rPr lang="en-US" b="1" dirty="0" err="1">
                <a:latin typeface="Calibri" pitchFamily="34" charset="0"/>
                <a:cs typeface="Calibri" pitchFamily="34" charset="0"/>
              </a:rPr>
              <a:t>khoáng</a:t>
            </a:r>
            <a:r>
              <a:rPr lang="en-US" b="1" dirty="0">
                <a:latin typeface="Calibri" pitchFamily="34" charset="0"/>
                <a:cs typeface="Calibri" pitchFamily="34" charset="0"/>
              </a:rPr>
              <a:t> </a:t>
            </a:r>
            <a:r>
              <a:rPr lang="en-US" b="1" dirty="0" err="1">
                <a:latin typeface="Calibri" pitchFamily="34" charset="0"/>
                <a:cs typeface="Calibri" pitchFamily="34" charset="0"/>
              </a:rPr>
              <a:t>đa</a:t>
            </a:r>
            <a:r>
              <a:rPr lang="en-US" b="1" dirty="0">
                <a:latin typeface="Calibri" pitchFamily="34" charset="0"/>
                <a:cs typeface="Calibri" pitchFamily="34" charset="0"/>
              </a:rPr>
              <a:t> </a:t>
            </a:r>
            <a:r>
              <a:rPr lang="en-US" b="1" dirty="0" err="1">
                <a:latin typeface="Calibri" pitchFamily="34" charset="0"/>
                <a:cs typeface="Calibri" pitchFamily="34" charset="0"/>
              </a:rPr>
              <a:t>dạng</a:t>
            </a:r>
            <a:endParaRPr lang="en-US" b="1" dirty="0">
              <a:latin typeface="Calibri" pitchFamily="34" charset="0"/>
              <a:cs typeface="Calibri" pitchFamily="34" charset="0"/>
            </a:endParaRPr>
          </a:p>
        </p:txBody>
      </p:sp>
      <p:sp>
        <p:nvSpPr>
          <p:cNvPr id="2" name="Rectangle 1"/>
          <p:cNvSpPr/>
          <p:nvPr/>
        </p:nvSpPr>
        <p:spPr>
          <a:xfrm>
            <a:off x="5620331" y="4429329"/>
            <a:ext cx="6320657" cy="800213"/>
          </a:xfrm>
          <a:prstGeom prst="rect">
            <a:avLst/>
          </a:prstGeom>
        </p:spPr>
        <p:txBody>
          <a:bodyPr wrap="square" lIns="60954" tIns="30477" rIns="60954" bIns="30477">
            <a:spAutoFit/>
          </a:bodyPr>
          <a:lstStyle/>
          <a:p>
            <a:pPr algn="ctr"/>
            <a:r>
              <a:rPr lang="en-US" sz="2400" b="1" dirty="0" err="1">
                <a:solidFill>
                  <a:srgbClr val="002060"/>
                </a:solidFill>
                <a:latin typeface="Calibri" pitchFamily="34" charset="0"/>
                <a:cs typeface="Calibri" pitchFamily="34" charset="0"/>
              </a:rPr>
              <a:t>Vị</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trí</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các</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công</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trình</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thủy</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điện</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trên</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bậc</a:t>
            </a:r>
            <a:r>
              <a:rPr lang="en-US" sz="2400" b="1" dirty="0">
                <a:solidFill>
                  <a:srgbClr val="002060"/>
                </a:solidFill>
                <a:latin typeface="Calibri" pitchFamily="34" charset="0"/>
                <a:cs typeface="Calibri" pitchFamily="34" charset="0"/>
              </a:rPr>
              <a:t> thang </a:t>
            </a:r>
            <a:r>
              <a:rPr lang="en-US" sz="2400" b="1" dirty="0" err="1">
                <a:solidFill>
                  <a:srgbClr val="002060"/>
                </a:solidFill>
                <a:latin typeface="Calibri" pitchFamily="34" charset="0"/>
                <a:cs typeface="Calibri" pitchFamily="34" charset="0"/>
              </a:rPr>
              <a:t>thủy</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điện</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sông</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Đà</a:t>
            </a:r>
            <a:r>
              <a:rPr lang="en-US" sz="2400" b="1" dirty="0">
                <a:solidFill>
                  <a:srgbClr val="002060"/>
                </a:solidFill>
                <a:latin typeface="Calibri" pitchFamily="34" charset="0"/>
                <a:cs typeface="Calibri" pitchFamily="34" charset="0"/>
              </a:rPr>
              <a:t>.</a:t>
            </a:r>
          </a:p>
        </p:txBody>
      </p:sp>
      <p:pic>
        <p:nvPicPr>
          <p:cNvPr id="2050" name="Picture 2" descr="C:\Users\Administrator\Desktop\Ảnh GS 9\dai-ly-nuoc-vinh-hao-1.jpg"/>
          <p:cNvPicPr>
            <a:picLocks noChangeAspect="1" noChangeArrowheads="1"/>
          </p:cNvPicPr>
          <p:nvPr/>
        </p:nvPicPr>
        <p:blipFill>
          <a:blip r:embed="rId4"/>
          <a:srcRect/>
          <a:stretch>
            <a:fillRect/>
          </a:stretch>
        </p:blipFill>
        <p:spPr bwMode="auto">
          <a:xfrm>
            <a:off x="78378" y="3044419"/>
            <a:ext cx="5525589" cy="35653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3582659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074"/>
            <a:ext cx="12192000" cy="8139849"/>
          </a:xfrm>
          <a:custGeom>
            <a:avLst/>
            <a:gdLst/>
            <a:ahLst/>
            <a:cxnLst/>
            <a:rect l="l" t="t" r="r" b="b"/>
            <a:pathLst>
              <a:path w="18288000" h="12209773">
                <a:moveTo>
                  <a:pt x="0" y="0"/>
                </a:moveTo>
                <a:lnTo>
                  <a:pt x="18288000" y="0"/>
                </a:lnTo>
                <a:lnTo>
                  <a:pt x="18288000" y="12209773"/>
                </a:lnTo>
                <a:lnTo>
                  <a:pt x="0" y="12209773"/>
                </a:lnTo>
                <a:lnTo>
                  <a:pt x="0" y="0"/>
                </a:lnTo>
                <a:close/>
              </a:path>
            </a:pathLst>
          </a:custGeom>
          <a:blipFill>
            <a:blip r:embed="rId2">
              <a:alphaModFix amt="80000"/>
            </a:blip>
            <a:stretch>
              <a:fillRect/>
            </a:stretch>
          </a:blipFill>
        </p:spPr>
      </p:sp>
      <p:sp>
        <p:nvSpPr>
          <p:cNvPr id="3" name="TextBox 3"/>
          <p:cNvSpPr txBox="1"/>
          <p:nvPr/>
        </p:nvSpPr>
        <p:spPr>
          <a:xfrm>
            <a:off x="267488" y="172428"/>
            <a:ext cx="11924512" cy="602729"/>
          </a:xfrm>
          <a:prstGeom prst="rect">
            <a:avLst/>
          </a:prstGeom>
        </p:spPr>
        <p:txBody>
          <a:bodyPr wrap="square" lIns="0" tIns="0" rIns="0" bIns="0" rtlCol="0" anchor="t">
            <a:spAutoFit/>
          </a:bodyPr>
          <a:lstStyle/>
          <a:p>
            <a:pPr algn="ctr">
              <a:lnSpc>
                <a:spcPts val="4666"/>
              </a:lnSpc>
              <a:spcBef>
                <a:spcPct val="0"/>
              </a:spcBef>
            </a:pPr>
            <a:r>
              <a:rPr lang="en-US" sz="4300" b="1" dirty="0">
                <a:solidFill>
                  <a:srgbClr val="F3F3F6"/>
                </a:solidFill>
                <a:latin typeface="Calibri" pitchFamily="34" charset="0"/>
                <a:cs typeface="Calibri" pitchFamily="34" charset="0"/>
              </a:rPr>
              <a:t>THĂM DÒ, KHAI THÁC DẦU THÔ, KHÍ TỰ NHIÊN</a:t>
            </a:r>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685800" y="2530042"/>
            <a:ext cx="9641329" cy="3856531"/>
            <a:chOff x="0" y="0"/>
            <a:chExt cx="6350000" cy="2540000"/>
          </a:xfrm>
        </p:grpSpPr>
        <p:sp>
          <p:nvSpPr>
            <p:cNvPr id="3" name="Freeform 3"/>
            <p:cNvSpPr/>
            <p:nvPr/>
          </p:nvSpPr>
          <p:spPr>
            <a:xfrm>
              <a:off x="0" y="0"/>
              <a:ext cx="6350000" cy="2540000"/>
            </a:xfrm>
            <a:custGeom>
              <a:avLst/>
              <a:gdLst/>
              <a:ahLst/>
              <a:cxnLst/>
              <a:rect l="l" t="t" r="r" b="b"/>
              <a:pathLst>
                <a:path w="6350000" h="2540000">
                  <a:moveTo>
                    <a:pt x="0" y="2159000"/>
                  </a:moveTo>
                  <a:lnTo>
                    <a:pt x="0" y="381000"/>
                  </a:lnTo>
                  <a:cubicBezTo>
                    <a:pt x="0" y="170180"/>
                    <a:pt x="170180" y="0"/>
                    <a:pt x="381000" y="0"/>
                  </a:cubicBezTo>
                  <a:lnTo>
                    <a:pt x="5969000" y="0"/>
                  </a:lnTo>
                  <a:cubicBezTo>
                    <a:pt x="6179820" y="0"/>
                    <a:pt x="6350000" y="170180"/>
                    <a:pt x="6350000" y="381000"/>
                  </a:cubicBezTo>
                  <a:lnTo>
                    <a:pt x="6350000" y="2159000"/>
                  </a:lnTo>
                  <a:cubicBezTo>
                    <a:pt x="6350000" y="2369820"/>
                    <a:pt x="6179820" y="2540000"/>
                    <a:pt x="5969000" y="2540000"/>
                  </a:cubicBezTo>
                  <a:lnTo>
                    <a:pt x="381000" y="2540000"/>
                  </a:lnTo>
                  <a:cubicBezTo>
                    <a:pt x="170180" y="2540000"/>
                    <a:pt x="0" y="2369820"/>
                    <a:pt x="0" y="2159000"/>
                  </a:cubicBezTo>
                  <a:close/>
                </a:path>
              </a:pathLst>
            </a:custGeom>
            <a:blipFill>
              <a:blip r:embed="rId2"/>
              <a:stretch>
                <a:fillRect t="-20312" b="-20312"/>
              </a:stretch>
            </a:blipFill>
          </p:spPr>
        </p:sp>
        <p:sp>
          <p:nvSpPr>
            <p:cNvPr id="4" name="Freeform 4"/>
            <p:cNvSpPr/>
            <p:nvPr/>
          </p:nvSpPr>
          <p:spPr>
            <a:xfrm>
              <a:off x="0" y="0"/>
              <a:ext cx="6350000" cy="2540000"/>
            </a:xfrm>
            <a:custGeom>
              <a:avLst/>
              <a:gdLst/>
              <a:ahLst/>
              <a:cxnLst/>
              <a:rect l="l" t="t" r="r" b="b"/>
              <a:pathLst>
                <a:path w="6350000" h="2540000">
                  <a:moveTo>
                    <a:pt x="5969000" y="19050"/>
                  </a:moveTo>
                  <a:cubicBezTo>
                    <a:pt x="6168390" y="19050"/>
                    <a:pt x="6330950" y="181610"/>
                    <a:pt x="6330950" y="381000"/>
                  </a:cubicBezTo>
                  <a:lnTo>
                    <a:pt x="6330950" y="2159000"/>
                  </a:lnTo>
                  <a:cubicBezTo>
                    <a:pt x="6330950" y="2358390"/>
                    <a:pt x="6168390" y="2520950"/>
                    <a:pt x="5969000" y="2520950"/>
                  </a:cubicBezTo>
                  <a:lnTo>
                    <a:pt x="381000" y="2520950"/>
                  </a:lnTo>
                  <a:cubicBezTo>
                    <a:pt x="181610" y="2520950"/>
                    <a:pt x="19050" y="2358390"/>
                    <a:pt x="19050" y="2159000"/>
                  </a:cubicBezTo>
                  <a:lnTo>
                    <a:pt x="19050" y="381000"/>
                  </a:lnTo>
                  <a:cubicBezTo>
                    <a:pt x="19050" y="181610"/>
                    <a:pt x="181610" y="19050"/>
                    <a:pt x="381000" y="19050"/>
                  </a:cubicBezTo>
                  <a:lnTo>
                    <a:pt x="5969000" y="19050"/>
                  </a:lnTo>
                  <a:moveTo>
                    <a:pt x="5969000" y="0"/>
                  </a:moveTo>
                  <a:lnTo>
                    <a:pt x="381000" y="0"/>
                  </a:lnTo>
                  <a:cubicBezTo>
                    <a:pt x="170180" y="0"/>
                    <a:pt x="0" y="170180"/>
                    <a:pt x="0" y="381000"/>
                  </a:cubicBezTo>
                  <a:lnTo>
                    <a:pt x="0" y="2159000"/>
                  </a:lnTo>
                  <a:cubicBezTo>
                    <a:pt x="0" y="2369820"/>
                    <a:pt x="170180" y="2540000"/>
                    <a:pt x="381000" y="2540000"/>
                  </a:cubicBezTo>
                  <a:lnTo>
                    <a:pt x="5969000" y="2540000"/>
                  </a:lnTo>
                  <a:cubicBezTo>
                    <a:pt x="6179820" y="2540000"/>
                    <a:pt x="6350000" y="2369820"/>
                    <a:pt x="6350000" y="2159000"/>
                  </a:cubicBezTo>
                  <a:lnTo>
                    <a:pt x="6350000" y="381000"/>
                  </a:lnTo>
                  <a:cubicBezTo>
                    <a:pt x="6350000" y="170180"/>
                    <a:pt x="6179820" y="0"/>
                    <a:pt x="5969000" y="0"/>
                  </a:cubicBezTo>
                  <a:lnTo>
                    <a:pt x="5969000" y="0"/>
                  </a:lnTo>
                  <a:close/>
                </a:path>
              </a:pathLst>
            </a:custGeom>
            <a:solidFill>
              <a:srgbClr val="012F7F"/>
            </a:solidFill>
          </p:spPr>
        </p:sp>
      </p:grpSp>
      <p:grpSp>
        <p:nvGrpSpPr>
          <p:cNvPr id="5" name="Group 5"/>
          <p:cNvGrpSpPr/>
          <p:nvPr/>
        </p:nvGrpSpPr>
        <p:grpSpPr>
          <a:xfrm>
            <a:off x="7707086" y="666206"/>
            <a:ext cx="4075209" cy="1195743"/>
            <a:chOff x="0" y="0"/>
            <a:chExt cx="2337332" cy="647080"/>
          </a:xfrm>
        </p:grpSpPr>
        <p:sp>
          <p:nvSpPr>
            <p:cNvPr id="6" name="Freeform 6"/>
            <p:cNvSpPr/>
            <p:nvPr/>
          </p:nvSpPr>
          <p:spPr>
            <a:xfrm>
              <a:off x="0" y="0"/>
              <a:ext cx="2337332" cy="647080"/>
            </a:xfrm>
            <a:custGeom>
              <a:avLst/>
              <a:gdLst/>
              <a:ahLst/>
              <a:cxnLst/>
              <a:rect l="l" t="t" r="r" b="b"/>
              <a:pathLst>
                <a:path w="2337332" h="647080">
                  <a:moveTo>
                    <a:pt x="87237" y="0"/>
                  </a:moveTo>
                  <a:lnTo>
                    <a:pt x="2250095" y="0"/>
                  </a:lnTo>
                  <a:cubicBezTo>
                    <a:pt x="2298275" y="0"/>
                    <a:pt x="2337332" y="39057"/>
                    <a:pt x="2337332" y="87237"/>
                  </a:cubicBezTo>
                  <a:lnTo>
                    <a:pt x="2337332" y="559843"/>
                  </a:lnTo>
                  <a:cubicBezTo>
                    <a:pt x="2337332" y="582980"/>
                    <a:pt x="2328141" y="605169"/>
                    <a:pt x="2311781" y="621529"/>
                  </a:cubicBezTo>
                  <a:cubicBezTo>
                    <a:pt x="2295421" y="637889"/>
                    <a:pt x="2273232" y="647080"/>
                    <a:pt x="2250095" y="647080"/>
                  </a:cubicBezTo>
                  <a:lnTo>
                    <a:pt x="87237" y="647080"/>
                  </a:lnTo>
                  <a:cubicBezTo>
                    <a:pt x="39057" y="647080"/>
                    <a:pt x="0" y="608023"/>
                    <a:pt x="0" y="559843"/>
                  </a:cubicBezTo>
                  <a:lnTo>
                    <a:pt x="0" y="87237"/>
                  </a:lnTo>
                  <a:cubicBezTo>
                    <a:pt x="0" y="64100"/>
                    <a:pt x="9191" y="41911"/>
                    <a:pt x="25551" y="25551"/>
                  </a:cubicBezTo>
                  <a:cubicBezTo>
                    <a:pt x="41911" y="9191"/>
                    <a:pt x="64100" y="0"/>
                    <a:pt x="87237" y="0"/>
                  </a:cubicBezTo>
                  <a:close/>
                </a:path>
              </a:pathLst>
            </a:custGeom>
            <a:solidFill>
              <a:srgbClr val="012F7F">
                <a:alpha val="53725"/>
              </a:srgbClr>
            </a:solidFill>
          </p:spPr>
        </p:sp>
        <p:sp>
          <p:nvSpPr>
            <p:cNvPr id="7" name="TextBox 7"/>
            <p:cNvSpPr txBox="1"/>
            <p:nvPr/>
          </p:nvSpPr>
          <p:spPr>
            <a:xfrm>
              <a:off x="0" y="0"/>
              <a:ext cx="2337332" cy="647080"/>
            </a:xfrm>
            <a:prstGeom prst="rect">
              <a:avLst/>
            </a:prstGeom>
          </p:spPr>
          <p:txBody>
            <a:bodyPr lIns="50800" tIns="50800" rIns="50800" bIns="50800" rtlCol="0" anchor="ctr"/>
            <a:lstStyle/>
            <a:p>
              <a:pPr algn="ctr">
                <a:lnSpc>
                  <a:spcPts val="1999"/>
                </a:lnSpc>
              </a:pPr>
              <a:endParaRPr/>
            </a:p>
          </p:txBody>
        </p:sp>
      </p:grpSp>
      <p:sp>
        <p:nvSpPr>
          <p:cNvPr id="8" name="Freeform 8"/>
          <p:cNvSpPr/>
          <p:nvPr/>
        </p:nvSpPr>
        <p:spPr>
          <a:xfrm flipH="1">
            <a:off x="9892183" y="4924824"/>
            <a:ext cx="2339699" cy="1933176"/>
          </a:xfrm>
          <a:custGeom>
            <a:avLst/>
            <a:gdLst/>
            <a:ahLst/>
            <a:cxnLst/>
            <a:rect l="l" t="t" r="r" b="b"/>
            <a:pathLst>
              <a:path w="3509548" h="2899764">
                <a:moveTo>
                  <a:pt x="3509548" y="0"/>
                </a:moveTo>
                <a:lnTo>
                  <a:pt x="0" y="0"/>
                </a:lnTo>
                <a:lnTo>
                  <a:pt x="0" y="2899764"/>
                </a:lnTo>
                <a:lnTo>
                  <a:pt x="3509548" y="2899764"/>
                </a:lnTo>
                <a:lnTo>
                  <a:pt x="3509548" y="0"/>
                </a:lnTo>
                <a:close/>
              </a:path>
            </a:pathLst>
          </a:custGeom>
          <a:blipFill>
            <a:blip r:embed="rId3" cstate="print">
              <a:extLst>
                <a:ext uri="{96DAC541-7B7A-43D3-8B79-37D633B846F1}">
                  <asvg:svgBlip xmlns:asvg="http://schemas.microsoft.com/office/drawing/2016/SVG/main" r:embed="rId4"/>
                </a:ext>
              </a:extLst>
            </a:blip>
            <a:stretch>
              <a:fillRect/>
            </a:stretch>
          </a:blipFill>
        </p:spPr>
      </p:sp>
      <p:sp>
        <p:nvSpPr>
          <p:cNvPr id="9" name="Freeform 9"/>
          <p:cNvSpPr/>
          <p:nvPr/>
        </p:nvSpPr>
        <p:spPr>
          <a:xfrm rot="-10800000">
            <a:off x="10068908" y="6186660"/>
            <a:ext cx="2145429" cy="671341"/>
          </a:xfrm>
          <a:custGeom>
            <a:avLst/>
            <a:gdLst/>
            <a:ahLst/>
            <a:cxnLst/>
            <a:rect l="l" t="t" r="r" b="b"/>
            <a:pathLst>
              <a:path w="3218143" h="1007011">
                <a:moveTo>
                  <a:pt x="0" y="0"/>
                </a:moveTo>
                <a:lnTo>
                  <a:pt x="3218144" y="0"/>
                </a:lnTo>
                <a:lnTo>
                  <a:pt x="3218144" y="1007011"/>
                </a:lnTo>
                <a:lnTo>
                  <a:pt x="0" y="1007011"/>
                </a:lnTo>
                <a:lnTo>
                  <a:pt x="0" y="0"/>
                </a:lnTo>
                <a:close/>
              </a:path>
            </a:pathLst>
          </a:custGeom>
          <a:blipFill>
            <a:blip r:embed="rId5" cstate="print">
              <a:extLst>
                <a:ext uri="{96DAC541-7B7A-43D3-8B79-37D633B846F1}">
                  <asvg:svgBlip xmlns:asvg="http://schemas.microsoft.com/office/drawing/2016/SVG/main" r:embed="rId6"/>
                </a:ext>
              </a:extLst>
            </a:blip>
            <a:stretch>
              <a:fillRect/>
            </a:stretch>
          </a:blipFill>
        </p:spPr>
      </p:sp>
      <p:sp>
        <p:nvSpPr>
          <p:cNvPr id="10" name="Freeform 10"/>
          <p:cNvSpPr/>
          <p:nvPr/>
        </p:nvSpPr>
        <p:spPr>
          <a:xfrm>
            <a:off x="8583136" y="1998222"/>
            <a:ext cx="3199159" cy="3546186"/>
          </a:xfrm>
          <a:custGeom>
            <a:avLst/>
            <a:gdLst/>
            <a:ahLst/>
            <a:cxnLst/>
            <a:rect l="l" t="t" r="r" b="b"/>
            <a:pathLst>
              <a:path w="4798738" h="5319279">
                <a:moveTo>
                  <a:pt x="0" y="0"/>
                </a:moveTo>
                <a:lnTo>
                  <a:pt x="4798737" y="0"/>
                </a:lnTo>
                <a:lnTo>
                  <a:pt x="4798737" y="5319279"/>
                </a:lnTo>
                <a:lnTo>
                  <a:pt x="0" y="5319279"/>
                </a:lnTo>
                <a:lnTo>
                  <a:pt x="0" y="0"/>
                </a:lnTo>
                <a:close/>
              </a:path>
            </a:pathLst>
          </a:custGeom>
          <a:blipFill>
            <a:blip r:embed="rId7"/>
            <a:stretch>
              <a:fillRect/>
            </a:stretch>
          </a:blipFill>
        </p:spPr>
      </p:sp>
      <p:sp>
        <p:nvSpPr>
          <p:cNvPr id="11" name="TextBox 11"/>
          <p:cNvSpPr txBox="1"/>
          <p:nvPr/>
        </p:nvSpPr>
        <p:spPr>
          <a:xfrm>
            <a:off x="457202" y="0"/>
            <a:ext cx="7380514" cy="948978"/>
          </a:xfrm>
          <a:prstGeom prst="rect">
            <a:avLst/>
          </a:prstGeom>
        </p:spPr>
        <p:txBody>
          <a:bodyPr wrap="square" lIns="0" tIns="0" rIns="0" bIns="0" rtlCol="0" anchor="t">
            <a:spAutoFit/>
          </a:bodyPr>
          <a:lstStyle/>
          <a:p>
            <a:pPr algn="ctr">
              <a:lnSpc>
                <a:spcPts val="7372"/>
              </a:lnSpc>
            </a:pPr>
            <a:r>
              <a:rPr lang="en-US" sz="4300" b="1">
                <a:solidFill>
                  <a:srgbClr val="000B5D"/>
                </a:solidFill>
                <a:latin typeface="Calibri" pitchFamily="34" charset="0"/>
                <a:cs typeface="Calibri" pitchFamily="34" charset="0"/>
              </a:rPr>
              <a:t>CÔNG NGHIỆP LỌC, HÓA </a:t>
            </a:r>
            <a:r>
              <a:rPr lang="en-US" sz="4300" b="1" dirty="0">
                <a:solidFill>
                  <a:srgbClr val="000B5D"/>
                </a:solidFill>
                <a:latin typeface="Calibri" pitchFamily="34" charset="0"/>
                <a:cs typeface="Calibri" pitchFamily="34" charset="0"/>
              </a:rPr>
              <a:t>DẦU</a:t>
            </a:r>
          </a:p>
        </p:txBody>
      </p:sp>
      <p:sp>
        <p:nvSpPr>
          <p:cNvPr id="12" name="TextBox 12"/>
          <p:cNvSpPr txBox="1"/>
          <p:nvPr/>
        </p:nvSpPr>
        <p:spPr>
          <a:xfrm>
            <a:off x="7746273" y="781960"/>
            <a:ext cx="3971109" cy="923330"/>
          </a:xfrm>
          <a:prstGeom prst="rect">
            <a:avLst/>
          </a:prstGeom>
        </p:spPr>
        <p:txBody>
          <a:bodyPr wrap="square" lIns="0" tIns="0" rIns="0" bIns="0" rtlCol="0" anchor="t">
            <a:spAutoFit/>
          </a:bodyPr>
          <a:lstStyle/>
          <a:p>
            <a:pPr algn="ctr"/>
            <a:r>
              <a:rPr lang="en-US" sz="3000" b="1" dirty="0">
                <a:solidFill>
                  <a:srgbClr val="FFFFFF"/>
                </a:solidFill>
                <a:latin typeface="Calibri" pitchFamily="34" charset="0"/>
                <a:cs typeface="Calibri" pitchFamily="34" charset="0"/>
              </a:rPr>
              <a:t>NHÀ MÁY LỌC HÓA DẦU</a:t>
            </a:r>
          </a:p>
          <a:p>
            <a:pPr algn="ctr"/>
            <a:r>
              <a:rPr lang="en-US" sz="3000" b="1" dirty="0">
                <a:solidFill>
                  <a:srgbClr val="FFFFFF"/>
                </a:solidFill>
                <a:latin typeface="Calibri" pitchFamily="34" charset="0"/>
                <a:cs typeface="Calibri" pitchFamily="34" charset="0"/>
              </a:rPr>
              <a:t>NGHI SƠN</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S\Desktop\Ảnh\khanh-thanh-nha-may-dien-mat-troi-35-mw-dau-tien-tai-viet-nam1538618327.jpg"/>
          <p:cNvPicPr>
            <a:picLocks noChangeAspect="1" noChangeArrowheads="1"/>
          </p:cNvPicPr>
          <p:nvPr/>
        </p:nvPicPr>
        <p:blipFill>
          <a:blip r:embed="rId3"/>
          <a:srcRect/>
          <a:stretch>
            <a:fillRect/>
          </a:stretch>
        </p:blipFill>
        <p:spPr bwMode="auto">
          <a:xfrm>
            <a:off x="0" y="4709"/>
            <a:ext cx="5983941" cy="3330161"/>
          </a:xfrm>
          <a:prstGeom prst="rect">
            <a:avLst/>
          </a:prstGeom>
          <a:noFill/>
        </p:spPr>
      </p:pic>
      <p:pic>
        <p:nvPicPr>
          <p:cNvPr id="1027" name="Picture 3" descr="C:\Users\PTS\Desktop\Ảnh\1110thuydiensonla.jpg"/>
          <p:cNvPicPr>
            <a:picLocks noChangeAspect="1" noChangeArrowheads="1"/>
          </p:cNvPicPr>
          <p:nvPr/>
        </p:nvPicPr>
        <p:blipFill>
          <a:blip r:embed="rId4"/>
          <a:srcRect/>
          <a:stretch>
            <a:fillRect/>
          </a:stretch>
        </p:blipFill>
        <p:spPr bwMode="auto">
          <a:xfrm>
            <a:off x="6010835" y="-9441"/>
            <a:ext cx="6181165" cy="3330865"/>
          </a:xfrm>
          <a:prstGeom prst="rect">
            <a:avLst/>
          </a:prstGeom>
          <a:noFill/>
        </p:spPr>
      </p:pic>
      <p:pic>
        <p:nvPicPr>
          <p:cNvPr id="1028" name="Picture 4" descr="C:\Users\PTS\Desktop\Ảnh\PPC.jpg"/>
          <p:cNvPicPr>
            <a:picLocks noChangeAspect="1" noChangeArrowheads="1"/>
          </p:cNvPicPr>
          <p:nvPr/>
        </p:nvPicPr>
        <p:blipFill>
          <a:blip r:embed="rId5"/>
          <a:srcRect/>
          <a:stretch>
            <a:fillRect/>
          </a:stretch>
        </p:blipFill>
        <p:spPr bwMode="auto">
          <a:xfrm>
            <a:off x="0" y="3386979"/>
            <a:ext cx="5977216" cy="3471021"/>
          </a:xfrm>
          <a:prstGeom prst="rect">
            <a:avLst/>
          </a:prstGeom>
          <a:noFill/>
        </p:spPr>
      </p:pic>
      <p:pic>
        <p:nvPicPr>
          <p:cNvPr id="1029" name="Picture 5" descr="C:\Users\PTS\Desktop\Ảnh\download.jpg"/>
          <p:cNvPicPr>
            <a:picLocks noChangeAspect="1" noChangeArrowheads="1"/>
          </p:cNvPicPr>
          <p:nvPr/>
        </p:nvPicPr>
        <p:blipFill>
          <a:blip r:embed="rId6"/>
          <a:srcRect/>
          <a:stretch>
            <a:fillRect/>
          </a:stretch>
        </p:blipFill>
        <p:spPr bwMode="auto">
          <a:xfrm>
            <a:off x="6017860" y="3385533"/>
            <a:ext cx="6174139" cy="3472467"/>
          </a:xfrm>
          <a:prstGeom prst="rect">
            <a:avLst/>
          </a:prstGeom>
          <a:noFill/>
        </p:spPr>
      </p:pic>
      <p:sp>
        <p:nvSpPr>
          <p:cNvPr id="39" name="TextBox 38">
            <a:extLst>
              <a:ext uri="{FF2B5EF4-FFF2-40B4-BE49-F238E27FC236}">
                <a16:creationId xmlns:a16="http://schemas.microsoft.com/office/drawing/2014/main" id="{C6D9AF93-B638-4EC4-82CD-274973726537}"/>
              </a:ext>
            </a:extLst>
          </p:cNvPr>
          <p:cNvSpPr txBox="1"/>
          <p:nvPr/>
        </p:nvSpPr>
        <p:spPr>
          <a:xfrm>
            <a:off x="-13446" y="2918745"/>
            <a:ext cx="6081533" cy="492443"/>
          </a:xfrm>
          <a:prstGeom prst="rect">
            <a:avLst/>
          </a:prstGeom>
          <a:solidFill>
            <a:srgbClr val="0000FF"/>
          </a:solidFill>
        </p:spPr>
        <p:txBody>
          <a:bodyPr wrap="square" rtlCol="0">
            <a:spAutoFit/>
          </a:bodyPr>
          <a:lstStyle/>
          <a:p>
            <a:pPr algn="ctr"/>
            <a:r>
              <a:rPr lang="en-US" sz="2600" b="1">
                <a:solidFill>
                  <a:schemeClr val="bg1"/>
                </a:solidFill>
                <a:latin typeface="Calibri" pitchFamily="34" charset="0"/>
                <a:cs typeface="Calibri" pitchFamily="34" charset="0"/>
              </a:rPr>
              <a:t>Nhà máy Điện mặt trời TTC Phong Điền</a:t>
            </a:r>
            <a:endParaRPr lang="en-US" sz="2600" b="1" dirty="0">
              <a:solidFill>
                <a:schemeClr val="bg1"/>
              </a:solidFill>
              <a:latin typeface="Calibri" pitchFamily="34" charset="0"/>
              <a:cs typeface="Calibri" pitchFamily="34" charset="0"/>
            </a:endParaRPr>
          </a:p>
        </p:txBody>
      </p:sp>
      <p:sp>
        <p:nvSpPr>
          <p:cNvPr id="40" name="TextBox 39">
            <a:extLst>
              <a:ext uri="{FF2B5EF4-FFF2-40B4-BE49-F238E27FC236}">
                <a16:creationId xmlns:a16="http://schemas.microsoft.com/office/drawing/2014/main" id="{E5870F94-200C-49BC-812F-D56F65A06B49}"/>
              </a:ext>
            </a:extLst>
          </p:cNvPr>
          <p:cNvSpPr txBox="1"/>
          <p:nvPr/>
        </p:nvSpPr>
        <p:spPr>
          <a:xfrm>
            <a:off x="6037729" y="2939038"/>
            <a:ext cx="6167718" cy="492443"/>
          </a:xfrm>
          <a:prstGeom prst="rect">
            <a:avLst/>
          </a:prstGeom>
          <a:solidFill>
            <a:srgbClr val="0000FF"/>
          </a:solidFill>
        </p:spPr>
        <p:txBody>
          <a:bodyPr wrap="square" rtlCol="0">
            <a:spAutoFit/>
          </a:bodyPr>
          <a:lstStyle/>
          <a:p>
            <a:pPr algn="ctr"/>
            <a:r>
              <a:rPr lang="en-US" sz="2600" b="1" err="1">
                <a:solidFill>
                  <a:schemeClr val="bg1"/>
                </a:solidFill>
                <a:latin typeface="Calibri" pitchFamily="34" charset="0"/>
                <a:cs typeface="Calibri" pitchFamily="34" charset="0"/>
              </a:rPr>
              <a:t>Thuỷ</a:t>
            </a:r>
            <a:r>
              <a:rPr lang="en-US" sz="2600" b="1">
                <a:solidFill>
                  <a:schemeClr val="bg1"/>
                </a:solidFill>
                <a:latin typeface="Calibri" pitchFamily="34" charset="0"/>
                <a:cs typeface="Calibri" pitchFamily="34" charset="0"/>
              </a:rPr>
              <a:t> điện S</a:t>
            </a:r>
            <a:r>
              <a:rPr lang="vi-VN" sz="2600" b="1" dirty="0">
                <a:solidFill>
                  <a:schemeClr val="bg1"/>
                </a:solidFill>
                <a:latin typeface="Calibri" pitchFamily="34" charset="0"/>
                <a:cs typeface="Calibri" pitchFamily="34" charset="0"/>
              </a:rPr>
              <a:t>ơ</a:t>
            </a:r>
            <a:r>
              <a:rPr lang="en-US" sz="2600" b="1" dirty="0">
                <a:solidFill>
                  <a:schemeClr val="bg1"/>
                </a:solidFill>
                <a:latin typeface="Calibri" pitchFamily="34" charset="0"/>
                <a:cs typeface="Calibri" pitchFamily="34" charset="0"/>
              </a:rPr>
              <a:t>n La</a:t>
            </a:r>
          </a:p>
        </p:txBody>
      </p:sp>
      <p:sp>
        <p:nvSpPr>
          <p:cNvPr id="41" name="TextBox 40">
            <a:extLst>
              <a:ext uri="{FF2B5EF4-FFF2-40B4-BE49-F238E27FC236}">
                <a16:creationId xmlns:a16="http://schemas.microsoft.com/office/drawing/2014/main" id="{1BC42518-F76A-4FEB-840F-860EE47531A0}"/>
              </a:ext>
            </a:extLst>
          </p:cNvPr>
          <p:cNvSpPr txBox="1"/>
          <p:nvPr/>
        </p:nvSpPr>
        <p:spPr>
          <a:xfrm>
            <a:off x="13447" y="6386748"/>
            <a:ext cx="6055499" cy="492443"/>
          </a:xfrm>
          <a:prstGeom prst="rect">
            <a:avLst/>
          </a:prstGeom>
          <a:solidFill>
            <a:srgbClr val="0000FF"/>
          </a:solidFill>
        </p:spPr>
        <p:txBody>
          <a:bodyPr wrap="square" rtlCol="0">
            <a:spAutoFit/>
          </a:bodyPr>
          <a:lstStyle/>
          <a:p>
            <a:pPr algn="ctr"/>
            <a:r>
              <a:rPr lang="en-US" sz="2600" b="1" err="1">
                <a:solidFill>
                  <a:schemeClr val="bg1"/>
                </a:solidFill>
                <a:latin typeface="Calibri" pitchFamily="34" charset="0"/>
                <a:cs typeface="Calibri" pitchFamily="34" charset="0"/>
              </a:rPr>
              <a:t>Nhiệt</a:t>
            </a:r>
            <a:r>
              <a:rPr lang="en-US" sz="2600" b="1">
                <a:solidFill>
                  <a:schemeClr val="bg1"/>
                </a:solidFill>
                <a:latin typeface="Calibri" pitchFamily="34" charset="0"/>
                <a:cs typeface="Calibri" pitchFamily="34" charset="0"/>
              </a:rPr>
              <a:t> điện Phả </a:t>
            </a:r>
            <a:r>
              <a:rPr lang="en-US" sz="2600" b="1" dirty="0" err="1">
                <a:solidFill>
                  <a:schemeClr val="bg1"/>
                </a:solidFill>
                <a:latin typeface="Calibri" pitchFamily="34" charset="0"/>
                <a:cs typeface="Calibri" pitchFamily="34" charset="0"/>
              </a:rPr>
              <a:t>Lại</a:t>
            </a:r>
            <a:endParaRPr lang="en-US" sz="2600" b="1" dirty="0">
              <a:solidFill>
                <a:schemeClr val="bg1"/>
              </a:solidFill>
              <a:latin typeface="Calibri" pitchFamily="34" charset="0"/>
              <a:cs typeface="Calibri" pitchFamily="34" charset="0"/>
            </a:endParaRPr>
          </a:p>
        </p:txBody>
      </p:sp>
      <p:sp>
        <p:nvSpPr>
          <p:cNvPr id="42" name="TextBox 41">
            <a:extLst>
              <a:ext uri="{FF2B5EF4-FFF2-40B4-BE49-F238E27FC236}">
                <a16:creationId xmlns:a16="http://schemas.microsoft.com/office/drawing/2014/main" id="{3E34539A-BF3F-4181-9FBA-5E5C3A423EAC}"/>
              </a:ext>
            </a:extLst>
          </p:cNvPr>
          <p:cNvSpPr txBox="1"/>
          <p:nvPr/>
        </p:nvSpPr>
        <p:spPr>
          <a:xfrm>
            <a:off x="6091517" y="6373954"/>
            <a:ext cx="6113929" cy="492443"/>
          </a:xfrm>
          <a:prstGeom prst="rect">
            <a:avLst/>
          </a:prstGeom>
          <a:solidFill>
            <a:srgbClr val="0000FF"/>
          </a:solidFill>
        </p:spPr>
        <p:txBody>
          <a:bodyPr wrap="square" rtlCol="0">
            <a:spAutoFit/>
          </a:bodyPr>
          <a:lstStyle/>
          <a:p>
            <a:pPr algn="ctr"/>
            <a:r>
              <a:rPr lang="en-US" sz="2600" b="1">
                <a:solidFill>
                  <a:schemeClr val="bg1"/>
                </a:solidFill>
                <a:latin typeface="Calibri" pitchFamily="34" charset="0"/>
                <a:cs typeface="Calibri" pitchFamily="34" charset="0"/>
              </a:rPr>
              <a:t>Phong điện Ph</a:t>
            </a:r>
            <a:r>
              <a:rPr lang="vi-VN" sz="2600" b="1" dirty="0">
                <a:solidFill>
                  <a:schemeClr val="bg1"/>
                </a:solidFill>
                <a:latin typeface="Calibri" pitchFamily="34" charset="0"/>
                <a:cs typeface="Calibri" pitchFamily="34" charset="0"/>
              </a:rPr>
              <a:t>ư</a:t>
            </a:r>
            <a:r>
              <a:rPr lang="en-US" sz="2600" b="1" dirty="0" err="1">
                <a:solidFill>
                  <a:schemeClr val="bg1"/>
                </a:solidFill>
                <a:latin typeface="Calibri" pitchFamily="34" charset="0"/>
                <a:cs typeface="Calibri" pitchFamily="34" charset="0"/>
              </a:rPr>
              <a:t>ơng</a:t>
            </a:r>
            <a:r>
              <a:rPr lang="en-US" sz="2600" b="1" dirty="0">
                <a:solidFill>
                  <a:schemeClr val="bg1"/>
                </a:solidFill>
                <a:latin typeface="Calibri" pitchFamily="34" charset="0"/>
                <a:cs typeface="Calibri" pitchFamily="34" charset="0"/>
              </a:rPr>
              <a:t> Mai</a:t>
            </a:r>
          </a:p>
        </p:txBody>
      </p:sp>
    </p:spTree>
    <p:extLst>
      <p:ext uri="{BB962C8B-B14F-4D97-AF65-F5344CB8AC3E}">
        <p14:creationId xmlns:p14="http://schemas.microsoft.com/office/powerpoint/2010/main" val="162312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par>
                                <p:cTn id="10" presetID="29" presetClass="entr" presetSubtype="0"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p:cTn id="12" dur="1000" fill="hold"/>
                                        <p:tgtEl>
                                          <p:spTgt spid="1027"/>
                                        </p:tgtEl>
                                        <p:attrNameLst>
                                          <p:attrName>ppt_x</p:attrName>
                                        </p:attrNameLst>
                                      </p:cBhvr>
                                      <p:tavLst>
                                        <p:tav tm="0">
                                          <p:val>
                                            <p:strVal val="#ppt_x-.2"/>
                                          </p:val>
                                        </p:tav>
                                        <p:tav tm="100000">
                                          <p:val>
                                            <p:strVal val="#ppt_x"/>
                                          </p:val>
                                        </p:tav>
                                      </p:tavLst>
                                    </p:anim>
                                    <p:anim calcmode="lin" valueType="num">
                                      <p:cBhvr>
                                        <p:cTn id="13" dur="1000" fill="hold"/>
                                        <p:tgtEl>
                                          <p:spTgt spid="102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27"/>
                                        </p:tgtEl>
                                      </p:cBhvr>
                                    </p:animEffect>
                                  </p:childTnLst>
                                </p:cTn>
                              </p:par>
                              <p:par>
                                <p:cTn id="15" presetID="29"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1000" fill="hold"/>
                                        <p:tgtEl>
                                          <p:spTgt spid="1028"/>
                                        </p:tgtEl>
                                        <p:attrNameLst>
                                          <p:attrName>ppt_x</p:attrName>
                                        </p:attrNameLst>
                                      </p:cBhvr>
                                      <p:tavLst>
                                        <p:tav tm="0">
                                          <p:val>
                                            <p:strVal val="#ppt_x-.2"/>
                                          </p:val>
                                        </p:tav>
                                        <p:tav tm="100000">
                                          <p:val>
                                            <p:strVal val="#ppt_x"/>
                                          </p:val>
                                        </p:tav>
                                      </p:tavLst>
                                    </p:anim>
                                    <p:anim calcmode="lin" valueType="num">
                                      <p:cBhvr>
                                        <p:cTn id="18" dur="1000" fill="hold"/>
                                        <p:tgtEl>
                                          <p:spTgt spid="1028"/>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028"/>
                                        </p:tgtEl>
                                      </p:cBhvr>
                                    </p:animEffect>
                                  </p:childTnLst>
                                </p:cTn>
                              </p:par>
                              <p:par>
                                <p:cTn id="20" presetID="29" presetClass="entr" presetSubtype="0" fill="hold" nodeType="withEffect">
                                  <p:stCondLst>
                                    <p:cond delay="0"/>
                                  </p:stCondLst>
                                  <p:childTnLst>
                                    <p:set>
                                      <p:cBhvr>
                                        <p:cTn id="21" dur="1" fill="hold">
                                          <p:stCondLst>
                                            <p:cond delay="0"/>
                                          </p:stCondLst>
                                        </p:cTn>
                                        <p:tgtEl>
                                          <p:spTgt spid="1029"/>
                                        </p:tgtEl>
                                        <p:attrNameLst>
                                          <p:attrName>style.visibility</p:attrName>
                                        </p:attrNameLst>
                                      </p:cBhvr>
                                      <p:to>
                                        <p:strVal val="visible"/>
                                      </p:to>
                                    </p:set>
                                    <p:anim calcmode="lin" valueType="num">
                                      <p:cBhvr>
                                        <p:cTn id="22" dur="1000" fill="hold"/>
                                        <p:tgtEl>
                                          <p:spTgt spid="1029"/>
                                        </p:tgtEl>
                                        <p:attrNameLst>
                                          <p:attrName>ppt_x</p:attrName>
                                        </p:attrNameLst>
                                      </p:cBhvr>
                                      <p:tavLst>
                                        <p:tav tm="0">
                                          <p:val>
                                            <p:strVal val="#ppt_x-.2"/>
                                          </p:val>
                                        </p:tav>
                                        <p:tav tm="100000">
                                          <p:val>
                                            <p:strVal val="#ppt_x"/>
                                          </p:val>
                                        </p:tav>
                                      </p:tavLst>
                                    </p:anim>
                                    <p:anim calcmode="lin" valueType="num">
                                      <p:cBhvr>
                                        <p:cTn id="23" dur="1000" fill="hold"/>
                                        <p:tgtEl>
                                          <p:spTgt spid="102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029"/>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1000" fill="hold"/>
                                        <p:tgtEl>
                                          <p:spTgt spid="39"/>
                                        </p:tgtEl>
                                        <p:attrNameLst>
                                          <p:attrName>ppt_x</p:attrName>
                                        </p:attrNameLst>
                                      </p:cBhvr>
                                      <p:tavLst>
                                        <p:tav tm="0">
                                          <p:val>
                                            <p:strVal val="#ppt_x-.2"/>
                                          </p:val>
                                        </p:tav>
                                        <p:tav tm="100000">
                                          <p:val>
                                            <p:strVal val="#ppt_x"/>
                                          </p:val>
                                        </p:tav>
                                      </p:tavLst>
                                    </p:anim>
                                    <p:anim calcmode="lin" valueType="num">
                                      <p:cBhvr>
                                        <p:cTn id="28" dur="1000" fill="hold"/>
                                        <p:tgtEl>
                                          <p:spTgt spid="39"/>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9"/>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p:cTn id="32" dur="1000" fill="hold"/>
                                        <p:tgtEl>
                                          <p:spTgt spid="40"/>
                                        </p:tgtEl>
                                        <p:attrNameLst>
                                          <p:attrName>ppt_x</p:attrName>
                                        </p:attrNameLst>
                                      </p:cBhvr>
                                      <p:tavLst>
                                        <p:tav tm="0">
                                          <p:val>
                                            <p:strVal val="#ppt_x-.2"/>
                                          </p:val>
                                        </p:tav>
                                        <p:tav tm="100000">
                                          <p:val>
                                            <p:strVal val="#ppt_x"/>
                                          </p:val>
                                        </p:tav>
                                      </p:tavLst>
                                    </p:anim>
                                    <p:anim calcmode="lin" valueType="num">
                                      <p:cBhvr>
                                        <p:cTn id="33" dur="1000" fill="hold"/>
                                        <p:tgtEl>
                                          <p:spTgt spid="40"/>
                                        </p:tgtEl>
                                        <p:attrNameLst>
                                          <p:attrName>ppt_y</p:attrName>
                                        </p:attrNameLst>
                                      </p:cBhvr>
                                      <p:tavLst>
                                        <p:tav tm="0">
                                          <p:val>
                                            <p:strVal val="#ppt_y"/>
                                          </p:val>
                                        </p:tav>
                                        <p:tav tm="100000">
                                          <p:val>
                                            <p:strVal val="#ppt_y"/>
                                          </p:val>
                                        </p:tav>
                                      </p:tavLst>
                                    </p:anim>
                                    <p:animEffect transition="in" filter="wipe(right)" prLst="gradientSize: 0.1">
                                      <p:cBhvr>
                                        <p:cTn id="34" dur="1000"/>
                                        <p:tgtEl>
                                          <p:spTgt spid="40"/>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1000" fill="hold"/>
                                        <p:tgtEl>
                                          <p:spTgt spid="41"/>
                                        </p:tgtEl>
                                        <p:attrNameLst>
                                          <p:attrName>ppt_x</p:attrName>
                                        </p:attrNameLst>
                                      </p:cBhvr>
                                      <p:tavLst>
                                        <p:tav tm="0">
                                          <p:val>
                                            <p:strVal val="#ppt_x-.2"/>
                                          </p:val>
                                        </p:tav>
                                        <p:tav tm="100000">
                                          <p:val>
                                            <p:strVal val="#ppt_x"/>
                                          </p:val>
                                        </p:tav>
                                      </p:tavLst>
                                    </p:anim>
                                    <p:anim calcmode="lin" valueType="num">
                                      <p:cBhvr>
                                        <p:cTn id="38" dur="1000" fill="hold"/>
                                        <p:tgtEl>
                                          <p:spTgt spid="41"/>
                                        </p:tgtEl>
                                        <p:attrNameLst>
                                          <p:attrName>ppt_y</p:attrName>
                                        </p:attrNameLst>
                                      </p:cBhvr>
                                      <p:tavLst>
                                        <p:tav tm="0">
                                          <p:val>
                                            <p:strVal val="#ppt_y"/>
                                          </p:val>
                                        </p:tav>
                                        <p:tav tm="100000">
                                          <p:val>
                                            <p:strVal val="#ppt_y"/>
                                          </p:val>
                                        </p:tav>
                                      </p:tavLst>
                                    </p:anim>
                                    <p:animEffect transition="in" filter="wipe(right)" prLst="gradientSize: 0.1">
                                      <p:cBhvr>
                                        <p:cTn id="39" dur="1000"/>
                                        <p:tgtEl>
                                          <p:spTgt spid="41"/>
                                        </p:tgtEl>
                                      </p:cBhvr>
                                    </p:animEffect>
                                  </p:childTnLst>
                                </p:cTn>
                              </p:par>
                              <p:par>
                                <p:cTn id="40" presetID="29"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1000" fill="hold"/>
                                        <p:tgtEl>
                                          <p:spTgt spid="42"/>
                                        </p:tgtEl>
                                        <p:attrNameLst>
                                          <p:attrName>ppt_x</p:attrName>
                                        </p:attrNameLst>
                                      </p:cBhvr>
                                      <p:tavLst>
                                        <p:tav tm="0">
                                          <p:val>
                                            <p:strVal val="#ppt_x-.2"/>
                                          </p:val>
                                        </p:tav>
                                        <p:tav tm="100000">
                                          <p:val>
                                            <p:strVal val="#ppt_x"/>
                                          </p:val>
                                        </p:tav>
                                      </p:tavLst>
                                    </p:anim>
                                    <p:anim calcmode="lin" valueType="num">
                                      <p:cBhvr>
                                        <p:cTn id="43" dur="1000" fill="hold"/>
                                        <p:tgtEl>
                                          <p:spTgt spid="42"/>
                                        </p:tgtEl>
                                        <p:attrNameLst>
                                          <p:attrName>ppt_y</p:attrName>
                                        </p:attrNameLst>
                                      </p:cBhvr>
                                      <p:tavLst>
                                        <p:tav tm="0">
                                          <p:val>
                                            <p:strVal val="#ppt_y"/>
                                          </p:val>
                                        </p:tav>
                                        <p:tav tm="100000">
                                          <p:val>
                                            <p:strVal val="#ppt_y"/>
                                          </p:val>
                                        </p:tav>
                                      </p:tavLst>
                                    </p:anim>
                                    <p:animEffect transition="in" filter="wipe(right)" prLst="gradientSize: 0.1">
                                      <p:cBhvr>
                                        <p:cTn id="44"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63561"/>
            <a:ext cx="12192000" cy="8132956"/>
          </a:xfrm>
          <a:custGeom>
            <a:avLst/>
            <a:gdLst/>
            <a:ahLst/>
            <a:cxnLst/>
            <a:rect l="l" t="t" r="r" b="b"/>
            <a:pathLst>
              <a:path w="18288000" h="12199434">
                <a:moveTo>
                  <a:pt x="0" y="0"/>
                </a:moveTo>
                <a:lnTo>
                  <a:pt x="18288000" y="0"/>
                </a:lnTo>
                <a:lnTo>
                  <a:pt x="18288000" y="12199435"/>
                </a:lnTo>
                <a:lnTo>
                  <a:pt x="0" y="12199435"/>
                </a:lnTo>
                <a:lnTo>
                  <a:pt x="0" y="0"/>
                </a:lnTo>
                <a:close/>
              </a:path>
            </a:pathLst>
          </a:custGeom>
          <a:blipFill>
            <a:blip r:embed="rId2"/>
            <a:stretch>
              <a:fillRect/>
            </a:stretch>
          </a:blipFill>
        </p:spPr>
      </p:sp>
      <p:grpSp>
        <p:nvGrpSpPr>
          <p:cNvPr id="3" name="Group 3"/>
          <p:cNvGrpSpPr/>
          <p:nvPr/>
        </p:nvGrpSpPr>
        <p:grpSpPr>
          <a:xfrm>
            <a:off x="498668" y="149721"/>
            <a:ext cx="11194665" cy="1072159"/>
            <a:chOff x="0" y="0"/>
            <a:chExt cx="10520475" cy="1007589"/>
          </a:xfrm>
        </p:grpSpPr>
        <p:sp>
          <p:nvSpPr>
            <p:cNvPr id="4" name="Freeform 4"/>
            <p:cNvSpPr/>
            <p:nvPr/>
          </p:nvSpPr>
          <p:spPr>
            <a:xfrm>
              <a:off x="0" y="0"/>
              <a:ext cx="10520475" cy="1007589"/>
            </a:xfrm>
            <a:custGeom>
              <a:avLst/>
              <a:gdLst/>
              <a:ahLst/>
              <a:cxnLst/>
              <a:rect l="l" t="t" r="r" b="b"/>
              <a:pathLst>
                <a:path w="10520475" h="1007589">
                  <a:moveTo>
                    <a:pt x="10520475" y="503794"/>
                  </a:moveTo>
                  <a:lnTo>
                    <a:pt x="10317275" y="1007589"/>
                  </a:lnTo>
                  <a:lnTo>
                    <a:pt x="203200" y="1007589"/>
                  </a:lnTo>
                  <a:lnTo>
                    <a:pt x="0" y="503794"/>
                  </a:lnTo>
                  <a:lnTo>
                    <a:pt x="203200" y="0"/>
                  </a:lnTo>
                  <a:lnTo>
                    <a:pt x="10317275" y="0"/>
                  </a:lnTo>
                  <a:lnTo>
                    <a:pt x="10520475" y="503794"/>
                  </a:lnTo>
                  <a:close/>
                </a:path>
              </a:pathLst>
            </a:custGeom>
            <a:gradFill rotWithShape="1">
              <a:gsLst>
                <a:gs pos="0">
                  <a:srgbClr val="27AAE1">
                    <a:alpha val="100000"/>
                  </a:srgbClr>
                </a:gs>
                <a:gs pos="100000">
                  <a:srgbClr val="254287">
                    <a:alpha val="100000"/>
                  </a:srgbClr>
                </a:gs>
              </a:gsLst>
              <a:lin ang="0"/>
            </a:gradFill>
          </p:spPr>
        </p:sp>
        <p:sp>
          <p:nvSpPr>
            <p:cNvPr id="5" name="TextBox 5"/>
            <p:cNvSpPr txBox="1"/>
            <p:nvPr/>
          </p:nvSpPr>
          <p:spPr>
            <a:xfrm>
              <a:off x="114300" y="-57150"/>
              <a:ext cx="10291875" cy="1064739"/>
            </a:xfrm>
            <a:prstGeom prst="rect">
              <a:avLst/>
            </a:prstGeom>
          </p:spPr>
          <p:txBody>
            <a:bodyPr lIns="50800" tIns="50800" rIns="50800" bIns="50800" rtlCol="0" anchor="ctr"/>
            <a:lstStyle/>
            <a:p>
              <a:pPr algn="ctr">
                <a:lnSpc>
                  <a:spcPts val="1772"/>
                </a:lnSpc>
              </a:pPr>
              <a:endParaRPr/>
            </a:p>
          </p:txBody>
        </p:sp>
      </p:grpSp>
      <p:sp>
        <p:nvSpPr>
          <p:cNvPr id="6" name="TextBox 6"/>
          <p:cNvSpPr txBox="1"/>
          <p:nvPr/>
        </p:nvSpPr>
        <p:spPr>
          <a:xfrm>
            <a:off x="835369" y="233049"/>
            <a:ext cx="10495137" cy="923330"/>
          </a:xfrm>
          <a:prstGeom prst="rect">
            <a:avLst/>
          </a:prstGeom>
        </p:spPr>
        <p:txBody>
          <a:bodyPr lIns="0" tIns="0" rIns="0" bIns="0" rtlCol="0" anchor="t">
            <a:spAutoFit/>
          </a:bodyPr>
          <a:lstStyle/>
          <a:p>
            <a:pPr algn="ctr">
              <a:lnSpc>
                <a:spcPts val="3646"/>
              </a:lnSpc>
            </a:pPr>
            <a:r>
              <a:rPr lang="en-US" sz="2800" b="1" dirty="0" err="1">
                <a:solidFill>
                  <a:srgbClr val="F4F4F4"/>
                </a:solidFill>
                <a:latin typeface="Calibri" pitchFamily="34" charset="0"/>
                <a:cs typeface="Calibri" pitchFamily="34" charset="0"/>
              </a:rPr>
              <a:t>Nhà</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máy</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điện</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gió</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Bạc</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Liêu</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là</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nhà</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máy</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điện</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gió</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lớn</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nhất</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nước</a:t>
            </a:r>
            <a:r>
              <a:rPr lang="en-US" sz="2800" b="1" dirty="0">
                <a:solidFill>
                  <a:srgbClr val="F4F4F4"/>
                </a:solidFill>
                <a:latin typeface="Calibri" pitchFamily="34" charset="0"/>
                <a:cs typeface="Calibri" pitchFamily="34" charset="0"/>
              </a:rPr>
              <a:t> ta </a:t>
            </a:r>
            <a:r>
              <a:rPr lang="en-US" sz="2800" b="1" dirty="0" err="1">
                <a:solidFill>
                  <a:srgbClr val="F4F4F4"/>
                </a:solidFill>
                <a:latin typeface="Calibri" pitchFamily="34" charset="0"/>
                <a:cs typeface="Calibri" pitchFamily="34" charset="0"/>
              </a:rPr>
              <a:t>hiện</a:t>
            </a:r>
            <a:r>
              <a:rPr lang="en-US" sz="2800" b="1" dirty="0">
                <a:solidFill>
                  <a:srgbClr val="F4F4F4"/>
                </a:solidFill>
                <a:latin typeface="Calibri" pitchFamily="34" charset="0"/>
                <a:cs typeface="Calibri" pitchFamily="34" charset="0"/>
              </a:rPr>
              <a:t> nay </a:t>
            </a:r>
            <a:r>
              <a:rPr lang="en-US" sz="2800" b="1" dirty="0" err="1">
                <a:solidFill>
                  <a:srgbClr val="F4F4F4"/>
                </a:solidFill>
                <a:latin typeface="Calibri" pitchFamily="34" charset="0"/>
                <a:cs typeface="Calibri" pitchFamily="34" charset="0"/>
              </a:rPr>
              <a:t>được</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triển</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khai</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xây</a:t>
            </a:r>
            <a:r>
              <a:rPr lang="en-US" sz="2800" b="1" dirty="0">
                <a:solidFill>
                  <a:srgbClr val="F4F4F4"/>
                </a:solidFill>
                <a:latin typeface="Calibri" pitchFamily="34" charset="0"/>
                <a:cs typeface="Calibri" pitchFamily="34" charset="0"/>
              </a:rPr>
              <a:t> </a:t>
            </a:r>
            <a:r>
              <a:rPr lang="en-US" sz="2800" b="1" err="1">
                <a:solidFill>
                  <a:srgbClr val="F4F4F4"/>
                </a:solidFill>
                <a:latin typeface="Calibri" pitchFamily="34" charset="0"/>
                <a:cs typeface="Calibri" pitchFamily="34" charset="0"/>
              </a:rPr>
              <a:t>dựng</a:t>
            </a:r>
            <a:r>
              <a:rPr lang="en-US" sz="2800" b="1">
                <a:solidFill>
                  <a:srgbClr val="F4F4F4"/>
                </a:solidFill>
                <a:latin typeface="Calibri" pitchFamily="34" charset="0"/>
                <a:cs typeface="Calibri" pitchFamily="34" charset="0"/>
              </a:rPr>
              <a:t> ở </a:t>
            </a:r>
            <a:r>
              <a:rPr lang="en-US" sz="2800" b="1" dirty="0" err="1">
                <a:solidFill>
                  <a:srgbClr val="F4F4F4"/>
                </a:solidFill>
                <a:latin typeface="Calibri" pitchFamily="34" charset="0"/>
                <a:cs typeface="Calibri" pitchFamily="34" charset="0"/>
              </a:rPr>
              <a:t>ven</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biển</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Bạc</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Liêu</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đến</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tỉnh</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Sóc</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Trăng</a:t>
            </a:r>
            <a:r>
              <a:rPr lang="en-US" sz="2800" b="1" dirty="0">
                <a:solidFill>
                  <a:srgbClr val="F4F4F4"/>
                </a:solidFill>
                <a:latin typeface="Calibri" pitchFamily="34" charset="0"/>
                <a:cs typeface="Calibri" pitchFamily="34" charset="0"/>
              </a:rPr>
              <a:t>.</a:t>
            </a:r>
          </a:p>
        </p:txBody>
      </p:sp>
    </p:spTree>
    <p:extLst>
      <p:ext uri="{BB962C8B-B14F-4D97-AF65-F5344CB8AC3E}">
        <p14:creationId xmlns:p14="http://schemas.microsoft.com/office/powerpoint/2010/main" val="132617291"/>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122" r="-2520" b="-91699"/>
            </a:stretch>
          </a:blipFill>
        </p:spPr>
      </p:sp>
      <p:sp>
        <p:nvSpPr>
          <p:cNvPr id="3" name="Freeform 3"/>
          <p:cNvSpPr/>
          <p:nvPr/>
        </p:nvSpPr>
        <p:spPr>
          <a:xfrm>
            <a:off x="1228078" y="0"/>
            <a:ext cx="10963922" cy="6858000"/>
          </a:xfrm>
          <a:custGeom>
            <a:avLst/>
            <a:gdLst/>
            <a:ahLst/>
            <a:cxnLst/>
            <a:rect l="l" t="t" r="r" b="b"/>
            <a:pathLst>
              <a:path w="16445883" h="10287000">
                <a:moveTo>
                  <a:pt x="0" y="0"/>
                </a:moveTo>
                <a:lnTo>
                  <a:pt x="16445883" y="0"/>
                </a:lnTo>
                <a:lnTo>
                  <a:pt x="16445883" y="10287000"/>
                </a:lnTo>
                <a:lnTo>
                  <a:pt x="0" y="10287000"/>
                </a:lnTo>
                <a:lnTo>
                  <a:pt x="0" y="0"/>
                </a:lnTo>
                <a:close/>
              </a:path>
            </a:pathLst>
          </a:custGeom>
          <a:blipFill>
            <a:blip r:embed="rId3"/>
            <a:stretch>
              <a:fillRect/>
            </a:stretch>
          </a:blipFill>
        </p:spPr>
      </p:sp>
      <p:sp>
        <p:nvSpPr>
          <p:cNvPr id="4" name="AutoShape 4"/>
          <p:cNvSpPr/>
          <p:nvPr/>
        </p:nvSpPr>
        <p:spPr>
          <a:xfrm rot="-7020778">
            <a:off x="-4268477" y="547670"/>
            <a:ext cx="10820400" cy="6960771"/>
          </a:xfrm>
          <a:prstGeom prst="rect">
            <a:avLst/>
          </a:prstGeom>
          <a:solidFill>
            <a:srgbClr val="213559"/>
          </a:solidFill>
        </p:spPr>
      </p:sp>
      <p:sp>
        <p:nvSpPr>
          <p:cNvPr id="5" name="AutoShape 5"/>
          <p:cNvSpPr/>
          <p:nvPr/>
        </p:nvSpPr>
        <p:spPr>
          <a:xfrm rot="-7020778">
            <a:off x="-5241117" y="547670"/>
            <a:ext cx="10820400" cy="6960771"/>
          </a:xfrm>
          <a:prstGeom prst="rect">
            <a:avLst/>
          </a:prstGeom>
          <a:solidFill>
            <a:srgbClr val="263F6B"/>
          </a:solidFill>
        </p:spPr>
      </p:sp>
      <p:sp>
        <p:nvSpPr>
          <p:cNvPr id="6" name="Freeform 6"/>
          <p:cNvSpPr/>
          <p:nvPr/>
        </p:nvSpPr>
        <p:spPr>
          <a:xfrm>
            <a:off x="685800" y="685800"/>
            <a:ext cx="1188705" cy="196677"/>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0317495" y="5971202"/>
            <a:ext cx="1188705" cy="196677"/>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AutoShape 8"/>
          <p:cNvSpPr/>
          <p:nvPr/>
        </p:nvSpPr>
        <p:spPr>
          <a:xfrm>
            <a:off x="-1024182" y="3053799"/>
            <a:ext cx="3496155" cy="0"/>
          </a:xfrm>
          <a:prstGeom prst="line">
            <a:avLst/>
          </a:prstGeom>
          <a:ln w="19050" cap="rnd">
            <a:solidFill>
              <a:srgbClr val="FFFFFF"/>
            </a:solidFill>
            <a:prstDash val="solid"/>
            <a:headEnd type="none" w="sm" len="sm"/>
            <a:tailEnd type="none" w="sm" len="sm"/>
          </a:ln>
        </p:spPr>
      </p:sp>
      <p:sp>
        <p:nvSpPr>
          <p:cNvPr id="9" name="AutoShape 9"/>
          <p:cNvSpPr/>
          <p:nvPr/>
        </p:nvSpPr>
        <p:spPr>
          <a:xfrm>
            <a:off x="-1532663" y="6388561"/>
            <a:ext cx="6003849" cy="0"/>
          </a:xfrm>
          <a:prstGeom prst="line">
            <a:avLst/>
          </a:prstGeom>
          <a:ln w="19050" cap="rnd">
            <a:solidFill>
              <a:srgbClr val="FFFFFF"/>
            </a:solidFill>
            <a:prstDash val="solid"/>
            <a:headEnd type="none" w="sm" len="sm"/>
            <a:tailEnd type="none" w="sm" len="sm"/>
          </a:ln>
        </p:spPr>
      </p:sp>
      <p:sp>
        <p:nvSpPr>
          <p:cNvPr id="10" name="AutoShape 10"/>
          <p:cNvSpPr/>
          <p:nvPr/>
        </p:nvSpPr>
        <p:spPr>
          <a:xfrm>
            <a:off x="-2344192" y="2474847"/>
            <a:ext cx="3813453" cy="0"/>
          </a:xfrm>
          <a:prstGeom prst="line">
            <a:avLst/>
          </a:prstGeom>
          <a:ln w="19050" cap="rnd">
            <a:solidFill>
              <a:srgbClr val="FFFFFF"/>
            </a:solidFill>
            <a:prstDash val="solid"/>
            <a:headEnd type="none" w="sm" len="sm"/>
            <a:tailEnd type="none" w="sm" len="sm"/>
          </a:ln>
        </p:spPr>
      </p:sp>
      <p:sp>
        <p:nvSpPr>
          <p:cNvPr id="11" name="AutoShape 11"/>
          <p:cNvSpPr/>
          <p:nvPr/>
        </p:nvSpPr>
        <p:spPr>
          <a:xfrm>
            <a:off x="2044128" y="1882125"/>
            <a:ext cx="620625" cy="0"/>
          </a:xfrm>
          <a:prstGeom prst="line">
            <a:avLst/>
          </a:prstGeom>
          <a:ln w="19050" cap="rnd">
            <a:solidFill>
              <a:srgbClr val="FFFFFF"/>
            </a:solidFill>
            <a:prstDash val="solid"/>
            <a:headEnd type="none" w="sm" len="sm"/>
            <a:tailEnd type="none" w="sm" len="sm"/>
          </a:ln>
        </p:spPr>
      </p:sp>
      <p:sp>
        <p:nvSpPr>
          <p:cNvPr id="12" name="AutoShape 12"/>
          <p:cNvSpPr/>
          <p:nvPr/>
        </p:nvSpPr>
        <p:spPr>
          <a:xfrm>
            <a:off x="419133" y="1594840"/>
            <a:ext cx="861020" cy="0"/>
          </a:xfrm>
          <a:prstGeom prst="line">
            <a:avLst/>
          </a:prstGeom>
          <a:ln w="19050" cap="rnd">
            <a:solidFill>
              <a:srgbClr val="FFFFFF"/>
            </a:solidFill>
            <a:prstDash val="solid"/>
            <a:headEnd type="none" w="sm" len="sm"/>
            <a:tailEnd type="none" w="sm" len="sm"/>
          </a:ln>
        </p:spPr>
      </p:sp>
      <p:sp>
        <p:nvSpPr>
          <p:cNvPr id="13" name="TextBox 13"/>
          <p:cNvSpPr txBox="1"/>
          <p:nvPr/>
        </p:nvSpPr>
        <p:spPr>
          <a:xfrm>
            <a:off x="416217" y="3609448"/>
            <a:ext cx="7199852" cy="1110625"/>
          </a:xfrm>
          <a:prstGeom prst="rect">
            <a:avLst/>
          </a:prstGeom>
        </p:spPr>
        <p:txBody>
          <a:bodyPr lIns="0" tIns="0" rIns="0" bIns="0" rtlCol="0" anchor="t">
            <a:spAutoFit/>
          </a:bodyPr>
          <a:lstStyle/>
          <a:p>
            <a:pPr>
              <a:lnSpc>
                <a:spcPts val="9382"/>
              </a:lnSpc>
            </a:pPr>
            <a:r>
              <a:rPr lang="en-US" sz="6100" b="1" i="1" dirty="0">
                <a:solidFill>
                  <a:srgbClr val="F4F4F4"/>
                </a:solidFill>
                <a:latin typeface="Calibri" pitchFamily="34" charset="0"/>
                <a:cs typeface="Calibri" pitchFamily="34" charset="0"/>
              </a:rPr>
              <a:t>ĐIỆN GIÓ</a:t>
            </a:r>
          </a:p>
        </p:txBody>
      </p:sp>
      <p:sp>
        <p:nvSpPr>
          <p:cNvPr id="14" name="TextBox 14"/>
          <p:cNvSpPr txBox="1"/>
          <p:nvPr/>
        </p:nvSpPr>
        <p:spPr>
          <a:xfrm>
            <a:off x="4016142" y="310235"/>
            <a:ext cx="7212151" cy="243656"/>
          </a:xfrm>
          <a:prstGeom prst="rect">
            <a:avLst/>
          </a:prstGeom>
        </p:spPr>
        <p:txBody>
          <a:bodyPr wrap="square" lIns="0" tIns="0" rIns="0" bIns="0" rtlCol="0" anchor="t">
            <a:spAutoFit/>
          </a:bodyPr>
          <a:lstStyle/>
          <a:p>
            <a:pPr algn="r">
              <a:lnSpc>
                <a:spcPts val="1876"/>
              </a:lnSpc>
            </a:pPr>
            <a:r>
              <a:rPr lang="en-US" sz="3000" b="1" spc="38" dirty="0">
                <a:solidFill>
                  <a:srgbClr val="FFFFFF"/>
                </a:solidFill>
                <a:latin typeface="Calibri" pitchFamily="34" charset="0"/>
                <a:cs typeface="Calibri" pitchFamily="34" charset="0"/>
              </a:rPr>
              <a:t>TỔ HỢP ĐIỆN </a:t>
            </a:r>
            <a:r>
              <a:rPr lang="en-US" sz="3000" b="1" spc="38">
                <a:solidFill>
                  <a:srgbClr val="FFFFFF"/>
                </a:solidFill>
                <a:latin typeface="Calibri" pitchFamily="34" charset="0"/>
                <a:cs typeface="Calibri" pitchFamily="34" charset="0"/>
              </a:rPr>
              <a:t>GIÓ NINH </a:t>
            </a:r>
            <a:r>
              <a:rPr lang="en-US" sz="3000" b="1" spc="38" dirty="0">
                <a:solidFill>
                  <a:srgbClr val="FFFFFF"/>
                </a:solidFill>
                <a:latin typeface="Calibri" pitchFamily="34" charset="0"/>
                <a:cs typeface="Calibri" pitchFamily="34" charset="0"/>
              </a:rPr>
              <a:t>THUẬN</a:t>
            </a:r>
          </a:p>
        </p:txBody>
      </p:sp>
      <p:sp>
        <p:nvSpPr>
          <p:cNvPr id="15" name="TextBox 15"/>
          <p:cNvSpPr txBox="1"/>
          <p:nvPr/>
        </p:nvSpPr>
        <p:spPr>
          <a:xfrm>
            <a:off x="-201706" y="4688253"/>
            <a:ext cx="4672893" cy="1102866"/>
          </a:xfrm>
          <a:prstGeom prst="rect">
            <a:avLst/>
          </a:prstGeom>
        </p:spPr>
        <p:txBody>
          <a:bodyPr wrap="square" lIns="0" tIns="0" rIns="0" bIns="0" rtlCol="0" anchor="t">
            <a:spAutoFit/>
          </a:bodyPr>
          <a:lstStyle/>
          <a:p>
            <a:pPr>
              <a:lnSpc>
                <a:spcPts val="4349"/>
              </a:lnSpc>
            </a:pPr>
            <a:r>
              <a:rPr lang="en-US" sz="3000" b="1" spc="38" dirty="0" err="1">
                <a:solidFill>
                  <a:srgbClr val="F4F4F4"/>
                </a:solidFill>
                <a:latin typeface="Calibri" pitchFamily="34" charset="0"/>
                <a:cs typeface="Calibri" pitchFamily="34" charset="0"/>
              </a:rPr>
              <a:t>Nguồn</a:t>
            </a:r>
            <a:r>
              <a:rPr lang="en-US" sz="3000" b="1" spc="38" dirty="0">
                <a:solidFill>
                  <a:srgbClr val="F4F4F4"/>
                </a:solidFill>
                <a:latin typeface="Calibri" pitchFamily="34" charset="0"/>
                <a:cs typeface="Calibri" pitchFamily="34" charset="0"/>
              </a:rPr>
              <a:t> </a:t>
            </a:r>
            <a:r>
              <a:rPr lang="en-US" sz="3000" b="1" spc="38" dirty="0" err="1">
                <a:solidFill>
                  <a:srgbClr val="F4F4F4"/>
                </a:solidFill>
                <a:latin typeface="Calibri" pitchFamily="34" charset="0"/>
                <a:cs typeface="Calibri" pitchFamily="34" charset="0"/>
              </a:rPr>
              <a:t>năng</a:t>
            </a:r>
            <a:r>
              <a:rPr lang="en-US" sz="3000" b="1" spc="38" dirty="0">
                <a:solidFill>
                  <a:srgbClr val="F4F4F4"/>
                </a:solidFill>
                <a:latin typeface="Calibri" pitchFamily="34" charset="0"/>
                <a:cs typeface="Calibri" pitchFamily="34" charset="0"/>
              </a:rPr>
              <a:t> </a:t>
            </a:r>
            <a:r>
              <a:rPr lang="en-US" sz="3000" b="1" spc="38" dirty="0" err="1">
                <a:solidFill>
                  <a:srgbClr val="F4F4F4"/>
                </a:solidFill>
                <a:latin typeface="Calibri" pitchFamily="34" charset="0"/>
                <a:cs typeface="Calibri" pitchFamily="34" charset="0"/>
              </a:rPr>
              <a:t>lượng</a:t>
            </a:r>
            <a:r>
              <a:rPr lang="en-US" sz="3000" b="1" spc="38" dirty="0">
                <a:solidFill>
                  <a:srgbClr val="F4F4F4"/>
                </a:solidFill>
                <a:latin typeface="Calibri" pitchFamily="34" charset="0"/>
                <a:cs typeface="Calibri" pitchFamily="34" charset="0"/>
              </a:rPr>
              <a:t> </a:t>
            </a:r>
            <a:r>
              <a:rPr lang="en-US" sz="3000" b="1" spc="38" dirty="0" err="1">
                <a:solidFill>
                  <a:srgbClr val="F4F4F4"/>
                </a:solidFill>
                <a:latin typeface="Calibri" pitchFamily="34" charset="0"/>
                <a:cs typeface="Calibri" pitchFamily="34" charset="0"/>
              </a:rPr>
              <a:t>tái</a:t>
            </a:r>
            <a:r>
              <a:rPr lang="en-US" sz="3000" b="1" spc="38" dirty="0">
                <a:solidFill>
                  <a:srgbClr val="F4F4F4"/>
                </a:solidFill>
                <a:latin typeface="Calibri" pitchFamily="34" charset="0"/>
                <a:cs typeface="Calibri" pitchFamily="34" charset="0"/>
              </a:rPr>
              <a:t> </a:t>
            </a:r>
            <a:r>
              <a:rPr lang="en-US" sz="3000" b="1" spc="38" dirty="0" err="1">
                <a:solidFill>
                  <a:srgbClr val="F4F4F4"/>
                </a:solidFill>
                <a:latin typeface="Calibri" pitchFamily="34" charset="0"/>
                <a:cs typeface="Calibri" pitchFamily="34" charset="0"/>
              </a:rPr>
              <a:t>tạo</a:t>
            </a:r>
            <a:r>
              <a:rPr lang="en-US" sz="3000" b="1" spc="38" dirty="0">
                <a:solidFill>
                  <a:srgbClr val="F4F4F4"/>
                </a:solidFill>
                <a:latin typeface="Calibri" pitchFamily="34" charset="0"/>
                <a:cs typeface="Calibri" pitchFamily="34" charset="0"/>
              </a:rPr>
              <a:t> </a:t>
            </a:r>
            <a:r>
              <a:rPr lang="en-US" sz="3000" b="1" spc="38" dirty="0" err="1">
                <a:solidFill>
                  <a:srgbClr val="F4F4F4"/>
                </a:solidFill>
                <a:latin typeface="Calibri" pitchFamily="34" charset="0"/>
                <a:cs typeface="Calibri" pitchFamily="34" charset="0"/>
              </a:rPr>
              <a:t>đầy</a:t>
            </a:r>
            <a:r>
              <a:rPr lang="en-US" sz="3000" b="1" spc="38" dirty="0">
                <a:solidFill>
                  <a:srgbClr val="F4F4F4"/>
                </a:solidFill>
                <a:latin typeface="Calibri" pitchFamily="34" charset="0"/>
                <a:cs typeface="Calibri" pitchFamily="34" charset="0"/>
              </a:rPr>
              <a:t> </a:t>
            </a:r>
            <a:r>
              <a:rPr lang="en-US" sz="3000" b="1" spc="38" dirty="0" err="1">
                <a:solidFill>
                  <a:srgbClr val="F4F4F4"/>
                </a:solidFill>
                <a:latin typeface="Calibri" pitchFamily="34" charset="0"/>
                <a:cs typeface="Calibri" pitchFamily="34" charset="0"/>
              </a:rPr>
              <a:t>tiềm</a:t>
            </a:r>
            <a:r>
              <a:rPr lang="en-US" sz="3000" b="1" spc="38" dirty="0">
                <a:solidFill>
                  <a:srgbClr val="F4F4F4"/>
                </a:solidFill>
                <a:latin typeface="Calibri" pitchFamily="34" charset="0"/>
                <a:cs typeface="Calibri" pitchFamily="34" charset="0"/>
              </a:rPr>
              <a:t> </a:t>
            </a:r>
            <a:r>
              <a:rPr lang="en-US" sz="3000" b="1" spc="38" dirty="0" err="1">
                <a:solidFill>
                  <a:srgbClr val="F4F4F4"/>
                </a:solidFill>
                <a:latin typeface="Calibri" pitchFamily="34" charset="0"/>
                <a:cs typeface="Calibri" pitchFamily="34" charset="0"/>
              </a:rPr>
              <a:t>năng</a:t>
            </a:r>
            <a:r>
              <a:rPr lang="en-US" sz="3000" b="1" spc="38" dirty="0">
                <a:solidFill>
                  <a:srgbClr val="F4F4F4"/>
                </a:solidFill>
                <a:latin typeface="Calibri" pitchFamily="34" charset="0"/>
                <a:cs typeface="Calibri" pitchFamily="34" charset="0"/>
              </a:rPr>
              <a:t> </a:t>
            </a:r>
            <a:r>
              <a:rPr lang="en-US" sz="3000" b="1" spc="38" dirty="0" err="1">
                <a:solidFill>
                  <a:srgbClr val="F4F4F4"/>
                </a:solidFill>
                <a:latin typeface="Calibri" pitchFamily="34" charset="0"/>
                <a:cs typeface="Calibri" pitchFamily="34" charset="0"/>
              </a:rPr>
              <a:t>của</a:t>
            </a:r>
            <a:r>
              <a:rPr lang="en-US" sz="3000" b="1" spc="38" dirty="0">
                <a:solidFill>
                  <a:srgbClr val="F4F4F4"/>
                </a:solidFill>
                <a:latin typeface="Calibri" pitchFamily="34" charset="0"/>
                <a:cs typeface="Calibri" pitchFamily="34" charset="0"/>
              </a:rPr>
              <a:t> </a:t>
            </a:r>
            <a:r>
              <a:rPr lang="en-US" sz="3000" b="1" spc="38" err="1">
                <a:solidFill>
                  <a:srgbClr val="F4F4F4"/>
                </a:solidFill>
                <a:latin typeface="Calibri" pitchFamily="34" charset="0"/>
                <a:cs typeface="Calibri" pitchFamily="34" charset="0"/>
              </a:rPr>
              <a:t>Việt</a:t>
            </a:r>
            <a:r>
              <a:rPr lang="en-US" sz="3000" b="1" spc="38">
                <a:solidFill>
                  <a:srgbClr val="F4F4F4"/>
                </a:solidFill>
                <a:latin typeface="Calibri" pitchFamily="34" charset="0"/>
                <a:cs typeface="Calibri" pitchFamily="34" charset="0"/>
              </a:rPr>
              <a:t> Nam</a:t>
            </a:r>
            <a:endParaRPr lang="en-US" sz="3000" b="1" spc="38" dirty="0">
              <a:solidFill>
                <a:srgbClr val="F4F4F4"/>
              </a:solidFill>
              <a:latin typeface="Calibri" pitchFamily="34" charset="0"/>
              <a:cs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9"/>
          <p:cNvPicPr>
            <a:picLocks noChangeAspect="1" noChangeArrowheads="1"/>
          </p:cNvPicPr>
          <p:nvPr/>
        </p:nvPicPr>
        <p:blipFill>
          <a:blip r:embed="rId3"/>
          <a:srcRect/>
          <a:stretch>
            <a:fillRect/>
          </a:stretch>
        </p:blipFill>
        <p:spPr bwMode="auto">
          <a:xfrm>
            <a:off x="6387736" y="0"/>
            <a:ext cx="5669281" cy="3357156"/>
          </a:xfrm>
          <a:prstGeom prst="rect">
            <a:avLst/>
          </a:prstGeom>
          <a:ln>
            <a:noFill/>
          </a:ln>
          <a:effectLst>
            <a:outerShdw blurRad="292100" dist="139700" dir="2700000" algn="tl" rotWithShape="0">
              <a:srgbClr val="333333">
                <a:alpha val="65000"/>
              </a:srgbClr>
            </a:outerShdw>
          </a:effectLst>
        </p:spPr>
      </p:pic>
      <p:pic>
        <p:nvPicPr>
          <p:cNvPr id="24579" name="Picture 62"/>
          <p:cNvPicPr>
            <a:picLocks noChangeAspect="1" noChangeArrowheads="1"/>
          </p:cNvPicPr>
          <p:nvPr/>
        </p:nvPicPr>
        <p:blipFill>
          <a:blip r:embed="rId4"/>
          <a:srcRect/>
          <a:stretch>
            <a:fillRect/>
          </a:stretch>
        </p:blipFill>
        <p:spPr bwMode="auto">
          <a:xfrm>
            <a:off x="52252" y="3487781"/>
            <a:ext cx="6230983" cy="3200400"/>
          </a:xfrm>
          <a:prstGeom prst="rect">
            <a:avLst/>
          </a:prstGeom>
          <a:ln>
            <a:noFill/>
          </a:ln>
          <a:effectLst>
            <a:outerShdw blurRad="292100" dist="139700" dir="2700000" algn="tl" rotWithShape="0">
              <a:srgbClr val="333333">
                <a:alpha val="65000"/>
              </a:srgbClr>
            </a:outerShdw>
          </a:effectLst>
        </p:spPr>
      </p:pic>
      <p:pic>
        <p:nvPicPr>
          <p:cNvPr id="24580" name="Picture 64"/>
          <p:cNvPicPr>
            <a:picLocks noChangeAspect="1" noChangeArrowheads="1"/>
          </p:cNvPicPr>
          <p:nvPr/>
        </p:nvPicPr>
        <p:blipFill>
          <a:blip r:embed="rId5"/>
          <a:srcRect/>
          <a:stretch>
            <a:fillRect/>
          </a:stretch>
        </p:blipFill>
        <p:spPr bwMode="auto">
          <a:xfrm>
            <a:off x="6361611" y="3526970"/>
            <a:ext cx="5747659" cy="3200400"/>
          </a:xfrm>
          <a:prstGeom prst="rect">
            <a:avLst/>
          </a:prstGeom>
          <a:ln>
            <a:noFill/>
          </a:ln>
          <a:effectLst>
            <a:outerShdw blurRad="292100" dist="139700" dir="2700000" algn="tl" rotWithShape="0">
              <a:srgbClr val="333333">
                <a:alpha val="65000"/>
              </a:srgbClr>
            </a:outerShdw>
          </a:effectLst>
        </p:spPr>
      </p:pic>
      <p:pic>
        <p:nvPicPr>
          <p:cNvPr id="24581" name="Picture 66" descr="xuat khaaur gaoj tai cang sai gon"/>
          <p:cNvPicPr>
            <a:picLocks noChangeAspect="1" noChangeArrowheads="1"/>
          </p:cNvPicPr>
          <p:nvPr/>
        </p:nvPicPr>
        <p:blipFill>
          <a:blip r:embed="rId6"/>
          <a:srcRect/>
          <a:stretch>
            <a:fillRect/>
          </a:stretch>
        </p:blipFill>
        <p:spPr bwMode="auto">
          <a:xfrm>
            <a:off x="65315" y="0"/>
            <a:ext cx="6217920" cy="3370219"/>
          </a:xfrm>
          <a:prstGeom prst="rect">
            <a:avLst/>
          </a:prstGeom>
          <a:ln>
            <a:noFill/>
          </a:ln>
          <a:effectLst>
            <a:outerShdw blurRad="292100" dist="139700" dir="2700000" algn="tl" rotWithShape="0">
              <a:srgbClr val="333333">
                <a:alpha val="65000"/>
              </a:srgbClr>
            </a:outerShdw>
          </a:effectLst>
        </p:spPr>
      </p:pic>
      <p:sp>
        <p:nvSpPr>
          <p:cNvPr id="24583" name="TextBox 6"/>
          <p:cNvSpPr txBox="1">
            <a:spLocks noChangeArrowheads="1"/>
          </p:cNvSpPr>
          <p:nvPr/>
        </p:nvSpPr>
        <p:spPr bwMode="auto">
          <a:xfrm>
            <a:off x="1384662" y="3213464"/>
            <a:ext cx="3796937" cy="461665"/>
          </a:xfrm>
          <a:prstGeom prst="rect">
            <a:avLst/>
          </a:prstGeom>
          <a:solidFill>
            <a:schemeClr val="bg1"/>
          </a:solidFill>
          <a:ln w="9525">
            <a:noFill/>
            <a:miter lim="800000"/>
            <a:headEnd/>
            <a:tailEnd/>
          </a:ln>
        </p:spPr>
        <p:txBody>
          <a:bodyPr wrap="square">
            <a:spAutoFit/>
          </a:bodyPr>
          <a:lstStyle/>
          <a:p>
            <a:pPr algn="ctr" eaLnBrk="1" hangingPunct="1"/>
            <a:r>
              <a:rPr lang="en-US" altLang="en-US" sz="2400" b="1">
                <a:solidFill>
                  <a:srgbClr val="0000FF"/>
                </a:solidFill>
                <a:latin typeface="Calibri" pitchFamily="34" charset="0"/>
                <a:cs typeface="Calibri" pitchFamily="34" charset="0"/>
              </a:rPr>
              <a:t>Chế biến - xuất khẩu gạo</a:t>
            </a:r>
          </a:p>
        </p:txBody>
      </p:sp>
      <p:sp>
        <p:nvSpPr>
          <p:cNvPr id="24584" name="TextBox 7"/>
          <p:cNvSpPr txBox="1">
            <a:spLocks noChangeArrowheads="1"/>
          </p:cNvSpPr>
          <p:nvPr/>
        </p:nvSpPr>
        <p:spPr bwMode="auto">
          <a:xfrm>
            <a:off x="7889966" y="3200401"/>
            <a:ext cx="2756264" cy="461665"/>
          </a:xfrm>
          <a:prstGeom prst="rect">
            <a:avLst/>
          </a:prstGeom>
          <a:solidFill>
            <a:schemeClr val="bg1"/>
          </a:solidFill>
          <a:ln w="9525">
            <a:noFill/>
            <a:miter lim="800000"/>
            <a:headEnd/>
            <a:tailEnd/>
          </a:ln>
        </p:spPr>
        <p:txBody>
          <a:bodyPr wrap="square">
            <a:spAutoFit/>
          </a:bodyPr>
          <a:lstStyle/>
          <a:p>
            <a:pPr algn="ctr" eaLnBrk="1" hangingPunct="1"/>
            <a:r>
              <a:rPr lang="en-US" altLang="en-US" sz="2400" b="1">
                <a:solidFill>
                  <a:srgbClr val="0000FF"/>
                </a:solidFill>
                <a:latin typeface="Calibri" pitchFamily="34" charset="0"/>
                <a:cs typeface="Calibri" pitchFamily="34" charset="0"/>
              </a:rPr>
              <a:t> Chế biến hạt điều</a:t>
            </a:r>
          </a:p>
        </p:txBody>
      </p:sp>
      <p:sp>
        <p:nvSpPr>
          <p:cNvPr id="24585" name="TextBox 8"/>
          <p:cNvSpPr txBox="1">
            <a:spLocks noChangeArrowheads="1"/>
          </p:cNvSpPr>
          <p:nvPr/>
        </p:nvSpPr>
        <p:spPr bwMode="auto">
          <a:xfrm>
            <a:off x="1528354" y="6409101"/>
            <a:ext cx="2599510" cy="461665"/>
          </a:xfrm>
          <a:prstGeom prst="rect">
            <a:avLst/>
          </a:prstGeom>
          <a:solidFill>
            <a:schemeClr val="bg1"/>
          </a:solidFill>
          <a:ln w="9525">
            <a:noFill/>
            <a:miter lim="800000"/>
            <a:headEnd/>
            <a:tailEnd/>
          </a:ln>
        </p:spPr>
        <p:txBody>
          <a:bodyPr wrap="square">
            <a:spAutoFit/>
          </a:bodyPr>
          <a:lstStyle/>
          <a:p>
            <a:pPr algn="ctr" eaLnBrk="1" hangingPunct="1"/>
            <a:r>
              <a:rPr lang="en-US" altLang="en-US" sz="2400" b="1">
                <a:solidFill>
                  <a:srgbClr val="0000FF"/>
                </a:solidFill>
                <a:latin typeface="Calibri" pitchFamily="34" charset="0"/>
                <a:cs typeface="Calibri" pitchFamily="34" charset="0"/>
              </a:rPr>
              <a:t>Chế biến cà phê</a:t>
            </a:r>
          </a:p>
        </p:txBody>
      </p:sp>
      <p:sp>
        <p:nvSpPr>
          <p:cNvPr id="24586" name="TextBox 9"/>
          <p:cNvSpPr txBox="1">
            <a:spLocks noChangeArrowheads="1"/>
          </p:cNvSpPr>
          <p:nvPr/>
        </p:nvSpPr>
        <p:spPr bwMode="auto">
          <a:xfrm>
            <a:off x="8072845" y="6396038"/>
            <a:ext cx="2534195" cy="461665"/>
          </a:xfrm>
          <a:prstGeom prst="rect">
            <a:avLst/>
          </a:prstGeom>
          <a:solidFill>
            <a:schemeClr val="bg1"/>
          </a:solidFill>
          <a:ln w="9525">
            <a:noFill/>
            <a:miter lim="800000"/>
            <a:headEnd/>
            <a:tailEnd/>
          </a:ln>
        </p:spPr>
        <p:txBody>
          <a:bodyPr wrap="square">
            <a:spAutoFit/>
          </a:bodyPr>
          <a:lstStyle/>
          <a:p>
            <a:pPr algn="ctr" eaLnBrk="1" hangingPunct="1"/>
            <a:r>
              <a:rPr lang="en-US" altLang="en-US" sz="2400" b="1">
                <a:solidFill>
                  <a:srgbClr val="0000FF"/>
                </a:solidFill>
                <a:latin typeface="Calibri" pitchFamily="34" charset="0"/>
                <a:cs typeface="Calibri" pitchFamily="34" charset="0"/>
              </a:rPr>
              <a:t>Chế biến cá basa</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1000" fill="hold"/>
                                        <p:tgtEl>
                                          <p:spTgt spid="24578"/>
                                        </p:tgtEl>
                                        <p:attrNameLst>
                                          <p:attrName>ppt_x</p:attrName>
                                        </p:attrNameLst>
                                      </p:cBhvr>
                                      <p:tavLst>
                                        <p:tav tm="0">
                                          <p:val>
                                            <p:strVal val="#ppt_x-.2"/>
                                          </p:val>
                                        </p:tav>
                                        <p:tav tm="100000">
                                          <p:val>
                                            <p:strVal val="#ppt_x"/>
                                          </p:val>
                                        </p:tav>
                                      </p:tavLst>
                                    </p:anim>
                                    <p:anim calcmode="lin" valueType="num">
                                      <p:cBhvr>
                                        <p:cTn id="8" dur="1000" fill="hold"/>
                                        <p:tgtEl>
                                          <p:spTgt spid="24578"/>
                                        </p:tgtEl>
                                        <p:attrNameLst>
                                          <p:attrName>ppt_y</p:attrName>
                                        </p:attrNameLst>
                                      </p:cBhvr>
                                      <p:tavLst>
                                        <p:tav tm="0">
                                          <p:val>
                                            <p:strVal val="#ppt_y"/>
                                          </p:val>
                                        </p:tav>
                                        <p:tav tm="100000">
                                          <p:val>
                                            <p:strVal val="#ppt_y"/>
                                          </p:val>
                                        </p:tav>
                                      </p:tavLst>
                                    </p:anim>
                                    <p:animEffect transition="in" filter="wipe(right)" prLst="gradientSize: 0.1">
                                      <p:cBhvr>
                                        <p:cTn id="9" dur="1000"/>
                                        <p:tgtEl>
                                          <p:spTgt spid="24578"/>
                                        </p:tgtEl>
                                      </p:cBhvr>
                                    </p:animEffect>
                                  </p:childTnLst>
                                </p:cTn>
                              </p:par>
                              <p:par>
                                <p:cTn id="10" presetID="29" presetClass="entr" presetSubtype="0" fill="hold" nodeType="withEffect">
                                  <p:stCondLst>
                                    <p:cond delay="0"/>
                                  </p:stCondLst>
                                  <p:childTnLst>
                                    <p:set>
                                      <p:cBhvr>
                                        <p:cTn id="11" dur="1" fill="hold">
                                          <p:stCondLst>
                                            <p:cond delay="0"/>
                                          </p:stCondLst>
                                        </p:cTn>
                                        <p:tgtEl>
                                          <p:spTgt spid="24579"/>
                                        </p:tgtEl>
                                        <p:attrNameLst>
                                          <p:attrName>style.visibility</p:attrName>
                                        </p:attrNameLst>
                                      </p:cBhvr>
                                      <p:to>
                                        <p:strVal val="visible"/>
                                      </p:to>
                                    </p:set>
                                    <p:anim calcmode="lin" valueType="num">
                                      <p:cBhvr>
                                        <p:cTn id="12" dur="1000" fill="hold"/>
                                        <p:tgtEl>
                                          <p:spTgt spid="24579"/>
                                        </p:tgtEl>
                                        <p:attrNameLst>
                                          <p:attrName>ppt_x</p:attrName>
                                        </p:attrNameLst>
                                      </p:cBhvr>
                                      <p:tavLst>
                                        <p:tav tm="0">
                                          <p:val>
                                            <p:strVal val="#ppt_x-.2"/>
                                          </p:val>
                                        </p:tav>
                                        <p:tav tm="100000">
                                          <p:val>
                                            <p:strVal val="#ppt_x"/>
                                          </p:val>
                                        </p:tav>
                                      </p:tavLst>
                                    </p:anim>
                                    <p:anim calcmode="lin" valueType="num">
                                      <p:cBhvr>
                                        <p:cTn id="13" dur="1000" fill="hold"/>
                                        <p:tgtEl>
                                          <p:spTgt spid="2457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4579"/>
                                        </p:tgtEl>
                                      </p:cBhvr>
                                    </p:animEffect>
                                  </p:childTnLst>
                                </p:cTn>
                              </p:par>
                              <p:par>
                                <p:cTn id="15" presetID="29" presetClass="entr" presetSubtype="0" fill="hold" nodeType="withEffect">
                                  <p:stCondLst>
                                    <p:cond delay="0"/>
                                  </p:stCondLst>
                                  <p:childTnLst>
                                    <p:set>
                                      <p:cBhvr>
                                        <p:cTn id="16" dur="1" fill="hold">
                                          <p:stCondLst>
                                            <p:cond delay="0"/>
                                          </p:stCondLst>
                                        </p:cTn>
                                        <p:tgtEl>
                                          <p:spTgt spid="24580"/>
                                        </p:tgtEl>
                                        <p:attrNameLst>
                                          <p:attrName>style.visibility</p:attrName>
                                        </p:attrNameLst>
                                      </p:cBhvr>
                                      <p:to>
                                        <p:strVal val="visible"/>
                                      </p:to>
                                    </p:set>
                                    <p:anim calcmode="lin" valueType="num">
                                      <p:cBhvr>
                                        <p:cTn id="17" dur="1000" fill="hold"/>
                                        <p:tgtEl>
                                          <p:spTgt spid="24580"/>
                                        </p:tgtEl>
                                        <p:attrNameLst>
                                          <p:attrName>ppt_x</p:attrName>
                                        </p:attrNameLst>
                                      </p:cBhvr>
                                      <p:tavLst>
                                        <p:tav tm="0">
                                          <p:val>
                                            <p:strVal val="#ppt_x-.2"/>
                                          </p:val>
                                        </p:tav>
                                        <p:tav tm="100000">
                                          <p:val>
                                            <p:strVal val="#ppt_x"/>
                                          </p:val>
                                        </p:tav>
                                      </p:tavLst>
                                    </p:anim>
                                    <p:anim calcmode="lin" valueType="num">
                                      <p:cBhvr>
                                        <p:cTn id="18" dur="1000" fill="hold"/>
                                        <p:tgtEl>
                                          <p:spTgt spid="24580"/>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4580"/>
                                        </p:tgtEl>
                                      </p:cBhvr>
                                    </p:animEffect>
                                  </p:childTnLst>
                                </p:cTn>
                              </p:par>
                              <p:par>
                                <p:cTn id="20" presetID="29" presetClass="entr" presetSubtype="0" fill="hold" nodeType="withEffect">
                                  <p:stCondLst>
                                    <p:cond delay="0"/>
                                  </p:stCondLst>
                                  <p:childTnLst>
                                    <p:set>
                                      <p:cBhvr>
                                        <p:cTn id="21" dur="1" fill="hold">
                                          <p:stCondLst>
                                            <p:cond delay="0"/>
                                          </p:stCondLst>
                                        </p:cTn>
                                        <p:tgtEl>
                                          <p:spTgt spid="24581"/>
                                        </p:tgtEl>
                                        <p:attrNameLst>
                                          <p:attrName>style.visibility</p:attrName>
                                        </p:attrNameLst>
                                      </p:cBhvr>
                                      <p:to>
                                        <p:strVal val="visible"/>
                                      </p:to>
                                    </p:set>
                                    <p:anim calcmode="lin" valueType="num">
                                      <p:cBhvr>
                                        <p:cTn id="22" dur="1000" fill="hold"/>
                                        <p:tgtEl>
                                          <p:spTgt spid="24581"/>
                                        </p:tgtEl>
                                        <p:attrNameLst>
                                          <p:attrName>ppt_x</p:attrName>
                                        </p:attrNameLst>
                                      </p:cBhvr>
                                      <p:tavLst>
                                        <p:tav tm="0">
                                          <p:val>
                                            <p:strVal val="#ppt_x-.2"/>
                                          </p:val>
                                        </p:tav>
                                        <p:tav tm="100000">
                                          <p:val>
                                            <p:strVal val="#ppt_x"/>
                                          </p:val>
                                        </p:tav>
                                      </p:tavLst>
                                    </p:anim>
                                    <p:anim calcmode="lin" valueType="num">
                                      <p:cBhvr>
                                        <p:cTn id="23" dur="1000" fill="hold"/>
                                        <p:tgtEl>
                                          <p:spTgt spid="24581"/>
                                        </p:tgtEl>
                                        <p:attrNameLst>
                                          <p:attrName>ppt_y</p:attrName>
                                        </p:attrNameLst>
                                      </p:cBhvr>
                                      <p:tavLst>
                                        <p:tav tm="0">
                                          <p:val>
                                            <p:strVal val="#ppt_y"/>
                                          </p:val>
                                        </p:tav>
                                        <p:tav tm="100000">
                                          <p:val>
                                            <p:strVal val="#ppt_y"/>
                                          </p:val>
                                        </p:tav>
                                      </p:tavLst>
                                    </p:anim>
                                    <p:animEffect transition="in" filter="wipe(right)" prLst="gradientSize: 0.1">
                                      <p:cBhvr>
                                        <p:cTn id="24" dur="1000"/>
                                        <p:tgtEl>
                                          <p:spTgt spid="24581"/>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24583"/>
                                        </p:tgtEl>
                                        <p:attrNameLst>
                                          <p:attrName>style.visibility</p:attrName>
                                        </p:attrNameLst>
                                      </p:cBhvr>
                                      <p:to>
                                        <p:strVal val="visible"/>
                                      </p:to>
                                    </p:set>
                                    <p:anim calcmode="lin" valueType="num">
                                      <p:cBhvr>
                                        <p:cTn id="27" dur="1000" fill="hold"/>
                                        <p:tgtEl>
                                          <p:spTgt spid="24583"/>
                                        </p:tgtEl>
                                        <p:attrNameLst>
                                          <p:attrName>ppt_x</p:attrName>
                                        </p:attrNameLst>
                                      </p:cBhvr>
                                      <p:tavLst>
                                        <p:tav tm="0">
                                          <p:val>
                                            <p:strVal val="#ppt_x-.2"/>
                                          </p:val>
                                        </p:tav>
                                        <p:tav tm="100000">
                                          <p:val>
                                            <p:strVal val="#ppt_x"/>
                                          </p:val>
                                        </p:tav>
                                      </p:tavLst>
                                    </p:anim>
                                    <p:anim calcmode="lin" valueType="num">
                                      <p:cBhvr>
                                        <p:cTn id="28" dur="1000" fill="hold"/>
                                        <p:tgtEl>
                                          <p:spTgt spid="2458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24583"/>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24584"/>
                                        </p:tgtEl>
                                        <p:attrNameLst>
                                          <p:attrName>style.visibility</p:attrName>
                                        </p:attrNameLst>
                                      </p:cBhvr>
                                      <p:to>
                                        <p:strVal val="visible"/>
                                      </p:to>
                                    </p:set>
                                    <p:anim calcmode="lin" valueType="num">
                                      <p:cBhvr>
                                        <p:cTn id="32" dur="1000" fill="hold"/>
                                        <p:tgtEl>
                                          <p:spTgt spid="24584"/>
                                        </p:tgtEl>
                                        <p:attrNameLst>
                                          <p:attrName>ppt_x</p:attrName>
                                        </p:attrNameLst>
                                      </p:cBhvr>
                                      <p:tavLst>
                                        <p:tav tm="0">
                                          <p:val>
                                            <p:strVal val="#ppt_x-.2"/>
                                          </p:val>
                                        </p:tav>
                                        <p:tav tm="100000">
                                          <p:val>
                                            <p:strVal val="#ppt_x"/>
                                          </p:val>
                                        </p:tav>
                                      </p:tavLst>
                                    </p:anim>
                                    <p:anim calcmode="lin" valueType="num">
                                      <p:cBhvr>
                                        <p:cTn id="33" dur="1000" fill="hold"/>
                                        <p:tgtEl>
                                          <p:spTgt spid="2458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24584"/>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24585"/>
                                        </p:tgtEl>
                                        <p:attrNameLst>
                                          <p:attrName>style.visibility</p:attrName>
                                        </p:attrNameLst>
                                      </p:cBhvr>
                                      <p:to>
                                        <p:strVal val="visible"/>
                                      </p:to>
                                    </p:set>
                                    <p:anim calcmode="lin" valueType="num">
                                      <p:cBhvr>
                                        <p:cTn id="37" dur="1000" fill="hold"/>
                                        <p:tgtEl>
                                          <p:spTgt spid="24585"/>
                                        </p:tgtEl>
                                        <p:attrNameLst>
                                          <p:attrName>ppt_x</p:attrName>
                                        </p:attrNameLst>
                                      </p:cBhvr>
                                      <p:tavLst>
                                        <p:tav tm="0">
                                          <p:val>
                                            <p:strVal val="#ppt_x-.2"/>
                                          </p:val>
                                        </p:tav>
                                        <p:tav tm="100000">
                                          <p:val>
                                            <p:strVal val="#ppt_x"/>
                                          </p:val>
                                        </p:tav>
                                      </p:tavLst>
                                    </p:anim>
                                    <p:anim calcmode="lin" valueType="num">
                                      <p:cBhvr>
                                        <p:cTn id="38" dur="1000" fill="hold"/>
                                        <p:tgtEl>
                                          <p:spTgt spid="24585"/>
                                        </p:tgtEl>
                                        <p:attrNameLst>
                                          <p:attrName>ppt_y</p:attrName>
                                        </p:attrNameLst>
                                      </p:cBhvr>
                                      <p:tavLst>
                                        <p:tav tm="0">
                                          <p:val>
                                            <p:strVal val="#ppt_y"/>
                                          </p:val>
                                        </p:tav>
                                        <p:tav tm="100000">
                                          <p:val>
                                            <p:strVal val="#ppt_y"/>
                                          </p:val>
                                        </p:tav>
                                      </p:tavLst>
                                    </p:anim>
                                    <p:animEffect transition="in" filter="wipe(right)" prLst="gradientSize: 0.1">
                                      <p:cBhvr>
                                        <p:cTn id="39" dur="1000"/>
                                        <p:tgtEl>
                                          <p:spTgt spid="24585"/>
                                        </p:tgtEl>
                                      </p:cBhvr>
                                    </p:animEffect>
                                  </p:childTnLst>
                                </p:cTn>
                              </p:par>
                              <p:par>
                                <p:cTn id="40" presetID="29" presetClass="entr" presetSubtype="0" fill="hold" grpId="0" nodeType="withEffect">
                                  <p:stCondLst>
                                    <p:cond delay="0"/>
                                  </p:stCondLst>
                                  <p:childTnLst>
                                    <p:set>
                                      <p:cBhvr>
                                        <p:cTn id="41" dur="1" fill="hold">
                                          <p:stCondLst>
                                            <p:cond delay="0"/>
                                          </p:stCondLst>
                                        </p:cTn>
                                        <p:tgtEl>
                                          <p:spTgt spid="24586"/>
                                        </p:tgtEl>
                                        <p:attrNameLst>
                                          <p:attrName>style.visibility</p:attrName>
                                        </p:attrNameLst>
                                      </p:cBhvr>
                                      <p:to>
                                        <p:strVal val="visible"/>
                                      </p:to>
                                    </p:set>
                                    <p:anim calcmode="lin" valueType="num">
                                      <p:cBhvr>
                                        <p:cTn id="42" dur="1000" fill="hold"/>
                                        <p:tgtEl>
                                          <p:spTgt spid="24586"/>
                                        </p:tgtEl>
                                        <p:attrNameLst>
                                          <p:attrName>ppt_x</p:attrName>
                                        </p:attrNameLst>
                                      </p:cBhvr>
                                      <p:tavLst>
                                        <p:tav tm="0">
                                          <p:val>
                                            <p:strVal val="#ppt_x-.2"/>
                                          </p:val>
                                        </p:tav>
                                        <p:tav tm="100000">
                                          <p:val>
                                            <p:strVal val="#ppt_x"/>
                                          </p:val>
                                        </p:tav>
                                      </p:tavLst>
                                    </p:anim>
                                    <p:anim calcmode="lin" valueType="num">
                                      <p:cBhvr>
                                        <p:cTn id="43" dur="1000" fill="hold"/>
                                        <p:tgtEl>
                                          <p:spTgt spid="24586"/>
                                        </p:tgtEl>
                                        <p:attrNameLst>
                                          <p:attrName>ppt_y</p:attrName>
                                        </p:attrNameLst>
                                      </p:cBhvr>
                                      <p:tavLst>
                                        <p:tav tm="0">
                                          <p:val>
                                            <p:strVal val="#ppt_y"/>
                                          </p:val>
                                        </p:tav>
                                        <p:tav tm="100000">
                                          <p:val>
                                            <p:strVal val="#ppt_y"/>
                                          </p:val>
                                        </p:tav>
                                      </p:tavLst>
                                    </p:anim>
                                    <p:animEffect transition="in" filter="wipe(right)" prLst="gradientSize: 0.1">
                                      <p:cBhvr>
                                        <p:cTn id="44" dur="1000"/>
                                        <p:tgtEl>
                                          <p:spTgt spid="24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3" grpId="0" animBg="1"/>
      <p:bldP spid="24584" grpId="0" animBg="1"/>
      <p:bldP spid="24585" grpId="0" animBg="1"/>
      <p:bldP spid="2458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41525" y="-1067857"/>
            <a:ext cx="685800" cy="1753657"/>
            <a:chOff x="0" y="0"/>
            <a:chExt cx="698500" cy="1786132"/>
          </a:xfrm>
        </p:grpSpPr>
        <p:sp>
          <p:nvSpPr>
            <p:cNvPr id="3" name="Freeform 3"/>
            <p:cNvSpPr/>
            <p:nvPr/>
          </p:nvSpPr>
          <p:spPr>
            <a:xfrm>
              <a:off x="0" y="13661"/>
              <a:ext cx="698500" cy="1758810"/>
            </a:xfrm>
            <a:custGeom>
              <a:avLst/>
              <a:gdLst/>
              <a:ahLst/>
              <a:cxnLst/>
              <a:rect l="l" t="t" r="r" b="b"/>
              <a:pathLst>
                <a:path w="698500" h="1758810">
                  <a:moveTo>
                    <a:pt x="410743" y="22117"/>
                  </a:moveTo>
                  <a:lnTo>
                    <a:pt x="637007" y="153761"/>
                  </a:lnTo>
                  <a:cubicBezTo>
                    <a:pt x="675079" y="175912"/>
                    <a:pt x="698500" y="216636"/>
                    <a:pt x="698500" y="260683"/>
                  </a:cubicBezTo>
                  <a:lnTo>
                    <a:pt x="698500" y="1498128"/>
                  </a:lnTo>
                  <a:cubicBezTo>
                    <a:pt x="698500" y="1542174"/>
                    <a:pt x="675079" y="1582898"/>
                    <a:pt x="637007" y="1605049"/>
                  </a:cubicBezTo>
                  <a:lnTo>
                    <a:pt x="410743" y="1736694"/>
                  </a:lnTo>
                  <a:cubicBezTo>
                    <a:pt x="372730" y="1758810"/>
                    <a:pt x="325770" y="1758810"/>
                    <a:pt x="287757" y="1736694"/>
                  </a:cubicBezTo>
                  <a:lnTo>
                    <a:pt x="61493" y="1605049"/>
                  </a:lnTo>
                  <a:cubicBezTo>
                    <a:pt x="23421" y="1582898"/>
                    <a:pt x="0" y="1542174"/>
                    <a:pt x="0" y="1498128"/>
                  </a:cubicBezTo>
                  <a:lnTo>
                    <a:pt x="0" y="260683"/>
                  </a:lnTo>
                  <a:cubicBezTo>
                    <a:pt x="0" y="216636"/>
                    <a:pt x="23421" y="175912"/>
                    <a:pt x="61493" y="153761"/>
                  </a:cubicBezTo>
                  <a:lnTo>
                    <a:pt x="287757" y="22117"/>
                  </a:lnTo>
                  <a:cubicBezTo>
                    <a:pt x="325770" y="0"/>
                    <a:pt x="372730" y="0"/>
                    <a:pt x="410743" y="22117"/>
                  </a:cubicBezTo>
                  <a:close/>
                </a:path>
              </a:pathLst>
            </a:custGeom>
            <a:solidFill>
              <a:srgbClr val="00ADEF"/>
            </a:solidFill>
          </p:spPr>
        </p:sp>
        <p:sp>
          <p:nvSpPr>
            <p:cNvPr id="4" name="TextBox 4"/>
            <p:cNvSpPr txBox="1"/>
            <p:nvPr/>
          </p:nvSpPr>
          <p:spPr>
            <a:xfrm>
              <a:off x="0" y="158750"/>
              <a:ext cx="698500" cy="1487682"/>
            </a:xfrm>
            <a:prstGeom prst="rect">
              <a:avLst/>
            </a:prstGeom>
          </p:spPr>
          <p:txBody>
            <a:bodyPr lIns="50800" tIns="50800" rIns="50800" bIns="50800" rtlCol="0" anchor="ctr"/>
            <a:lstStyle/>
            <a:p>
              <a:pPr algn="ctr">
                <a:lnSpc>
                  <a:spcPts val="1584"/>
                </a:lnSpc>
              </a:pPr>
              <a:endParaRPr sz="3000" b="1">
                <a:latin typeface="Calibri" pitchFamily="34" charset="0"/>
                <a:cs typeface="Calibri" pitchFamily="34" charset="0"/>
              </a:endParaRPr>
            </a:p>
          </p:txBody>
        </p:sp>
      </p:grpSp>
      <p:grpSp>
        <p:nvGrpSpPr>
          <p:cNvPr id="5" name="Group 5"/>
          <p:cNvGrpSpPr/>
          <p:nvPr/>
        </p:nvGrpSpPr>
        <p:grpSpPr>
          <a:xfrm>
            <a:off x="11893550" y="-456843"/>
            <a:ext cx="685800" cy="1753657"/>
            <a:chOff x="0" y="0"/>
            <a:chExt cx="698500" cy="1786132"/>
          </a:xfrm>
        </p:grpSpPr>
        <p:sp>
          <p:nvSpPr>
            <p:cNvPr id="6" name="Freeform 6"/>
            <p:cNvSpPr/>
            <p:nvPr/>
          </p:nvSpPr>
          <p:spPr>
            <a:xfrm>
              <a:off x="0" y="13661"/>
              <a:ext cx="698500" cy="1758810"/>
            </a:xfrm>
            <a:custGeom>
              <a:avLst/>
              <a:gdLst/>
              <a:ahLst/>
              <a:cxnLst/>
              <a:rect l="l" t="t" r="r" b="b"/>
              <a:pathLst>
                <a:path w="698500" h="1758810">
                  <a:moveTo>
                    <a:pt x="410743" y="22117"/>
                  </a:moveTo>
                  <a:lnTo>
                    <a:pt x="637007" y="153761"/>
                  </a:lnTo>
                  <a:cubicBezTo>
                    <a:pt x="675079" y="175912"/>
                    <a:pt x="698500" y="216636"/>
                    <a:pt x="698500" y="260683"/>
                  </a:cubicBezTo>
                  <a:lnTo>
                    <a:pt x="698500" y="1498128"/>
                  </a:lnTo>
                  <a:cubicBezTo>
                    <a:pt x="698500" y="1542174"/>
                    <a:pt x="675079" y="1582898"/>
                    <a:pt x="637007" y="1605049"/>
                  </a:cubicBezTo>
                  <a:lnTo>
                    <a:pt x="410743" y="1736694"/>
                  </a:lnTo>
                  <a:cubicBezTo>
                    <a:pt x="372730" y="1758810"/>
                    <a:pt x="325770" y="1758810"/>
                    <a:pt x="287757" y="1736694"/>
                  </a:cubicBezTo>
                  <a:lnTo>
                    <a:pt x="61493" y="1605049"/>
                  </a:lnTo>
                  <a:cubicBezTo>
                    <a:pt x="23421" y="1582898"/>
                    <a:pt x="0" y="1542174"/>
                    <a:pt x="0" y="1498128"/>
                  </a:cubicBezTo>
                  <a:lnTo>
                    <a:pt x="0" y="260683"/>
                  </a:lnTo>
                  <a:cubicBezTo>
                    <a:pt x="0" y="216636"/>
                    <a:pt x="23421" y="175912"/>
                    <a:pt x="61493" y="153761"/>
                  </a:cubicBezTo>
                  <a:lnTo>
                    <a:pt x="287757" y="22117"/>
                  </a:lnTo>
                  <a:cubicBezTo>
                    <a:pt x="325770" y="0"/>
                    <a:pt x="372730" y="0"/>
                    <a:pt x="410743" y="22117"/>
                  </a:cubicBezTo>
                  <a:close/>
                </a:path>
              </a:pathLst>
            </a:custGeom>
            <a:solidFill>
              <a:srgbClr val="000B5D"/>
            </a:solidFill>
          </p:spPr>
        </p:sp>
        <p:sp>
          <p:nvSpPr>
            <p:cNvPr id="7" name="TextBox 7"/>
            <p:cNvSpPr txBox="1"/>
            <p:nvPr/>
          </p:nvSpPr>
          <p:spPr>
            <a:xfrm>
              <a:off x="0" y="158750"/>
              <a:ext cx="698500" cy="1487682"/>
            </a:xfrm>
            <a:prstGeom prst="rect">
              <a:avLst/>
            </a:prstGeom>
          </p:spPr>
          <p:txBody>
            <a:bodyPr lIns="50800" tIns="50800" rIns="50800" bIns="50800" rtlCol="0" anchor="ctr"/>
            <a:lstStyle/>
            <a:p>
              <a:pPr algn="ctr">
                <a:lnSpc>
                  <a:spcPts val="1584"/>
                </a:lnSpc>
              </a:pPr>
              <a:endParaRPr sz="3000" b="1">
                <a:latin typeface="Calibri" pitchFamily="34" charset="0"/>
                <a:cs typeface="Calibri" pitchFamily="34" charset="0"/>
              </a:endParaRPr>
            </a:p>
          </p:txBody>
        </p:sp>
      </p:grpSp>
      <p:grpSp>
        <p:nvGrpSpPr>
          <p:cNvPr id="8" name="Group 8"/>
          <p:cNvGrpSpPr/>
          <p:nvPr/>
        </p:nvGrpSpPr>
        <p:grpSpPr>
          <a:xfrm>
            <a:off x="-1649977" y="3335812"/>
            <a:ext cx="14229327" cy="575617"/>
            <a:chOff x="0" y="0"/>
            <a:chExt cx="17266993" cy="698500"/>
          </a:xfrm>
        </p:grpSpPr>
        <p:sp>
          <p:nvSpPr>
            <p:cNvPr id="9" name="Freeform 9"/>
            <p:cNvSpPr/>
            <p:nvPr/>
          </p:nvSpPr>
          <p:spPr>
            <a:xfrm>
              <a:off x="766" y="0"/>
              <a:ext cx="17265461" cy="698500"/>
            </a:xfrm>
            <a:custGeom>
              <a:avLst/>
              <a:gdLst/>
              <a:ahLst/>
              <a:cxnLst/>
              <a:rect l="l" t="t" r="r" b="b"/>
              <a:pathLst>
                <a:path w="17265461" h="698500">
                  <a:moveTo>
                    <a:pt x="17264220" y="352699"/>
                  </a:moveTo>
                  <a:lnTo>
                    <a:pt x="17065033" y="695051"/>
                  </a:lnTo>
                  <a:cubicBezTo>
                    <a:pt x="17063791" y="697186"/>
                    <a:pt x="17061507" y="698500"/>
                    <a:pt x="17059036" y="698500"/>
                  </a:cubicBezTo>
                  <a:lnTo>
                    <a:pt x="206424" y="698500"/>
                  </a:lnTo>
                  <a:cubicBezTo>
                    <a:pt x="203954" y="698500"/>
                    <a:pt x="201670" y="697186"/>
                    <a:pt x="200427" y="695051"/>
                  </a:cubicBezTo>
                  <a:lnTo>
                    <a:pt x="1241" y="352699"/>
                  </a:lnTo>
                  <a:cubicBezTo>
                    <a:pt x="0" y="350567"/>
                    <a:pt x="0" y="347933"/>
                    <a:pt x="1241" y="345801"/>
                  </a:cubicBezTo>
                  <a:lnTo>
                    <a:pt x="200427" y="3449"/>
                  </a:lnTo>
                  <a:cubicBezTo>
                    <a:pt x="201670" y="1314"/>
                    <a:pt x="203954" y="0"/>
                    <a:pt x="206424" y="0"/>
                  </a:cubicBezTo>
                  <a:lnTo>
                    <a:pt x="17059036" y="0"/>
                  </a:lnTo>
                  <a:cubicBezTo>
                    <a:pt x="17061507" y="0"/>
                    <a:pt x="17063791" y="1314"/>
                    <a:pt x="17065033" y="3449"/>
                  </a:cubicBezTo>
                  <a:lnTo>
                    <a:pt x="17264220" y="345801"/>
                  </a:lnTo>
                  <a:cubicBezTo>
                    <a:pt x="17265461" y="347933"/>
                    <a:pt x="17265461" y="350567"/>
                    <a:pt x="17264220" y="352699"/>
                  </a:cubicBezTo>
                  <a:close/>
                </a:path>
              </a:pathLst>
            </a:custGeom>
            <a:solidFill>
              <a:srgbClr val="000B5D"/>
            </a:solidFill>
          </p:spPr>
        </p:sp>
        <p:sp>
          <p:nvSpPr>
            <p:cNvPr id="10" name="TextBox 10"/>
            <p:cNvSpPr txBox="1"/>
            <p:nvPr/>
          </p:nvSpPr>
          <p:spPr>
            <a:xfrm>
              <a:off x="114300" y="19050"/>
              <a:ext cx="17038393" cy="679450"/>
            </a:xfrm>
            <a:prstGeom prst="rect">
              <a:avLst/>
            </a:prstGeom>
          </p:spPr>
          <p:txBody>
            <a:bodyPr lIns="50800" tIns="50800" rIns="50800" bIns="50800" rtlCol="0" anchor="ctr"/>
            <a:lstStyle/>
            <a:p>
              <a:pPr algn="ctr">
                <a:lnSpc>
                  <a:spcPts val="1584"/>
                </a:lnSpc>
              </a:pPr>
              <a:endParaRPr sz="3000" b="1">
                <a:latin typeface="Calibri" pitchFamily="34" charset="0"/>
                <a:cs typeface="Calibri" pitchFamily="34" charset="0"/>
              </a:endParaRPr>
            </a:p>
          </p:txBody>
        </p:sp>
      </p:grpSp>
      <p:grpSp>
        <p:nvGrpSpPr>
          <p:cNvPr id="11" name="Group 11"/>
          <p:cNvGrpSpPr/>
          <p:nvPr/>
        </p:nvGrpSpPr>
        <p:grpSpPr>
          <a:xfrm>
            <a:off x="2752603" y="6690718"/>
            <a:ext cx="2142172" cy="575617"/>
            <a:chOff x="0" y="0"/>
            <a:chExt cx="2599481" cy="698500"/>
          </a:xfrm>
        </p:grpSpPr>
        <p:sp>
          <p:nvSpPr>
            <p:cNvPr id="12" name="Freeform 12"/>
            <p:cNvSpPr/>
            <p:nvPr/>
          </p:nvSpPr>
          <p:spPr>
            <a:xfrm>
              <a:off x="5089" y="0"/>
              <a:ext cx="2589303" cy="698500"/>
            </a:xfrm>
            <a:custGeom>
              <a:avLst/>
              <a:gdLst/>
              <a:ahLst/>
              <a:cxnLst/>
              <a:rect l="l" t="t" r="r" b="b"/>
              <a:pathLst>
                <a:path w="2589303" h="698500">
                  <a:moveTo>
                    <a:pt x="2581064" y="372158"/>
                  </a:moveTo>
                  <a:lnTo>
                    <a:pt x="2404521" y="675592"/>
                  </a:lnTo>
                  <a:cubicBezTo>
                    <a:pt x="2396269" y="689775"/>
                    <a:pt x="2381098" y="698500"/>
                    <a:pt x="2364689" y="698500"/>
                  </a:cubicBezTo>
                  <a:lnTo>
                    <a:pt x="224614" y="698500"/>
                  </a:lnTo>
                  <a:cubicBezTo>
                    <a:pt x="208205" y="698500"/>
                    <a:pt x="193035" y="689775"/>
                    <a:pt x="184783" y="675592"/>
                  </a:cubicBezTo>
                  <a:lnTo>
                    <a:pt x="8239" y="372158"/>
                  </a:lnTo>
                  <a:cubicBezTo>
                    <a:pt x="0" y="357997"/>
                    <a:pt x="0" y="340503"/>
                    <a:pt x="8239" y="326342"/>
                  </a:cubicBezTo>
                  <a:lnTo>
                    <a:pt x="184783" y="22908"/>
                  </a:lnTo>
                  <a:cubicBezTo>
                    <a:pt x="193035" y="8725"/>
                    <a:pt x="208205" y="0"/>
                    <a:pt x="224614" y="0"/>
                  </a:cubicBezTo>
                  <a:lnTo>
                    <a:pt x="2364689" y="0"/>
                  </a:lnTo>
                  <a:cubicBezTo>
                    <a:pt x="2381098" y="0"/>
                    <a:pt x="2396269" y="8725"/>
                    <a:pt x="2404521" y="22908"/>
                  </a:cubicBezTo>
                  <a:lnTo>
                    <a:pt x="2581064" y="326342"/>
                  </a:lnTo>
                  <a:cubicBezTo>
                    <a:pt x="2589303" y="340503"/>
                    <a:pt x="2589303" y="357997"/>
                    <a:pt x="2581064" y="372158"/>
                  </a:cubicBezTo>
                  <a:close/>
                </a:path>
              </a:pathLst>
            </a:custGeom>
            <a:solidFill>
              <a:srgbClr val="00ADEF"/>
            </a:solidFill>
          </p:spPr>
        </p:sp>
        <p:sp>
          <p:nvSpPr>
            <p:cNvPr id="13" name="TextBox 13"/>
            <p:cNvSpPr txBox="1"/>
            <p:nvPr/>
          </p:nvSpPr>
          <p:spPr>
            <a:xfrm>
              <a:off x="114300" y="19050"/>
              <a:ext cx="2370881" cy="679450"/>
            </a:xfrm>
            <a:prstGeom prst="rect">
              <a:avLst/>
            </a:prstGeom>
          </p:spPr>
          <p:txBody>
            <a:bodyPr lIns="50800" tIns="50800" rIns="50800" bIns="50800" rtlCol="0" anchor="ctr"/>
            <a:lstStyle/>
            <a:p>
              <a:pPr algn="ctr">
                <a:lnSpc>
                  <a:spcPts val="1584"/>
                </a:lnSpc>
              </a:pPr>
              <a:endParaRPr sz="3000" b="1">
                <a:latin typeface="Calibri" pitchFamily="34" charset="0"/>
                <a:cs typeface="Calibri" pitchFamily="34" charset="0"/>
              </a:endParaRPr>
            </a:p>
          </p:txBody>
        </p:sp>
      </p:grpSp>
      <p:grpSp>
        <p:nvGrpSpPr>
          <p:cNvPr id="14" name="Group 14"/>
          <p:cNvGrpSpPr/>
          <p:nvPr/>
        </p:nvGrpSpPr>
        <p:grpSpPr>
          <a:xfrm>
            <a:off x="-208933" y="6570192"/>
            <a:ext cx="4032623" cy="575617"/>
            <a:chOff x="0" y="0"/>
            <a:chExt cx="4893504" cy="698500"/>
          </a:xfrm>
        </p:grpSpPr>
        <p:sp>
          <p:nvSpPr>
            <p:cNvPr id="15" name="Freeform 15"/>
            <p:cNvSpPr/>
            <p:nvPr/>
          </p:nvSpPr>
          <p:spPr>
            <a:xfrm>
              <a:off x="2703" y="0"/>
              <a:ext cx="4888098" cy="698500"/>
            </a:xfrm>
            <a:custGeom>
              <a:avLst/>
              <a:gdLst/>
              <a:ahLst/>
              <a:cxnLst/>
              <a:rect l="l" t="t" r="r" b="b"/>
              <a:pathLst>
                <a:path w="4888098" h="698500">
                  <a:moveTo>
                    <a:pt x="4883721" y="361419"/>
                  </a:moveTo>
                  <a:lnTo>
                    <a:pt x="4694682" y="686331"/>
                  </a:lnTo>
                  <a:cubicBezTo>
                    <a:pt x="4690298" y="693865"/>
                    <a:pt x="4682239" y="698500"/>
                    <a:pt x="4673523" y="698500"/>
                  </a:cubicBezTo>
                  <a:lnTo>
                    <a:pt x="214576" y="698500"/>
                  </a:lnTo>
                  <a:cubicBezTo>
                    <a:pt x="205859" y="698500"/>
                    <a:pt x="197800" y="693865"/>
                    <a:pt x="193417" y="686331"/>
                  </a:cubicBezTo>
                  <a:lnTo>
                    <a:pt x="4377" y="361419"/>
                  </a:lnTo>
                  <a:cubicBezTo>
                    <a:pt x="0" y="353897"/>
                    <a:pt x="0" y="344603"/>
                    <a:pt x="4377" y="337081"/>
                  </a:cubicBezTo>
                  <a:lnTo>
                    <a:pt x="193417" y="12169"/>
                  </a:lnTo>
                  <a:cubicBezTo>
                    <a:pt x="197800" y="4635"/>
                    <a:pt x="205859" y="0"/>
                    <a:pt x="214576" y="0"/>
                  </a:cubicBezTo>
                  <a:lnTo>
                    <a:pt x="4673523" y="0"/>
                  </a:lnTo>
                  <a:cubicBezTo>
                    <a:pt x="4682239" y="0"/>
                    <a:pt x="4690298" y="4635"/>
                    <a:pt x="4694682" y="12169"/>
                  </a:cubicBezTo>
                  <a:lnTo>
                    <a:pt x="4883721" y="337081"/>
                  </a:lnTo>
                  <a:cubicBezTo>
                    <a:pt x="4888098" y="344603"/>
                    <a:pt x="4888098" y="353897"/>
                    <a:pt x="4883721" y="361419"/>
                  </a:cubicBezTo>
                  <a:close/>
                </a:path>
              </a:pathLst>
            </a:custGeom>
            <a:solidFill>
              <a:srgbClr val="000B5D"/>
            </a:solidFill>
          </p:spPr>
        </p:sp>
        <p:sp>
          <p:nvSpPr>
            <p:cNvPr id="16" name="TextBox 16"/>
            <p:cNvSpPr txBox="1"/>
            <p:nvPr/>
          </p:nvSpPr>
          <p:spPr>
            <a:xfrm>
              <a:off x="114300" y="19050"/>
              <a:ext cx="4664904" cy="679450"/>
            </a:xfrm>
            <a:prstGeom prst="rect">
              <a:avLst/>
            </a:prstGeom>
          </p:spPr>
          <p:txBody>
            <a:bodyPr lIns="50800" tIns="50800" rIns="50800" bIns="50800" rtlCol="0" anchor="ctr"/>
            <a:lstStyle/>
            <a:p>
              <a:pPr algn="ctr">
                <a:lnSpc>
                  <a:spcPts val="1584"/>
                </a:lnSpc>
              </a:pPr>
              <a:endParaRPr sz="3000" b="1">
                <a:latin typeface="Calibri" pitchFamily="34" charset="0"/>
                <a:cs typeface="Calibri" pitchFamily="34" charset="0"/>
              </a:endParaRPr>
            </a:p>
          </p:txBody>
        </p:sp>
      </p:grpSp>
      <p:grpSp>
        <p:nvGrpSpPr>
          <p:cNvPr id="17" name="Group 17"/>
          <p:cNvGrpSpPr/>
          <p:nvPr/>
        </p:nvGrpSpPr>
        <p:grpSpPr>
          <a:xfrm>
            <a:off x="879505" y="2215174"/>
            <a:ext cx="3277840" cy="2816894"/>
            <a:chOff x="0" y="0"/>
            <a:chExt cx="812800" cy="698500"/>
          </a:xfrm>
        </p:grpSpPr>
        <p:sp>
          <p:nvSpPr>
            <p:cNvPr id="18" name="Freeform 18"/>
            <p:cNvSpPr/>
            <p:nvPr/>
          </p:nvSpPr>
          <p:spPr>
            <a:xfrm>
              <a:off x="3326" y="0"/>
              <a:ext cx="806148" cy="698500"/>
            </a:xfrm>
            <a:custGeom>
              <a:avLst/>
              <a:gdLst/>
              <a:ahLst/>
              <a:cxnLst/>
              <a:rect l="l" t="t" r="r" b="b"/>
              <a:pathLst>
                <a:path w="806148" h="698500">
                  <a:moveTo>
                    <a:pt x="800764" y="364221"/>
                  </a:moveTo>
                  <a:lnTo>
                    <a:pt x="614984" y="683529"/>
                  </a:lnTo>
                  <a:cubicBezTo>
                    <a:pt x="609592" y="692798"/>
                    <a:pt x="599677" y="698500"/>
                    <a:pt x="588953" y="698500"/>
                  </a:cubicBezTo>
                  <a:lnTo>
                    <a:pt x="217195" y="698500"/>
                  </a:lnTo>
                  <a:cubicBezTo>
                    <a:pt x="206471" y="698500"/>
                    <a:pt x="196556" y="692798"/>
                    <a:pt x="191164" y="683529"/>
                  </a:cubicBezTo>
                  <a:lnTo>
                    <a:pt x="5384" y="364221"/>
                  </a:lnTo>
                  <a:cubicBezTo>
                    <a:pt x="0" y="354967"/>
                    <a:pt x="0" y="343533"/>
                    <a:pt x="5384" y="334279"/>
                  </a:cubicBezTo>
                  <a:lnTo>
                    <a:pt x="191164" y="14971"/>
                  </a:lnTo>
                  <a:cubicBezTo>
                    <a:pt x="196556" y="5702"/>
                    <a:pt x="206471" y="0"/>
                    <a:pt x="217195" y="0"/>
                  </a:cubicBezTo>
                  <a:lnTo>
                    <a:pt x="588953" y="0"/>
                  </a:lnTo>
                  <a:cubicBezTo>
                    <a:pt x="599677" y="0"/>
                    <a:pt x="609592" y="5702"/>
                    <a:pt x="614984" y="14971"/>
                  </a:cubicBezTo>
                  <a:lnTo>
                    <a:pt x="800764" y="334279"/>
                  </a:lnTo>
                  <a:cubicBezTo>
                    <a:pt x="806148" y="343533"/>
                    <a:pt x="806148" y="354967"/>
                    <a:pt x="800764" y="364221"/>
                  </a:cubicBezTo>
                  <a:close/>
                </a:path>
              </a:pathLst>
            </a:custGeom>
            <a:solidFill>
              <a:srgbClr val="000B5D"/>
            </a:solidFill>
          </p:spPr>
        </p:sp>
        <p:sp>
          <p:nvSpPr>
            <p:cNvPr id="19" name="TextBox 19"/>
            <p:cNvSpPr txBox="1"/>
            <p:nvPr/>
          </p:nvSpPr>
          <p:spPr>
            <a:xfrm>
              <a:off x="114300" y="28575"/>
              <a:ext cx="584200" cy="669925"/>
            </a:xfrm>
            <a:prstGeom prst="rect">
              <a:avLst/>
            </a:prstGeom>
          </p:spPr>
          <p:txBody>
            <a:bodyPr lIns="50800" tIns="50800" rIns="50800" bIns="50800" rtlCol="0" anchor="ctr"/>
            <a:lstStyle/>
            <a:p>
              <a:pPr algn="ctr">
                <a:lnSpc>
                  <a:spcPts val="1736"/>
                </a:lnSpc>
              </a:pPr>
              <a:endParaRPr sz="3000" b="1">
                <a:latin typeface="Calibri" pitchFamily="34" charset="0"/>
                <a:cs typeface="Calibri" pitchFamily="34" charset="0"/>
              </a:endParaRPr>
            </a:p>
          </p:txBody>
        </p:sp>
      </p:grpSp>
      <p:grpSp>
        <p:nvGrpSpPr>
          <p:cNvPr id="20" name="Group 20"/>
          <p:cNvGrpSpPr/>
          <p:nvPr/>
        </p:nvGrpSpPr>
        <p:grpSpPr>
          <a:xfrm>
            <a:off x="4553933" y="2215174"/>
            <a:ext cx="3277840" cy="2816894"/>
            <a:chOff x="0" y="0"/>
            <a:chExt cx="812800" cy="698500"/>
          </a:xfrm>
        </p:grpSpPr>
        <p:sp>
          <p:nvSpPr>
            <p:cNvPr id="21" name="Freeform 21"/>
            <p:cNvSpPr/>
            <p:nvPr/>
          </p:nvSpPr>
          <p:spPr>
            <a:xfrm>
              <a:off x="3326" y="0"/>
              <a:ext cx="806148" cy="698500"/>
            </a:xfrm>
            <a:custGeom>
              <a:avLst/>
              <a:gdLst/>
              <a:ahLst/>
              <a:cxnLst/>
              <a:rect l="l" t="t" r="r" b="b"/>
              <a:pathLst>
                <a:path w="806148" h="698500">
                  <a:moveTo>
                    <a:pt x="800764" y="364221"/>
                  </a:moveTo>
                  <a:lnTo>
                    <a:pt x="614984" y="683529"/>
                  </a:lnTo>
                  <a:cubicBezTo>
                    <a:pt x="609592" y="692798"/>
                    <a:pt x="599677" y="698500"/>
                    <a:pt x="588953" y="698500"/>
                  </a:cubicBezTo>
                  <a:lnTo>
                    <a:pt x="217195" y="698500"/>
                  </a:lnTo>
                  <a:cubicBezTo>
                    <a:pt x="206471" y="698500"/>
                    <a:pt x="196556" y="692798"/>
                    <a:pt x="191164" y="683529"/>
                  </a:cubicBezTo>
                  <a:lnTo>
                    <a:pt x="5384" y="364221"/>
                  </a:lnTo>
                  <a:cubicBezTo>
                    <a:pt x="0" y="354967"/>
                    <a:pt x="0" y="343533"/>
                    <a:pt x="5384" y="334279"/>
                  </a:cubicBezTo>
                  <a:lnTo>
                    <a:pt x="191164" y="14971"/>
                  </a:lnTo>
                  <a:cubicBezTo>
                    <a:pt x="196556" y="5702"/>
                    <a:pt x="206471" y="0"/>
                    <a:pt x="217195" y="0"/>
                  </a:cubicBezTo>
                  <a:lnTo>
                    <a:pt x="588953" y="0"/>
                  </a:lnTo>
                  <a:cubicBezTo>
                    <a:pt x="599677" y="0"/>
                    <a:pt x="609592" y="5702"/>
                    <a:pt x="614984" y="14971"/>
                  </a:cubicBezTo>
                  <a:lnTo>
                    <a:pt x="800764" y="334279"/>
                  </a:lnTo>
                  <a:cubicBezTo>
                    <a:pt x="806148" y="343533"/>
                    <a:pt x="806148" y="354967"/>
                    <a:pt x="800764" y="364221"/>
                  </a:cubicBezTo>
                  <a:close/>
                </a:path>
              </a:pathLst>
            </a:custGeom>
            <a:solidFill>
              <a:srgbClr val="000B5D"/>
            </a:solidFill>
          </p:spPr>
        </p:sp>
        <p:sp>
          <p:nvSpPr>
            <p:cNvPr id="22" name="TextBox 22"/>
            <p:cNvSpPr txBox="1"/>
            <p:nvPr/>
          </p:nvSpPr>
          <p:spPr>
            <a:xfrm>
              <a:off x="114300" y="28575"/>
              <a:ext cx="584200" cy="669925"/>
            </a:xfrm>
            <a:prstGeom prst="rect">
              <a:avLst/>
            </a:prstGeom>
          </p:spPr>
          <p:txBody>
            <a:bodyPr lIns="50800" tIns="50800" rIns="50800" bIns="50800" rtlCol="0" anchor="ctr"/>
            <a:lstStyle/>
            <a:p>
              <a:pPr algn="ctr">
                <a:lnSpc>
                  <a:spcPts val="1736"/>
                </a:lnSpc>
              </a:pPr>
              <a:endParaRPr sz="3000" b="1">
                <a:latin typeface="Calibri" pitchFamily="34" charset="0"/>
                <a:cs typeface="Calibri" pitchFamily="34" charset="0"/>
              </a:endParaRPr>
            </a:p>
          </p:txBody>
        </p:sp>
      </p:grpSp>
      <p:grpSp>
        <p:nvGrpSpPr>
          <p:cNvPr id="23" name="Group 23"/>
          <p:cNvGrpSpPr/>
          <p:nvPr/>
        </p:nvGrpSpPr>
        <p:grpSpPr>
          <a:xfrm>
            <a:off x="8228360" y="2215174"/>
            <a:ext cx="3277840" cy="2816894"/>
            <a:chOff x="0" y="0"/>
            <a:chExt cx="812800" cy="698500"/>
          </a:xfrm>
        </p:grpSpPr>
        <p:sp>
          <p:nvSpPr>
            <p:cNvPr id="24" name="Freeform 24"/>
            <p:cNvSpPr/>
            <p:nvPr/>
          </p:nvSpPr>
          <p:spPr>
            <a:xfrm>
              <a:off x="3326" y="0"/>
              <a:ext cx="806148" cy="698500"/>
            </a:xfrm>
            <a:custGeom>
              <a:avLst/>
              <a:gdLst/>
              <a:ahLst/>
              <a:cxnLst/>
              <a:rect l="l" t="t" r="r" b="b"/>
              <a:pathLst>
                <a:path w="806148" h="698500">
                  <a:moveTo>
                    <a:pt x="800764" y="364221"/>
                  </a:moveTo>
                  <a:lnTo>
                    <a:pt x="614984" y="683529"/>
                  </a:lnTo>
                  <a:cubicBezTo>
                    <a:pt x="609592" y="692798"/>
                    <a:pt x="599677" y="698500"/>
                    <a:pt x="588953" y="698500"/>
                  </a:cubicBezTo>
                  <a:lnTo>
                    <a:pt x="217195" y="698500"/>
                  </a:lnTo>
                  <a:cubicBezTo>
                    <a:pt x="206471" y="698500"/>
                    <a:pt x="196556" y="692798"/>
                    <a:pt x="191164" y="683529"/>
                  </a:cubicBezTo>
                  <a:lnTo>
                    <a:pt x="5384" y="364221"/>
                  </a:lnTo>
                  <a:cubicBezTo>
                    <a:pt x="0" y="354967"/>
                    <a:pt x="0" y="343533"/>
                    <a:pt x="5384" y="334279"/>
                  </a:cubicBezTo>
                  <a:lnTo>
                    <a:pt x="191164" y="14971"/>
                  </a:lnTo>
                  <a:cubicBezTo>
                    <a:pt x="196556" y="5702"/>
                    <a:pt x="206471" y="0"/>
                    <a:pt x="217195" y="0"/>
                  </a:cubicBezTo>
                  <a:lnTo>
                    <a:pt x="588953" y="0"/>
                  </a:lnTo>
                  <a:cubicBezTo>
                    <a:pt x="599677" y="0"/>
                    <a:pt x="609592" y="5702"/>
                    <a:pt x="614984" y="14971"/>
                  </a:cubicBezTo>
                  <a:lnTo>
                    <a:pt x="800764" y="334279"/>
                  </a:lnTo>
                  <a:cubicBezTo>
                    <a:pt x="806148" y="343533"/>
                    <a:pt x="806148" y="354967"/>
                    <a:pt x="800764" y="364221"/>
                  </a:cubicBezTo>
                  <a:close/>
                </a:path>
              </a:pathLst>
            </a:custGeom>
            <a:solidFill>
              <a:srgbClr val="000B5D"/>
            </a:solidFill>
          </p:spPr>
        </p:sp>
        <p:sp>
          <p:nvSpPr>
            <p:cNvPr id="25" name="TextBox 25"/>
            <p:cNvSpPr txBox="1"/>
            <p:nvPr/>
          </p:nvSpPr>
          <p:spPr>
            <a:xfrm>
              <a:off x="114300" y="28575"/>
              <a:ext cx="584200" cy="669925"/>
            </a:xfrm>
            <a:prstGeom prst="rect">
              <a:avLst/>
            </a:prstGeom>
          </p:spPr>
          <p:txBody>
            <a:bodyPr lIns="50800" tIns="50800" rIns="50800" bIns="50800" rtlCol="0" anchor="ctr"/>
            <a:lstStyle/>
            <a:p>
              <a:pPr algn="ctr">
                <a:lnSpc>
                  <a:spcPts val="1736"/>
                </a:lnSpc>
              </a:pPr>
              <a:endParaRPr sz="3000" b="1">
                <a:latin typeface="Calibri" pitchFamily="34" charset="0"/>
                <a:cs typeface="Calibri" pitchFamily="34" charset="0"/>
              </a:endParaRPr>
            </a:p>
          </p:txBody>
        </p:sp>
      </p:grpSp>
      <p:grpSp>
        <p:nvGrpSpPr>
          <p:cNvPr id="26" name="Group 26"/>
          <p:cNvGrpSpPr/>
          <p:nvPr/>
        </p:nvGrpSpPr>
        <p:grpSpPr>
          <a:xfrm>
            <a:off x="968374" y="2291545"/>
            <a:ext cx="3100103" cy="2664151"/>
            <a:chOff x="0" y="0"/>
            <a:chExt cx="812800" cy="698500"/>
          </a:xfrm>
        </p:grpSpPr>
        <p:sp>
          <p:nvSpPr>
            <p:cNvPr id="27" name="Freeform 27"/>
            <p:cNvSpPr/>
            <p:nvPr/>
          </p:nvSpPr>
          <p:spPr>
            <a:xfrm>
              <a:off x="3517" y="0"/>
              <a:ext cx="805767" cy="698500"/>
            </a:xfrm>
            <a:custGeom>
              <a:avLst/>
              <a:gdLst/>
              <a:ahLst/>
              <a:cxnLst/>
              <a:rect l="l" t="t" r="r" b="b"/>
              <a:pathLst>
                <a:path w="805767" h="698500">
                  <a:moveTo>
                    <a:pt x="800073" y="365079"/>
                  </a:moveTo>
                  <a:lnTo>
                    <a:pt x="615293" y="682671"/>
                  </a:lnTo>
                  <a:cubicBezTo>
                    <a:pt x="609591" y="692471"/>
                    <a:pt x="599108" y="698500"/>
                    <a:pt x="587769" y="698500"/>
                  </a:cubicBezTo>
                  <a:lnTo>
                    <a:pt x="217997" y="698500"/>
                  </a:lnTo>
                  <a:cubicBezTo>
                    <a:pt x="206658" y="698500"/>
                    <a:pt x="196175" y="692471"/>
                    <a:pt x="190473" y="682671"/>
                  </a:cubicBezTo>
                  <a:lnTo>
                    <a:pt x="5693" y="365079"/>
                  </a:lnTo>
                  <a:cubicBezTo>
                    <a:pt x="0" y="355294"/>
                    <a:pt x="0" y="343206"/>
                    <a:pt x="5693" y="333421"/>
                  </a:cubicBezTo>
                  <a:lnTo>
                    <a:pt x="190473" y="15829"/>
                  </a:lnTo>
                  <a:cubicBezTo>
                    <a:pt x="196175" y="6029"/>
                    <a:pt x="206658" y="0"/>
                    <a:pt x="217997" y="0"/>
                  </a:cubicBezTo>
                  <a:lnTo>
                    <a:pt x="587769" y="0"/>
                  </a:lnTo>
                  <a:cubicBezTo>
                    <a:pt x="599108" y="0"/>
                    <a:pt x="609591" y="6029"/>
                    <a:pt x="615293" y="15829"/>
                  </a:cubicBezTo>
                  <a:lnTo>
                    <a:pt x="800073" y="333421"/>
                  </a:lnTo>
                  <a:cubicBezTo>
                    <a:pt x="805766" y="343206"/>
                    <a:pt x="805766" y="355294"/>
                    <a:pt x="800073" y="365079"/>
                  </a:cubicBezTo>
                  <a:close/>
                </a:path>
              </a:pathLst>
            </a:custGeom>
            <a:solidFill>
              <a:srgbClr val="FFFFFF"/>
            </a:solidFill>
          </p:spPr>
        </p:sp>
        <p:sp>
          <p:nvSpPr>
            <p:cNvPr id="28" name="TextBox 28"/>
            <p:cNvSpPr txBox="1"/>
            <p:nvPr/>
          </p:nvSpPr>
          <p:spPr>
            <a:xfrm>
              <a:off x="114300" y="28575"/>
              <a:ext cx="584200" cy="669925"/>
            </a:xfrm>
            <a:prstGeom prst="rect">
              <a:avLst/>
            </a:prstGeom>
          </p:spPr>
          <p:txBody>
            <a:bodyPr lIns="50800" tIns="50800" rIns="50800" bIns="50800" rtlCol="0" anchor="ctr"/>
            <a:lstStyle/>
            <a:p>
              <a:pPr algn="ctr">
                <a:lnSpc>
                  <a:spcPts val="1736"/>
                </a:lnSpc>
              </a:pPr>
              <a:endParaRPr sz="3000" b="1">
                <a:latin typeface="Calibri" pitchFamily="34" charset="0"/>
                <a:cs typeface="Calibri" pitchFamily="34" charset="0"/>
              </a:endParaRPr>
            </a:p>
          </p:txBody>
        </p:sp>
      </p:grpSp>
      <p:grpSp>
        <p:nvGrpSpPr>
          <p:cNvPr id="29" name="Group 29"/>
          <p:cNvGrpSpPr/>
          <p:nvPr/>
        </p:nvGrpSpPr>
        <p:grpSpPr>
          <a:xfrm>
            <a:off x="4642801" y="2291545"/>
            <a:ext cx="3100103" cy="2664151"/>
            <a:chOff x="0" y="0"/>
            <a:chExt cx="812800" cy="698500"/>
          </a:xfrm>
        </p:grpSpPr>
        <p:sp>
          <p:nvSpPr>
            <p:cNvPr id="30" name="Freeform 30"/>
            <p:cNvSpPr/>
            <p:nvPr/>
          </p:nvSpPr>
          <p:spPr>
            <a:xfrm>
              <a:off x="3517" y="0"/>
              <a:ext cx="805767" cy="698500"/>
            </a:xfrm>
            <a:custGeom>
              <a:avLst/>
              <a:gdLst/>
              <a:ahLst/>
              <a:cxnLst/>
              <a:rect l="l" t="t" r="r" b="b"/>
              <a:pathLst>
                <a:path w="805767" h="698500">
                  <a:moveTo>
                    <a:pt x="800073" y="365079"/>
                  </a:moveTo>
                  <a:lnTo>
                    <a:pt x="615293" y="682671"/>
                  </a:lnTo>
                  <a:cubicBezTo>
                    <a:pt x="609591" y="692471"/>
                    <a:pt x="599108" y="698500"/>
                    <a:pt x="587769" y="698500"/>
                  </a:cubicBezTo>
                  <a:lnTo>
                    <a:pt x="217997" y="698500"/>
                  </a:lnTo>
                  <a:cubicBezTo>
                    <a:pt x="206658" y="698500"/>
                    <a:pt x="196175" y="692471"/>
                    <a:pt x="190473" y="682671"/>
                  </a:cubicBezTo>
                  <a:lnTo>
                    <a:pt x="5693" y="365079"/>
                  </a:lnTo>
                  <a:cubicBezTo>
                    <a:pt x="0" y="355294"/>
                    <a:pt x="0" y="343206"/>
                    <a:pt x="5693" y="333421"/>
                  </a:cubicBezTo>
                  <a:lnTo>
                    <a:pt x="190473" y="15829"/>
                  </a:lnTo>
                  <a:cubicBezTo>
                    <a:pt x="196175" y="6029"/>
                    <a:pt x="206658" y="0"/>
                    <a:pt x="217997" y="0"/>
                  </a:cubicBezTo>
                  <a:lnTo>
                    <a:pt x="587769" y="0"/>
                  </a:lnTo>
                  <a:cubicBezTo>
                    <a:pt x="599108" y="0"/>
                    <a:pt x="609591" y="6029"/>
                    <a:pt x="615293" y="15829"/>
                  </a:cubicBezTo>
                  <a:lnTo>
                    <a:pt x="800073" y="333421"/>
                  </a:lnTo>
                  <a:cubicBezTo>
                    <a:pt x="805766" y="343206"/>
                    <a:pt x="805766" y="355294"/>
                    <a:pt x="800073" y="365079"/>
                  </a:cubicBezTo>
                  <a:close/>
                </a:path>
              </a:pathLst>
            </a:custGeom>
            <a:solidFill>
              <a:srgbClr val="FFFFFF"/>
            </a:solidFill>
          </p:spPr>
        </p:sp>
        <p:sp>
          <p:nvSpPr>
            <p:cNvPr id="31" name="TextBox 31"/>
            <p:cNvSpPr txBox="1"/>
            <p:nvPr/>
          </p:nvSpPr>
          <p:spPr>
            <a:xfrm>
              <a:off x="114300" y="28575"/>
              <a:ext cx="584200" cy="669925"/>
            </a:xfrm>
            <a:prstGeom prst="rect">
              <a:avLst/>
            </a:prstGeom>
          </p:spPr>
          <p:txBody>
            <a:bodyPr lIns="50800" tIns="50800" rIns="50800" bIns="50800" rtlCol="0" anchor="ctr"/>
            <a:lstStyle/>
            <a:p>
              <a:pPr algn="ctr">
                <a:lnSpc>
                  <a:spcPts val="1736"/>
                </a:lnSpc>
              </a:pPr>
              <a:endParaRPr sz="3000" b="1">
                <a:latin typeface="Calibri" pitchFamily="34" charset="0"/>
                <a:cs typeface="Calibri" pitchFamily="34" charset="0"/>
              </a:endParaRPr>
            </a:p>
          </p:txBody>
        </p:sp>
      </p:grpSp>
      <p:grpSp>
        <p:nvGrpSpPr>
          <p:cNvPr id="32" name="Group 32"/>
          <p:cNvGrpSpPr/>
          <p:nvPr/>
        </p:nvGrpSpPr>
        <p:grpSpPr>
          <a:xfrm>
            <a:off x="8317229" y="2291545"/>
            <a:ext cx="3100103" cy="2664151"/>
            <a:chOff x="0" y="0"/>
            <a:chExt cx="812800" cy="698500"/>
          </a:xfrm>
        </p:grpSpPr>
        <p:sp>
          <p:nvSpPr>
            <p:cNvPr id="33" name="Freeform 33"/>
            <p:cNvSpPr/>
            <p:nvPr/>
          </p:nvSpPr>
          <p:spPr>
            <a:xfrm>
              <a:off x="3517" y="0"/>
              <a:ext cx="805767" cy="698500"/>
            </a:xfrm>
            <a:custGeom>
              <a:avLst/>
              <a:gdLst/>
              <a:ahLst/>
              <a:cxnLst/>
              <a:rect l="l" t="t" r="r" b="b"/>
              <a:pathLst>
                <a:path w="805767" h="698500">
                  <a:moveTo>
                    <a:pt x="800073" y="365079"/>
                  </a:moveTo>
                  <a:lnTo>
                    <a:pt x="615293" y="682671"/>
                  </a:lnTo>
                  <a:cubicBezTo>
                    <a:pt x="609591" y="692471"/>
                    <a:pt x="599108" y="698500"/>
                    <a:pt x="587769" y="698500"/>
                  </a:cubicBezTo>
                  <a:lnTo>
                    <a:pt x="217997" y="698500"/>
                  </a:lnTo>
                  <a:cubicBezTo>
                    <a:pt x="206658" y="698500"/>
                    <a:pt x="196175" y="692471"/>
                    <a:pt x="190473" y="682671"/>
                  </a:cubicBezTo>
                  <a:lnTo>
                    <a:pt x="5693" y="365079"/>
                  </a:lnTo>
                  <a:cubicBezTo>
                    <a:pt x="0" y="355294"/>
                    <a:pt x="0" y="343206"/>
                    <a:pt x="5693" y="333421"/>
                  </a:cubicBezTo>
                  <a:lnTo>
                    <a:pt x="190473" y="15829"/>
                  </a:lnTo>
                  <a:cubicBezTo>
                    <a:pt x="196175" y="6029"/>
                    <a:pt x="206658" y="0"/>
                    <a:pt x="217997" y="0"/>
                  </a:cubicBezTo>
                  <a:lnTo>
                    <a:pt x="587769" y="0"/>
                  </a:lnTo>
                  <a:cubicBezTo>
                    <a:pt x="599108" y="0"/>
                    <a:pt x="609591" y="6029"/>
                    <a:pt x="615293" y="15829"/>
                  </a:cubicBezTo>
                  <a:lnTo>
                    <a:pt x="800073" y="333421"/>
                  </a:lnTo>
                  <a:cubicBezTo>
                    <a:pt x="805766" y="343206"/>
                    <a:pt x="805766" y="355294"/>
                    <a:pt x="800073" y="365079"/>
                  </a:cubicBezTo>
                  <a:close/>
                </a:path>
              </a:pathLst>
            </a:custGeom>
            <a:solidFill>
              <a:srgbClr val="FFFFFF"/>
            </a:solidFill>
          </p:spPr>
        </p:sp>
        <p:sp>
          <p:nvSpPr>
            <p:cNvPr id="34" name="TextBox 34"/>
            <p:cNvSpPr txBox="1"/>
            <p:nvPr/>
          </p:nvSpPr>
          <p:spPr>
            <a:xfrm>
              <a:off x="114300" y="28575"/>
              <a:ext cx="584200" cy="669925"/>
            </a:xfrm>
            <a:prstGeom prst="rect">
              <a:avLst/>
            </a:prstGeom>
          </p:spPr>
          <p:txBody>
            <a:bodyPr lIns="50800" tIns="50800" rIns="50800" bIns="50800" rtlCol="0" anchor="ctr"/>
            <a:lstStyle/>
            <a:p>
              <a:pPr algn="ctr">
                <a:lnSpc>
                  <a:spcPts val="1736"/>
                </a:lnSpc>
              </a:pPr>
              <a:endParaRPr sz="3000" b="1">
                <a:latin typeface="Calibri" pitchFamily="34" charset="0"/>
                <a:cs typeface="Calibri" pitchFamily="34" charset="0"/>
              </a:endParaRPr>
            </a:p>
          </p:txBody>
        </p:sp>
      </p:grpSp>
      <p:grpSp>
        <p:nvGrpSpPr>
          <p:cNvPr id="35" name="Group 35"/>
          <p:cNvGrpSpPr/>
          <p:nvPr/>
        </p:nvGrpSpPr>
        <p:grpSpPr>
          <a:xfrm>
            <a:off x="1082185" y="2379901"/>
            <a:ext cx="2872481" cy="2487439"/>
            <a:chOff x="0" y="0"/>
            <a:chExt cx="4282440" cy="3708400"/>
          </a:xfrm>
        </p:grpSpPr>
        <p:sp>
          <p:nvSpPr>
            <p:cNvPr id="36" name="Freeform 3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print"/>
              <a:stretch>
                <a:fillRect l="-14987" r="-14987"/>
              </a:stretch>
            </a:blipFill>
          </p:spPr>
        </p:sp>
      </p:grpSp>
      <p:grpSp>
        <p:nvGrpSpPr>
          <p:cNvPr id="37" name="Group 37"/>
          <p:cNvGrpSpPr/>
          <p:nvPr/>
        </p:nvGrpSpPr>
        <p:grpSpPr>
          <a:xfrm>
            <a:off x="4756612" y="2379901"/>
            <a:ext cx="2872481" cy="2487439"/>
            <a:chOff x="0" y="0"/>
            <a:chExt cx="4282440" cy="3708400"/>
          </a:xfrm>
        </p:grpSpPr>
        <p:sp>
          <p:nvSpPr>
            <p:cNvPr id="38" name="Freeform 38"/>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19319" r="-19319"/>
              </a:stretch>
            </a:blipFill>
          </p:spPr>
        </p:sp>
      </p:grpSp>
      <p:grpSp>
        <p:nvGrpSpPr>
          <p:cNvPr id="39" name="Group 39"/>
          <p:cNvGrpSpPr/>
          <p:nvPr/>
        </p:nvGrpSpPr>
        <p:grpSpPr>
          <a:xfrm>
            <a:off x="8431040" y="2379901"/>
            <a:ext cx="2872481" cy="2487439"/>
            <a:chOff x="0" y="0"/>
            <a:chExt cx="4282440" cy="3708400"/>
          </a:xfrm>
        </p:grpSpPr>
        <p:sp>
          <p:nvSpPr>
            <p:cNvPr id="40" name="Freeform 40"/>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39111" r="-39111"/>
              </a:stretch>
            </a:blipFill>
          </p:spPr>
        </p:sp>
      </p:grpSp>
      <p:sp>
        <p:nvSpPr>
          <p:cNvPr id="41" name="Freeform 41"/>
          <p:cNvSpPr/>
          <p:nvPr/>
        </p:nvSpPr>
        <p:spPr>
          <a:xfrm>
            <a:off x="7197678" y="114762"/>
            <a:ext cx="3188972" cy="1969190"/>
          </a:xfrm>
          <a:custGeom>
            <a:avLst/>
            <a:gdLst/>
            <a:ahLst/>
            <a:cxnLst/>
            <a:rect l="l" t="t" r="r" b="b"/>
            <a:pathLst>
              <a:path w="4783458" h="2953785">
                <a:moveTo>
                  <a:pt x="0" y="0"/>
                </a:moveTo>
                <a:lnTo>
                  <a:pt x="4783458" y="0"/>
                </a:lnTo>
                <a:lnTo>
                  <a:pt x="4783458" y="2953785"/>
                </a:lnTo>
                <a:lnTo>
                  <a:pt x="0" y="2953785"/>
                </a:lnTo>
                <a:lnTo>
                  <a:pt x="0" y="0"/>
                </a:lnTo>
                <a:close/>
              </a:path>
            </a:pathLst>
          </a:custGeom>
          <a:blipFill>
            <a:blip r:embed="rId5" cstate="print"/>
            <a:stretch>
              <a:fillRect/>
            </a:stretch>
          </a:blipFill>
        </p:spPr>
      </p:sp>
      <p:sp>
        <p:nvSpPr>
          <p:cNvPr id="42" name="TextBox 42"/>
          <p:cNvSpPr txBox="1"/>
          <p:nvPr/>
        </p:nvSpPr>
        <p:spPr>
          <a:xfrm>
            <a:off x="567559" y="5076088"/>
            <a:ext cx="11017469" cy="1046440"/>
          </a:xfrm>
          <a:prstGeom prst="rect">
            <a:avLst/>
          </a:prstGeom>
        </p:spPr>
        <p:txBody>
          <a:bodyPr wrap="square" lIns="0" tIns="0" rIns="0" bIns="0" rtlCol="0" anchor="t">
            <a:spAutoFit/>
          </a:bodyPr>
          <a:lstStyle/>
          <a:p>
            <a:pPr algn="just"/>
            <a:r>
              <a:rPr lang="en-US" sz="3400" b="1">
                <a:solidFill>
                  <a:srgbClr val="000B5D"/>
                </a:solidFill>
                <a:latin typeface="Calibri" pitchFamily="34" charset="0"/>
                <a:cs typeface="Calibri" pitchFamily="34" charset="0"/>
              </a:rPr>
              <a:t> điện </a:t>
            </a:r>
            <a:r>
              <a:rPr lang="en-US" sz="3400" b="1" dirty="0" err="1">
                <a:solidFill>
                  <a:srgbClr val="000B5D"/>
                </a:solidFill>
                <a:latin typeface="Calibri" pitchFamily="34" charset="0"/>
                <a:cs typeface="Calibri" pitchFamily="34" charset="0"/>
              </a:rPr>
              <a:t>thoại</a:t>
            </a:r>
            <a:r>
              <a:rPr lang="en-US" sz="3400" b="1" dirty="0">
                <a:solidFill>
                  <a:srgbClr val="000B5D"/>
                </a:solidFill>
                <a:latin typeface="Calibri" pitchFamily="34" charset="0"/>
                <a:cs typeface="Calibri" pitchFamily="34" charset="0"/>
              </a:rPr>
              <a:t> di </a:t>
            </a:r>
            <a:r>
              <a:rPr lang="en-US" sz="3400" b="1" dirty="0" err="1">
                <a:solidFill>
                  <a:srgbClr val="000B5D"/>
                </a:solidFill>
                <a:latin typeface="Calibri" pitchFamily="34" charset="0"/>
                <a:cs typeface="Calibri" pitchFamily="34" charset="0"/>
              </a:rPr>
              <a:t>động</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tivi</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lắp</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ráp</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máy</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điều</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hòa</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không</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khí</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máy</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giặt</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máy</a:t>
            </a:r>
            <a:r>
              <a:rPr lang="en-US" sz="3400" b="1" dirty="0">
                <a:solidFill>
                  <a:srgbClr val="000B5D"/>
                </a:solidFill>
                <a:latin typeface="Calibri" pitchFamily="34" charset="0"/>
                <a:cs typeface="Calibri" pitchFamily="34" charset="0"/>
              </a:rPr>
              <a:t> vi </a:t>
            </a:r>
            <a:r>
              <a:rPr lang="en-US" sz="3400" b="1" dirty="0" err="1">
                <a:solidFill>
                  <a:srgbClr val="000B5D"/>
                </a:solidFill>
                <a:latin typeface="Calibri" pitchFamily="34" charset="0"/>
                <a:cs typeface="Calibri" pitchFamily="34" charset="0"/>
              </a:rPr>
              <a:t>tính</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máy</a:t>
            </a:r>
            <a:r>
              <a:rPr lang="en-US" sz="3400" b="1" dirty="0">
                <a:solidFill>
                  <a:srgbClr val="000B5D"/>
                </a:solidFill>
                <a:latin typeface="Calibri" pitchFamily="34" charset="0"/>
                <a:cs typeface="Calibri" pitchFamily="34" charset="0"/>
              </a:rPr>
              <a:t> in,... </a:t>
            </a:r>
          </a:p>
        </p:txBody>
      </p:sp>
      <p:sp>
        <p:nvSpPr>
          <p:cNvPr id="43" name="TextBox 43"/>
          <p:cNvSpPr txBox="1"/>
          <p:nvPr/>
        </p:nvSpPr>
        <p:spPr>
          <a:xfrm>
            <a:off x="362608" y="323181"/>
            <a:ext cx="6684578" cy="2154436"/>
          </a:xfrm>
          <a:prstGeom prst="rect">
            <a:avLst/>
          </a:prstGeom>
        </p:spPr>
        <p:txBody>
          <a:bodyPr wrap="square" lIns="0" tIns="0" rIns="0" bIns="0" rtlCol="0" anchor="t">
            <a:spAutoFit/>
          </a:bodyPr>
          <a:lstStyle/>
          <a:p>
            <a:pPr algn="ctr"/>
            <a:r>
              <a:rPr lang="en-US" sz="3500" b="1" dirty="0">
                <a:solidFill>
                  <a:srgbClr val="000B5D"/>
                </a:solidFill>
                <a:latin typeface="Calibri" pitchFamily="34" charset="0"/>
                <a:cs typeface="Calibri" pitchFamily="34" charset="0"/>
              </a:rPr>
              <a:t>CƠ CẤU </a:t>
            </a:r>
            <a:r>
              <a:rPr lang="en-US" sz="3500" b="1">
                <a:solidFill>
                  <a:srgbClr val="000B5D"/>
                </a:solidFill>
                <a:latin typeface="Calibri" pitchFamily="34" charset="0"/>
                <a:cs typeface="Calibri" pitchFamily="34" charset="0"/>
              </a:rPr>
              <a:t>NGÀNH </a:t>
            </a:r>
          </a:p>
          <a:p>
            <a:pPr algn="ctr"/>
            <a:r>
              <a:rPr lang="en-US" sz="3500" b="1">
                <a:solidFill>
                  <a:srgbClr val="000B5D"/>
                </a:solidFill>
                <a:latin typeface="Calibri" pitchFamily="34" charset="0"/>
                <a:cs typeface="Calibri" pitchFamily="34" charset="0"/>
              </a:rPr>
              <a:t>CÔNG NGHIỆP SẢN XUẤT </a:t>
            </a:r>
          </a:p>
          <a:p>
            <a:pPr algn="ctr"/>
            <a:r>
              <a:rPr lang="en-US" sz="3500" b="1">
                <a:solidFill>
                  <a:srgbClr val="000B5D"/>
                </a:solidFill>
                <a:latin typeface="Calibri" pitchFamily="34" charset="0"/>
                <a:cs typeface="Calibri" pitchFamily="34" charset="0"/>
              </a:rPr>
              <a:t>SẢN PHẨM ĐIỆN </a:t>
            </a:r>
            <a:r>
              <a:rPr lang="en-US" sz="3500" b="1" dirty="0">
                <a:solidFill>
                  <a:srgbClr val="000B5D"/>
                </a:solidFill>
                <a:latin typeface="Calibri" pitchFamily="34" charset="0"/>
                <a:cs typeface="Calibri" pitchFamily="34" charset="0"/>
              </a:rPr>
              <a:t>TỬ, MÁY VI TÍNH</a:t>
            </a:r>
          </a:p>
          <a:p>
            <a:pPr algn="ctr"/>
            <a:endParaRPr lang="en-US" sz="3500" b="1" dirty="0">
              <a:solidFill>
                <a:srgbClr val="000B5D"/>
              </a:solidFill>
              <a:latin typeface="Calibri" pitchFamily="34" charset="0"/>
              <a:cs typeface="Calibri" pitchFamily="34" charset="0"/>
            </a:endParaRPr>
          </a:p>
        </p:txBody>
      </p:sp>
    </p:spTree>
    <p:extLst>
      <p:ext uri="{BB962C8B-B14F-4D97-AF65-F5344CB8AC3E}">
        <p14:creationId xmlns:p14="http://schemas.microsoft.com/office/powerpoint/2010/main" val="41917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par>
                                <p:cTn id="13" presetID="6" presetClass="entr" presetSubtype="16"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circle(in)">
                                      <p:cBhvr>
                                        <p:cTn id="15" dur="2000"/>
                                        <p:tgtEl>
                                          <p:spTgt spid="26"/>
                                        </p:tgtEl>
                                      </p:cBhvr>
                                    </p:animEffect>
                                  </p:childTnLst>
                                </p:cTn>
                              </p:par>
                              <p:par>
                                <p:cTn id="16" presetID="6" presetClass="entr" presetSubtype="16"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circle(in)">
                                      <p:cBhvr>
                                        <p:cTn id="18" dur="20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par>
                                <p:cTn id="24" presetID="6" presetClass="entr" presetSubtype="16"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circle(in)">
                                      <p:cBhvr>
                                        <p:cTn id="26" dur="2000"/>
                                        <p:tgtEl>
                                          <p:spTgt spid="29"/>
                                        </p:tgtEl>
                                      </p:cBhvr>
                                    </p:animEffect>
                                  </p:childTnLst>
                                </p:cTn>
                              </p:par>
                              <p:par>
                                <p:cTn id="27" presetID="6" presetClass="entr" presetSubtype="16"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circle(in)">
                                      <p:cBhvr>
                                        <p:cTn id="29" dur="20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ircle(in)">
                                      <p:cBhvr>
                                        <p:cTn id="34" dur="2000"/>
                                        <p:tgtEl>
                                          <p:spTgt spid="23"/>
                                        </p:tgtEl>
                                      </p:cBhvr>
                                    </p:animEffect>
                                  </p:childTnLst>
                                </p:cTn>
                              </p:par>
                              <p:par>
                                <p:cTn id="35" presetID="6"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circle(in)">
                                      <p:cBhvr>
                                        <p:cTn id="37" dur="2000"/>
                                        <p:tgtEl>
                                          <p:spTgt spid="32"/>
                                        </p:tgtEl>
                                      </p:cBhvr>
                                    </p:animEffect>
                                  </p:childTnLst>
                                </p:cTn>
                              </p:par>
                              <p:par>
                                <p:cTn id="38" presetID="6" presetClass="entr" presetSubtype="16"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circle(in)">
                                      <p:cBhvr>
                                        <p:cTn id="40"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97378" y="1671439"/>
            <a:ext cx="3217646" cy="1371600"/>
            <a:chOff x="0" y="0"/>
            <a:chExt cx="1638616" cy="698500"/>
          </a:xfrm>
        </p:grpSpPr>
        <p:sp>
          <p:nvSpPr>
            <p:cNvPr id="3" name="Freeform 3"/>
            <p:cNvSpPr/>
            <p:nvPr/>
          </p:nvSpPr>
          <p:spPr>
            <a:xfrm>
              <a:off x="3388" y="0"/>
              <a:ext cx="1631839" cy="698500"/>
            </a:xfrm>
            <a:custGeom>
              <a:avLst/>
              <a:gdLst/>
              <a:ahLst/>
              <a:cxnLst/>
              <a:rect l="l" t="t" r="r" b="b"/>
              <a:pathLst>
                <a:path w="1631839" h="698500">
                  <a:moveTo>
                    <a:pt x="1626355" y="364501"/>
                  </a:moveTo>
                  <a:lnTo>
                    <a:pt x="1440901" y="683249"/>
                  </a:lnTo>
                  <a:cubicBezTo>
                    <a:pt x="1435408" y="692691"/>
                    <a:pt x="1425308" y="698500"/>
                    <a:pt x="1414383" y="698500"/>
                  </a:cubicBezTo>
                  <a:lnTo>
                    <a:pt x="217457" y="698500"/>
                  </a:lnTo>
                  <a:cubicBezTo>
                    <a:pt x="206532" y="698500"/>
                    <a:pt x="196432" y="692691"/>
                    <a:pt x="190939" y="683249"/>
                  </a:cubicBezTo>
                  <a:lnTo>
                    <a:pt x="5485" y="364501"/>
                  </a:lnTo>
                  <a:cubicBezTo>
                    <a:pt x="0" y="355073"/>
                    <a:pt x="0" y="343427"/>
                    <a:pt x="5485" y="333999"/>
                  </a:cubicBezTo>
                  <a:lnTo>
                    <a:pt x="190939" y="15251"/>
                  </a:lnTo>
                  <a:cubicBezTo>
                    <a:pt x="196432" y="5809"/>
                    <a:pt x="206532" y="0"/>
                    <a:pt x="217457" y="0"/>
                  </a:cubicBezTo>
                  <a:lnTo>
                    <a:pt x="1414383" y="0"/>
                  </a:lnTo>
                  <a:cubicBezTo>
                    <a:pt x="1425308" y="0"/>
                    <a:pt x="1435408" y="5809"/>
                    <a:pt x="1440901" y="15251"/>
                  </a:cubicBezTo>
                  <a:lnTo>
                    <a:pt x="1626355" y="333999"/>
                  </a:lnTo>
                  <a:cubicBezTo>
                    <a:pt x="1631840" y="343427"/>
                    <a:pt x="1631840" y="355073"/>
                    <a:pt x="1626355" y="364501"/>
                  </a:cubicBezTo>
                  <a:close/>
                </a:path>
              </a:pathLst>
            </a:custGeom>
            <a:solidFill>
              <a:srgbClr val="00ADEF"/>
            </a:solidFill>
          </p:spPr>
        </p:sp>
        <p:sp>
          <p:nvSpPr>
            <p:cNvPr id="4" name="TextBox 4"/>
            <p:cNvSpPr txBox="1"/>
            <p:nvPr/>
          </p:nvSpPr>
          <p:spPr>
            <a:xfrm>
              <a:off x="114300" y="19050"/>
              <a:ext cx="1410016" cy="679450"/>
            </a:xfrm>
            <a:prstGeom prst="rect">
              <a:avLst/>
            </a:prstGeom>
          </p:spPr>
          <p:txBody>
            <a:bodyPr lIns="50800" tIns="50800" rIns="50800" bIns="50800" rtlCol="0" anchor="ctr"/>
            <a:lstStyle/>
            <a:p>
              <a:pPr algn="ctr">
                <a:lnSpc>
                  <a:spcPts val="1584"/>
                </a:lnSpc>
              </a:pPr>
              <a:endParaRPr/>
            </a:p>
          </p:txBody>
        </p:sp>
      </p:grpSp>
      <p:grpSp>
        <p:nvGrpSpPr>
          <p:cNvPr id="5" name="Group 5"/>
          <p:cNvGrpSpPr/>
          <p:nvPr/>
        </p:nvGrpSpPr>
        <p:grpSpPr>
          <a:xfrm>
            <a:off x="8211044" y="1962557"/>
            <a:ext cx="5786317" cy="4972616"/>
            <a:chOff x="0" y="0"/>
            <a:chExt cx="812800" cy="698500"/>
          </a:xfrm>
        </p:grpSpPr>
        <p:sp>
          <p:nvSpPr>
            <p:cNvPr id="6" name="Freeform 6"/>
            <p:cNvSpPr/>
            <p:nvPr/>
          </p:nvSpPr>
          <p:spPr>
            <a:xfrm>
              <a:off x="1884" y="0"/>
              <a:ext cx="809032" cy="698500"/>
            </a:xfrm>
            <a:custGeom>
              <a:avLst/>
              <a:gdLst/>
              <a:ahLst/>
              <a:cxnLst/>
              <a:rect l="l" t="t" r="r" b="b"/>
              <a:pathLst>
                <a:path w="809032" h="698500">
                  <a:moveTo>
                    <a:pt x="805982" y="357731"/>
                  </a:moveTo>
                  <a:lnTo>
                    <a:pt x="612650" y="690019"/>
                  </a:lnTo>
                  <a:cubicBezTo>
                    <a:pt x="609595" y="695270"/>
                    <a:pt x="603979" y="698500"/>
                    <a:pt x="597904" y="698500"/>
                  </a:cubicBezTo>
                  <a:lnTo>
                    <a:pt x="211128" y="698500"/>
                  </a:lnTo>
                  <a:cubicBezTo>
                    <a:pt x="205053" y="698500"/>
                    <a:pt x="199437" y="695270"/>
                    <a:pt x="196382" y="690019"/>
                  </a:cubicBezTo>
                  <a:lnTo>
                    <a:pt x="3050" y="357731"/>
                  </a:lnTo>
                  <a:cubicBezTo>
                    <a:pt x="0" y="352488"/>
                    <a:pt x="0" y="346012"/>
                    <a:pt x="3050" y="340769"/>
                  </a:cubicBezTo>
                  <a:lnTo>
                    <a:pt x="196382" y="8481"/>
                  </a:lnTo>
                  <a:cubicBezTo>
                    <a:pt x="199437" y="3230"/>
                    <a:pt x="205053" y="0"/>
                    <a:pt x="211128" y="0"/>
                  </a:cubicBezTo>
                  <a:lnTo>
                    <a:pt x="597904" y="0"/>
                  </a:lnTo>
                  <a:cubicBezTo>
                    <a:pt x="603979" y="0"/>
                    <a:pt x="609595" y="3230"/>
                    <a:pt x="612650" y="8481"/>
                  </a:cubicBezTo>
                  <a:lnTo>
                    <a:pt x="805982" y="340769"/>
                  </a:lnTo>
                  <a:cubicBezTo>
                    <a:pt x="809032" y="346012"/>
                    <a:pt x="809032" y="352488"/>
                    <a:pt x="805982" y="357731"/>
                  </a:cubicBezTo>
                  <a:close/>
                </a:path>
              </a:pathLst>
            </a:custGeom>
            <a:solidFill>
              <a:srgbClr val="000B5D"/>
            </a:solidFill>
          </p:spPr>
        </p:sp>
        <p:sp>
          <p:nvSpPr>
            <p:cNvPr id="7" name="TextBox 7"/>
            <p:cNvSpPr txBox="1"/>
            <p:nvPr/>
          </p:nvSpPr>
          <p:spPr>
            <a:xfrm>
              <a:off x="114300" y="19050"/>
              <a:ext cx="584200" cy="679450"/>
            </a:xfrm>
            <a:prstGeom prst="rect">
              <a:avLst/>
            </a:prstGeom>
          </p:spPr>
          <p:txBody>
            <a:bodyPr lIns="50800" tIns="50800" rIns="50800" bIns="50800" rtlCol="0" anchor="ctr"/>
            <a:lstStyle/>
            <a:p>
              <a:pPr algn="ctr">
                <a:lnSpc>
                  <a:spcPts val="1584"/>
                </a:lnSpc>
              </a:pPr>
              <a:endParaRPr/>
            </a:p>
          </p:txBody>
        </p:sp>
      </p:grpSp>
      <p:grpSp>
        <p:nvGrpSpPr>
          <p:cNvPr id="8" name="Group 8"/>
          <p:cNvGrpSpPr/>
          <p:nvPr/>
        </p:nvGrpSpPr>
        <p:grpSpPr>
          <a:xfrm>
            <a:off x="8567764" y="1904311"/>
            <a:ext cx="5876873" cy="5089107"/>
            <a:chOff x="0" y="0"/>
            <a:chExt cx="4282440" cy="3708400"/>
          </a:xfrm>
        </p:grpSpPr>
        <p:sp>
          <p:nvSpPr>
            <p:cNvPr id="9" name="Freeform 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4926" r="-14926"/>
              </a:stretch>
            </a:blipFill>
          </p:spPr>
        </p:sp>
      </p:grpSp>
      <p:grpSp>
        <p:nvGrpSpPr>
          <p:cNvPr id="10" name="Group 10"/>
          <p:cNvGrpSpPr/>
          <p:nvPr/>
        </p:nvGrpSpPr>
        <p:grpSpPr>
          <a:xfrm>
            <a:off x="6799193" y="5076533"/>
            <a:ext cx="2633203" cy="2280235"/>
            <a:chOff x="0" y="0"/>
            <a:chExt cx="4282440" cy="3708400"/>
          </a:xfrm>
        </p:grpSpPr>
        <p:sp>
          <p:nvSpPr>
            <p:cNvPr id="11" name="Freeform 11"/>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print"/>
              <a:stretch>
                <a:fillRect l="-30622" t="-30330" r="-38668"/>
              </a:stretch>
            </a:blipFill>
          </p:spPr>
        </p:sp>
      </p:grpSp>
      <p:grpSp>
        <p:nvGrpSpPr>
          <p:cNvPr id="12" name="Group 12"/>
          <p:cNvGrpSpPr/>
          <p:nvPr/>
        </p:nvGrpSpPr>
        <p:grpSpPr>
          <a:xfrm>
            <a:off x="8798443" y="6172200"/>
            <a:ext cx="1596043" cy="1371600"/>
            <a:chOff x="0" y="0"/>
            <a:chExt cx="812800" cy="698500"/>
          </a:xfrm>
        </p:grpSpPr>
        <p:sp>
          <p:nvSpPr>
            <p:cNvPr id="13" name="Freeform 13"/>
            <p:cNvSpPr/>
            <p:nvPr/>
          </p:nvSpPr>
          <p:spPr>
            <a:xfrm>
              <a:off x="6831" y="0"/>
              <a:ext cx="799139" cy="698500"/>
            </a:xfrm>
            <a:custGeom>
              <a:avLst/>
              <a:gdLst/>
              <a:ahLst/>
              <a:cxnLst/>
              <a:rect l="l" t="t" r="r" b="b"/>
              <a:pathLst>
                <a:path w="799139" h="698500">
                  <a:moveTo>
                    <a:pt x="788080" y="379996"/>
                  </a:moveTo>
                  <a:lnTo>
                    <a:pt x="620658" y="667754"/>
                  </a:lnTo>
                  <a:cubicBezTo>
                    <a:pt x="609582" y="686789"/>
                    <a:pt x="589221" y="698500"/>
                    <a:pt x="567197" y="698500"/>
                  </a:cubicBezTo>
                  <a:lnTo>
                    <a:pt x="231941" y="698500"/>
                  </a:lnTo>
                  <a:cubicBezTo>
                    <a:pt x="209918" y="698500"/>
                    <a:pt x="189556" y="686789"/>
                    <a:pt x="178480" y="667754"/>
                  </a:cubicBezTo>
                  <a:lnTo>
                    <a:pt x="11058" y="379996"/>
                  </a:lnTo>
                  <a:cubicBezTo>
                    <a:pt x="0" y="360990"/>
                    <a:pt x="0" y="337510"/>
                    <a:pt x="11058" y="318504"/>
                  </a:cubicBezTo>
                  <a:lnTo>
                    <a:pt x="178480" y="30746"/>
                  </a:lnTo>
                  <a:cubicBezTo>
                    <a:pt x="189556" y="11711"/>
                    <a:pt x="209918" y="0"/>
                    <a:pt x="231941" y="0"/>
                  </a:cubicBezTo>
                  <a:lnTo>
                    <a:pt x="567197" y="0"/>
                  </a:lnTo>
                  <a:cubicBezTo>
                    <a:pt x="589221" y="0"/>
                    <a:pt x="609582" y="11711"/>
                    <a:pt x="620658" y="30746"/>
                  </a:cubicBezTo>
                  <a:lnTo>
                    <a:pt x="788080" y="318504"/>
                  </a:lnTo>
                  <a:cubicBezTo>
                    <a:pt x="799138" y="337510"/>
                    <a:pt x="799138" y="360990"/>
                    <a:pt x="788080" y="379996"/>
                  </a:cubicBezTo>
                  <a:close/>
                </a:path>
              </a:pathLst>
            </a:custGeom>
            <a:solidFill>
              <a:srgbClr val="000B5D"/>
            </a:solidFill>
          </p:spPr>
        </p:sp>
        <p:sp>
          <p:nvSpPr>
            <p:cNvPr id="14" name="TextBox 14"/>
            <p:cNvSpPr txBox="1"/>
            <p:nvPr/>
          </p:nvSpPr>
          <p:spPr>
            <a:xfrm>
              <a:off x="114300" y="19050"/>
              <a:ext cx="584200" cy="679450"/>
            </a:xfrm>
            <a:prstGeom prst="rect">
              <a:avLst/>
            </a:prstGeom>
          </p:spPr>
          <p:txBody>
            <a:bodyPr lIns="50800" tIns="50800" rIns="50800" bIns="50800" rtlCol="0" anchor="ctr"/>
            <a:lstStyle/>
            <a:p>
              <a:pPr algn="ctr">
                <a:lnSpc>
                  <a:spcPts val="1584"/>
                </a:lnSpc>
              </a:pPr>
              <a:endParaRPr/>
            </a:p>
          </p:txBody>
        </p:sp>
      </p:grpSp>
      <p:sp>
        <p:nvSpPr>
          <p:cNvPr id="15" name="Freeform 15"/>
          <p:cNvSpPr/>
          <p:nvPr/>
        </p:nvSpPr>
        <p:spPr>
          <a:xfrm>
            <a:off x="891620" y="2664120"/>
            <a:ext cx="2563345" cy="847875"/>
          </a:xfrm>
          <a:custGeom>
            <a:avLst/>
            <a:gdLst/>
            <a:ahLst/>
            <a:cxnLst/>
            <a:rect l="l" t="t" r="r" b="b"/>
            <a:pathLst>
              <a:path w="3845017" h="1271813">
                <a:moveTo>
                  <a:pt x="0" y="0"/>
                </a:moveTo>
                <a:lnTo>
                  <a:pt x="3845017" y="0"/>
                </a:lnTo>
                <a:lnTo>
                  <a:pt x="3845017" y="1271814"/>
                </a:lnTo>
                <a:lnTo>
                  <a:pt x="0" y="1271814"/>
                </a:lnTo>
                <a:lnTo>
                  <a:pt x="0" y="0"/>
                </a:lnTo>
                <a:close/>
              </a:path>
            </a:pathLst>
          </a:custGeom>
          <a:blipFill>
            <a:blip r:embed="rId4"/>
            <a:stretch>
              <a:fillRect/>
            </a:stretch>
          </a:blipFill>
        </p:spPr>
      </p:sp>
      <p:sp>
        <p:nvSpPr>
          <p:cNvPr id="16" name="Freeform 16"/>
          <p:cNvSpPr/>
          <p:nvPr/>
        </p:nvSpPr>
        <p:spPr>
          <a:xfrm>
            <a:off x="5696611" y="2143858"/>
            <a:ext cx="2051208" cy="1078538"/>
          </a:xfrm>
          <a:custGeom>
            <a:avLst/>
            <a:gdLst/>
            <a:ahLst/>
            <a:cxnLst/>
            <a:rect l="l" t="t" r="r" b="b"/>
            <a:pathLst>
              <a:path w="3076812" h="1617807">
                <a:moveTo>
                  <a:pt x="0" y="0"/>
                </a:moveTo>
                <a:lnTo>
                  <a:pt x="3076811" y="0"/>
                </a:lnTo>
                <a:lnTo>
                  <a:pt x="3076811" y="1617808"/>
                </a:lnTo>
                <a:lnTo>
                  <a:pt x="0" y="1617808"/>
                </a:lnTo>
                <a:lnTo>
                  <a:pt x="0" y="0"/>
                </a:lnTo>
                <a:close/>
              </a:path>
            </a:pathLst>
          </a:custGeom>
          <a:blipFill>
            <a:blip r:embed="rId5"/>
            <a:stretch>
              <a:fillRect/>
            </a:stretch>
          </a:blipFill>
        </p:spPr>
      </p:sp>
      <p:sp>
        <p:nvSpPr>
          <p:cNvPr id="17" name="Freeform 17"/>
          <p:cNvSpPr/>
          <p:nvPr/>
        </p:nvSpPr>
        <p:spPr>
          <a:xfrm>
            <a:off x="1586128" y="4524739"/>
            <a:ext cx="1618644" cy="1063513"/>
          </a:xfrm>
          <a:custGeom>
            <a:avLst/>
            <a:gdLst/>
            <a:ahLst/>
            <a:cxnLst/>
            <a:rect l="l" t="t" r="r" b="b"/>
            <a:pathLst>
              <a:path w="2427966" h="1595270">
                <a:moveTo>
                  <a:pt x="0" y="0"/>
                </a:moveTo>
                <a:lnTo>
                  <a:pt x="2427966" y="0"/>
                </a:lnTo>
                <a:lnTo>
                  <a:pt x="2427966" y="1595270"/>
                </a:lnTo>
                <a:lnTo>
                  <a:pt x="0" y="1595270"/>
                </a:lnTo>
                <a:lnTo>
                  <a:pt x="0" y="0"/>
                </a:lnTo>
                <a:close/>
              </a:path>
            </a:pathLst>
          </a:custGeom>
          <a:blipFill>
            <a:blip r:embed="rId6"/>
            <a:stretch>
              <a:fillRect/>
            </a:stretch>
          </a:blipFill>
        </p:spPr>
      </p:sp>
      <p:sp>
        <p:nvSpPr>
          <p:cNvPr id="18" name="Freeform 18"/>
          <p:cNvSpPr/>
          <p:nvPr/>
        </p:nvSpPr>
        <p:spPr>
          <a:xfrm>
            <a:off x="3909816" y="4458338"/>
            <a:ext cx="2732552" cy="786412"/>
          </a:xfrm>
          <a:custGeom>
            <a:avLst/>
            <a:gdLst/>
            <a:ahLst/>
            <a:cxnLst/>
            <a:rect l="l" t="t" r="r" b="b"/>
            <a:pathLst>
              <a:path w="4098828" h="1179618">
                <a:moveTo>
                  <a:pt x="0" y="0"/>
                </a:moveTo>
                <a:lnTo>
                  <a:pt x="4098828" y="0"/>
                </a:lnTo>
                <a:lnTo>
                  <a:pt x="4098828" y="1179618"/>
                </a:lnTo>
                <a:lnTo>
                  <a:pt x="0" y="1179618"/>
                </a:lnTo>
                <a:lnTo>
                  <a:pt x="0" y="0"/>
                </a:lnTo>
                <a:close/>
              </a:path>
            </a:pathLst>
          </a:custGeom>
          <a:blipFill>
            <a:blip r:embed="rId7"/>
            <a:stretch>
              <a:fillRect t="-59916" b="-88571"/>
            </a:stretch>
          </a:blipFill>
        </p:spPr>
      </p:sp>
      <p:sp>
        <p:nvSpPr>
          <p:cNvPr id="20" name="TextBox 20"/>
          <p:cNvSpPr txBox="1"/>
          <p:nvPr/>
        </p:nvSpPr>
        <p:spPr>
          <a:xfrm>
            <a:off x="685800" y="571500"/>
            <a:ext cx="11264462" cy="690958"/>
          </a:xfrm>
          <a:prstGeom prst="rect">
            <a:avLst/>
          </a:prstGeom>
        </p:spPr>
        <p:txBody>
          <a:bodyPr wrap="square" lIns="0" tIns="0" rIns="0" bIns="0" rtlCol="0" anchor="t">
            <a:spAutoFit/>
          </a:bodyPr>
          <a:lstStyle/>
          <a:p>
            <a:pPr algn="ctr">
              <a:lnSpc>
                <a:spcPts val="5556"/>
              </a:lnSpc>
            </a:pPr>
            <a:r>
              <a:rPr lang="en-US" sz="4500" b="1" dirty="0">
                <a:solidFill>
                  <a:srgbClr val="000B5D"/>
                </a:solidFill>
                <a:latin typeface="Calibri" pitchFamily="34" charset="0"/>
                <a:cs typeface="Calibri" pitchFamily="34" charset="0"/>
              </a:rPr>
              <a:t>CÁC HÃNG </a:t>
            </a:r>
            <a:r>
              <a:rPr lang="en-US" sz="4500" b="1">
                <a:solidFill>
                  <a:srgbClr val="000B5D"/>
                </a:solidFill>
                <a:latin typeface="Calibri" pitchFamily="34" charset="0"/>
                <a:cs typeface="Calibri" pitchFamily="34" charset="0"/>
              </a:rPr>
              <a:t>NỔI TIẾNG SẢN </a:t>
            </a:r>
            <a:r>
              <a:rPr lang="en-US" sz="4500" b="1" dirty="0">
                <a:solidFill>
                  <a:srgbClr val="000B5D"/>
                </a:solidFill>
                <a:latin typeface="Calibri" pitchFamily="34" charset="0"/>
                <a:cs typeface="Calibri" pitchFamily="34" charset="0"/>
              </a:rPr>
              <a:t>XUẤT TẠI VIỆT NAM</a:t>
            </a:r>
          </a:p>
        </p:txBody>
      </p:sp>
    </p:spTree>
    <p:extLst>
      <p:ext uri="{BB962C8B-B14F-4D97-AF65-F5344CB8AC3E}">
        <p14:creationId xmlns:p14="http://schemas.microsoft.com/office/powerpoint/2010/main" val="12159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Freeform 3"/>
          <p:cNvSpPr/>
          <p:nvPr/>
        </p:nvSpPr>
        <p:spPr>
          <a:xfrm>
            <a:off x="0" y="0"/>
            <a:ext cx="12201277" cy="6858000"/>
          </a:xfrm>
          <a:custGeom>
            <a:avLst/>
            <a:gdLst/>
            <a:ahLst/>
            <a:cxnLst/>
            <a:rect l="l" t="t" r="r" b="b"/>
            <a:pathLst>
              <a:path w="18301915" h="10287000">
                <a:moveTo>
                  <a:pt x="0" y="0"/>
                </a:moveTo>
                <a:lnTo>
                  <a:pt x="18301915" y="0"/>
                </a:lnTo>
                <a:lnTo>
                  <a:pt x="18301915" y="10287000"/>
                </a:lnTo>
                <a:lnTo>
                  <a:pt x="0" y="10287000"/>
                </a:lnTo>
                <a:lnTo>
                  <a:pt x="0" y="0"/>
                </a:lnTo>
                <a:close/>
              </a:path>
            </a:pathLst>
          </a:custGeom>
          <a:blipFill>
            <a:blip r:embed="rId3"/>
            <a:stretch>
              <a:fillRect/>
            </a:stretch>
          </a:blipFill>
        </p:spPr>
      </p:sp>
      <p:grpSp>
        <p:nvGrpSpPr>
          <p:cNvPr id="4" name="Group 4"/>
          <p:cNvGrpSpPr/>
          <p:nvPr/>
        </p:nvGrpSpPr>
        <p:grpSpPr>
          <a:xfrm>
            <a:off x="-2173911" y="-389970"/>
            <a:ext cx="7443281" cy="3688125"/>
            <a:chOff x="0" y="0"/>
            <a:chExt cx="848922" cy="420638"/>
          </a:xfrm>
        </p:grpSpPr>
        <p:sp>
          <p:nvSpPr>
            <p:cNvPr id="5" name="Freeform 5"/>
            <p:cNvSpPr/>
            <p:nvPr/>
          </p:nvSpPr>
          <p:spPr>
            <a:xfrm>
              <a:off x="2344" y="0"/>
              <a:ext cx="844234" cy="420638"/>
            </a:xfrm>
            <a:custGeom>
              <a:avLst/>
              <a:gdLst/>
              <a:ahLst/>
              <a:cxnLst/>
              <a:rect l="l" t="t" r="r" b="b"/>
              <a:pathLst>
                <a:path w="844234" h="420638">
                  <a:moveTo>
                    <a:pt x="841278" y="215805"/>
                  </a:moveTo>
                  <a:lnTo>
                    <a:pt x="648678" y="415153"/>
                  </a:lnTo>
                  <a:cubicBezTo>
                    <a:pt x="645291" y="418659"/>
                    <a:pt x="640625" y="420638"/>
                    <a:pt x="635750" y="420638"/>
                  </a:cubicBezTo>
                  <a:lnTo>
                    <a:pt x="208484" y="420638"/>
                  </a:lnTo>
                  <a:cubicBezTo>
                    <a:pt x="203609" y="420638"/>
                    <a:pt x="198943" y="418659"/>
                    <a:pt x="195556" y="415153"/>
                  </a:cubicBezTo>
                  <a:lnTo>
                    <a:pt x="2956" y="215805"/>
                  </a:lnTo>
                  <a:cubicBezTo>
                    <a:pt x="0" y="212745"/>
                    <a:pt x="0" y="207893"/>
                    <a:pt x="2956" y="204834"/>
                  </a:cubicBezTo>
                  <a:lnTo>
                    <a:pt x="195556" y="5486"/>
                  </a:lnTo>
                  <a:cubicBezTo>
                    <a:pt x="198943" y="1980"/>
                    <a:pt x="203609" y="0"/>
                    <a:pt x="208484" y="0"/>
                  </a:cubicBezTo>
                  <a:lnTo>
                    <a:pt x="635750" y="0"/>
                  </a:lnTo>
                  <a:cubicBezTo>
                    <a:pt x="640625" y="0"/>
                    <a:pt x="645291" y="1980"/>
                    <a:pt x="648678" y="5486"/>
                  </a:cubicBezTo>
                  <a:lnTo>
                    <a:pt x="841278" y="204834"/>
                  </a:lnTo>
                  <a:cubicBezTo>
                    <a:pt x="844234" y="207893"/>
                    <a:pt x="844234" y="212745"/>
                    <a:pt x="841278" y="215805"/>
                  </a:cubicBezTo>
                  <a:close/>
                </a:path>
              </a:pathLst>
            </a:custGeom>
            <a:solidFill>
              <a:srgbClr val="000B5D"/>
            </a:solidFill>
          </p:spPr>
        </p:sp>
        <p:sp>
          <p:nvSpPr>
            <p:cNvPr id="6" name="TextBox 6"/>
            <p:cNvSpPr txBox="1"/>
            <p:nvPr/>
          </p:nvSpPr>
          <p:spPr>
            <a:xfrm>
              <a:off x="114300" y="19050"/>
              <a:ext cx="620322" cy="401588"/>
            </a:xfrm>
            <a:prstGeom prst="rect">
              <a:avLst/>
            </a:prstGeom>
          </p:spPr>
          <p:txBody>
            <a:bodyPr lIns="50800" tIns="50800" rIns="50800" bIns="50800" rtlCol="0" anchor="ctr"/>
            <a:lstStyle/>
            <a:p>
              <a:pPr algn="ctr">
                <a:lnSpc>
                  <a:spcPts val="1584"/>
                </a:lnSpc>
              </a:pPr>
              <a:endParaRPr sz="3000" b="1">
                <a:latin typeface="Calibri" pitchFamily="34" charset="0"/>
                <a:cs typeface="Calibri" pitchFamily="34" charset="0"/>
              </a:endParaRPr>
            </a:p>
          </p:txBody>
        </p:sp>
      </p:grpSp>
      <p:grpSp>
        <p:nvGrpSpPr>
          <p:cNvPr id="7" name="Group 8"/>
          <p:cNvGrpSpPr/>
          <p:nvPr/>
        </p:nvGrpSpPr>
        <p:grpSpPr>
          <a:xfrm>
            <a:off x="-614855" y="273317"/>
            <a:ext cx="5360276" cy="3035688"/>
            <a:chOff x="0" y="-76200"/>
            <a:chExt cx="7206143" cy="6071376"/>
          </a:xfrm>
        </p:grpSpPr>
        <p:sp>
          <p:nvSpPr>
            <p:cNvPr id="9" name="TextBox 9"/>
            <p:cNvSpPr txBox="1"/>
            <p:nvPr/>
          </p:nvSpPr>
          <p:spPr>
            <a:xfrm>
              <a:off x="0" y="-76200"/>
              <a:ext cx="7206143" cy="1795364"/>
            </a:xfrm>
            <a:prstGeom prst="rect">
              <a:avLst/>
            </a:prstGeom>
          </p:spPr>
          <p:txBody>
            <a:bodyPr lIns="0" tIns="0" rIns="0" bIns="0" rtlCol="0" anchor="t">
              <a:spAutoFit/>
            </a:bodyPr>
            <a:lstStyle/>
            <a:p>
              <a:pPr algn="ctr">
                <a:lnSpc>
                  <a:spcPts val="3476"/>
                </a:lnSpc>
              </a:pPr>
              <a:r>
                <a:rPr lang="en-US" sz="3000" b="1" dirty="0">
                  <a:solidFill>
                    <a:schemeClr val="bg1"/>
                  </a:solidFill>
                  <a:latin typeface="Calibri" pitchFamily="34" charset="0"/>
                  <a:cs typeface="Calibri" pitchFamily="34" charset="0"/>
                </a:rPr>
                <a:t>MỘT NHÀ MÁY </a:t>
              </a:r>
              <a:r>
                <a:rPr lang="en-US" sz="3000" b="1">
                  <a:solidFill>
                    <a:schemeClr val="bg1"/>
                  </a:solidFill>
                  <a:latin typeface="Calibri" pitchFamily="34" charset="0"/>
                  <a:cs typeface="Calibri" pitchFamily="34" charset="0"/>
                </a:rPr>
                <a:t>FOXCONN </a:t>
              </a:r>
            </a:p>
            <a:p>
              <a:pPr algn="ctr">
                <a:lnSpc>
                  <a:spcPts val="3476"/>
                </a:lnSpc>
              </a:pPr>
              <a:r>
                <a:rPr lang="en-US" sz="3000" b="1">
                  <a:solidFill>
                    <a:schemeClr val="bg1"/>
                  </a:solidFill>
                  <a:latin typeface="Calibri" pitchFamily="34" charset="0"/>
                  <a:cs typeface="Calibri" pitchFamily="34" charset="0"/>
                </a:rPr>
                <a:t>TẠI </a:t>
              </a:r>
              <a:r>
                <a:rPr lang="en-US" sz="3000" b="1" dirty="0">
                  <a:solidFill>
                    <a:schemeClr val="bg1"/>
                  </a:solidFill>
                  <a:latin typeface="Calibri" pitchFamily="34" charset="0"/>
                  <a:cs typeface="Calibri" pitchFamily="34" charset="0"/>
                </a:rPr>
                <a:t>VIỆT NAM</a:t>
              </a:r>
            </a:p>
          </p:txBody>
        </p:sp>
        <p:sp>
          <p:nvSpPr>
            <p:cNvPr id="10" name="TextBox 10"/>
            <p:cNvSpPr txBox="1"/>
            <p:nvPr/>
          </p:nvSpPr>
          <p:spPr>
            <a:xfrm>
              <a:off x="39640" y="2259026"/>
              <a:ext cx="6660671" cy="3736150"/>
            </a:xfrm>
            <a:prstGeom prst="rect">
              <a:avLst/>
            </a:prstGeom>
          </p:spPr>
          <p:txBody>
            <a:bodyPr lIns="0" tIns="0" rIns="0" bIns="0" rtlCol="0" anchor="t">
              <a:spAutoFit/>
            </a:bodyPr>
            <a:lstStyle/>
            <a:p>
              <a:pPr algn="just">
                <a:lnSpc>
                  <a:spcPts val="2919"/>
                </a:lnSpc>
              </a:pPr>
              <a:r>
                <a:rPr lang="en-US" sz="3000" b="1" dirty="0" err="1">
                  <a:solidFill>
                    <a:srgbClr val="FFFFFF"/>
                  </a:solidFill>
                  <a:latin typeface="Calibri" pitchFamily="34" charset="0"/>
                  <a:cs typeface="Calibri" pitchFamily="34" charset="0"/>
                </a:rPr>
                <a:t>nổi</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tiếng</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nhất</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là</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việc</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họ</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lắp</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ráp</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các</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sản</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phẩm</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điện</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thoại</a:t>
              </a:r>
              <a:r>
                <a:rPr lang="en-US" sz="3000" b="1" dirty="0">
                  <a:solidFill>
                    <a:srgbClr val="FFFFFF"/>
                  </a:solidFill>
                  <a:latin typeface="Calibri" pitchFamily="34" charset="0"/>
                  <a:cs typeface="Calibri" pitchFamily="34" charset="0"/>
                </a:rPr>
                <a:t>, tai </a:t>
              </a:r>
              <a:r>
                <a:rPr lang="en-US" sz="3000" b="1" dirty="0" err="1">
                  <a:solidFill>
                    <a:srgbClr val="FFFFFF"/>
                  </a:solidFill>
                  <a:latin typeface="Calibri" pitchFamily="34" charset="0"/>
                  <a:cs typeface="Calibri" pitchFamily="34" charset="0"/>
                </a:rPr>
                <a:t>nghe</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và</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máy</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tính</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bảng</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của</a:t>
              </a:r>
              <a:r>
                <a:rPr lang="en-US" sz="3000" b="1" dirty="0">
                  <a:solidFill>
                    <a:srgbClr val="FFFFFF"/>
                  </a:solidFill>
                  <a:latin typeface="Calibri" pitchFamily="34" charset="0"/>
                  <a:cs typeface="Calibri" pitchFamily="34" charset="0"/>
                </a:rPr>
                <a:t> Apple.</a:t>
              </a:r>
            </a:p>
            <a:p>
              <a:pPr algn="just">
                <a:lnSpc>
                  <a:spcPts val="2919"/>
                </a:lnSpc>
              </a:pPr>
              <a:endParaRPr lang="en-US" sz="3000" b="1" dirty="0">
                <a:solidFill>
                  <a:srgbClr val="FFFFFF"/>
                </a:solidFill>
                <a:latin typeface="Calibri" pitchFamily="34" charset="0"/>
                <a:cs typeface="Calibri" pitchFamily="34" charset="0"/>
              </a:endParaRPr>
            </a:p>
          </p:txBody>
        </p:sp>
      </p:grpSp>
    </p:spTree>
    <p:extLst>
      <p:ext uri="{BB962C8B-B14F-4D97-AF65-F5344CB8AC3E}">
        <p14:creationId xmlns:p14="http://schemas.microsoft.com/office/powerpoint/2010/main" val="2164543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47" r="-1247"/>
            </a:stretch>
          </a:blipFill>
        </p:spPr>
      </p:sp>
      <p:grpSp>
        <p:nvGrpSpPr>
          <p:cNvPr id="3" name="Group 3"/>
          <p:cNvGrpSpPr/>
          <p:nvPr/>
        </p:nvGrpSpPr>
        <p:grpSpPr>
          <a:xfrm>
            <a:off x="8588929" y="4978930"/>
            <a:ext cx="3603071" cy="1497920"/>
            <a:chOff x="0" y="-123824"/>
            <a:chExt cx="7206143" cy="2995842"/>
          </a:xfrm>
        </p:grpSpPr>
        <p:sp>
          <p:nvSpPr>
            <p:cNvPr id="4" name="TextBox 4"/>
            <p:cNvSpPr txBox="1"/>
            <p:nvPr/>
          </p:nvSpPr>
          <p:spPr>
            <a:xfrm>
              <a:off x="0" y="-123824"/>
              <a:ext cx="7206143" cy="1051571"/>
            </a:xfrm>
            <a:prstGeom prst="rect">
              <a:avLst/>
            </a:prstGeom>
          </p:spPr>
          <p:txBody>
            <a:bodyPr lIns="0" tIns="0" rIns="0" bIns="0" rtlCol="0" anchor="t">
              <a:spAutoFit/>
            </a:bodyPr>
            <a:lstStyle/>
            <a:p>
              <a:pPr algn="ctr">
                <a:lnSpc>
                  <a:spcPts val="4129"/>
                </a:lnSpc>
              </a:pPr>
              <a:r>
                <a:rPr lang="en-US" sz="2900">
                  <a:solidFill>
                    <a:srgbClr val="FFFFFF"/>
                  </a:solidFill>
                  <a:latin typeface="Poppins Heavy"/>
                </a:rPr>
                <a:t>INTEL</a:t>
              </a:r>
            </a:p>
          </p:txBody>
        </p:sp>
        <p:sp>
          <p:nvSpPr>
            <p:cNvPr id="5" name="TextBox 5"/>
            <p:cNvSpPr txBox="1"/>
            <p:nvPr/>
          </p:nvSpPr>
          <p:spPr>
            <a:xfrm>
              <a:off x="448616" y="974061"/>
              <a:ext cx="6660669" cy="1897957"/>
            </a:xfrm>
            <a:prstGeom prst="rect">
              <a:avLst/>
            </a:prstGeom>
          </p:spPr>
          <p:txBody>
            <a:bodyPr lIns="0" tIns="0" rIns="0" bIns="0" rtlCol="0" anchor="t">
              <a:spAutoFit/>
            </a:bodyPr>
            <a:lstStyle/>
            <a:p>
              <a:pPr algn="r">
                <a:lnSpc>
                  <a:spcPts val="3689"/>
                </a:lnSpc>
              </a:pPr>
              <a:r>
                <a:rPr lang="en-US" sz="2200">
                  <a:solidFill>
                    <a:srgbClr val="FFFFFF"/>
                  </a:solidFill>
                  <a:latin typeface="Open Sauce Bold"/>
                </a:rPr>
                <a:t>đã đầu tư vào Việt Nam hơn 1 tỷ USD</a:t>
              </a:r>
            </a:p>
          </p:txBody>
        </p:sp>
      </p:grpSp>
    </p:spTree>
    <p:extLst>
      <p:ext uri="{BB962C8B-B14F-4D97-AF65-F5344CB8AC3E}">
        <p14:creationId xmlns:p14="http://schemas.microsoft.com/office/powerpoint/2010/main" val="2365735717"/>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150946" y="140292"/>
            <a:ext cx="6657735" cy="1518364"/>
          </a:xfrm>
          <a:prstGeom prst="rect">
            <a:avLst/>
          </a:prstGeom>
          <a:ln>
            <a:solidFill>
              <a:srgbClr val="00B050"/>
            </a:solidFill>
            <a:prstDash val="dash"/>
          </a:ln>
        </p:spPr>
        <p:txBody>
          <a:bodyPr wrap="square" lIns="0" tIns="0" rIns="0" bIns="0" rtlCol="0" anchor="t">
            <a:spAutoFit/>
          </a:bodyPr>
          <a:lstStyle/>
          <a:p>
            <a:pPr marL="172703" lvl="1" algn="ctr">
              <a:lnSpc>
                <a:spcPct val="130000"/>
              </a:lnSpc>
            </a:pPr>
            <a:r>
              <a:rPr lang="vi-VN" sz="2600" b="1" dirty="0">
                <a:solidFill>
                  <a:srgbClr val="000B5D"/>
                </a:solidFill>
                <a:latin typeface="Calibri" pitchFamily="34" charset="0"/>
                <a:cs typeface="Calibri" pitchFamily="34" charset="0"/>
              </a:rPr>
              <a:t>Rừng Việt </a:t>
            </a:r>
            <a:r>
              <a:rPr lang="vi-VN" sz="2600" b="1">
                <a:solidFill>
                  <a:srgbClr val="000B5D"/>
                </a:solidFill>
                <a:latin typeface="Calibri" pitchFamily="34" charset="0"/>
                <a:cs typeface="Calibri" pitchFamily="34" charset="0"/>
              </a:rPr>
              <a:t>Nam </a:t>
            </a:r>
            <a:r>
              <a:rPr lang="en-US" sz="2600" b="1">
                <a:solidFill>
                  <a:srgbClr val="000B5D"/>
                </a:solidFill>
                <a:latin typeface="Calibri" pitchFamily="34" charset="0"/>
                <a:cs typeface="Calibri" pitchFamily="34" charset="0"/>
              </a:rPr>
              <a:t>có c</a:t>
            </a:r>
            <a:r>
              <a:rPr lang="vi-VN" sz="2600" b="1">
                <a:solidFill>
                  <a:srgbClr val="000B5D"/>
                </a:solidFill>
                <a:latin typeface="Calibri" pitchFamily="34" charset="0"/>
                <a:cs typeface="Calibri" pitchFamily="34" charset="0"/>
              </a:rPr>
              <a:t>ác </a:t>
            </a:r>
            <a:r>
              <a:rPr lang="vi-VN" sz="2600" b="1" dirty="0">
                <a:solidFill>
                  <a:srgbClr val="000B5D"/>
                </a:solidFill>
                <a:latin typeface="Calibri" pitchFamily="34" charset="0"/>
                <a:cs typeface="Calibri" pitchFamily="34" charset="0"/>
              </a:rPr>
              <a:t>loại gỗ quý như lim, sến, táu, và các loại cây có giá trị kinh tế cao</a:t>
            </a:r>
            <a:r>
              <a:rPr lang="en-US" sz="2600" b="1" dirty="0">
                <a:solidFill>
                  <a:srgbClr val="000B5D"/>
                </a:solidFill>
                <a:latin typeface="Calibri" pitchFamily="34" charset="0"/>
                <a:cs typeface="Calibri" pitchFamily="34" charset="0"/>
              </a:rPr>
              <a:t> </a:t>
            </a:r>
            <a:r>
              <a:rPr lang="en-US" sz="2600" b="1" dirty="0" err="1">
                <a:solidFill>
                  <a:srgbClr val="000B5D"/>
                </a:solidFill>
                <a:latin typeface="Calibri" pitchFamily="34" charset="0"/>
                <a:cs typeface="Calibri" pitchFamily="34" charset="0"/>
              </a:rPr>
              <a:t>để</a:t>
            </a:r>
            <a:r>
              <a:rPr lang="en-US" sz="2600" b="1" dirty="0">
                <a:solidFill>
                  <a:srgbClr val="000B5D"/>
                </a:solidFill>
                <a:latin typeface="Calibri" pitchFamily="34" charset="0"/>
                <a:cs typeface="Calibri" pitchFamily="34" charset="0"/>
              </a:rPr>
              <a:t> </a:t>
            </a:r>
            <a:r>
              <a:rPr lang="en-US" sz="2600" b="1" dirty="0" err="1">
                <a:solidFill>
                  <a:srgbClr val="000B5D"/>
                </a:solidFill>
                <a:latin typeface="Calibri" pitchFamily="34" charset="0"/>
                <a:cs typeface="Calibri" pitchFamily="34" charset="0"/>
              </a:rPr>
              <a:t>phát</a:t>
            </a:r>
            <a:r>
              <a:rPr lang="en-US" sz="2600" b="1" dirty="0">
                <a:solidFill>
                  <a:srgbClr val="000B5D"/>
                </a:solidFill>
                <a:latin typeface="Calibri" pitchFamily="34" charset="0"/>
                <a:cs typeface="Calibri" pitchFamily="34" charset="0"/>
              </a:rPr>
              <a:t> </a:t>
            </a:r>
            <a:r>
              <a:rPr lang="en-US" sz="2600" b="1" dirty="0" err="1">
                <a:solidFill>
                  <a:srgbClr val="000B5D"/>
                </a:solidFill>
                <a:latin typeface="Calibri" pitchFamily="34" charset="0"/>
                <a:cs typeface="Calibri" pitchFamily="34" charset="0"/>
              </a:rPr>
              <a:t>triển</a:t>
            </a:r>
            <a:r>
              <a:rPr lang="en-US" sz="2600" b="1" dirty="0">
                <a:solidFill>
                  <a:srgbClr val="000B5D"/>
                </a:solidFill>
                <a:latin typeface="Calibri" pitchFamily="34" charset="0"/>
                <a:cs typeface="Calibri" pitchFamily="34" charset="0"/>
              </a:rPr>
              <a:t> </a:t>
            </a:r>
            <a:r>
              <a:rPr lang="en-US" sz="2600" b="1" dirty="0" err="1">
                <a:solidFill>
                  <a:srgbClr val="FF0000"/>
                </a:solidFill>
                <a:latin typeface="Calibri" pitchFamily="34" charset="0"/>
                <a:cs typeface="Calibri" pitchFamily="34" charset="0"/>
              </a:rPr>
              <a:t>công</a:t>
            </a:r>
            <a:r>
              <a:rPr lang="en-US" sz="2600" b="1" dirty="0">
                <a:solidFill>
                  <a:srgbClr val="FF0000"/>
                </a:solidFill>
                <a:latin typeface="Calibri" pitchFamily="34" charset="0"/>
                <a:cs typeface="Calibri" pitchFamily="34" charset="0"/>
              </a:rPr>
              <a:t> </a:t>
            </a:r>
            <a:r>
              <a:rPr lang="en-US" sz="2600" b="1" dirty="0" err="1">
                <a:solidFill>
                  <a:srgbClr val="FF0000"/>
                </a:solidFill>
                <a:latin typeface="Calibri" pitchFamily="34" charset="0"/>
                <a:cs typeface="Calibri" pitchFamily="34" charset="0"/>
              </a:rPr>
              <a:t>nghiệp</a:t>
            </a:r>
            <a:r>
              <a:rPr lang="en-US" sz="2600" b="1" dirty="0">
                <a:solidFill>
                  <a:srgbClr val="FF0000"/>
                </a:solidFill>
                <a:latin typeface="Calibri" pitchFamily="34" charset="0"/>
                <a:cs typeface="Calibri" pitchFamily="34" charset="0"/>
              </a:rPr>
              <a:t> </a:t>
            </a:r>
            <a:r>
              <a:rPr lang="en-US" sz="2600" b="1" dirty="0" err="1">
                <a:solidFill>
                  <a:srgbClr val="FF0000"/>
                </a:solidFill>
                <a:latin typeface="Calibri" pitchFamily="34" charset="0"/>
                <a:cs typeface="Calibri" pitchFamily="34" charset="0"/>
              </a:rPr>
              <a:t>chế</a:t>
            </a:r>
            <a:r>
              <a:rPr lang="en-US" sz="2600" b="1" dirty="0">
                <a:solidFill>
                  <a:srgbClr val="FF0000"/>
                </a:solidFill>
                <a:latin typeface="Calibri" pitchFamily="34" charset="0"/>
                <a:cs typeface="Calibri" pitchFamily="34" charset="0"/>
              </a:rPr>
              <a:t> </a:t>
            </a:r>
            <a:r>
              <a:rPr lang="en-US" sz="2600" b="1" dirty="0" err="1">
                <a:solidFill>
                  <a:srgbClr val="FF0000"/>
                </a:solidFill>
                <a:latin typeface="Calibri" pitchFamily="34" charset="0"/>
                <a:cs typeface="Calibri" pitchFamily="34" charset="0"/>
              </a:rPr>
              <a:t>biến</a:t>
            </a:r>
            <a:endParaRPr lang="en-US" sz="2600" b="1" dirty="0">
              <a:solidFill>
                <a:srgbClr val="FF0000"/>
              </a:solidFill>
              <a:latin typeface="Calibri" pitchFamily="34" charset="0"/>
              <a:cs typeface="Calibri" pitchFamily="34" charset="0"/>
            </a:endParaRPr>
          </a:p>
        </p:txBody>
      </p:sp>
      <p:pic>
        <p:nvPicPr>
          <p:cNvPr id="2" name="Picture 1"/>
          <p:cNvPicPr>
            <a:picLocks noChangeAspect="1"/>
          </p:cNvPicPr>
          <p:nvPr/>
        </p:nvPicPr>
        <p:blipFill>
          <a:blip r:embed="rId3"/>
          <a:stretch>
            <a:fillRect/>
          </a:stretch>
        </p:blipFill>
        <p:spPr>
          <a:xfrm>
            <a:off x="7012960" y="721742"/>
            <a:ext cx="5026641" cy="3769981"/>
          </a:xfrm>
          <a:prstGeom prst="rect">
            <a:avLst/>
          </a:prstGeom>
        </p:spPr>
      </p:pic>
      <p:pic>
        <p:nvPicPr>
          <p:cNvPr id="3" name="Picture 2"/>
          <p:cNvPicPr>
            <a:picLocks noChangeAspect="1"/>
          </p:cNvPicPr>
          <p:nvPr/>
        </p:nvPicPr>
        <p:blipFill>
          <a:blip r:embed="rId4" cstate="print"/>
          <a:stretch>
            <a:fillRect/>
          </a:stretch>
        </p:blipFill>
        <p:spPr>
          <a:xfrm>
            <a:off x="0" y="2489471"/>
            <a:ext cx="3474720" cy="2317843"/>
          </a:xfrm>
          <a:prstGeom prst="rect">
            <a:avLst/>
          </a:prstGeom>
        </p:spPr>
      </p:pic>
      <p:sp>
        <p:nvSpPr>
          <p:cNvPr id="23" name="TextBox 21"/>
          <p:cNvSpPr txBox="1"/>
          <p:nvPr/>
        </p:nvSpPr>
        <p:spPr>
          <a:xfrm>
            <a:off x="102865" y="5012175"/>
            <a:ext cx="3319604" cy="600164"/>
          </a:xfrm>
          <a:prstGeom prst="rect">
            <a:avLst/>
          </a:prstGeom>
          <a:ln>
            <a:noFill/>
            <a:prstDash val="dash"/>
          </a:ln>
        </p:spPr>
        <p:txBody>
          <a:bodyPr wrap="square" lIns="0" tIns="0" rIns="0" bIns="0" rtlCol="0" anchor="t">
            <a:spAutoFit/>
          </a:bodyPr>
          <a:lstStyle/>
          <a:p>
            <a:pPr marL="172703" lvl="1" algn="ctr">
              <a:lnSpc>
                <a:spcPct val="150000"/>
              </a:lnSpc>
            </a:pPr>
            <a:r>
              <a:rPr lang="vi-VN" sz="2600" b="1">
                <a:solidFill>
                  <a:srgbClr val="FF0000"/>
                </a:solidFill>
                <a:latin typeface="Calibri" pitchFamily="34" charset="0"/>
                <a:cs typeface="Calibri" pitchFamily="34" charset="0"/>
              </a:rPr>
              <a:t>Gỗ</a:t>
            </a:r>
            <a:endParaRPr lang="en-US" sz="2600" b="1" dirty="0">
              <a:solidFill>
                <a:srgbClr val="FF0000"/>
              </a:solidFill>
              <a:latin typeface="Calibri" pitchFamily="34" charset="0"/>
              <a:cs typeface="Calibri" pitchFamily="34" charset="0"/>
            </a:endParaRPr>
          </a:p>
        </p:txBody>
      </p:sp>
      <p:pic>
        <p:nvPicPr>
          <p:cNvPr id="4" name="Picture 3"/>
          <p:cNvPicPr>
            <a:picLocks noChangeAspect="1"/>
          </p:cNvPicPr>
          <p:nvPr/>
        </p:nvPicPr>
        <p:blipFill>
          <a:blip r:embed="rId5"/>
          <a:stretch>
            <a:fillRect/>
          </a:stretch>
        </p:blipFill>
        <p:spPr>
          <a:xfrm>
            <a:off x="3491937" y="4167052"/>
            <a:ext cx="3866951" cy="2449952"/>
          </a:xfrm>
          <a:prstGeom prst="rect">
            <a:avLst/>
          </a:prstGeom>
        </p:spPr>
      </p:pic>
      <p:sp>
        <p:nvSpPr>
          <p:cNvPr id="24" name="TextBox 21"/>
          <p:cNvSpPr txBox="1"/>
          <p:nvPr/>
        </p:nvSpPr>
        <p:spPr>
          <a:xfrm>
            <a:off x="4412179" y="3543095"/>
            <a:ext cx="2289070" cy="600164"/>
          </a:xfrm>
          <a:prstGeom prst="rect">
            <a:avLst/>
          </a:prstGeom>
          <a:ln>
            <a:noFill/>
            <a:prstDash val="dash"/>
          </a:ln>
        </p:spPr>
        <p:txBody>
          <a:bodyPr wrap="square" lIns="0" tIns="0" rIns="0" bIns="0" rtlCol="0" anchor="t">
            <a:spAutoFit/>
          </a:bodyPr>
          <a:lstStyle/>
          <a:p>
            <a:pPr marL="172703" lvl="1" algn="ctr">
              <a:lnSpc>
                <a:spcPct val="150000"/>
              </a:lnSpc>
            </a:pPr>
            <a:r>
              <a:rPr lang="en-US" sz="2600" b="1" err="1">
                <a:solidFill>
                  <a:srgbClr val="FF0000"/>
                </a:solidFill>
                <a:latin typeface="Calibri" pitchFamily="34" charset="0"/>
                <a:cs typeface="Calibri" pitchFamily="34" charset="0"/>
              </a:rPr>
              <a:t>Dược</a:t>
            </a:r>
            <a:r>
              <a:rPr lang="en-US" sz="2600" b="1">
                <a:solidFill>
                  <a:srgbClr val="FF0000"/>
                </a:solidFill>
                <a:latin typeface="Calibri" pitchFamily="34" charset="0"/>
                <a:cs typeface="Calibri" pitchFamily="34" charset="0"/>
              </a:rPr>
              <a:t> liệu</a:t>
            </a:r>
            <a:endParaRPr lang="en-US" sz="2600" b="1" dirty="0">
              <a:solidFill>
                <a:srgbClr val="FF0000"/>
              </a:solidFill>
              <a:latin typeface="Calibri" pitchFamily="34" charset="0"/>
              <a:cs typeface="Calibri" pitchFamily="34" charset="0"/>
            </a:endParaRPr>
          </a:p>
        </p:txBody>
      </p:sp>
      <p:pic>
        <p:nvPicPr>
          <p:cNvPr id="5" name="Picture 4"/>
          <p:cNvPicPr>
            <a:picLocks noChangeAspect="1"/>
          </p:cNvPicPr>
          <p:nvPr/>
        </p:nvPicPr>
        <p:blipFill rotWithShape="1">
          <a:blip r:embed="rId6"/>
          <a:srcRect l="23976" r="25460"/>
          <a:stretch/>
        </p:blipFill>
        <p:spPr>
          <a:xfrm>
            <a:off x="8033657" y="4659477"/>
            <a:ext cx="2888343" cy="2071523"/>
          </a:xfrm>
          <a:prstGeom prst="rect">
            <a:avLst/>
          </a:prstGeom>
        </p:spPr>
      </p:pic>
      <p:sp>
        <p:nvSpPr>
          <p:cNvPr id="25" name="TextBox 21"/>
          <p:cNvSpPr txBox="1"/>
          <p:nvPr/>
        </p:nvSpPr>
        <p:spPr>
          <a:xfrm>
            <a:off x="10922000" y="4628031"/>
            <a:ext cx="1187893" cy="1138260"/>
          </a:xfrm>
          <a:prstGeom prst="rect">
            <a:avLst/>
          </a:prstGeom>
          <a:ln>
            <a:noFill/>
            <a:prstDash val="dash"/>
          </a:ln>
        </p:spPr>
        <p:txBody>
          <a:bodyPr wrap="square" lIns="0" tIns="0" rIns="0" bIns="0" rtlCol="0" anchor="t">
            <a:spAutoFit/>
          </a:bodyPr>
          <a:lstStyle/>
          <a:p>
            <a:pPr marL="172703" lvl="1" algn="ctr">
              <a:lnSpc>
                <a:spcPct val="150000"/>
              </a:lnSpc>
            </a:pPr>
            <a:r>
              <a:rPr lang="en-US" sz="2600" b="1" err="1">
                <a:solidFill>
                  <a:srgbClr val="FF0000"/>
                </a:solidFill>
                <a:latin typeface="Calibri" pitchFamily="34" charset="0"/>
                <a:cs typeface="Calibri" pitchFamily="34" charset="0"/>
              </a:rPr>
              <a:t>Nông</a:t>
            </a:r>
            <a:r>
              <a:rPr lang="en-US" sz="2600" b="1">
                <a:solidFill>
                  <a:srgbClr val="FF0000"/>
                </a:solidFill>
                <a:latin typeface="Calibri" pitchFamily="34" charset="0"/>
                <a:cs typeface="Calibri" pitchFamily="34" charset="0"/>
              </a:rPr>
              <a:t> sản</a:t>
            </a:r>
            <a:endParaRPr lang="en-US" sz="2600" b="1"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28968681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000"/>
                                        <p:tgtEl>
                                          <p:spTgt spid="2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circle(in)">
                                      <p:cBhvr>
                                        <p:cTn id="16" dur="2000"/>
                                        <p:tgtEl>
                                          <p:spTgt spid="24"/>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ircle(in)">
                                      <p:cBhvr>
                                        <p:cTn id="19" dur="2000"/>
                                        <p:tgtEl>
                                          <p:spTgt spid="25"/>
                                        </p:tgtEl>
                                      </p:cBhvr>
                                    </p:animEffect>
                                  </p:childTnLst>
                                </p:cTn>
                              </p:par>
                              <p:par>
                                <p:cTn id="20" presetID="6"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par>
                                <p:cTn id="23" presetID="6" presetClass="entr" presetSubtype="1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par>
                                <p:cTn id="26" presetID="6" presetClass="entr" presetSubtype="16"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8612" cy="6858000"/>
          </a:xfrm>
          <a:custGeom>
            <a:avLst/>
            <a:gdLst/>
            <a:ahLst/>
            <a:cxnLst/>
            <a:rect l="l" t="t" r="r" b="b"/>
            <a:pathLst>
              <a:path w="18297918" h="10287000">
                <a:moveTo>
                  <a:pt x="0" y="0"/>
                </a:moveTo>
                <a:lnTo>
                  <a:pt x="18297918" y="0"/>
                </a:lnTo>
                <a:lnTo>
                  <a:pt x="18297918" y="10287000"/>
                </a:lnTo>
                <a:lnTo>
                  <a:pt x="0" y="10287000"/>
                </a:lnTo>
                <a:lnTo>
                  <a:pt x="0" y="0"/>
                </a:lnTo>
                <a:close/>
              </a:path>
            </a:pathLst>
          </a:custGeom>
          <a:blipFill>
            <a:blip r:embed="rId2"/>
            <a:stretch>
              <a:fillRect/>
            </a:stretch>
          </a:blipFill>
        </p:spPr>
      </p:sp>
      <p:grpSp>
        <p:nvGrpSpPr>
          <p:cNvPr id="3" name="Group 3"/>
          <p:cNvGrpSpPr/>
          <p:nvPr/>
        </p:nvGrpSpPr>
        <p:grpSpPr>
          <a:xfrm>
            <a:off x="498668" y="88908"/>
            <a:ext cx="11194665" cy="1511291"/>
            <a:chOff x="0" y="-57150"/>
            <a:chExt cx="10520475" cy="1420275"/>
          </a:xfrm>
        </p:grpSpPr>
        <p:sp>
          <p:nvSpPr>
            <p:cNvPr id="4" name="Freeform 4"/>
            <p:cNvSpPr/>
            <p:nvPr/>
          </p:nvSpPr>
          <p:spPr>
            <a:xfrm>
              <a:off x="0" y="-1"/>
              <a:ext cx="10520475" cy="1363126"/>
            </a:xfrm>
            <a:custGeom>
              <a:avLst/>
              <a:gdLst/>
              <a:ahLst/>
              <a:cxnLst/>
              <a:rect l="l" t="t" r="r" b="b"/>
              <a:pathLst>
                <a:path w="10520475" h="1007589">
                  <a:moveTo>
                    <a:pt x="10520475" y="503794"/>
                  </a:moveTo>
                  <a:lnTo>
                    <a:pt x="10317275" y="1007589"/>
                  </a:lnTo>
                  <a:lnTo>
                    <a:pt x="203200" y="1007589"/>
                  </a:lnTo>
                  <a:lnTo>
                    <a:pt x="0" y="503794"/>
                  </a:lnTo>
                  <a:lnTo>
                    <a:pt x="203200" y="0"/>
                  </a:lnTo>
                  <a:lnTo>
                    <a:pt x="10317275" y="0"/>
                  </a:lnTo>
                  <a:lnTo>
                    <a:pt x="10520475" y="503794"/>
                  </a:lnTo>
                  <a:close/>
                </a:path>
              </a:pathLst>
            </a:custGeom>
            <a:gradFill rotWithShape="1">
              <a:gsLst>
                <a:gs pos="0">
                  <a:srgbClr val="27AAE1">
                    <a:alpha val="100000"/>
                  </a:srgbClr>
                </a:gs>
                <a:gs pos="100000">
                  <a:srgbClr val="254287">
                    <a:alpha val="100000"/>
                  </a:srgbClr>
                </a:gs>
              </a:gsLst>
              <a:lin ang="0"/>
            </a:gradFill>
          </p:spPr>
        </p:sp>
        <p:sp>
          <p:nvSpPr>
            <p:cNvPr id="5" name="TextBox 5"/>
            <p:cNvSpPr txBox="1"/>
            <p:nvPr/>
          </p:nvSpPr>
          <p:spPr>
            <a:xfrm>
              <a:off x="114300" y="-57150"/>
              <a:ext cx="10291875" cy="1064739"/>
            </a:xfrm>
            <a:prstGeom prst="rect">
              <a:avLst/>
            </a:prstGeom>
          </p:spPr>
          <p:txBody>
            <a:bodyPr lIns="50800" tIns="50800" rIns="50800" bIns="50800" rtlCol="0" anchor="ctr"/>
            <a:lstStyle/>
            <a:p>
              <a:pPr algn="ctr">
                <a:lnSpc>
                  <a:spcPts val="1772"/>
                </a:lnSpc>
              </a:pPr>
              <a:endParaRPr/>
            </a:p>
          </p:txBody>
        </p:sp>
      </p:grpSp>
      <p:sp>
        <p:nvSpPr>
          <p:cNvPr id="6" name="TextBox 6"/>
          <p:cNvSpPr txBox="1"/>
          <p:nvPr/>
        </p:nvSpPr>
        <p:spPr>
          <a:xfrm>
            <a:off x="848432" y="272238"/>
            <a:ext cx="10495137" cy="1182055"/>
          </a:xfrm>
          <a:prstGeom prst="rect">
            <a:avLst/>
          </a:prstGeom>
        </p:spPr>
        <p:txBody>
          <a:bodyPr lIns="0" tIns="0" rIns="0" bIns="0" rtlCol="0" anchor="t">
            <a:spAutoFit/>
          </a:bodyPr>
          <a:lstStyle/>
          <a:p>
            <a:pPr algn="ctr">
              <a:lnSpc>
                <a:spcPct val="150000"/>
              </a:lnSpc>
            </a:pPr>
            <a:r>
              <a:rPr lang="en-US" sz="2700" b="1" dirty="0" err="1">
                <a:solidFill>
                  <a:srgbClr val="FFFF00"/>
                </a:solidFill>
                <a:latin typeface="Calibri" pitchFamily="34" charset="0"/>
                <a:cs typeface="Calibri" pitchFamily="34" charset="0"/>
              </a:rPr>
              <a:t>Với</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tổng</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vốn</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đầu</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tư</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lên</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đến</a:t>
            </a:r>
            <a:r>
              <a:rPr lang="en-US" sz="2700" b="1" dirty="0">
                <a:solidFill>
                  <a:srgbClr val="FFFF00"/>
                </a:solidFill>
                <a:latin typeface="Calibri" pitchFamily="34" charset="0"/>
                <a:cs typeface="Calibri" pitchFamily="34" charset="0"/>
              </a:rPr>
              <a:t> 2 </a:t>
            </a:r>
            <a:r>
              <a:rPr lang="en-US" sz="2700" b="1" dirty="0" err="1">
                <a:solidFill>
                  <a:srgbClr val="FFFF00"/>
                </a:solidFill>
                <a:latin typeface="Calibri" pitchFamily="34" charset="0"/>
                <a:cs typeface="Calibri" pitchFamily="34" charset="0"/>
              </a:rPr>
              <a:t>tỷ</a:t>
            </a:r>
            <a:r>
              <a:rPr lang="en-US" sz="2700" b="1" dirty="0">
                <a:solidFill>
                  <a:srgbClr val="FFFF00"/>
                </a:solidFill>
                <a:latin typeface="Calibri" pitchFamily="34" charset="0"/>
                <a:cs typeface="Calibri" pitchFamily="34" charset="0"/>
              </a:rPr>
              <a:t> USD, Samsung </a:t>
            </a:r>
            <a:r>
              <a:rPr lang="en-US" sz="2700" b="1" dirty="0" err="1">
                <a:solidFill>
                  <a:srgbClr val="FFFF00"/>
                </a:solidFill>
                <a:latin typeface="Calibri" pitchFamily="34" charset="0"/>
                <a:cs typeface="Calibri" pitchFamily="34" charset="0"/>
              </a:rPr>
              <a:t>Thái</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Nguyên</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trở</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thành</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nhà</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sản</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xuất</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điện</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thoại</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và</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linh</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kiện</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lớn</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nhất</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thế</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giới</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tại</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Việt</a:t>
            </a:r>
            <a:r>
              <a:rPr lang="en-US" sz="2700" b="1" dirty="0">
                <a:solidFill>
                  <a:srgbClr val="FFFF00"/>
                </a:solidFill>
                <a:latin typeface="Calibri" pitchFamily="34" charset="0"/>
                <a:cs typeface="Calibri" pitchFamily="34" charset="0"/>
              </a:rPr>
              <a:t> Nam.</a:t>
            </a:r>
          </a:p>
        </p:txBody>
      </p:sp>
    </p:spTree>
    <p:extLst>
      <p:ext uri="{BB962C8B-B14F-4D97-AF65-F5344CB8AC3E}">
        <p14:creationId xmlns:p14="http://schemas.microsoft.com/office/powerpoint/2010/main" val="19226001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hông có mô tả ả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1242972"/>
            <a:ext cx="12166600" cy="80755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6"/>
          <p:cNvSpPr txBox="1"/>
          <p:nvPr/>
        </p:nvSpPr>
        <p:spPr>
          <a:xfrm>
            <a:off x="1069145" y="-317734"/>
            <a:ext cx="10723458" cy="446276"/>
          </a:xfrm>
          <a:prstGeom prst="rect">
            <a:avLst/>
          </a:prstGeom>
          <a:solidFill>
            <a:srgbClr val="0000FF"/>
          </a:solidFill>
        </p:spPr>
        <p:txBody>
          <a:bodyPr wrap="square" lIns="0" tIns="0" rIns="0" bIns="0" rtlCol="0" anchor="t">
            <a:spAutoFit/>
          </a:bodyPr>
          <a:lstStyle/>
          <a:p>
            <a:pPr algn="ctr"/>
            <a:r>
              <a:rPr lang="vi-VN" sz="2900" b="1" dirty="0">
                <a:solidFill>
                  <a:schemeClr val="bg1"/>
                </a:solidFill>
                <a:latin typeface="Calibri" pitchFamily="34" charset="0"/>
                <a:cs typeface="Calibri" pitchFamily="34" charset="0"/>
              </a:rPr>
              <a:t>Khu Công nghệ cao TPHCM (SHTP</a:t>
            </a:r>
            <a:r>
              <a:rPr lang="vi-VN" sz="2900" b="1">
                <a:solidFill>
                  <a:schemeClr val="bg1"/>
                </a:solidFill>
                <a:latin typeface="Calibri" pitchFamily="34" charset="0"/>
                <a:cs typeface="Calibri" pitchFamily="34" charset="0"/>
              </a:rPr>
              <a:t>)  </a:t>
            </a:r>
            <a:r>
              <a:rPr lang="vi-VN" sz="2900" b="1" dirty="0">
                <a:solidFill>
                  <a:schemeClr val="bg1"/>
                </a:solidFill>
                <a:latin typeface="Calibri" pitchFamily="34" charset="0"/>
                <a:cs typeface="Calibri" pitchFamily="34" charset="0"/>
              </a:rPr>
              <a:t>"Thung lũng Silicon" của Việt Nam</a:t>
            </a:r>
            <a:endParaRPr lang="en-US" sz="2900"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8442112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ông có mô tả ảnh."/>
          <p:cNvPicPr>
            <a:picLocks noChangeAspect="1" noChangeArrowheads="1"/>
          </p:cNvPicPr>
          <p:nvPr/>
        </p:nvPicPr>
        <p:blipFill rotWithShape="1">
          <a:blip r:embed="rId3">
            <a:extLst>
              <a:ext uri="{28A0092B-C50C-407E-A947-70E740481C1C}">
                <a14:useLocalDpi xmlns:a14="http://schemas.microsoft.com/office/drawing/2010/main" val="0"/>
              </a:ext>
            </a:extLst>
          </a:blip>
          <a:srcRect t="27302" b="11696"/>
          <a:stretch/>
        </p:blipFill>
        <p:spPr bwMode="auto">
          <a:xfrm>
            <a:off x="-13369" y="1397000"/>
            <a:ext cx="12192000" cy="5461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
          <p:cNvGrpSpPr/>
          <p:nvPr/>
        </p:nvGrpSpPr>
        <p:grpSpPr>
          <a:xfrm>
            <a:off x="498668" y="149721"/>
            <a:ext cx="11194665" cy="1072159"/>
            <a:chOff x="0" y="0"/>
            <a:chExt cx="10520475" cy="1007589"/>
          </a:xfrm>
        </p:grpSpPr>
        <p:sp>
          <p:nvSpPr>
            <p:cNvPr id="4" name="Freeform 4"/>
            <p:cNvSpPr/>
            <p:nvPr/>
          </p:nvSpPr>
          <p:spPr>
            <a:xfrm>
              <a:off x="0" y="0"/>
              <a:ext cx="10520475" cy="1007589"/>
            </a:xfrm>
            <a:custGeom>
              <a:avLst/>
              <a:gdLst/>
              <a:ahLst/>
              <a:cxnLst/>
              <a:rect l="l" t="t" r="r" b="b"/>
              <a:pathLst>
                <a:path w="10520475" h="1007589">
                  <a:moveTo>
                    <a:pt x="10520475" y="503794"/>
                  </a:moveTo>
                  <a:lnTo>
                    <a:pt x="10317275" y="1007589"/>
                  </a:lnTo>
                  <a:lnTo>
                    <a:pt x="203200" y="1007589"/>
                  </a:lnTo>
                  <a:lnTo>
                    <a:pt x="0" y="503794"/>
                  </a:lnTo>
                  <a:lnTo>
                    <a:pt x="203200" y="0"/>
                  </a:lnTo>
                  <a:lnTo>
                    <a:pt x="10317275" y="0"/>
                  </a:lnTo>
                  <a:lnTo>
                    <a:pt x="10520475" y="503794"/>
                  </a:lnTo>
                  <a:close/>
                </a:path>
              </a:pathLst>
            </a:custGeom>
            <a:gradFill rotWithShape="1">
              <a:gsLst>
                <a:gs pos="0">
                  <a:srgbClr val="27AAE1">
                    <a:alpha val="100000"/>
                  </a:srgbClr>
                </a:gs>
                <a:gs pos="100000">
                  <a:srgbClr val="254287">
                    <a:alpha val="100000"/>
                  </a:srgbClr>
                </a:gs>
              </a:gsLst>
              <a:lin ang="0"/>
            </a:gradFill>
          </p:spPr>
        </p:sp>
        <p:sp>
          <p:nvSpPr>
            <p:cNvPr id="5" name="TextBox 5"/>
            <p:cNvSpPr txBox="1"/>
            <p:nvPr/>
          </p:nvSpPr>
          <p:spPr>
            <a:xfrm>
              <a:off x="114300" y="-57150"/>
              <a:ext cx="10291875" cy="1064739"/>
            </a:xfrm>
            <a:prstGeom prst="rect">
              <a:avLst/>
            </a:prstGeom>
          </p:spPr>
          <p:txBody>
            <a:bodyPr lIns="50800" tIns="50800" rIns="50800" bIns="50800" rtlCol="0" anchor="ctr"/>
            <a:lstStyle/>
            <a:p>
              <a:pPr algn="ctr">
                <a:lnSpc>
                  <a:spcPts val="1772"/>
                </a:lnSpc>
              </a:pPr>
              <a:endParaRPr/>
            </a:p>
          </p:txBody>
        </p:sp>
      </p:grpSp>
      <p:sp>
        <p:nvSpPr>
          <p:cNvPr id="6" name="TextBox 6"/>
          <p:cNvSpPr txBox="1"/>
          <p:nvPr/>
        </p:nvSpPr>
        <p:spPr>
          <a:xfrm>
            <a:off x="848432" y="272238"/>
            <a:ext cx="10495137" cy="923330"/>
          </a:xfrm>
          <a:prstGeom prst="rect">
            <a:avLst/>
          </a:prstGeom>
        </p:spPr>
        <p:txBody>
          <a:bodyPr lIns="0" tIns="0" rIns="0" bIns="0" rtlCol="0" anchor="t">
            <a:spAutoFit/>
          </a:bodyPr>
          <a:lstStyle/>
          <a:p>
            <a:pPr algn="ctr">
              <a:lnSpc>
                <a:spcPts val="3646"/>
              </a:lnSpc>
            </a:pPr>
            <a:r>
              <a:rPr lang="vi-VN" sz="3000" b="1" dirty="0">
                <a:solidFill>
                  <a:srgbClr val="F4F4F4"/>
                </a:solidFill>
                <a:latin typeface="Calibri" pitchFamily="34" charset="0"/>
                <a:cs typeface="Calibri" pitchFamily="34" charset="0"/>
              </a:rPr>
              <a:t>Cụm tiểu thủ công nghiệp và công nghiệp nhỏ Cầu Giấy, hay được dân công nghệ, kinh tế gọi là "phố IT của Hà Nội"</a:t>
            </a:r>
            <a:endParaRPr lang="en-US" sz="3000" b="1" dirty="0">
              <a:solidFill>
                <a:srgbClr val="F4F4F4"/>
              </a:solidFill>
              <a:latin typeface="Calibri" pitchFamily="34" charset="0"/>
              <a:cs typeface="Calibri" pitchFamily="34" charset="0"/>
            </a:endParaRPr>
          </a:p>
        </p:txBody>
      </p:sp>
    </p:spTree>
    <p:extLst>
      <p:ext uri="{BB962C8B-B14F-4D97-AF65-F5344CB8AC3E}">
        <p14:creationId xmlns:p14="http://schemas.microsoft.com/office/powerpoint/2010/main" val="150736835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ông ty may mặc lớn nhất ở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1" y="-245067"/>
            <a:ext cx="12203471" cy="712682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a:off x="355600" y="5613400"/>
            <a:ext cx="11194665" cy="1072159"/>
            <a:chOff x="0" y="0"/>
            <a:chExt cx="10520475" cy="1007589"/>
          </a:xfrm>
        </p:grpSpPr>
        <p:sp>
          <p:nvSpPr>
            <p:cNvPr id="4" name="Freeform 3"/>
            <p:cNvSpPr/>
            <p:nvPr/>
          </p:nvSpPr>
          <p:spPr>
            <a:xfrm>
              <a:off x="0" y="0"/>
              <a:ext cx="10520475" cy="1007589"/>
            </a:xfrm>
            <a:custGeom>
              <a:avLst/>
              <a:gdLst/>
              <a:ahLst/>
              <a:cxnLst/>
              <a:rect l="l" t="t" r="r" b="b"/>
              <a:pathLst>
                <a:path w="10520475" h="1007589">
                  <a:moveTo>
                    <a:pt x="10520475" y="503794"/>
                  </a:moveTo>
                  <a:lnTo>
                    <a:pt x="10317275" y="1007589"/>
                  </a:lnTo>
                  <a:lnTo>
                    <a:pt x="203200" y="1007589"/>
                  </a:lnTo>
                  <a:lnTo>
                    <a:pt x="0" y="503794"/>
                  </a:lnTo>
                  <a:lnTo>
                    <a:pt x="203200" y="0"/>
                  </a:lnTo>
                  <a:lnTo>
                    <a:pt x="10317275" y="0"/>
                  </a:lnTo>
                  <a:lnTo>
                    <a:pt x="10520475" y="503794"/>
                  </a:lnTo>
                  <a:close/>
                </a:path>
              </a:pathLst>
            </a:custGeom>
            <a:gradFill rotWithShape="1">
              <a:gsLst>
                <a:gs pos="0">
                  <a:srgbClr val="27AAE1">
                    <a:alpha val="100000"/>
                  </a:srgbClr>
                </a:gs>
                <a:gs pos="100000">
                  <a:srgbClr val="254287">
                    <a:alpha val="100000"/>
                  </a:srgbClr>
                </a:gs>
              </a:gsLst>
              <a:lin ang="0"/>
            </a:gradFill>
          </p:spPr>
        </p:sp>
        <p:sp>
          <p:nvSpPr>
            <p:cNvPr id="5" name="TextBox 4"/>
            <p:cNvSpPr txBox="1"/>
            <p:nvPr/>
          </p:nvSpPr>
          <p:spPr>
            <a:xfrm>
              <a:off x="114300" y="-57150"/>
              <a:ext cx="10291875" cy="1064739"/>
            </a:xfrm>
            <a:prstGeom prst="rect">
              <a:avLst/>
            </a:prstGeom>
          </p:spPr>
          <p:txBody>
            <a:bodyPr lIns="50800" tIns="50800" rIns="50800" bIns="50800" rtlCol="0" anchor="ctr"/>
            <a:lstStyle/>
            <a:p>
              <a:pPr algn="ctr">
                <a:lnSpc>
                  <a:spcPts val="1772"/>
                </a:lnSpc>
              </a:pPr>
              <a:endParaRPr/>
            </a:p>
          </p:txBody>
        </p:sp>
      </p:grpSp>
      <p:sp>
        <p:nvSpPr>
          <p:cNvPr id="6" name="TextBox 5"/>
          <p:cNvSpPr txBox="1"/>
          <p:nvPr/>
        </p:nvSpPr>
        <p:spPr>
          <a:xfrm>
            <a:off x="548752" y="5937796"/>
            <a:ext cx="10814380" cy="294953"/>
          </a:xfrm>
          <a:prstGeom prst="rect">
            <a:avLst/>
          </a:prstGeom>
        </p:spPr>
        <p:txBody>
          <a:bodyPr lIns="0" tIns="0" rIns="0" bIns="0" rtlCol="0" anchor="t">
            <a:spAutoFit/>
          </a:bodyPr>
          <a:lstStyle/>
          <a:p>
            <a:pPr algn="ctr">
              <a:lnSpc>
                <a:spcPts val="2316"/>
              </a:lnSpc>
              <a:spcBef>
                <a:spcPct val="0"/>
              </a:spcBef>
            </a:pPr>
            <a:r>
              <a:rPr lang="en-US" sz="2900" b="1" dirty="0" err="1">
                <a:solidFill>
                  <a:srgbClr val="FFFFFF"/>
                </a:solidFill>
                <a:latin typeface="Calibri" pitchFamily="34" charset="0"/>
                <a:cs typeface="Calibri" pitchFamily="34" charset="0"/>
              </a:rPr>
              <a:t>Công</a:t>
            </a:r>
            <a:r>
              <a:rPr lang="en-US" sz="2900" b="1" dirty="0">
                <a:solidFill>
                  <a:srgbClr val="FFFFFF"/>
                </a:solidFill>
                <a:latin typeface="Calibri" pitchFamily="34" charset="0"/>
                <a:cs typeface="Calibri" pitchFamily="34" charset="0"/>
              </a:rPr>
              <a:t> </a:t>
            </a:r>
            <a:r>
              <a:rPr lang="en-US" sz="2900" b="1">
                <a:solidFill>
                  <a:srgbClr val="FFFFFF"/>
                </a:solidFill>
                <a:latin typeface="Calibri" pitchFamily="34" charset="0"/>
                <a:cs typeface="Calibri" pitchFamily="34" charset="0"/>
              </a:rPr>
              <a:t>Ty may Việt </a:t>
            </a:r>
            <a:r>
              <a:rPr lang="en-US" sz="2900" b="1" dirty="0" err="1">
                <a:solidFill>
                  <a:srgbClr val="FFFFFF"/>
                </a:solidFill>
                <a:latin typeface="Calibri" pitchFamily="34" charset="0"/>
                <a:cs typeface="Calibri" pitchFamily="34" charset="0"/>
              </a:rPr>
              <a:t>Tiến</a:t>
            </a:r>
            <a:r>
              <a:rPr lang="en-US" sz="2900" b="1" dirty="0">
                <a:solidFill>
                  <a:srgbClr val="FFFFFF"/>
                </a:solidFill>
                <a:latin typeface="Calibri" pitchFamily="34" charset="0"/>
                <a:cs typeface="Calibri" pitchFamily="34" charset="0"/>
              </a:rPr>
              <a:t> </a:t>
            </a:r>
            <a:r>
              <a:rPr lang="en-US" sz="2900" b="1">
                <a:solidFill>
                  <a:srgbClr val="FFFFFF"/>
                </a:solidFill>
                <a:latin typeface="Calibri" pitchFamily="34" charset="0"/>
                <a:cs typeface="Calibri" pitchFamily="34" charset="0"/>
              </a:rPr>
              <a:t>– Doanh nghiệp may mặc hàng đầu Việt </a:t>
            </a:r>
            <a:r>
              <a:rPr lang="en-US" sz="2900" b="1" dirty="0">
                <a:solidFill>
                  <a:srgbClr val="FFFFFF"/>
                </a:solidFill>
                <a:latin typeface="Calibri" pitchFamily="34" charset="0"/>
                <a:cs typeface="Calibri" pitchFamily="34" charset="0"/>
              </a:rPr>
              <a:t>Nam</a:t>
            </a:r>
          </a:p>
        </p:txBody>
      </p:sp>
    </p:spTree>
    <p:extLst>
      <p:ext uri="{BB962C8B-B14F-4D97-AF65-F5344CB8AC3E}">
        <p14:creationId xmlns:p14="http://schemas.microsoft.com/office/powerpoint/2010/main" val="2871093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1"/>
          <p:cNvSpPr txBox="1"/>
          <p:nvPr/>
        </p:nvSpPr>
        <p:spPr>
          <a:xfrm>
            <a:off x="1566842" y="2349456"/>
            <a:ext cx="2257632" cy="282129"/>
          </a:xfrm>
          <a:prstGeom prst="rect">
            <a:avLst/>
          </a:prstGeom>
        </p:spPr>
        <p:txBody>
          <a:bodyPr lIns="0" tIns="0" rIns="0" bIns="0" rtlCol="0" anchor="t">
            <a:spAutoFit/>
          </a:bodyPr>
          <a:lstStyle/>
          <a:p>
            <a:pPr>
              <a:lnSpc>
                <a:spcPts val="2239"/>
              </a:lnSpc>
            </a:pPr>
            <a:r>
              <a:rPr lang="en-US" sz="1600" dirty="0">
                <a:solidFill>
                  <a:srgbClr val="FFFFFF"/>
                </a:solidFill>
                <a:latin typeface="#9Slide03 IcielPanton Black" panose="00000A00000000000000" pitchFamily="2" charset="-93"/>
              </a:rPr>
              <a:t>KHÍ HẬU</a:t>
            </a:r>
          </a:p>
        </p:txBody>
      </p:sp>
      <p:sp>
        <p:nvSpPr>
          <p:cNvPr id="42" name="TextBox 42"/>
          <p:cNvSpPr txBox="1"/>
          <p:nvPr/>
        </p:nvSpPr>
        <p:spPr>
          <a:xfrm>
            <a:off x="5342710" y="259075"/>
            <a:ext cx="6583680" cy="1246495"/>
          </a:xfrm>
          <a:prstGeom prst="rect">
            <a:avLst/>
          </a:prstGeom>
        </p:spPr>
        <p:txBody>
          <a:bodyPr wrap="square" lIns="0" tIns="0" rIns="0" bIns="0" rtlCol="0" anchor="t">
            <a:spAutoFit/>
          </a:bodyPr>
          <a:lstStyle/>
          <a:p>
            <a:pPr marL="172703" lvl="1" algn="ctr"/>
            <a:r>
              <a:rPr lang="vi-VN" sz="2700" b="1" dirty="0">
                <a:solidFill>
                  <a:srgbClr val="000B5D"/>
                </a:solidFill>
                <a:latin typeface="Calibri" pitchFamily="34" charset="0"/>
                <a:cs typeface="Calibri" pitchFamily="34" charset="0"/>
              </a:rPr>
              <a:t>Việt Nam có </a:t>
            </a:r>
            <a:r>
              <a:rPr lang="vi-VN" sz="2700" b="1">
                <a:solidFill>
                  <a:srgbClr val="000B5D"/>
                </a:solidFill>
                <a:latin typeface="Calibri" pitchFamily="34" charset="0"/>
                <a:cs typeface="Calibri" pitchFamily="34" charset="0"/>
              </a:rPr>
              <a:t>nhiều nắng</a:t>
            </a:r>
            <a:r>
              <a:rPr lang="en-US" sz="2700" b="1">
                <a:solidFill>
                  <a:srgbClr val="000B5D"/>
                </a:solidFill>
                <a:latin typeface="Calibri" pitchFamily="34" charset="0"/>
                <a:cs typeface="Calibri" pitchFamily="34" charset="0"/>
              </a:rPr>
              <a:t>, gió mạnh, </a:t>
            </a:r>
            <a:r>
              <a:rPr lang="vi-VN" sz="2700" b="1">
                <a:solidFill>
                  <a:srgbClr val="000B5D"/>
                </a:solidFill>
                <a:latin typeface="Calibri" pitchFamily="34" charset="0"/>
                <a:cs typeface="Calibri" pitchFamily="34" charset="0"/>
              </a:rPr>
              <a:t>đặc </a:t>
            </a:r>
            <a:r>
              <a:rPr lang="vi-VN" sz="2700" b="1" dirty="0">
                <a:solidFill>
                  <a:srgbClr val="000B5D"/>
                </a:solidFill>
                <a:latin typeface="Calibri" pitchFamily="34" charset="0"/>
                <a:cs typeface="Calibri" pitchFamily="34" charset="0"/>
              </a:rPr>
              <a:t>biệt là </a:t>
            </a:r>
            <a:r>
              <a:rPr lang="vi-VN" sz="2700" b="1">
                <a:solidFill>
                  <a:srgbClr val="000B5D"/>
                </a:solidFill>
                <a:latin typeface="Calibri" pitchFamily="34" charset="0"/>
                <a:cs typeface="Calibri" pitchFamily="34" charset="0"/>
              </a:rPr>
              <a:t>ở </a:t>
            </a:r>
            <a:r>
              <a:rPr lang="en-US" sz="2700" b="1">
                <a:solidFill>
                  <a:srgbClr val="000B5D"/>
                </a:solidFill>
                <a:latin typeface="Calibri" pitchFamily="34" charset="0"/>
                <a:cs typeface="Calibri" pitchFamily="34" charset="0"/>
              </a:rPr>
              <a:t>phía</a:t>
            </a:r>
            <a:r>
              <a:rPr lang="vi-VN" sz="2700" b="1">
                <a:solidFill>
                  <a:srgbClr val="000B5D"/>
                </a:solidFill>
                <a:latin typeface="Calibri" pitchFamily="34" charset="0"/>
                <a:cs typeface="Calibri" pitchFamily="34" charset="0"/>
              </a:rPr>
              <a:t> </a:t>
            </a:r>
            <a:r>
              <a:rPr lang="vi-VN" sz="2700" b="1" dirty="0">
                <a:solidFill>
                  <a:srgbClr val="000B5D"/>
                </a:solidFill>
                <a:latin typeface="Calibri" pitchFamily="34" charset="0"/>
                <a:cs typeface="Calibri" pitchFamily="34" charset="0"/>
              </a:rPr>
              <a:t>Nam, tạo điều kiện lý tưởng </a:t>
            </a:r>
            <a:r>
              <a:rPr lang="vi-VN" sz="2700" b="1">
                <a:solidFill>
                  <a:srgbClr val="000B5D"/>
                </a:solidFill>
                <a:latin typeface="Calibri" pitchFamily="34" charset="0"/>
                <a:cs typeface="Calibri" pitchFamily="34" charset="0"/>
              </a:rPr>
              <a:t>cho phát </a:t>
            </a:r>
            <a:r>
              <a:rPr lang="vi-VN" sz="2700" b="1" dirty="0">
                <a:solidFill>
                  <a:srgbClr val="000B5D"/>
                </a:solidFill>
                <a:latin typeface="Calibri" pitchFamily="34" charset="0"/>
                <a:cs typeface="Calibri" pitchFamily="34" charset="0"/>
              </a:rPr>
              <a:t>triển các dự án điện </a:t>
            </a:r>
            <a:r>
              <a:rPr lang="vi-VN" sz="2700" b="1">
                <a:solidFill>
                  <a:srgbClr val="000B5D"/>
                </a:solidFill>
                <a:latin typeface="Calibri" pitchFamily="34" charset="0"/>
                <a:cs typeface="Calibri" pitchFamily="34" charset="0"/>
              </a:rPr>
              <a:t>mặt trời</a:t>
            </a:r>
            <a:r>
              <a:rPr lang="en-US" sz="2700" b="1">
                <a:solidFill>
                  <a:srgbClr val="000B5D"/>
                </a:solidFill>
                <a:latin typeface="Calibri" pitchFamily="34" charset="0"/>
                <a:cs typeface="Calibri" pitchFamily="34" charset="0"/>
              </a:rPr>
              <a:t>, điện gió</a:t>
            </a:r>
            <a:r>
              <a:rPr lang="vi-VN" sz="2700" b="1">
                <a:solidFill>
                  <a:srgbClr val="000B5D"/>
                </a:solidFill>
                <a:latin typeface="Calibri" pitchFamily="34" charset="0"/>
                <a:cs typeface="Calibri" pitchFamily="34" charset="0"/>
              </a:rPr>
              <a:t>.</a:t>
            </a:r>
            <a:endParaRPr lang="en-US" sz="2700" b="1" dirty="0">
              <a:solidFill>
                <a:srgbClr val="000B5D"/>
              </a:solidFill>
              <a:latin typeface="Calibri" pitchFamily="34" charset="0"/>
              <a:cs typeface="Calibri" pitchFamily="34" charset="0"/>
            </a:endParaRPr>
          </a:p>
        </p:txBody>
      </p:sp>
      <p:pic>
        <p:nvPicPr>
          <p:cNvPr id="2" name="Picture 1"/>
          <p:cNvPicPr>
            <a:picLocks noChangeAspect="1"/>
          </p:cNvPicPr>
          <p:nvPr/>
        </p:nvPicPr>
        <p:blipFill rotWithShape="1">
          <a:blip r:embed="rId2"/>
          <a:srcRect t="22579"/>
          <a:stretch/>
        </p:blipFill>
        <p:spPr>
          <a:xfrm>
            <a:off x="5995850" y="2939143"/>
            <a:ext cx="6052457" cy="3174274"/>
          </a:xfrm>
          <a:prstGeom prst="rect">
            <a:avLst/>
          </a:prstGeom>
          <a:ln>
            <a:noFill/>
          </a:ln>
          <a:effectLst>
            <a:outerShdw blurRad="292100" dist="139700" dir="2700000" algn="tl" rotWithShape="0">
              <a:srgbClr val="333333">
                <a:alpha val="65000"/>
              </a:srgbClr>
            </a:outerShdw>
          </a:effectLst>
        </p:spPr>
      </p:pic>
      <p:pic>
        <p:nvPicPr>
          <p:cNvPr id="3074" name="Picture 2" descr="C:\Users\Administrator\Desktop\Ảnh GS 9\img_1614329674073_o_1eveonuag6bq1dev1a0u10bh5kpd.jpg"/>
          <p:cNvPicPr>
            <a:picLocks noChangeAspect="1" noChangeArrowheads="1"/>
          </p:cNvPicPr>
          <p:nvPr/>
        </p:nvPicPr>
        <p:blipFill>
          <a:blip r:embed="rId3"/>
          <a:srcRect/>
          <a:stretch>
            <a:fillRect/>
          </a:stretch>
        </p:blipFill>
        <p:spPr bwMode="auto">
          <a:xfrm>
            <a:off x="-12555" y="535577"/>
            <a:ext cx="5821168" cy="4365876"/>
          </a:xfrm>
          <a:prstGeom prst="ellipse">
            <a:avLst/>
          </a:prstGeom>
          <a:ln>
            <a:noFill/>
          </a:ln>
          <a:effectLst>
            <a:softEdge rad="112500"/>
          </a:effectLst>
        </p:spPr>
      </p:pic>
    </p:spTree>
    <p:extLst>
      <p:ext uri="{BB962C8B-B14F-4D97-AF65-F5344CB8AC3E}">
        <p14:creationId xmlns:p14="http://schemas.microsoft.com/office/powerpoint/2010/main" val="417630059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500"/>
                                        <p:tgtEl>
                                          <p:spTgt spid="42"/>
                                        </p:tgtEl>
                                      </p:cBhvr>
                                    </p:animEffect>
                                  </p:childTnLst>
                                </p:cTn>
                              </p:par>
                              <p:par>
                                <p:cTn id="11" presetID="8" presetClass="entr" presetSubtype="16"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diamond(in)">
                                      <p:cBhvr>
                                        <p:cTn id="13"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21"/>
          <p:cNvSpPr txBox="1"/>
          <p:nvPr/>
        </p:nvSpPr>
        <p:spPr>
          <a:xfrm>
            <a:off x="104504" y="3468189"/>
            <a:ext cx="3505776" cy="769441"/>
          </a:xfrm>
          <a:prstGeom prst="rect">
            <a:avLst/>
          </a:prstGeom>
          <a:ln>
            <a:solidFill>
              <a:srgbClr val="00B050"/>
            </a:solidFill>
            <a:prstDash val="dash"/>
          </a:ln>
        </p:spPr>
        <p:txBody>
          <a:bodyPr wrap="square" lIns="0" tIns="0" rIns="0" bIns="0" rtlCol="0" anchor="t">
            <a:spAutoFit/>
          </a:bodyPr>
          <a:lstStyle/>
          <a:p>
            <a:pPr marL="172703" lvl="1" algn="ctr"/>
            <a:r>
              <a:rPr lang="vi-VN" sz="2500" b="1" dirty="0">
                <a:solidFill>
                  <a:srgbClr val="FF0000"/>
                </a:solidFill>
                <a:latin typeface="Calibri" pitchFamily="34" charset="0"/>
                <a:cs typeface="Calibri" pitchFamily="34" charset="0"/>
              </a:rPr>
              <a:t>Dân số đông &gt;&gt;&gt; Thị trường tiêu thụ rộng lớn</a:t>
            </a:r>
            <a:endParaRPr lang="en-US" sz="2500" b="1" dirty="0">
              <a:solidFill>
                <a:srgbClr val="FF0000"/>
              </a:solidFill>
              <a:latin typeface="Calibri" pitchFamily="34" charset="0"/>
              <a:cs typeface="Calibri" pitchFamily="34" charset="0"/>
            </a:endParaRPr>
          </a:p>
        </p:txBody>
      </p:sp>
      <p:sp>
        <p:nvSpPr>
          <p:cNvPr id="15" name="TextBox 21"/>
          <p:cNvSpPr txBox="1"/>
          <p:nvPr/>
        </p:nvSpPr>
        <p:spPr>
          <a:xfrm>
            <a:off x="3331029" y="4696093"/>
            <a:ext cx="4582231" cy="769441"/>
          </a:xfrm>
          <a:prstGeom prst="rect">
            <a:avLst/>
          </a:prstGeom>
          <a:ln>
            <a:solidFill>
              <a:srgbClr val="00B050"/>
            </a:solidFill>
            <a:prstDash val="dash"/>
          </a:ln>
        </p:spPr>
        <p:txBody>
          <a:bodyPr wrap="square" lIns="0" tIns="0" rIns="0" bIns="0" rtlCol="0" anchor="t">
            <a:spAutoFit/>
          </a:bodyPr>
          <a:lstStyle/>
          <a:p>
            <a:pPr marL="172703" lvl="1" algn="ctr"/>
            <a:r>
              <a:rPr lang="en-US" sz="2500" b="1" dirty="0">
                <a:solidFill>
                  <a:srgbClr val="FF0000"/>
                </a:solidFill>
                <a:latin typeface="Calibri" pitchFamily="34" charset="0"/>
                <a:cs typeface="Calibri" pitchFamily="34" charset="0"/>
              </a:rPr>
              <a:t>Lao </a:t>
            </a:r>
            <a:r>
              <a:rPr lang="en-US" sz="2500" b="1" dirty="0" err="1">
                <a:solidFill>
                  <a:srgbClr val="FF0000"/>
                </a:solidFill>
                <a:latin typeface="Calibri" pitchFamily="34" charset="0"/>
                <a:cs typeface="Calibri" pitchFamily="34" charset="0"/>
              </a:rPr>
              <a:t>động</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dồi</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dào</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nhiều</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kinh</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nghiệm</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trong</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nghề</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truyền</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thống</a:t>
            </a:r>
            <a:endParaRPr lang="en-US" sz="2500" b="1" dirty="0">
              <a:solidFill>
                <a:srgbClr val="FF0000"/>
              </a:solidFill>
              <a:latin typeface="Calibri" pitchFamily="34" charset="0"/>
              <a:cs typeface="Calibri" pitchFamily="34" charset="0"/>
            </a:endParaRPr>
          </a:p>
        </p:txBody>
      </p:sp>
      <p:sp>
        <p:nvSpPr>
          <p:cNvPr id="16" name="TextBox 21"/>
          <p:cNvSpPr txBox="1"/>
          <p:nvPr/>
        </p:nvSpPr>
        <p:spPr>
          <a:xfrm>
            <a:off x="7236823" y="5715000"/>
            <a:ext cx="4676503" cy="769441"/>
          </a:xfrm>
          <a:prstGeom prst="rect">
            <a:avLst/>
          </a:prstGeom>
          <a:ln>
            <a:solidFill>
              <a:srgbClr val="00B050"/>
            </a:solidFill>
            <a:prstDash val="dash"/>
          </a:ln>
        </p:spPr>
        <p:txBody>
          <a:bodyPr wrap="square" lIns="0" tIns="0" rIns="0" bIns="0" rtlCol="0" anchor="t">
            <a:spAutoFit/>
          </a:bodyPr>
          <a:lstStyle/>
          <a:p>
            <a:pPr marL="172703" lvl="1" algn="ctr"/>
            <a:r>
              <a:rPr lang="vi-VN" sz="2500" b="1">
                <a:solidFill>
                  <a:srgbClr val="FF0000"/>
                </a:solidFill>
                <a:latin typeface="Calibri" pitchFamily="34" charset="0"/>
                <a:cs typeface="Calibri" pitchFamily="34" charset="0"/>
              </a:rPr>
              <a:t>Chất lượng </a:t>
            </a:r>
            <a:r>
              <a:rPr lang="vi-VN" sz="2500" b="1" dirty="0">
                <a:solidFill>
                  <a:srgbClr val="FF0000"/>
                </a:solidFill>
                <a:latin typeface="Calibri" pitchFamily="34" charset="0"/>
                <a:cs typeface="Calibri" pitchFamily="34" charset="0"/>
              </a:rPr>
              <a:t>tăng &gt;&gt;&gt; Thu hút đầu tư và chuyển giao công nghệ</a:t>
            </a:r>
            <a:endParaRPr lang="en-US" sz="2500" b="1" dirty="0">
              <a:solidFill>
                <a:srgbClr val="FF0000"/>
              </a:solidFill>
              <a:latin typeface="Calibri" pitchFamily="34" charset="0"/>
              <a:cs typeface="Calibri" pitchFamily="34" charset="0"/>
            </a:endParaRPr>
          </a:p>
        </p:txBody>
      </p:sp>
      <p:pic>
        <p:nvPicPr>
          <p:cNvPr id="12" name="Picture 11"/>
          <p:cNvPicPr>
            <a:picLocks noChangeAspect="1"/>
          </p:cNvPicPr>
          <p:nvPr/>
        </p:nvPicPr>
        <p:blipFill>
          <a:blip r:embed="rId3"/>
          <a:stretch>
            <a:fillRect/>
          </a:stretch>
        </p:blipFill>
        <p:spPr>
          <a:xfrm>
            <a:off x="220007" y="386131"/>
            <a:ext cx="3836737" cy="2505869"/>
          </a:xfrm>
          <a:prstGeom prst="rect">
            <a:avLst/>
          </a:prstGeom>
          <a:ln>
            <a:noFill/>
          </a:ln>
          <a:effectLst>
            <a:softEdge rad="112500"/>
          </a:effectLst>
        </p:spPr>
      </p:pic>
      <p:pic>
        <p:nvPicPr>
          <p:cNvPr id="13" name="Picture 12"/>
          <p:cNvPicPr>
            <a:picLocks noChangeAspect="1"/>
          </p:cNvPicPr>
          <p:nvPr/>
        </p:nvPicPr>
        <p:blipFill rotWithShape="1">
          <a:blip r:embed="rId4" cstate="print"/>
          <a:srcRect r="8441"/>
          <a:stretch/>
        </p:blipFill>
        <p:spPr>
          <a:xfrm>
            <a:off x="3837348" y="2018988"/>
            <a:ext cx="4264526" cy="2619946"/>
          </a:xfrm>
          <a:prstGeom prst="rect">
            <a:avLst/>
          </a:prstGeom>
          <a:ln>
            <a:noFill/>
          </a:ln>
          <a:effectLst>
            <a:softEdge rad="112500"/>
          </a:effectLst>
        </p:spPr>
      </p:pic>
      <p:pic>
        <p:nvPicPr>
          <p:cNvPr id="3074" name="Picture 2" descr="Vị thế mới của ngành công nghiệp điện tử Việt Nam | Báo Pháp luật Việt Nam  điện tử"/>
          <p:cNvPicPr>
            <a:picLocks noChangeAspect="1" noChangeArrowheads="1"/>
          </p:cNvPicPr>
          <p:nvPr/>
        </p:nvPicPr>
        <p:blipFill rotWithShape="1">
          <a:blip r:embed="rId5">
            <a:extLst>
              <a:ext uri="{28A0092B-C50C-407E-A947-70E740481C1C}">
                <a14:useLocalDpi xmlns:a14="http://schemas.microsoft.com/office/drawing/2010/main" val="0"/>
              </a:ext>
            </a:extLst>
          </a:blip>
          <a:srcRect l="12000" r="9000"/>
          <a:stretch/>
        </p:blipFill>
        <p:spPr bwMode="auto">
          <a:xfrm>
            <a:off x="8196473" y="2655668"/>
            <a:ext cx="4013200" cy="26479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4400" y="272283"/>
            <a:ext cx="2288123" cy="2288123"/>
          </a:xfrm>
          <a:prstGeom prst="rect">
            <a:avLst/>
          </a:prstGeom>
        </p:spPr>
      </p:pic>
    </p:spTree>
    <p:extLst>
      <p:ext uri="{BB962C8B-B14F-4D97-AF65-F5344CB8AC3E}">
        <p14:creationId xmlns:p14="http://schemas.microsoft.com/office/powerpoint/2010/main" val="158603504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nodeType="withEffect">
                                  <p:stCondLst>
                                    <p:cond delay="0"/>
                                  </p:stCondLst>
                                  <p:childTnLst>
                                    <p:set>
                                      <p:cBhvr>
                                        <p:cTn id="25" dur="1" fill="hold">
                                          <p:stCondLst>
                                            <p:cond delay="0"/>
                                          </p:stCondLst>
                                        </p:cTn>
                                        <p:tgtEl>
                                          <p:spTgt spid="3074"/>
                                        </p:tgtEl>
                                        <p:attrNameLst>
                                          <p:attrName>style.visibility</p:attrName>
                                        </p:attrNameLst>
                                      </p:cBhvr>
                                      <p:to>
                                        <p:strVal val="visible"/>
                                      </p:to>
                                    </p:set>
                                    <p:animEffect transition="in" filter="barn(inVertical)">
                                      <p:cBhvr>
                                        <p:cTn id="2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át triển nguồn nhân lực chất lượng cao để đón “sóng” đầu tư | VOV.VN">
            <a:extLst>
              <a:ext uri="{FF2B5EF4-FFF2-40B4-BE49-F238E27FC236}">
                <a16:creationId xmlns:a16="http://schemas.microsoft.com/office/drawing/2014/main" id="{AC36599C-1253-4C94-9EEE-CF09958993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34" r="-1" b="-1"/>
          <a:stretch/>
        </p:blipFill>
        <p:spPr bwMode="auto">
          <a:xfrm>
            <a:off x="-1824" y="7452"/>
            <a:ext cx="12193824" cy="68505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B313C74-F047-4507-B285-2B0075EA641C}"/>
              </a:ext>
            </a:extLst>
          </p:cNvPr>
          <p:cNvSpPr txBox="1"/>
          <p:nvPr/>
        </p:nvSpPr>
        <p:spPr>
          <a:xfrm>
            <a:off x="2334013" y="6411724"/>
            <a:ext cx="7288306" cy="446276"/>
          </a:xfrm>
          <a:prstGeom prst="rect">
            <a:avLst/>
          </a:prstGeom>
          <a:solidFill>
            <a:srgbClr val="0000FF"/>
          </a:solidFill>
        </p:spPr>
        <p:txBody>
          <a:bodyPr wrap="square" rtlCol="0">
            <a:spAutoFit/>
          </a:bodyPr>
          <a:lstStyle/>
          <a:p>
            <a:pPr algn="ctr"/>
            <a:r>
              <a:rPr lang="en-US" sz="2300" b="1" dirty="0">
                <a:solidFill>
                  <a:schemeClr val="bg1"/>
                </a:solidFill>
                <a:latin typeface="Calibri" pitchFamily="34" charset="0"/>
                <a:cs typeface="Calibri" pitchFamily="34" charset="0"/>
              </a:rPr>
              <a:t>Con </a:t>
            </a:r>
            <a:r>
              <a:rPr lang="en-US" sz="2300" b="1" dirty="0" err="1">
                <a:solidFill>
                  <a:schemeClr val="bg1"/>
                </a:solidFill>
                <a:latin typeface="Calibri" pitchFamily="34" charset="0"/>
                <a:cs typeface="Calibri" pitchFamily="34" charset="0"/>
              </a:rPr>
              <a:t>người</a:t>
            </a:r>
            <a:r>
              <a:rPr lang="en-US" sz="2300" b="1" dirty="0">
                <a:solidFill>
                  <a:schemeClr val="bg1"/>
                </a:solidFill>
                <a:latin typeface="Calibri" pitchFamily="34" charset="0"/>
                <a:cs typeface="Calibri" pitchFamily="34" charset="0"/>
              </a:rPr>
              <a:t> – </a:t>
            </a:r>
            <a:r>
              <a:rPr lang="en-US" sz="2300" b="1" dirty="0" err="1">
                <a:solidFill>
                  <a:schemeClr val="bg1"/>
                </a:solidFill>
                <a:latin typeface="Calibri" pitchFamily="34" charset="0"/>
                <a:cs typeface="Calibri" pitchFamily="34" charset="0"/>
              </a:rPr>
              <a:t>Nhân</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tố</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quan</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trọng</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hàng</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đầu</a:t>
            </a:r>
            <a:endParaRPr lang="en-US" sz="2300"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348260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261257" y="1275776"/>
            <a:ext cx="11756572" cy="579518"/>
          </a:xfrm>
          <a:prstGeom prst="rect">
            <a:avLst/>
          </a:prstGeom>
        </p:spPr>
        <p:txBody>
          <a:bodyPr wrap="square" lIns="0" tIns="0" rIns="0" bIns="0" rtlCol="0" anchor="t">
            <a:spAutoFit/>
          </a:bodyPr>
          <a:lstStyle/>
          <a:p>
            <a:pPr algn="just">
              <a:lnSpc>
                <a:spcPct val="150000"/>
              </a:lnSpc>
            </a:pPr>
            <a:r>
              <a:rPr lang="en-US" sz="2800" b="1" dirty="0">
                <a:solidFill>
                  <a:srgbClr val="000B5D"/>
                </a:solidFill>
                <a:latin typeface="Calibri" pitchFamily="34" charset="0"/>
                <a:cs typeface="Calibri" pitchFamily="34" charset="0"/>
              </a:rPr>
              <a:t>CSHT, CSVC KT </a:t>
            </a:r>
            <a:r>
              <a:rPr lang="en-US" sz="2800" b="1" dirty="0" err="1">
                <a:solidFill>
                  <a:srgbClr val="000B5D"/>
                </a:solidFill>
                <a:latin typeface="Calibri" pitchFamily="34" charset="0"/>
                <a:cs typeface="Calibri" pitchFamily="34" charset="0"/>
              </a:rPr>
              <a:t>có</a:t>
            </a:r>
            <a:r>
              <a:rPr lang="en-US" sz="2800" b="1" dirty="0">
                <a:solidFill>
                  <a:srgbClr val="000B5D"/>
                </a:solidFill>
                <a:latin typeface="Calibri" pitchFamily="34" charset="0"/>
                <a:cs typeface="Calibri" pitchFamily="34" charset="0"/>
              </a:rPr>
              <a:t> </a:t>
            </a:r>
            <a:r>
              <a:rPr lang="en-US" sz="2800" b="1" dirty="0" err="1">
                <a:solidFill>
                  <a:srgbClr val="000B5D"/>
                </a:solidFill>
                <a:latin typeface="Calibri" pitchFamily="34" charset="0"/>
                <a:cs typeface="Calibri" pitchFamily="34" charset="0"/>
              </a:rPr>
              <a:t>nhiều</a:t>
            </a:r>
            <a:r>
              <a:rPr lang="en-US" sz="2800" b="1" dirty="0">
                <a:solidFill>
                  <a:srgbClr val="000B5D"/>
                </a:solidFill>
                <a:latin typeface="Calibri" pitchFamily="34" charset="0"/>
                <a:cs typeface="Calibri" pitchFamily="34" charset="0"/>
              </a:rPr>
              <a:t> </a:t>
            </a:r>
            <a:r>
              <a:rPr lang="en-US" sz="2800" b="1" dirty="0" err="1">
                <a:solidFill>
                  <a:srgbClr val="000B5D"/>
                </a:solidFill>
                <a:latin typeface="Calibri" pitchFamily="34" charset="0"/>
                <a:cs typeface="Calibri" pitchFamily="34" charset="0"/>
              </a:rPr>
              <a:t>đổi</a:t>
            </a:r>
            <a:r>
              <a:rPr lang="en-US" sz="2800" b="1" dirty="0">
                <a:solidFill>
                  <a:srgbClr val="000B5D"/>
                </a:solidFill>
                <a:latin typeface="Calibri" pitchFamily="34" charset="0"/>
                <a:cs typeface="Calibri" pitchFamily="34" charset="0"/>
              </a:rPr>
              <a:t> </a:t>
            </a:r>
            <a:r>
              <a:rPr lang="en-US" sz="2800" b="1" dirty="0" err="1">
                <a:solidFill>
                  <a:srgbClr val="000B5D"/>
                </a:solidFill>
                <a:latin typeface="Calibri" pitchFamily="34" charset="0"/>
                <a:cs typeface="Calibri" pitchFamily="34" charset="0"/>
              </a:rPr>
              <a:t>mới</a:t>
            </a:r>
            <a:r>
              <a:rPr lang="en-US" sz="2800" b="1" dirty="0">
                <a:solidFill>
                  <a:srgbClr val="000B5D"/>
                </a:solidFill>
                <a:latin typeface="Calibri" pitchFamily="34" charset="0"/>
                <a:cs typeface="Calibri" pitchFamily="34" charset="0"/>
              </a:rPr>
              <a:t> </a:t>
            </a:r>
            <a:r>
              <a:rPr lang="en-US" sz="2800" b="1" dirty="0" err="1">
                <a:solidFill>
                  <a:srgbClr val="000B5D"/>
                </a:solidFill>
                <a:latin typeface="Calibri" pitchFamily="34" charset="0"/>
                <a:cs typeface="Calibri" pitchFamily="34" charset="0"/>
              </a:rPr>
              <a:t>và</a:t>
            </a:r>
            <a:r>
              <a:rPr lang="en-US" sz="2800" b="1" dirty="0">
                <a:solidFill>
                  <a:srgbClr val="000B5D"/>
                </a:solidFill>
                <a:latin typeface="Calibri" pitchFamily="34" charset="0"/>
                <a:cs typeface="Calibri" pitchFamily="34" charset="0"/>
              </a:rPr>
              <a:t> </a:t>
            </a:r>
            <a:r>
              <a:rPr lang="en-US" sz="2800" b="1" dirty="0" err="1">
                <a:solidFill>
                  <a:srgbClr val="000B5D"/>
                </a:solidFill>
                <a:latin typeface="Calibri" pitchFamily="34" charset="0"/>
                <a:cs typeface="Calibri" pitchFamily="34" charset="0"/>
              </a:rPr>
              <a:t>ngày</a:t>
            </a:r>
            <a:r>
              <a:rPr lang="en-US" sz="2800" b="1" dirty="0">
                <a:solidFill>
                  <a:srgbClr val="000B5D"/>
                </a:solidFill>
                <a:latin typeface="Calibri" pitchFamily="34" charset="0"/>
                <a:cs typeface="Calibri" pitchFamily="34" charset="0"/>
              </a:rPr>
              <a:t> </a:t>
            </a:r>
            <a:r>
              <a:rPr lang="en-US" sz="2800" b="1" dirty="0" err="1">
                <a:solidFill>
                  <a:srgbClr val="000B5D"/>
                </a:solidFill>
                <a:latin typeface="Calibri" pitchFamily="34" charset="0"/>
                <a:cs typeface="Calibri" pitchFamily="34" charset="0"/>
              </a:rPr>
              <a:t>càng</a:t>
            </a:r>
            <a:r>
              <a:rPr lang="en-US" sz="2800" b="1" dirty="0">
                <a:solidFill>
                  <a:srgbClr val="000B5D"/>
                </a:solidFill>
                <a:latin typeface="Calibri" pitchFamily="34" charset="0"/>
                <a:cs typeface="Calibri" pitchFamily="34" charset="0"/>
              </a:rPr>
              <a:t> </a:t>
            </a:r>
            <a:r>
              <a:rPr lang="en-US" sz="2800" b="1" dirty="0" err="1">
                <a:solidFill>
                  <a:srgbClr val="000B5D"/>
                </a:solidFill>
                <a:latin typeface="Calibri" pitchFamily="34" charset="0"/>
                <a:cs typeface="Calibri" pitchFamily="34" charset="0"/>
              </a:rPr>
              <a:t>hoàn</a:t>
            </a:r>
            <a:r>
              <a:rPr lang="en-US" sz="2800" b="1" dirty="0">
                <a:solidFill>
                  <a:srgbClr val="000B5D"/>
                </a:solidFill>
                <a:latin typeface="Calibri" pitchFamily="34" charset="0"/>
                <a:cs typeface="Calibri" pitchFamily="34" charset="0"/>
              </a:rPr>
              <a:t> </a:t>
            </a:r>
            <a:r>
              <a:rPr lang="en-US" sz="2800" b="1" dirty="0" err="1">
                <a:solidFill>
                  <a:srgbClr val="000B5D"/>
                </a:solidFill>
                <a:latin typeface="Calibri" pitchFamily="34" charset="0"/>
                <a:cs typeface="Calibri" pitchFamily="34" charset="0"/>
              </a:rPr>
              <a:t>thiện</a:t>
            </a:r>
            <a:r>
              <a:rPr lang="en-US" sz="2800" b="1" dirty="0">
                <a:solidFill>
                  <a:srgbClr val="000B5D"/>
                </a:solidFill>
                <a:latin typeface="Calibri" pitchFamily="34" charset="0"/>
                <a:cs typeface="Calibri" pitchFamily="34" charset="0"/>
              </a:rPr>
              <a:t> </a:t>
            </a:r>
            <a:r>
              <a:rPr lang="en-US" sz="2800" b="1" dirty="0" err="1">
                <a:solidFill>
                  <a:srgbClr val="000B5D"/>
                </a:solidFill>
                <a:latin typeface="Calibri" pitchFamily="34" charset="0"/>
                <a:cs typeface="Calibri" pitchFamily="34" charset="0"/>
              </a:rPr>
              <a:t>trên</a:t>
            </a:r>
            <a:r>
              <a:rPr lang="en-US" sz="2800" b="1" dirty="0">
                <a:solidFill>
                  <a:srgbClr val="000B5D"/>
                </a:solidFill>
                <a:latin typeface="Calibri" pitchFamily="34" charset="0"/>
                <a:cs typeface="Calibri" pitchFamily="34" charset="0"/>
              </a:rPr>
              <a:t> </a:t>
            </a:r>
            <a:r>
              <a:rPr lang="en-US" sz="2800" b="1" dirty="0" err="1">
                <a:solidFill>
                  <a:srgbClr val="000B5D"/>
                </a:solidFill>
                <a:latin typeface="Calibri" pitchFamily="34" charset="0"/>
                <a:cs typeface="Calibri" pitchFamily="34" charset="0"/>
              </a:rPr>
              <a:t>phạm</a:t>
            </a:r>
            <a:r>
              <a:rPr lang="en-US" sz="2800" b="1" dirty="0">
                <a:solidFill>
                  <a:srgbClr val="000B5D"/>
                </a:solidFill>
                <a:latin typeface="Calibri" pitchFamily="34" charset="0"/>
                <a:cs typeface="Calibri" pitchFamily="34" charset="0"/>
              </a:rPr>
              <a:t> vi </a:t>
            </a:r>
            <a:r>
              <a:rPr lang="en-US" sz="2800" b="1" dirty="0" err="1">
                <a:solidFill>
                  <a:srgbClr val="000B5D"/>
                </a:solidFill>
                <a:latin typeface="Calibri" pitchFamily="34" charset="0"/>
                <a:cs typeface="Calibri" pitchFamily="34" charset="0"/>
              </a:rPr>
              <a:t>cả</a:t>
            </a:r>
            <a:r>
              <a:rPr lang="en-US" sz="2800" b="1" dirty="0">
                <a:solidFill>
                  <a:srgbClr val="000B5D"/>
                </a:solidFill>
                <a:latin typeface="Calibri" pitchFamily="34" charset="0"/>
                <a:cs typeface="Calibri" pitchFamily="34" charset="0"/>
              </a:rPr>
              <a:t> </a:t>
            </a:r>
            <a:r>
              <a:rPr lang="en-US" sz="2800" b="1" dirty="0" err="1">
                <a:solidFill>
                  <a:srgbClr val="000B5D"/>
                </a:solidFill>
                <a:latin typeface="Calibri" pitchFamily="34" charset="0"/>
                <a:cs typeface="Calibri" pitchFamily="34" charset="0"/>
              </a:rPr>
              <a:t>nước</a:t>
            </a:r>
            <a:r>
              <a:rPr lang="en-US" sz="2800" b="1" dirty="0">
                <a:solidFill>
                  <a:srgbClr val="000B5D"/>
                </a:solidFill>
                <a:latin typeface="Calibri" pitchFamily="34" charset="0"/>
                <a:cs typeface="Calibri" pitchFamily="34" charset="0"/>
              </a:rPr>
              <a:t>.</a:t>
            </a:r>
          </a:p>
        </p:txBody>
      </p:sp>
      <p:sp>
        <p:nvSpPr>
          <p:cNvPr id="2" name="Rectangle 1"/>
          <p:cNvSpPr/>
          <p:nvPr/>
        </p:nvSpPr>
        <p:spPr>
          <a:xfrm>
            <a:off x="5985225" y="6184104"/>
            <a:ext cx="5828378" cy="430881"/>
          </a:xfrm>
          <a:prstGeom prst="rect">
            <a:avLst/>
          </a:prstGeom>
          <a:solidFill>
            <a:srgbClr val="0000FF"/>
          </a:solidFill>
        </p:spPr>
        <p:txBody>
          <a:bodyPr wrap="none" lIns="60954" tIns="30477" rIns="60954" bIns="30477">
            <a:spAutoFit/>
          </a:bodyPr>
          <a:lstStyle/>
          <a:p>
            <a:r>
              <a:rPr lang="vi-VN" sz="2400" b="1" dirty="0">
                <a:solidFill>
                  <a:schemeClr val="bg1"/>
                </a:solidFill>
                <a:latin typeface="Calibri" pitchFamily="34" charset="0"/>
                <a:cs typeface="Calibri" pitchFamily="34" charset="0"/>
              </a:rPr>
              <a:t>Khu Công nghiệp Sonadezi Châu </a:t>
            </a:r>
            <a:r>
              <a:rPr lang="vi-VN" sz="2400" b="1">
                <a:solidFill>
                  <a:schemeClr val="bg1"/>
                </a:solidFill>
                <a:latin typeface="Calibri" pitchFamily="34" charset="0"/>
                <a:cs typeface="Calibri" pitchFamily="34" charset="0"/>
              </a:rPr>
              <a:t>Đức </a:t>
            </a:r>
            <a:r>
              <a:rPr lang="en-US" sz="2400" b="1">
                <a:solidFill>
                  <a:schemeClr val="bg1"/>
                </a:solidFill>
                <a:latin typeface="Calibri" pitchFamily="34" charset="0"/>
                <a:cs typeface="Calibri" pitchFamily="34" charset="0"/>
              </a:rPr>
              <a:t>(BR-VT)</a:t>
            </a:r>
            <a:endParaRPr lang="vi-VN" sz="2400" b="1" dirty="0">
              <a:solidFill>
                <a:schemeClr val="bg1"/>
              </a:solidFill>
              <a:latin typeface="Calibri" pitchFamily="34" charset="0"/>
              <a:cs typeface="Calibri" pitchFamily="34" charset="0"/>
            </a:endParaRPr>
          </a:p>
        </p:txBody>
      </p:sp>
      <p:pic>
        <p:nvPicPr>
          <p:cNvPr id="4" name="Picture 3"/>
          <p:cNvPicPr>
            <a:picLocks noChangeAspect="1"/>
          </p:cNvPicPr>
          <p:nvPr/>
        </p:nvPicPr>
        <p:blipFill>
          <a:blip r:embed="rId2"/>
          <a:stretch>
            <a:fillRect/>
          </a:stretch>
        </p:blipFill>
        <p:spPr>
          <a:xfrm>
            <a:off x="5905042" y="2311699"/>
            <a:ext cx="6066837" cy="3791773"/>
          </a:xfrm>
          <a:prstGeom prst="rect">
            <a:avLst/>
          </a:prstGeom>
        </p:spPr>
      </p:pic>
      <p:pic>
        <p:nvPicPr>
          <p:cNvPr id="5" name="Picture 4"/>
          <p:cNvPicPr>
            <a:picLocks noChangeAspect="1"/>
          </p:cNvPicPr>
          <p:nvPr/>
        </p:nvPicPr>
        <p:blipFill>
          <a:blip r:embed="rId3"/>
          <a:stretch>
            <a:fillRect/>
          </a:stretch>
        </p:blipFill>
        <p:spPr>
          <a:xfrm>
            <a:off x="254000" y="2311699"/>
            <a:ext cx="5526562" cy="3791773"/>
          </a:xfrm>
          <a:prstGeom prst="rect">
            <a:avLst/>
          </a:prstGeom>
        </p:spPr>
      </p:pic>
      <p:sp>
        <p:nvSpPr>
          <p:cNvPr id="23" name="Rectangle 22"/>
          <p:cNvSpPr/>
          <p:nvPr/>
        </p:nvSpPr>
        <p:spPr>
          <a:xfrm>
            <a:off x="134051" y="6231402"/>
            <a:ext cx="5646511" cy="430881"/>
          </a:xfrm>
          <a:prstGeom prst="rect">
            <a:avLst/>
          </a:prstGeom>
          <a:solidFill>
            <a:srgbClr val="0000FF"/>
          </a:solidFill>
        </p:spPr>
        <p:txBody>
          <a:bodyPr wrap="square" lIns="60954" tIns="30477" rIns="60954" bIns="30477">
            <a:spAutoFit/>
          </a:bodyPr>
          <a:lstStyle/>
          <a:p>
            <a:pPr algn="ctr"/>
            <a:r>
              <a:rPr lang="en-US" sz="2400" b="1" dirty="0" err="1">
                <a:solidFill>
                  <a:schemeClr val="bg1"/>
                </a:solidFill>
                <a:latin typeface="Calibri" pitchFamily="34" charset="0"/>
                <a:cs typeface="Calibri" pitchFamily="34" charset="0"/>
              </a:rPr>
              <a:t>Hệ</a:t>
            </a:r>
            <a:r>
              <a:rPr lang="en-US" sz="2400" b="1" dirty="0">
                <a:solidFill>
                  <a:schemeClr val="bg1"/>
                </a:solidFill>
                <a:latin typeface="Calibri" pitchFamily="34" charset="0"/>
                <a:cs typeface="Calibri" pitchFamily="34" charset="0"/>
              </a:rPr>
              <a:t> </a:t>
            </a:r>
            <a:r>
              <a:rPr lang="en-US" sz="2400" b="1" dirty="0" err="1">
                <a:solidFill>
                  <a:schemeClr val="bg1"/>
                </a:solidFill>
                <a:latin typeface="Calibri" pitchFamily="34" charset="0"/>
                <a:cs typeface="Calibri" pitchFamily="34" charset="0"/>
              </a:rPr>
              <a:t>thống</a:t>
            </a:r>
            <a:r>
              <a:rPr lang="en-US" sz="2400" b="1" dirty="0">
                <a:solidFill>
                  <a:schemeClr val="bg1"/>
                </a:solidFill>
                <a:latin typeface="Calibri" pitchFamily="34" charset="0"/>
                <a:cs typeface="Calibri" pitchFamily="34" charset="0"/>
              </a:rPr>
              <a:t> </a:t>
            </a:r>
            <a:r>
              <a:rPr lang="en-US" sz="2400" b="1" dirty="0" err="1">
                <a:solidFill>
                  <a:schemeClr val="bg1"/>
                </a:solidFill>
                <a:latin typeface="Calibri" pitchFamily="34" charset="0"/>
                <a:cs typeface="Calibri" pitchFamily="34" charset="0"/>
              </a:rPr>
              <a:t>giao</a:t>
            </a:r>
            <a:r>
              <a:rPr lang="en-US" sz="2400" b="1" dirty="0">
                <a:solidFill>
                  <a:schemeClr val="bg1"/>
                </a:solidFill>
                <a:latin typeface="Calibri" pitchFamily="34" charset="0"/>
                <a:cs typeface="Calibri" pitchFamily="34" charset="0"/>
              </a:rPr>
              <a:t> </a:t>
            </a:r>
            <a:r>
              <a:rPr lang="en-US" sz="2400" b="1" dirty="0" err="1">
                <a:solidFill>
                  <a:schemeClr val="bg1"/>
                </a:solidFill>
                <a:latin typeface="Calibri" pitchFamily="34" charset="0"/>
                <a:cs typeface="Calibri" pitchFamily="34" charset="0"/>
              </a:rPr>
              <a:t>thông</a:t>
            </a:r>
            <a:r>
              <a:rPr lang="en-US" sz="2400" b="1" dirty="0">
                <a:solidFill>
                  <a:schemeClr val="bg1"/>
                </a:solidFill>
                <a:latin typeface="Calibri" pitchFamily="34" charset="0"/>
                <a:cs typeface="Calibri" pitchFamily="34" charset="0"/>
              </a:rPr>
              <a:t> </a:t>
            </a:r>
            <a:r>
              <a:rPr lang="en-US" sz="2400" b="1" dirty="0" err="1">
                <a:solidFill>
                  <a:schemeClr val="bg1"/>
                </a:solidFill>
                <a:latin typeface="Calibri" pitchFamily="34" charset="0"/>
                <a:cs typeface="Calibri" pitchFamily="34" charset="0"/>
              </a:rPr>
              <a:t>ngày</a:t>
            </a:r>
            <a:r>
              <a:rPr lang="en-US" sz="2400" b="1" dirty="0">
                <a:solidFill>
                  <a:schemeClr val="bg1"/>
                </a:solidFill>
                <a:latin typeface="Calibri" pitchFamily="34" charset="0"/>
                <a:cs typeface="Calibri" pitchFamily="34" charset="0"/>
              </a:rPr>
              <a:t> </a:t>
            </a:r>
            <a:r>
              <a:rPr lang="en-US" sz="2400" b="1" err="1">
                <a:solidFill>
                  <a:schemeClr val="bg1"/>
                </a:solidFill>
                <a:latin typeface="Calibri" pitchFamily="34" charset="0"/>
                <a:cs typeface="Calibri" pitchFamily="34" charset="0"/>
              </a:rPr>
              <a:t>càng</a:t>
            </a:r>
            <a:r>
              <a:rPr lang="en-US" sz="2400" b="1">
                <a:solidFill>
                  <a:schemeClr val="bg1"/>
                </a:solidFill>
                <a:latin typeface="Calibri" pitchFamily="34" charset="0"/>
                <a:cs typeface="Calibri" pitchFamily="34" charset="0"/>
              </a:rPr>
              <a:t> hiện </a:t>
            </a:r>
            <a:r>
              <a:rPr lang="en-US" sz="2400" b="1" dirty="0" err="1">
                <a:solidFill>
                  <a:schemeClr val="bg1"/>
                </a:solidFill>
                <a:latin typeface="Calibri" pitchFamily="34" charset="0"/>
                <a:cs typeface="Calibri" pitchFamily="34" charset="0"/>
              </a:rPr>
              <a:t>đại</a:t>
            </a:r>
            <a:endParaRPr lang="vi-VN" sz="2400" b="1" dirty="0">
              <a:solidFill>
                <a:schemeClr val="bg1"/>
              </a:solidFill>
              <a:latin typeface="Calibri" pitchFamily="34" charset="0"/>
              <a:cs typeface="Calibri"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1" y="160955"/>
            <a:ext cx="1303879" cy="1131179"/>
          </a:xfrm>
          <a:prstGeom prst="rect">
            <a:avLst/>
          </a:prstGeom>
        </p:spPr>
      </p:pic>
    </p:spTree>
    <p:extLst>
      <p:ext uri="{BB962C8B-B14F-4D97-AF65-F5344CB8AC3E}">
        <p14:creationId xmlns:p14="http://schemas.microsoft.com/office/powerpoint/2010/main" val="7704566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o tốc Bắc Giang - Lạng Sơn trước ngày thông xe - VnExpress">
            <a:extLst>
              <a:ext uri="{FF2B5EF4-FFF2-40B4-BE49-F238E27FC236}">
                <a16:creationId xmlns:a16="http://schemas.microsoft.com/office/drawing/2014/main" id="{D22D98A8-D551-4E43-9FD1-5F81C179271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334" r="-1" b="-1"/>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8A4F127-AA77-4E9A-9E0F-E374C27D75B5}"/>
              </a:ext>
            </a:extLst>
          </p:cNvPr>
          <p:cNvSpPr txBox="1"/>
          <p:nvPr/>
        </p:nvSpPr>
        <p:spPr>
          <a:xfrm>
            <a:off x="2683434" y="94596"/>
            <a:ext cx="7648829" cy="446276"/>
          </a:xfrm>
          <a:prstGeom prst="rect">
            <a:avLst/>
          </a:prstGeom>
          <a:solidFill>
            <a:srgbClr val="0000FF"/>
          </a:solidFill>
        </p:spPr>
        <p:txBody>
          <a:bodyPr wrap="square" rtlCol="0">
            <a:spAutoFit/>
          </a:bodyPr>
          <a:lstStyle/>
          <a:p>
            <a:r>
              <a:rPr lang="en-US" sz="2300" b="1" dirty="0" err="1">
                <a:solidFill>
                  <a:schemeClr val="bg1"/>
                </a:solidFill>
                <a:latin typeface="Calibri" pitchFamily="34" charset="0"/>
                <a:cs typeface="Calibri" pitchFamily="34" charset="0"/>
              </a:rPr>
              <a:t>Hạ</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tầng</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vận</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tải</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góp</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phần</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thúc</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đẩy</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đầu</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tư</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và</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phát</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triển</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ngành</a:t>
            </a:r>
            <a:endParaRPr lang="en-US" sz="2300"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3678238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ông có mô tả ả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08069"/>
            <a:ext cx="12192000" cy="43499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53"/>
          <p:cNvSpPr txBox="1"/>
          <p:nvPr/>
        </p:nvSpPr>
        <p:spPr>
          <a:xfrm>
            <a:off x="0" y="177801"/>
            <a:ext cx="12192000" cy="2195345"/>
          </a:xfrm>
          <a:prstGeom prst="rect">
            <a:avLst/>
          </a:prstGeom>
        </p:spPr>
        <p:txBody>
          <a:bodyPr wrap="square" lIns="0" tIns="0" rIns="0" bIns="0" rtlCol="0" anchor="t">
            <a:spAutoFit/>
          </a:bodyPr>
          <a:lstStyle/>
          <a:p>
            <a:pPr marL="172703" lvl="1" algn="ctr">
              <a:lnSpc>
                <a:spcPct val="130000"/>
              </a:lnSpc>
            </a:pPr>
            <a:r>
              <a:rPr lang="vi-VN" sz="2800" b="1" dirty="0">
                <a:solidFill>
                  <a:srgbClr val="C00000"/>
                </a:solidFill>
                <a:latin typeface="Calibri" pitchFamily="34" charset="0"/>
                <a:cs typeface="Calibri" pitchFamily="34" charset="0"/>
              </a:rPr>
              <a:t>KHU CÔNG NGHIỆP YÊN PHONG </a:t>
            </a:r>
            <a:r>
              <a:rPr lang="en-US" sz="2800" b="1" dirty="0">
                <a:solidFill>
                  <a:srgbClr val="C00000"/>
                </a:solidFill>
                <a:latin typeface="Calibri" pitchFamily="34" charset="0"/>
                <a:cs typeface="Calibri" pitchFamily="34" charset="0"/>
              </a:rPr>
              <a:t>(BẮC NINH)</a:t>
            </a:r>
            <a:br>
              <a:rPr lang="en-US" sz="2800" b="1" dirty="0">
                <a:solidFill>
                  <a:srgbClr val="000B5D"/>
                </a:solidFill>
                <a:latin typeface="Calibri" pitchFamily="34" charset="0"/>
                <a:cs typeface="Calibri" pitchFamily="34" charset="0"/>
              </a:rPr>
            </a:br>
            <a:r>
              <a:rPr lang="vi-VN" sz="2800" b="1" dirty="0">
                <a:solidFill>
                  <a:srgbClr val="000B5D"/>
                </a:solidFill>
                <a:latin typeface="Calibri" pitchFamily="34" charset="0"/>
                <a:cs typeface="Calibri" pitchFamily="34" charset="0"/>
              </a:rPr>
              <a:t> Khu công nghiệp thu hút </a:t>
            </a:r>
            <a:r>
              <a:rPr lang="vi-VN" sz="2800" b="1" dirty="0">
                <a:solidFill>
                  <a:srgbClr val="00B050"/>
                </a:solidFill>
                <a:latin typeface="Calibri" pitchFamily="34" charset="0"/>
                <a:cs typeface="Calibri" pitchFamily="34" charset="0"/>
              </a:rPr>
              <a:t>nguồn vốn FDI lớn nhất cả nước</a:t>
            </a:r>
            <a:r>
              <a:rPr lang="en-US" sz="2800" b="1" dirty="0">
                <a:solidFill>
                  <a:srgbClr val="00B050"/>
                </a:solidFill>
                <a:latin typeface="Calibri" pitchFamily="34" charset="0"/>
                <a:cs typeface="Calibri" pitchFamily="34" charset="0"/>
              </a:rPr>
              <a:t> </a:t>
            </a:r>
            <a:r>
              <a:rPr lang="vi-VN" sz="2800" b="1" dirty="0">
                <a:solidFill>
                  <a:srgbClr val="000B5D"/>
                </a:solidFill>
                <a:latin typeface="Calibri" pitchFamily="34" charset="0"/>
                <a:cs typeface="Calibri" pitchFamily="34" charset="0"/>
              </a:rPr>
              <a:t>với gần 11 tỷ USD, tổng số doanh nghiệp đang hoạt động là gần 130, trong đó doanh nghiệp FDI khoảng hơn 100 dự án.</a:t>
            </a:r>
            <a:endParaRPr lang="en-US" sz="2800" b="1" dirty="0">
              <a:solidFill>
                <a:srgbClr val="000B5D"/>
              </a:solidFill>
              <a:latin typeface="Calibri" pitchFamily="34" charset="0"/>
              <a:cs typeface="Calibri" pitchFamily="34" charset="0"/>
            </a:endParaRPr>
          </a:p>
        </p:txBody>
      </p:sp>
    </p:spTree>
    <p:extLst>
      <p:ext uri="{BB962C8B-B14F-4D97-AF65-F5344CB8AC3E}">
        <p14:creationId xmlns:p14="http://schemas.microsoft.com/office/powerpoint/2010/main" val="197764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ăm 2020: Tổng sản lượng khai thác dầu ước tính đạt 20.5 triệu tấn">
            <a:extLst>
              <a:ext uri="{FF2B5EF4-FFF2-40B4-BE49-F238E27FC236}">
                <a16:creationId xmlns:a16="http://schemas.microsoft.com/office/drawing/2014/main" id="{A3F73265-D467-4480-8FAB-037D0381A5C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7132"/>
          <a:stretch/>
        </p:blipFill>
        <p:spPr bwMode="auto">
          <a:xfrm>
            <a:off x="0" y="0"/>
            <a:ext cx="12230518" cy="68579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3813B06-37D0-4C67-BCFD-1C65ED9A87C5}"/>
              </a:ext>
            </a:extLst>
          </p:cNvPr>
          <p:cNvSpPr txBox="1"/>
          <p:nvPr/>
        </p:nvSpPr>
        <p:spPr>
          <a:xfrm>
            <a:off x="492184" y="0"/>
            <a:ext cx="7698227" cy="461665"/>
          </a:xfrm>
          <a:prstGeom prst="rect">
            <a:avLst/>
          </a:prstGeom>
          <a:solidFill>
            <a:schemeClr val="bg1"/>
          </a:solidFill>
        </p:spPr>
        <p:txBody>
          <a:bodyPr wrap="square" rtlCol="0">
            <a:spAutoFit/>
          </a:bodyPr>
          <a:lstStyle/>
          <a:p>
            <a:pPr algn="ctr"/>
            <a:r>
              <a:rPr lang="en-US" sz="2400" b="1" dirty="0" err="1">
                <a:solidFill>
                  <a:srgbClr val="0000FF"/>
                </a:solidFill>
                <a:latin typeface="Calibri" pitchFamily="34" charset="0"/>
                <a:cs typeface="Calibri" pitchFamily="34" charset="0"/>
              </a:rPr>
              <a:t>Khai</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thác</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khoáng</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sản</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rất</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cần</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nguồn</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vốn</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lớn</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và</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kĩ</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thuật</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cao</a:t>
            </a:r>
            <a:endParaRPr lang="en-US" sz="2400" b="1" dirty="0">
              <a:solidFill>
                <a:srgbClr val="0000FF"/>
              </a:solidFill>
              <a:latin typeface="Calibri" pitchFamily="34" charset="0"/>
              <a:cs typeface="Calibri" pitchFamily="34" charset="0"/>
            </a:endParaRPr>
          </a:p>
        </p:txBody>
      </p:sp>
    </p:spTree>
    <p:extLst>
      <p:ext uri="{BB962C8B-B14F-4D97-AF65-F5344CB8AC3E}">
        <p14:creationId xmlns:p14="http://schemas.microsoft.com/office/powerpoint/2010/main" val="1599136266"/>
      </p:ext>
    </p:extLst>
  </p:cSld>
  <p:clrMapOvr>
    <a:masterClrMapping/>
  </p:clrMapOvr>
</p:sld>
</file>

<file path=ppt/theme/theme1.xml><?xml version="1.0" encoding="utf-8"?>
<a:theme xmlns:a="http://schemas.openxmlformats.org/drawingml/2006/main" name="Office Theme">
  <a:themeElements>
    <a:clrScheme name="Custom 35">
      <a:dk1>
        <a:srgbClr val="00206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9Slide03 Roboto Condensed"/>
        <a:ea typeface=""/>
        <a:cs typeface=""/>
      </a:majorFont>
      <a:minorFont>
        <a:latin typeface="#9Slide07 IcielBaliho Scrip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2052</TotalTime>
  <Words>1259</Words>
  <Application>Microsoft Office PowerPoint</Application>
  <PresentationFormat>Widescreen</PresentationFormat>
  <Paragraphs>91</Paragraphs>
  <Slides>23</Slides>
  <Notes>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#9Slide03 IcielPanton Black</vt:lpstr>
      <vt:lpstr>#9Slide03 Roboto Condensed</vt:lpstr>
      <vt:lpstr>#9Slide07 IcielBaliho Script</vt:lpstr>
      <vt:lpstr>Open Sauce Bold</vt:lpstr>
      <vt:lpstr>Poppins Heavy</vt:lpstr>
      <vt:lpstr>Arial</vt:lpstr>
      <vt:lpstr>Calibri</vt:lpstr>
      <vt:lpstr>Calibri Light</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Thi Phuong</dc:creator>
  <cp:keywords>Không sao chép</cp:keywords>
  <cp:lastModifiedBy>Administrator</cp:lastModifiedBy>
  <cp:revision>214</cp:revision>
  <dcterms:created xsi:type="dcterms:W3CDTF">2020-07-21T08:26:37Z</dcterms:created>
  <dcterms:modified xsi:type="dcterms:W3CDTF">2025-02-19T15:48:22Z</dcterms:modified>
</cp:coreProperties>
</file>