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270" r:id="rId3"/>
    <p:sldId id="320" r:id="rId4"/>
    <p:sldId id="321" r:id="rId5"/>
    <p:sldId id="322" r:id="rId6"/>
    <p:sldId id="327" r:id="rId7"/>
    <p:sldId id="329" r:id="rId8"/>
    <p:sldId id="328" r:id="rId9"/>
    <p:sldId id="331" r:id="rId10"/>
    <p:sldId id="332" r:id="rId11"/>
    <p:sldId id="360" r:id="rId12"/>
    <p:sldId id="333" r:id="rId13"/>
    <p:sldId id="361" r:id="rId14"/>
    <p:sldId id="362" r:id="rId15"/>
    <p:sldId id="335" r:id="rId16"/>
    <p:sldId id="375" r:id="rId17"/>
    <p:sldId id="352" r:id="rId18"/>
    <p:sldId id="348" r:id="rId19"/>
    <p:sldId id="349" r:id="rId20"/>
    <p:sldId id="376" r:id="rId21"/>
    <p:sldId id="302" r:id="rId22"/>
    <p:sldId id="363" r:id="rId23"/>
    <p:sldId id="374" r:id="rId24"/>
    <p:sldId id="366" r:id="rId25"/>
    <p:sldId id="364" r:id="rId26"/>
    <p:sldId id="368" r:id="rId27"/>
    <p:sldId id="347" r:id="rId28"/>
    <p:sldId id="288" r:id="rId29"/>
    <p:sldId id="369" r:id="rId30"/>
    <p:sldId id="370" r:id="rId31"/>
    <p:sldId id="371" r:id="rId32"/>
    <p:sldId id="289" r:id="rId33"/>
    <p:sldId id="359" r:id="rId34"/>
  </p:sldIdLst>
  <p:sldSz cx="18288000" cy="10287000"/>
  <p:notesSz cx="6858000" cy="9144000"/>
  <p:embeddedFontLst>
    <p:embeddedFont>
      <p:font typeface="#9Slide04 Maitree Medium" panose="020B0604020202020204" charset="-34"/>
      <p:regular r:id="rId36"/>
    </p:embeddedFont>
    <p:embeddedFont>
      <p:font typeface="#9Slide04 Maitree SemiBold" panose="020B0604020202020204" charset="-34"/>
      <p:bold r:id="rId37"/>
    </p:embeddedFont>
    <p:embeddedFont>
      <p:font typeface="#9Slide05 Good Vibes Pro" panose="020B0604020202020204" charset="0"/>
      <p:regular r:id="rId38"/>
    </p:embeddedFont>
    <p:embeddedFont>
      <p:font typeface="#9Slide07 IcielSoup of Justice" panose="020B0604020202020204" charset="0"/>
      <p:regular r:id="rId39"/>
    </p:embeddedFont>
    <p:embeddedFont>
      <p:font typeface="#9Slide07 Soup of Justice" panose="020B0604020202020204" charset="0"/>
      <p:regular r:id="rId40"/>
    </p:embeddedFont>
    <p:embeddedFont>
      <p:font typeface="#9Slide07 SVNGuerrilla" panose="00000500000000000000"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p:cViewPr varScale="1">
        <p:scale>
          <a:sx n="61" d="100"/>
          <a:sy n="61" d="100"/>
        </p:scale>
        <p:origin x="35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1112705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5-1-4-2-3-6</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1851234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99894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369346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1856225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90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1693299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Cho biết những nguyên nhân gây ra bi kịch của Vũ Nương. Nguyên nhân nào là chủ yếu.</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859104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2831338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Tích</a:t>
            </a:r>
            <a:r>
              <a:rPr lang="en-US" baseline="0" dirty="0"/>
              <a:t> </a:t>
            </a:r>
            <a:r>
              <a:rPr lang="en-US" baseline="0" dirty="0" err="1"/>
              <a:t>hợp</a:t>
            </a:r>
            <a:r>
              <a:rPr lang="en-US" baseline="0" dirty="0"/>
              <a:t> ANQP: </a:t>
            </a:r>
            <a:r>
              <a:rPr lang="en-US" baseline="0" dirty="0" err="1"/>
              <a:t>lên</a:t>
            </a:r>
            <a:r>
              <a:rPr lang="en-US" baseline="0" dirty="0"/>
              <a:t> </a:t>
            </a:r>
            <a:r>
              <a:rPr lang="en-US" baseline="0" dirty="0" err="1"/>
              <a:t>án</a:t>
            </a:r>
            <a:r>
              <a:rPr lang="en-US" baseline="0" dirty="0"/>
              <a:t>, </a:t>
            </a:r>
            <a:r>
              <a:rPr lang="en-US" baseline="0" dirty="0" err="1"/>
              <a:t>tố</a:t>
            </a:r>
            <a:r>
              <a:rPr lang="en-US" baseline="0" dirty="0"/>
              <a:t> </a:t>
            </a:r>
            <a:r>
              <a:rPr lang="en-US" baseline="0" dirty="0" err="1"/>
              <a:t>cáo</a:t>
            </a:r>
            <a:r>
              <a:rPr lang="en-US" baseline="0" dirty="0"/>
              <a:t> </a:t>
            </a:r>
            <a:r>
              <a:rPr lang="en-US" baseline="0" dirty="0" err="1"/>
              <a:t>chiến</a:t>
            </a:r>
            <a:r>
              <a:rPr lang="en-US" baseline="0" dirty="0"/>
              <a:t> </a:t>
            </a:r>
            <a:r>
              <a:rPr lang="en-US" baseline="0" dirty="0" err="1"/>
              <a:t>tranh</a:t>
            </a:r>
            <a:r>
              <a:rPr lang="en-US" baseline="0" dirty="0"/>
              <a:t> phi </a:t>
            </a:r>
            <a:r>
              <a:rPr lang="en-US" baseline="0" dirty="0" err="1"/>
              <a:t>nghĩa</a:t>
            </a:r>
            <a:r>
              <a:rPr lang="en-US" baseline="0" dirty="0"/>
              <a:t> </a:t>
            </a:r>
            <a:r>
              <a:rPr lang="en-US" baseline="0" dirty="0" err="1"/>
              <a:t>gây</a:t>
            </a:r>
            <a:r>
              <a:rPr lang="en-US" baseline="0" dirty="0"/>
              <a:t> </a:t>
            </a:r>
            <a:r>
              <a:rPr lang="en-US" baseline="0" dirty="0" err="1"/>
              <a:t>ra</a:t>
            </a:r>
            <a:r>
              <a:rPr lang="en-US" baseline="0" dirty="0"/>
              <a:t> </a:t>
            </a:r>
            <a:r>
              <a:rPr lang="en-US" baseline="0" dirty="0" err="1"/>
              <a:t>đau</a:t>
            </a:r>
            <a:r>
              <a:rPr lang="en-US" baseline="0" dirty="0"/>
              <a:t> </a:t>
            </a:r>
            <a:r>
              <a:rPr lang="en-US" baseline="0" dirty="0" err="1"/>
              <a:t>khổ</a:t>
            </a:r>
            <a:r>
              <a:rPr lang="en-US" baseline="0" dirty="0"/>
              <a:t>, chia </a:t>
            </a:r>
            <a:r>
              <a:rPr lang="en-US" baseline="0" dirty="0" err="1"/>
              <a:t>lìa</a:t>
            </a:r>
            <a:r>
              <a:rPr lang="en-US" baseline="0" dirty="0"/>
              <a:t> </a:t>
            </a:r>
            <a:r>
              <a:rPr lang="en-US" baseline="0" dirty="0" err="1"/>
              <a:t>cuộc</a:t>
            </a:r>
            <a:r>
              <a:rPr lang="en-US" baseline="0" dirty="0"/>
              <a:t> </a:t>
            </a:r>
            <a:r>
              <a:rPr lang="en-US" baseline="0" dirty="0" err="1"/>
              <a:t>sống</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1498093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GV </a:t>
            </a:r>
            <a:r>
              <a:rPr lang="en-US" dirty="0" err="1"/>
              <a:t>cho</a:t>
            </a:r>
            <a:r>
              <a:rPr lang="en-US" dirty="0"/>
              <a:t> HS </a:t>
            </a:r>
            <a:r>
              <a:rPr lang="en-US" dirty="0" err="1"/>
              <a:t>thảo</a:t>
            </a:r>
            <a:r>
              <a:rPr lang="en-US" dirty="0"/>
              <a:t> </a:t>
            </a:r>
            <a:r>
              <a:rPr lang="en-US" dirty="0" err="1"/>
              <a:t>luận</a:t>
            </a:r>
            <a:r>
              <a:rPr lang="en-US" dirty="0"/>
              <a:t> </a:t>
            </a:r>
            <a:r>
              <a:rPr lang="en-US" dirty="0" err="1"/>
              <a:t>câu</a:t>
            </a:r>
            <a:r>
              <a:rPr lang="en-US" dirty="0"/>
              <a:t> </a:t>
            </a:r>
            <a:r>
              <a:rPr lang="en-US" dirty="0" err="1"/>
              <a:t>hỏi</a:t>
            </a:r>
            <a:r>
              <a:rPr lang="en-US" dirty="0"/>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dám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a:t>
            </a:r>
          </a:p>
          <a:p>
            <a:r>
              <a:rPr lang="en-US" dirty="0"/>
              <a:t>Hs </a:t>
            </a:r>
            <a:r>
              <a:rPr lang="en-US" dirty="0" err="1"/>
              <a:t>trl</a:t>
            </a:r>
            <a:r>
              <a:rPr lang="en-US" dirty="0"/>
              <a:t> </a:t>
            </a:r>
            <a:r>
              <a:rPr lang="en-US" dirty="0" err="1"/>
              <a:t>khẳng</a:t>
            </a:r>
            <a:r>
              <a:rPr lang="en-US" dirty="0"/>
              <a:t> </a:t>
            </a:r>
            <a:r>
              <a:rPr lang="en-US" dirty="0" err="1"/>
              <a:t>định</a:t>
            </a:r>
            <a:r>
              <a:rPr lang="en-US" dirty="0"/>
              <a:t> </a:t>
            </a:r>
            <a:r>
              <a:rPr lang="en-US" dirty="0" err="1"/>
              <a:t>nguyên</a:t>
            </a:r>
            <a:r>
              <a:rPr lang="en-US" dirty="0"/>
              <a:t> </a:t>
            </a:r>
            <a:r>
              <a:rPr lang="en-US" dirty="0" err="1"/>
              <a:t>nhân</a:t>
            </a:r>
            <a:r>
              <a:rPr lang="en-US" dirty="0"/>
              <a:t> </a:t>
            </a:r>
            <a:r>
              <a:rPr lang="en-US" dirty="0" err="1"/>
              <a:t>chủ</a:t>
            </a:r>
            <a:r>
              <a:rPr lang="en-US" dirty="0"/>
              <a:t> </a:t>
            </a:r>
            <a:r>
              <a:rPr lang="en-US" dirty="0" err="1"/>
              <a:t>yếu</a:t>
            </a:r>
            <a:r>
              <a:rPr lang="en-US" dirty="0"/>
              <a:t> </a:t>
            </a:r>
            <a:r>
              <a:rPr lang="en-US" dirty="0" err="1"/>
              <a:t>dẫn</a:t>
            </a:r>
            <a:r>
              <a:rPr lang="en-US" dirty="0"/>
              <a:t> </a:t>
            </a:r>
            <a:r>
              <a:rPr lang="en-US" dirty="0" err="1"/>
              <a:t>đến</a:t>
            </a:r>
            <a:r>
              <a:rPr lang="en-US" dirty="0"/>
              <a:t> bi </a:t>
            </a:r>
            <a:r>
              <a:rPr lang="en-US" dirty="0" err="1"/>
              <a:t>kịch</a:t>
            </a:r>
            <a:r>
              <a:rPr lang="en-US" dirty="0"/>
              <a:t> </a:t>
            </a:r>
            <a:r>
              <a:rPr lang="en-US" dirty="0" err="1"/>
              <a:t>của</a:t>
            </a:r>
            <a:r>
              <a:rPr lang="en-US" dirty="0"/>
              <a:t> Vũ </a:t>
            </a:r>
            <a:r>
              <a:rPr lang="en-US" dirty="0" err="1"/>
              <a:t>Nương</a:t>
            </a:r>
            <a:r>
              <a:rPr lang="en-US" dirty="0"/>
              <a:t>: </a:t>
            </a:r>
            <a:r>
              <a:rPr lang="en-US" dirty="0" err="1"/>
              <a:t>Giữa</a:t>
            </a:r>
            <a:r>
              <a:rPr lang="en-US" dirty="0"/>
              <a:t> </a:t>
            </a:r>
            <a:r>
              <a:rPr lang="en-US" dirty="0" err="1"/>
              <a:t>câu</a:t>
            </a:r>
            <a:r>
              <a:rPr lang="en-US" dirty="0"/>
              <a:t> </a:t>
            </a:r>
            <a:r>
              <a:rPr lang="en-US" dirty="0" err="1"/>
              <a:t>nói</a:t>
            </a:r>
            <a:r>
              <a:rPr lang="en-US" dirty="0"/>
              <a:t> </a:t>
            </a:r>
            <a:r>
              <a:rPr lang="en-US" dirty="0" err="1"/>
              <a:t>vô</a:t>
            </a:r>
            <a:r>
              <a:rPr lang="en-US" dirty="0"/>
              <a:t> </a:t>
            </a:r>
            <a:r>
              <a:rPr lang="en-US" dirty="0" err="1"/>
              <a:t>tình</a:t>
            </a:r>
            <a:r>
              <a:rPr lang="en-US" dirty="0"/>
              <a:t> </a:t>
            </a:r>
            <a:r>
              <a:rPr lang="en-US" dirty="0" err="1"/>
              <a:t>của</a:t>
            </a:r>
            <a:r>
              <a:rPr lang="en-US" dirty="0"/>
              <a:t> con </a:t>
            </a:r>
            <a:r>
              <a:rPr lang="en-US" dirty="0" err="1"/>
              <a:t>trẻ</a:t>
            </a:r>
            <a:r>
              <a:rPr lang="en-US" dirty="0"/>
              <a:t> </a:t>
            </a:r>
            <a:r>
              <a:rPr lang="en-US" dirty="0" err="1"/>
              <a:t>và</a:t>
            </a:r>
            <a:r>
              <a:rPr lang="en-US" dirty="0"/>
              <a:t> </a:t>
            </a:r>
            <a:r>
              <a:rPr lang="en-US" dirty="0" err="1"/>
              <a:t>tính</a:t>
            </a:r>
            <a:r>
              <a:rPr lang="en-US" dirty="0"/>
              <a:t> </a:t>
            </a:r>
            <a:r>
              <a:rPr lang="en-US" dirty="0" err="1"/>
              <a:t>cách</a:t>
            </a:r>
            <a:r>
              <a:rPr lang="en-US" dirty="0"/>
              <a:t> </a:t>
            </a:r>
            <a:r>
              <a:rPr lang="en-US" dirty="0" err="1"/>
              <a:t>đa</a:t>
            </a:r>
            <a:r>
              <a:rPr lang="en-US" dirty="0"/>
              <a:t> </a:t>
            </a:r>
            <a:r>
              <a:rPr lang="en-US" dirty="0" err="1"/>
              <a:t>nghi</a:t>
            </a:r>
            <a:r>
              <a:rPr lang="en-US" dirty="0"/>
              <a:t> </a:t>
            </a:r>
            <a:r>
              <a:rPr lang="en-US" dirty="0" err="1"/>
              <a:t>thái</a:t>
            </a:r>
            <a:r>
              <a:rPr lang="en-US" dirty="0"/>
              <a:t> </a:t>
            </a:r>
            <a:r>
              <a:rPr lang="en-US" dirty="0" err="1"/>
              <a:t>quá</a:t>
            </a:r>
            <a:r>
              <a:rPr lang="en-US" dirty="0"/>
              <a:t> </a:t>
            </a:r>
            <a:r>
              <a:rPr lang="en-US" dirty="0" err="1"/>
              <a:t>của</a:t>
            </a:r>
            <a:r>
              <a:rPr lang="en-US" dirty="0"/>
              <a:t> </a:t>
            </a:r>
            <a:r>
              <a:rPr lang="en-US" dirty="0" err="1"/>
              <a:t>người</a:t>
            </a:r>
            <a:r>
              <a:rPr lang="en-US" dirty="0"/>
              <a:t> cha, </a:t>
            </a:r>
            <a:r>
              <a:rPr lang="en-US" dirty="0" err="1"/>
              <a:t>nguyên</a:t>
            </a:r>
            <a:r>
              <a:rPr lang="en-US" dirty="0"/>
              <a:t> </a:t>
            </a:r>
            <a:r>
              <a:rPr lang="en-US" dirty="0" err="1"/>
              <a:t>nhân</a:t>
            </a:r>
            <a:r>
              <a:rPr lang="en-US" dirty="0"/>
              <a:t> </a:t>
            </a:r>
            <a:r>
              <a:rPr lang="en-US" dirty="0" err="1"/>
              <a:t>nào</a:t>
            </a:r>
            <a:r>
              <a:rPr lang="en-US" dirty="0"/>
              <a:t> </a:t>
            </a:r>
            <a:r>
              <a:rPr lang="en-US" dirty="0" err="1"/>
              <a:t>là</a:t>
            </a:r>
            <a:r>
              <a:rPr lang="en-US" dirty="0"/>
              <a:t> </a:t>
            </a:r>
            <a:r>
              <a:rPr lang="en-US" dirty="0" err="1"/>
              <a:t>quan</a:t>
            </a:r>
            <a:r>
              <a:rPr lang="en-US" dirty="0"/>
              <a:t> </a:t>
            </a:r>
            <a:r>
              <a:rPr lang="en-US" dirty="0" err="1"/>
              <a:t>trọng</a:t>
            </a:r>
            <a:r>
              <a:rPr lang="en-US" dirty="0"/>
              <a:t> </a:t>
            </a:r>
            <a:r>
              <a:rPr lang="en-US" dirty="0" err="1"/>
              <a:t>hơn</a:t>
            </a:r>
            <a:r>
              <a:rPr lang="en-US" dirty="0"/>
              <a:t>.</a:t>
            </a:r>
          </a:p>
        </p:txBody>
      </p:sp>
      <p:sp>
        <p:nvSpPr>
          <p:cNvPr id="4" name="Slide Number Placeholder 3"/>
          <p:cNvSpPr>
            <a:spLocks noGrp="1"/>
          </p:cNvSpPr>
          <p:nvPr>
            <p:ph type="sldNum" sz="quarter" idx="5"/>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396708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5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err="1"/>
              <a:t>nhóm</a:t>
            </a:r>
            <a:r>
              <a:rPr lang="en-US" baseline="0" dirty="0"/>
              <a:t> </a:t>
            </a:r>
            <a:r>
              <a:rPr lang="en-US" baseline="0" dirty="0" err="1"/>
              <a:t>lớn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153060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140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283447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4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26</a:t>
            </a:fld>
            <a:endParaRPr lang="en-US"/>
          </a:p>
        </p:txBody>
      </p:sp>
    </p:spTree>
    <p:extLst>
      <p:ext uri="{BB962C8B-B14F-4D97-AF65-F5344CB8AC3E}">
        <p14:creationId xmlns:p14="http://schemas.microsoft.com/office/powerpoint/2010/main" val="957581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27</a:t>
            </a:fld>
            <a:endParaRPr lang="en-US"/>
          </a:p>
        </p:txBody>
      </p:sp>
    </p:spTree>
    <p:extLst>
      <p:ext uri="{BB962C8B-B14F-4D97-AF65-F5344CB8AC3E}">
        <p14:creationId xmlns:p14="http://schemas.microsoft.com/office/powerpoint/2010/main" val="1569717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325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12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19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31</a:t>
            </a:fld>
            <a:endParaRPr lang="en-US"/>
          </a:p>
        </p:txBody>
      </p:sp>
    </p:spTree>
    <p:extLst>
      <p:ext uri="{BB962C8B-B14F-4D97-AF65-F5344CB8AC3E}">
        <p14:creationId xmlns:p14="http://schemas.microsoft.com/office/powerpoint/2010/main" val="3775265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32</a:t>
            </a:fld>
            <a:endParaRPr lang="en-US"/>
          </a:p>
        </p:txBody>
      </p:sp>
    </p:spTree>
    <p:extLst>
      <p:ext uri="{BB962C8B-B14F-4D97-AF65-F5344CB8AC3E}">
        <p14:creationId xmlns:p14="http://schemas.microsoft.com/office/powerpoint/2010/main" val="165303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Nguyễn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Dữ</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sống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vào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nửa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thế</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kỉ</a:t>
            </a:r>
            <a:r>
              <a:rPr lang="en-US" altLang="zh-CN" sz="1200" dirty="0">
                <a:latin typeface="Times New Roman" pitchFamily="18" charset="0"/>
                <a:cs typeface="Times New Roman" pitchFamily="18" charset="0"/>
              </a:rPr>
              <a:t> XVI – </a:t>
            </a:r>
            <a:r>
              <a:rPr lang="en-US" altLang="zh-CN" sz="1200" dirty="0" err="1">
                <a:latin typeface="Times New Roman" pitchFamily="18" charset="0"/>
                <a:cs typeface="Times New Roman" pitchFamily="18" charset="0"/>
              </a:rPr>
              <a:t>thời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kì</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triều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đình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nhà</a:t>
            </a:r>
            <a:r>
              <a:rPr lang="en-US" altLang="zh-CN" sz="1200" dirty="0">
                <a:latin typeface="Times New Roman" pitchFamily="18" charset="0"/>
                <a:cs typeface="Times New Roman" pitchFamily="18" charset="0"/>
              </a:rPr>
              <a:t> Lê </a:t>
            </a:r>
            <a:r>
              <a:rPr lang="en-US" altLang="zh-CN" sz="1200" dirty="0" err="1">
                <a:latin typeface="Times New Roman" pitchFamily="18" charset="0"/>
                <a:cs typeface="Times New Roman" pitchFamily="18" charset="0"/>
              </a:rPr>
              <a:t>bắt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khủng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hoảng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tập</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đoàn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phong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kiến</a:t>
            </a:r>
            <a:r>
              <a:rPr lang="en-US" altLang="zh-CN" sz="1200" dirty="0">
                <a:latin typeface="Times New Roman" pitchFamily="18" charset="0"/>
                <a:cs typeface="Times New Roman" pitchFamily="18" charset="0"/>
              </a:rPr>
              <a:t> Lê – </a:t>
            </a:r>
            <a:r>
              <a:rPr lang="en-US" altLang="zh-CN" sz="1200" dirty="0" err="1">
                <a:latin typeface="Times New Roman" pitchFamily="18" charset="0"/>
                <a:cs typeface="Times New Roman" pitchFamily="18" charset="0"/>
              </a:rPr>
              <a:t>Mạc</a:t>
            </a:r>
            <a:r>
              <a:rPr lang="en-US" altLang="zh-CN" sz="1200" dirty="0">
                <a:latin typeface="Times New Roman" pitchFamily="18" charset="0"/>
                <a:cs typeface="Times New Roman" pitchFamily="18" charset="0"/>
              </a:rPr>
              <a:t> – </a:t>
            </a:r>
            <a:r>
              <a:rPr lang="en-US" altLang="zh-CN" sz="1200" dirty="0" err="1">
                <a:latin typeface="Times New Roman" pitchFamily="18" charset="0"/>
                <a:cs typeface="Times New Roman" pitchFamily="18" charset="0"/>
              </a:rPr>
              <a:t>Trình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tranh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quyền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bính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gây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cuộc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nội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chiến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kéo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dài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Hiện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thực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hội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ấy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được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phản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ánh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đại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Nguyễn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Dữ</a:t>
            </a:r>
            <a:r>
              <a:rPr lang="en-US"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người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học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rộng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tài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cao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chỉ</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làm</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quan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1 </a:t>
            </a:r>
            <a:r>
              <a:rPr lang="en-US" altLang="zh-CN" sz="1200" dirty="0" err="1">
                <a:latin typeface="Times New Roman" pitchFamily="18" charset="0"/>
                <a:cs typeface="Times New Roman" pitchFamily="18" charset="0"/>
              </a:rPr>
              <a:t>năm</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rồi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xin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quan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về</a:t>
            </a:r>
            <a:r>
              <a:rPr lang="en-US" altLang="zh-CN" sz="1200" dirty="0">
                <a:latin typeface="Times New Roman" pitchFamily="18" charset="0"/>
                <a:cs typeface="Times New Roman" pitchFamily="18" charset="0"/>
              </a:rPr>
              <a:t> ở </a:t>
            </a:r>
            <a:r>
              <a:rPr lang="en-US" altLang="zh-CN" sz="1200" dirty="0" err="1">
                <a:latin typeface="Times New Roman" pitchFamily="18" charset="0"/>
                <a:cs typeface="Times New Roman" pitchFamily="18" charset="0"/>
              </a:rPr>
              <a:t>ẩn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viết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sách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nuôi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mẹ</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sống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ẩn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dật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nhiều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trí</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thức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khác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một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lòng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yêu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thương</a:t>
            </a:r>
            <a:r>
              <a:rPr lang="en-US" altLang="zh-CN" sz="1200" dirty="0">
                <a:latin typeface="Times New Roman" pitchFamily="18" charset="0"/>
                <a:cs typeface="Times New Roman" pitchFamily="18" charset="0"/>
              </a:rPr>
              <a:t> con </a:t>
            </a:r>
            <a:r>
              <a:rPr lang="en-US" altLang="zh-CN" sz="1200" dirty="0" err="1">
                <a:latin typeface="Times New Roman" pitchFamily="18" charset="0"/>
                <a:cs typeface="Times New Roman" pitchFamily="18" charset="0"/>
              </a:rPr>
              <a:t>người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trân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trọng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hóa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dân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tộc</a:t>
            </a:r>
            <a:r>
              <a:rPr lang="en-US"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một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cây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bút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mở</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xuôi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chữ</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Hán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được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ví</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“cha </a:t>
            </a:r>
            <a:r>
              <a:rPr lang="en-US" altLang="zh-CN" sz="1200" dirty="0" err="1">
                <a:latin typeface="Times New Roman" pitchFamily="18" charset="0"/>
                <a:cs typeface="Times New Roman" pitchFamily="18" charset="0"/>
              </a:rPr>
              <a:t>đẻ</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thể</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loại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truyện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truyền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kì</a:t>
            </a:r>
            <a:r>
              <a:rPr lang="en-US" altLang="zh-CN" sz="1200" dirty="0">
                <a:latin typeface="Times New Roman" pitchFamily="18" charset="0"/>
                <a:cs typeface="Times New Roman" pitchFamily="18" charset="0"/>
              </a:rPr>
              <a:t>. </a:t>
            </a:r>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2279421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Chuyện người con gái Nam Xương </a:t>
            </a:r>
            <a:r>
              <a:rPr lang="vi-VN" sz="1200" dirty="0">
                <a:latin typeface="Times New Roman" panose="02020603050405020304" pitchFamily="18" charset="0"/>
                <a:cs typeface="Times New Roman" panose="02020603050405020304" pitchFamily="18" charset="0"/>
              </a:rPr>
              <a:t>là truyện thứ 16 trong số 20 truyện của tập “Truyền kì mạn lục”. 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48124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chuẩn</a:t>
            </a:r>
            <a:r>
              <a:rPr lang="en-US" dirty="0"/>
              <a:t> </a:t>
            </a:r>
            <a:r>
              <a:rPr lang="en-US" dirty="0" err="1"/>
              <a:t>bị</a:t>
            </a:r>
            <a:r>
              <a:rPr lang="en-US" dirty="0"/>
              <a:t> ở </a:t>
            </a:r>
            <a:r>
              <a:rPr lang="en-US" dirty="0" err="1"/>
              <a:t>nhà</a:t>
            </a:r>
            <a:r>
              <a:rPr lang="en-US" dirty="0"/>
              <a:t>: </a:t>
            </a:r>
            <a:r>
              <a:rPr lang="en-US" dirty="0" err="1"/>
              <a:t>Mở</a:t>
            </a:r>
            <a:r>
              <a:rPr lang="en-US" dirty="0"/>
              <a:t> </a:t>
            </a:r>
            <a:r>
              <a:rPr lang="en-US" dirty="0" err="1"/>
              <a:t>ra</a:t>
            </a:r>
            <a:r>
              <a:rPr lang="en-US" dirty="0"/>
              <a:t> </a:t>
            </a:r>
            <a:r>
              <a:rPr lang="en-US" dirty="0" err="1"/>
              <a:t>trang</a:t>
            </a:r>
            <a:r>
              <a:rPr lang="en-US" dirty="0"/>
              <a:t> </a:t>
            </a:r>
            <a:r>
              <a:rPr lang="en-US" dirty="0" err="1"/>
              <a:t>sách</a:t>
            </a:r>
            <a:r>
              <a:rPr lang="en-US" dirty="0"/>
              <a:t> </a:t>
            </a:r>
            <a:r>
              <a:rPr lang="en-US" dirty="0" err="1"/>
              <a:t>mới</a:t>
            </a:r>
            <a:r>
              <a:rPr lang="en-US" dirty="0"/>
              <a:t> “</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a:t>
            </a:r>
          </a:p>
        </p:txBody>
      </p:sp>
      <p:sp>
        <p:nvSpPr>
          <p:cNvPr id="4" name="Slide Number Placeholder 3"/>
          <p:cNvSpPr>
            <a:spLocks noGrp="1"/>
          </p:cNvSpPr>
          <p:nvPr>
            <p:ph type="sldNum" sz="quarter" idx="5"/>
          </p:nvPr>
        </p:nvSpPr>
        <p:spPr/>
        <p:txBody>
          <a:bodyPr/>
          <a:lstStyle/>
          <a:p>
            <a:fld id="{66D2235F-CBD4-4275-A14B-69DBBBB67F08}" type="slidenum">
              <a:rPr lang="en-US" smtClean="0"/>
              <a:t>6</a:t>
            </a:fld>
            <a:endParaRPr lang="en-US"/>
          </a:p>
        </p:txBody>
      </p:sp>
    </p:spTree>
    <p:extLst>
      <p:ext uri="{BB962C8B-B14F-4D97-AF65-F5344CB8AC3E}">
        <p14:creationId xmlns:p14="http://schemas.microsoft.com/office/powerpoint/2010/main" val="81024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có</a:t>
            </a:r>
            <a:r>
              <a:rPr lang="en-US" dirty="0"/>
              <a:t> </a:t>
            </a:r>
            <a:r>
              <a:rPr lang="en-US" dirty="0" err="1"/>
              <a:t>nguồn</a:t>
            </a:r>
            <a:r>
              <a:rPr lang="en-US" dirty="0"/>
              <a:t> </a:t>
            </a:r>
            <a:r>
              <a:rPr lang="en-US" dirty="0" err="1"/>
              <a:t>gốc</a:t>
            </a:r>
            <a:r>
              <a:rPr lang="en-US" dirty="0"/>
              <a:t> </a:t>
            </a:r>
            <a:r>
              <a:rPr lang="en-US" dirty="0" err="1"/>
              <a:t>từ</a:t>
            </a:r>
            <a:r>
              <a:rPr lang="en-US" dirty="0"/>
              <a:t> </a:t>
            </a:r>
            <a:r>
              <a:rPr lang="en-US" dirty="0" err="1"/>
              <a:t>truyện</a:t>
            </a:r>
            <a:r>
              <a:rPr lang="en-US" dirty="0"/>
              <a:t> </a:t>
            </a:r>
            <a:r>
              <a:rPr lang="en-US" dirty="0" err="1"/>
              <a:t>dân</a:t>
            </a:r>
            <a:r>
              <a:rPr lang="en-US" dirty="0"/>
              <a:t> </a:t>
            </a:r>
            <a:r>
              <a:rPr lang="en-US" dirty="0" err="1"/>
              <a:t>gian</a:t>
            </a:r>
            <a:r>
              <a:rPr lang="en-US" dirty="0"/>
              <a:t> “</a:t>
            </a:r>
            <a:r>
              <a:rPr lang="en-US" dirty="0" err="1"/>
              <a:t>Vợ</a:t>
            </a:r>
            <a:r>
              <a:rPr lang="en-US" dirty="0"/>
              <a:t> </a:t>
            </a:r>
            <a:r>
              <a:rPr lang="en-US" dirty="0" err="1"/>
              <a:t>chàng</a:t>
            </a:r>
            <a:r>
              <a:rPr lang="en-US" dirty="0"/>
              <a:t> </a:t>
            </a:r>
            <a:r>
              <a:rPr lang="en-US" dirty="0" err="1"/>
              <a:t>Trương</a:t>
            </a:r>
            <a:r>
              <a:rPr lang="en-US" dirty="0"/>
              <a:t>”</a:t>
            </a: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Chuyện người con gái Nam Xương </a:t>
            </a:r>
            <a:r>
              <a:rPr lang="vi-VN" sz="1200" dirty="0">
                <a:latin typeface="Times New Roman" panose="02020603050405020304" pitchFamily="18" charset="0"/>
                <a:cs typeface="Times New Roman" panose="02020603050405020304" pitchFamily="18" charset="0"/>
              </a:rPr>
              <a:t>là truyện thứ 16 trong số 20 truyện của tập “Truyền kì mạn lục”. 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GV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thiệu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thêm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lịch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sử</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động</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nước</a:t>
            </a:r>
            <a:r>
              <a:rPr lang="en-US" sz="1200" b="1" dirty="0">
                <a:latin typeface="Times New Roman" panose="02020603050405020304" pitchFamily="18" charset="0"/>
                <a:cs typeface="Times New Roman" panose="02020603050405020304" pitchFamily="18" charset="0"/>
              </a:rPr>
              <a:t> ta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XVI: </a:t>
            </a:r>
            <a:r>
              <a:rPr lang="en-US" sz="1200" b="1" dirty="0" err="1">
                <a:latin typeface="Times New Roman" panose="02020603050405020304" pitchFamily="18" charset="0"/>
                <a:cs typeface="Times New Roman" panose="02020603050405020304" pitchFamily="18" charset="0"/>
              </a:rPr>
              <a:t>các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cuộc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tranh</a:t>
            </a:r>
            <a:r>
              <a:rPr lang="en-US" sz="1200" b="1" dirty="0">
                <a:latin typeface="Times New Roman" panose="02020603050405020304" pitchFamily="18" charset="0"/>
                <a:cs typeface="Times New Roman" panose="02020603050405020304" pitchFamily="18" charset="0"/>
              </a:rPr>
              <a:t> phi </a:t>
            </a:r>
            <a:r>
              <a:rPr lang="en-US" sz="1200" b="1" dirty="0" err="1">
                <a:latin typeface="Times New Roman" panose="02020603050405020304" pitchFamily="18" charset="0"/>
                <a:cs typeface="Times New Roman" panose="02020603050405020304" pitchFamily="18" charset="0"/>
              </a:rPr>
              <a:t>nghĩa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đẩy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lầm</a:t>
            </a:r>
            <a:r>
              <a:rPr lang="en-US" sz="1200" b="1" dirty="0">
                <a:latin typeface="Times New Roman" panose="02020603050405020304" pitchFamily="18" charset="0"/>
                <a:cs typeface="Times New Roman" panose="02020603050405020304" pitchFamily="18" charset="0"/>
              </a:rPr>
              <a:t> than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7</a:t>
            </a:fld>
            <a:endParaRPr lang="en-US"/>
          </a:p>
        </p:txBody>
      </p:sp>
    </p:spTree>
    <p:extLst>
      <p:ext uri="{BB962C8B-B14F-4D97-AF65-F5344CB8AC3E}">
        <p14:creationId xmlns:p14="http://schemas.microsoft.com/office/powerpoint/2010/main" val="298327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410482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4022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7643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64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163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001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4835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156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974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28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27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8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2955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45000" r="-26000" b="-3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01CC99-5A05-4B64-17DB-A1CF495E815A}"/>
              </a:ext>
            </a:extLst>
          </p:cNvPr>
          <p:cNvGrpSpPr/>
          <p:nvPr/>
        </p:nvGrpSpPr>
        <p:grpSpPr>
          <a:xfrm>
            <a:off x="1576664" y="-2171699"/>
            <a:ext cx="15335562" cy="12492989"/>
            <a:chOff x="1576664" y="-2171699"/>
            <a:chExt cx="15335562" cy="12492989"/>
          </a:xfrm>
        </p:grpSpPr>
        <p:pic>
          <p:nvPicPr>
            <p:cNvPr id="4" name="Picture 5">
              <a:extLst>
                <a:ext uri="{FF2B5EF4-FFF2-40B4-BE49-F238E27FC236}">
                  <a16:creationId xmlns:a16="http://schemas.microsoft.com/office/drawing/2014/main" id="{95B8AA70-63BE-BD5E-F676-3A3707FAA8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6664" y="1989815"/>
              <a:ext cx="15240000" cy="8331475"/>
            </a:xfrm>
            <a:prstGeom prst="rect">
              <a:avLst/>
            </a:prstGeom>
          </p:spPr>
        </p:pic>
        <p:pic>
          <p:nvPicPr>
            <p:cNvPr id="5" name="Picture 3">
              <a:extLst>
                <a:ext uri="{FF2B5EF4-FFF2-40B4-BE49-F238E27FC236}">
                  <a16:creationId xmlns:a16="http://schemas.microsoft.com/office/drawing/2014/main" id="{25B1B113-E086-D5EE-4868-CFB29BD0385A}"/>
                </a:ext>
              </a:extLst>
            </p:cNvPr>
            <p:cNvPicPr>
              <a:picLocks noChangeAspect="1"/>
            </p:cNvPicPr>
            <p:nvPr/>
          </p:nvPicPr>
          <p:blipFill>
            <a:blip r:embed="rId7"/>
            <a:srcRect t="13611" b="12645"/>
            <a:stretch>
              <a:fillRect/>
            </a:stretch>
          </p:blipFill>
          <p:spPr>
            <a:xfrm rot="5400000">
              <a:off x="4106141" y="-4690785"/>
              <a:ext cx="10287000" cy="15325171"/>
            </a:xfrm>
            <a:prstGeom prst="rect">
              <a:avLst/>
            </a:prstGeom>
          </p:spPr>
        </p:pic>
      </p:grpSp>
      <p:pic>
        <p:nvPicPr>
          <p:cNvPr id="7" name="Picture 6">
            <a:extLst>
              <a:ext uri="{FF2B5EF4-FFF2-40B4-BE49-F238E27FC236}">
                <a16:creationId xmlns:a16="http://schemas.microsoft.com/office/drawing/2014/main" id="{1EB9CAB8-333D-DC98-C7D0-385D4901C6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4757590"/>
            <a:ext cx="7937680" cy="5505165"/>
          </a:xfrm>
          <a:prstGeom prst="rect">
            <a:avLst/>
          </a:prstGeom>
        </p:spPr>
      </p:pic>
      <p:sp>
        <p:nvSpPr>
          <p:cNvPr id="8" name="Title 1">
            <a:extLst>
              <a:ext uri="{FF2B5EF4-FFF2-40B4-BE49-F238E27FC236}">
                <a16:creationId xmlns:a16="http://schemas.microsoft.com/office/drawing/2014/main" id="{A77C82BB-E178-78AC-1986-C03051261DEE}"/>
              </a:ext>
            </a:extLst>
          </p:cNvPr>
          <p:cNvSpPr txBox="1">
            <a:spLocks/>
          </p:cNvSpPr>
          <p:nvPr/>
        </p:nvSpPr>
        <p:spPr>
          <a:xfrm>
            <a:off x="2247900" y="647938"/>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6: </a:t>
            </a:r>
          </a:p>
          <a:p>
            <a:r>
              <a:rPr lang="en-US" sz="4800" dirty="0" err="1">
                <a:latin typeface="#9Slide04 Maitree SemiBold" panose="00000700000000000000" pitchFamily="2" charset="-34"/>
                <a:cs typeface="#9Slide04 Maitree SemiBold" panose="00000700000000000000" pitchFamily="2" charset="-34"/>
              </a:rPr>
              <a:t>Truyện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truyền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kì</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và</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truyện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trinh</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thám</a:t>
            </a:r>
            <a:endParaRPr lang="en-US" sz="4800" dirty="0">
              <a:latin typeface="#9Slide04 Maitree SemiBold" panose="00000700000000000000" pitchFamily="2" charset="-34"/>
              <a:cs typeface="#9Slide04 Maitree SemiBold" panose="00000700000000000000" pitchFamily="2" charset="-34"/>
            </a:endParaRPr>
          </a:p>
        </p:txBody>
      </p:sp>
      <p:sp>
        <p:nvSpPr>
          <p:cNvPr id="9" name="Content Placeholder 2">
            <a:extLst>
              <a:ext uri="{FF2B5EF4-FFF2-40B4-BE49-F238E27FC236}">
                <a16:creationId xmlns:a16="http://schemas.microsoft.com/office/drawing/2014/main" id="{2C5F54C6-7F47-83E6-5DBB-8BA2C28442B6}"/>
              </a:ext>
            </a:extLst>
          </p:cNvPr>
          <p:cNvSpPr txBox="1">
            <a:spLocks/>
          </p:cNvSpPr>
          <p:nvPr/>
        </p:nvSpPr>
        <p:spPr>
          <a:xfrm>
            <a:off x="3331531" y="5128995"/>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8000" b="1" dirty="0">
                <a:solidFill>
                  <a:schemeClr val="accent2">
                    <a:lumMod val="50000"/>
                  </a:schemeClr>
                </a:solidFill>
                <a:latin typeface="#9Slide05 Good Vibes Pro" panose="02000507080000020002" pitchFamily="2" charset="0"/>
              </a:rPr>
              <a:t>(</a:t>
            </a:r>
            <a:r>
              <a:rPr lang="en-US" sz="8000" b="1" dirty="0" err="1">
                <a:solidFill>
                  <a:schemeClr val="accent2">
                    <a:lumMod val="50000"/>
                  </a:schemeClr>
                </a:solidFill>
                <a:latin typeface="#9Slide05 Good Vibes Pro" panose="02000507080000020002" pitchFamily="2" charset="0"/>
              </a:rPr>
              <a:t>trích</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Truyền</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kì</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mạn</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lục</a:t>
            </a:r>
            <a:r>
              <a:rPr lang="en-US" sz="8000" b="1" dirty="0">
                <a:solidFill>
                  <a:schemeClr val="accent2">
                    <a:lumMod val="50000"/>
                  </a:schemeClr>
                </a:solidFill>
                <a:latin typeface="#9Slide05 Good Vibes Pro" panose="02000507080000020002" pitchFamily="2" charset="0"/>
              </a:rPr>
              <a:t>)</a:t>
            </a:r>
          </a:p>
        </p:txBody>
      </p:sp>
      <p:sp>
        <p:nvSpPr>
          <p:cNvPr id="10" name="Content Placeholder 2">
            <a:extLst>
              <a:ext uri="{FF2B5EF4-FFF2-40B4-BE49-F238E27FC236}">
                <a16:creationId xmlns:a16="http://schemas.microsoft.com/office/drawing/2014/main" id="{0B8019AB-6BAE-E456-8CB1-02515930D254}"/>
              </a:ext>
            </a:extLst>
          </p:cNvPr>
          <p:cNvSpPr txBox="1">
            <a:spLocks/>
          </p:cNvSpPr>
          <p:nvPr/>
        </p:nvSpPr>
        <p:spPr>
          <a:xfrm>
            <a:off x="7563716" y="2580106"/>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11" name="Content Placeholder 2">
            <a:extLst>
              <a:ext uri="{FF2B5EF4-FFF2-40B4-BE49-F238E27FC236}">
                <a16:creationId xmlns:a16="http://schemas.microsoft.com/office/drawing/2014/main" id="{B7C86D1E-FC5D-C6B3-8332-9F8F6F554833}"/>
              </a:ext>
            </a:extLst>
          </p:cNvPr>
          <p:cNvSpPr txBox="1">
            <a:spLocks/>
          </p:cNvSpPr>
          <p:nvPr/>
        </p:nvSpPr>
        <p:spPr>
          <a:xfrm>
            <a:off x="6515100" y="6812904"/>
            <a:ext cx="5105400"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b="1" dirty="0" err="1">
                <a:solidFill>
                  <a:srgbClr val="231F20"/>
                </a:solidFill>
                <a:latin typeface="#9Slide05 Good Vibes Pro" panose="02000507080000020002" pitchFamily="2" charset="0"/>
              </a:rPr>
              <a:t>Nguyễn</a:t>
            </a:r>
            <a:r>
              <a:rPr lang="en-US" sz="5400" b="1" dirty="0">
                <a:solidFill>
                  <a:srgbClr val="231F20"/>
                </a:solidFill>
                <a:latin typeface="#9Slide05 Good Vibes Pro" panose="02000507080000020002" pitchFamily="2" charset="0"/>
              </a:rPr>
              <a:t> </a:t>
            </a:r>
            <a:r>
              <a:rPr lang="en-US" sz="5400" b="1" dirty="0" err="1">
                <a:solidFill>
                  <a:srgbClr val="231F20"/>
                </a:solidFill>
                <a:latin typeface="#9Slide05 Good Vibes Pro" panose="02000507080000020002" pitchFamily="2" charset="0"/>
              </a:rPr>
              <a:t>Dữ</a:t>
            </a:r>
            <a:endParaRPr lang="en-US" sz="5400" b="1" dirty="0">
              <a:solidFill>
                <a:srgbClr val="231F20"/>
              </a:solidFill>
              <a:latin typeface="#9Slide05 Good Vibes Pro" panose="02000507080000020002" pitchFamily="2" charset="0"/>
            </a:endParaRPr>
          </a:p>
        </p:txBody>
      </p:sp>
      <p:sp>
        <p:nvSpPr>
          <p:cNvPr id="12" name="Content Placeholder 2">
            <a:extLst>
              <a:ext uri="{FF2B5EF4-FFF2-40B4-BE49-F238E27FC236}">
                <a16:creationId xmlns:a16="http://schemas.microsoft.com/office/drawing/2014/main" id="{160C3BB2-2B5D-5507-3DDC-213D7E46BBFF}"/>
              </a:ext>
            </a:extLst>
          </p:cNvPr>
          <p:cNvSpPr txBox="1">
            <a:spLocks/>
          </p:cNvSpPr>
          <p:nvPr/>
        </p:nvSpPr>
        <p:spPr>
          <a:xfrm>
            <a:off x="2353541" y="3391206"/>
            <a:ext cx="139255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9600" b="1" dirty="0" err="1">
                <a:solidFill>
                  <a:schemeClr val="accent2">
                    <a:lumMod val="50000"/>
                  </a:schemeClr>
                </a:solidFill>
                <a:latin typeface="#9Slide05 Good Vibes Pro" panose="02000507080000020002" pitchFamily="2" charset="0"/>
              </a:rPr>
              <a:t>Chuyện</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người</a:t>
            </a:r>
            <a:r>
              <a:rPr lang="en-US" sz="9600" b="1" dirty="0">
                <a:solidFill>
                  <a:schemeClr val="accent2">
                    <a:lumMod val="50000"/>
                  </a:schemeClr>
                </a:solidFill>
                <a:latin typeface="#9Slide05 Good Vibes Pro" panose="02000507080000020002" pitchFamily="2" charset="0"/>
              </a:rPr>
              <a:t> con </a:t>
            </a:r>
            <a:r>
              <a:rPr lang="en-US" sz="9600" b="1" dirty="0" err="1">
                <a:solidFill>
                  <a:schemeClr val="accent2">
                    <a:lumMod val="50000"/>
                  </a:schemeClr>
                </a:solidFill>
                <a:latin typeface="#9Slide05 Good Vibes Pro" panose="02000507080000020002" pitchFamily="2" charset="0"/>
              </a:rPr>
              <a:t>gái</a:t>
            </a:r>
            <a:r>
              <a:rPr lang="en-US" sz="9600" b="1" dirty="0">
                <a:solidFill>
                  <a:schemeClr val="accent2">
                    <a:lumMod val="50000"/>
                  </a:schemeClr>
                </a:solidFill>
                <a:latin typeface="#9Slide05 Good Vibes Pro" panose="02000507080000020002" pitchFamily="2" charset="0"/>
              </a:rPr>
              <a:t> Nam </a:t>
            </a:r>
            <a:r>
              <a:rPr lang="en-US" sz="9600" b="1" dirty="0" err="1">
                <a:solidFill>
                  <a:schemeClr val="accent2">
                    <a:lumMod val="50000"/>
                  </a:schemeClr>
                </a:solidFill>
                <a:latin typeface="#9Slide05 Good Vibes Pro" panose="02000507080000020002" pitchFamily="2" charset="0"/>
              </a:rPr>
              <a:t>Xương</a:t>
            </a:r>
            <a:endParaRPr lang="en-US" sz="9600" b="1" dirty="0">
              <a:solidFill>
                <a:schemeClr val="accent2">
                  <a:lumMod val="50000"/>
                </a:schemeClr>
              </a:solidFill>
              <a:latin typeface="#9Slide05 Good Vibes Pro" panose="02000507080000020002" pitchFamily="2" charset="0"/>
            </a:endParaRPr>
          </a:p>
        </p:txBody>
      </p:sp>
      <p:grpSp>
        <p:nvGrpSpPr>
          <p:cNvPr id="16" name="Group 15">
            <a:extLst>
              <a:ext uri="{FF2B5EF4-FFF2-40B4-BE49-F238E27FC236}">
                <a16:creationId xmlns:a16="http://schemas.microsoft.com/office/drawing/2014/main" id="{81281B56-7E62-00A5-0199-ECA02785E72A}"/>
              </a:ext>
            </a:extLst>
          </p:cNvPr>
          <p:cNvGrpSpPr/>
          <p:nvPr/>
        </p:nvGrpSpPr>
        <p:grpSpPr>
          <a:xfrm>
            <a:off x="7696200" y="6605235"/>
            <a:ext cx="2895600" cy="1066800"/>
            <a:chOff x="7772400" y="6057900"/>
            <a:chExt cx="2895600" cy="1066800"/>
          </a:xfrm>
        </p:grpSpPr>
        <p:cxnSp>
          <p:nvCxnSpPr>
            <p:cNvPr id="14" name="Straight Connector 13">
              <a:extLst>
                <a:ext uri="{FF2B5EF4-FFF2-40B4-BE49-F238E27FC236}">
                  <a16:creationId xmlns:a16="http://schemas.microsoft.com/office/drawing/2014/main" id="{B9A66CC5-6493-9F6E-F744-ADB6DC2AB275}"/>
                </a:ext>
              </a:extLst>
            </p:cNvPr>
            <p:cNvCxnSpPr/>
            <p:nvPr/>
          </p:nvCxnSpPr>
          <p:spPr>
            <a:xfrm>
              <a:off x="7772400" y="6057900"/>
              <a:ext cx="28956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C7957C8-B574-9A4C-3655-949EC0A40785}"/>
                </a:ext>
              </a:extLst>
            </p:cNvPr>
            <p:cNvCxnSpPr/>
            <p:nvPr/>
          </p:nvCxnSpPr>
          <p:spPr>
            <a:xfrm>
              <a:off x="7772400" y="7124700"/>
              <a:ext cx="2895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00164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F27AE8-BD41-8637-B1CA-60995412F5D0}"/>
              </a:ext>
            </a:extLst>
          </p:cNvPr>
          <p:cNvSpPr txBox="1"/>
          <p:nvPr/>
        </p:nvSpPr>
        <p:spPr>
          <a:xfrm>
            <a:off x="7325159" y="3390900"/>
            <a:ext cx="9625120"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ECD1C66-057E-D9D3-A09B-FFE1587BDB48}"/>
              </a:ext>
            </a:extLst>
          </p:cNvPr>
          <p:cNvSpPr txBox="1"/>
          <p:nvPr/>
        </p:nvSpPr>
        <p:spPr>
          <a:xfrm>
            <a:off x="6553200" y="1211411"/>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Ai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nhanh</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nhất</a:t>
            </a:r>
            <a:endPar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4" name="Freeform 8">
            <a:extLst>
              <a:ext uri="{FF2B5EF4-FFF2-40B4-BE49-F238E27FC236}">
                <a16:creationId xmlns:a16="http://schemas.microsoft.com/office/drawing/2014/main" id="{0822D387-0BA9-883B-71F3-F9DC87AA2154}"/>
              </a:ext>
            </a:extLst>
          </p:cNvPr>
          <p:cNvSpPr/>
          <p:nvPr/>
        </p:nvSpPr>
        <p:spPr>
          <a:xfrm>
            <a:off x="6666791" y="5572740"/>
            <a:ext cx="658368" cy="4114800"/>
          </a:xfrm>
          <a:custGeom>
            <a:avLst/>
            <a:gdLst/>
            <a:ahLst/>
            <a:cxnLst/>
            <a:rect l="l" t="t" r="r" b="b"/>
            <a:pathLst>
              <a:path w="658368" h="4114800">
                <a:moveTo>
                  <a:pt x="0" y="0"/>
                </a:moveTo>
                <a:lnTo>
                  <a:pt x="658368" y="0"/>
                </a:lnTo>
                <a:lnTo>
                  <a:pt x="6583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1">
            <a:extLst>
              <a:ext uri="{FF2B5EF4-FFF2-40B4-BE49-F238E27FC236}">
                <a16:creationId xmlns:a16="http://schemas.microsoft.com/office/drawing/2014/main" id="{DEFD2B4B-7132-CD51-708E-DAB886BC0070}"/>
              </a:ext>
            </a:extLst>
          </p:cNvPr>
          <p:cNvSpPr/>
          <p:nvPr/>
        </p:nvSpPr>
        <p:spPr>
          <a:xfrm>
            <a:off x="2209800" y="8343900"/>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CC9AC6B7-6552-B8A6-2702-017432366D62}"/>
              </a:ext>
            </a:extLst>
          </p:cNvPr>
          <p:cNvPicPr>
            <a:picLocks noChangeAspect="1"/>
          </p:cNvPicPr>
          <p:nvPr/>
        </p:nvPicPr>
        <p:blipFill>
          <a:blip r:embed="rId6"/>
          <a:stretch>
            <a:fillRect/>
          </a:stretch>
        </p:blipFill>
        <p:spPr>
          <a:xfrm>
            <a:off x="228600" y="3390900"/>
            <a:ext cx="6477000" cy="5462179"/>
          </a:xfrm>
          <a:prstGeom prst="rect">
            <a:avLst/>
          </a:prstGeom>
        </p:spPr>
      </p:pic>
    </p:spTree>
    <p:extLst>
      <p:ext uri="{BB962C8B-B14F-4D97-AF65-F5344CB8AC3E}">
        <p14:creationId xmlns:p14="http://schemas.microsoft.com/office/powerpoint/2010/main" val="22284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E817F3EB-1892-24DD-5AE5-2333D3AEAD19}"/>
              </a:ext>
            </a:extLst>
          </p:cNvPr>
          <p:cNvSpPr txBox="1"/>
          <p:nvPr/>
        </p:nvSpPr>
        <p:spPr>
          <a:xfrm>
            <a:off x="10586576" y="2957945"/>
            <a:ext cx="7472824" cy="3785652"/>
          </a:xfrm>
          <a:prstGeom prst="rect">
            <a:avLst/>
          </a:prstGeom>
          <a:solidFill>
            <a:srgbClr val="F8DF8C"/>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Nam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a:t>
            </a:r>
          </a:p>
        </p:txBody>
      </p:sp>
      <p:sp>
        <p:nvSpPr>
          <p:cNvPr id="119" name="TextBox 118">
            <a:extLst>
              <a:ext uri="{FF2B5EF4-FFF2-40B4-BE49-F238E27FC236}">
                <a16:creationId xmlns:a16="http://schemas.microsoft.com/office/drawing/2014/main" id="{23BE8EA0-B340-0CEA-A2EE-931615BFA4BD}"/>
              </a:ext>
            </a:extLst>
          </p:cNvPr>
          <p:cNvSpPr txBox="1"/>
          <p:nvPr/>
        </p:nvSpPr>
        <p:spPr>
          <a:xfrm>
            <a:off x="8077200" y="216722"/>
            <a:ext cx="9982200" cy="2554545"/>
          </a:xfrm>
          <a:prstGeom prst="rect">
            <a:avLst/>
          </a:prstGeom>
          <a:solidFill>
            <a:srgbClr val="CFAD8A"/>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muộn</a:t>
            </a:r>
            <a:r>
              <a:rPr lang="en-US" sz="4000" dirty="0">
                <a:latin typeface="Times New Roman" panose="02020603050405020304" pitchFamily="18" charset="0"/>
                <a:cs typeface="Times New Roman" panose="02020603050405020304" pitchFamily="18" charset="0"/>
              </a:rPr>
              <a:t>.</a:t>
            </a:r>
          </a:p>
        </p:txBody>
      </p:sp>
      <p:sp>
        <p:nvSpPr>
          <p:cNvPr id="120" name="TextBox 119">
            <a:extLst>
              <a:ext uri="{FF2B5EF4-FFF2-40B4-BE49-F238E27FC236}">
                <a16:creationId xmlns:a16="http://schemas.microsoft.com/office/drawing/2014/main" id="{A76C75C8-C2A4-850E-570B-C0B6DF608380}"/>
              </a:ext>
            </a:extLst>
          </p:cNvPr>
          <p:cNvSpPr txBox="1"/>
          <p:nvPr/>
        </p:nvSpPr>
        <p:spPr>
          <a:xfrm>
            <a:off x="5104343" y="2947554"/>
            <a:ext cx="5253633" cy="6863417"/>
          </a:xfrm>
          <a:prstGeom prst="rect">
            <a:avLst/>
          </a:prstGeom>
          <a:solidFill>
            <a:srgbClr val="B0A8CB"/>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rùa</a:t>
            </a:r>
            <a:r>
              <a:rPr lang="en-US" sz="40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60877292-141D-DF13-DD7C-5FE5F90A5652}"/>
              </a:ext>
            </a:extLst>
          </p:cNvPr>
          <p:cNvSpPr txBox="1"/>
          <p:nvPr/>
        </p:nvSpPr>
        <p:spPr>
          <a:xfrm>
            <a:off x="152400" y="190500"/>
            <a:ext cx="7772400" cy="2554545"/>
          </a:xfrm>
          <a:prstGeom prst="rect">
            <a:avLst/>
          </a:prstGeom>
          <a:solidFill>
            <a:srgbClr val="A8CBBD"/>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lo ma </a:t>
            </a:r>
            <a:r>
              <a:rPr lang="en-US" sz="4000" dirty="0" err="1">
                <a:latin typeface="Times New Roman" panose="02020603050405020304" pitchFamily="18" charset="0"/>
                <a:cs typeface="Times New Roman" panose="02020603050405020304" pitchFamily="18" charset="0"/>
              </a:rPr>
              <a:t>chay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60877292-141D-DF13-DD7C-5FE5F90A5652}"/>
              </a:ext>
            </a:extLst>
          </p:cNvPr>
          <p:cNvSpPr txBox="1"/>
          <p:nvPr/>
        </p:nvSpPr>
        <p:spPr>
          <a:xfrm>
            <a:off x="10587633" y="6930275"/>
            <a:ext cx="7439003" cy="3170099"/>
          </a:xfrm>
          <a:prstGeom prst="rect">
            <a:avLst/>
          </a:prstGeom>
          <a:solidFill>
            <a:schemeClr val="accent5">
              <a:lumMod val="40000"/>
              <a:lumOff val="60000"/>
            </a:schemeClr>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A1D2315-387E-F9E7-B8AC-651A6AAF2372}"/>
              </a:ext>
            </a:extLst>
          </p:cNvPr>
          <p:cNvSpPr txBox="1"/>
          <p:nvPr/>
        </p:nvSpPr>
        <p:spPr>
          <a:xfrm>
            <a:off x="152400" y="2947553"/>
            <a:ext cx="4722286" cy="6863417"/>
          </a:xfrm>
          <a:prstGeom prst="rect">
            <a:avLst/>
          </a:prstGeom>
          <a:solidFill>
            <a:srgbClr val="F8A4A4"/>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19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arn(inVertical)">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barn(inVertical)">
                                      <p:cBhvr>
                                        <p:cTn id="22" dur="500"/>
                                        <p:tgtEl>
                                          <p:spTgt spid="1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barn(inVertical)">
                                      <p:cBhvr>
                                        <p:cTn id="27" dur="500"/>
                                        <p:tgtEl>
                                          <p:spTgt spid="1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9" grpId="0" animBg="1"/>
      <p:bldP spid="120" grpId="0" animBg="1"/>
      <p:bldP spid="2"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17F3EB-1892-24DD-5AE5-2333D3AEAD19}"/>
              </a:ext>
            </a:extLst>
          </p:cNvPr>
          <p:cNvSpPr txBox="1"/>
          <p:nvPr/>
        </p:nvSpPr>
        <p:spPr>
          <a:xfrm>
            <a:off x="152400" y="38100"/>
            <a:ext cx="17907000" cy="1938992"/>
          </a:xfrm>
          <a:prstGeom prst="rect">
            <a:avLst/>
          </a:prstGeom>
          <a:solidFill>
            <a:srgbClr val="F8DF8C"/>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Nam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60877292-141D-DF13-DD7C-5FE5F90A5652}"/>
              </a:ext>
            </a:extLst>
          </p:cNvPr>
          <p:cNvSpPr txBox="1"/>
          <p:nvPr/>
        </p:nvSpPr>
        <p:spPr>
          <a:xfrm>
            <a:off x="169889" y="2171700"/>
            <a:ext cx="6459511" cy="3170099"/>
          </a:xfrm>
          <a:prstGeom prst="rect">
            <a:avLst/>
          </a:prstGeom>
          <a:solidFill>
            <a:srgbClr val="A8CBBD"/>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lo ma </a:t>
            </a:r>
            <a:r>
              <a:rPr lang="en-US" sz="4000" dirty="0" err="1">
                <a:latin typeface="Times New Roman" panose="02020603050405020304" pitchFamily="18" charset="0"/>
                <a:cs typeface="Times New Roman" panose="02020603050405020304" pitchFamily="18" charset="0"/>
              </a:rPr>
              <a:t>chay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A76C75C8-C2A4-850E-570B-C0B6DF608380}"/>
              </a:ext>
            </a:extLst>
          </p:cNvPr>
          <p:cNvSpPr txBox="1"/>
          <p:nvPr/>
        </p:nvSpPr>
        <p:spPr>
          <a:xfrm>
            <a:off x="6781800" y="2181069"/>
            <a:ext cx="11277600" cy="3170099"/>
          </a:xfrm>
          <a:prstGeom prst="rect">
            <a:avLst/>
          </a:prstGeom>
          <a:solidFill>
            <a:srgbClr val="B0A8CB"/>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rùa</a:t>
            </a:r>
            <a:r>
              <a:rPr lang="en-US" sz="4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3BE8EA0-B340-0CEA-A2EE-931615BFA4BD}"/>
              </a:ext>
            </a:extLst>
          </p:cNvPr>
          <p:cNvSpPr txBox="1"/>
          <p:nvPr/>
        </p:nvSpPr>
        <p:spPr>
          <a:xfrm>
            <a:off x="169888" y="5555145"/>
            <a:ext cx="17889511" cy="1323439"/>
          </a:xfrm>
          <a:prstGeom prst="rect">
            <a:avLst/>
          </a:prstGeom>
          <a:solidFill>
            <a:srgbClr val="CFAD8A"/>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muộn</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A1D2315-387E-F9E7-B8AC-651A6AAF2372}"/>
              </a:ext>
            </a:extLst>
          </p:cNvPr>
          <p:cNvSpPr txBox="1"/>
          <p:nvPr/>
        </p:nvSpPr>
        <p:spPr>
          <a:xfrm>
            <a:off x="176134" y="7027026"/>
            <a:ext cx="9653666" cy="3170099"/>
          </a:xfrm>
          <a:prstGeom prst="rect">
            <a:avLst/>
          </a:prstGeom>
          <a:solidFill>
            <a:srgbClr val="F8A4A4"/>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60877292-141D-DF13-DD7C-5FE5F90A5652}"/>
              </a:ext>
            </a:extLst>
          </p:cNvPr>
          <p:cNvSpPr txBox="1"/>
          <p:nvPr/>
        </p:nvSpPr>
        <p:spPr>
          <a:xfrm>
            <a:off x="9982200" y="7027026"/>
            <a:ext cx="8077199" cy="3170099"/>
          </a:xfrm>
          <a:prstGeom prst="rect">
            <a:avLst/>
          </a:prstGeom>
          <a:solidFill>
            <a:schemeClr val="accent5">
              <a:lumMod val="40000"/>
              <a:lumOff val="60000"/>
            </a:schemeClr>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863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8">
            <a:extLst>
              <a:ext uri="{FF2B5EF4-FFF2-40B4-BE49-F238E27FC236}">
                <a16:creationId xmlns:a16="http://schemas.microsoft.com/office/drawing/2014/main" id="{8D1E9D1C-1DB7-E8A1-CCDC-8FB45665287D}"/>
              </a:ext>
            </a:extLst>
          </p:cNvPr>
          <p:cNvSpPr/>
          <p:nvPr/>
        </p:nvSpPr>
        <p:spPr>
          <a:xfrm>
            <a:off x="4267200" y="4076700"/>
            <a:ext cx="9062509" cy="7088814"/>
          </a:xfrm>
          <a:prstGeom prst="chord">
            <a:avLst>
              <a:gd name="adj1" fmla="val 8228581"/>
              <a:gd name="adj2" fmla="val 2546079"/>
            </a:avLst>
          </a:prstGeom>
          <a:blipFill>
            <a:blip r:embed="rId3"/>
            <a:stretch>
              <a:fillRect l="-11132" r="-19944"/>
            </a:stretch>
          </a:blipFill>
        </p:spPr>
        <p:txBody>
          <a:bodyPr/>
          <a:lstStyle/>
          <a:p>
            <a:endParaRPr lang="en-US"/>
          </a:p>
        </p:txBody>
      </p:sp>
      <p:sp>
        <p:nvSpPr>
          <p:cNvPr id="3" name="TextBox 2">
            <a:extLst>
              <a:ext uri="{FF2B5EF4-FFF2-40B4-BE49-F238E27FC236}">
                <a16:creationId xmlns:a16="http://schemas.microsoft.com/office/drawing/2014/main" id="{F0BC51FD-854F-C63E-4C64-E5C6818CF501}"/>
              </a:ext>
            </a:extLst>
          </p:cNvPr>
          <p:cNvSpPr txBox="1"/>
          <p:nvPr/>
        </p:nvSpPr>
        <p:spPr>
          <a:xfrm>
            <a:off x="3962400" y="1790700"/>
            <a:ext cx="10439400" cy="1446550"/>
          </a:xfrm>
          <a:prstGeom prst="rect">
            <a:avLst/>
          </a:prstGeom>
          <a:noFill/>
        </p:spPr>
        <p:txBody>
          <a:bodyPr wrap="square">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rPr>
              <a:t>sắp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xếp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quả</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01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304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69CC084F-A01E-8B16-E30E-9D3E76FF99DA}"/>
              </a:ext>
            </a:extLst>
          </p:cNvPr>
          <p:cNvPicPr>
            <a:picLocks noChangeAspect="1"/>
          </p:cNvPicPr>
          <p:nvPr/>
        </p:nvPicPr>
        <p:blipFill rotWithShape="1">
          <a:blip r:embed="rId3"/>
          <a:srcRect r="10935" b="-2"/>
          <a:stretch/>
        </p:blipFill>
        <p:spPr>
          <a:xfrm flipH="1">
            <a:off x="10972800" y="0"/>
            <a:ext cx="7315200"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3687967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CD1C66-057E-D9D3-A09B-FFE1587BDB48}"/>
              </a:ext>
            </a:extLst>
          </p:cNvPr>
          <p:cNvSpPr txBox="1"/>
          <p:nvPr/>
        </p:nvSpPr>
        <p:spPr>
          <a:xfrm>
            <a:off x="5943600" y="3162300"/>
            <a:ext cx="144780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Hồ</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sơ</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vũ</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nương</a:t>
            </a:r>
            <a:endPar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31A04B5-52ED-C7C7-0925-DE0E2500D3EC}"/>
              </a:ext>
            </a:extLst>
          </p:cNvPr>
          <p:cNvPicPr>
            <a:picLocks noChangeAspect="1"/>
          </p:cNvPicPr>
          <p:nvPr/>
        </p:nvPicPr>
        <p:blipFill>
          <a:blip r:embed="rId3"/>
          <a:stretch>
            <a:fillRect/>
          </a:stretch>
        </p:blipFill>
        <p:spPr>
          <a:xfrm>
            <a:off x="990600" y="0"/>
            <a:ext cx="7242417" cy="10287000"/>
          </a:xfrm>
          <a:prstGeom prst="rect">
            <a:avLst/>
          </a:prstGeom>
        </p:spPr>
      </p:pic>
    </p:spTree>
    <p:extLst>
      <p:ext uri="{BB962C8B-B14F-4D97-AF65-F5344CB8AC3E}">
        <p14:creationId xmlns:p14="http://schemas.microsoft.com/office/powerpoint/2010/main" val="1322513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E53B1-D829-FFE2-7710-EAF57F123F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950680" y="2514487"/>
            <a:ext cx="2992776" cy="826781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82628068"/>
              </p:ext>
            </p:extLst>
          </p:nvPr>
        </p:nvGraphicFramePr>
        <p:xfrm>
          <a:off x="1828800" y="1104900"/>
          <a:ext cx="16230600" cy="8891979"/>
        </p:xfrm>
        <a:graphic>
          <a:graphicData uri="http://schemas.openxmlformats.org/drawingml/2006/table">
            <a:tbl>
              <a:tblPr firstRow="1" bandRow="1">
                <a:tableStyleId>{5940675A-B579-460E-94D1-54222C63F5DA}</a:tableStyleId>
              </a:tblPr>
              <a:tblGrid>
                <a:gridCol w="3384641">
                  <a:extLst>
                    <a:ext uri="{9D8B030D-6E8A-4147-A177-3AD203B41FA5}">
                      <a16:colId xmlns:a16="http://schemas.microsoft.com/office/drawing/2014/main" val="2943978398"/>
                    </a:ext>
                  </a:extLst>
                </a:gridCol>
                <a:gridCol w="9188359">
                  <a:extLst>
                    <a:ext uri="{9D8B030D-6E8A-4147-A177-3AD203B41FA5}">
                      <a16:colId xmlns:a16="http://schemas.microsoft.com/office/drawing/2014/main" val="3365724085"/>
                    </a:ext>
                  </a:extLst>
                </a:gridCol>
                <a:gridCol w="3657600">
                  <a:extLst>
                    <a:ext uri="{9D8B030D-6E8A-4147-A177-3AD203B41FA5}">
                      <a16:colId xmlns:a16="http://schemas.microsoft.com/office/drawing/2014/main" val="1673380103"/>
                    </a:ext>
                  </a:extLst>
                </a:gridCol>
              </a:tblGrid>
              <a:tr h="635996">
                <a:tc>
                  <a:txBody>
                    <a:bodyPr/>
                    <a:lstStyle/>
                    <a:p>
                      <a:pPr algn="ctr"/>
                      <a:r>
                        <a:rPr lang="en-US" sz="4200" b="1" dirty="0" err="1">
                          <a:latin typeface="Times New Roman" panose="02020603050405020304" pitchFamily="18" charset="0"/>
                          <a:cs typeface="Times New Roman" panose="02020603050405020304" pitchFamily="18" charset="0"/>
                        </a:rPr>
                        <a:t>Phương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diện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Đặc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điểm</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Nhận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xét</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645713257"/>
                  </a:ext>
                </a:extLst>
              </a:tr>
              <a:tr h="635996">
                <a:tc>
                  <a:txBody>
                    <a:bodyPr/>
                    <a:lstStyle/>
                    <a:p>
                      <a:pPr algn="ctr"/>
                      <a:r>
                        <a:rPr lang="en-US" sz="4200" b="1" dirty="0" err="1">
                          <a:latin typeface="Times New Roman" panose="02020603050405020304" pitchFamily="18" charset="0"/>
                          <a:cs typeface="Times New Roman" panose="02020603050405020304" pitchFamily="18" charset="0"/>
                        </a:rPr>
                        <a:t>Xuất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thân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ở Nam </a:t>
                      </a:r>
                      <a:r>
                        <a:rPr lang="en-US" sz="4200" dirty="0" err="1">
                          <a:latin typeface="Times New Roman" panose="02020603050405020304" pitchFamily="18" charset="0"/>
                          <a:cs typeface="Times New Roman" panose="02020603050405020304" pitchFamily="18" charset="0"/>
                        </a:rPr>
                        <a:t>Xương</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rowSpan="4">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b="1" dirty="0" err="1">
                          <a:latin typeface="Times New Roman" panose="02020603050405020304" pitchFamily="18" charset="0"/>
                          <a:cs typeface="Times New Roman" panose="02020603050405020304" pitchFamily="18" charset="0"/>
                          <a:sym typeface="Wingdings" panose="05000000000000000000" pitchFamily="2" charset="2"/>
                        </a:rPr>
                        <a:t>N</a:t>
                      </a:r>
                      <a:r>
                        <a:rPr lang="en-US" sz="4200" b="1" dirty="0" err="1">
                          <a:latin typeface="Times New Roman" panose="02020603050405020304" pitchFamily="18" charset="0"/>
                          <a:cs typeface="Times New Roman" panose="02020603050405020304" pitchFamily="18" charset="0"/>
                        </a:rPr>
                        <a:t>gười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phụ</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nữ</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đẹp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người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đẹp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đức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lòng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vun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đắp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phúc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đình</a:t>
                      </a:r>
                      <a:r>
                        <a:rPr lang="en-US" sz="4200" b="1" dirty="0">
                          <a:latin typeface="Times New Roman" panose="02020603050405020304" pitchFamily="18" charset="0"/>
                          <a:cs typeface="Times New Roman" panose="02020603050405020304" pitchFamily="18" charset="0"/>
                        </a:rPr>
                        <a: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nhưng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lại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kém</a:t>
                      </a:r>
                      <a:r>
                        <a:rPr lang="en-US" sz="4200" b="1" baseline="0" dirty="0">
                          <a:latin typeface="Times New Roman" panose="02020603050405020304" pitchFamily="18" charset="0"/>
                          <a:cs typeface="Times New Roman" panose="02020603050405020304" pitchFamily="18" charset="0"/>
                        </a:rPr>
                        <a:t> may </a:t>
                      </a:r>
                      <a:r>
                        <a:rPr lang="en-US" sz="4200" b="1" baseline="0" dirty="0" err="1">
                          <a:latin typeface="Times New Roman" panose="02020603050405020304" pitchFamily="18" charset="0"/>
                          <a:cs typeface="Times New Roman" panose="02020603050405020304" pitchFamily="18" charset="0"/>
                        </a:rPr>
                        <a:t>mắn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bất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hạnh</a:t>
                      </a:r>
                      <a:endParaRPr lang="en-US" sz="4200" b="1" dirty="0">
                        <a:latin typeface="Times New Roman" panose="02020603050405020304" pitchFamily="18" charset="0"/>
                        <a:cs typeface="Times New Roman" panose="02020603050405020304" pitchFamily="18" charset="0"/>
                      </a:endParaRPr>
                    </a:p>
                    <a:p>
                      <a:pPr algn="just"/>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90345160"/>
                  </a:ext>
                </a:extLst>
              </a:tr>
              <a:tr h="635996">
                <a:tc>
                  <a:txBody>
                    <a:bodyPr/>
                    <a:lstStyle/>
                    <a:p>
                      <a:pPr algn="ctr"/>
                      <a:r>
                        <a:rPr lang="en-US" sz="4200" b="1" dirty="0">
                          <a:latin typeface="Times New Roman" panose="02020603050405020304" pitchFamily="18" charset="0"/>
                          <a:cs typeface="Times New Roman" panose="02020603050405020304" pitchFamily="18" charset="0"/>
                        </a:rPr>
                        <a:t>Dung </a:t>
                      </a:r>
                      <a:r>
                        <a:rPr lang="en-US" sz="4200" b="1" dirty="0" err="1">
                          <a:latin typeface="Times New Roman" panose="02020603050405020304" pitchFamily="18" charset="0"/>
                          <a:cs typeface="Times New Roman" panose="02020603050405020304" pitchFamily="18" charset="0"/>
                        </a:rPr>
                        <a:t>nhan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latin typeface="Times New Roman" panose="02020603050405020304" pitchFamily="18" charset="0"/>
                          <a:cs typeface="Times New Roman" panose="02020603050405020304" pitchFamily="18" charset="0"/>
                        </a:rPr>
                        <a:t>“</a:t>
                      </a:r>
                      <a:r>
                        <a:rPr lang="en-US" sz="4200" dirty="0" err="1">
                          <a:latin typeface="Times New Roman" panose="02020603050405020304" pitchFamily="18" charset="0"/>
                          <a:cs typeface="Times New Roman" panose="02020603050405020304" pitchFamily="18" charset="0"/>
                        </a:rPr>
                        <a:t>tư</a:t>
                      </a:r>
                      <a:r>
                        <a:rPr lang="en-US" sz="4200" dirty="0">
                          <a:latin typeface="Times New Roman" panose="02020603050405020304" pitchFamily="18" charset="0"/>
                          <a:cs typeface="Times New Roman" panose="02020603050405020304" pitchFamily="18" charset="0"/>
                        </a:rPr>
                        <a:t> dung </a:t>
                      </a:r>
                      <a:r>
                        <a:rPr lang="en-US" sz="4200" dirty="0" err="1">
                          <a:latin typeface="Times New Roman" panose="02020603050405020304" pitchFamily="18" charset="0"/>
                          <a:cs typeface="Times New Roman" panose="02020603050405020304" pitchFamily="18" charset="0"/>
                        </a:rPr>
                        <a:t>tốt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đẹp</a:t>
                      </a:r>
                      <a:r>
                        <a:rPr lang="en-US" sz="4200" dirty="0">
                          <a:latin typeface="Times New Roman" panose="02020603050405020304" pitchFamily="18" charset="0"/>
                          <a:cs typeface="Times New Roman" panose="02020603050405020304" pitchFamily="18" charset="0"/>
                        </a:rPr>
                        <a:t>”</a:t>
                      </a: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8843538"/>
                  </a:ext>
                </a:extLst>
              </a:tr>
              <a:tr h="45314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b="1" dirty="0" err="1">
                          <a:latin typeface="Times New Roman" panose="02020603050405020304" pitchFamily="18" charset="0"/>
                          <a:cs typeface="Times New Roman" panose="02020603050405020304" pitchFamily="18" charset="0"/>
                        </a:rPr>
                        <a:t>Tính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phẩm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chất</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Thùy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na</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Giữ</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gìn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khuôn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phép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hòa</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Hiếu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thuận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mẹ</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ốm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mất</a:t>
                      </a:r>
                      <a:r>
                        <a:rPr lang="en-US" sz="4200" dirty="0">
                          <a:latin typeface="Times New Roman" panose="02020603050405020304" pitchFamily="18" charset="0"/>
                          <a:cs typeface="Times New Roman" panose="02020603050405020304" pitchFamily="18" charset="0"/>
                        </a:rPr>
                        <a:t>, lo ma </a:t>
                      </a:r>
                      <a:r>
                        <a:rPr lang="en-US" sz="4200" dirty="0" err="1">
                          <a:latin typeface="Times New Roman" panose="02020603050405020304" pitchFamily="18" charset="0"/>
                          <a:cs typeface="Times New Roman" panose="02020603050405020304" pitchFamily="18" charset="0"/>
                        </a:rPr>
                        <a:t>chay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như</a:t>
                      </a:r>
                      <a:r>
                        <a:rPr lang="en-US" sz="4200" dirty="0">
                          <a:latin typeface="Times New Roman" panose="02020603050405020304" pitchFamily="18" charset="0"/>
                          <a:cs typeface="Times New Roman" panose="02020603050405020304" pitchFamily="18" charset="0"/>
                        </a:rPr>
                        <a:t> cha </a:t>
                      </a:r>
                      <a:r>
                        <a:rPr lang="en-US" sz="4200" dirty="0" err="1">
                          <a:latin typeface="Times New Roman" panose="02020603050405020304" pitchFamily="18" charset="0"/>
                          <a:cs typeface="Times New Roman" panose="02020603050405020304" pitchFamily="18" charset="0"/>
                        </a:rPr>
                        <a:t>mẹ</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đẻ</a:t>
                      </a:r>
                      <a:r>
                        <a:rPr lang="en-US" sz="4200" dirty="0">
                          <a:latin typeface="Times New Roman" panose="02020603050405020304" pitchFamily="18" charset="0"/>
                          <a:cs typeface="Times New Roman" panose="02020603050405020304" pitchFamily="18" charset="0"/>
                        </a:rPr>
                        <a:t>) </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ham </a:t>
                      </a:r>
                      <a:r>
                        <a:rPr lang="en-US" sz="4200" dirty="0" err="1">
                          <a:latin typeface="Times New Roman" panose="02020603050405020304" pitchFamily="18" charset="0"/>
                          <a:cs typeface="Times New Roman" panose="02020603050405020304" pitchFamily="18" charset="0"/>
                        </a:rPr>
                        <a:t>vinh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hoa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phú</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quý</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đem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ấn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hầu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chỉ</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bình</a:t>
                      </a:r>
                      <a:r>
                        <a:rPr lang="en-US" sz="4200" dirty="0">
                          <a:latin typeface="Times New Roman" panose="02020603050405020304" pitchFamily="18" charset="0"/>
                          <a:cs typeface="Times New Roman" panose="02020603050405020304" pitchFamily="18" charset="0"/>
                        </a:rPr>
                        <a:t> an)</a:t>
                      </a: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1823274"/>
                  </a:ext>
                </a:extLst>
              </a:tr>
              <a:tr h="1485339">
                <a:tc>
                  <a:txBody>
                    <a:bodyPr/>
                    <a:lstStyle/>
                    <a:p>
                      <a:pPr algn="ct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phận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latin typeface="Times New Roman" panose="02020603050405020304" pitchFamily="18" charset="0"/>
                          <a:cs typeface="Times New Roman" panose="02020603050405020304" pitchFamily="18" charset="0"/>
                        </a:rPr>
                        <a:t>Do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ngờ</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chịu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oan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uổng</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6093342"/>
                  </a:ext>
                </a:extLst>
              </a:tr>
            </a:tbl>
          </a:graphicData>
        </a:graphic>
      </p:graphicFrame>
      <p:sp>
        <p:nvSpPr>
          <p:cNvPr id="5" name="TextBox 4">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28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a:extLst>
              <a:ext uri="{FF2B5EF4-FFF2-40B4-BE49-F238E27FC236}">
                <a16:creationId xmlns:a16="http://schemas.microsoft.com/office/drawing/2014/main" id="{62977D35-26BA-F94E-7595-F1294AC244FE}"/>
              </a:ext>
            </a:extLst>
          </p:cNvPr>
          <p:cNvGrpSpPr/>
          <p:nvPr/>
        </p:nvGrpSpPr>
        <p:grpSpPr>
          <a:xfrm>
            <a:off x="1143000" y="2552700"/>
            <a:ext cx="16268700" cy="7315200"/>
            <a:chOff x="0" y="0"/>
            <a:chExt cx="1250533" cy="1174943"/>
          </a:xfrm>
        </p:grpSpPr>
        <p:sp>
          <p:nvSpPr>
            <p:cNvPr id="7" name="Freeform 19">
              <a:extLst>
                <a:ext uri="{FF2B5EF4-FFF2-40B4-BE49-F238E27FC236}">
                  <a16:creationId xmlns:a16="http://schemas.microsoft.com/office/drawing/2014/main" id="{B97AD6BA-FF53-EB3C-A909-5CFCAE82F55A}"/>
                </a:ext>
              </a:extLst>
            </p:cNvPr>
            <p:cNvSpPr/>
            <p:nvPr/>
          </p:nvSpPr>
          <p:spPr>
            <a:xfrm>
              <a:off x="0" y="0"/>
              <a:ext cx="1250533" cy="117494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a:p>
          </p:txBody>
        </p:sp>
        <p:sp>
          <p:nvSpPr>
            <p:cNvPr id="8" name="TextBox 20">
              <a:extLst>
                <a:ext uri="{FF2B5EF4-FFF2-40B4-BE49-F238E27FC236}">
                  <a16:creationId xmlns:a16="http://schemas.microsoft.com/office/drawing/2014/main" id="{1B8A251C-25B5-4473-833A-936465D4F986}"/>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grpSp>
        <p:nvGrpSpPr>
          <p:cNvPr id="9" name="Group 8">
            <a:extLst>
              <a:ext uri="{FF2B5EF4-FFF2-40B4-BE49-F238E27FC236}">
                <a16:creationId xmlns:a16="http://schemas.microsoft.com/office/drawing/2014/main" id="{7A8CA256-1B80-05BC-4410-4BC325D463E4}"/>
              </a:ext>
            </a:extLst>
          </p:cNvPr>
          <p:cNvGrpSpPr/>
          <p:nvPr/>
        </p:nvGrpSpPr>
        <p:grpSpPr>
          <a:xfrm>
            <a:off x="5410200" y="1638300"/>
            <a:ext cx="6632470" cy="1371658"/>
            <a:chOff x="1044970" y="1562100"/>
            <a:chExt cx="6632470" cy="1371658"/>
          </a:xfrm>
        </p:grpSpPr>
        <p:sp>
          <p:nvSpPr>
            <p:cNvPr id="4"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extLst>
                  <a:ext uri="{96DAC541-7B7A-43D3-8B79-37D633B846F1}">
                    <asvg:svgBlip xmlns:asvg="http://schemas.microsoft.com/office/drawing/2016/SVG/main" r:embed="rId4"/>
                  </a:ext>
                </a:extLst>
              </a:blip>
              <a:stretch>
                <a:fillRect r="-20276"/>
              </a:stretch>
            </a:blipFill>
          </p:spPr>
          <p:txBody>
            <a:bodyPr/>
            <a:lstStyle/>
            <a:p>
              <a:endParaRPr lang="en-US"/>
            </a:p>
          </p:txBody>
        </p:sp>
        <p:sp>
          <p:nvSpPr>
            <p:cNvPr id="5"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extLst>
                  <a:ext uri="{96DAC541-7B7A-43D3-8B79-37D633B846F1}">
                    <asvg:svgBlip xmlns:asvg="http://schemas.microsoft.com/office/drawing/2016/SVG/main" r:embed="rId4"/>
                  </a:ext>
                </a:extLst>
              </a:blip>
              <a:stretch>
                <a:fillRect l="-23942" b="-587"/>
              </a:stretch>
            </a:blipFill>
          </p:spPr>
          <p:txBody>
            <a:bodyPr/>
            <a:lstStyle/>
            <a:p>
              <a:endParaRPr lang="en-US"/>
            </a:p>
          </p:txBody>
        </p:sp>
      </p:grpSp>
      <p:sp>
        <p:nvSpPr>
          <p:cNvPr id="2" name="TextBox 1">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bi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Vũ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E145E5F-D9DC-7046-F22D-1A11AE424F46}"/>
              </a:ext>
            </a:extLst>
          </p:cNvPr>
          <p:cNvSpPr txBox="1"/>
          <p:nvPr/>
        </p:nvSpPr>
        <p:spPr>
          <a:xfrm>
            <a:off x="5715000" y="1864658"/>
            <a:ext cx="657503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vi-VN"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9D28C3B-E3C8-304C-4DA1-234BF1506906}"/>
              </a:ext>
            </a:extLst>
          </p:cNvPr>
          <p:cNvSpPr txBox="1"/>
          <p:nvPr/>
        </p:nvSpPr>
        <p:spPr>
          <a:xfrm>
            <a:off x="1447800" y="3680442"/>
            <a:ext cx="152400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(Vũ </a:t>
            </a:r>
            <a:r>
              <a:rPr lang="en-US" sz="4400" dirty="0" err="1">
                <a:latin typeface="Times New Roman" panose="02020603050405020304" pitchFamily="18" charset="0"/>
                <a:cs typeface="Times New Roman" panose="02020603050405020304" pitchFamily="18" charset="0"/>
              </a:rPr>
              <a:t>Nương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rằng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“Ô hay!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ư?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nín</a:t>
            </a:r>
            <a:r>
              <a:rPr lang="en-US" sz="4400" dirty="0">
                <a:latin typeface="Times New Roman" panose="02020603050405020304" pitchFamily="18" charset="0"/>
                <a:cs typeface="Times New Roman" panose="02020603050405020304" pitchFamily="18" charset="0"/>
              </a:rPr>
              <a:t> thin </a:t>
            </a:r>
            <a:r>
              <a:rPr lang="en-US" sz="4400" dirty="0" err="1">
                <a:latin typeface="Times New Roman" panose="02020603050405020304" pitchFamily="18" charset="0"/>
                <a:cs typeface="Times New Roman" panose="02020603050405020304" pitchFamily="18" charset="0"/>
              </a:rPr>
              <a:t>thít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0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a:extLst>
              <a:ext uri="{FF2B5EF4-FFF2-40B4-BE49-F238E27FC236}">
                <a16:creationId xmlns:a16="http://schemas.microsoft.com/office/drawing/2014/main" id="{62977D35-26BA-F94E-7595-F1294AC244FE}"/>
              </a:ext>
            </a:extLst>
          </p:cNvPr>
          <p:cNvGrpSpPr/>
          <p:nvPr/>
        </p:nvGrpSpPr>
        <p:grpSpPr>
          <a:xfrm>
            <a:off x="1143000" y="2552700"/>
            <a:ext cx="16268700" cy="7315200"/>
            <a:chOff x="0" y="0"/>
            <a:chExt cx="1250533" cy="1174943"/>
          </a:xfrm>
        </p:grpSpPr>
        <p:sp>
          <p:nvSpPr>
            <p:cNvPr id="7" name="Freeform 19">
              <a:extLst>
                <a:ext uri="{FF2B5EF4-FFF2-40B4-BE49-F238E27FC236}">
                  <a16:creationId xmlns:a16="http://schemas.microsoft.com/office/drawing/2014/main" id="{B97AD6BA-FF53-EB3C-A909-5CFCAE82F55A}"/>
                </a:ext>
              </a:extLst>
            </p:cNvPr>
            <p:cNvSpPr/>
            <p:nvPr/>
          </p:nvSpPr>
          <p:spPr>
            <a:xfrm>
              <a:off x="0" y="0"/>
              <a:ext cx="1250533" cy="117494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a:p>
          </p:txBody>
        </p:sp>
        <p:sp>
          <p:nvSpPr>
            <p:cNvPr id="8" name="TextBox 20">
              <a:extLst>
                <a:ext uri="{FF2B5EF4-FFF2-40B4-BE49-F238E27FC236}">
                  <a16:creationId xmlns:a16="http://schemas.microsoft.com/office/drawing/2014/main" id="{1B8A251C-25B5-4473-833A-936465D4F986}"/>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grpSp>
        <p:nvGrpSpPr>
          <p:cNvPr id="9" name="Group 8">
            <a:extLst>
              <a:ext uri="{FF2B5EF4-FFF2-40B4-BE49-F238E27FC236}">
                <a16:creationId xmlns:a16="http://schemas.microsoft.com/office/drawing/2014/main" id="{7A8CA256-1B80-05BC-4410-4BC325D463E4}"/>
              </a:ext>
            </a:extLst>
          </p:cNvPr>
          <p:cNvGrpSpPr/>
          <p:nvPr/>
        </p:nvGrpSpPr>
        <p:grpSpPr>
          <a:xfrm>
            <a:off x="5410200" y="1638300"/>
            <a:ext cx="6632470" cy="1371658"/>
            <a:chOff x="1044970" y="1562100"/>
            <a:chExt cx="6632470" cy="1371658"/>
          </a:xfrm>
        </p:grpSpPr>
        <p:sp>
          <p:nvSpPr>
            <p:cNvPr id="4"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extLst>
                  <a:ext uri="{96DAC541-7B7A-43D3-8B79-37D633B846F1}">
                    <asvg:svgBlip xmlns:asvg="http://schemas.microsoft.com/office/drawing/2016/SVG/main" r:embed="rId4"/>
                  </a:ext>
                </a:extLst>
              </a:blip>
              <a:stretch>
                <a:fillRect r="-20276"/>
              </a:stretch>
            </a:blipFill>
          </p:spPr>
          <p:txBody>
            <a:bodyPr/>
            <a:lstStyle/>
            <a:p>
              <a:endParaRPr lang="en-US"/>
            </a:p>
          </p:txBody>
        </p:sp>
        <p:sp>
          <p:nvSpPr>
            <p:cNvPr id="5"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extLst>
                  <a:ext uri="{96DAC541-7B7A-43D3-8B79-37D633B846F1}">
                    <asvg:svgBlip xmlns:asvg="http://schemas.microsoft.com/office/drawing/2016/SVG/main" r:embed="rId4"/>
                  </a:ext>
                </a:extLst>
              </a:blip>
              <a:stretch>
                <a:fillRect l="-23942" b="-587"/>
              </a:stretch>
            </a:blipFill>
          </p:spPr>
          <p:txBody>
            <a:bodyPr/>
            <a:lstStyle/>
            <a:p>
              <a:endParaRPr lang="en-US"/>
            </a:p>
          </p:txBody>
        </p:sp>
      </p:grpSp>
      <p:sp>
        <p:nvSpPr>
          <p:cNvPr id="2" name="TextBox 1">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bi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Vũ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E145E5F-D9DC-7046-F22D-1A11AE424F46}"/>
              </a:ext>
            </a:extLst>
          </p:cNvPr>
          <p:cNvSpPr txBox="1"/>
          <p:nvPr/>
        </p:nvSpPr>
        <p:spPr>
          <a:xfrm>
            <a:off x="5715000" y="1864658"/>
            <a:ext cx="657503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vi-VN"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9D28C3B-E3C8-304C-4DA1-234BF1506906}"/>
              </a:ext>
            </a:extLst>
          </p:cNvPr>
          <p:cNvSpPr txBox="1"/>
          <p:nvPr/>
        </p:nvSpPr>
        <p:spPr>
          <a:xfrm>
            <a:off x="1447800" y="3680442"/>
            <a:ext cx="152400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đẳng</a:t>
            </a:r>
            <a:r>
              <a:rPr lang="en-US" sz="4400" dirty="0">
                <a:latin typeface="Times New Roman" panose="02020603050405020304" pitchFamily="18" charset="0"/>
                <a:cs typeface="Times New Roman" panose="02020603050405020304" pitchFamily="18" charset="0"/>
              </a:rPr>
              <a:t>: Vũ </a:t>
            </a:r>
            <a:r>
              <a:rPr lang="en-US" sz="4400" dirty="0" err="1">
                <a:latin typeface="Times New Roman" panose="02020603050405020304" pitchFamily="18" charset="0"/>
                <a:cs typeface="Times New Roman" panose="02020603050405020304" pitchFamily="18" charset="0"/>
              </a:rPr>
              <a:t>Nương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li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0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42900"/>
            <a:ext cx="7620000" cy="4000500"/>
          </a:xfrm>
          <a:prstGeom prst="rect">
            <a:avLst/>
          </a:prstGeom>
        </p:spPr>
      </p:pic>
      <p:pic>
        <p:nvPicPr>
          <p:cNvPr id="3" name="Picture 2"/>
          <p:cNvPicPr>
            <a:picLocks noChangeAspect="1"/>
          </p:cNvPicPr>
          <p:nvPr/>
        </p:nvPicPr>
        <p:blipFill>
          <a:blip r:embed="rId4"/>
          <a:stretch>
            <a:fillRect/>
          </a:stretch>
        </p:blipFill>
        <p:spPr>
          <a:xfrm>
            <a:off x="8153399" y="342900"/>
            <a:ext cx="9780509" cy="6151456"/>
          </a:xfrm>
          <a:prstGeom prst="rect">
            <a:avLst/>
          </a:prstGeom>
        </p:spPr>
      </p:pic>
      <p:pic>
        <p:nvPicPr>
          <p:cNvPr id="4" name="Picture 3"/>
          <p:cNvPicPr>
            <a:picLocks noChangeAspect="1"/>
          </p:cNvPicPr>
          <p:nvPr/>
        </p:nvPicPr>
        <p:blipFill>
          <a:blip r:embed="rId5"/>
          <a:stretch>
            <a:fillRect/>
          </a:stretch>
        </p:blipFill>
        <p:spPr>
          <a:xfrm>
            <a:off x="314793" y="4610100"/>
            <a:ext cx="7610007" cy="5217083"/>
          </a:xfrm>
          <a:prstGeom prst="rect">
            <a:avLst/>
          </a:prstGeom>
        </p:spPr>
      </p:pic>
      <p:pic>
        <p:nvPicPr>
          <p:cNvPr id="5" name="Picture 4"/>
          <p:cNvPicPr>
            <a:picLocks noChangeAspect="1"/>
          </p:cNvPicPr>
          <p:nvPr/>
        </p:nvPicPr>
        <p:blipFill>
          <a:blip r:embed="rId6"/>
          <a:stretch>
            <a:fillRect/>
          </a:stretch>
        </p:blipFill>
        <p:spPr>
          <a:xfrm>
            <a:off x="8139945" y="6660258"/>
            <a:ext cx="4903708" cy="3158805"/>
          </a:xfrm>
          <a:prstGeom prst="rect">
            <a:avLst/>
          </a:prstGeom>
        </p:spPr>
      </p:pic>
      <p:pic>
        <p:nvPicPr>
          <p:cNvPr id="6" name="Picture 5"/>
          <p:cNvPicPr>
            <a:picLocks noChangeAspect="1"/>
          </p:cNvPicPr>
          <p:nvPr/>
        </p:nvPicPr>
        <p:blipFill>
          <a:blip r:embed="rId7"/>
          <a:stretch>
            <a:fillRect/>
          </a:stretch>
        </p:blipFill>
        <p:spPr>
          <a:xfrm>
            <a:off x="13258799" y="6694229"/>
            <a:ext cx="4675110" cy="3090862"/>
          </a:xfrm>
          <a:prstGeom prst="rect">
            <a:avLst/>
          </a:prstGeom>
        </p:spPr>
      </p:pic>
    </p:spTree>
    <p:extLst>
      <p:ext uri="{BB962C8B-B14F-4D97-AF65-F5344CB8AC3E}">
        <p14:creationId xmlns:p14="http://schemas.microsoft.com/office/powerpoint/2010/main" val="272031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7B9B18-73D9-6221-DA39-D084BE427631}"/>
              </a:ext>
            </a:extLst>
          </p:cNvPr>
          <p:cNvSpPr/>
          <p:nvPr/>
        </p:nvSpPr>
        <p:spPr>
          <a:xfrm>
            <a:off x="2057400" y="4809699"/>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GV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mẫu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HS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82391D64-967F-911A-599B-0A4F919A2E4C}"/>
              </a:ext>
            </a:extLst>
          </p:cNvPr>
          <p:cNvSpPr/>
          <p:nvPr/>
        </p:nvSpPr>
        <p:spPr>
          <a:xfrm>
            <a:off x="15773400" y="-190500"/>
            <a:ext cx="2313623" cy="5334000"/>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3"/>
            <a:stretch>
              <a:fillRect/>
            </a:stretch>
          </a:blipFill>
        </p:spPr>
        <p:txBody>
          <a:bodyPr/>
          <a:lstStyle/>
          <a:p>
            <a:endParaRPr lang="en-US"/>
          </a:p>
        </p:txBody>
      </p:sp>
      <p:sp>
        <p:nvSpPr>
          <p:cNvPr id="6" name="Freeform 5">
            <a:extLst>
              <a:ext uri="{FF2B5EF4-FFF2-40B4-BE49-F238E27FC236}">
                <a16:creationId xmlns:a16="http://schemas.microsoft.com/office/drawing/2014/main" id="{811FA100-4073-E662-A311-D6E429310E71}"/>
              </a:ext>
            </a:extLst>
          </p:cNvPr>
          <p:cNvSpPr/>
          <p:nvPr/>
        </p:nvSpPr>
        <p:spPr>
          <a:xfrm rot="20720281">
            <a:off x="13258800" y="9603278"/>
            <a:ext cx="6316758" cy="1484018"/>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84570-69AB-0630-C37A-8971EC8E3A4A}"/>
              </a:ext>
            </a:extLst>
          </p:cNvPr>
          <p:cNvSpPr txBox="1"/>
          <p:nvPr/>
        </p:nvSpPr>
        <p:spPr>
          <a:xfrm>
            <a:off x="876300" y="876300"/>
            <a:ext cx="16535400"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Góc</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nhìn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đa</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chiều</a:t>
            </a:r>
            <a:endParaRPr lang="vi-VN" sz="8000" dirty="0">
              <a:solidFill>
                <a:srgbClr val="C00000"/>
              </a:solidFill>
              <a:latin typeface="#9Slide07 Soup of Justice"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3C6946B2-6C6B-4FFE-C168-7D150CFCD231}"/>
              </a:ext>
            </a:extLst>
          </p:cNvPr>
          <p:cNvSpPr txBox="1"/>
          <p:nvPr/>
        </p:nvSpPr>
        <p:spPr>
          <a:xfrm>
            <a:off x="762000" y="2781300"/>
            <a:ext cx="11620500"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dám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E1E8730-501E-DFB4-3004-20BF23BB9D0C}"/>
              </a:ext>
            </a:extLst>
          </p:cNvPr>
          <p:cNvPicPr>
            <a:picLocks noChangeAspect="1"/>
          </p:cNvPicPr>
          <p:nvPr/>
        </p:nvPicPr>
        <p:blipFill>
          <a:blip r:embed="rId3"/>
          <a:stretch>
            <a:fillRect/>
          </a:stretch>
        </p:blipFill>
        <p:spPr>
          <a:xfrm>
            <a:off x="12573000" y="3162300"/>
            <a:ext cx="5528373" cy="5443628"/>
          </a:xfrm>
          <a:prstGeom prst="rect">
            <a:avLst/>
          </a:prstGeom>
        </p:spPr>
      </p:pic>
      <p:sp>
        <p:nvSpPr>
          <p:cNvPr id="6" name="AutoShape 5">
            <a:extLst>
              <a:ext uri="{FF2B5EF4-FFF2-40B4-BE49-F238E27FC236}">
                <a16:creationId xmlns:a16="http://schemas.microsoft.com/office/drawing/2014/main" id="{E4F03A7A-DF20-A7D4-C03D-63A665549C77}"/>
              </a:ext>
            </a:extLst>
          </p:cNvPr>
          <p:cNvSpPr/>
          <p:nvPr/>
        </p:nvSpPr>
        <p:spPr>
          <a:xfrm>
            <a:off x="2693292" y="2469337"/>
            <a:ext cx="12901417" cy="0"/>
          </a:xfrm>
          <a:prstGeom prst="line">
            <a:avLst/>
          </a:prstGeom>
          <a:ln w="66675" cap="rnd">
            <a:solidFill>
              <a:srgbClr val="C65750"/>
            </a:solidFill>
            <a:prstDash val="solid"/>
            <a:headEnd type="oval" w="lg" len="lg"/>
            <a:tailEnd type="oval" w="lg" len="lg"/>
          </a:ln>
        </p:spPr>
        <p:txBody>
          <a:bodyPr/>
          <a:lstStyle/>
          <a:p>
            <a:endParaRPr lang="en-US"/>
          </a:p>
        </p:txBody>
      </p:sp>
    </p:spTree>
    <p:extLst>
      <p:ext uri="{BB962C8B-B14F-4D97-AF65-F5344CB8AC3E}">
        <p14:creationId xmlns:p14="http://schemas.microsoft.com/office/powerpoint/2010/main" val="274133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8E7C7-9D09-E014-4FD4-B1238F6364C9}"/>
              </a:ext>
            </a:extLst>
          </p:cNvPr>
          <p:cNvPicPr>
            <a:picLocks noChangeAspect="1"/>
          </p:cNvPicPr>
          <p:nvPr/>
        </p:nvPicPr>
        <p:blipFill rotWithShape="1">
          <a:blip r:embed="rId3"/>
          <a:srcRect l="31421" r="7676"/>
          <a:stretch/>
        </p:blipFill>
        <p:spPr>
          <a:xfrm>
            <a:off x="-76200" y="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D3092E2F-A2A8-AC5D-7479-EA1486FEA42D}"/>
              </a:ext>
            </a:extLst>
          </p:cNvPr>
          <p:cNvSpPr txBox="1"/>
          <p:nvPr/>
        </p:nvSpPr>
        <p:spPr>
          <a:xfrm>
            <a:off x="9829800" y="2247900"/>
            <a:ext cx="76200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tố</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kì</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ảo</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65443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71F01-0EA7-6A4B-DA8E-5D9606D70BB8}"/>
              </a:ext>
            </a:extLst>
          </p:cNvPr>
          <p:cNvPicPr>
            <a:picLocks noChangeAspect="1"/>
          </p:cNvPicPr>
          <p:nvPr/>
        </p:nvPicPr>
        <p:blipFill>
          <a:blip r:embed="rId3"/>
          <a:stretch>
            <a:fillRect/>
          </a:stretch>
        </p:blipFill>
        <p:spPr>
          <a:xfrm>
            <a:off x="152400" y="3009900"/>
            <a:ext cx="10454227" cy="5471959"/>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717654" y="333819"/>
            <a:ext cx="8273946"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Khăn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trải</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bàn</a:t>
            </a:r>
            <a:endParaRPr lang="vi-VN" sz="8000" dirty="0">
              <a:solidFill>
                <a:srgbClr val="C00000"/>
              </a:solidFill>
              <a:latin typeface="#9Slide07 Soup of Justice"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8F5EDCAE-29CF-F016-FD81-CEF3886EC5A6}"/>
              </a:ext>
            </a:extLst>
          </p:cNvPr>
          <p:cNvPicPr>
            <a:picLocks noChangeAspect="1"/>
          </p:cNvPicPr>
          <p:nvPr/>
        </p:nvPicPr>
        <p:blipFill>
          <a:blip r:embed="rId4"/>
          <a:stretch>
            <a:fillRect/>
          </a:stretch>
        </p:blipFill>
        <p:spPr>
          <a:xfrm>
            <a:off x="10210800" y="-28673"/>
            <a:ext cx="7232431" cy="10287000"/>
          </a:xfrm>
          <a:prstGeom prst="rect">
            <a:avLst/>
          </a:prstGeom>
        </p:spPr>
      </p:pic>
    </p:spTree>
    <p:extLst>
      <p:ext uri="{BB962C8B-B14F-4D97-AF65-F5344CB8AC3E}">
        <p14:creationId xmlns:p14="http://schemas.microsoft.com/office/powerpoint/2010/main" val="1353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6355661"/>
              </p:ext>
            </p:extLst>
          </p:nvPr>
        </p:nvGraphicFramePr>
        <p:xfrm>
          <a:off x="304800" y="1424940"/>
          <a:ext cx="17678401" cy="8595360"/>
        </p:xfrm>
        <a:graphic>
          <a:graphicData uri="http://schemas.openxmlformats.org/drawingml/2006/table">
            <a:tbl>
              <a:tblPr firstRow="1" bandRow="1">
                <a:tableStyleId>{5940675A-B579-460E-94D1-54222C63F5DA}</a:tableStyleId>
              </a:tblPr>
              <a:tblGrid>
                <a:gridCol w="4897912">
                  <a:extLst>
                    <a:ext uri="{9D8B030D-6E8A-4147-A177-3AD203B41FA5}">
                      <a16:colId xmlns:a16="http://schemas.microsoft.com/office/drawing/2014/main" val="2310851257"/>
                    </a:ext>
                  </a:extLst>
                </a:gridCol>
                <a:gridCol w="7675088">
                  <a:extLst>
                    <a:ext uri="{9D8B030D-6E8A-4147-A177-3AD203B41FA5}">
                      <a16:colId xmlns:a16="http://schemas.microsoft.com/office/drawing/2014/main" val="1377376576"/>
                    </a:ext>
                  </a:extLst>
                </a:gridCol>
                <a:gridCol w="5105401">
                  <a:extLst>
                    <a:ext uri="{9D8B030D-6E8A-4147-A177-3AD203B41FA5}">
                      <a16:colId xmlns:a16="http://schemas.microsoft.com/office/drawing/2014/main" val="1203099003"/>
                    </a:ext>
                  </a:extLst>
                </a:gridCol>
              </a:tblGrid>
              <a:tr h="786057">
                <a:tc>
                  <a:txBody>
                    <a:bodyPr/>
                    <a:lstStyle/>
                    <a:p>
                      <a:pPr algn="ct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dirty="0">
                          <a:latin typeface="Times New Roman" panose="02020603050405020304" pitchFamily="18" charset="0"/>
                          <a:cs typeface="Times New Roman" panose="02020603050405020304" pitchFamily="18" charset="0"/>
                        </a:rPr>
                        <a: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yếu</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tố</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Biểu</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hiện</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Tác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dụng</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2546156493"/>
                  </a:ext>
                </a:extLst>
              </a:tr>
              <a:tr h="2153112">
                <a:tc>
                  <a:txBody>
                    <a:bodyPr/>
                    <a:lstStyle/>
                    <a:p>
                      <a:pPr algn="just"/>
                      <a:r>
                        <a:rPr lang="en-US" sz="4200" b="1" dirty="0" err="1">
                          <a:latin typeface="Times New Roman" panose="02020603050405020304" pitchFamily="18" charset="0"/>
                          <a:cs typeface="Times New Roman" panose="02020603050405020304" pitchFamily="18" charset="0"/>
                        </a:rPr>
                        <a:t>Không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gian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err="1">
                          <a:latin typeface="Times New Roman" panose="02020603050405020304" pitchFamily="18" charset="0"/>
                          <a:cs typeface="Times New Roman" panose="02020603050405020304" pitchFamily="18" charset="0"/>
                        </a:rPr>
                        <a:t>Không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gian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nghệ</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thuật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cung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đền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đài</a:t>
                      </a:r>
                      <a:r>
                        <a:rPr lang="en-US" sz="4200" baseline="0" dirty="0">
                          <a:latin typeface="Times New Roman" panose="02020603050405020304" pitchFamily="18" charset="0"/>
                          <a:cs typeface="Times New Roman" panose="02020603050405020304" pitchFamily="18" charset="0"/>
                        </a:rPr>
                        <a:t> sang </a:t>
                      </a:r>
                      <a:r>
                        <a:rPr lang="en-US" sz="4200" baseline="0" dirty="0" err="1">
                          <a:latin typeface="Times New Roman" panose="02020603050405020304" pitchFamily="18" charset="0"/>
                          <a:cs typeface="Times New Roman" panose="02020603050405020304" pitchFamily="18" charset="0"/>
                        </a:rPr>
                        <a:t>trọng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dưới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nước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rùa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thần</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rowSpan="4">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Mở</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diễn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biến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tiếp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theo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câu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đẩy</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cốt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động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Giúp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tiếp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tục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khắc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họa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phận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phẩm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chất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Nương</a:t>
                      </a:r>
                      <a:r>
                        <a:rPr lang="en-US" sz="4200" baseline="0" dirty="0">
                          <a:latin typeface="Times New Roman" panose="02020603050405020304" pitchFamily="18" charset="0"/>
                          <a:cs typeface="Times New Roman" panose="02020603050405020304" pitchFamily="18" charset="0"/>
                        </a:rPr>
                        <a:t>.</a:t>
                      </a: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tưởng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nhân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đạo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01569718"/>
                  </a:ext>
                </a:extLst>
              </a:tr>
              <a:tr h="1349967">
                <a:tc>
                  <a:txBody>
                    <a:bodyPr/>
                    <a:lstStyle/>
                    <a:p>
                      <a:pPr algn="just"/>
                      <a:r>
                        <a:rPr lang="en-US" sz="4200" b="1" dirty="0">
                          <a:latin typeface="Times New Roman" panose="02020603050405020304" pitchFamily="18" charset="0"/>
                          <a:cs typeface="Times New Roman" panose="02020603050405020304" pitchFamily="18" charset="0"/>
                        </a:rPr>
                        <a:t>Con </a:t>
                      </a:r>
                      <a:r>
                        <a:rPr lang="en-US" sz="4200" b="1" dirty="0" err="1">
                          <a:latin typeface="Times New Roman" panose="02020603050405020304" pitchFamily="18" charset="0"/>
                          <a:cs typeface="Times New Roman" panose="02020603050405020304" pitchFamily="18" charset="0"/>
                        </a:rPr>
                        <a:t>người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err="1">
                          <a:latin typeface="Times New Roman" panose="02020603050405020304" pitchFamily="18" charset="0"/>
                          <a:cs typeface="Times New Roman" panose="02020603050405020304" pitchFamily="18" charset="0"/>
                        </a:rPr>
                        <a:t>Linh</a:t>
                      </a:r>
                      <a:r>
                        <a:rPr lang="en-US" sz="4200" dirty="0">
                          <a:latin typeface="Times New Roman" panose="02020603050405020304" pitchFamily="18" charset="0"/>
                          <a:cs typeface="Times New Roman" panose="02020603050405020304" pitchFamily="18" charset="0"/>
                        </a:rPr>
                        <a:t> Phi,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tiên</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331299705"/>
                  </a:ext>
                </a:extLst>
              </a:tr>
              <a:tr h="2836640">
                <a:tc>
                  <a:txBody>
                    <a:bodyPr/>
                    <a:lstStyle/>
                    <a:p>
                      <a:pPr algn="just"/>
                      <a:r>
                        <a:rPr lang="en-US" sz="4200" b="1" dirty="0" err="1">
                          <a:latin typeface="Times New Roman" panose="02020603050405020304" pitchFamily="18" charset="0"/>
                          <a:cs typeface="Times New Roman" panose="02020603050405020304" pitchFamily="18" charset="0"/>
                        </a:rPr>
                        <a:t>Hành</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động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baseline="0" dirty="0" err="1">
                          <a:latin typeface="Times New Roman" panose="02020603050405020304" pitchFamily="18" charset="0"/>
                          <a:cs typeface="Times New Roman" panose="02020603050405020304" pitchFamily="18" charset="0"/>
                        </a:rPr>
                        <a:t>Linh</a:t>
                      </a:r>
                      <a:r>
                        <a:rPr lang="en-US" sz="4200" baseline="0" dirty="0">
                          <a:latin typeface="Times New Roman" panose="02020603050405020304" pitchFamily="18" charset="0"/>
                          <a:cs typeface="Times New Roman" panose="02020603050405020304" pitchFamily="18" charset="0"/>
                        </a:rPr>
                        <a:t> Phi </a:t>
                      </a:r>
                      <a:r>
                        <a:rPr lang="en-US" sz="4200" baseline="0" dirty="0" err="1">
                          <a:latin typeface="Times New Roman" panose="02020603050405020304" pitchFamily="18" charset="0"/>
                          <a:cs typeface="Times New Roman" panose="02020603050405020304" pitchFamily="18" charset="0"/>
                        </a:rPr>
                        <a:t>báo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mộng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được</a:t>
                      </a:r>
                      <a:r>
                        <a:rPr lang="en-US" sz="4200" baseline="0" dirty="0">
                          <a:latin typeface="Times New Roman" panose="02020603050405020304" pitchFamily="18" charset="0"/>
                          <a:cs typeface="Times New Roman" panose="02020603050405020304" pitchFamily="18" charset="0"/>
                        </a:rPr>
                        <a:t> Phan Lang </a:t>
                      </a:r>
                      <a:r>
                        <a:rPr lang="en-US" sz="4200" baseline="0" dirty="0" err="1">
                          <a:latin typeface="Times New Roman" panose="02020603050405020304" pitchFamily="18" charset="0"/>
                          <a:cs typeface="Times New Roman" panose="02020603050405020304" pitchFamily="18" charset="0"/>
                        </a:rPr>
                        <a:t>cứu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việc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cứu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Thị</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Thiết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ơn</a:t>
                      </a:r>
                      <a:r>
                        <a:rPr lang="en-US" sz="4200" baseline="0" dirty="0">
                          <a:latin typeface="Times New Roman" panose="02020603050405020304" pitchFamily="18" charset="0"/>
                          <a:cs typeface="Times New Roman" panose="02020603050405020304" pitchFamily="18" charset="0"/>
                        </a:rPr>
                        <a:t> Phan Lang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Linh</a:t>
                      </a:r>
                      <a:r>
                        <a:rPr lang="en-US" sz="4200" baseline="0" dirty="0">
                          <a:latin typeface="Times New Roman" panose="02020603050405020304" pitchFamily="18" charset="0"/>
                          <a:cs typeface="Times New Roman" panose="02020603050405020304" pitchFamily="18" charset="0"/>
                        </a:rPr>
                        <a:t> Phi…</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96752503"/>
                  </a:ext>
                </a:extLst>
              </a:tr>
              <a:tr h="1469584">
                <a:tc>
                  <a:txBody>
                    <a:bodyPr/>
                    <a:lstStyle/>
                    <a:p>
                      <a:pPr algn="just"/>
                      <a:r>
                        <a:rPr lang="en-US" sz="4200" b="1" dirty="0" err="1">
                          <a:latin typeface="Times New Roman" panose="02020603050405020304" pitchFamily="18" charset="0"/>
                          <a:cs typeface="Times New Roman" panose="02020603050405020304" pitchFamily="18" charset="0"/>
                        </a:rPr>
                        <a:t>Cảnh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gặp</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gỡ</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baseline="0" dirty="0" err="1">
                          <a:latin typeface="Times New Roman" panose="02020603050405020304" pitchFamily="18" charset="0"/>
                          <a:cs typeface="Times New Roman" panose="02020603050405020304" pitchFamily="18" charset="0"/>
                        </a:rPr>
                        <a:t>Cảnh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gặp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rồi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cách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biệt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lập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oan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1205361"/>
                  </a:ext>
                </a:extLst>
              </a:tr>
            </a:tbl>
          </a:graphicData>
        </a:graphic>
      </p:graphicFrame>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360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84570-69AB-0630-C37A-8971EC8E3A4A}"/>
              </a:ext>
            </a:extLst>
          </p:cNvPr>
          <p:cNvSpPr txBox="1"/>
          <p:nvPr/>
        </p:nvSpPr>
        <p:spPr>
          <a:xfrm>
            <a:off x="717654" y="333819"/>
            <a:ext cx="16535400"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Thảo</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luận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nhanh</a:t>
            </a:r>
            <a:endParaRPr lang="vi-VN" sz="8000" dirty="0">
              <a:solidFill>
                <a:srgbClr val="C00000"/>
              </a:solidFill>
              <a:latin typeface="#9Slide07 Soup of Justice" pitchFamily="2" charset="0"/>
              <a:cs typeface="Times New Roman" panose="02020603050405020304" pitchFamily="18" charset="0"/>
            </a:endParaRPr>
          </a:p>
        </p:txBody>
      </p:sp>
      <p:sp>
        <p:nvSpPr>
          <p:cNvPr id="3" name="AutoShape 5">
            <a:extLst>
              <a:ext uri="{FF2B5EF4-FFF2-40B4-BE49-F238E27FC236}">
                <a16:creationId xmlns:a16="http://schemas.microsoft.com/office/drawing/2014/main" id="{E4F03A7A-DF20-A7D4-C03D-63A665549C77}"/>
              </a:ext>
            </a:extLst>
          </p:cNvPr>
          <p:cNvSpPr/>
          <p:nvPr/>
        </p:nvSpPr>
        <p:spPr>
          <a:xfrm>
            <a:off x="2648945" y="3695700"/>
            <a:ext cx="12901417" cy="0"/>
          </a:xfrm>
          <a:prstGeom prst="line">
            <a:avLst/>
          </a:prstGeom>
          <a:ln w="66675" cap="rnd">
            <a:solidFill>
              <a:srgbClr val="C65750"/>
            </a:solidFill>
            <a:prstDash val="solid"/>
            <a:headEnd type="oval" w="lg" len="lg"/>
            <a:tailEnd type="oval" w="lg" len="lg"/>
          </a:ln>
        </p:spPr>
        <p:txBody>
          <a:bodyPr/>
          <a:lstStyle/>
          <a:p>
            <a:endParaRPr lang="en-US"/>
          </a:p>
        </p:txBody>
      </p:sp>
      <p:sp>
        <p:nvSpPr>
          <p:cNvPr id="4" name="TextBox 3">
            <a:extLst>
              <a:ext uri="{FF2B5EF4-FFF2-40B4-BE49-F238E27FC236}">
                <a16:creationId xmlns:a16="http://schemas.microsoft.com/office/drawing/2014/main" id="{3C6946B2-6C6B-4FFE-C168-7D150CFCD231}"/>
              </a:ext>
            </a:extLst>
          </p:cNvPr>
          <p:cNvSpPr txBox="1"/>
          <p:nvPr/>
        </p:nvSpPr>
        <p:spPr>
          <a:xfrm>
            <a:off x="946254" y="1790700"/>
            <a:ext cx="15741546"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C6946B2-6C6B-4FFE-C168-7D150CFCD231}"/>
              </a:ext>
            </a:extLst>
          </p:cNvPr>
          <p:cNvSpPr txBox="1"/>
          <p:nvPr/>
        </p:nvSpPr>
        <p:spPr>
          <a:xfrm>
            <a:off x="911276" y="4762500"/>
            <a:ext cx="10178947" cy="4154984"/>
          </a:xfrm>
          <a:prstGeom prst="rect">
            <a:avLst/>
          </a:prstGeom>
          <a:solidFill>
            <a:schemeClr val="accent5">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C6946B2-6C6B-4FFE-C168-7D150CFCD231}"/>
              </a:ext>
            </a:extLst>
          </p:cNvPr>
          <p:cNvSpPr txBox="1"/>
          <p:nvPr/>
        </p:nvSpPr>
        <p:spPr>
          <a:xfrm>
            <a:off x="11623623" y="4762500"/>
            <a:ext cx="5216578" cy="4154984"/>
          </a:xfrm>
          <a:prstGeom prst="rect">
            <a:avLst/>
          </a:prstGeom>
          <a:solidFill>
            <a:schemeClr val="accent3">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li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bổng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7408036"/>
              </p:ext>
            </p:extLst>
          </p:nvPr>
        </p:nvGraphicFramePr>
        <p:xfrm>
          <a:off x="609600" y="1866900"/>
          <a:ext cx="17145000" cy="7223760"/>
        </p:xfrm>
        <a:graphic>
          <a:graphicData uri="http://schemas.openxmlformats.org/drawingml/2006/table">
            <a:tbl>
              <a:tblPr firstRow="1" bandRow="1">
                <a:tableStyleId>{5940675A-B579-460E-94D1-54222C63F5DA}</a:tableStyleId>
              </a:tblPr>
              <a:tblGrid>
                <a:gridCol w="5715000">
                  <a:extLst>
                    <a:ext uri="{9D8B030D-6E8A-4147-A177-3AD203B41FA5}">
                      <a16:colId xmlns:a16="http://schemas.microsoft.com/office/drawing/2014/main" val="2541984792"/>
                    </a:ext>
                  </a:extLst>
                </a:gridCol>
                <a:gridCol w="5715000">
                  <a:extLst>
                    <a:ext uri="{9D8B030D-6E8A-4147-A177-3AD203B41FA5}">
                      <a16:colId xmlns:a16="http://schemas.microsoft.com/office/drawing/2014/main" val="3870036080"/>
                    </a:ext>
                  </a:extLst>
                </a:gridCol>
                <a:gridCol w="5715000">
                  <a:extLst>
                    <a:ext uri="{9D8B030D-6E8A-4147-A177-3AD203B41FA5}">
                      <a16:colId xmlns:a16="http://schemas.microsoft.com/office/drawing/2014/main" val="3274131584"/>
                    </a:ext>
                  </a:extLst>
                </a:gridCol>
              </a:tblGrid>
              <a:tr h="370840">
                <a:tc>
                  <a:txBody>
                    <a:bodyPr/>
                    <a:lstStyle/>
                    <a:p>
                      <a:pPr algn="ct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thường</a:t>
                      </a:r>
                      <a:r>
                        <a:rPr lang="en-US" sz="4200" b="1" baseline="0" dirty="0">
                          <a:latin typeface="Times New Roman" panose="02020603050405020304" pitchFamily="18" charset="0"/>
                          <a:cs typeface="Times New Roman" panose="02020603050405020304" pitchFamily="18" charset="0"/>
                        </a:rPr>
                        <a:t> </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p>
                      <a:pPr algn="ct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Tác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dụng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của</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việc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hợp</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các</a:t>
                      </a:r>
                      <a:r>
                        <a:rPr lang="en-US" sz="4200" b="1" baseline="0" dirty="0">
                          <a:latin typeface="Times New Roman" panose="02020603050405020304" pitchFamily="18" charset="0"/>
                          <a:cs typeface="Times New Roman" panose="02020603050405020304" pitchFamily="18" charset="0"/>
                        </a:rPr>
                        <a:t> chi </a:t>
                      </a:r>
                      <a:r>
                        <a:rPr lang="en-US" sz="4200" b="1" baseline="0" dirty="0" err="1">
                          <a:latin typeface="Times New Roman" panose="02020603050405020304" pitchFamily="18" charset="0"/>
                          <a:cs typeface="Times New Roman" panose="02020603050405020304" pitchFamily="18" charset="0"/>
                        </a:rPr>
                        <a:t>tiết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và</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thường</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736377895"/>
                  </a:ext>
                </a:extLst>
              </a:tr>
              <a:tr h="370840">
                <a:tc>
                  <a:txBody>
                    <a:bodyPr/>
                    <a:lstStyle/>
                    <a:p>
                      <a:pPr algn="just"/>
                      <a:r>
                        <a:rPr lang="en-US" sz="4200" dirty="0">
                          <a:latin typeface="Times New Roman" panose="02020603050405020304" pitchFamily="18" charset="0"/>
                          <a:cs typeface="Times New Roman" panose="02020603050405020304" pitchFamily="18" charset="0"/>
                        </a:rPr>
                        <a:t>- Phan </a:t>
                      </a:r>
                      <a:r>
                        <a:rPr lang="en-US" sz="4200" dirty="0" err="1">
                          <a:latin typeface="Times New Roman" panose="02020603050405020304" pitchFamily="18" charset="0"/>
                          <a:cs typeface="Times New Roman" panose="02020603050405020304" pitchFamily="18" charset="0"/>
                        </a:rPr>
                        <a:t>kể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nhà</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lập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tràng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bến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Giang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gọi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lại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chiếc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ngồi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trên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một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chiếc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kiệu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đứng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giữa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dòng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theo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sau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là</a:t>
                      </a:r>
                      <a:r>
                        <a:rPr lang="en-US" sz="4200" baseline="0" dirty="0">
                          <a:latin typeface="Times New Roman" panose="02020603050405020304" pitchFamily="18" charset="0"/>
                          <a:cs typeface="Times New Roman" panose="02020603050405020304" pitchFamily="18" charset="0"/>
                        </a:rPr>
                        <a:t> </a:t>
                      </a:r>
                      <a:r>
                        <a:rPr lang="en-US" sz="4200" i="0" baseline="0" dirty="0">
                          <a:latin typeface="Times New Roman" panose="02020603050405020304" pitchFamily="18" charset="0"/>
                          <a:cs typeface="Times New Roman" panose="02020603050405020304" pitchFamily="18" charset="0"/>
                        </a:rPr>
                        <a:t>n</a:t>
                      </a:r>
                      <a:r>
                        <a:rPr lang="vi-VN" sz="4200" i="0" dirty="0">
                          <a:latin typeface="Times New Roman" panose="02020603050405020304" pitchFamily="18" charset="0"/>
                          <a:cs typeface="Times New Roman" panose="02020603050405020304" pitchFamily="18" charset="0"/>
                        </a:rPr>
                        <a:t>ăm mươi chiếc xe cờ tán, võng lọng</a:t>
                      </a:r>
                      <a:r>
                        <a:rPr lang="en-US" sz="4200" i="0" dirty="0">
                          <a:latin typeface="Times New Roman" panose="02020603050405020304" pitchFamily="18" charset="0"/>
                          <a:cs typeface="Times New Roman" panose="02020603050405020304" pitchFamily="18" charset="0"/>
                        </a:rPr>
                        <a:t>…</a:t>
                      </a:r>
                      <a:r>
                        <a:rPr lang="en-US" sz="4200" i="0" dirty="0" err="1">
                          <a:latin typeface="Times New Roman" panose="02020603050405020304" pitchFamily="18" charset="0"/>
                          <a:cs typeface="Times New Roman" panose="02020603050405020304" pitchFamily="18" charset="0"/>
                        </a:rPr>
                        <a:t>bóng</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nàng</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biến</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đi</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mất</a:t>
                      </a:r>
                      <a:endParaRPr lang="en-US" sz="420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200" dirty="0" err="1">
                          <a:latin typeface="Times New Roman" panose="02020603050405020304" pitchFamily="18" charset="0"/>
                          <a:cs typeface="Times New Roman" panose="02020603050405020304" pitchFamily="18" charset="0"/>
                        </a:rPr>
                        <a:t>Giúp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câu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trở</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nên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hấp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dẫn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thực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gắn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những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vấn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đề</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cuộc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ngày</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trí</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tưởng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tượng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ước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73516090"/>
                  </a:ext>
                </a:extLst>
              </a:tr>
            </a:tbl>
          </a:graphicData>
        </a:graphic>
      </p:graphicFrame>
    </p:spTree>
    <p:extLst>
      <p:ext uri="{BB962C8B-B14F-4D97-AF65-F5344CB8AC3E}">
        <p14:creationId xmlns:p14="http://schemas.microsoft.com/office/powerpoint/2010/main" val="249425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457200" y="2705100"/>
            <a:ext cx="6934200"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 </a:t>
            </a:r>
          </a:p>
          <a:p>
            <a:pPr lvl="0" algn="ctr">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Chủ</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ý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nghĩa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điệp</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DD849638-634C-4CF8-03C7-085E0D8BB3D4}"/>
              </a:ext>
            </a:extLst>
          </p:cNvPr>
          <p:cNvPicPr>
            <a:picLocks noChangeAspect="1"/>
          </p:cNvPicPr>
          <p:nvPr/>
        </p:nvPicPr>
        <p:blipFill rotWithShape="1">
          <a:blip r:embed="rId3"/>
          <a:srcRect b="45407"/>
          <a:stretch/>
        </p:blipFill>
        <p:spPr>
          <a:xfrm>
            <a:off x="8001000" y="-8120"/>
            <a:ext cx="12676604" cy="1042670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2683908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054FA7B1-FC8E-2084-5831-0B659DE1A006}"/>
              </a:ext>
            </a:extLst>
          </p:cNvPr>
          <p:cNvGrpSpPr/>
          <p:nvPr/>
        </p:nvGrpSpPr>
        <p:grpSpPr>
          <a:xfrm>
            <a:off x="457201" y="-190500"/>
            <a:ext cx="7010400" cy="12174275"/>
            <a:chOff x="0" y="0"/>
            <a:chExt cx="2032155" cy="3206393"/>
          </a:xfrm>
          <a:solidFill>
            <a:srgbClr val="FCDCDC"/>
          </a:solidFill>
        </p:grpSpPr>
        <p:sp>
          <p:nvSpPr>
            <p:cNvPr id="5" name="Freeform 12">
              <a:extLst>
                <a:ext uri="{FF2B5EF4-FFF2-40B4-BE49-F238E27FC236}">
                  <a16:creationId xmlns:a16="http://schemas.microsoft.com/office/drawing/2014/main" id="{9AD981C7-A905-77C4-19A2-5E3C06077375}"/>
                </a:ext>
              </a:extLst>
            </p:cNvPr>
            <p:cNvSpPr/>
            <p:nvPr/>
          </p:nvSpPr>
          <p:spPr>
            <a:xfrm>
              <a:off x="0" y="0"/>
              <a:ext cx="2032155" cy="3206393"/>
            </a:xfrm>
            <a:custGeom>
              <a:avLst/>
              <a:gdLst/>
              <a:ahLst/>
              <a:cxnLst/>
              <a:rect l="l" t="t" r="r" b="b"/>
              <a:pathLst>
                <a:path w="2032155" h="3206393">
                  <a:moveTo>
                    <a:pt x="0" y="0"/>
                  </a:moveTo>
                  <a:lnTo>
                    <a:pt x="2032155" y="0"/>
                  </a:lnTo>
                  <a:lnTo>
                    <a:pt x="2032155" y="3206393"/>
                  </a:lnTo>
                  <a:lnTo>
                    <a:pt x="0" y="3206393"/>
                  </a:lnTo>
                  <a:close/>
                </a:path>
              </a:pathLst>
            </a:custGeom>
            <a:grpFill/>
          </p:spPr>
          <p:txBody>
            <a:bodyPr/>
            <a:lstStyle/>
            <a:p>
              <a:endParaRPr lang="en-US"/>
            </a:p>
          </p:txBody>
        </p:sp>
        <p:sp>
          <p:nvSpPr>
            <p:cNvPr id="6" name="TextBox 13">
              <a:extLst>
                <a:ext uri="{FF2B5EF4-FFF2-40B4-BE49-F238E27FC236}">
                  <a16:creationId xmlns:a16="http://schemas.microsoft.com/office/drawing/2014/main" id="{5174937A-D695-DCDF-29E3-E5BC7981C328}"/>
                </a:ext>
              </a:extLst>
            </p:cNvPr>
            <p:cNvSpPr txBox="1"/>
            <p:nvPr/>
          </p:nvSpPr>
          <p:spPr>
            <a:xfrm>
              <a:off x="0" y="-28575"/>
              <a:ext cx="2032155" cy="3234968"/>
            </a:xfrm>
            <a:prstGeom prst="rect">
              <a:avLst/>
            </a:prstGeom>
            <a:grpFill/>
          </p:spPr>
          <p:txBody>
            <a:bodyPr lIns="50800" tIns="50800" rIns="50800" bIns="50800" rtlCol="0" anchor="ctr"/>
            <a:lstStyle/>
            <a:p>
              <a:pPr algn="ctr">
                <a:lnSpc>
                  <a:spcPts val="1960"/>
                </a:lnSpc>
              </a:pPr>
              <a:endParaRPr/>
            </a:p>
          </p:txBody>
        </p:sp>
      </p:grpSp>
      <p:sp>
        <p:nvSpPr>
          <p:cNvPr id="3" name="TextBox 2">
            <a:extLst>
              <a:ext uri="{FF2B5EF4-FFF2-40B4-BE49-F238E27FC236}">
                <a16:creationId xmlns:a16="http://schemas.microsoft.com/office/drawing/2014/main" id="{FDD3FDD2-41C2-FCBD-1C4F-7525345B28AA}"/>
              </a:ext>
            </a:extLst>
          </p:cNvPr>
          <p:cNvSpPr txBox="1"/>
          <p:nvPr/>
        </p:nvSpPr>
        <p:spPr>
          <a:xfrm>
            <a:off x="762001" y="372420"/>
            <a:ext cx="6248400" cy="8894743"/>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endParaRPr lang="en-US" sz="4400" dirty="0">
              <a:latin typeface="Times New Roman" panose="02020603050405020304" pitchFamily="18" charset="0"/>
              <a:cs typeface="Times New Roman" panose="02020603050405020304" pitchFamily="18" charset="0"/>
            </a:endParaRPr>
          </a:p>
        </p:txBody>
      </p:sp>
      <p:sp>
        <p:nvSpPr>
          <p:cNvPr id="9" name="Freeform 3">
            <a:extLst>
              <a:ext uri="{FF2B5EF4-FFF2-40B4-BE49-F238E27FC236}">
                <a16:creationId xmlns:a16="http://schemas.microsoft.com/office/drawing/2014/main" id="{AFCE9929-E565-889A-3469-2C423E4B4A1A}"/>
              </a:ext>
            </a:extLst>
          </p:cNvPr>
          <p:cNvSpPr/>
          <p:nvPr/>
        </p:nvSpPr>
        <p:spPr>
          <a:xfrm flipH="1">
            <a:off x="16136470" y="-1772067"/>
            <a:ext cx="4303059" cy="4114800"/>
          </a:xfrm>
          <a:custGeom>
            <a:avLst/>
            <a:gdLst/>
            <a:ahLst/>
            <a:cxnLst/>
            <a:rect l="l" t="t" r="r" b="b"/>
            <a:pathLst>
              <a:path w="4303059" h="4114800">
                <a:moveTo>
                  <a:pt x="4303059" y="0"/>
                </a:moveTo>
                <a:lnTo>
                  <a:pt x="0" y="0"/>
                </a:lnTo>
                <a:lnTo>
                  <a:pt x="0" y="4114800"/>
                </a:lnTo>
                <a:lnTo>
                  <a:pt x="4303059" y="4114800"/>
                </a:lnTo>
                <a:lnTo>
                  <a:pt x="43030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1">
            <a:extLst>
              <a:ext uri="{FF2B5EF4-FFF2-40B4-BE49-F238E27FC236}">
                <a16:creationId xmlns:a16="http://schemas.microsoft.com/office/drawing/2014/main" id="{054FA7B1-FC8E-2084-5831-0B659DE1A006}"/>
              </a:ext>
            </a:extLst>
          </p:cNvPr>
          <p:cNvGrpSpPr/>
          <p:nvPr/>
        </p:nvGrpSpPr>
        <p:grpSpPr>
          <a:xfrm>
            <a:off x="7848600" y="-618180"/>
            <a:ext cx="9982200" cy="7176909"/>
            <a:chOff x="0" y="0"/>
            <a:chExt cx="2032155" cy="3206393"/>
          </a:xfrm>
          <a:solidFill>
            <a:schemeClr val="accent6">
              <a:lumMod val="20000"/>
              <a:lumOff val="80000"/>
            </a:schemeClr>
          </a:solidFill>
        </p:grpSpPr>
        <p:sp>
          <p:nvSpPr>
            <p:cNvPr id="11" name="Freeform 12">
              <a:extLst>
                <a:ext uri="{FF2B5EF4-FFF2-40B4-BE49-F238E27FC236}">
                  <a16:creationId xmlns:a16="http://schemas.microsoft.com/office/drawing/2014/main" id="{9AD981C7-A905-77C4-19A2-5E3C06077375}"/>
                </a:ext>
              </a:extLst>
            </p:cNvPr>
            <p:cNvSpPr/>
            <p:nvPr/>
          </p:nvSpPr>
          <p:spPr>
            <a:xfrm>
              <a:off x="0" y="0"/>
              <a:ext cx="2032155" cy="3206393"/>
            </a:xfrm>
            <a:custGeom>
              <a:avLst/>
              <a:gdLst/>
              <a:ahLst/>
              <a:cxnLst/>
              <a:rect l="l" t="t" r="r" b="b"/>
              <a:pathLst>
                <a:path w="2032155" h="3206393">
                  <a:moveTo>
                    <a:pt x="0" y="0"/>
                  </a:moveTo>
                  <a:lnTo>
                    <a:pt x="2032155" y="0"/>
                  </a:lnTo>
                  <a:lnTo>
                    <a:pt x="2032155" y="3206393"/>
                  </a:lnTo>
                  <a:lnTo>
                    <a:pt x="0" y="3206393"/>
                  </a:lnTo>
                  <a:close/>
                </a:path>
              </a:pathLst>
            </a:custGeom>
            <a:grpFill/>
          </p:spPr>
          <p:txBody>
            <a:bodyPr/>
            <a:lstStyle/>
            <a:p>
              <a:endParaRPr lang="en-US"/>
            </a:p>
          </p:txBody>
        </p:sp>
        <p:sp>
          <p:nvSpPr>
            <p:cNvPr id="12" name="TextBox 13">
              <a:extLst>
                <a:ext uri="{FF2B5EF4-FFF2-40B4-BE49-F238E27FC236}">
                  <a16:creationId xmlns:a16="http://schemas.microsoft.com/office/drawing/2014/main" id="{5174937A-D695-DCDF-29E3-E5BC7981C328}"/>
                </a:ext>
              </a:extLst>
            </p:cNvPr>
            <p:cNvSpPr txBox="1"/>
            <p:nvPr/>
          </p:nvSpPr>
          <p:spPr>
            <a:xfrm>
              <a:off x="0" y="-28575"/>
              <a:ext cx="2032155" cy="3234968"/>
            </a:xfrm>
            <a:prstGeom prst="rect">
              <a:avLst/>
            </a:prstGeom>
            <a:grpFill/>
          </p:spPr>
          <p:txBody>
            <a:bodyPr lIns="50800" tIns="50800" rIns="50800" bIns="50800" rtlCol="0" anchor="ctr"/>
            <a:lstStyle/>
            <a:p>
              <a:pPr algn="ctr">
                <a:lnSpc>
                  <a:spcPts val="1960"/>
                </a:lnSpc>
              </a:pPr>
              <a:endParaRPr/>
            </a:p>
          </p:txBody>
        </p:sp>
      </p:grpSp>
      <p:sp>
        <p:nvSpPr>
          <p:cNvPr id="13" name="TextBox 12">
            <a:extLst>
              <a:ext uri="{FF2B5EF4-FFF2-40B4-BE49-F238E27FC236}">
                <a16:creationId xmlns:a16="http://schemas.microsoft.com/office/drawing/2014/main" id="{FDD3FDD2-41C2-FCBD-1C4F-7525345B28AA}"/>
              </a:ext>
            </a:extLst>
          </p:cNvPr>
          <p:cNvSpPr txBox="1"/>
          <p:nvPr/>
        </p:nvSpPr>
        <p:spPr>
          <a:xfrm>
            <a:off x="8229601" y="372420"/>
            <a:ext cx="8987278" cy="6186309"/>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a:t>
            </a:r>
          </a:p>
        </p:txBody>
      </p:sp>
      <p:grpSp>
        <p:nvGrpSpPr>
          <p:cNvPr id="14" name="Group 11">
            <a:extLst>
              <a:ext uri="{FF2B5EF4-FFF2-40B4-BE49-F238E27FC236}">
                <a16:creationId xmlns:a16="http://schemas.microsoft.com/office/drawing/2014/main" id="{054FA7B1-FC8E-2084-5831-0B659DE1A006}"/>
              </a:ext>
            </a:extLst>
          </p:cNvPr>
          <p:cNvGrpSpPr/>
          <p:nvPr/>
        </p:nvGrpSpPr>
        <p:grpSpPr>
          <a:xfrm>
            <a:off x="7848600" y="6990025"/>
            <a:ext cx="9982200" cy="4554275"/>
            <a:chOff x="0" y="0"/>
            <a:chExt cx="2032155" cy="3206393"/>
          </a:xfrm>
          <a:solidFill>
            <a:schemeClr val="accent4">
              <a:lumMod val="20000"/>
              <a:lumOff val="80000"/>
            </a:schemeClr>
          </a:solidFill>
        </p:grpSpPr>
        <p:sp>
          <p:nvSpPr>
            <p:cNvPr id="15" name="Freeform 12">
              <a:extLst>
                <a:ext uri="{FF2B5EF4-FFF2-40B4-BE49-F238E27FC236}">
                  <a16:creationId xmlns:a16="http://schemas.microsoft.com/office/drawing/2014/main" id="{9AD981C7-A905-77C4-19A2-5E3C06077375}"/>
                </a:ext>
              </a:extLst>
            </p:cNvPr>
            <p:cNvSpPr/>
            <p:nvPr/>
          </p:nvSpPr>
          <p:spPr>
            <a:xfrm>
              <a:off x="0" y="0"/>
              <a:ext cx="2032155" cy="3206393"/>
            </a:xfrm>
            <a:custGeom>
              <a:avLst/>
              <a:gdLst/>
              <a:ahLst/>
              <a:cxnLst/>
              <a:rect l="l" t="t" r="r" b="b"/>
              <a:pathLst>
                <a:path w="2032155" h="3206393">
                  <a:moveTo>
                    <a:pt x="0" y="0"/>
                  </a:moveTo>
                  <a:lnTo>
                    <a:pt x="2032155" y="0"/>
                  </a:lnTo>
                  <a:lnTo>
                    <a:pt x="2032155" y="3206393"/>
                  </a:lnTo>
                  <a:lnTo>
                    <a:pt x="0" y="3206393"/>
                  </a:lnTo>
                  <a:close/>
                </a:path>
              </a:pathLst>
            </a:custGeom>
            <a:grpFill/>
          </p:spPr>
          <p:txBody>
            <a:bodyPr/>
            <a:lstStyle/>
            <a:p>
              <a:endParaRPr lang="en-US"/>
            </a:p>
          </p:txBody>
        </p:sp>
        <p:sp>
          <p:nvSpPr>
            <p:cNvPr id="16" name="TextBox 13">
              <a:extLst>
                <a:ext uri="{FF2B5EF4-FFF2-40B4-BE49-F238E27FC236}">
                  <a16:creationId xmlns:a16="http://schemas.microsoft.com/office/drawing/2014/main" id="{5174937A-D695-DCDF-29E3-E5BC7981C328}"/>
                </a:ext>
              </a:extLst>
            </p:cNvPr>
            <p:cNvSpPr txBox="1"/>
            <p:nvPr/>
          </p:nvSpPr>
          <p:spPr>
            <a:xfrm>
              <a:off x="0" y="-28575"/>
              <a:ext cx="2032155" cy="3234968"/>
            </a:xfrm>
            <a:prstGeom prst="rect">
              <a:avLst/>
            </a:prstGeom>
            <a:grpFill/>
          </p:spPr>
          <p:txBody>
            <a:bodyPr lIns="50800" tIns="50800" rIns="50800" bIns="50800" rtlCol="0" anchor="ctr"/>
            <a:lstStyle/>
            <a:p>
              <a:pPr algn="ctr">
                <a:lnSpc>
                  <a:spcPts val="1960"/>
                </a:lnSpc>
              </a:pPr>
              <a:endParaRPr/>
            </a:p>
          </p:txBody>
        </p:sp>
      </p:grpSp>
      <p:sp>
        <p:nvSpPr>
          <p:cNvPr id="17" name="TextBox 16">
            <a:extLst>
              <a:ext uri="{FF2B5EF4-FFF2-40B4-BE49-F238E27FC236}">
                <a16:creationId xmlns:a16="http://schemas.microsoft.com/office/drawing/2014/main" id="{FDD3FDD2-41C2-FCBD-1C4F-7525345B28AA}"/>
              </a:ext>
            </a:extLst>
          </p:cNvPr>
          <p:cNvSpPr txBox="1"/>
          <p:nvPr/>
        </p:nvSpPr>
        <p:spPr>
          <a:xfrm>
            <a:off x="8229601" y="6990025"/>
            <a:ext cx="8987278" cy="2800767"/>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điệp</a:t>
            </a:r>
            <a:r>
              <a:rPr lang="en-US" sz="4400" b="1"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44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pic>
        <p:nvPicPr>
          <p:cNvPr id="4" name="Picture 3">
            <a:extLst>
              <a:ext uri="{FF2B5EF4-FFF2-40B4-BE49-F238E27FC236}">
                <a16:creationId xmlns:a16="http://schemas.microsoft.com/office/drawing/2014/main" id="{A73B34E5-9A6F-D38F-A02C-11639298308D}"/>
              </a:ext>
            </a:extLst>
          </p:cNvPr>
          <p:cNvPicPr>
            <a:picLocks noChangeAspect="1"/>
          </p:cNvPicPr>
          <p:nvPr/>
        </p:nvPicPr>
        <p:blipFill rotWithShape="1">
          <a:blip r:embed="rId3"/>
          <a:srcRect t="6264"/>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5612686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li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hấp</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dẫn</a:t>
            </a:r>
            <a:endPar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white"/>
                </a:solidFill>
                <a:latin typeface="Times New Roman" panose="02020603050405020304" pitchFamily="18" charset="0"/>
                <a:cs typeface="Times New Roman" panose="02020603050405020304" pitchFamily="18" charset="0"/>
              </a:rPr>
              <a:t>- </a:t>
            </a:r>
            <a:r>
              <a:rPr lang="en-US" sz="4400" baseline="0" dirty="0" err="1">
                <a:solidFill>
                  <a:prstClr val="white"/>
                </a:solidFill>
                <a:latin typeface="Times New Roman" panose="02020603050405020304" pitchFamily="18" charset="0"/>
                <a:cs typeface="Times New Roman" panose="02020603050405020304" pitchFamily="18" charset="0"/>
              </a:rPr>
              <a:t>Sự</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kết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hợp</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giữa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yếu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tố</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thực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yếu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tố</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kì</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ảo</a:t>
            </a:r>
            <a:endParaRPr lang="en-US" sz="4400" dirty="0">
              <a:solidFill>
                <a:prstClr val="white"/>
              </a:solidFill>
              <a:latin typeface="Times New Roman" panose="02020603050405020304" pitchFamily="18" charset="0"/>
              <a:cs typeface="Times New Roman" panose="02020603050405020304" pitchFamily="18" charset="0"/>
            </a:endParaRPr>
          </a:p>
          <a:p>
            <a:pPr algn="just"/>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Xây</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dựn</a:t>
            </a:r>
            <a:r>
              <a:rPr lang="en-US" sz="4400" dirty="0">
                <a:solidFill>
                  <a:prstClr val="white"/>
                </a:solidFill>
                <a:latin typeface="Times New Roman" panose="02020603050405020304" pitchFamily="18" charset="0"/>
                <a:cs typeface="Times New Roman" panose="02020603050405020304" pitchFamily="18" charset="0"/>
              </a:rPr>
              <a:t>g </a:t>
            </a:r>
            <a:r>
              <a:rPr lang="en-US" sz="4400" dirty="0" err="1">
                <a:solidFill>
                  <a:prstClr val="white"/>
                </a:solidFill>
                <a:latin typeface="Times New Roman" panose="02020603050405020304" pitchFamily="18" charset="0"/>
                <a:cs typeface="Times New Roman" panose="02020603050405020304" pitchFamily="18" charset="0"/>
              </a:rPr>
              <a:t>nhân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vật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tài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tình</a:t>
            </a:r>
            <a:r>
              <a:rPr lang="en-US" sz="4400" dirty="0">
                <a:solidFill>
                  <a:prstClr val="white"/>
                </a:solidFill>
                <a:latin typeface="Times New Roman" panose="02020603050405020304" pitchFamily="18" charset="0"/>
                <a:cs typeface="Times New Roman" panose="02020603050405020304" pitchFamily="18" charset="0"/>
              </a:rPr>
              <a:t>, qua </a:t>
            </a:r>
            <a:r>
              <a:rPr lang="en-US" sz="4400" dirty="0" err="1">
                <a:solidFill>
                  <a:prstClr val="white"/>
                </a:solidFill>
                <a:latin typeface="Times New Roman" panose="02020603050405020304" pitchFamily="18" charset="0"/>
                <a:cs typeface="Times New Roman" panose="02020603050405020304" pitchFamily="18" charset="0"/>
              </a:rPr>
              <a:t>lời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nói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hành</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động</a:t>
            </a:r>
            <a:r>
              <a:rPr lang="en-US" sz="4400" dirty="0">
                <a:solidFill>
                  <a:prstClr val="white"/>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kịch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tan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vỡ</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Vũ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phê</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bày</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xót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5718802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8909570-D794-8D42-E661-4BDEEA150773}"/>
              </a:ext>
            </a:extLst>
          </p:cNvPr>
          <p:cNvGrpSpPr/>
          <p:nvPr/>
        </p:nvGrpSpPr>
        <p:grpSpPr>
          <a:xfrm>
            <a:off x="8610600" y="3314700"/>
            <a:ext cx="10820399" cy="7886700"/>
            <a:chOff x="5105400" y="2986247"/>
            <a:chExt cx="10820399" cy="7886700"/>
          </a:xfrm>
        </p:grpSpPr>
        <p:sp>
          <p:nvSpPr>
            <p:cNvPr id="4" name="Freeform 3">
              <a:extLst>
                <a:ext uri="{FF2B5EF4-FFF2-40B4-BE49-F238E27FC236}">
                  <a16:creationId xmlns:a16="http://schemas.microsoft.com/office/drawing/2014/main" id="{232F406E-3997-89BD-2815-BE88FF8E11B2}"/>
                </a:ext>
              </a:extLst>
            </p:cNvPr>
            <p:cNvSpPr/>
            <p:nvPr/>
          </p:nvSpPr>
          <p:spPr>
            <a:xfrm>
              <a:off x="5105400" y="2986247"/>
              <a:ext cx="10820399" cy="7886700"/>
            </a:xfrm>
            <a:custGeom>
              <a:avLst/>
              <a:gdLst/>
              <a:ahLst/>
              <a:cxnLst/>
              <a:rect l="l" t="t" r="r" b="b"/>
              <a:pathLst>
                <a:path w="4901950" h="3584551">
                  <a:moveTo>
                    <a:pt x="0" y="0"/>
                  </a:moveTo>
                  <a:lnTo>
                    <a:pt x="4901951" y="0"/>
                  </a:lnTo>
                  <a:lnTo>
                    <a:pt x="4901951" y="3584551"/>
                  </a:lnTo>
                  <a:lnTo>
                    <a:pt x="0" y="358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F11CC6E6-DA24-DB37-6A1C-9A46B694B0AF}"/>
                </a:ext>
              </a:extLst>
            </p:cNvPr>
            <p:cNvSpPr/>
            <p:nvPr/>
          </p:nvSpPr>
          <p:spPr>
            <a:xfrm>
              <a:off x="6248400" y="3526283"/>
              <a:ext cx="2957576" cy="3360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Chú</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thích</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sống</a:t>
              </a:r>
              <a:endParaRPr lang="en-US" sz="7200" b="1" i="1" dirty="0">
                <a:solidFill>
                  <a:srgbClr val="C00000"/>
                </a:solidFill>
                <a:latin typeface="#9Slide07 IcielSoup of Justice" pitchFamily="2" charset="0"/>
                <a:ea typeface="Cambria" panose="020405030504060302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AB1AC492-0C8C-40BA-69E5-82095DFE4BB0}"/>
              </a:ext>
            </a:extLst>
          </p:cNvPr>
          <p:cNvSpPr txBox="1"/>
          <p:nvPr/>
        </p:nvSpPr>
        <p:spPr>
          <a:xfrm>
            <a:off x="1446927" y="3086100"/>
            <a:ext cx="7010400" cy="6186309"/>
          </a:xfrm>
          <a:prstGeom prst="rect">
            <a:avLst/>
          </a:prstGeom>
          <a:noFill/>
        </p:spPr>
        <p:txBody>
          <a:bodyPr wrap="square">
            <a:spAutoFit/>
          </a:bodyPr>
          <a:lstStyle/>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Chuẩn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bị</a:t>
            </a:r>
            <a:r>
              <a:rPr lang="en-US" sz="4400" b="0" i="0" dirty="0">
                <a:solidFill>
                  <a:srgbClr val="0D0D0D"/>
                </a:solidFill>
                <a:effectLst/>
                <a:latin typeface="Times New Roman" panose="02020603050405020304" pitchFamily="18" charset="0"/>
                <a:cs typeface="Times New Roman" panose="02020603050405020304" pitchFamily="18" charset="0"/>
              </a:rPr>
              <a:t> ở </a:t>
            </a:r>
            <a:r>
              <a:rPr lang="en-US" sz="4400" b="0" i="0" dirty="0" err="1">
                <a:solidFill>
                  <a:srgbClr val="0D0D0D"/>
                </a:solidFill>
                <a:effectLst/>
                <a:latin typeface="Times New Roman" panose="02020603050405020304" pitchFamily="18" charset="0"/>
                <a:cs typeface="Times New Roman" panose="02020603050405020304" pitchFamily="18" charset="0"/>
              </a:rPr>
              <a:t>nhà</a:t>
            </a:r>
            <a:r>
              <a:rPr lang="en-US" sz="4400" b="0" i="0" dirty="0">
                <a:solidFill>
                  <a:srgbClr val="0D0D0D"/>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Chia </a:t>
            </a:r>
            <a:r>
              <a:rPr lang="en-US" sz="4400" b="0" i="0" dirty="0" err="1">
                <a:solidFill>
                  <a:srgbClr val="0D0D0D"/>
                </a:solidFill>
                <a:effectLst/>
                <a:latin typeface="Times New Roman" panose="02020603050405020304" pitchFamily="18" charset="0"/>
                <a:cs typeface="Times New Roman" panose="02020603050405020304" pitchFamily="18" charset="0"/>
              </a:rPr>
              <a:t>lớp</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thành</a:t>
            </a:r>
            <a:r>
              <a:rPr lang="en-US" sz="4400" b="0" i="0" dirty="0">
                <a:solidFill>
                  <a:srgbClr val="0D0D0D"/>
                </a:solidFill>
                <a:effectLst/>
                <a:latin typeface="Times New Roman" panose="02020603050405020304" pitchFamily="18" charset="0"/>
                <a:cs typeface="Times New Roman" panose="02020603050405020304" pitchFamily="18" charset="0"/>
              </a:rPr>
              <a:t> 4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Các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chọn</a:t>
            </a:r>
            <a:r>
              <a:rPr lang="vi-VN" sz="4400" b="0" i="0" dirty="0">
                <a:solidFill>
                  <a:srgbClr val="0D0D0D"/>
                </a:solidFill>
                <a:effectLst/>
                <a:latin typeface="Times New Roman" panose="02020603050405020304" pitchFamily="18" charset="0"/>
                <a:cs typeface="Times New Roman" panose="02020603050405020304" pitchFamily="18" charset="0"/>
              </a:rPr>
              <a:t> một đoạn văn bản có chú thích quan trọng.</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Trình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bày</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Mỗi học sinh </a:t>
            </a:r>
            <a:r>
              <a:rPr lang="en-US" sz="4400" b="0" i="0" dirty="0" err="1">
                <a:solidFill>
                  <a:srgbClr val="0D0D0D"/>
                </a:solidFill>
                <a:effectLst/>
                <a:latin typeface="Times New Roman" panose="02020603050405020304" pitchFamily="18" charset="0"/>
                <a:cs typeface="Times New Roman" panose="02020603050405020304" pitchFamily="18" charset="0"/>
              </a:rPr>
              <a:t>trong</a:t>
            </a:r>
            <a:r>
              <a:rPr lang="en-US" sz="4400" b="0" i="0" dirty="0">
                <a:solidFill>
                  <a:srgbClr val="0D0D0D"/>
                </a:solidFill>
                <a:effectLst/>
                <a:latin typeface="Times New Roman" panose="02020603050405020304" pitchFamily="18" charset="0"/>
                <a:cs typeface="Times New Roman" panose="02020603050405020304" pitchFamily="18" charset="0"/>
              </a:rPr>
              <a:t> n</a:t>
            </a:r>
            <a:r>
              <a:rPr lang="vi-VN" sz="4400" b="0" i="0" dirty="0">
                <a:solidFill>
                  <a:srgbClr val="0D0D0D"/>
                </a:solidFill>
                <a:effectLst/>
                <a:latin typeface="Times New Roman" panose="02020603050405020304" pitchFamily="18" charset="0"/>
                <a:cs typeface="Times New Roman" panose="02020603050405020304" pitchFamily="18" charset="0"/>
              </a:rPr>
              <a:t>hóm sẽ đóng vai là một chú thích, trình bày về ý nghĩa, </a:t>
            </a:r>
            <a:r>
              <a:rPr lang="en-US" sz="4400" b="0" i="0" dirty="0" err="1">
                <a:solidFill>
                  <a:srgbClr val="0D0D0D"/>
                </a:solidFill>
                <a:effectLst/>
                <a:latin typeface="Times New Roman" panose="02020603050405020304" pitchFamily="18" charset="0"/>
                <a:cs typeface="Times New Roman" panose="02020603050405020304" pitchFamily="18" charset="0"/>
              </a:rPr>
              <a:t>nội</a:t>
            </a:r>
            <a:r>
              <a:rPr lang="en-US" sz="4400" b="0" i="0" dirty="0">
                <a:solidFill>
                  <a:srgbClr val="0D0D0D"/>
                </a:solidFill>
                <a:effectLst/>
                <a:latin typeface="Times New Roman" panose="02020603050405020304" pitchFamily="18" charset="0"/>
                <a:cs typeface="Times New Roman" panose="02020603050405020304" pitchFamily="18" charset="0"/>
              </a:rPr>
              <a:t> dung…</a:t>
            </a:r>
            <a:r>
              <a:rPr lang="en-US" sz="4400" b="0" i="0" dirty="0" err="1">
                <a:solidFill>
                  <a:srgbClr val="0D0D0D"/>
                </a:solidFill>
                <a:effectLst/>
                <a:latin typeface="Times New Roman" panose="02020603050405020304" pitchFamily="18" charset="0"/>
                <a:cs typeface="Times New Roman" panose="02020603050405020304" pitchFamily="18" charset="0"/>
              </a:rPr>
              <a:t>của</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chú</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thích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đó</a:t>
            </a:r>
            <a:r>
              <a:rPr lang="en-US" sz="4400" b="0" i="0" dirty="0">
                <a:solidFill>
                  <a:srgbClr val="0D0D0D"/>
                </a:solidFill>
                <a:effectLst/>
                <a:latin typeface="Times New Roman" panose="02020603050405020304" pitchFamily="18" charset="0"/>
                <a:cs typeface="Times New Roman" panose="02020603050405020304" pitchFamily="18" charset="0"/>
              </a:rPr>
              <a:t>.</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4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EA51B-F7BF-102D-65C0-296B8F4D1EAD}"/>
              </a:ext>
            </a:extLst>
          </p:cNvPr>
          <p:cNvPicPr>
            <a:picLocks noChangeAspect="1"/>
          </p:cNvPicPr>
          <p:nvPr/>
        </p:nvPicPr>
        <p:blipFill rotWithShape="1">
          <a:blip r:embed="rId3"/>
          <a:srcRect t="24368" b="4075"/>
          <a:stretch/>
        </p:blipFill>
        <p:spPr>
          <a:xfrm>
            <a:off x="20" y="-11430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72E3BEED-7131-AFC5-5B40-F04A9E82D8A8}"/>
              </a:ext>
            </a:extLst>
          </p:cNvPr>
          <p:cNvSpPr txBox="1"/>
          <p:nvPr/>
        </p:nvSpPr>
        <p:spPr>
          <a:xfrm>
            <a:off x="4038600" y="68961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Luyện</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tập</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63865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0CC586-3889-427D-2A21-B220032786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33" b="97747" l="9595" r="89979">
                        <a14:foregroundMark x1="17910" y1="10399" x2="46695" y2="15945"/>
                        <a14:foregroundMark x1="50959" y1="9532" x2="27932" y2="9532"/>
                        <a14:foregroundMark x1="27932" y1="9532" x2="18337" y2="21317"/>
                        <a14:foregroundMark x1="18337" y1="21317" x2="17697" y2="52686"/>
                        <a14:foregroundMark x1="13006" y1="59099" x2="36247" y2="19931"/>
                        <a14:foregroundMark x1="36247" y1="19931" x2="35608" y2="15945"/>
                        <a14:foregroundMark x1="18124" y1="5719" x2="11727" y2="20971"/>
                        <a14:foregroundMark x1="11727" y1="20971" x2="12367" y2="39688"/>
                        <a14:foregroundMark x1="12367" y1="39688" x2="18550" y2="52860"/>
                        <a14:foregroundMark x1="19616" y1="68111" x2="57143" y2="90815"/>
                        <a14:foregroundMark x1="57143" y1="90815" x2="62260" y2="95841"/>
                        <a14:foregroundMark x1="68443" y1="97920" x2="40725" y2="97054"/>
                        <a14:foregroundMark x1="32196" y1="44887" x2="23454" y2="27730"/>
                        <a14:foregroundMark x1="23454" y1="27730" x2="23241" y2="27036"/>
                        <a14:foregroundMark x1="14499" y1="29809" x2="30064" y2="24957"/>
                        <a14:foregroundMark x1="52239" y1="8319" x2="26652" y2="6066"/>
                        <a14:foregroundMark x1="23881" y1="9879" x2="25373" y2="7799"/>
                        <a14:foregroundMark x1="26652" y1="4333" x2="18763" y2="5026"/>
                        <a14:foregroundMark x1="22175" y1="5026" x2="39019" y2="5026"/>
                        <a14:foregroundMark x1="13646" y1="26343" x2="16205" y2="26170"/>
                        <a14:foregroundMark x1="75906" y1="54593" x2="66311" y2="50087"/>
                        <a14:foregroundMark x1="66311" y1="50087" x2="65032" y2="50087"/>
                        <a14:foregroundMark x1="74200" y1="52686" x2="76546" y2="51473"/>
                        <a14:foregroundMark x1="57996" y1="58752" x2="48614" y2="57019"/>
                      </a14:backgroundRemoval>
                    </a14:imgEffect>
                  </a14:imgLayer>
                </a14:imgProps>
              </a:ext>
            </a:extLst>
          </a:blip>
          <a:stretch>
            <a:fillRect/>
          </a:stretch>
        </p:blipFill>
        <p:spPr>
          <a:xfrm>
            <a:off x="6118765" y="5164529"/>
            <a:ext cx="4467849" cy="5496692"/>
          </a:xfrm>
          <a:prstGeom prst="rect">
            <a:avLst/>
          </a:prstGeom>
        </p:spPr>
      </p:pic>
      <p:grpSp>
        <p:nvGrpSpPr>
          <p:cNvPr id="4" name="Group 5">
            <a:extLst>
              <a:ext uri="{FF2B5EF4-FFF2-40B4-BE49-F238E27FC236}">
                <a16:creationId xmlns:a16="http://schemas.microsoft.com/office/drawing/2014/main" id="{11CF9201-0AB9-A305-03D4-3677C52BD588}"/>
              </a:ext>
            </a:extLst>
          </p:cNvPr>
          <p:cNvGrpSpPr/>
          <p:nvPr/>
        </p:nvGrpSpPr>
        <p:grpSpPr>
          <a:xfrm>
            <a:off x="1295400" y="-943638"/>
            <a:ext cx="5774886" cy="12174275"/>
            <a:chOff x="0" y="0"/>
            <a:chExt cx="751518" cy="3206393"/>
          </a:xfrm>
        </p:grpSpPr>
        <p:sp>
          <p:nvSpPr>
            <p:cNvPr id="5" name="Freeform 6">
              <a:extLst>
                <a:ext uri="{FF2B5EF4-FFF2-40B4-BE49-F238E27FC236}">
                  <a16:creationId xmlns:a16="http://schemas.microsoft.com/office/drawing/2014/main" id="{F50CF8AC-5A70-06BF-3680-85C3C7E118F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6" name="TextBox 7">
              <a:extLst>
                <a:ext uri="{FF2B5EF4-FFF2-40B4-BE49-F238E27FC236}">
                  <a16:creationId xmlns:a16="http://schemas.microsoft.com/office/drawing/2014/main" id="{F179610D-4C9A-BB79-C5DD-F37994C68C7F}"/>
                </a:ext>
              </a:extLst>
            </p:cNvPr>
            <p:cNvSpPr txBox="1"/>
            <p:nvPr/>
          </p:nvSpPr>
          <p:spPr>
            <a:xfrm>
              <a:off x="0" y="-28575"/>
              <a:ext cx="751518" cy="3234968"/>
            </a:xfrm>
            <a:prstGeom prst="rect">
              <a:avLst/>
            </a:prstGeom>
          </p:spPr>
          <p:txBody>
            <a:bodyPr lIns="50800" tIns="50800" rIns="50800" bIns="50800" rtlCol="0" anchor="ctr"/>
            <a:lstStyle/>
            <a:p>
              <a:pPr algn="ctr">
                <a:lnSpc>
                  <a:spcPts val="1960"/>
                </a:lnSpc>
              </a:pPr>
              <a:endParaRPr/>
            </a:p>
          </p:txBody>
        </p:sp>
      </p:grpSp>
      <p:sp>
        <p:nvSpPr>
          <p:cNvPr id="7" name="AutoShape 58">
            <a:extLst>
              <a:ext uri="{FF2B5EF4-FFF2-40B4-BE49-F238E27FC236}">
                <a16:creationId xmlns:a16="http://schemas.microsoft.com/office/drawing/2014/main" id="{F90C2B51-7A22-1ABD-3BCB-0106919EFA86}"/>
              </a:ext>
            </a:extLst>
          </p:cNvPr>
          <p:cNvSpPr/>
          <p:nvPr/>
        </p:nvSpPr>
        <p:spPr>
          <a:xfrm flipH="1" flipV="1">
            <a:off x="7668050" y="808124"/>
            <a:ext cx="15497" cy="4030576"/>
          </a:xfrm>
          <a:prstGeom prst="line">
            <a:avLst/>
          </a:prstGeom>
          <a:ln w="66675" cap="rnd">
            <a:solidFill>
              <a:srgbClr val="C65750"/>
            </a:solidFill>
            <a:prstDash val="solid"/>
            <a:headEnd type="oval" w="lg" len="lg"/>
            <a:tailEnd type="oval" w="lg" len="lg"/>
          </a:ln>
        </p:spPr>
        <p:txBody>
          <a:bodyPr/>
          <a:lstStyle/>
          <a:p>
            <a:endParaRPr lang="en-US" dirty="0"/>
          </a:p>
        </p:txBody>
      </p:sp>
      <p:sp>
        <p:nvSpPr>
          <p:cNvPr id="2" name="TextBox 1">
            <a:extLst>
              <a:ext uri="{FF2B5EF4-FFF2-40B4-BE49-F238E27FC236}">
                <a16:creationId xmlns:a16="http://schemas.microsoft.com/office/drawing/2014/main" id="{2C084570-69AB-0630-C37A-8971EC8E3A4A}"/>
              </a:ext>
            </a:extLst>
          </p:cNvPr>
          <p:cNvSpPr txBox="1"/>
          <p:nvPr/>
        </p:nvSpPr>
        <p:spPr>
          <a:xfrm>
            <a:off x="1600200" y="2781300"/>
            <a:ext cx="4953000" cy="4154984"/>
          </a:xfrm>
          <a:prstGeom prst="rect">
            <a:avLst/>
          </a:prstGeom>
          <a:noFill/>
        </p:spPr>
        <p:txBody>
          <a:bodyPr wrap="square" rtlCol="0">
            <a:spAutoFit/>
          </a:bodyPr>
          <a:lstStyle/>
          <a:p>
            <a:pPr algn="just"/>
            <a:r>
              <a:rPr lang="vi-VN" sz="4400" b="1" dirty="0">
                <a:solidFill>
                  <a:schemeClr val="bg1"/>
                </a:solidFill>
                <a:latin typeface="Times New Roman" panose="02020603050405020304" pitchFamily="18" charset="0"/>
                <a:cs typeface="Times New Roman" panose="02020603050405020304" pitchFamily="18" charset="0"/>
              </a:rPr>
              <a:t>Viết đoạn văn (khoảng 7 – 9 câu) trình bày suy nghĩ của em về chi tiết “cái bóng” trong truyện.</a:t>
            </a:r>
          </a:p>
        </p:txBody>
      </p:sp>
      <p:sp>
        <p:nvSpPr>
          <p:cNvPr id="3" name="TextBox 2">
            <a:extLst>
              <a:ext uri="{FF2B5EF4-FFF2-40B4-BE49-F238E27FC236}">
                <a16:creationId xmlns:a16="http://schemas.microsoft.com/office/drawing/2014/main" id="{514477E5-0210-9A72-01A0-B99EC60E3126}"/>
              </a:ext>
            </a:extLst>
          </p:cNvPr>
          <p:cNvSpPr txBox="1"/>
          <p:nvPr/>
        </p:nvSpPr>
        <p:spPr>
          <a:xfrm>
            <a:off x="9296400" y="1501957"/>
            <a:ext cx="8671303" cy="6186309"/>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a:t>
            </a:r>
          </a:p>
          <a:p>
            <a:pPr algn="just"/>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40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0500"/>
            <a:ext cx="17602200" cy="10033516"/>
          </a:xfrm>
          <a:prstGeom prst="rect">
            <a:avLst/>
          </a:prstGeom>
        </p:spPr>
        <p:txBody>
          <a:bodyPr wrap="square">
            <a:spAutoFit/>
          </a:bodyPr>
          <a:lstStyle/>
          <a:p>
            <a:pPr algn="just"/>
            <a:r>
              <a:rPr lang="en-US"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 người con gái Nam Xương” là tác phẩm viết về số phận người phụ nữ trong xã hội phong kiến của tác giả Nguyễn Dữ. Trong truyện, chi tiết “cái bóng” là một chi tiết rất quan trọng. Chiếc bóng xuất hiện gián tiếp trong lời nói của bé Đản: “Ô hay! Thế ra ông cũng là cha tôi ư? Ông biết nói, chứ không như cha tôi trước khi chỉ nín thin thít…”. Lần thứ hai khi Vũ Nương đã tự vẫn, “trong một đ</a:t>
            </a:r>
            <a:r>
              <a:rPr lang="en-US"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ê</a:t>
            </a:r>
            <a:r>
              <a:rPr lang="vi-VN"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 phòng không vắng vẻ” chỉ có hai cha con, bé Đản chỉ chiếc bóng trên tường và nói: “Cha Đản lại đến kìa!”. Lần thứ nhất, “cái bóng” trở thành đầu mối, điểm thắt nút của câu chuyện. Mọi nghi ngờ thực chất khởi sinh từ cái bóng. Còn lần thứ hai, “cái bóng” mở mắt cho Trương Sinh về sự thật tội ác do chính chàng gây ra. Cũng chính cái bóng cởi nút, giải tỏa mọi khó khăn, thắc mắc cho Trương Sinh. Mặt khác, chiếc bóng tô đậm thêm nét đẹp phẩm chất của Vũ Nương trong vai trò làm vợ, làm mẹ. Vũ Nương chỉ bóng mình trên tường bảo đó là cha Đản để dỗ con và làm nguôi ngoai nỗi nhớ – cả nỗi con nhớ cha, cả nỗi vợ nhớ chồng. Như thế, cái bóng trở thành biểu tượng của tình chồng vợ gắn bó tuy hai mà một. Không chỉ vậy, chiếc bóng là một ẩn dụ cho số phận mong manh của người phụ nữ trong chế độ nam quyền. Chỉ là chiếc bóng vô hình nhưng cũng có thể dẫn tới một bi kịch. Chi tiết cái bóng còn là bài học cho những người đàn ông có tính ghen tuông bóng gió, mùa quáng. Chính vì vậy, chi tiết cái bóng là chi tiết nghệ thuật đắt giá, góp phần tạo kịch tính và thúc đẩy sự phát triển của câu chuyện. Cái bóng tạo ra sự bất ngờ, tính hấp dẫn của tình huống, sự chặt chẽ cho cốt truyện, tạo sự thắt nút, mở nút rất hợp lí. Cái bóng cũng chính là thông điệp muôn đời cho mọi người: đã yêu thương nhau phải tin tưởng, đừng để cái bóng rình rập, giết chết tình yêu, hạnh phúc gia đình.</a:t>
            </a:r>
            <a:endParaRPr lang="en-US" sz="3400" dirty="0"/>
          </a:p>
        </p:txBody>
      </p:sp>
    </p:spTree>
    <p:extLst>
      <p:ext uri="{BB962C8B-B14F-4D97-AF65-F5344CB8AC3E}">
        <p14:creationId xmlns:p14="http://schemas.microsoft.com/office/powerpoint/2010/main" val="395969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2F283B8-2613-563D-5DD2-FC29549AED32}"/>
              </a:ext>
            </a:extLst>
          </p:cNvPr>
          <p:cNvSpPr txBox="1"/>
          <p:nvPr/>
        </p:nvSpPr>
        <p:spPr>
          <a:xfrm>
            <a:off x="1440000" y="2705100"/>
            <a:ext cx="9990000"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Dữ</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XVI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Lê – </a:t>
            </a:r>
            <a:r>
              <a:rPr lang="en-US" sz="4400" dirty="0" err="1">
                <a:latin typeface="Times New Roman" panose="02020603050405020304" pitchFamily="18" charset="0"/>
                <a:cs typeface="Times New Roman" panose="02020603050405020304" pitchFamily="18" charset="0"/>
              </a:rPr>
              <a:t>Mạc</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A56B7A3-D11E-8C4D-3634-AAAF593171C1}"/>
              </a:ext>
            </a:extLst>
          </p:cNvPr>
          <p:cNvPicPr>
            <a:picLocks noChangeAspect="1"/>
          </p:cNvPicPr>
          <p:nvPr/>
        </p:nvPicPr>
        <p:blipFill>
          <a:blip r:embed="rId5"/>
          <a:stretch>
            <a:fillRect/>
          </a:stretch>
        </p:blipFill>
        <p:spPr>
          <a:xfrm>
            <a:off x="11811000" y="3238500"/>
            <a:ext cx="6264442" cy="5410200"/>
          </a:xfrm>
          <a:prstGeom prst="rect">
            <a:avLst/>
          </a:prstGeom>
        </p:spPr>
      </p:pic>
    </p:spTree>
    <p:extLst>
      <p:ext uri="{BB962C8B-B14F-4D97-AF65-F5344CB8AC3E}">
        <p14:creationId xmlns:p14="http://schemas.microsoft.com/office/powerpoint/2010/main" val="14117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21A3FE98-7880-BF48-47DC-385240F9B833}"/>
              </a:ext>
            </a:extLst>
          </p:cNvPr>
          <p:cNvSpPr txBox="1"/>
          <p:nvPr/>
        </p:nvSpPr>
        <p:spPr>
          <a:xfrm>
            <a:off x="6400800" y="3543300"/>
            <a:ext cx="11430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truyện thứ 16 trong số 20 truyện của tập “Truyền kì mạn lục”. </a:t>
            </a:r>
            <a:endParaRPr lang="en-US" sz="44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60C0AC3-804B-B965-4AD4-3F569BBAC1AC}"/>
              </a:ext>
            </a:extLst>
          </p:cNvPr>
          <p:cNvPicPr>
            <a:picLocks noChangeAspect="1"/>
          </p:cNvPicPr>
          <p:nvPr/>
        </p:nvPicPr>
        <p:blipFill>
          <a:blip r:embed="rId5"/>
          <a:stretch>
            <a:fillRect/>
          </a:stretch>
        </p:blipFill>
        <p:spPr>
          <a:xfrm>
            <a:off x="13335000" y="4977150"/>
            <a:ext cx="3962400" cy="6037943"/>
          </a:xfrm>
          <a:prstGeom prst="rect">
            <a:avLst/>
          </a:prstGeom>
        </p:spPr>
      </p:pic>
      <p:grpSp>
        <p:nvGrpSpPr>
          <p:cNvPr id="12" name="Group 11">
            <a:extLst>
              <a:ext uri="{FF2B5EF4-FFF2-40B4-BE49-F238E27FC236}">
                <a16:creationId xmlns:a16="http://schemas.microsoft.com/office/drawing/2014/main" id="{EEE0E9F6-60E5-D063-144C-FE9AF447F601}"/>
              </a:ext>
            </a:extLst>
          </p:cNvPr>
          <p:cNvGrpSpPr/>
          <p:nvPr/>
        </p:nvGrpSpPr>
        <p:grpSpPr>
          <a:xfrm>
            <a:off x="0" y="3162300"/>
            <a:ext cx="7010399" cy="6045159"/>
            <a:chOff x="38100" y="2513163"/>
            <a:chExt cx="7010399" cy="6045159"/>
          </a:xfrm>
        </p:grpSpPr>
        <p:sp>
          <p:nvSpPr>
            <p:cNvPr id="7" name="TextBox 6">
              <a:extLst>
                <a:ext uri="{FF2B5EF4-FFF2-40B4-BE49-F238E27FC236}">
                  <a16:creationId xmlns:a16="http://schemas.microsoft.com/office/drawing/2014/main" id="{E31D7735-C965-B3E9-5FF3-2E002327F88C}"/>
                </a:ext>
              </a:extLst>
            </p:cNvPr>
            <p:cNvSpPr txBox="1"/>
            <p:nvPr/>
          </p:nvSpPr>
          <p:spPr>
            <a:xfrm>
              <a:off x="38100" y="7111772"/>
              <a:ext cx="7010399"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Chuyện người con gái</a:t>
              </a:r>
              <a:endParaRPr lang="en-US" sz="4400" b="1" dirty="0">
                <a:latin typeface="Times New Roman" panose="02020603050405020304" pitchFamily="18" charset="0"/>
                <a:cs typeface="Times New Roman" panose="02020603050405020304" pitchFamily="18" charset="0"/>
              </a:endParaRPr>
            </a:p>
            <a:p>
              <a:pPr algn="ctr"/>
              <a:r>
                <a:rPr lang="vi-VN" sz="4400" b="1" dirty="0">
                  <a:latin typeface="Times New Roman" panose="02020603050405020304" pitchFamily="18" charset="0"/>
                  <a:cs typeface="Times New Roman" panose="02020603050405020304" pitchFamily="18" charset="0"/>
                </a:rPr>
                <a:t> Nam Xương</a:t>
              </a:r>
              <a:r>
                <a:rPr lang="en-US" sz="4400" b="1" dirty="0">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B9CC47BA-1302-0079-62A8-CADD0D522A55}"/>
                </a:ext>
              </a:extLst>
            </p:cNvPr>
            <p:cNvSpPr/>
            <p:nvPr/>
          </p:nvSpPr>
          <p:spPr>
            <a:xfrm>
              <a:off x="1079500" y="2513163"/>
              <a:ext cx="4787900" cy="4177634"/>
            </a:xfrm>
            <a:custGeom>
              <a:avLst/>
              <a:gdLst>
                <a:gd name="connsiteX0" fmla="*/ 0 w 3962400"/>
                <a:gd name="connsiteY0" fmla="*/ 1866900 h 3733800"/>
                <a:gd name="connsiteX1" fmla="*/ 1981200 w 3962400"/>
                <a:gd name="connsiteY1" fmla="*/ 0 h 3733800"/>
                <a:gd name="connsiteX2" fmla="*/ 3962400 w 3962400"/>
                <a:gd name="connsiteY2" fmla="*/ 1866900 h 3733800"/>
                <a:gd name="connsiteX3" fmla="*/ 1981200 w 3962400"/>
                <a:gd name="connsiteY3" fmla="*/ 3733800 h 3733800"/>
                <a:gd name="connsiteX4" fmla="*/ 0 w 3962400"/>
                <a:gd name="connsiteY4" fmla="*/ 1866900 h 3733800"/>
                <a:gd name="connsiteX0" fmla="*/ 0 w 2743200"/>
                <a:gd name="connsiteY0" fmla="*/ 1867090 h 3734202"/>
                <a:gd name="connsiteX1" fmla="*/ 1981200 w 2743200"/>
                <a:gd name="connsiteY1" fmla="*/ 190 h 3734202"/>
                <a:gd name="connsiteX2" fmla="*/ 2743200 w 2743200"/>
                <a:gd name="connsiteY2" fmla="*/ 1955990 h 3734202"/>
                <a:gd name="connsiteX3" fmla="*/ 1981200 w 2743200"/>
                <a:gd name="connsiteY3" fmla="*/ 3733990 h 3734202"/>
                <a:gd name="connsiteX4" fmla="*/ 0 w 2743200"/>
                <a:gd name="connsiteY4" fmla="*/ 1867090 h 3734202"/>
                <a:gd name="connsiteX0" fmla="*/ 0 w 3187700"/>
                <a:gd name="connsiteY0" fmla="*/ 1019232 h 3820395"/>
                <a:gd name="connsiteX1" fmla="*/ 2425700 w 3187700"/>
                <a:gd name="connsiteY1" fmla="*/ 66732 h 3820395"/>
                <a:gd name="connsiteX2" fmla="*/ 3187700 w 3187700"/>
                <a:gd name="connsiteY2" fmla="*/ 2022532 h 3820395"/>
                <a:gd name="connsiteX3" fmla="*/ 2425700 w 3187700"/>
                <a:gd name="connsiteY3" fmla="*/ 3800532 h 3820395"/>
                <a:gd name="connsiteX4" fmla="*/ 0 w 3187700"/>
                <a:gd name="connsiteY4" fmla="*/ 1019232 h 3820395"/>
                <a:gd name="connsiteX0" fmla="*/ 112939 w 3300639"/>
                <a:gd name="connsiteY0" fmla="*/ 981623 h 3279375"/>
                <a:gd name="connsiteX1" fmla="*/ 2538639 w 3300639"/>
                <a:gd name="connsiteY1" fmla="*/ 29123 h 3279375"/>
                <a:gd name="connsiteX2" fmla="*/ 3300639 w 3300639"/>
                <a:gd name="connsiteY2" fmla="*/ 1984923 h 3279375"/>
                <a:gd name="connsiteX3" fmla="*/ 697139 w 3300639"/>
                <a:gd name="connsiteY3" fmla="*/ 3242223 h 3279375"/>
                <a:gd name="connsiteX4" fmla="*/ 112939 w 3300639"/>
                <a:gd name="connsiteY4" fmla="*/ 981623 h 327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639" h="3279375">
                  <a:moveTo>
                    <a:pt x="112939" y="981623"/>
                  </a:moveTo>
                  <a:cubicBezTo>
                    <a:pt x="419856" y="446106"/>
                    <a:pt x="2007356" y="-138094"/>
                    <a:pt x="2538639" y="29123"/>
                  </a:cubicBezTo>
                  <a:cubicBezTo>
                    <a:pt x="3069922" y="196340"/>
                    <a:pt x="3300639" y="953863"/>
                    <a:pt x="3300639" y="1984923"/>
                  </a:cubicBezTo>
                  <a:cubicBezTo>
                    <a:pt x="3300639" y="3015983"/>
                    <a:pt x="1228422" y="3409440"/>
                    <a:pt x="697139" y="3242223"/>
                  </a:cubicBezTo>
                  <a:cubicBezTo>
                    <a:pt x="165856" y="3075006"/>
                    <a:pt x="-193978" y="1517140"/>
                    <a:pt x="112939" y="981623"/>
                  </a:cubicBezTo>
                  <a:close/>
                </a:path>
              </a:pathLst>
            </a:cu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58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06302-2720-67A6-3237-3E71996C6CD9}"/>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59530839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C74A9C7D-850A-062C-5A7D-207AAB17876E}"/>
              </a:ext>
            </a:extLst>
          </p:cNvPr>
          <p:cNvPicPr>
            <a:picLocks noChangeAspect="1"/>
          </p:cNvPicPr>
          <p:nvPr/>
        </p:nvPicPr>
        <p:blipFill rotWithShape="1">
          <a:blip r:embed="rId5"/>
          <a:srcRect r="43603"/>
          <a:stretch/>
        </p:blipFill>
        <p:spPr>
          <a:xfrm>
            <a:off x="152400" y="3456246"/>
            <a:ext cx="5777537" cy="5255954"/>
          </a:xfrm>
          <a:prstGeom prst="rect">
            <a:avLst/>
          </a:prstGeom>
        </p:spPr>
      </p:pic>
      <p:sp>
        <p:nvSpPr>
          <p:cNvPr id="7" name="TextBox 6">
            <a:extLst>
              <a:ext uri="{FF2B5EF4-FFF2-40B4-BE49-F238E27FC236}">
                <a16:creationId xmlns:a16="http://schemas.microsoft.com/office/drawing/2014/main" id="{E31D7735-C965-B3E9-5FF3-2E002327F88C}"/>
              </a:ext>
            </a:extLst>
          </p:cNvPr>
          <p:cNvSpPr txBox="1"/>
          <p:nvPr/>
        </p:nvSpPr>
        <p:spPr>
          <a:xfrm>
            <a:off x="3429000" y="2177626"/>
            <a:ext cx="114300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Chuyện người con gái Nam Xương</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6400800" y="3543300"/>
            <a:ext cx="104472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truyện thứ 16 trong số 20 truyện của tập “Truyền kì mạn lục”. </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7252055-BB9E-DD46-7844-C200435FFB4C}"/>
              </a:ext>
            </a:extLst>
          </p:cNvPr>
          <p:cNvSpPr txBox="1"/>
          <p:nvPr/>
        </p:nvSpPr>
        <p:spPr>
          <a:xfrm>
            <a:off x="6388100" y="5100008"/>
            <a:ext cx="104599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4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9D759-6639-0C0E-7716-F5053D482665}"/>
              </a:ext>
            </a:extLst>
          </p:cNvPr>
          <p:cNvPicPr>
            <a:picLocks noChangeAspect="1"/>
          </p:cNvPicPr>
          <p:nvPr/>
        </p:nvPicPr>
        <p:blipFill rotWithShape="1">
          <a:blip r:embed="rId3"/>
          <a:srcRect l="4520" r="35270"/>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chi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tiết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E580F2-91D2-77AD-954C-BAC18184362E}"/>
              </a:ext>
            </a:extLst>
          </p:cNvPr>
          <p:cNvPicPr>
            <a:picLocks noChangeAspect="1"/>
          </p:cNvPicPr>
          <p:nvPr/>
        </p:nvPicPr>
        <p:blipFill rotWithShape="1">
          <a:blip r:embed="rId3"/>
          <a:srcRect t="5045" r="1" b="13134"/>
          <a:stretch/>
        </p:blipFill>
        <p:spPr>
          <a:xfrm>
            <a:off x="450" y="1746569"/>
            <a:ext cx="7507392" cy="8591223"/>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3" name="Picture 2">
            <a:extLst>
              <a:ext uri="{FF2B5EF4-FFF2-40B4-BE49-F238E27FC236}">
                <a16:creationId xmlns:a16="http://schemas.microsoft.com/office/drawing/2014/main" id="{5B9C8722-0E04-A732-6C35-E373198B7FB2}"/>
              </a:ext>
            </a:extLst>
          </p:cNvPr>
          <p:cNvPicPr>
            <a:picLocks noChangeAspect="1"/>
          </p:cNvPicPr>
          <p:nvPr/>
        </p:nvPicPr>
        <p:blipFill rotWithShape="1">
          <a:blip r:embed="rId4">
            <a:alphaModFix/>
          </a:blip>
          <a:srcRect t="6865" r="1" b="4325"/>
          <a:stretch/>
        </p:blipFill>
        <p:spPr>
          <a:xfrm>
            <a:off x="8956299" y="6"/>
            <a:ext cx="7477558" cy="5362483"/>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
        <p:nvSpPr>
          <p:cNvPr id="4" name="TextBox 3">
            <a:extLst>
              <a:ext uri="{FF2B5EF4-FFF2-40B4-BE49-F238E27FC236}">
                <a16:creationId xmlns:a16="http://schemas.microsoft.com/office/drawing/2014/main" id="{AECD1C66-057E-D9D3-A09B-FFE1587BDB48}"/>
              </a:ext>
            </a:extLst>
          </p:cNvPr>
          <p:cNvSpPr txBox="1"/>
          <p:nvPr/>
        </p:nvSpPr>
        <p:spPr>
          <a:xfrm>
            <a:off x="7420280" y="62865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97405447"/>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3289</Words>
  <Application>Microsoft Office PowerPoint</Application>
  <PresentationFormat>Custom</PresentationFormat>
  <Paragraphs>189</Paragraphs>
  <Slides>32</Slides>
  <Notes>31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#9Slide07 Soup of Justice</vt:lpstr>
      <vt:lpstr>Söhne</vt:lpstr>
      <vt:lpstr>Arial</vt:lpstr>
      <vt:lpstr>#9Slide07 IcielSoup of Justice</vt:lpstr>
      <vt:lpstr>#9Slide05 Good Vibes Pro</vt:lpstr>
      <vt:lpstr>Calibri</vt:lpstr>
      <vt:lpstr>Times New Roman</vt:lpstr>
      <vt:lpstr>#9Slide04 Maitree SemiBold</vt:lpstr>
      <vt:lpstr>#9Slide07 SVNGuerrilla</vt:lpstr>
      <vt:lpstr>#9Slide04 Maitree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Admin</dc:creator>
  <cp:lastModifiedBy>Administrator</cp:lastModifiedBy>
  <cp:revision>85</cp:revision>
  <dcterms:created xsi:type="dcterms:W3CDTF">2006-08-16T00:00:00Z</dcterms:created>
  <dcterms:modified xsi:type="dcterms:W3CDTF">2025-02-03T08:48:54Z</dcterms:modified>
  <dc:identifier>DAGCccFhkTk</dc:identifier>
</cp:coreProperties>
</file>