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0" r:id="rId2"/>
    <p:sldId id="256" r:id="rId3"/>
    <p:sldId id="279" r:id="rId4"/>
    <p:sldId id="270" r:id="rId5"/>
    <p:sldId id="300" r:id="rId6"/>
    <p:sldId id="6416" r:id="rId7"/>
    <p:sldId id="6396" r:id="rId8"/>
    <p:sldId id="6419" r:id="rId9"/>
    <p:sldId id="6421" r:id="rId10"/>
    <p:sldId id="257" r:id="rId11"/>
    <p:sldId id="6433" r:id="rId12"/>
    <p:sldId id="6422" r:id="rId13"/>
    <p:sldId id="6424" r:id="rId14"/>
    <p:sldId id="6423" r:id="rId15"/>
    <p:sldId id="6435" r:id="rId16"/>
    <p:sldId id="6426" r:id="rId17"/>
    <p:sldId id="275" r:id="rId18"/>
    <p:sldId id="6427" r:id="rId19"/>
    <p:sldId id="6425" r:id="rId20"/>
    <p:sldId id="6428" r:id="rId21"/>
    <p:sldId id="6429" r:id="rId22"/>
    <p:sldId id="643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DF8CC"/>
    <a:srgbClr val="2A0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36" autoAdjust="0"/>
  </p:normalViewPr>
  <p:slideViewPr>
    <p:cSldViewPr snapToGrid="0">
      <p:cViewPr varScale="1">
        <p:scale>
          <a:sx n="80" d="100"/>
          <a:sy n="80" d="100"/>
        </p:scale>
        <p:origin x="754" y="48"/>
      </p:cViewPr>
      <p:guideLst/>
    </p:cSldViewPr>
  </p:slideViewPr>
  <p:notesTextViewPr>
    <p:cViewPr>
      <p:scale>
        <a:sx n="1" d="1"/>
        <a:sy n="1" d="1"/>
      </p:scale>
      <p:origin x="0" y="0"/>
    </p:cViewPr>
  </p:notesTextViewPr>
  <p:sorterViewPr>
    <p:cViewPr>
      <p:scale>
        <a:sx n="100" d="100"/>
        <a:sy n="100" d="100"/>
      </p:scale>
      <p:origin x="0" y="-84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A6B26-1261-4561-BE5B-B43766B925C2}"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E7609-3BC1-45DC-A847-5852069922FC}" type="slidenum">
              <a:rPr lang="en-US" smtClean="0"/>
              <a:t>‹#›</a:t>
            </a:fld>
            <a:endParaRPr lang="en-US"/>
          </a:p>
        </p:txBody>
      </p:sp>
    </p:spTree>
    <p:extLst>
      <p:ext uri="{BB962C8B-B14F-4D97-AF65-F5344CB8AC3E}">
        <p14:creationId xmlns:p14="http://schemas.microsoft.com/office/powerpoint/2010/main" val="1633014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12080571995_7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12080571995_7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728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E7609-3BC1-45DC-A847-5852069922FC}" type="slidenum">
              <a:rPr lang="en-US" smtClean="0"/>
              <a:t>6</a:t>
            </a:fld>
            <a:endParaRPr lang="en-US"/>
          </a:p>
        </p:txBody>
      </p:sp>
    </p:spTree>
    <p:extLst>
      <p:ext uri="{BB962C8B-B14F-4D97-AF65-F5344CB8AC3E}">
        <p14:creationId xmlns:p14="http://schemas.microsoft.com/office/powerpoint/2010/main" val="24404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E7609-3BC1-45DC-A847-5852069922FC}" type="slidenum">
              <a:rPr lang="en-US" smtClean="0"/>
              <a:t>9</a:t>
            </a:fld>
            <a:endParaRPr lang="en-US"/>
          </a:p>
        </p:txBody>
      </p:sp>
    </p:spTree>
    <p:extLst>
      <p:ext uri="{BB962C8B-B14F-4D97-AF65-F5344CB8AC3E}">
        <p14:creationId xmlns:p14="http://schemas.microsoft.com/office/powerpoint/2010/main" val="301606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40335" lvl="0" indent="-342900" algn="just" fontAlgn="base">
              <a:lnSpc>
                <a:spcPct val="112000"/>
              </a:lnSpc>
              <a:spcAft>
                <a:spcPts val="35"/>
              </a:spcAft>
              <a:buClr>
                <a:srgbClr val="181717"/>
              </a:buClr>
              <a:buSzPts val="1250"/>
              <a:buFont typeface="Arial" panose="020B0604020202020204" pitchFamily="34" charset="0"/>
              <a:buChar char="–"/>
            </a:pPr>
            <a:r>
              <a:rPr lang="en-US" sz="12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Cơ cấu công nghiệp của Bắc Trung Bộ khá đa dạng:</a:t>
            </a:r>
          </a:p>
          <a:p>
            <a:pPr marL="6350" marR="140335" indent="-6350" algn="just">
              <a:lnSpc>
                <a:spcPct val="112000"/>
              </a:lnSpc>
              <a:spcAft>
                <a:spcPts val="35"/>
              </a:spcAft>
            </a:pPr>
            <a:r>
              <a:rPr lang="en-US" sz="1200" kern="100">
                <a:solidFill>
                  <a:srgbClr val="0070C0"/>
                </a:solidFill>
                <a:effectLst/>
                <a:latin typeface="#9Slide03 SFU Futura_12" panose="00000400000000000000" pitchFamily="2" charset="0"/>
                <a:ea typeface="Times New Roman" panose="02020603050405020304" pitchFamily="18" charset="0"/>
              </a:rPr>
              <a:t>+ Công nghiệp sản xuất điện bao gồm thuỷ điện, nhiệt điện, tập trung chủ yếu ở Thanh Hoá, Nghệ An, Hà Tĩnh, Thừa Thiên Huế,... Điện gió, điện mặt trời phát triển mạnh ở Quảng Bình, Quảng Trị.</a:t>
            </a:r>
          </a:p>
          <a:p>
            <a:pPr marL="6350" marR="140335" indent="-6350" algn="just">
              <a:lnSpc>
                <a:spcPct val="112000"/>
              </a:lnSpc>
              <a:spcAft>
                <a:spcPts val="35"/>
              </a:spcAft>
            </a:pPr>
            <a:r>
              <a:rPr lang="en-US" sz="1200" kern="100">
                <a:solidFill>
                  <a:srgbClr val="0070C0"/>
                </a:solidFill>
                <a:effectLst/>
                <a:latin typeface="#9Slide03 SFU Futura_12" panose="00000400000000000000" pitchFamily="2" charset="0"/>
                <a:ea typeface="Times New Roman" panose="02020603050405020304" pitchFamily="18" charset="0"/>
              </a:rPr>
              <a:t>+ Công nghiệp khai khoáng chủ yếu là khai thác đá vôi ở Thanh Hoá, Nghệ An, Hà Tĩnh,... khai thác nước khoáng ở Hà Tĩnh, Quảng Bình, Thừa Thiên Huế. </a:t>
            </a:r>
          </a:p>
          <a:p>
            <a:pPr marL="6350" marR="140335" indent="-6350" algn="just">
              <a:lnSpc>
                <a:spcPct val="112000"/>
              </a:lnSpc>
              <a:spcAft>
                <a:spcPts val="35"/>
              </a:spcAft>
            </a:pPr>
            <a:r>
              <a:rPr lang="en-US" sz="1200" kern="100">
                <a:solidFill>
                  <a:srgbClr val="0070C0"/>
                </a:solidFill>
                <a:effectLst/>
                <a:latin typeface="#9Slide03 SFU Futura_12" panose="00000400000000000000" pitchFamily="2" charset="0"/>
                <a:ea typeface="Times New Roman" panose="02020603050405020304" pitchFamily="18" charset="0"/>
              </a:rPr>
              <a:t>+ Sản xuất vật liệu xây dựng tập trung ở Thanh Hoá, Nghệ An,...</a:t>
            </a:r>
          </a:p>
          <a:p>
            <a:pPr marL="6350" marR="140335" indent="-6350" algn="just">
              <a:lnSpc>
                <a:spcPct val="112000"/>
              </a:lnSpc>
              <a:spcAft>
                <a:spcPts val="690"/>
              </a:spcAft>
            </a:pPr>
            <a:r>
              <a:rPr lang="en-US" sz="1200" kern="100">
                <a:solidFill>
                  <a:srgbClr val="0070C0"/>
                </a:solidFill>
                <a:effectLst/>
                <a:latin typeface="#9Slide03 SFU Futura_12" panose="00000400000000000000" pitchFamily="2" charset="0"/>
                <a:ea typeface="Times New Roman" panose="02020603050405020304" pitchFamily="18" charset="0"/>
              </a:rPr>
              <a:t>+ Công nghiệp sản xuất, chế biến thực phẩm; chế biến gỗ và sản xuất sản phẩm từ gỗ được phát triển với quy mô vừa và nhỏ ở hầu hết các địa </a:t>
            </a:r>
            <a:endParaRPr lang="en-US"/>
          </a:p>
        </p:txBody>
      </p:sp>
      <p:sp>
        <p:nvSpPr>
          <p:cNvPr id="4" name="Slide Number Placeholder 3"/>
          <p:cNvSpPr>
            <a:spLocks noGrp="1"/>
          </p:cNvSpPr>
          <p:nvPr>
            <p:ph type="sldNum" sz="quarter" idx="5"/>
          </p:nvPr>
        </p:nvSpPr>
        <p:spPr/>
        <p:txBody>
          <a:bodyPr/>
          <a:lstStyle/>
          <a:p>
            <a:fld id="{45DE7609-3BC1-45DC-A847-5852069922FC}" type="slidenum">
              <a:rPr lang="en-US" smtClean="0"/>
              <a:t>11</a:t>
            </a:fld>
            <a:endParaRPr lang="en-US"/>
          </a:p>
        </p:txBody>
      </p:sp>
    </p:spTree>
    <p:extLst>
      <p:ext uri="{BB962C8B-B14F-4D97-AF65-F5344CB8AC3E}">
        <p14:creationId xmlns:p14="http://schemas.microsoft.com/office/powerpoint/2010/main" val="182655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00">
                <a:solidFill>
                  <a:srgbClr val="181717"/>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Nhiều điểm du lịch của Bắc Trung Bộ trở thành điểm đến nổi tiếng thế giới như: Quần thể di tích Cố đô Huế, hang Sơn Đoòng, Vườn quốc gia Phong Nha – Kẻ Bàng. </a:t>
            </a:r>
            <a:endParaRPr lang="en-US"/>
          </a:p>
        </p:txBody>
      </p:sp>
      <p:sp>
        <p:nvSpPr>
          <p:cNvPr id="4" name="Slide Number Placeholder 3"/>
          <p:cNvSpPr>
            <a:spLocks noGrp="1"/>
          </p:cNvSpPr>
          <p:nvPr>
            <p:ph type="sldNum" sz="quarter" idx="5"/>
          </p:nvPr>
        </p:nvSpPr>
        <p:spPr/>
        <p:txBody>
          <a:bodyPr/>
          <a:lstStyle/>
          <a:p>
            <a:fld id="{45DE7609-3BC1-45DC-A847-5852069922FC}" type="slidenum">
              <a:rPr lang="en-US" smtClean="0"/>
              <a:t>13</a:t>
            </a:fld>
            <a:endParaRPr lang="en-US"/>
          </a:p>
        </p:txBody>
      </p:sp>
    </p:spTree>
    <p:extLst>
      <p:ext uri="{BB962C8B-B14F-4D97-AF65-F5344CB8AC3E}">
        <p14:creationId xmlns:p14="http://schemas.microsoft.com/office/powerpoint/2010/main" val="318781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00">
                <a:solidFill>
                  <a:srgbClr val="181717"/>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Nhiều điểm du lịch của Bắc Trung Bộ trở thành điểm đến nổi tiếng thế giới như: Quần thể di tích Cố đô Huế, hang Sơn Đoòng, Vườn quốc gia Phong Nha – Kẻ Bàng. </a:t>
            </a:r>
            <a:endParaRPr lang="en-US"/>
          </a:p>
        </p:txBody>
      </p:sp>
      <p:sp>
        <p:nvSpPr>
          <p:cNvPr id="4" name="Slide Number Placeholder 3"/>
          <p:cNvSpPr>
            <a:spLocks noGrp="1"/>
          </p:cNvSpPr>
          <p:nvPr>
            <p:ph type="sldNum" sz="quarter" idx="5"/>
          </p:nvPr>
        </p:nvSpPr>
        <p:spPr/>
        <p:txBody>
          <a:bodyPr/>
          <a:lstStyle/>
          <a:p>
            <a:fld id="{45DE7609-3BC1-45DC-A847-5852069922FC}" type="slidenum">
              <a:rPr lang="en-US" smtClean="0"/>
              <a:t>14</a:t>
            </a:fld>
            <a:endParaRPr lang="en-US"/>
          </a:p>
        </p:txBody>
      </p:sp>
    </p:spTree>
    <p:extLst>
      <p:ext uri="{BB962C8B-B14F-4D97-AF65-F5344CB8AC3E}">
        <p14:creationId xmlns:p14="http://schemas.microsoft.com/office/powerpoint/2010/main" val="3487973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Tại sao phải đặt ra vấn đề phát triển kinh tế biển</a:t>
            </a:r>
            <a:r>
              <a:rPr lang="vi-VN" sz="1200" kern="100">
                <a:solidFill>
                  <a:srgbClr val="0070C0"/>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đảo</a:t>
            </a:r>
            <a:r>
              <a:rPr lang="en-US" sz="12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ở Bắc Trung Bộ?</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E7C6-7E9F-7E7A-417C-3FB42B386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B70B01-479E-018B-FB0B-60244E17D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65FCB5-ED89-3A92-40EA-FA116B7C442B}"/>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5" name="Footer Placeholder 4">
            <a:extLst>
              <a:ext uri="{FF2B5EF4-FFF2-40B4-BE49-F238E27FC236}">
                <a16:creationId xmlns:a16="http://schemas.microsoft.com/office/drawing/2014/main" id="{6BC8FBDE-AD8F-B795-6135-688A94EEC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D4BCB-8A22-B0AC-B610-298CD2FC9E16}"/>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1900915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8131-646A-9502-06BE-C37A949E6C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CC5859-D0B9-DBFD-0690-424DF8079A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D6BAE-A557-6DC7-084F-B625D22A9D99}"/>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5" name="Footer Placeholder 4">
            <a:extLst>
              <a:ext uri="{FF2B5EF4-FFF2-40B4-BE49-F238E27FC236}">
                <a16:creationId xmlns:a16="http://schemas.microsoft.com/office/drawing/2014/main" id="{569F52A8-890B-F054-8A02-7649A2808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77CFD-0C50-3B71-9DFC-73B91EFCFBE6}"/>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3849175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D45EF5-BC09-9A67-283B-3ADA6F0CAC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58DFAC-3823-A5CA-94AC-0ED410A5A1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6CCA8-12B2-B008-8D95-00BADA7BBBBD}"/>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5" name="Footer Placeholder 4">
            <a:extLst>
              <a:ext uri="{FF2B5EF4-FFF2-40B4-BE49-F238E27FC236}">
                <a16:creationId xmlns:a16="http://schemas.microsoft.com/office/drawing/2014/main" id="{0C79C130-8F9F-B904-BDE9-C21BF9ACE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4F709-3D5A-2B3E-8C3F-E5B005069B91}"/>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395809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959499"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8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561" name="Google Shape;561;p13"/>
          <p:cNvSpPr txBox="1">
            <a:spLocks noGrp="1"/>
          </p:cNvSpPr>
          <p:nvPr>
            <p:ph type="title" hasCustomPrompt="1"/>
          </p:nvPr>
        </p:nvSpPr>
        <p:spPr>
          <a:xfrm>
            <a:off x="1706099" y="2110296"/>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959499"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706099"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7889301" y="3220453"/>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8635901"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7889301"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8635901"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4424400"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5171000"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4424400"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5171000"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959499"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959499"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4424400"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7889301"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4424400"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7889301"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85435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846"/>
        <p:cNvGrpSpPr/>
        <p:nvPr/>
      </p:nvGrpSpPr>
      <p:grpSpPr>
        <a:xfrm>
          <a:off x="0" y="0"/>
          <a:ext cx="0" cy="0"/>
          <a:chOff x="0" y="0"/>
          <a:chExt cx="0" cy="0"/>
        </a:xfrm>
      </p:grpSpPr>
      <p:sp>
        <p:nvSpPr>
          <p:cNvPr id="847" name="Google Shape;847;p20"/>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917746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
  <p:cSld name="Quote ">
    <p:spTree>
      <p:nvGrpSpPr>
        <p:cNvPr id="1" name="Shape 155"/>
        <p:cNvGrpSpPr/>
        <p:nvPr/>
      </p:nvGrpSpPr>
      <p:grpSpPr>
        <a:xfrm>
          <a:off x="0" y="0"/>
          <a:ext cx="0" cy="0"/>
          <a:chOff x="0" y="0"/>
          <a:chExt cx="0" cy="0"/>
        </a:xfrm>
      </p:grpSpPr>
      <p:sp>
        <p:nvSpPr>
          <p:cNvPr id="156" name="Google Shape;156;p14"/>
          <p:cNvSpPr txBox="1">
            <a:spLocks noGrp="1"/>
          </p:cNvSpPr>
          <p:nvPr>
            <p:ph type="title"/>
          </p:nvPr>
        </p:nvSpPr>
        <p:spPr>
          <a:xfrm>
            <a:off x="4111600" y="5104633"/>
            <a:ext cx="3968800" cy="578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21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7" name="Google Shape;157;p14"/>
          <p:cNvSpPr txBox="1">
            <a:spLocks noGrp="1"/>
          </p:cNvSpPr>
          <p:nvPr>
            <p:ph type="subTitle" idx="1"/>
          </p:nvPr>
        </p:nvSpPr>
        <p:spPr>
          <a:xfrm>
            <a:off x="4083400" y="1910467"/>
            <a:ext cx="4025200" cy="176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400"/>
            </a:lvl1pPr>
            <a:lvl2pPr lvl="1" rtl="0">
              <a:spcBef>
                <a:spcPts val="0"/>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
        <p:nvSpPr>
          <p:cNvPr id="158" name="Google Shape;158;p14"/>
          <p:cNvSpPr/>
          <p:nvPr/>
        </p:nvSpPr>
        <p:spPr>
          <a:xfrm>
            <a:off x="11047634" y="5724925"/>
            <a:ext cx="1144359" cy="1158393"/>
          </a:xfrm>
          <a:custGeom>
            <a:avLst/>
            <a:gdLst/>
            <a:ahLst/>
            <a:cxnLst/>
            <a:rect l="l" t="t" r="r" b="b"/>
            <a:pathLst>
              <a:path w="17530" h="17745" extrusionOk="0">
                <a:moveTo>
                  <a:pt x="8308" y="8012"/>
                </a:moveTo>
                <a:lnTo>
                  <a:pt x="8308" y="8012"/>
                </a:lnTo>
                <a:cubicBezTo>
                  <a:pt x="6937" y="9545"/>
                  <a:pt x="5135" y="12287"/>
                  <a:pt x="3710" y="13712"/>
                </a:cubicBezTo>
                <a:cubicBezTo>
                  <a:pt x="3979" y="13282"/>
                  <a:pt x="4275" y="12852"/>
                  <a:pt x="4571" y="12394"/>
                </a:cubicBezTo>
                <a:cubicBezTo>
                  <a:pt x="4732" y="12179"/>
                  <a:pt x="4867" y="11964"/>
                  <a:pt x="5028" y="11722"/>
                </a:cubicBezTo>
                <a:lnTo>
                  <a:pt x="5512" y="11104"/>
                </a:lnTo>
                <a:cubicBezTo>
                  <a:pt x="5861" y="10486"/>
                  <a:pt x="6265" y="9894"/>
                  <a:pt x="6749" y="9383"/>
                </a:cubicBezTo>
                <a:cubicBezTo>
                  <a:pt x="7206" y="8872"/>
                  <a:pt x="7743" y="8415"/>
                  <a:pt x="8308" y="8012"/>
                </a:cubicBezTo>
                <a:close/>
                <a:moveTo>
                  <a:pt x="17503" y="0"/>
                </a:moveTo>
                <a:cubicBezTo>
                  <a:pt x="16696" y="403"/>
                  <a:pt x="15863" y="887"/>
                  <a:pt x="15164" y="1344"/>
                </a:cubicBezTo>
                <a:cubicBezTo>
                  <a:pt x="12448" y="3119"/>
                  <a:pt x="9921" y="5189"/>
                  <a:pt x="7690" y="7528"/>
                </a:cubicBezTo>
                <a:cubicBezTo>
                  <a:pt x="5135" y="10109"/>
                  <a:pt x="2877" y="12986"/>
                  <a:pt x="968" y="16078"/>
                </a:cubicBezTo>
                <a:cubicBezTo>
                  <a:pt x="619" y="16616"/>
                  <a:pt x="323" y="17153"/>
                  <a:pt x="0" y="17718"/>
                </a:cubicBezTo>
                <a:lnTo>
                  <a:pt x="4598" y="17718"/>
                </a:lnTo>
                <a:cubicBezTo>
                  <a:pt x="4678" y="17610"/>
                  <a:pt x="4759" y="17503"/>
                  <a:pt x="4813" y="17395"/>
                </a:cubicBezTo>
                <a:lnTo>
                  <a:pt x="5566" y="16185"/>
                </a:lnTo>
                <a:lnTo>
                  <a:pt x="5754" y="15890"/>
                </a:lnTo>
                <a:lnTo>
                  <a:pt x="5969" y="15621"/>
                </a:lnTo>
                <a:lnTo>
                  <a:pt x="6372" y="15056"/>
                </a:lnTo>
                <a:cubicBezTo>
                  <a:pt x="6641" y="14680"/>
                  <a:pt x="6910" y="14330"/>
                  <a:pt x="7179" y="13981"/>
                </a:cubicBezTo>
                <a:cubicBezTo>
                  <a:pt x="7286" y="13793"/>
                  <a:pt x="7421" y="13631"/>
                  <a:pt x="7555" y="13470"/>
                </a:cubicBezTo>
                <a:lnTo>
                  <a:pt x="7958" y="12986"/>
                </a:lnTo>
                <a:cubicBezTo>
                  <a:pt x="8227" y="12690"/>
                  <a:pt x="8469" y="12394"/>
                  <a:pt x="8711" y="12126"/>
                </a:cubicBezTo>
                <a:cubicBezTo>
                  <a:pt x="8819" y="11991"/>
                  <a:pt x="8926" y="11884"/>
                  <a:pt x="9034" y="11749"/>
                </a:cubicBezTo>
                <a:lnTo>
                  <a:pt x="9383" y="11427"/>
                </a:lnTo>
                <a:cubicBezTo>
                  <a:pt x="10061" y="10749"/>
                  <a:pt x="10561" y="10338"/>
                  <a:pt x="10724" y="10338"/>
                </a:cubicBezTo>
                <a:cubicBezTo>
                  <a:pt x="10762" y="10338"/>
                  <a:pt x="10781" y="10360"/>
                  <a:pt x="10781" y="10405"/>
                </a:cubicBezTo>
                <a:cubicBezTo>
                  <a:pt x="10889" y="10459"/>
                  <a:pt x="10459" y="10996"/>
                  <a:pt x="9760" y="11803"/>
                </a:cubicBezTo>
                <a:lnTo>
                  <a:pt x="9491" y="12126"/>
                </a:lnTo>
                <a:lnTo>
                  <a:pt x="9195" y="12475"/>
                </a:lnTo>
                <a:cubicBezTo>
                  <a:pt x="9007" y="12717"/>
                  <a:pt x="8792" y="12986"/>
                  <a:pt x="8577" y="13255"/>
                </a:cubicBezTo>
                <a:lnTo>
                  <a:pt x="7878" y="14088"/>
                </a:lnTo>
                <a:lnTo>
                  <a:pt x="7179" y="15002"/>
                </a:lnTo>
                <a:cubicBezTo>
                  <a:pt x="6722" y="15621"/>
                  <a:pt x="6211" y="16239"/>
                  <a:pt x="5808" y="16911"/>
                </a:cubicBezTo>
                <a:cubicBezTo>
                  <a:pt x="5619" y="17180"/>
                  <a:pt x="5431" y="17476"/>
                  <a:pt x="5243" y="17745"/>
                </a:cubicBezTo>
                <a:lnTo>
                  <a:pt x="7125" y="17745"/>
                </a:lnTo>
                <a:cubicBezTo>
                  <a:pt x="7286" y="17503"/>
                  <a:pt x="7448" y="17261"/>
                  <a:pt x="7555" y="17100"/>
                </a:cubicBezTo>
                <a:cubicBezTo>
                  <a:pt x="8093" y="16374"/>
                  <a:pt x="8604" y="15675"/>
                  <a:pt x="9115" y="15029"/>
                </a:cubicBezTo>
                <a:cubicBezTo>
                  <a:pt x="9652" y="14411"/>
                  <a:pt x="10217" y="13846"/>
                  <a:pt x="10835" y="13282"/>
                </a:cubicBezTo>
                <a:lnTo>
                  <a:pt x="10835" y="13282"/>
                </a:lnTo>
                <a:cubicBezTo>
                  <a:pt x="10513" y="13739"/>
                  <a:pt x="10190" y="14169"/>
                  <a:pt x="9840" y="14599"/>
                </a:cubicBezTo>
                <a:cubicBezTo>
                  <a:pt x="9679" y="14841"/>
                  <a:pt x="9518" y="15056"/>
                  <a:pt x="9330" y="15271"/>
                </a:cubicBezTo>
                <a:cubicBezTo>
                  <a:pt x="9141" y="15486"/>
                  <a:pt x="8980" y="15701"/>
                  <a:pt x="8819" y="15943"/>
                </a:cubicBezTo>
                <a:lnTo>
                  <a:pt x="9195" y="15486"/>
                </a:lnTo>
                <a:lnTo>
                  <a:pt x="9195" y="15486"/>
                </a:lnTo>
                <a:cubicBezTo>
                  <a:pt x="8738" y="16051"/>
                  <a:pt x="8200" y="16858"/>
                  <a:pt x="7582" y="17745"/>
                </a:cubicBezTo>
                <a:lnTo>
                  <a:pt x="12529" y="17745"/>
                </a:lnTo>
                <a:cubicBezTo>
                  <a:pt x="13147" y="16911"/>
                  <a:pt x="13766" y="16078"/>
                  <a:pt x="14411" y="15298"/>
                </a:cubicBezTo>
                <a:lnTo>
                  <a:pt x="14411" y="15298"/>
                </a:lnTo>
                <a:cubicBezTo>
                  <a:pt x="14088" y="15486"/>
                  <a:pt x="13766" y="15675"/>
                  <a:pt x="13497" y="15863"/>
                </a:cubicBezTo>
                <a:cubicBezTo>
                  <a:pt x="13336" y="15970"/>
                  <a:pt x="13174" y="16078"/>
                  <a:pt x="12986" y="16159"/>
                </a:cubicBezTo>
                <a:cubicBezTo>
                  <a:pt x="12905" y="16159"/>
                  <a:pt x="12905" y="16105"/>
                  <a:pt x="13067" y="15863"/>
                </a:cubicBezTo>
                <a:cubicBezTo>
                  <a:pt x="13362" y="15433"/>
                  <a:pt x="13712" y="15029"/>
                  <a:pt x="14088" y="14653"/>
                </a:cubicBezTo>
                <a:lnTo>
                  <a:pt x="14545" y="14169"/>
                </a:lnTo>
                <a:lnTo>
                  <a:pt x="14787" y="13927"/>
                </a:lnTo>
                <a:lnTo>
                  <a:pt x="15029" y="13685"/>
                </a:lnTo>
                <a:cubicBezTo>
                  <a:pt x="15379" y="13362"/>
                  <a:pt x="15728" y="13040"/>
                  <a:pt x="16078" y="12717"/>
                </a:cubicBezTo>
                <a:lnTo>
                  <a:pt x="16320" y="12475"/>
                </a:lnTo>
                <a:lnTo>
                  <a:pt x="16562" y="12233"/>
                </a:lnTo>
                <a:cubicBezTo>
                  <a:pt x="16723" y="12099"/>
                  <a:pt x="16885" y="11937"/>
                  <a:pt x="17019" y="11776"/>
                </a:cubicBezTo>
                <a:cubicBezTo>
                  <a:pt x="17207" y="11588"/>
                  <a:pt x="17368" y="11373"/>
                  <a:pt x="17503" y="11158"/>
                </a:cubicBezTo>
                <a:lnTo>
                  <a:pt x="17503" y="10970"/>
                </a:lnTo>
                <a:cubicBezTo>
                  <a:pt x="17207" y="11131"/>
                  <a:pt x="16938" y="11346"/>
                  <a:pt x="16669" y="11561"/>
                </a:cubicBezTo>
                <a:cubicBezTo>
                  <a:pt x="16293" y="11857"/>
                  <a:pt x="15944" y="12179"/>
                  <a:pt x="15594" y="12529"/>
                </a:cubicBezTo>
                <a:cubicBezTo>
                  <a:pt x="15271" y="12852"/>
                  <a:pt x="14895" y="13201"/>
                  <a:pt x="14572" y="13497"/>
                </a:cubicBezTo>
                <a:cubicBezTo>
                  <a:pt x="14250" y="13766"/>
                  <a:pt x="13927" y="14035"/>
                  <a:pt x="13578" y="14223"/>
                </a:cubicBezTo>
                <a:cubicBezTo>
                  <a:pt x="13631" y="14061"/>
                  <a:pt x="13739" y="13900"/>
                  <a:pt x="13873" y="13685"/>
                </a:cubicBezTo>
                <a:cubicBezTo>
                  <a:pt x="14008" y="13443"/>
                  <a:pt x="14169" y="13228"/>
                  <a:pt x="14330" y="13013"/>
                </a:cubicBezTo>
                <a:cubicBezTo>
                  <a:pt x="14680" y="12556"/>
                  <a:pt x="15110" y="12018"/>
                  <a:pt x="15594" y="11507"/>
                </a:cubicBezTo>
                <a:cubicBezTo>
                  <a:pt x="16051" y="10970"/>
                  <a:pt x="16589" y="10486"/>
                  <a:pt x="17073" y="10029"/>
                </a:cubicBezTo>
                <a:lnTo>
                  <a:pt x="17503" y="9625"/>
                </a:lnTo>
                <a:lnTo>
                  <a:pt x="17503" y="8550"/>
                </a:lnTo>
                <a:cubicBezTo>
                  <a:pt x="17207" y="8792"/>
                  <a:pt x="16911" y="9034"/>
                  <a:pt x="16616" y="9276"/>
                </a:cubicBezTo>
                <a:cubicBezTo>
                  <a:pt x="16078" y="9733"/>
                  <a:pt x="15567" y="10217"/>
                  <a:pt x="15056" y="10647"/>
                </a:cubicBezTo>
                <a:cubicBezTo>
                  <a:pt x="14545" y="11077"/>
                  <a:pt x="14088" y="11534"/>
                  <a:pt x="13631" y="11884"/>
                </a:cubicBezTo>
                <a:cubicBezTo>
                  <a:pt x="13201" y="12206"/>
                  <a:pt x="12852" y="12475"/>
                  <a:pt x="12637" y="12610"/>
                </a:cubicBezTo>
                <a:cubicBezTo>
                  <a:pt x="12523" y="12681"/>
                  <a:pt x="12432" y="12714"/>
                  <a:pt x="12371" y="12714"/>
                </a:cubicBezTo>
                <a:cubicBezTo>
                  <a:pt x="12317" y="12714"/>
                  <a:pt x="12287" y="12687"/>
                  <a:pt x="12287" y="12636"/>
                </a:cubicBezTo>
                <a:cubicBezTo>
                  <a:pt x="12260" y="12448"/>
                  <a:pt x="12610" y="11830"/>
                  <a:pt x="13309" y="11023"/>
                </a:cubicBezTo>
                <a:cubicBezTo>
                  <a:pt x="13497" y="10835"/>
                  <a:pt x="13685" y="10620"/>
                  <a:pt x="13873" y="10405"/>
                </a:cubicBezTo>
                <a:lnTo>
                  <a:pt x="14142" y="10109"/>
                </a:lnTo>
                <a:lnTo>
                  <a:pt x="14465" y="9813"/>
                </a:lnTo>
                <a:cubicBezTo>
                  <a:pt x="14868" y="9410"/>
                  <a:pt x="15298" y="9034"/>
                  <a:pt x="15728" y="8657"/>
                </a:cubicBezTo>
                <a:cubicBezTo>
                  <a:pt x="16186" y="8308"/>
                  <a:pt x="16643" y="7958"/>
                  <a:pt x="17100" y="7609"/>
                </a:cubicBezTo>
                <a:lnTo>
                  <a:pt x="17422" y="7340"/>
                </a:lnTo>
                <a:lnTo>
                  <a:pt x="17530" y="7286"/>
                </a:lnTo>
                <a:lnTo>
                  <a:pt x="17530" y="5673"/>
                </a:lnTo>
                <a:cubicBezTo>
                  <a:pt x="16745" y="6163"/>
                  <a:pt x="16075" y="6597"/>
                  <a:pt x="15906" y="6597"/>
                </a:cubicBezTo>
                <a:cubicBezTo>
                  <a:pt x="15843" y="6597"/>
                  <a:pt x="15849" y="6537"/>
                  <a:pt x="15944" y="6399"/>
                </a:cubicBezTo>
                <a:cubicBezTo>
                  <a:pt x="16427" y="5942"/>
                  <a:pt x="16965" y="5539"/>
                  <a:pt x="17530" y="5162"/>
                </a:cubicBezTo>
                <a:lnTo>
                  <a:pt x="17530" y="4382"/>
                </a:lnTo>
                <a:cubicBezTo>
                  <a:pt x="17288" y="4490"/>
                  <a:pt x="17019" y="4651"/>
                  <a:pt x="16750" y="4840"/>
                </a:cubicBezTo>
                <a:cubicBezTo>
                  <a:pt x="16454" y="5001"/>
                  <a:pt x="16159" y="5189"/>
                  <a:pt x="15863" y="5377"/>
                </a:cubicBezTo>
                <a:lnTo>
                  <a:pt x="15003" y="5996"/>
                </a:lnTo>
                <a:cubicBezTo>
                  <a:pt x="14707" y="6184"/>
                  <a:pt x="14438" y="6372"/>
                  <a:pt x="14223" y="6506"/>
                </a:cubicBezTo>
                <a:cubicBezTo>
                  <a:pt x="13981" y="6668"/>
                  <a:pt x="13793" y="6802"/>
                  <a:pt x="13658" y="6883"/>
                </a:cubicBezTo>
                <a:cubicBezTo>
                  <a:pt x="13538" y="6959"/>
                  <a:pt x="13453" y="7000"/>
                  <a:pt x="13410" y="7000"/>
                </a:cubicBezTo>
                <a:cubicBezTo>
                  <a:pt x="13346" y="7000"/>
                  <a:pt x="13369" y="6913"/>
                  <a:pt x="13497" y="6722"/>
                </a:cubicBezTo>
                <a:cubicBezTo>
                  <a:pt x="13604" y="6560"/>
                  <a:pt x="13739" y="6426"/>
                  <a:pt x="13873" y="6291"/>
                </a:cubicBezTo>
                <a:cubicBezTo>
                  <a:pt x="14008" y="6157"/>
                  <a:pt x="14196" y="5969"/>
                  <a:pt x="14384" y="5807"/>
                </a:cubicBezTo>
                <a:cubicBezTo>
                  <a:pt x="14787" y="5485"/>
                  <a:pt x="15271" y="5081"/>
                  <a:pt x="15755" y="4705"/>
                </a:cubicBezTo>
                <a:cubicBezTo>
                  <a:pt x="16266" y="4356"/>
                  <a:pt x="16804" y="4006"/>
                  <a:pt x="17261" y="3683"/>
                </a:cubicBezTo>
                <a:lnTo>
                  <a:pt x="17503" y="3549"/>
                </a:lnTo>
                <a:lnTo>
                  <a:pt x="17503" y="2823"/>
                </a:lnTo>
                <a:lnTo>
                  <a:pt x="16885" y="3173"/>
                </a:lnTo>
                <a:cubicBezTo>
                  <a:pt x="16330" y="3462"/>
                  <a:pt x="15905" y="3665"/>
                  <a:pt x="15688" y="3665"/>
                </a:cubicBezTo>
                <a:cubicBezTo>
                  <a:pt x="15663" y="3665"/>
                  <a:pt x="15640" y="3662"/>
                  <a:pt x="15621" y="3657"/>
                </a:cubicBezTo>
                <a:cubicBezTo>
                  <a:pt x="15513" y="3630"/>
                  <a:pt x="15675" y="3441"/>
                  <a:pt x="15997" y="3173"/>
                </a:cubicBezTo>
                <a:cubicBezTo>
                  <a:pt x="16401" y="2823"/>
                  <a:pt x="16804" y="2527"/>
                  <a:pt x="17261" y="2232"/>
                </a:cubicBezTo>
                <a:lnTo>
                  <a:pt x="17503" y="2070"/>
                </a:lnTo>
                <a:lnTo>
                  <a:pt x="17503" y="1452"/>
                </a:lnTo>
                <a:cubicBezTo>
                  <a:pt x="16427" y="2124"/>
                  <a:pt x="15433" y="2850"/>
                  <a:pt x="14599" y="3388"/>
                </a:cubicBezTo>
                <a:cubicBezTo>
                  <a:pt x="13766" y="3925"/>
                  <a:pt x="13147" y="4356"/>
                  <a:pt x="12852" y="4356"/>
                </a:cubicBezTo>
                <a:cubicBezTo>
                  <a:pt x="12529" y="4356"/>
                  <a:pt x="14115" y="2957"/>
                  <a:pt x="16078" y="1586"/>
                </a:cubicBezTo>
                <a:cubicBezTo>
                  <a:pt x="16535" y="1291"/>
                  <a:pt x="17019" y="968"/>
                  <a:pt x="17503" y="672"/>
                </a:cubicBezTo>
                <a:lnTo>
                  <a:pt x="17503"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4"/>
          <p:cNvSpPr/>
          <p:nvPr/>
        </p:nvSpPr>
        <p:spPr>
          <a:xfrm flipH="1">
            <a:off x="-25" y="5724937"/>
            <a:ext cx="1144359" cy="1158393"/>
          </a:xfrm>
          <a:custGeom>
            <a:avLst/>
            <a:gdLst/>
            <a:ahLst/>
            <a:cxnLst/>
            <a:rect l="l" t="t" r="r" b="b"/>
            <a:pathLst>
              <a:path w="17530" h="17745" extrusionOk="0">
                <a:moveTo>
                  <a:pt x="8308" y="8012"/>
                </a:moveTo>
                <a:lnTo>
                  <a:pt x="8308" y="8012"/>
                </a:lnTo>
                <a:cubicBezTo>
                  <a:pt x="6937" y="9545"/>
                  <a:pt x="5135" y="12287"/>
                  <a:pt x="3710" y="13712"/>
                </a:cubicBezTo>
                <a:cubicBezTo>
                  <a:pt x="3979" y="13282"/>
                  <a:pt x="4275" y="12852"/>
                  <a:pt x="4571" y="12394"/>
                </a:cubicBezTo>
                <a:cubicBezTo>
                  <a:pt x="4732" y="12179"/>
                  <a:pt x="4867" y="11964"/>
                  <a:pt x="5028" y="11722"/>
                </a:cubicBezTo>
                <a:lnTo>
                  <a:pt x="5512" y="11104"/>
                </a:lnTo>
                <a:cubicBezTo>
                  <a:pt x="5861" y="10486"/>
                  <a:pt x="6265" y="9894"/>
                  <a:pt x="6749" y="9383"/>
                </a:cubicBezTo>
                <a:cubicBezTo>
                  <a:pt x="7206" y="8872"/>
                  <a:pt x="7743" y="8415"/>
                  <a:pt x="8308" y="8012"/>
                </a:cubicBezTo>
                <a:close/>
                <a:moveTo>
                  <a:pt x="17503" y="0"/>
                </a:moveTo>
                <a:cubicBezTo>
                  <a:pt x="16696" y="403"/>
                  <a:pt x="15863" y="887"/>
                  <a:pt x="15164" y="1344"/>
                </a:cubicBezTo>
                <a:cubicBezTo>
                  <a:pt x="12448" y="3119"/>
                  <a:pt x="9921" y="5189"/>
                  <a:pt x="7690" y="7528"/>
                </a:cubicBezTo>
                <a:cubicBezTo>
                  <a:pt x="5135" y="10109"/>
                  <a:pt x="2877" y="12986"/>
                  <a:pt x="968" y="16078"/>
                </a:cubicBezTo>
                <a:cubicBezTo>
                  <a:pt x="619" y="16616"/>
                  <a:pt x="323" y="17153"/>
                  <a:pt x="0" y="17718"/>
                </a:cubicBezTo>
                <a:lnTo>
                  <a:pt x="4598" y="17718"/>
                </a:lnTo>
                <a:cubicBezTo>
                  <a:pt x="4678" y="17610"/>
                  <a:pt x="4759" y="17503"/>
                  <a:pt x="4813" y="17395"/>
                </a:cubicBezTo>
                <a:lnTo>
                  <a:pt x="5566" y="16185"/>
                </a:lnTo>
                <a:lnTo>
                  <a:pt x="5754" y="15890"/>
                </a:lnTo>
                <a:lnTo>
                  <a:pt x="5969" y="15621"/>
                </a:lnTo>
                <a:lnTo>
                  <a:pt x="6372" y="15056"/>
                </a:lnTo>
                <a:cubicBezTo>
                  <a:pt x="6641" y="14680"/>
                  <a:pt x="6910" y="14330"/>
                  <a:pt x="7179" y="13981"/>
                </a:cubicBezTo>
                <a:cubicBezTo>
                  <a:pt x="7286" y="13793"/>
                  <a:pt x="7421" y="13631"/>
                  <a:pt x="7555" y="13470"/>
                </a:cubicBezTo>
                <a:lnTo>
                  <a:pt x="7958" y="12986"/>
                </a:lnTo>
                <a:cubicBezTo>
                  <a:pt x="8227" y="12690"/>
                  <a:pt x="8469" y="12394"/>
                  <a:pt x="8711" y="12126"/>
                </a:cubicBezTo>
                <a:cubicBezTo>
                  <a:pt x="8819" y="11991"/>
                  <a:pt x="8926" y="11884"/>
                  <a:pt x="9034" y="11749"/>
                </a:cubicBezTo>
                <a:lnTo>
                  <a:pt x="9383" y="11427"/>
                </a:lnTo>
                <a:cubicBezTo>
                  <a:pt x="10061" y="10749"/>
                  <a:pt x="10561" y="10338"/>
                  <a:pt x="10724" y="10338"/>
                </a:cubicBezTo>
                <a:cubicBezTo>
                  <a:pt x="10762" y="10338"/>
                  <a:pt x="10781" y="10360"/>
                  <a:pt x="10781" y="10405"/>
                </a:cubicBezTo>
                <a:cubicBezTo>
                  <a:pt x="10889" y="10459"/>
                  <a:pt x="10459" y="10996"/>
                  <a:pt x="9760" y="11803"/>
                </a:cubicBezTo>
                <a:lnTo>
                  <a:pt x="9491" y="12126"/>
                </a:lnTo>
                <a:lnTo>
                  <a:pt x="9195" y="12475"/>
                </a:lnTo>
                <a:cubicBezTo>
                  <a:pt x="9007" y="12717"/>
                  <a:pt x="8792" y="12986"/>
                  <a:pt x="8577" y="13255"/>
                </a:cubicBezTo>
                <a:lnTo>
                  <a:pt x="7878" y="14088"/>
                </a:lnTo>
                <a:lnTo>
                  <a:pt x="7179" y="15002"/>
                </a:lnTo>
                <a:cubicBezTo>
                  <a:pt x="6722" y="15621"/>
                  <a:pt x="6211" y="16239"/>
                  <a:pt x="5808" y="16911"/>
                </a:cubicBezTo>
                <a:cubicBezTo>
                  <a:pt x="5619" y="17180"/>
                  <a:pt x="5431" y="17476"/>
                  <a:pt x="5243" y="17745"/>
                </a:cubicBezTo>
                <a:lnTo>
                  <a:pt x="7125" y="17745"/>
                </a:lnTo>
                <a:cubicBezTo>
                  <a:pt x="7286" y="17503"/>
                  <a:pt x="7448" y="17261"/>
                  <a:pt x="7555" y="17100"/>
                </a:cubicBezTo>
                <a:cubicBezTo>
                  <a:pt x="8093" y="16374"/>
                  <a:pt x="8604" y="15675"/>
                  <a:pt x="9115" y="15029"/>
                </a:cubicBezTo>
                <a:cubicBezTo>
                  <a:pt x="9652" y="14411"/>
                  <a:pt x="10217" y="13846"/>
                  <a:pt x="10835" y="13282"/>
                </a:cubicBezTo>
                <a:lnTo>
                  <a:pt x="10835" y="13282"/>
                </a:lnTo>
                <a:cubicBezTo>
                  <a:pt x="10513" y="13739"/>
                  <a:pt x="10190" y="14169"/>
                  <a:pt x="9840" y="14599"/>
                </a:cubicBezTo>
                <a:cubicBezTo>
                  <a:pt x="9679" y="14841"/>
                  <a:pt x="9518" y="15056"/>
                  <a:pt x="9330" y="15271"/>
                </a:cubicBezTo>
                <a:cubicBezTo>
                  <a:pt x="9141" y="15486"/>
                  <a:pt x="8980" y="15701"/>
                  <a:pt x="8819" y="15943"/>
                </a:cubicBezTo>
                <a:lnTo>
                  <a:pt x="9195" y="15486"/>
                </a:lnTo>
                <a:lnTo>
                  <a:pt x="9195" y="15486"/>
                </a:lnTo>
                <a:cubicBezTo>
                  <a:pt x="8738" y="16051"/>
                  <a:pt x="8200" y="16858"/>
                  <a:pt x="7582" y="17745"/>
                </a:cubicBezTo>
                <a:lnTo>
                  <a:pt x="12529" y="17745"/>
                </a:lnTo>
                <a:cubicBezTo>
                  <a:pt x="13147" y="16911"/>
                  <a:pt x="13766" y="16078"/>
                  <a:pt x="14411" y="15298"/>
                </a:cubicBezTo>
                <a:lnTo>
                  <a:pt x="14411" y="15298"/>
                </a:lnTo>
                <a:cubicBezTo>
                  <a:pt x="14088" y="15486"/>
                  <a:pt x="13766" y="15675"/>
                  <a:pt x="13497" y="15863"/>
                </a:cubicBezTo>
                <a:cubicBezTo>
                  <a:pt x="13336" y="15970"/>
                  <a:pt x="13174" y="16078"/>
                  <a:pt x="12986" y="16159"/>
                </a:cubicBezTo>
                <a:cubicBezTo>
                  <a:pt x="12905" y="16159"/>
                  <a:pt x="12905" y="16105"/>
                  <a:pt x="13067" y="15863"/>
                </a:cubicBezTo>
                <a:cubicBezTo>
                  <a:pt x="13362" y="15433"/>
                  <a:pt x="13712" y="15029"/>
                  <a:pt x="14088" y="14653"/>
                </a:cubicBezTo>
                <a:lnTo>
                  <a:pt x="14545" y="14169"/>
                </a:lnTo>
                <a:lnTo>
                  <a:pt x="14787" y="13927"/>
                </a:lnTo>
                <a:lnTo>
                  <a:pt x="15029" y="13685"/>
                </a:lnTo>
                <a:cubicBezTo>
                  <a:pt x="15379" y="13362"/>
                  <a:pt x="15728" y="13040"/>
                  <a:pt x="16078" y="12717"/>
                </a:cubicBezTo>
                <a:lnTo>
                  <a:pt x="16320" y="12475"/>
                </a:lnTo>
                <a:lnTo>
                  <a:pt x="16562" y="12233"/>
                </a:lnTo>
                <a:cubicBezTo>
                  <a:pt x="16723" y="12099"/>
                  <a:pt x="16885" y="11937"/>
                  <a:pt x="17019" y="11776"/>
                </a:cubicBezTo>
                <a:cubicBezTo>
                  <a:pt x="17207" y="11588"/>
                  <a:pt x="17368" y="11373"/>
                  <a:pt x="17503" y="11158"/>
                </a:cubicBezTo>
                <a:lnTo>
                  <a:pt x="17503" y="10970"/>
                </a:lnTo>
                <a:cubicBezTo>
                  <a:pt x="17207" y="11131"/>
                  <a:pt x="16938" y="11346"/>
                  <a:pt x="16669" y="11561"/>
                </a:cubicBezTo>
                <a:cubicBezTo>
                  <a:pt x="16293" y="11857"/>
                  <a:pt x="15944" y="12179"/>
                  <a:pt x="15594" y="12529"/>
                </a:cubicBezTo>
                <a:cubicBezTo>
                  <a:pt x="15271" y="12852"/>
                  <a:pt x="14895" y="13201"/>
                  <a:pt x="14572" y="13497"/>
                </a:cubicBezTo>
                <a:cubicBezTo>
                  <a:pt x="14250" y="13766"/>
                  <a:pt x="13927" y="14035"/>
                  <a:pt x="13578" y="14223"/>
                </a:cubicBezTo>
                <a:cubicBezTo>
                  <a:pt x="13631" y="14061"/>
                  <a:pt x="13739" y="13900"/>
                  <a:pt x="13873" y="13685"/>
                </a:cubicBezTo>
                <a:cubicBezTo>
                  <a:pt x="14008" y="13443"/>
                  <a:pt x="14169" y="13228"/>
                  <a:pt x="14330" y="13013"/>
                </a:cubicBezTo>
                <a:cubicBezTo>
                  <a:pt x="14680" y="12556"/>
                  <a:pt x="15110" y="12018"/>
                  <a:pt x="15594" y="11507"/>
                </a:cubicBezTo>
                <a:cubicBezTo>
                  <a:pt x="16051" y="10970"/>
                  <a:pt x="16589" y="10486"/>
                  <a:pt x="17073" y="10029"/>
                </a:cubicBezTo>
                <a:lnTo>
                  <a:pt x="17503" y="9625"/>
                </a:lnTo>
                <a:lnTo>
                  <a:pt x="17503" y="8550"/>
                </a:lnTo>
                <a:cubicBezTo>
                  <a:pt x="17207" y="8792"/>
                  <a:pt x="16911" y="9034"/>
                  <a:pt x="16616" y="9276"/>
                </a:cubicBezTo>
                <a:cubicBezTo>
                  <a:pt x="16078" y="9733"/>
                  <a:pt x="15567" y="10217"/>
                  <a:pt x="15056" y="10647"/>
                </a:cubicBezTo>
                <a:cubicBezTo>
                  <a:pt x="14545" y="11077"/>
                  <a:pt x="14088" y="11534"/>
                  <a:pt x="13631" y="11884"/>
                </a:cubicBezTo>
                <a:cubicBezTo>
                  <a:pt x="13201" y="12206"/>
                  <a:pt x="12852" y="12475"/>
                  <a:pt x="12637" y="12610"/>
                </a:cubicBezTo>
                <a:cubicBezTo>
                  <a:pt x="12523" y="12681"/>
                  <a:pt x="12432" y="12714"/>
                  <a:pt x="12371" y="12714"/>
                </a:cubicBezTo>
                <a:cubicBezTo>
                  <a:pt x="12317" y="12714"/>
                  <a:pt x="12287" y="12687"/>
                  <a:pt x="12287" y="12636"/>
                </a:cubicBezTo>
                <a:cubicBezTo>
                  <a:pt x="12260" y="12448"/>
                  <a:pt x="12610" y="11830"/>
                  <a:pt x="13309" y="11023"/>
                </a:cubicBezTo>
                <a:cubicBezTo>
                  <a:pt x="13497" y="10835"/>
                  <a:pt x="13685" y="10620"/>
                  <a:pt x="13873" y="10405"/>
                </a:cubicBezTo>
                <a:lnTo>
                  <a:pt x="14142" y="10109"/>
                </a:lnTo>
                <a:lnTo>
                  <a:pt x="14465" y="9813"/>
                </a:lnTo>
                <a:cubicBezTo>
                  <a:pt x="14868" y="9410"/>
                  <a:pt x="15298" y="9034"/>
                  <a:pt x="15728" y="8657"/>
                </a:cubicBezTo>
                <a:cubicBezTo>
                  <a:pt x="16186" y="8308"/>
                  <a:pt x="16643" y="7958"/>
                  <a:pt x="17100" y="7609"/>
                </a:cubicBezTo>
                <a:lnTo>
                  <a:pt x="17422" y="7340"/>
                </a:lnTo>
                <a:lnTo>
                  <a:pt x="17530" y="7286"/>
                </a:lnTo>
                <a:lnTo>
                  <a:pt x="17530" y="5673"/>
                </a:lnTo>
                <a:cubicBezTo>
                  <a:pt x="16745" y="6163"/>
                  <a:pt x="16075" y="6597"/>
                  <a:pt x="15906" y="6597"/>
                </a:cubicBezTo>
                <a:cubicBezTo>
                  <a:pt x="15843" y="6597"/>
                  <a:pt x="15849" y="6537"/>
                  <a:pt x="15944" y="6399"/>
                </a:cubicBezTo>
                <a:cubicBezTo>
                  <a:pt x="16427" y="5942"/>
                  <a:pt x="16965" y="5539"/>
                  <a:pt x="17530" y="5162"/>
                </a:cubicBezTo>
                <a:lnTo>
                  <a:pt x="17530" y="4382"/>
                </a:lnTo>
                <a:cubicBezTo>
                  <a:pt x="17288" y="4490"/>
                  <a:pt x="17019" y="4651"/>
                  <a:pt x="16750" y="4840"/>
                </a:cubicBezTo>
                <a:cubicBezTo>
                  <a:pt x="16454" y="5001"/>
                  <a:pt x="16159" y="5189"/>
                  <a:pt x="15863" y="5377"/>
                </a:cubicBezTo>
                <a:lnTo>
                  <a:pt x="15003" y="5996"/>
                </a:lnTo>
                <a:cubicBezTo>
                  <a:pt x="14707" y="6184"/>
                  <a:pt x="14438" y="6372"/>
                  <a:pt x="14223" y="6506"/>
                </a:cubicBezTo>
                <a:cubicBezTo>
                  <a:pt x="13981" y="6668"/>
                  <a:pt x="13793" y="6802"/>
                  <a:pt x="13658" y="6883"/>
                </a:cubicBezTo>
                <a:cubicBezTo>
                  <a:pt x="13538" y="6959"/>
                  <a:pt x="13453" y="7000"/>
                  <a:pt x="13410" y="7000"/>
                </a:cubicBezTo>
                <a:cubicBezTo>
                  <a:pt x="13346" y="7000"/>
                  <a:pt x="13369" y="6913"/>
                  <a:pt x="13497" y="6722"/>
                </a:cubicBezTo>
                <a:cubicBezTo>
                  <a:pt x="13604" y="6560"/>
                  <a:pt x="13739" y="6426"/>
                  <a:pt x="13873" y="6291"/>
                </a:cubicBezTo>
                <a:cubicBezTo>
                  <a:pt x="14008" y="6157"/>
                  <a:pt x="14196" y="5969"/>
                  <a:pt x="14384" y="5807"/>
                </a:cubicBezTo>
                <a:cubicBezTo>
                  <a:pt x="14787" y="5485"/>
                  <a:pt x="15271" y="5081"/>
                  <a:pt x="15755" y="4705"/>
                </a:cubicBezTo>
                <a:cubicBezTo>
                  <a:pt x="16266" y="4356"/>
                  <a:pt x="16804" y="4006"/>
                  <a:pt x="17261" y="3683"/>
                </a:cubicBezTo>
                <a:lnTo>
                  <a:pt x="17503" y="3549"/>
                </a:lnTo>
                <a:lnTo>
                  <a:pt x="17503" y="2823"/>
                </a:lnTo>
                <a:lnTo>
                  <a:pt x="16885" y="3173"/>
                </a:lnTo>
                <a:cubicBezTo>
                  <a:pt x="16330" y="3462"/>
                  <a:pt x="15905" y="3665"/>
                  <a:pt x="15688" y="3665"/>
                </a:cubicBezTo>
                <a:cubicBezTo>
                  <a:pt x="15663" y="3665"/>
                  <a:pt x="15640" y="3662"/>
                  <a:pt x="15621" y="3657"/>
                </a:cubicBezTo>
                <a:cubicBezTo>
                  <a:pt x="15513" y="3630"/>
                  <a:pt x="15675" y="3441"/>
                  <a:pt x="15997" y="3173"/>
                </a:cubicBezTo>
                <a:cubicBezTo>
                  <a:pt x="16401" y="2823"/>
                  <a:pt x="16804" y="2527"/>
                  <a:pt x="17261" y="2232"/>
                </a:cubicBezTo>
                <a:lnTo>
                  <a:pt x="17503" y="2070"/>
                </a:lnTo>
                <a:lnTo>
                  <a:pt x="17503" y="1452"/>
                </a:lnTo>
                <a:cubicBezTo>
                  <a:pt x="16427" y="2124"/>
                  <a:pt x="15433" y="2850"/>
                  <a:pt x="14599" y="3388"/>
                </a:cubicBezTo>
                <a:cubicBezTo>
                  <a:pt x="13766" y="3925"/>
                  <a:pt x="13147" y="4356"/>
                  <a:pt x="12852" y="4356"/>
                </a:cubicBezTo>
                <a:cubicBezTo>
                  <a:pt x="12529" y="4356"/>
                  <a:pt x="14115" y="2957"/>
                  <a:pt x="16078" y="1586"/>
                </a:cubicBezTo>
                <a:cubicBezTo>
                  <a:pt x="16535" y="1291"/>
                  <a:pt x="17019" y="968"/>
                  <a:pt x="17503" y="672"/>
                </a:cubicBezTo>
                <a:lnTo>
                  <a:pt x="17503"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921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3B4F-037A-1A6C-C5D8-593DBDA5A2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D0E04A-9D93-0A44-737F-4F8D66B389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2F042-D836-2D4E-0448-BC60EB1BD88C}"/>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5" name="Footer Placeholder 4">
            <a:extLst>
              <a:ext uri="{FF2B5EF4-FFF2-40B4-BE49-F238E27FC236}">
                <a16:creationId xmlns:a16="http://schemas.microsoft.com/office/drawing/2014/main" id="{D07E4639-6FA8-9F37-9480-EE61DF9CB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E3CDC6-0702-24FA-EE7F-8523F7E168C9}"/>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1963526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4421-8F4F-2DD7-6343-BADB7069EC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B80444-A30C-EAF8-B2EC-E2B85E7068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CBAACC-1D5F-477E-E7DB-828118A416AA}"/>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5" name="Footer Placeholder 4">
            <a:extLst>
              <a:ext uri="{FF2B5EF4-FFF2-40B4-BE49-F238E27FC236}">
                <a16:creationId xmlns:a16="http://schemas.microsoft.com/office/drawing/2014/main" id="{1E347A25-AACA-BE51-715F-62FE6233D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4F92D-90C6-7F48-6D9B-58CCDDBFCB7C}"/>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1522661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F9D93-00EF-BC74-0C35-17A354D058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8DA79-688B-530D-FB9C-8370A04AF8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56492C-4603-9638-8D68-893591B6F3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45CC66-8E36-34E3-ED66-0879FC7F8028}"/>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6" name="Footer Placeholder 5">
            <a:extLst>
              <a:ext uri="{FF2B5EF4-FFF2-40B4-BE49-F238E27FC236}">
                <a16:creationId xmlns:a16="http://schemas.microsoft.com/office/drawing/2014/main" id="{E020318B-6B18-A57A-E365-8DA67B9D1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6932E-A4F9-1B6A-ECD0-162E3E1E8C45}"/>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3114919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E7DA-9384-5EEA-ABD9-AA644A9BEF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F3FAD1-E187-559C-2117-FDE3B67A3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B2DF63-3C4F-6E5D-1589-67A33511BD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9CD1D-22D1-8811-4667-8DB9DCA0C6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A8FBA8-FB90-4421-58EB-B55C5AA605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3D698-AB37-1697-4B6B-773C394CAE76}"/>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8" name="Footer Placeholder 7">
            <a:extLst>
              <a:ext uri="{FF2B5EF4-FFF2-40B4-BE49-F238E27FC236}">
                <a16:creationId xmlns:a16="http://schemas.microsoft.com/office/drawing/2014/main" id="{9B49363E-3C10-3707-0147-4D17D94830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313780-8A36-3288-BB39-8AC64D986B8D}"/>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3033780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80E2-5588-E653-0662-E009730848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F300AC-EB9E-B3C5-325C-9C8068CA1225}"/>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4" name="Footer Placeholder 3">
            <a:extLst>
              <a:ext uri="{FF2B5EF4-FFF2-40B4-BE49-F238E27FC236}">
                <a16:creationId xmlns:a16="http://schemas.microsoft.com/office/drawing/2014/main" id="{1941D582-EDCF-116B-3341-4E9CDE45BC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85313B-F6B2-5B56-A0A2-03F3657161C1}"/>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165846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B549F1-7F43-BFB9-7ECB-2047E80070A8}"/>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3" name="Footer Placeholder 2">
            <a:extLst>
              <a:ext uri="{FF2B5EF4-FFF2-40B4-BE49-F238E27FC236}">
                <a16:creationId xmlns:a16="http://schemas.microsoft.com/office/drawing/2014/main" id="{9444914F-C244-23D4-191C-055EC99E44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6D15F-B475-B8FD-2C45-9C7FB3AF8B3F}"/>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172414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0AF3-8304-1D74-63F5-5DBB94CD8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5906FF-FFC5-EA2F-3071-203CE0EF6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6FAF2-2ECF-4CDB-CEB4-5BB45D5E1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CBBFE5-8286-2CC5-398B-FA75F102AC2B}"/>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6" name="Footer Placeholder 5">
            <a:extLst>
              <a:ext uri="{FF2B5EF4-FFF2-40B4-BE49-F238E27FC236}">
                <a16:creationId xmlns:a16="http://schemas.microsoft.com/office/drawing/2014/main" id="{54C8208D-2FF4-3FB5-7FD4-14D5E54A5A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04FE-9E62-5069-1DD6-3C90BADD84A2}"/>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1505660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6403-AE78-27F8-711B-5F57F2350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9BA09-0809-3FF5-95B9-7C4324CF4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D778F3-1197-A0CF-BA13-437E8D69B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1EC205-DB35-8200-EB40-A4455F730284}"/>
              </a:ext>
            </a:extLst>
          </p:cNvPr>
          <p:cNvSpPr>
            <a:spLocks noGrp="1"/>
          </p:cNvSpPr>
          <p:nvPr>
            <p:ph type="dt" sz="half" idx="10"/>
          </p:nvPr>
        </p:nvSpPr>
        <p:spPr/>
        <p:txBody>
          <a:bodyPr/>
          <a:lstStyle/>
          <a:p>
            <a:fld id="{D1D9E9C5-FAD4-40A2-9FFC-B23F660A8D42}" type="datetimeFigureOut">
              <a:rPr lang="en-US" smtClean="0"/>
              <a:t>2/3/2025</a:t>
            </a:fld>
            <a:endParaRPr lang="en-US"/>
          </a:p>
        </p:txBody>
      </p:sp>
      <p:sp>
        <p:nvSpPr>
          <p:cNvPr id="6" name="Footer Placeholder 5">
            <a:extLst>
              <a:ext uri="{FF2B5EF4-FFF2-40B4-BE49-F238E27FC236}">
                <a16:creationId xmlns:a16="http://schemas.microsoft.com/office/drawing/2014/main" id="{67A7847A-CE51-9A04-EB92-CCE029A7C2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9D8CF-9B1D-DBA7-114D-57423F621248}"/>
              </a:ext>
            </a:extLst>
          </p:cNvPr>
          <p:cNvSpPr>
            <a:spLocks noGrp="1"/>
          </p:cNvSpPr>
          <p:nvPr>
            <p:ph type="sldNum" sz="quarter" idx="12"/>
          </p:nvPr>
        </p:nvSpPr>
        <p:spPr/>
        <p:txBody>
          <a:bodyPr/>
          <a:lstStyle/>
          <a:p>
            <a:fld id="{0804F9EF-C9AC-4251-A214-DB02EC17379F}" type="slidenum">
              <a:rPr lang="en-US" smtClean="0"/>
              <a:t>‹#›</a:t>
            </a:fld>
            <a:endParaRPr lang="en-US"/>
          </a:p>
        </p:txBody>
      </p:sp>
    </p:spTree>
    <p:extLst>
      <p:ext uri="{BB962C8B-B14F-4D97-AF65-F5344CB8AC3E}">
        <p14:creationId xmlns:p14="http://schemas.microsoft.com/office/powerpoint/2010/main" val="827569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1396A4-BA66-7191-A1CF-913C10167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F1C991-7C40-0520-2AF7-E89F158E0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67B0C-1E00-F04D-AD6C-32825A0756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D9E9C5-FAD4-40A2-9FFC-B23F660A8D42}" type="datetimeFigureOut">
              <a:rPr lang="en-US" smtClean="0"/>
              <a:t>2/3/2025</a:t>
            </a:fld>
            <a:endParaRPr lang="en-US"/>
          </a:p>
        </p:txBody>
      </p:sp>
      <p:sp>
        <p:nvSpPr>
          <p:cNvPr id="5" name="Footer Placeholder 4">
            <a:extLst>
              <a:ext uri="{FF2B5EF4-FFF2-40B4-BE49-F238E27FC236}">
                <a16:creationId xmlns:a16="http://schemas.microsoft.com/office/drawing/2014/main" id="{646B871C-9DB2-1595-2127-7A368A5D7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2B69132-CEC3-ACB3-79B5-73A532C086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04F9EF-C9AC-4251-A214-DB02EC17379F}" type="slidenum">
              <a:rPr lang="en-US" smtClean="0"/>
              <a:t>‹#›</a:t>
            </a:fld>
            <a:endParaRPr lang="en-US"/>
          </a:p>
        </p:txBody>
      </p:sp>
    </p:spTree>
    <p:extLst>
      <p:ext uri="{BB962C8B-B14F-4D97-AF65-F5344CB8AC3E}">
        <p14:creationId xmlns:p14="http://schemas.microsoft.com/office/powerpoint/2010/main" val="1248051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18.pn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39.sv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21.sv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5E891A2-8A7D-401B-9CC9-9ADB399A247E}"/>
              </a:ext>
            </a:extLst>
          </p:cNvPr>
          <p:cNvSpPr txBox="1">
            <a:spLocks/>
          </p:cNvSpPr>
          <p:nvPr/>
        </p:nvSpPr>
        <p:spPr>
          <a:xfrm>
            <a:off x="1023420" y="5579099"/>
            <a:ext cx="10350639" cy="1009651"/>
          </a:xfrm>
          <a:prstGeom prst="rect">
            <a:avLst/>
          </a:prstGeom>
          <a:ln>
            <a:solidFill>
              <a:srgbClr val="00B0F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FF0000"/>
                </a:solidFill>
                <a:latin typeface="#9Slide03 SFU Futura_12" panose="00000400000000000000" pitchFamily="2" charset="0"/>
                <a:ea typeface="Tahoma" panose="020B0604030504040204" pitchFamily="34" charset="0"/>
                <a:cs typeface="Tahoma" panose="020B0604030504040204" pitchFamily="34" charset="0"/>
              </a:rPr>
              <a:t>Nối cột về tài nguyên du lịch nhân văn với tỉnh tương ứng</a:t>
            </a:r>
          </a:p>
        </p:txBody>
      </p:sp>
      <p:graphicFrame>
        <p:nvGraphicFramePr>
          <p:cNvPr id="6" name="Table 5">
            <a:extLst>
              <a:ext uri="{FF2B5EF4-FFF2-40B4-BE49-F238E27FC236}">
                <a16:creationId xmlns:a16="http://schemas.microsoft.com/office/drawing/2014/main" id="{165E11CC-C3D6-4416-BCBB-C12E3E27B13B}"/>
              </a:ext>
            </a:extLst>
          </p:cNvPr>
          <p:cNvGraphicFramePr>
            <a:graphicFrameLocks noGrp="1"/>
          </p:cNvGraphicFramePr>
          <p:nvPr>
            <p:extLst>
              <p:ext uri="{D42A27DB-BD31-4B8C-83A1-F6EECF244321}">
                <p14:modId xmlns:p14="http://schemas.microsoft.com/office/powerpoint/2010/main" val="628559683"/>
              </p:ext>
            </p:extLst>
          </p:nvPr>
        </p:nvGraphicFramePr>
        <p:xfrm>
          <a:off x="1081915" y="977002"/>
          <a:ext cx="5361410" cy="4270792"/>
        </p:xfrm>
        <a:graphic>
          <a:graphicData uri="http://schemas.openxmlformats.org/drawingml/2006/table">
            <a:tbl>
              <a:tblPr firstRow="1" bandRow="1">
                <a:tableStyleId>{912C8C85-51F0-491E-9774-3900AFEF0FD7}</a:tableStyleId>
              </a:tblPr>
              <a:tblGrid>
                <a:gridCol w="5361410">
                  <a:extLst>
                    <a:ext uri="{9D8B030D-6E8A-4147-A177-3AD203B41FA5}">
                      <a16:colId xmlns:a16="http://schemas.microsoft.com/office/drawing/2014/main" val="1111261184"/>
                    </a:ext>
                  </a:extLst>
                </a:gridCol>
              </a:tblGrid>
              <a:tr h="533849">
                <a:tc>
                  <a:txBody>
                    <a:bodyPr/>
                    <a:lstStyle/>
                    <a:p>
                      <a:pPr algn="l"/>
                      <a:r>
                        <a:rPr lang="en-US" sz="2800" b="0">
                          <a:solidFill>
                            <a:srgbClr val="0070C0"/>
                          </a:solidFill>
                          <a:latin typeface="#9Slide03 SFU Futura_12" panose="00000400000000000000" pitchFamily="2" charset="0"/>
                        </a:rPr>
                        <a:t>1. Nhã nhạc cung đình</a:t>
                      </a:r>
                      <a:endParaRPr lang="en-US" sz="2800" b="0">
                        <a:solidFill>
                          <a:srgbClr val="0070C0"/>
                        </a:solidFill>
                        <a:latin typeface="#9Slide03 SFU Futura_12" panose="00000400000000000000"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val="1012404111"/>
                  </a:ext>
                </a:extLst>
              </a:tr>
              <a:tr h="533849">
                <a:tc>
                  <a:txBody>
                    <a:bodyPr/>
                    <a:lstStyle/>
                    <a:p>
                      <a:pPr algn="l"/>
                      <a:r>
                        <a:rPr lang="en-US" sz="2800" b="0">
                          <a:solidFill>
                            <a:srgbClr val="0070C0"/>
                          </a:solidFill>
                          <a:latin typeface="#9Slide03 SFU Futura_12" panose="00000400000000000000" pitchFamily="2" charset="0"/>
                        </a:rPr>
                        <a:t>2. Thành nhà Hồ</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3676923272"/>
                  </a:ext>
                </a:extLst>
              </a:tr>
              <a:tr h="533849">
                <a:tc>
                  <a:txBody>
                    <a:bodyPr/>
                    <a:lstStyle/>
                    <a:p>
                      <a:pPr algn="l"/>
                      <a:r>
                        <a:rPr lang="en-US" sz="2800" b="0">
                          <a:solidFill>
                            <a:srgbClr val="0070C0"/>
                          </a:solidFill>
                          <a:latin typeface="#9Slide03 SFU Futura_12" panose="00000400000000000000" pitchFamily="2" charset="0"/>
                        </a:rPr>
                        <a:t>3. Dân ca ví giặm</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1664033106"/>
                  </a:ext>
                </a:extLst>
              </a:tr>
              <a:tr h="533849">
                <a:tc>
                  <a:txBody>
                    <a:bodyPr/>
                    <a:lstStyle/>
                    <a:p>
                      <a:pPr algn="l"/>
                      <a:r>
                        <a:rPr lang="en-US" sz="2800" b="0">
                          <a:solidFill>
                            <a:srgbClr val="0070C0"/>
                          </a:solidFill>
                          <a:latin typeface="#9Slide03 SFU Futura_12" panose="00000400000000000000" pitchFamily="2" charset="0"/>
                        </a:rPr>
                        <a:t>4. Kẹo cu - đ</a:t>
                      </a:r>
                      <a:r>
                        <a:rPr lang="vi-VN" sz="2800" b="0">
                          <a:solidFill>
                            <a:srgbClr val="0070C0"/>
                          </a:solidFill>
                          <a:latin typeface="#9Slide03 SFU Futura_12" panose="00000400000000000000" pitchFamily="2" charset="0"/>
                        </a:rPr>
                        <a:t>ơ</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2264750188"/>
                  </a:ext>
                </a:extLst>
              </a:tr>
              <a:tr h="533849">
                <a:tc>
                  <a:txBody>
                    <a:bodyPr/>
                    <a:lstStyle/>
                    <a:p>
                      <a:pPr algn="l"/>
                      <a:r>
                        <a:rPr lang="en-US" sz="2800" b="0">
                          <a:solidFill>
                            <a:srgbClr val="0070C0"/>
                          </a:solidFill>
                          <a:latin typeface="#9Slide03 SFU Futura_12" panose="00000400000000000000" pitchFamily="2" charset="0"/>
                        </a:rPr>
                        <a:t>5. Tranh làng Sình</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966214684"/>
                  </a:ext>
                </a:extLst>
              </a:tr>
              <a:tr h="533849">
                <a:tc>
                  <a:txBody>
                    <a:bodyPr/>
                    <a:lstStyle/>
                    <a:p>
                      <a:pPr algn="l"/>
                      <a:r>
                        <a:rPr lang="en-US" sz="2800" b="0">
                          <a:solidFill>
                            <a:srgbClr val="0070C0"/>
                          </a:solidFill>
                          <a:latin typeface="#9Slide03 SFU Futura_12" panose="00000400000000000000" pitchFamily="2" charset="0"/>
                        </a:rPr>
                        <a:t>6. Địa đạo Vĩnh Mốc</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2776339604"/>
                  </a:ext>
                </a:extLst>
              </a:tr>
              <a:tr h="533849">
                <a:tc>
                  <a:txBody>
                    <a:bodyPr/>
                    <a:lstStyle/>
                    <a:p>
                      <a:pPr algn="l"/>
                      <a:r>
                        <a:rPr lang="en-US" sz="2800" b="0">
                          <a:solidFill>
                            <a:srgbClr val="0070C0"/>
                          </a:solidFill>
                          <a:latin typeface="#9Slide03 SFU Futura_12" panose="00000400000000000000" pitchFamily="2" charset="0"/>
                        </a:rPr>
                        <a:t>7. Làng Sen</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79107779"/>
                  </a:ext>
                </a:extLst>
              </a:tr>
              <a:tr h="533849">
                <a:tc>
                  <a:txBody>
                    <a:bodyPr/>
                    <a:lstStyle/>
                    <a:p>
                      <a:pPr algn="l"/>
                      <a:r>
                        <a:rPr lang="en-US" sz="2800" b="0">
                          <a:solidFill>
                            <a:srgbClr val="0070C0"/>
                          </a:solidFill>
                          <a:latin typeface="#9Slide03 SFU Futura_12" panose="00000400000000000000" pitchFamily="2" charset="0"/>
                        </a:rPr>
                        <a:t>8. Mộ Đại t</a:t>
                      </a:r>
                      <a:r>
                        <a:rPr lang="vi-VN" sz="2800" b="0">
                          <a:solidFill>
                            <a:srgbClr val="0070C0"/>
                          </a:solidFill>
                          <a:latin typeface="#9Slide03 SFU Futura_12" panose="00000400000000000000" pitchFamily="2" charset="0"/>
                        </a:rPr>
                        <a:t>ư</a:t>
                      </a:r>
                      <a:r>
                        <a:rPr lang="en-US" sz="2800" b="0">
                          <a:solidFill>
                            <a:srgbClr val="0070C0"/>
                          </a:solidFill>
                          <a:latin typeface="#9Slide03 SFU Futura_12" panose="00000400000000000000" pitchFamily="2" charset="0"/>
                        </a:rPr>
                        <a:t>ớng Võ Nguyên Giáp</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4290257328"/>
                  </a:ext>
                </a:extLst>
              </a:tr>
            </a:tbl>
          </a:graphicData>
        </a:graphic>
      </p:graphicFrame>
      <p:pic>
        <p:nvPicPr>
          <p:cNvPr id="26" name="Graphic 25" descr="Fork and knife">
            <a:extLst>
              <a:ext uri="{FF2B5EF4-FFF2-40B4-BE49-F238E27FC236}">
                <a16:creationId xmlns:a16="http://schemas.microsoft.com/office/drawing/2014/main" id="{61C42BB7-1A70-4758-9E54-A66AD82B5C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38256" y="4003348"/>
            <a:ext cx="914400" cy="984478"/>
          </a:xfrm>
          <a:prstGeom prst="rect">
            <a:avLst/>
          </a:prstGeom>
        </p:spPr>
      </p:pic>
      <p:pic>
        <p:nvPicPr>
          <p:cNvPr id="27" name="Graphic 26" descr="Dragon dance">
            <a:extLst>
              <a:ext uri="{FF2B5EF4-FFF2-40B4-BE49-F238E27FC236}">
                <a16:creationId xmlns:a16="http://schemas.microsoft.com/office/drawing/2014/main" id="{50A62F45-33A7-485F-9E4F-338EC9952F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98" y="4412972"/>
            <a:ext cx="914400" cy="984478"/>
          </a:xfrm>
          <a:prstGeom prst="rect">
            <a:avLst/>
          </a:prstGeom>
        </p:spPr>
      </p:pic>
      <p:pic>
        <p:nvPicPr>
          <p:cNvPr id="28" name="Graphic 27" descr="Music notation">
            <a:extLst>
              <a:ext uri="{FF2B5EF4-FFF2-40B4-BE49-F238E27FC236}">
                <a16:creationId xmlns:a16="http://schemas.microsoft.com/office/drawing/2014/main" id="{5EE9DCA9-60F9-4F58-9635-75AB0CA955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57414" y="1709745"/>
            <a:ext cx="914400" cy="984478"/>
          </a:xfrm>
          <a:prstGeom prst="rect">
            <a:avLst/>
          </a:prstGeom>
        </p:spPr>
      </p:pic>
      <p:pic>
        <p:nvPicPr>
          <p:cNvPr id="29" name="Picture 2" descr="Image result for heritage icon">
            <a:extLst>
              <a:ext uri="{FF2B5EF4-FFF2-40B4-BE49-F238E27FC236}">
                <a16:creationId xmlns:a16="http://schemas.microsoft.com/office/drawing/2014/main" id="{F732A1F1-F4EF-4B9D-8DD9-4C9907507F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33" y="2972168"/>
            <a:ext cx="914400" cy="9844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heritage icon">
            <a:extLst>
              <a:ext uri="{FF2B5EF4-FFF2-40B4-BE49-F238E27FC236}">
                <a16:creationId xmlns:a16="http://schemas.microsoft.com/office/drawing/2014/main" id="{D5C43388-0DFF-4842-BEE5-E99792D9A37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665" t="15694" r="16445" b="15416"/>
          <a:stretch/>
        </p:blipFill>
        <p:spPr bwMode="auto">
          <a:xfrm>
            <a:off x="90533" y="1617032"/>
            <a:ext cx="914400" cy="9844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mage result for village icon">
            <a:extLst>
              <a:ext uri="{FF2B5EF4-FFF2-40B4-BE49-F238E27FC236}">
                <a16:creationId xmlns:a16="http://schemas.microsoft.com/office/drawing/2014/main" id="{AFE50B96-35C5-4453-8EF8-B9EAE1C3C4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35727" y="2601510"/>
            <a:ext cx="1056273" cy="1137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75F647-54F0-4182-FE5E-81B9AC8753C6}"/>
              </a:ext>
            </a:extLst>
          </p:cNvPr>
          <p:cNvSpPr txBox="1"/>
          <p:nvPr/>
        </p:nvSpPr>
        <p:spPr>
          <a:xfrm>
            <a:off x="3015217" y="103484"/>
            <a:ext cx="6161566" cy="769441"/>
          </a:xfrm>
          <a:prstGeom prst="rect">
            <a:avLst/>
          </a:prstGeom>
          <a:noFill/>
        </p:spPr>
        <p:txBody>
          <a:bodyPr wrap="square">
            <a:spAutoFit/>
          </a:bodyPr>
          <a:lstStyle/>
          <a:p>
            <a:pPr algn="ctr"/>
            <a:r>
              <a:rPr lang="en-US" sz="4400">
                <a:solidFill>
                  <a:srgbClr val="00B050"/>
                </a:solidFill>
                <a:latin typeface="#9Slide03 SFU Futura_05" panose="00000800000000000000" pitchFamily="2" charset="0"/>
                <a:cs typeface="Arial" panose="020B0604020202020204" pitchFamily="34" charset="0"/>
              </a:rPr>
              <a:t>AI NHANH H</a:t>
            </a:r>
            <a:r>
              <a:rPr lang="vi-VN" sz="4400">
                <a:solidFill>
                  <a:srgbClr val="00B050"/>
                </a:solidFill>
                <a:latin typeface="#9Slide03 SFU Futura_05" panose="00000800000000000000" pitchFamily="2" charset="0"/>
                <a:cs typeface="Arial" panose="020B0604020202020204" pitchFamily="34" charset="0"/>
              </a:rPr>
              <a:t>Ơ</a:t>
            </a:r>
            <a:r>
              <a:rPr lang="en-US" sz="4400">
                <a:solidFill>
                  <a:srgbClr val="00B050"/>
                </a:solidFill>
                <a:latin typeface="#9Slide03 SFU Futura_05" panose="00000800000000000000" pitchFamily="2" charset="0"/>
                <a:cs typeface="Arial" panose="020B0604020202020204" pitchFamily="34" charset="0"/>
              </a:rPr>
              <a:t>N</a:t>
            </a:r>
          </a:p>
        </p:txBody>
      </p:sp>
      <p:graphicFrame>
        <p:nvGraphicFramePr>
          <p:cNvPr id="12" name="Table 11">
            <a:extLst>
              <a:ext uri="{FF2B5EF4-FFF2-40B4-BE49-F238E27FC236}">
                <a16:creationId xmlns:a16="http://schemas.microsoft.com/office/drawing/2014/main" id="{684DC28C-7742-CCFE-27DE-9124AADB4CEE}"/>
              </a:ext>
            </a:extLst>
          </p:cNvPr>
          <p:cNvGraphicFramePr>
            <a:graphicFrameLocks noGrp="1"/>
          </p:cNvGraphicFramePr>
          <p:nvPr>
            <p:extLst>
              <p:ext uri="{D42A27DB-BD31-4B8C-83A1-F6EECF244321}">
                <p14:modId xmlns:p14="http://schemas.microsoft.com/office/powerpoint/2010/main" val="60629354"/>
              </p:ext>
            </p:extLst>
          </p:nvPr>
        </p:nvGraphicFramePr>
        <p:xfrm>
          <a:off x="6605371" y="977002"/>
          <a:ext cx="1375246" cy="4270792"/>
        </p:xfrm>
        <a:graphic>
          <a:graphicData uri="http://schemas.openxmlformats.org/drawingml/2006/table">
            <a:tbl>
              <a:tblPr firstRow="1" bandRow="1">
                <a:tableStyleId>{912C8C85-51F0-491E-9774-3900AFEF0FD7}</a:tableStyleId>
              </a:tblPr>
              <a:tblGrid>
                <a:gridCol w="1375246">
                  <a:extLst>
                    <a:ext uri="{9D8B030D-6E8A-4147-A177-3AD203B41FA5}">
                      <a16:colId xmlns:a16="http://schemas.microsoft.com/office/drawing/2014/main" val="4152526610"/>
                    </a:ext>
                  </a:extLst>
                </a:gridCol>
              </a:tblGrid>
              <a:tr h="533849">
                <a:tc>
                  <a:txBody>
                    <a:bodyPr/>
                    <a:lstStyle/>
                    <a:p>
                      <a:pPr algn="ctr"/>
                      <a:r>
                        <a:rPr lang="vi-VN" sz="2400" b="1">
                          <a:solidFill>
                            <a:srgbClr val="0070C0"/>
                          </a:solidFill>
                        </a:rPr>
                        <a:t>1- F</a:t>
                      </a:r>
                      <a:endParaRPr lang="en-US" sz="2400" b="1">
                        <a:solidFill>
                          <a:srgbClr val="0070C0"/>
                        </a:solidFill>
                      </a:endParaRPr>
                    </a:p>
                  </a:txBody>
                  <a:tcPr>
                    <a:solidFill>
                      <a:schemeClr val="accent4">
                        <a:lumMod val="20000"/>
                        <a:lumOff val="80000"/>
                      </a:schemeClr>
                    </a:solidFill>
                  </a:tcPr>
                </a:tc>
                <a:extLst>
                  <a:ext uri="{0D108BD9-81ED-4DB2-BD59-A6C34878D82A}">
                    <a16:rowId xmlns:a16="http://schemas.microsoft.com/office/drawing/2014/main" val="704426240"/>
                  </a:ext>
                </a:extLst>
              </a:tr>
              <a:tr h="533849">
                <a:tc>
                  <a:txBody>
                    <a:bodyPr/>
                    <a:lstStyle/>
                    <a:p>
                      <a:pPr algn="ctr"/>
                      <a:r>
                        <a:rPr lang="vi-VN" sz="2400" b="1">
                          <a:solidFill>
                            <a:srgbClr val="0070C0"/>
                          </a:solidFill>
                        </a:rPr>
                        <a:t>2- A</a:t>
                      </a:r>
                      <a:endParaRPr lang="en-US" sz="2400" b="1">
                        <a:solidFill>
                          <a:srgbClr val="0070C0"/>
                        </a:solidFill>
                      </a:endParaRPr>
                    </a:p>
                  </a:txBody>
                  <a:tcPr>
                    <a:solidFill>
                      <a:schemeClr val="accent4">
                        <a:lumMod val="20000"/>
                        <a:lumOff val="80000"/>
                      </a:schemeClr>
                    </a:solidFill>
                  </a:tcPr>
                </a:tc>
                <a:extLst>
                  <a:ext uri="{0D108BD9-81ED-4DB2-BD59-A6C34878D82A}">
                    <a16:rowId xmlns:a16="http://schemas.microsoft.com/office/drawing/2014/main" val="2447935802"/>
                  </a:ext>
                </a:extLst>
              </a:tr>
              <a:tr h="533849">
                <a:tc>
                  <a:txBody>
                    <a:bodyPr/>
                    <a:lstStyle/>
                    <a:p>
                      <a:pPr algn="ctr"/>
                      <a:r>
                        <a:rPr lang="vi-VN" sz="2400" b="1">
                          <a:solidFill>
                            <a:srgbClr val="0070C0"/>
                          </a:solidFill>
                        </a:rPr>
                        <a:t>3- B</a:t>
                      </a:r>
                      <a:endParaRPr lang="en-US" sz="2400" b="1">
                        <a:solidFill>
                          <a:srgbClr val="0070C0"/>
                        </a:solidFill>
                      </a:endParaRPr>
                    </a:p>
                  </a:txBody>
                  <a:tcPr>
                    <a:solidFill>
                      <a:schemeClr val="accent4">
                        <a:lumMod val="20000"/>
                        <a:lumOff val="80000"/>
                      </a:schemeClr>
                    </a:solidFill>
                  </a:tcPr>
                </a:tc>
                <a:extLst>
                  <a:ext uri="{0D108BD9-81ED-4DB2-BD59-A6C34878D82A}">
                    <a16:rowId xmlns:a16="http://schemas.microsoft.com/office/drawing/2014/main" val="805665065"/>
                  </a:ext>
                </a:extLst>
              </a:tr>
              <a:tr h="533849">
                <a:tc>
                  <a:txBody>
                    <a:bodyPr/>
                    <a:lstStyle/>
                    <a:p>
                      <a:pPr algn="ctr"/>
                      <a:r>
                        <a:rPr lang="vi-VN" sz="2400" b="1">
                          <a:solidFill>
                            <a:srgbClr val="0070C0"/>
                          </a:solidFill>
                        </a:rPr>
                        <a:t>4-C</a:t>
                      </a:r>
                      <a:endParaRPr lang="en-US" sz="2400" b="1">
                        <a:solidFill>
                          <a:srgbClr val="0070C0"/>
                        </a:solidFill>
                      </a:endParaRPr>
                    </a:p>
                  </a:txBody>
                  <a:tcPr>
                    <a:solidFill>
                      <a:schemeClr val="accent4">
                        <a:lumMod val="20000"/>
                        <a:lumOff val="80000"/>
                      </a:schemeClr>
                    </a:solidFill>
                  </a:tcPr>
                </a:tc>
                <a:extLst>
                  <a:ext uri="{0D108BD9-81ED-4DB2-BD59-A6C34878D82A}">
                    <a16:rowId xmlns:a16="http://schemas.microsoft.com/office/drawing/2014/main" val="2063545086"/>
                  </a:ext>
                </a:extLst>
              </a:tr>
              <a:tr h="533849">
                <a:tc>
                  <a:txBody>
                    <a:bodyPr/>
                    <a:lstStyle/>
                    <a:p>
                      <a:pPr algn="ctr"/>
                      <a:r>
                        <a:rPr lang="vi-VN" sz="2400" b="1">
                          <a:solidFill>
                            <a:srgbClr val="0070C0"/>
                          </a:solidFill>
                        </a:rPr>
                        <a:t>5-F</a:t>
                      </a:r>
                      <a:endParaRPr lang="en-US" sz="2400" b="1">
                        <a:solidFill>
                          <a:srgbClr val="0070C0"/>
                        </a:solidFill>
                      </a:endParaRPr>
                    </a:p>
                  </a:txBody>
                  <a:tcPr>
                    <a:solidFill>
                      <a:schemeClr val="accent4">
                        <a:lumMod val="20000"/>
                        <a:lumOff val="80000"/>
                      </a:schemeClr>
                    </a:solidFill>
                  </a:tcPr>
                </a:tc>
                <a:extLst>
                  <a:ext uri="{0D108BD9-81ED-4DB2-BD59-A6C34878D82A}">
                    <a16:rowId xmlns:a16="http://schemas.microsoft.com/office/drawing/2014/main" val="2885950227"/>
                  </a:ext>
                </a:extLst>
              </a:tr>
              <a:tr h="533849">
                <a:tc>
                  <a:txBody>
                    <a:bodyPr/>
                    <a:lstStyle/>
                    <a:p>
                      <a:pPr algn="ctr"/>
                      <a:r>
                        <a:rPr lang="vi-VN" sz="2400" b="1">
                          <a:solidFill>
                            <a:srgbClr val="0070C0"/>
                          </a:solidFill>
                        </a:rPr>
                        <a:t>6-E</a:t>
                      </a:r>
                      <a:endParaRPr lang="en-US" sz="2400" b="1">
                        <a:solidFill>
                          <a:srgbClr val="0070C0"/>
                        </a:solidFill>
                      </a:endParaRPr>
                    </a:p>
                  </a:txBody>
                  <a:tcPr>
                    <a:solidFill>
                      <a:schemeClr val="accent4">
                        <a:lumMod val="20000"/>
                        <a:lumOff val="80000"/>
                      </a:schemeClr>
                    </a:solidFill>
                  </a:tcPr>
                </a:tc>
                <a:extLst>
                  <a:ext uri="{0D108BD9-81ED-4DB2-BD59-A6C34878D82A}">
                    <a16:rowId xmlns:a16="http://schemas.microsoft.com/office/drawing/2014/main" val="3035687406"/>
                  </a:ext>
                </a:extLst>
              </a:tr>
              <a:tr h="533849">
                <a:tc>
                  <a:txBody>
                    <a:bodyPr/>
                    <a:lstStyle/>
                    <a:p>
                      <a:pPr algn="ctr"/>
                      <a:r>
                        <a:rPr lang="vi-VN" sz="2400" b="1">
                          <a:solidFill>
                            <a:srgbClr val="0070C0"/>
                          </a:solidFill>
                        </a:rPr>
                        <a:t>7-B</a:t>
                      </a:r>
                      <a:endParaRPr lang="en-US" sz="2400" b="1">
                        <a:solidFill>
                          <a:srgbClr val="0070C0"/>
                        </a:solidFill>
                      </a:endParaRPr>
                    </a:p>
                  </a:txBody>
                  <a:tcPr>
                    <a:solidFill>
                      <a:schemeClr val="accent4">
                        <a:lumMod val="20000"/>
                        <a:lumOff val="80000"/>
                      </a:schemeClr>
                    </a:solidFill>
                  </a:tcPr>
                </a:tc>
                <a:extLst>
                  <a:ext uri="{0D108BD9-81ED-4DB2-BD59-A6C34878D82A}">
                    <a16:rowId xmlns:a16="http://schemas.microsoft.com/office/drawing/2014/main" val="4178640922"/>
                  </a:ext>
                </a:extLst>
              </a:tr>
              <a:tr h="533849">
                <a:tc>
                  <a:txBody>
                    <a:bodyPr/>
                    <a:lstStyle/>
                    <a:p>
                      <a:pPr algn="ctr"/>
                      <a:r>
                        <a:rPr lang="vi-VN" sz="2400" b="1">
                          <a:solidFill>
                            <a:srgbClr val="0070C0"/>
                          </a:solidFill>
                        </a:rPr>
                        <a:t>8-D</a:t>
                      </a:r>
                      <a:endParaRPr lang="en-US" sz="2400" b="1">
                        <a:solidFill>
                          <a:srgbClr val="0070C0"/>
                        </a:solidFill>
                      </a:endParaRPr>
                    </a:p>
                  </a:txBody>
                  <a:tcPr>
                    <a:solidFill>
                      <a:schemeClr val="accent4">
                        <a:lumMod val="20000"/>
                        <a:lumOff val="80000"/>
                      </a:schemeClr>
                    </a:solidFill>
                  </a:tcPr>
                </a:tc>
                <a:extLst>
                  <a:ext uri="{0D108BD9-81ED-4DB2-BD59-A6C34878D82A}">
                    <a16:rowId xmlns:a16="http://schemas.microsoft.com/office/drawing/2014/main" val="2897013281"/>
                  </a:ext>
                </a:extLst>
              </a:tr>
            </a:tbl>
          </a:graphicData>
        </a:graphic>
      </p:graphicFrame>
      <p:graphicFrame>
        <p:nvGraphicFramePr>
          <p:cNvPr id="16" name="Table 15">
            <a:extLst>
              <a:ext uri="{FF2B5EF4-FFF2-40B4-BE49-F238E27FC236}">
                <a16:creationId xmlns:a16="http://schemas.microsoft.com/office/drawing/2014/main" id="{504D4969-13CE-2338-6022-F7DF0CF63309}"/>
              </a:ext>
            </a:extLst>
          </p:cNvPr>
          <p:cNvGraphicFramePr>
            <a:graphicFrameLocks noGrp="1"/>
          </p:cNvGraphicFramePr>
          <p:nvPr>
            <p:extLst>
              <p:ext uri="{D42A27DB-BD31-4B8C-83A1-F6EECF244321}">
                <p14:modId xmlns:p14="http://schemas.microsoft.com/office/powerpoint/2010/main" val="1912349009"/>
              </p:ext>
            </p:extLst>
          </p:nvPr>
        </p:nvGraphicFramePr>
        <p:xfrm>
          <a:off x="8111620" y="966717"/>
          <a:ext cx="2918197" cy="4281078"/>
        </p:xfrm>
        <a:graphic>
          <a:graphicData uri="http://schemas.openxmlformats.org/drawingml/2006/table">
            <a:tbl>
              <a:tblPr firstRow="1" bandRow="1">
                <a:tableStyleId>{912C8C85-51F0-491E-9774-3900AFEF0FD7}</a:tableStyleId>
              </a:tblPr>
              <a:tblGrid>
                <a:gridCol w="2918197">
                  <a:extLst>
                    <a:ext uri="{9D8B030D-6E8A-4147-A177-3AD203B41FA5}">
                      <a16:colId xmlns:a16="http://schemas.microsoft.com/office/drawing/2014/main" val="4152526610"/>
                    </a:ext>
                  </a:extLst>
                </a:gridCol>
              </a:tblGrid>
              <a:tr h="713513">
                <a:tc>
                  <a:txBody>
                    <a:bodyPr/>
                    <a:lstStyle/>
                    <a:p>
                      <a:pPr algn="l"/>
                      <a:r>
                        <a:rPr lang="en-US" sz="2800" b="1">
                          <a:solidFill>
                            <a:srgbClr val="C00000"/>
                          </a:solidFill>
                          <a:latin typeface="#9Slide03 SFU Futura_12" panose="00000400000000000000" pitchFamily="2" charset="0"/>
                          <a:ea typeface="Tahoma" panose="020B0604030504040204" pitchFamily="34" charset="0"/>
                          <a:cs typeface="Tahoma" panose="020B0604030504040204" pitchFamily="34" charset="0"/>
                        </a:rPr>
                        <a:t>A. Thanh Hóa</a:t>
                      </a:r>
                    </a:p>
                  </a:txBody>
                  <a:tcPr>
                    <a:solidFill>
                      <a:schemeClr val="bg1"/>
                    </a:solidFill>
                  </a:tcPr>
                </a:tc>
                <a:extLst>
                  <a:ext uri="{0D108BD9-81ED-4DB2-BD59-A6C34878D82A}">
                    <a16:rowId xmlns:a16="http://schemas.microsoft.com/office/drawing/2014/main" val="704426240"/>
                  </a:ext>
                </a:extLst>
              </a:tr>
              <a:tr h="713513">
                <a:tc>
                  <a:txBody>
                    <a:bodyPr/>
                    <a:lstStyle/>
                    <a:p>
                      <a:pPr algn="l"/>
                      <a:r>
                        <a:rPr lang="en-US" sz="2800" b="1">
                          <a:solidFill>
                            <a:srgbClr val="C00000"/>
                          </a:solidFill>
                          <a:latin typeface="#9Slide03 SFU Futura_12" panose="00000400000000000000" pitchFamily="2" charset="0"/>
                          <a:ea typeface="Tahoma" panose="020B0604030504040204" pitchFamily="34" charset="0"/>
                          <a:cs typeface="Tahoma" panose="020B0604030504040204" pitchFamily="34" charset="0"/>
                        </a:rPr>
                        <a:t>B. Nghệ An</a:t>
                      </a:r>
                    </a:p>
                  </a:txBody>
                  <a:tcPr/>
                </a:tc>
                <a:extLst>
                  <a:ext uri="{0D108BD9-81ED-4DB2-BD59-A6C34878D82A}">
                    <a16:rowId xmlns:a16="http://schemas.microsoft.com/office/drawing/2014/main" val="2447935802"/>
                  </a:ext>
                </a:extLst>
              </a:tr>
              <a:tr h="713513">
                <a:tc>
                  <a:txBody>
                    <a:bodyPr/>
                    <a:lstStyle/>
                    <a:p>
                      <a:pPr algn="l"/>
                      <a:r>
                        <a:rPr lang="en-US" sz="2800" b="1">
                          <a:solidFill>
                            <a:srgbClr val="C00000"/>
                          </a:solidFill>
                          <a:latin typeface="#9Slide03 SFU Futura_12" panose="00000400000000000000" pitchFamily="2" charset="0"/>
                          <a:ea typeface="Tahoma" panose="020B0604030504040204" pitchFamily="34" charset="0"/>
                          <a:cs typeface="Tahoma" panose="020B0604030504040204" pitchFamily="34" charset="0"/>
                        </a:rPr>
                        <a:t>C. Hà Tĩnh</a:t>
                      </a:r>
                    </a:p>
                  </a:txBody>
                  <a:tcPr/>
                </a:tc>
                <a:extLst>
                  <a:ext uri="{0D108BD9-81ED-4DB2-BD59-A6C34878D82A}">
                    <a16:rowId xmlns:a16="http://schemas.microsoft.com/office/drawing/2014/main" val="805665065"/>
                  </a:ext>
                </a:extLst>
              </a:tr>
              <a:tr h="713513">
                <a:tc>
                  <a:txBody>
                    <a:bodyPr/>
                    <a:lstStyle/>
                    <a:p>
                      <a:pPr algn="l"/>
                      <a:r>
                        <a:rPr lang="en-US" sz="2800" b="1">
                          <a:solidFill>
                            <a:srgbClr val="C00000"/>
                          </a:solidFill>
                          <a:latin typeface="#9Slide03 SFU Futura_12" panose="00000400000000000000" pitchFamily="2" charset="0"/>
                          <a:ea typeface="Tahoma" panose="020B0604030504040204" pitchFamily="34" charset="0"/>
                          <a:cs typeface="Tahoma" panose="020B0604030504040204" pitchFamily="34" charset="0"/>
                        </a:rPr>
                        <a:t>D. Quảng Bình</a:t>
                      </a:r>
                    </a:p>
                  </a:txBody>
                  <a:tcPr/>
                </a:tc>
                <a:extLst>
                  <a:ext uri="{0D108BD9-81ED-4DB2-BD59-A6C34878D82A}">
                    <a16:rowId xmlns:a16="http://schemas.microsoft.com/office/drawing/2014/main" val="2063545086"/>
                  </a:ext>
                </a:extLst>
              </a:tr>
              <a:tr h="713513">
                <a:tc>
                  <a:txBody>
                    <a:bodyPr/>
                    <a:lstStyle/>
                    <a:p>
                      <a:pPr algn="l"/>
                      <a:r>
                        <a:rPr lang="en-US" sz="2800" b="1">
                          <a:solidFill>
                            <a:srgbClr val="C00000"/>
                          </a:solidFill>
                          <a:latin typeface="#9Slide03 SFU Futura_12" panose="00000400000000000000" pitchFamily="2" charset="0"/>
                          <a:ea typeface="Tahoma" panose="020B0604030504040204" pitchFamily="34" charset="0"/>
                          <a:cs typeface="Tahoma" panose="020B0604030504040204" pitchFamily="34" charset="0"/>
                        </a:rPr>
                        <a:t>E. Quảng Trị</a:t>
                      </a:r>
                    </a:p>
                  </a:txBody>
                  <a:tcPr/>
                </a:tc>
                <a:extLst>
                  <a:ext uri="{0D108BD9-81ED-4DB2-BD59-A6C34878D82A}">
                    <a16:rowId xmlns:a16="http://schemas.microsoft.com/office/drawing/2014/main" val="2885950227"/>
                  </a:ext>
                </a:extLst>
              </a:tr>
              <a:tr h="713513">
                <a:tc>
                  <a:txBody>
                    <a:bodyPr/>
                    <a:lstStyle/>
                    <a:p>
                      <a:pPr algn="l"/>
                      <a:r>
                        <a:rPr lang="en-US" sz="2800" b="1">
                          <a:solidFill>
                            <a:srgbClr val="C00000"/>
                          </a:solidFill>
                          <a:latin typeface="#9Slide03 SFU Futura_12" panose="00000400000000000000" pitchFamily="2" charset="0"/>
                          <a:ea typeface="Tahoma" panose="020B0604030504040204" pitchFamily="34" charset="0"/>
                          <a:cs typeface="Tahoma" panose="020B0604030504040204" pitchFamily="34" charset="0"/>
                        </a:rPr>
                        <a:t>F. Thừa Thiên Huế</a:t>
                      </a:r>
                    </a:p>
                  </a:txBody>
                  <a:tcPr/>
                </a:tc>
                <a:extLst>
                  <a:ext uri="{0D108BD9-81ED-4DB2-BD59-A6C34878D82A}">
                    <a16:rowId xmlns:a16="http://schemas.microsoft.com/office/drawing/2014/main" val="3035687406"/>
                  </a:ext>
                </a:extLst>
              </a:tr>
            </a:tbl>
          </a:graphicData>
        </a:graphic>
      </p:graphicFrame>
    </p:spTree>
    <p:extLst>
      <p:ext uri="{BB962C8B-B14F-4D97-AF65-F5344CB8AC3E}">
        <p14:creationId xmlns:p14="http://schemas.microsoft.com/office/powerpoint/2010/main" val="1303109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52941D-3738-1C68-CA48-0585AE75D968}"/>
              </a:ext>
            </a:extLst>
          </p:cNvPr>
          <p:cNvSpPr txBox="1"/>
          <p:nvPr/>
        </p:nvSpPr>
        <p:spPr>
          <a:xfrm>
            <a:off x="494832" y="1001328"/>
            <a:ext cx="6629401" cy="1200329"/>
          </a:xfrm>
          <a:prstGeom prst="rect">
            <a:avLst/>
          </a:prstGeom>
          <a:noFill/>
        </p:spPr>
        <p:txBody>
          <a:bodyPr wrap="square">
            <a:spAutoFit/>
          </a:bodyPr>
          <a:lstStyle/>
          <a:p>
            <a:pPr algn="just"/>
            <a:r>
              <a:rPr lang="vi-VN" sz="3600">
                <a:solidFill>
                  <a:srgbClr val="C00000"/>
                </a:solidFill>
                <a:effectLst/>
                <a:latin typeface="#9Slide03 SFU Futura_12" panose="00000400000000000000" pitchFamily="2" charset="0"/>
                <a:ea typeface="Calibri" panose="020F0502020204030204" pitchFamily="34" charset="0"/>
              </a:rPr>
              <a:t>P</a:t>
            </a:r>
            <a:r>
              <a:rPr lang="en-GB" sz="3600">
                <a:solidFill>
                  <a:srgbClr val="C00000"/>
                </a:solidFill>
                <a:effectLst/>
                <a:latin typeface="#9Slide03 SFU Futura_12" panose="00000400000000000000" pitchFamily="2" charset="0"/>
                <a:ea typeface="Calibri" panose="020F0502020204030204" pitchFamily="34" charset="0"/>
              </a:rPr>
              <a:t>hân tích sự phát triển và phân bố công nghiệp ở Bắc Trung Bộ</a:t>
            </a:r>
            <a:r>
              <a:rPr lang="vi-VN" sz="3600">
                <a:solidFill>
                  <a:srgbClr val="C00000"/>
                </a:solidFill>
                <a:effectLst/>
                <a:latin typeface="#9Slide03 SFU Futura_12" panose="00000400000000000000" pitchFamily="2" charset="0"/>
                <a:ea typeface="Calibri" panose="020F0502020204030204" pitchFamily="34" charset="0"/>
              </a:rPr>
              <a:t>.</a:t>
            </a:r>
            <a:endParaRPr lang="en-US" sz="3600">
              <a:solidFill>
                <a:srgbClr val="C00000"/>
              </a:solidFill>
              <a:effectLst/>
              <a:latin typeface="#9Slide03 SFU Futura_12" panose="00000400000000000000" pitchFamily="2" charset="0"/>
              <a:ea typeface="Calibri" panose="020F0502020204030204" pitchFamily="34" charset="0"/>
            </a:endParaRPr>
          </a:p>
        </p:txBody>
      </p:sp>
      <p:grpSp>
        <p:nvGrpSpPr>
          <p:cNvPr id="10" name="Group 9">
            <a:extLst>
              <a:ext uri="{FF2B5EF4-FFF2-40B4-BE49-F238E27FC236}">
                <a16:creationId xmlns:a16="http://schemas.microsoft.com/office/drawing/2014/main" id="{59BA0BE6-226A-94FA-1E70-B6B94D8692F2}"/>
              </a:ext>
            </a:extLst>
          </p:cNvPr>
          <p:cNvGrpSpPr/>
          <p:nvPr/>
        </p:nvGrpSpPr>
        <p:grpSpPr>
          <a:xfrm>
            <a:off x="117531" y="0"/>
            <a:ext cx="3727744" cy="769441"/>
            <a:chOff x="350875" y="997511"/>
            <a:chExt cx="5880339" cy="769441"/>
          </a:xfrm>
        </p:grpSpPr>
        <p:sp>
          <p:nvSpPr>
            <p:cNvPr id="11" name="Rectangle 10">
              <a:extLst>
                <a:ext uri="{FF2B5EF4-FFF2-40B4-BE49-F238E27FC236}">
                  <a16:creationId xmlns:a16="http://schemas.microsoft.com/office/drawing/2014/main" id="{9A823FEC-F8BB-BE5D-3E76-16C2FB82F094}"/>
                </a:ext>
              </a:extLst>
            </p:cNvPr>
            <p:cNvSpPr/>
            <p:nvPr/>
          </p:nvSpPr>
          <p:spPr>
            <a:xfrm>
              <a:off x="350875" y="1084522"/>
              <a:ext cx="5667155" cy="646331"/>
            </a:xfrm>
            <a:prstGeom prst="rect">
              <a:avLst/>
            </a:prstGeom>
            <a:solidFill>
              <a:srgbClr val="00B050"/>
            </a:solid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DF567B58-77AA-2C23-9E79-CD78250D9F36}"/>
                </a:ext>
              </a:extLst>
            </p:cNvPr>
            <p:cNvSpPr txBox="1"/>
            <p:nvPr/>
          </p:nvSpPr>
          <p:spPr>
            <a:xfrm>
              <a:off x="773516" y="997511"/>
              <a:ext cx="5457698" cy="769441"/>
            </a:xfrm>
            <a:prstGeom prst="rect">
              <a:avLst/>
            </a:prstGeom>
            <a:noFill/>
          </p:spPr>
          <p:txBody>
            <a:bodyPr wrap="square">
              <a:spAutoFit/>
            </a:bodyPr>
            <a:lstStyle/>
            <a:p>
              <a:r>
                <a:rPr lang="en-US" sz="4400">
                  <a:solidFill>
                    <a:srgbClr val="FFFF00"/>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Nhóm 3,4: </a:t>
              </a:r>
              <a:endParaRPr lang="en-US" sz="3600">
                <a:solidFill>
                  <a:srgbClr val="FFFF00"/>
                </a:solidFill>
              </a:endParaRPr>
            </a:p>
          </p:txBody>
        </p:sp>
      </p:grpSp>
      <p:pic>
        <p:nvPicPr>
          <p:cNvPr id="2" name="Picture 1">
            <a:extLst>
              <a:ext uri="{FF2B5EF4-FFF2-40B4-BE49-F238E27FC236}">
                <a16:creationId xmlns:a16="http://schemas.microsoft.com/office/drawing/2014/main" id="{E677AD0A-4359-2989-B6D8-CFAF9430565D}"/>
              </a:ext>
            </a:extLst>
          </p:cNvPr>
          <p:cNvPicPr>
            <a:picLocks noChangeAspect="1"/>
          </p:cNvPicPr>
          <p:nvPr/>
        </p:nvPicPr>
        <p:blipFill>
          <a:blip r:embed="rId2"/>
          <a:stretch>
            <a:fillRect/>
          </a:stretch>
        </p:blipFill>
        <p:spPr>
          <a:xfrm>
            <a:off x="7386787" y="-45948"/>
            <a:ext cx="4805213" cy="6858000"/>
          </a:xfrm>
          <a:prstGeom prst="rect">
            <a:avLst/>
          </a:prstGeom>
        </p:spPr>
      </p:pic>
      <p:sp>
        <p:nvSpPr>
          <p:cNvPr id="4" name="TextBox 3">
            <a:extLst>
              <a:ext uri="{FF2B5EF4-FFF2-40B4-BE49-F238E27FC236}">
                <a16:creationId xmlns:a16="http://schemas.microsoft.com/office/drawing/2014/main" id="{A1848639-F3A8-5433-38FA-9D3BD2A4E4C2}"/>
              </a:ext>
            </a:extLst>
          </p:cNvPr>
          <p:cNvSpPr txBox="1"/>
          <p:nvPr/>
        </p:nvSpPr>
        <p:spPr>
          <a:xfrm>
            <a:off x="7474687" y="-10634"/>
            <a:ext cx="4674781" cy="338554"/>
          </a:xfrm>
          <a:prstGeom prst="rect">
            <a:avLst/>
          </a:prstGeom>
          <a:solidFill>
            <a:schemeClr val="bg1"/>
          </a:solidFill>
        </p:spPr>
        <p:txBody>
          <a:bodyPr wrap="square" rtlCol="0">
            <a:spAutoFit/>
          </a:bodyPr>
          <a:lstStyle/>
          <a:p>
            <a:pPr algn="ctr"/>
            <a:r>
              <a:rPr lang="vi-VN" sz="1600">
                <a:solidFill>
                  <a:srgbClr val="2A08B8"/>
                </a:solidFill>
              </a:rPr>
              <a:t>Hình 14.3. Bản đồ kinh tế Việt Nam năm 2021</a:t>
            </a:r>
            <a:endParaRPr lang="en-US" sz="1600">
              <a:solidFill>
                <a:srgbClr val="2A08B8"/>
              </a:solidFill>
            </a:endParaRPr>
          </a:p>
        </p:txBody>
      </p:sp>
      <p:pic>
        <p:nvPicPr>
          <p:cNvPr id="17" name="Picture 16">
            <a:extLst>
              <a:ext uri="{FF2B5EF4-FFF2-40B4-BE49-F238E27FC236}">
                <a16:creationId xmlns:a16="http://schemas.microsoft.com/office/drawing/2014/main" id="{5E2B6435-22E3-4219-6A1E-856F216B3D07}"/>
              </a:ext>
            </a:extLst>
          </p:cNvPr>
          <p:cNvPicPr>
            <a:picLocks noChangeAspect="1"/>
          </p:cNvPicPr>
          <p:nvPr/>
        </p:nvPicPr>
        <p:blipFill>
          <a:blip r:embed="rId3"/>
          <a:stretch>
            <a:fillRect/>
          </a:stretch>
        </p:blipFill>
        <p:spPr>
          <a:xfrm>
            <a:off x="666468" y="2697292"/>
            <a:ext cx="6087325" cy="2505425"/>
          </a:xfrm>
          <a:prstGeom prst="rect">
            <a:avLst/>
          </a:prstGeom>
        </p:spPr>
      </p:pic>
    </p:spTree>
    <p:extLst>
      <p:ext uri="{BB962C8B-B14F-4D97-AF65-F5344CB8AC3E}">
        <p14:creationId xmlns:p14="http://schemas.microsoft.com/office/powerpoint/2010/main" val="1016341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ưu và nhược điểm của bất động sản công nghiệp - Munkas Agency">
            <a:extLst>
              <a:ext uri="{FF2B5EF4-FFF2-40B4-BE49-F238E27FC236}">
                <a16:creationId xmlns:a16="http://schemas.microsoft.com/office/drawing/2014/main" id="{0BD78B2D-129B-020F-2B15-453A06517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190" y="1052625"/>
            <a:ext cx="3898650" cy="35938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CCA7277-1C12-51E2-AE32-BBAC802C378E}"/>
              </a:ext>
            </a:extLst>
          </p:cNvPr>
          <p:cNvGrpSpPr/>
          <p:nvPr/>
        </p:nvGrpSpPr>
        <p:grpSpPr>
          <a:xfrm>
            <a:off x="3362579" y="4259188"/>
            <a:ext cx="4743872" cy="1305903"/>
            <a:chOff x="3651461" y="4284921"/>
            <a:chExt cx="4743872" cy="1305903"/>
          </a:xfrm>
        </p:grpSpPr>
        <p:sp>
          <p:nvSpPr>
            <p:cNvPr id="12" name="Rectangle: Rounded Corners 11">
              <a:extLst>
                <a:ext uri="{FF2B5EF4-FFF2-40B4-BE49-F238E27FC236}">
                  <a16:creationId xmlns:a16="http://schemas.microsoft.com/office/drawing/2014/main" id="{C22BB689-DF87-160B-B291-59DF90CD8E8C}"/>
                </a:ext>
              </a:extLst>
            </p:cNvPr>
            <p:cNvSpPr/>
            <p:nvPr/>
          </p:nvSpPr>
          <p:spPr>
            <a:xfrm>
              <a:off x="3859619" y="4284921"/>
              <a:ext cx="4401931" cy="1305903"/>
            </a:xfrm>
            <a:prstGeom prst="roundRect">
              <a:avLst/>
            </a:prstGeom>
            <a:solidFill>
              <a:srgbClr val="FDF8CC"/>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8C0BE6E-5653-7B72-E1CE-AC4D4BA01833}"/>
                </a:ext>
              </a:extLst>
            </p:cNvPr>
            <p:cNvSpPr txBox="1"/>
            <p:nvPr/>
          </p:nvSpPr>
          <p:spPr>
            <a:xfrm>
              <a:off x="3651461" y="4337707"/>
              <a:ext cx="4743872" cy="1200329"/>
            </a:xfrm>
            <a:prstGeom prst="rect">
              <a:avLst/>
            </a:prstGeom>
            <a:noFill/>
          </p:spPr>
          <p:txBody>
            <a:bodyPr wrap="square" rtlCol="0">
              <a:spAutoFit/>
            </a:bodyPr>
            <a:lstStyle/>
            <a:p>
              <a:pPr algn="ctr"/>
              <a:r>
                <a:rPr lang="en-US"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Công nghiệp đang được tái cấu trúc theo hướng gia tăng các ngành </a:t>
              </a:r>
              <a:r>
                <a:rPr lang="vi-VN"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CN </a:t>
              </a:r>
              <a:r>
                <a:rPr lang="en-US"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công nghệ cao</a:t>
              </a:r>
              <a:endParaRPr lang="en-US" sz="2400">
                <a:solidFill>
                  <a:srgbClr val="0070C0"/>
                </a:solidFill>
                <a:latin typeface="#9Slide03 SFU Futura_12" panose="00000400000000000000" pitchFamily="2" charset="0"/>
              </a:endParaRPr>
            </a:p>
          </p:txBody>
        </p:sp>
      </p:grpSp>
      <p:sp>
        <p:nvSpPr>
          <p:cNvPr id="16" name="TextBox 15">
            <a:extLst>
              <a:ext uri="{FF2B5EF4-FFF2-40B4-BE49-F238E27FC236}">
                <a16:creationId xmlns:a16="http://schemas.microsoft.com/office/drawing/2014/main" id="{2D1665BA-BC02-715A-B02B-507ABDA18224}"/>
              </a:ext>
            </a:extLst>
          </p:cNvPr>
          <p:cNvSpPr txBox="1"/>
          <p:nvPr/>
        </p:nvSpPr>
        <p:spPr>
          <a:xfrm>
            <a:off x="-12620" y="3428622"/>
            <a:ext cx="3395377" cy="1200329"/>
          </a:xfrm>
          <a:prstGeom prst="rect">
            <a:avLst/>
          </a:prstGeom>
          <a:noFill/>
        </p:spPr>
        <p:txBody>
          <a:bodyPr wrap="square">
            <a:spAutoFit/>
          </a:bodyPr>
          <a:lstStyle/>
          <a:p>
            <a:pPr marL="285750" indent="-285750">
              <a:buFont typeface="Wingdings" panose="05000000000000000000" pitchFamily="2" charset="2"/>
              <a:buChar char="q"/>
            </a:pPr>
            <a:r>
              <a:rPr lang="vi-VN"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Giá trị sản xuất chiếm 4,6% trong tổng giá trị sx CN cả nước. </a:t>
            </a:r>
            <a:endParaRPr lang="en-US" sz="2400"/>
          </a:p>
        </p:txBody>
      </p:sp>
      <p:grpSp>
        <p:nvGrpSpPr>
          <p:cNvPr id="26" name="Group 25">
            <a:extLst>
              <a:ext uri="{FF2B5EF4-FFF2-40B4-BE49-F238E27FC236}">
                <a16:creationId xmlns:a16="http://schemas.microsoft.com/office/drawing/2014/main" id="{2EBDF549-74D2-BFDE-BB91-490C5219F68B}"/>
              </a:ext>
            </a:extLst>
          </p:cNvPr>
          <p:cNvGrpSpPr/>
          <p:nvPr/>
        </p:nvGrpSpPr>
        <p:grpSpPr>
          <a:xfrm>
            <a:off x="24969" y="1490415"/>
            <a:ext cx="4557663" cy="1925403"/>
            <a:chOff x="24969" y="1490415"/>
            <a:chExt cx="4557663" cy="1925403"/>
          </a:xfrm>
        </p:grpSpPr>
        <p:grpSp>
          <p:nvGrpSpPr>
            <p:cNvPr id="4" name="Group 3">
              <a:extLst>
                <a:ext uri="{FF2B5EF4-FFF2-40B4-BE49-F238E27FC236}">
                  <a16:creationId xmlns:a16="http://schemas.microsoft.com/office/drawing/2014/main" id="{C9A118A1-C215-E890-A5B3-3E1985DCE275}"/>
                </a:ext>
              </a:extLst>
            </p:cNvPr>
            <p:cNvGrpSpPr/>
            <p:nvPr/>
          </p:nvGrpSpPr>
          <p:grpSpPr>
            <a:xfrm>
              <a:off x="3359214" y="2140040"/>
              <a:ext cx="1223418" cy="1235795"/>
              <a:chOff x="3000042" y="1267167"/>
              <a:chExt cx="1366350" cy="1320853"/>
            </a:xfrm>
          </p:grpSpPr>
          <p:cxnSp>
            <p:nvCxnSpPr>
              <p:cNvPr id="5" name="Connector: Elbow 4">
                <a:extLst>
                  <a:ext uri="{FF2B5EF4-FFF2-40B4-BE49-F238E27FC236}">
                    <a16:creationId xmlns:a16="http://schemas.microsoft.com/office/drawing/2014/main" id="{17165F32-C112-E2DD-9D3C-28F88C702C3E}"/>
                  </a:ext>
                </a:extLst>
              </p:cNvPr>
              <p:cNvCxnSpPr>
                <a:cxnSpLocks/>
              </p:cNvCxnSpPr>
              <p:nvPr/>
            </p:nvCxnSpPr>
            <p:spPr>
              <a:xfrm rot="10800000">
                <a:off x="3026336" y="1343848"/>
                <a:ext cx="1340056" cy="1244172"/>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6" name="Flowchart: Connector 5">
                <a:extLst>
                  <a:ext uri="{FF2B5EF4-FFF2-40B4-BE49-F238E27FC236}">
                    <a16:creationId xmlns:a16="http://schemas.microsoft.com/office/drawing/2014/main" id="{B84831F5-20B0-FE9D-CD9D-F8B0A018F1B9}"/>
                  </a:ext>
                </a:extLst>
              </p:cNvPr>
              <p:cNvSpPr/>
              <p:nvPr/>
            </p:nvSpPr>
            <p:spPr>
              <a:xfrm flipH="1">
                <a:off x="3000042" y="1267167"/>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DEF6D3AF-A524-6D3C-59EF-3F9164B4C570}"/>
                </a:ext>
              </a:extLst>
            </p:cNvPr>
            <p:cNvSpPr txBox="1"/>
            <p:nvPr/>
          </p:nvSpPr>
          <p:spPr>
            <a:xfrm>
              <a:off x="24969" y="1490415"/>
              <a:ext cx="3395377" cy="1200329"/>
            </a:xfrm>
            <a:prstGeom prst="rect">
              <a:avLst/>
            </a:prstGeom>
            <a:noFill/>
          </p:spPr>
          <p:txBody>
            <a:bodyPr wrap="square">
              <a:spAutoFit/>
            </a:bodyPr>
            <a:lstStyle/>
            <a:p>
              <a:pPr marL="285750" indent="-285750">
                <a:buFont typeface="Wingdings" panose="05000000000000000000" pitchFamily="2" charset="2"/>
                <a:buChar char="q"/>
              </a:pPr>
              <a:r>
                <a:rPr lang="en-US"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Tổng sản phẩm ngành </a:t>
              </a:r>
              <a:r>
                <a:rPr lang="vi-VN"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CN </a:t>
              </a:r>
              <a:r>
                <a:rPr lang="en-US"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tăng nhanh qua các năm</a:t>
              </a:r>
              <a:r>
                <a:rPr lang="vi-VN"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2400"/>
            </a:p>
          </p:txBody>
        </p:sp>
        <p:pic>
          <p:nvPicPr>
            <p:cNvPr id="20" name="Picture 19" descr="A blue and pink graph with a arrow pointing up&#10;&#10;Description automatically generated">
              <a:extLst>
                <a:ext uri="{FF2B5EF4-FFF2-40B4-BE49-F238E27FC236}">
                  <a16:creationId xmlns:a16="http://schemas.microsoft.com/office/drawing/2014/main" id="{C02C44CA-4419-3816-2BC3-C53FC6826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5849" y="2251765"/>
              <a:ext cx="1164053" cy="1164053"/>
            </a:xfrm>
            <a:prstGeom prst="rect">
              <a:avLst/>
            </a:prstGeom>
          </p:spPr>
        </p:pic>
      </p:grpSp>
      <p:sp>
        <p:nvSpPr>
          <p:cNvPr id="21" name="TextBox 20">
            <a:extLst>
              <a:ext uri="{FF2B5EF4-FFF2-40B4-BE49-F238E27FC236}">
                <a16:creationId xmlns:a16="http://schemas.microsoft.com/office/drawing/2014/main" id="{C8EDEDE4-3D8A-9F85-4486-46C82DEF9E34}"/>
              </a:ext>
            </a:extLst>
          </p:cNvPr>
          <p:cNvSpPr txBox="1"/>
          <p:nvPr/>
        </p:nvSpPr>
        <p:spPr>
          <a:xfrm>
            <a:off x="4284135" y="455423"/>
            <a:ext cx="4111044" cy="707886"/>
          </a:xfrm>
          <a:prstGeom prst="rect">
            <a:avLst/>
          </a:prstGeom>
          <a:noFill/>
        </p:spPr>
        <p:txBody>
          <a:bodyPr wrap="square" rtlCol="0">
            <a:spAutoFit/>
          </a:bodyPr>
          <a:lstStyle/>
          <a:p>
            <a:r>
              <a:rPr lang="vi-VN" sz="4000" b="1">
                <a:solidFill>
                  <a:srgbClr val="FF0000"/>
                </a:solidFill>
                <a:latin typeface="#9Slide03 SFU Futura_12" panose="00000400000000000000" pitchFamily="2" charset="0"/>
              </a:rPr>
              <a:t>CÔNG NGHIỆP</a:t>
            </a:r>
            <a:endParaRPr lang="en-US" sz="4000" b="1">
              <a:solidFill>
                <a:srgbClr val="FF0000"/>
              </a:solidFill>
              <a:latin typeface="#9Slide03 SFU Futura_12" panose="00000400000000000000" pitchFamily="2" charset="0"/>
            </a:endParaRPr>
          </a:p>
        </p:txBody>
      </p:sp>
      <p:sp>
        <p:nvSpPr>
          <p:cNvPr id="25" name="TextBox 24">
            <a:extLst>
              <a:ext uri="{FF2B5EF4-FFF2-40B4-BE49-F238E27FC236}">
                <a16:creationId xmlns:a16="http://schemas.microsoft.com/office/drawing/2014/main" id="{189DF6EA-7A99-C23B-2289-C87C6150E63A}"/>
              </a:ext>
            </a:extLst>
          </p:cNvPr>
          <p:cNvSpPr txBox="1"/>
          <p:nvPr/>
        </p:nvSpPr>
        <p:spPr>
          <a:xfrm>
            <a:off x="8086273" y="1896146"/>
            <a:ext cx="4582630" cy="472181"/>
          </a:xfrm>
          <a:prstGeom prst="rect">
            <a:avLst/>
          </a:prstGeom>
          <a:noFill/>
        </p:spPr>
        <p:txBody>
          <a:bodyPr wrap="square">
            <a:spAutoFit/>
          </a:bodyPr>
          <a:lstStyle/>
          <a:p>
            <a:pPr marL="285750" marR="140335" indent="-285750" algn="just">
              <a:lnSpc>
                <a:spcPct val="112000"/>
              </a:lnSpc>
              <a:spcAft>
                <a:spcPts val="35"/>
              </a:spcAft>
              <a:buFont typeface="Wingdings" panose="05000000000000000000" pitchFamily="2" charset="2"/>
              <a:buChar char="§"/>
            </a:pPr>
            <a:r>
              <a:rPr lang="vi-VN" sz="2400" kern="100">
                <a:solidFill>
                  <a:srgbClr val="0070C0"/>
                </a:solidFill>
                <a:effectLst/>
                <a:latin typeface="#9Slide03 SFU Futura_12" panose="00000400000000000000" pitchFamily="2" charset="0"/>
                <a:ea typeface="Times New Roman" panose="02020603050405020304" pitchFamily="18" charset="0"/>
              </a:rPr>
              <a:t>CN </a:t>
            </a:r>
            <a:r>
              <a:rPr lang="en-US" sz="2400" kern="100">
                <a:solidFill>
                  <a:srgbClr val="0070C0"/>
                </a:solidFill>
                <a:effectLst/>
                <a:latin typeface="#9Slide03 SFU Futura_12" panose="00000400000000000000" pitchFamily="2" charset="0"/>
                <a:ea typeface="Times New Roman" panose="02020603050405020304" pitchFamily="18" charset="0"/>
              </a:rPr>
              <a:t>sản xuất điện</a:t>
            </a:r>
          </a:p>
        </p:txBody>
      </p:sp>
      <p:pic>
        <p:nvPicPr>
          <p:cNvPr id="27" name="Picture 26">
            <a:extLst>
              <a:ext uri="{FF2B5EF4-FFF2-40B4-BE49-F238E27FC236}">
                <a16:creationId xmlns:a16="http://schemas.microsoft.com/office/drawing/2014/main" id="{33E9DB38-9C46-BC7A-E058-18BF7368D76A}"/>
              </a:ext>
            </a:extLst>
          </p:cNvPr>
          <p:cNvPicPr>
            <a:picLocks noChangeAspect="1"/>
          </p:cNvPicPr>
          <p:nvPr/>
        </p:nvPicPr>
        <p:blipFill>
          <a:blip r:embed="rId5"/>
          <a:stretch>
            <a:fillRect/>
          </a:stretch>
        </p:blipFill>
        <p:spPr>
          <a:xfrm>
            <a:off x="24969" y="668262"/>
            <a:ext cx="4275909" cy="6102577"/>
          </a:xfrm>
          <a:prstGeom prst="rect">
            <a:avLst/>
          </a:prstGeom>
        </p:spPr>
      </p:pic>
      <p:sp>
        <p:nvSpPr>
          <p:cNvPr id="29" name="TextBox 28">
            <a:extLst>
              <a:ext uri="{FF2B5EF4-FFF2-40B4-BE49-F238E27FC236}">
                <a16:creationId xmlns:a16="http://schemas.microsoft.com/office/drawing/2014/main" id="{6017784C-AED5-72BA-ED93-64A10A4F96A5}"/>
              </a:ext>
            </a:extLst>
          </p:cNvPr>
          <p:cNvSpPr txBox="1"/>
          <p:nvPr/>
        </p:nvSpPr>
        <p:spPr>
          <a:xfrm>
            <a:off x="8061099" y="2444961"/>
            <a:ext cx="4404390" cy="472181"/>
          </a:xfrm>
          <a:prstGeom prst="rect">
            <a:avLst/>
          </a:prstGeom>
          <a:noFill/>
        </p:spPr>
        <p:txBody>
          <a:bodyPr wrap="square">
            <a:spAutoFit/>
          </a:bodyPr>
          <a:lstStyle/>
          <a:p>
            <a:pPr marL="285750" marR="140335" indent="-285750" algn="just">
              <a:lnSpc>
                <a:spcPct val="112000"/>
              </a:lnSpc>
              <a:spcAft>
                <a:spcPts val="35"/>
              </a:spcAft>
              <a:buFont typeface="Wingdings" panose="05000000000000000000" pitchFamily="2" charset="2"/>
              <a:buChar char="§"/>
            </a:pPr>
            <a:r>
              <a:rPr lang="vi-VN" sz="2400" kern="100">
                <a:solidFill>
                  <a:srgbClr val="0070C0"/>
                </a:solidFill>
                <a:latin typeface="#9Slide03 SFU Futura_12" panose="00000400000000000000" pitchFamily="2" charset="0"/>
                <a:ea typeface="Times New Roman" panose="02020603050405020304" pitchFamily="18" charset="0"/>
              </a:rPr>
              <a:t>CN </a:t>
            </a:r>
            <a:r>
              <a:rPr lang="en-US" sz="2400" kern="100">
                <a:solidFill>
                  <a:srgbClr val="0070C0"/>
                </a:solidFill>
                <a:effectLst/>
                <a:latin typeface="#9Slide03 SFU Futura_12" panose="00000400000000000000" pitchFamily="2" charset="0"/>
                <a:ea typeface="Times New Roman" panose="02020603050405020304" pitchFamily="18" charset="0"/>
              </a:rPr>
              <a:t>khai khoáng</a:t>
            </a:r>
          </a:p>
        </p:txBody>
      </p:sp>
      <p:sp>
        <p:nvSpPr>
          <p:cNvPr id="31" name="TextBox 30">
            <a:extLst>
              <a:ext uri="{FF2B5EF4-FFF2-40B4-BE49-F238E27FC236}">
                <a16:creationId xmlns:a16="http://schemas.microsoft.com/office/drawing/2014/main" id="{38EF1ED7-E2BE-7D6E-4C59-288B89656A45}"/>
              </a:ext>
            </a:extLst>
          </p:cNvPr>
          <p:cNvSpPr txBox="1"/>
          <p:nvPr/>
        </p:nvSpPr>
        <p:spPr>
          <a:xfrm>
            <a:off x="8029490" y="2988045"/>
            <a:ext cx="4060580" cy="461665"/>
          </a:xfrm>
          <a:prstGeom prst="rect">
            <a:avLst/>
          </a:prstGeom>
          <a:noFill/>
        </p:spPr>
        <p:txBody>
          <a:bodyPr wrap="square">
            <a:spAutoFit/>
          </a:bodyPr>
          <a:lstStyle/>
          <a:p>
            <a:pPr marL="285750" indent="-285750">
              <a:buFont typeface="Wingdings" panose="05000000000000000000" pitchFamily="2" charset="2"/>
              <a:buChar char="§"/>
            </a:pPr>
            <a:r>
              <a:rPr lang="en-US" sz="2400" kern="100">
                <a:solidFill>
                  <a:srgbClr val="0070C0"/>
                </a:solidFill>
                <a:effectLst/>
                <a:latin typeface="#9Slide03 SFU Futura_12" panose="00000400000000000000" pitchFamily="2" charset="0"/>
                <a:ea typeface="Times New Roman" panose="02020603050405020304" pitchFamily="18" charset="0"/>
              </a:rPr>
              <a:t>Sản xuất vật liệu xây dựng</a:t>
            </a:r>
            <a:endParaRPr lang="en-US" sz="2400"/>
          </a:p>
        </p:txBody>
      </p:sp>
      <p:grpSp>
        <p:nvGrpSpPr>
          <p:cNvPr id="50" name="Group 49">
            <a:extLst>
              <a:ext uri="{FF2B5EF4-FFF2-40B4-BE49-F238E27FC236}">
                <a16:creationId xmlns:a16="http://schemas.microsoft.com/office/drawing/2014/main" id="{7B3D289F-73A4-6E61-F17B-41F597D055F3}"/>
              </a:ext>
            </a:extLst>
          </p:cNvPr>
          <p:cNvGrpSpPr/>
          <p:nvPr/>
        </p:nvGrpSpPr>
        <p:grpSpPr>
          <a:xfrm>
            <a:off x="6858837" y="1121164"/>
            <a:ext cx="5261413" cy="1720340"/>
            <a:chOff x="6858837" y="1121164"/>
            <a:chExt cx="5261413" cy="1720340"/>
          </a:xfrm>
        </p:grpSpPr>
        <p:sp>
          <p:nvSpPr>
            <p:cNvPr id="23" name="TextBox 22">
              <a:extLst>
                <a:ext uri="{FF2B5EF4-FFF2-40B4-BE49-F238E27FC236}">
                  <a16:creationId xmlns:a16="http://schemas.microsoft.com/office/drawing/2014/main" id="{BA5C1897-5AC9-5939-69D0-7CFE12311AD1}"/>
                </a:ext>
              </a:extLst>
            </p:cNvPr>
            <p:cNvSpPr txBox="1"/>
            <p:nvPr/>
          </p:nvSpPr>
          <p:spPr>
            <a:xfrm>
              <a:off x="8335176" y="1121164"/>
              <a:ext cx="3785074" cy="461665"/>
            </a:xfrm>
            <a:prstGeom prst="rect">
              <a:avLst/>
            </a:prstGeom>
            <a:noFill/>
          </p:spPr>
          <p:txBody>
            <a:bodyPr wrap="square">
              <a:spAutoFit/>
            </a:bodyPr>
            <a:lstStyle/>
            <a:p>
              <a:pPr marL="285750" indent="-285750">
                <a:buFont typeface="Wingdings" panose="05000000000000000000" pitchFamily="2" charset="2"/>
                <a:buChar char="q"/>
              </a:pPr>
              <a:r>
                <a:rPr lang="vi-VN"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Cơ cấu </a:t>
              </a:r>
              <a:r>
                <a:rPr lang="vi-VN" sz="2400" kern="100">
                  <a:solidFill>
                    <a:srgbClr val="0070C0"/>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CN </a:t>
              </a:r>
              <a:r>
                <a:rPr lang="en-US" sz="24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khá đa dạng</a:t>
              </a:r>
              <a:endParaRPr lang="en-US" sz="2400"/>
            </a:p>
          </p:txBody>
        </p:sp>
        <p:cxnSp>
          <p:nvCxnSpPr>
            <p:cNvPr id="37" name="Connector: Elbow 36">
              <a:extLst>
                <a:ext uri="{FF2B5EF4-FFF2-40B4-BE49-F238E27FC236}">
                  <a16:creationId xmlns:a16="http://schemas.microsoft.com/office/drawing/2014/main" id="{C380943B-6A24-200D-36F7-450425A1B88A}"/>
                </a:ext>
              </a:extLst>
            </p:cNvPr>
            <p:cNvCxnSpPr/>
            <p:nvPr/>
          </p:nvCxnSpPr>
          <p:spPr>
            <a:xfrm flipV="1">
              <a:off x="6858837" y="1540683"/>
              <a:ext cx="1484016" cy="1300821"/>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38" name="Flowchart: Connector 37">
              <a:extLst>
                <a:ext uri="{FF2B5EF4-FFF2-40B4-BE49-F238E27FC236}">
                  <a16:creationId xmlns:a16="http://schemas.microsoft.com/office/drawing/2014/main" id="{79C71AD1-9CB3-E84A-9A66-3E5335F53547}"/>
                </a:ext>
              </a:extLst>
            </p:cNvPr>
            <p:cNvSpPr/>
            <p:nvPr/>
          </p:nvSpPr>
          <p:spPr>
            <a:xfrm flipH="1">
              <a:off x="8266902" y="1431017"/>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BC136BD9-D116-D0C1-98BA-B91ECCE190D1}"/>
              </a:ext>
            </a:extLst>
          </p:cNvPr>
          <p:cNvSpPr txBox="1"/>
          <p:nvPr/>
        </p:nvSpPr>
        <p:spPr>
          <a:xfrm>
            <a:off x="8029490" y="3496103"/>
            <a:ext cx="4194363" cy="830997"/>
          </a:xfrm>
          <a:prstGeom prst="rect">
            <a:avLst/>
          </a:prstGeom>
          <a:noFill/>
        </p:spPr>
        <p:txBody>
          <a:bodyPr wrap="square">
            <a:spAutoFit/>
          </a:bodyPr>
          <a:lstStyle/>
          <a:p>
            <a:pPr marL="285750" indent="-285750">
              <a:buFont typeface="Wingdings" panose="05000000000000000000" pitchFamily="2" charset="2"/>
              <a:buChar char="§"/>
            </a:pPr>
            <a:r>
              <a:rPr lang="en-US" sz="2400" kern="100">
                <a:solidFill>
                  <a:srgbClr val="0070C0"/>
                </a:solidFill>
                <a:effectLst/>
                <a:latin typeface="#9Slide03 SFU Futura_12" panose="00000400000000000000" pitchFamily="2" charset="0"/>
                <a:ea typeface="Times New Roman" panose="02020603050405020304" pitchFamily="18" charset="0"/>
              </a:rPr>
              <a:t>Công nghiệp sản xuất, chế biến thực phẩm; chế biến gỗ</a:t>
            </a:r>
            <a:endParaRPr lang="en-US" sz="2400"/>
          </a:p>
        </p:txBody>
      </p:sp>
      <p:sp>
        <p:nvSpPr>
          <p:cNvPr id="42" name="Freeform 7">
            <a:extLst>
              <a:ext uri="{FF2B5EF4-FFF2-40B4-BE49-F238E27FC236}">
                <a16:creationId xmlns:a16="http://schemas.microsoft.com/office/drawing/2014/main" id="{3B81064B-3BA5-FC13-A50B-80576DE413FE}"/>
              </a:ext>
            </a:extLst>
          </p:cNvPr>
          <p:cNvSpPr/>
          <p:nvPr/>
        </p:nvSpPr>
        <p:spPr>
          <a:xfrm>
            <a:off x="1759198" y="1290712"/>
            <a:ext cx="377648" cy="554185"/>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3" name="Freeform 7">
            <a:extLst>
              <a:ext uri="{FF2B5EF4-FFF2-40B4-BE49-F238E27FC236}">
                <a16:creationId xmlns:a16="http://schemas.microsoft.com/office/drawing/2014/main" id="{B76A3DDC-97DE-D9F0-0B07-0A0B7F5087B5}"/>
              </a:ext>
            </a:extLst>
          </p:cNvPr>
          <p:cNvSpPr/>
          <p:nvPr/>
        </p:nvSpPr>
        <p:spPr>
          <a:xfrm>
            <a:off x="1685069" y="1840918"/>
            <a:ext cx="377648" cy="462353"/>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4" name="Freeform 7">
            <a:extLst>
              <a:ext uri="{FF2B5EF4-FFF2-40B4-BE49-F238E27FC236}">
                <a16:creationId xmlns:a16="http://schemas.microsoft.com/office/drawing/2014/main" id="{F258D5FA-BED3-C734-73EE-C9FE14489454}"/>
              </a:ext>
            </a:extLst>
          </p:cNvPr>
          <p:cNvSpPr/>
          <p:nvPr/>
        </p:nvSpPr>
        <p:spPr>
          <a:xfrm>
            <a:off x="1581005" y="2356057"/>
            <a:ext cx="416419" cy="561085"/>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5" name="Freeform 7">
            <a:extLst>
              <a:ext uri="{FF2B5EF4-FFF2-40B4-BE49-F238E27FC236}">
                <a16:creationId xmlns:a16="http://schemas.microsoft.com/office/drawing/2014/main" id="{369F57BF-9C7D-BA79-545C-024A65F7CAC4}"/>
              </a:ext>
            </a:extLst>
          </p:cNvPr>
          <p:cNvSpPr/>
          <p:nvPr/>
        </p:nvSpPr>
        <p:spPr>
          <a:xfrm>
            <a:off x="3397641" y="4479085"/>
            <a:ext cx="405696" cy="605433"/>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6" name="Freeform 7">
            <a:extLst>
              <a:ext uri="{FF2B5EF4-FFF2-40B4-BE49-F238E27FC236}">
                <a16:creationId xmlns:a16="http://schemas.microsoft.com/office/drawing/2014/main" id="{3E2AF6B0-0D37-E725-5DB4-366BF7B89424}"/>
              </a:ext>
            </a:extLst>
          </p:cNvPr>
          <p:cNvSpPr/>
          <p:nvPr/>
        </p:nvSpPr>
        <p:spPr>
          <a:xfrm>
            <a:off x="2132220" y="2870166"/>
            <a:ext cx="405696" cy="605433"/>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F56973DA-3C27-55A0-69C4-FF2FB4A6CB19}"/>
              </a:ext>
            </a:extLst>
          </p:cNvPr>
          <p:cNvGrpSpPr/>
          <p:nvPr/>
        </p:nvGrpSpPr>
        <p:grpSpPr>
          <a:xfrm>
            <a:off x="5771703" y="5565090"/>
            <a:ext cx="1563087" cy="814067"/>
            <a:chOff x="5771703" y="5565090"/>
            <a:chExt cx="1563087" cy="814067"/>
          </a:xfrm>
        </p:grpSpPr>
        <p:sp>
          <p:nvSpPr>
            <p:cNvPr id="49" name="Flowchart: Connector 48">
              <a:extLst>
                <a:ext uri="{FF2B5EF4-FFF2-40B4-BE49-F238E27FC236}">
                  <a16:creationId xmlns:a16="http://schemas.microsoft.com/office/drawing/2014/main" id="{D3498E6C-2560-6466-7104-7F59D7EA2158}"/>
                </a:ext>
              </a:extLst>
            </p:cNvPr>
            <p:cNvSpPr/>
            <p:nvPr/>
          </p:nvSpPr>
          <p:spPr>
            <a:xfrm flipH="1">
              <a:off x="7198242" y="6221257"/>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Connector: Elbow 47">
              <a:extLst>
                <a:ext uri="{FF2B5EF4-FFF2-40B4-BE49-F238E27FC236}">
                  <a16:creationId xmlns:a16="http://schemas.microsoft.com/office/drawing/2014/main" id="{C9CEA648-1A98-7F9D-087E-6C94499A673C}"/>
                </a:ext>
              </a:extLst>
            </p:cNvPr>
            <p:cNvCxnSpPr>
              <a:stCxn id="12" idx="2"/>
            </p:cNvCxnSpPr>
            <p:nvPr/>
          </p:nvCxnSpPr>
          <p:spPr>
            <a:xfrm rot="16200000" flipH="1">
              <a:off x="6104332" y="5232461"/>
              <a:ext cx="761281" cy="1426539"/>
            </a:xfrm>
            <a:prstGeom prst="bentConnector2">
              <a:avLst/>
            </a:prstGeom>
          </p:spPr>
          <p:style>
            <a:lnRef idx="2">
              <a:schemeClr val="accent1"/>
            </a:lnRef>
            <a:fillRef idx="0">
              <a:schemeClr val="accent1"/>
            </a:fillRef>
            <a:effectRef idx="1">
              <a:schemeClr val="accent1"/>
            </a:effectRef>
            <a:fontRef idx="minor">
              <a:schemeClr val="tx1"/>
            </a:fontRef>
          </p:style>
        </p:cxnSp>
      </p:grpSp>
      <p:sp>
        <p:nvSpPr>
          <p:cNvPr id="52" name="TextBox 51">
            <a:extLst>
              <a:ext uri="{FF2B5EF4-FFF2-40B4-BE49-F238E27FC236}">
                <a16:creationId xmlns:a16="http://schemas.microsoft.com/office/drawing/2014/main" id="{F4B1D306-AF28-B7AA-702D-1252AF89D183}"/>
              </a:ext>
            </a:extLst>
          </p:cNvPr>
          <p:cNvSpPr txBox="1"/>
          <p:nvPr/>
        </p:nvSpPr>
        <p:spPr>
          <a:xfrm>
            <a:off x="7198242" y="5744784"/>
            <a:ext cx="4993758" cy="830997"/>
          </a:xfrm>
          <a:prstGeom prst="rect">
            <a:avLst/>
          </a:prstGeom>
          <a:noFill/>
        </p:spPr>
        <p:txBody>
          <a:bodyPr wrap="square">
            <a:spAutoFit/>
          </a:bodyPr>
          <a:lstStyle/>
          <a:p>
            <a:pPr marL="285750" indent="-285750">
              <a:buFont typeface="Wingdings" panose="05000000000000000000" pitchFamily="2" charset="2"/>
              <a:buChar char="§"/>
            </a:pPr>
            <a:r>
              <a:rPr lang="vi-VN" sz="2400" kern="100">
                <a:solidFill>
                  <a:srgbClr val="0070C0"/>
                </a:solidFill>
                <a:latin typeface="#9Slide03 SFU Futura_12" panose="00000400000000000000" pitchFamily="2" charset="0"/>
              </a:rPr>
              <a:t>CN phát triển ở các TTCN: Thanh Hóa, Nghi Sơn, Vinh, Kỳ Anh, Huế</a:t>
            </a:r>
            <a:endParaRPr lang="en-US" sz="2400"/>
          </a:p>
        </p:txBody>
      </p:sp>
    </p:spTree>
    <p:extLst>
      <p:ext uri="{BB962C8B-B14F-4D97-AF65-F5344CB8AC3E}">
        <p14:creationId xmlns:p14="http://schemas.microsoft.com/office/powerpoint/2010/main" val="196840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up)">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up)">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up)">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up)">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up)">
                                      <p:cBhvr>
                                        <p:cTn id="77" dur="5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additive="base">
                                        <p:cTn id="87" dur="500" fill="hold"/>
                                        <p:tgtEl>
                                          <p:spTgt spid="52"/>
                                        </p:tgtEl>
                                        <p:attrNameLst>
                                          <p:attrName>ppt_x</p:attrName>
                                        </p:attrNameLst>
                                      </p:cBhvr>
                                      <p:tavLst>
                                        <p:tav tm="0">
                                          <p:val>
                                            <p:strVal val="#ppt_x"/>
                                          </p:val>
                                        </p:tav>
                                        <p:tav tm="100000">
                                          <p:val>
                                            <p:strVal val="#ppt_x"/>
                                          </p:val>
                                        </p:tav>
                                      </p:tavLst>
                                    </p:anim>
                                    <p:anim calcmode="lin" valueType="num">
                                      <p:cBhvr additive="base">
                                        <p:cTn id="8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9" grpId="0"/>
      <p:bldP spid="31" grpId="0"/>
      <p:bldP spid="40"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454061A-A44C-F750-60F5-8B4F3DA84C3E}"/>
              </a:ext>
            </a:extLst>
          </p:cNvPr>
          <p:cNvGrpSpPr/>
          <p:nvPr/>
        </p:nvGrpSpPr>
        <p:grpSpPr>
          <a:xfrm>
            <a:off x="117531" y="0"/>
            <a:ext cx="2827688" cy="769441"/>
            <a:chOff x="350875" y="997511"/>
            <a:chExt cx="5667155" cy="769441"/>
          </a:xfrm>
        </p:grpSpPr>
        <p:sp>
          <p:nvSpPr>
            <p:cNvPr id="6" name="Rectangle 5">
              <a:extLst>
                <a:ext uri="{FF2B5EF4-FFF2-40B4-BE49-F238E27FC236}">
                  <a16:creationId xmlns:a16="http://schemas.microsoft.com/office/drawing/2014/main" id="{C743E9DE-8D8B-54BF-058C-08903C17AD1C}"/>
                </a:ext>
              </a:extLst>
            </p:cNvPr>
            <p:cNvSpPr/>
            <p:nvPr/>
          </p:nvSpPr>
          <p:spPr>
            <a:xfrm>
              <a:off x="350875" y="1084522"/>
              <a:ext cx="5667155" cy="646331"/>
            </a:xfrm>
            <a:prstGeom prst="rect">
              <a:avLst/>
            </a:prstGeom>
            <a:solidFill>
              <a:srgbClr val="00B050"/>
            </a:solid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F4326A2-5E35-BBF6-53D4-0D7CC616DEB6}"/>
                </a:ext>
              </a:extLst>
            </p:cNvPr>
            <p:cNvSpPr txBox="1"/>
            <p:nvPr/>
          </p:nvSpPr>
          <p:spPr>
            <a:xfrm>
              <a:off x="773513" y="997511"/>
              <a:ext cx="5083111" cy="769441"/>
            </a:xfrm>
            <a:prstGeom prst="rect">
              <a:avLst/>
            </a:prstGeom>
            <a:noFill/>
          </p:spPr>
          <p:txBody>
            <a:bodyPr wrap="square">
              <a:spAutoFit/>
            </a:bodyPr>
            <a:lstStyle/>
            <a:p>
              <a:r>
                <a:rPr lang="en-US" sz="4400">
                  <a:solidFill>
                    <a:srgbClr val="FFFF00"/>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Nhóm 5,6: </a:t>
              </a:r>
              <a:endParaRPr lang="en-US" sz="3600">
                <a:solidFill>
                  <a:srgbClr val="FFFF00"/>
                </a:solidFill>
              </a:endParaRPr>
            </a:p>
          </p:txBody>
        </p:sp>
      </p:grpSp>
      <p:grpSp>
        <p:nvGrpSpPr>
          <p:cNvPr id="15" name="Group 14">
            <a:extLst>
              <a:ext uri="{FF2B5EF4-FFF2-40B4-BE49-F238E27FC236}">
                <a16:creationId xmlns:a16="http://schemas.microsoft.com/office/drawing/2014/main" id="{5DB15C75-977F-F9A2-34CA-19923D685B1F}"/>
              </a:ext>
            </a:extLst>
          </p:cNvPr>
          <p:cNvGrpSpPr/>
          <p:nvPr/>
        </p:nvGrpSpPr>
        <p:grpSpPr>
          <a:xfrm>
            <a:off x="212651" y="842826"/>
            <a:ext cx="7112296" cy="1150315"/>
            <a:chOff x="13137" y="895114"/>
            <a:chExt cx="7112296" cy="1150315"/>
          </a:xfrm>
        </p:grpSpPr>
        <p:sp>
          <p:nvSpPr>
            <p:cNvPr id="4" name="Rectangle 3">
              <a:extLst>
                <a:ext uri="{FF2B5EF4-FFF2-40B4-BE49-F238E27FC236}">
                  <a16:creationId xmlns:a16="http://schemas.microsoft.com/office/drawing/2014/main" id="{062D7023-D175-9E89-E7A7-C10EC2789B87}"/>
                </a:ext>
              </a:extLst>
            </p:cNvPr>
            <p:cNvSpPr/>
            <p:nvPr/>
          </p:nvSpPr>
          <p:spPr>
            <a:xfrm>
              <a:off x="138223" y="902653"/>
              <a:ext cx="6987210" cy="1016929"/>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47E4506-7951-D7BB-2E17-206DE1C11FFA}"/>
                </a:ext>
              </a:extLst>
            </p:cNvPr>
            <p:cNvSpPr txBox="1"/>
            <p:nvPr/>
          </p:nvSpPr>
          <p:spPr>
            <a:xfrm>
              <a:off x="13137" y="895114"/>
              <a:ext cx="6619500" cy="1150315"/>
            </a:xfrm>
            <a:prstGeom prst="rect">
              <a:avLst/>
            </a:prstGeom>
            <a:noFill/>
            <a:ln>
              <a:noFill/>
            </a:ln>
          </p:spPr>
          <p:txBody>
            <a:bodyPr wrap="square">
              <a:spAutoFit/>
            </a:bodyPr>
            <a:lstStyle/>
            <a:p>
              <a:pPr marL="594995" indent="-342900" algn="just">
                <a:lnSpc>
                  <a:spcPct val="112000"/>
                </a:lnSpc>
                <a:spcAft>
                  <a:spcPts val="360"/>
                </a:spcAft>
                <a:buFont typeface="Wingdings" panose="05000000000000000000" pitchFamily="2" charset="2"/>
                <a:buChar char="q"/>
              </a:pPr>
              <a:r>
                <a:rPr lang="vi-VN" sz="3200" kern="100">
                  <a:solidFill>
                    <a:srgbClr val="0000FF"/>
                  </a:solidFill>
                  <a:effectLst/>
                  <a:latin typeface="#9Slide03 SFU Futura_12" panose="00000400000000000000" pitchFamily="2" charset="0"/>
                  <a:ea typeface="Times New Roman" panose="02020603050405020304" pitchFamily="18" charset="0"/>
                </a:rPr>
                <a:t> </a:t>
              </a:r>
              <a:r>
                <a:rPr lang="en-US" sz="3200" kern="100">
                  <a:solidFill>
                    <a:srgbClr val="0000FF"/>
                  </a:solidFill>
                  <a:effectLst/>
                  <a:latin typeface="#9Slide03 SFU Futura_12" panose="00000400000000000000" pitchFamily="2" charset="0"/>
                  <a:ea typeface="Times New Roman" panose="02020603050405020304" pitchFamily="18" charset="0"/>
                </a:rPr>
                <a:t>Bắc Trung Bộ có thế mạnh để phát triển du lịch. </a:t>
              </a:r>
            </a:p>
          </p:txBody>
        </p:sp>
      </p:grpSp>
      <p:grpSp>
        <p:nvGrpSpPr>
          <p:cNvPr id="16" name="Group 15">
            <a:extLst>
              <a:ext uri="{FF2B5EF4-FFF2-40B4-BE49-F238E27FC236}">
                <a16:creationId xmlns:a16="http://schemas.microsoft.com/office/drawing/2014/main" id="{6D94A7E7-1DCB-80ED-1827-E2CEA8CCE677}"/>
              </a:ext>
            </a:extLst>
          </p:cNvPr>
          <p:cNvGrpSpPr/>
          <p:nvPr/>
        </p:nvGrpSpPr>
        <p:grpSpPr>
          <a:xfrm>
            <a:off x="233792" y="2294810"/>
            <a:ext cx="6618761" cy="825450"/>
            <a:chOff x="275947" y="3272318"/>
            <a:chExt cx="6618761" cy="825450"/>
          </a:xfrm>
        </p:grpSpPr>
        <p:sp>
          <p:nvSpPr>
            <p:cNvPr id="12" name="TextBox 11">
              <a:extLst>
                <a:ext uri="{FF2B5EF4-FFF2-40B4-BE49-F238E27FC236}">
                  <a16:creationId xmlns:a16="http://schemas.microsoft.com/office/drawing/2014/main" id="{B6632BE3-EB2A-4598-2D2E-05ABF816416B}"/>
                </a:ext>
              </a:extLst>
            </p:cNvPr>
            <p:cNvSpPr txBox="1"/>
            <p:nvPr/>
          </p:nvSpPr>
          <p:spPr>
            <a:xfrm>
              <a:off x="754406" y="3625587"/>
              <a:ext cx="6140302" cy="472181"/>
            </a:xfrm>
            <a:prstGeom prst="rect">
              <a:avLst/>
            </a:prstGeom>
            <a:noFill/>
          </p:spPr>
          <p:txBody>
            <a:bodyPr wrap="square">
              <a:spAutoFit/>
            </a:bodyPr>
            <a:lstStyle/>
            <a:p>
              <a:pPr marL="342900" marR="140335" lvl="0" indent="-342900" algn="just" fontAlgn="base">
                <a:lnSpc>
                  <a:spcPct val="112000"/>
                </a:lnSpc>
                <a:spcAft>
                  <a:spcPts val="35"/>
                </a:spcAft>
                <a:buClr>
                  <a:srgbClr val="181717"/>
                </a:buClr>
                <a:buSzPts val="1250"/>
                <a:buFont typeface="Courier New" panose="02070309020205020404" pitchFamily="49" charset="0"/>
                <a:buChar char="o"/>
              </a:pPr>
              <a:r>
                <a:rPr lang="vi-VN" sz="2400" kern="100">
                  <a:solidFill>
                    <a:srgbClr val="0000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V</a:t>
              </a:r>
              <a:r>
                <a:rPr lang="en-US" sz="2400" u="none" strike="noStrike" kern="100">
                  <a:solidFill>
                    <a:srgbClr val="0000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ị trí địa lí thuận lợi</a:t>
              </a:r>
            </a:p>
          </p:txBody>
        </p:sp>
        <p:sp>
          <p:nvSpPr>
            <p:cNvPr id="14" name="Freeform 7">
              <a:extLst>
                <a:ext uri="{FF2B5EF4-FFF2-40B4-BE49-F238E27FC236}">
                  <a16:creationId xmlns:a16="http://schemas.microsoft.com/office/drawing/2014/main" id="{BCB00D25-F2A3-BADA-0F55-093909B738B6}"/>
                </a:ext>
              </a:extLst>
            </p:cNvPr>
            <p:cNvSpPr/>
            <p:nvPr/>
          </p:nvSpPr>
          <p:spPr>
            <a:xfrm>
              <a:off x="275947" y="3272318"/>
              <a:ext cx="478459" cy="825450"/>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20" name="Picture 19" descr="A person riding a bicycle&#10;&#10;Description automatically generated">
            <a:extLst>
              <a:ext uri="{FF2B5EF4-FFF2-40B4-BE49-F238E27FC236}">
                <a16:creationId xmlns:a16="http://schemas.microsoft.com/office/drawing/2014/main" id="{B1467729-097F-554E-E7B0-8BC4CB280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92" y="3120260"/>
            <a:ext cx="2900602" cy="2240857"/>
          </a:xfrm>
          <a:prstGeom prst="rect">
            <a:avLst/>
          </a:prstGeom>
        </p:spPr>
      </p:pic>
      <p:sp>
        <p:nvSpPr>
          <p:cNvPr id="22" name="TextBox 21">
            <a:extLst>
              <a:ext uri="{FF2B5EF4-FFF2-40B4-BE49-F238E27FC236}">
                <a16:creationId xmlns:a16="http://schemas.microsoft.com/office/drawing/2014/main" id="{2C12CF56-44B3-36E0-68C3-D8AAEDF0127A}"/>
              </a:ext>
            </a:extLst>
          </p:cNvPr>
          <p:cNvSpPr txBox="1"/>
          <p:nvPr/>
        </p:nvSpPr>
        <p:spPr>
          <a:xfrm>
            <a:off x="2939113" y="3592441"/>
            <a:ext cx="4385834" cy="472181"/>
          </a:xfrm>
          <a:prstGeom prst="rect">
            <a:avLst/>
          </a:prstGeom>
          <a:noFill/>
        </p:spPr>
        <p:txBody>
          <a:bodyPr wrap="square">
            <a:spAutoFit/>
          </a:bodyPr>
          <a:lstStyle/>
          <a:p>
            <a:pPr marL="342900" marR="140335" lvl="0" indent="-342900" algn="just" fontAlgn="base">
              <a:lnSpc>
                <a:spcPct val="112000"/>
              </a:lnSpc>
              <a:spcAft>
                <a:spcPts val="35"/>
              </a:spcAft>
              <a:buClr>
                <a:srgbClr val="181717"/>
              </a:buClr>
              <a:buSzPts val="1250"/>
              <a:buFont typeface="Courier New" panose="02070309020205020404" pitchFamily="49" charset="0"/>
              <a:buChar char="o"/>
            </a:pPr>
            <a:r>
              <a:rPr lang="vi-VN" sz="2400" kern="100">
                <a:solidFill>
                  <a:srgbClr val="0000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a:t>
            </a:r>
            <a:r>
              <a:rPr lang="en-US" sz="2400" u="none" strike="noStrike" kern="100">
                <a:solidFill>
                  <a:srgbClr val="0000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ài nguyên du lịch hấp dẫn</a:t>
            </a:r>
          </a:p>
        </p:txBody>
      </p:sp>
      <p:sp>
        <p:nvSpPr>
          <p:cNvPr id="11" name="TextBox 10">
            <a:extLst>
              <a:ext uri="{FF2B5EF4-FFF2-40B4-BE49-F238E27FC236}">
                <a16:creationId xmlns:a16="http://schemas.microsoft.com/office/drawing/2014/main" id="{44615BBF-AF12-D133-B981-9885795D78D1}"/>
              </a:ext>
            </a:extLst>
          </p:cNvPr>
          <p:cNvSpPr txBox="1"/>
          <p:nvPr/>
        </p:nvSpPr>
        <p:spPr>
          <a:xfrm>
            <a:off x="2939113" y="4953541"/>
            <a:ext cx="4385834" cy="1299458"/>
          </a:xfrm>
          <a:prstGeom prst="rect">
            <a:avLst/>
          </a:prstGeom>
          <a:noFill/>
        </p:spPr>
        <p:txBody>
          <a:bodyPr wrap="square">
            <a:spAutoFit/>
          </a:bodyPr>
          <a:lstStyle/>
          <a:p>
            <a:pPr marL="342900" marR="140335" lvl="0" indent="-342900" algn="just" fontAlgn="base">
              <a:lnSpc>
                <a:spcPct val="112000"/>
              </a:lnSpc>
              <a:spcAft>
                <a:spcPts val="35"/>
              </a:spcAft>
              <a:buClr>
                <a:srgbClr val="181717"/>
              </a:buClr>
              <a:buSzPts val="1250"/>
              <a:buFont typeface="Courier New" panose="02070309020205020404" pitchFamily="49" charset="0"/>
              <a:buChar char="o"/>
            </a:pPr>
            <a:r>
              <a:rPr lang="en-US" sz="2400" u="none" strike="noStrike" kern="100">
                <a:solidFill>
                  <a:srgbClr val="181717"/>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400" u="none" strike="noStrike" kern="100">
                <a:solidFill>
                  <a:srgbClr val="0000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Số lượng khách du lịch trong nước và quốc tế đến </a:t>
            </a:r>
            <a:r>
              <a:rPr lang="vi-VN" sz="2400" u="none" strike="noStrike" kern="100">
                <a:solidFill>
                  <a:srgbClr val="0000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BTB </a:t>
            </a:r>
            <a:r>
              <a:rPr lang="en-US" sz="2400" u="none" strike="noStrike" kern="100">
                <a:solidFill>
                  <a:srgbClr val="0000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tăng nhanh</a:t>
            </a:r>
          </a:p>
        </p:txBody>
      </p:sp>
      <p:pic>
        <p:nvPicPr>
          <p:cNvPr id="13" name="Picture 12">
            <a:extLst>
              <a:ext uri="{FF2B5EF4-FFF2-40B4-BE49-F238E27FC236}">
                <a16:creationId xmlns:a16="http://schemas.microsoft.com/office/drawing/2014/main" id="{0BCCC7BA-523F-1D02-5779-EC3ABA38E229}"/>
              </a:ext>
            </a:extLst>
          </p:cNvPr>
          <p:cNvPicPr>
            <a:picLocks noChangeAspect="1"/>
          </p:cNvPicPr>
          <p:nvPr/>
        </p:nvPicPr>
        <p:blipFill>
          <a:blip r:embed="rId5"/>
          <a:stretch>
            <a:fillRect/>
          </a:stretch>
        </p:blipFill>
        <p:spPr>
          <a:xfrm>
            <a:off x="7386787" y="-45948"/>
            <a:ext cx="4805213" cy="6858000"/>
          </a:xfrm>
          <a:prstGeom prst="rect">
            <a:avLst/>
          </a:prstGeom>
        </p:spPr>
      </p:pic>
    </p:spTree>
    <p:extLst>
      <p:ext uri="{BB962C8B-B14F-4D97-AF65-F5344CB8AC3E}">
        <p14:creationId xmlns:p14="http://schemas.microsoft.com/office/powerpoint/2010/main" val="19060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ong Nha Kẻ Bàng - Vẻ đẹp huyền bí của di sản thế giới">
            <a:extLst>
              <a:ext uri="{FF2B5EF4-FFF2-40B4-BE49-F238E27FC236}">
                <a16:creationId xmlns:a16="http://schemas.microsoft.com/office/drawing/2014/main" id="{6899AB29-8F9B-7344-9179-169FF48A79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528" b="-3"/>
          <a:stretch/>
        </p:blipFill>
        <p:spPr bwMode="auto">
          <a:xfrm>
            <a:off x="6887044" y="-1"/>
            <a:ext cx="4661488" cy="31042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our du lịch Cửa Lò với 10 địa điểm khám phá biển đảo, thiên nhiên - Hải  Đăng Travel">
            <a:extLst>
              <a:ext uri="{FF2B5EF4-FFF2-40B4-BE49-F238E27FC236}">
                <a16:creationId xmlns:a16="http://schemas.microsoft.com/office/drawing/2014/main" id="{DECB4A14-265C-5EAD-E369-CDCD988EE4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01" r="-1" b="9830"/>
          <a:stretch/>
        </p:blipFill>
        <p:spPr bwMode="auto">
          <a:xfrm>
            <a:off x="5419264" y="3265082"/>
            <a:ext cx="6129269" cy="35929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op 6 địa điểm du lịch Sầm Sơn đẹp, nổi tiếng nhất">
            <a:extLst>
              <a:ext uri="{FF2B5EF4-FFF2-40B4-BE49-F238E27FC236}">
                <a16:creationId xmlns:a16="http://schemas.microsoft.com/office/drawing/2014/main" id="{935CD270-85EE-C99F-3C0F-533DDAA4CF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14" r="-1" b="-1"/>
          <a:stretch/>
        </p:blipFill>
        <p:spPr bwMode="auto">
          <a:xfrm>
            <a:off x="297713" y="-6"/>
            <a:ext cx="6428466"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67E6D99-8492-CF72-426C-E1B9EA67BC52}"/>
              </a:ext>
            </a:extLst>
          </p:cNvPr>
          <p:cNvGrpSpPr/>
          <p:nvPr/>
        </p:nvGrpSpPr>
        <p:grpSpPr>
          <a:xfrm>
            <a:off x="297713" y="4074480"/>
            <a:ext cx="5028319" cy="2671610"/>
            <a:chOff x="297713" y="4074480"/>
            <a:chExt cx="5028319" cy="2671610"/>
          </a:xfrm>
        </p:grpSpPr>
        <p:pic>
          <p:nvPicPr>
            <p:cNvPr id="4104" name="Picture 8" descr="Du lịch xứ Thanh chuyển mình cùng các đại dự án | Báo Đấu thầu">
              <a:extLst>
                <a:ext uri="{FF2B5EF4-FFF2-40B4-BE49-F238E27FC236}">
                  <a16:creationId xmlns:a16="http://schemas.microsoft.com/office/drawing/2014/main" id="{783F6E21-0AD6-35BB-F723-5A3E0D401E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32" r="1" b="19568"/>
            <a:stretch/>
          </p:blipFill>
          <p:spPr bwMode="auto">
            <a:xfrm>
              <a:off x="297713" y="4074480"/>
              <a:ext cx="5028319" cy="2671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4A229B-E0F0-4D49-15FD-D721798172E8}"/>
                </a:ext>
              </a:extLst>
            </p:cNvPr>
            <p:cNvSpPr txBox="1"/>
            <p:nvPr/>
          </p:nvSpPr>
          <p:spPr>
            <a:xfrm>
              <a:off x="744279" y="5978888"/>
              <a:ext cx="2934586" cy="584775"/>
            </a:xfrm>
            <a:prstGeom prst="rect">
              <a:avLst/>
            </a:prstGeom>
            <a:noFill/>
          </p:spPr>
          <p:txBody>
            <a:bodyPr wrap="square" rtlCol="0">
              <a:spAutoFit/>
            </a:bodyPr>
            <a:lstStyle/>
            <a:p>
              <a:r>
                <a:rPr lang="vi-VN" sz="3200">
                  <a:solidFill>
                    <a:schemeClr val="bg1"/>
                  </a:solidFill>
                  <a:latin typeface="#9Slide05 SVNKitten" pitchFamily="2" charset="0"/>
                </a:rPr>
                <a:t>Bến Én</a:t>
              </a:r>
              <a:endParaRPr lang="en-US" sz="3200">
                <a:solidFill>
                  <a:schemeClr val="bg1"/>
                </a:solidFill>
                <a:latin typeface="#9Slide05 SVNKitten" pitchFamily="2" charset="0"/>
              </a:endParaRPr>
            </a:p>
          </p:txBody>
        </p:sp>
      </p:grpSp>
    </p:spTree>
    <p:extLst>
      <p:ext uri="{BB962C8B-B14F-4D97-AF65-F5344CB8AC3E}">
        <p14:creationId xmlns:p14="http://schemas.microsoft.com/office/powerpoint/2010/main" val="3525694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6" name="Picture 6" descr="Tự hào Nhã Nhạc cung đình Huế - Một trong những di sản văn hóa phi vật thể  của nhân loại">
            <a:extLst>
              <a:ext uri="{FF2B5EF4-FFF2-40B4-BE49-F238E27FC236}">
                <a16:creationId xmlns:a16="http://schemas.microsoft.com/office/drawing/2014/main" id="{96E18A65-B1B4-1D11-CC91-26A83A787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1009"/>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Đến xứ Thanh chiêm ngưỡng kiến trúc Thành Nhà Hồ hơn 600 năm tuổi">
            <a:extLst>
              <a:ext uri="{FF2B5EF4-FFF2-40B4-BE49-F238E27FC236}">
                <a16:creationId xmlns:a16="http://schemas.microsoft.com/office/drawing/2014/main" id="{CFD8B932-D254-A346-B08A-F528954778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743" r="-2" b="16047"/>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hám phá quần thể di tích Cố đô Huế | VIETRAVEL">
            <a:extLst>
              <a:ext uri="{FF2B5EF4-FFF2-40B4-BE49-F238E27FC236}">
                <a16:creationId xmlns:a16="http://schemas.microsoft.com/office/drawing/2014/main" id="{7ABAFDF9-3BF9-E84C-D7F2-4F40F75D9A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38" r="12909" b="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774A00-D531-19CC-4CEF-D84B6C7EF11B}"/>
              </a:ext>
            </a:extLst>
          </p:cNvPr>
          <p:cNvSpPr txBox="1"/>
          <p:nvPr/>
        </p:nvSpPr>
        <p:spPr>
          <a:xfrm>
            <a:off x="1839432" y="5743882"/>
            <a:ext cx="2934586" cy="584775"/>
          </a:xfrm>
          <a:prstGeom prst="rect">
            <a:avLst/>
          </a:prstGeom>
          <a:noFill/>
        </p:spPr>
        <p:txBody>
          <a:bodyPr wrap="square" rtlCol="0">
            <a:spAutoFit/>
          </a:bodyPr>
          <a:lstStyle/>
          <a:p>
            <a:r>
              <a:rPr lang="vi-VN" sz="3200">
                <a:solidFill>
                  <a:srgbClr val="0000FF"/>
                </a:solidFill>
                <a:latin typeface="#9Slide05 SVNKitten" pitchFamily="2" charset="0"/>
              </a:rPr>
              <a:t>Thành nhà Hồ</a:t>
            </a:r>
            <a:endParaRPr lang="en-US" sz="3200">
              <a:solidFill>
                <a:srgbClr val="0000FF"/>
              </a:solidFill>
              <a:latin typeface="#9Slide05 SVNKitten" pitchFamily="2" charset="0"/>
            </a:endParaRPr>
          </a:p>
        </p:txBody>
      </p:sp>
      <p:sp>
        <p:nvSpPr>
          <p:cNvPr id="5" name="TextBox 4">
            <a:extLst>
              <a:ext uri="{FF2B5EF4-FFF2-40B4-BE49-F238E27FC236}">
                <a16:creationId xmlns:a16="http://schemas.microsoft.com/office/drawing/2014/main" id="{E9669F4D-3A40-08AA-1844-324F739C2BB2}"/>
              </a:ext>
            </a:extLst>
          </p:cNvPr>
          <p:cNvSpPr txBox="1"/>
          <p:nvPr/>
        </p:nvSpPr>
        <p:spPr>
          <a:xfrm>
            <a:off x="6659525" y="5503767"/>
            <a:ext cx="2934586" cy="584775"/>
          </a:xfrm>
          <a:prstGeom prst="rect">
            <a:avLst/>
          </a:prstGeom>
          <a:noFill/>
        </p:spPr>
        <p:txBody>
          <a:bodyPr wrap="square" rtlCol="0">
            <a:spAutoFit/>
          </a:bodyPr>
          <a:lstStyle/>
          <a:p>
            <a:r>
              <a:rPr lang="vi-VN" sz="3200">
                <a:solidFill>
                  <a:schemeClr val="bg1"/>
                </a:solidFill>
                <a:latin typeface="#9Slide05 SVNKitten" pitchFamily="2" charset="0"/>
              </a:rPr>
              <a:t>Cố đô Huế</a:t>
            </a:r>
            <a:endParaRPr lang="en-US" sz="3200">
              <a:solidFill>
                <a:schemeClr val="bg1"/>
              </a:solidFill>
              <a:latin typeface="#9Slide05 SVNKitten" pitchFamily="2" charset="0"/>
            </a:endParaRPr>
          </a:p>
        </p:txBody>
      </p:sp>
      <p:sp>
        <p:nvSpPr>
          <p:cNvPr id="6" name="TextBox 5">
            <a:extLst>
              <a:ext uri="{FF2B5EF4-FFF2-40B4-BE49-F238E27FC236}">
                <a16:creationId xmlns:a16="http://schemas.microsoft.com/office/drawing/2014/main" id="{2531186E-9DE9-F012-49F8-C1E504FE58D9}"/>
              </a:ext>
            </a:extLst>
          </p:cNvPr>
          <p:cNvSpPr txBox="1"/>
          <p:nvPr/>
        </p:nvSpPr>
        <p:spPr>
          <a:xfrm>
            <a:off x="1108674" y="2661272"/>
            <a:ext cx="4586177" cy="584775"/>
          </a:xfrm>
          <a:prstGeom prst="rect">
            <a:avLst/>
          </a:prstGeom>
          <a:noFill/>
        </p:spPr>
        <p:txBody>
          <a:bodyPr wrap="square" rtlCol="0">
            <a:spAutoFit/>
          </a:bodyPr>
          <a:lstStyle/>
          <a:p>
            <a:r>
              <a:rPr lang="vi-VN" sz="3200">
                <a:solidFill>
                  <a:schemeClr val="bg1"/>
                </a:solidFill>
                <a:latin typeface="#9Slide05 SVNKitten" pitchFamily="2" charset="0"/>
              </a:rPr>
              <a:t>Nhã nhạc cung đình Huế</a:t>
            </a:r>
            <a:endParaRPr lang="en-US" sz="3200">
              <a:solidFill>
                <a:schemeClr val="bg1"/>
              </a:solidFill>
              <a:latin typeface="#9Slide05 SVNKitten" pitchFamily="2" charset="0"/>
            </a:endParaRPr>
          </a:p>
        </p:txBody>
      </p:sp>
    </p:spTree>
    <p:extLst>
      <p:ext uri="{BB962C8B-B14F-4D97-AF65-F5344CB8AC3E}">
        <p14:creationId xmlns:p14="http://schemas.microsoft.com/office/powerpoint/2010/main" val="183832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rain on the tracks&#10;&#10;Description automatically generated">
            <a:extLst>
              <a:ext uri="{FF2B5EF4-FFF2-40B4-BE49-F238E27FC236}">
                <a16:creationId xmlns:a16="http://schemas.microsoft.com/office/drawing/2014/main" id="{756AD669-739D-0DB7-BA3E-AF8460AA7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64" y="893012"/>
            <a:ext cx="3508866" cy="3508866"/>
          </a:xfrm>
          <a:prstGeom prst="rect">
            <a:avLst/>
          </a:prstGeom>
        </p:spPr>
      </p:pic>
      <p:pic>
        <p:nvPicPr>
          <p:cNvPr id="10" name="Picture 9">
            <a:extLst>
              <a:ext uri="{FF2B5EF4-FFF2-40B4-BE49-F238E27FC236}">
                <a16:creationId xmlns:a16="http://schemas.microsoft.com/office/drawing/2014/main" id="{5670A6A0-EFDC-015E-8BCB-F75A248E472F}"/>
              </a:ext>
            </a:extLst>
          </p:cNvPr>
          <p:cNvPicPr>
            <a:picLocks noChangeAspect="1"/>
          </p:cNvPicPr>
          <p:nvPr/>
        </p:nvPicPr>
        <p:blipFill>
          <a:blip r:embed="rId3"/>
          <a:stretch>
            <a:fillRect/>
          </a:stretch>
        </p:blipFill>
        <p:spPr>
          <a:xfrm>
            <a:off x="7386787" y="-45948"/>
            <a:ext cx="4805213" cy="6858000"/>
          </a:xfrm>
          <a:prstGeom prst="rect">
            <a:avLst/>
          </a:prstGeom>
        </p:spPr>
      </p:pic>
      <p:sp>
        <p:nvSpPr>
          <p:cNvPr id="12" name="TextBox 11">
            <a:extLst>
              <a:ext uri="{FF2B5EF4-FFF2-40B4-BE49-F238E27FC236}">
                <a16:creationId xmlns:a16="http://schemas.microsoft.com/office/drawing/2014/main" id="{975A2B16-EFAA-E78F-25F2-823922A1C0C4}"/>
              </a:ext>
            </a:extLst>
          </p:cNvPr>
          <p:cNvSpPr txBox="1"/>
          <p:nvPr/>
        </p:nvSpPr>
        <p:spPr>
          <a:xfrm>
            <a:off x="0" y="538876"/>
            <a:ext cx="6619500" cy="472181"/>
          </a:xfrm>
          <a:prstGeom prst="rect">
            <a:avLst/>
          </a:prstGeom>
          <a:noFill/>
          <a:ln>
            <a:noFill/>
          </a:ln>
        </p:spPr>
        <p:txBody>
          <a:bodyPr wrap="square">
            <a:spAutoFit/>
          </a:bodyPr>
          <a:lstStyle/>
          <a:p>
            <a:pPr marL="594995" indent="-342900" algn="just">
              <a:lnSpc>
                <a:spcPct val="112000"/>
              </a:lnSpc>
              <a:spcAft>
                <a:spcPts val="360"/>
              </a:spcAft>
              <a:buFont typeface="Wingdings" panose="05000000000000000000" pitchFamily="2" charset="2"/>
              <a:buChar char="q"/>
            </a:pPr>
            <a:r>
              <a:rPr lang="vi-VN" sz="2400" kern="100">
                <a:solidFill>
                  <a:srgbClr val="0000FF"/>
                </a:solidFill>
                <a:effectLst/>
                <a:latin typeface="#9Slide03 SFU Futura_12" panose="00000400000000000000" pitchFamily="2" charset="0"/>
                <a:ea typeface="Times New Roman" panose="02020603050405020304" pitchFamily="18" charset="0"/>
              </a:rPr>
              <a:t> </a:t>
            </a:r>
            <a:r>
              <a:rPr lang="vi-VN" sz="2400" kern="100">
                <a:solidFill>
                  <a:srgbClr val="0000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a:t>
            </a:r>
            <a:r>
              <a:rPr lang="en-US" sz="2400" u="none" strike="noStrike" kern="100">
                <a:solidFill>
                  <a:srgbClr val="0000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ó đầy đủ các loại hình </a:t>
            </a:r>
            <a:r>
              <a:rPr lang="vi-VN" sz="2400" u="none" strike="noStrike" kern="100">
                <a:solidFill>
                  <a:srgbClr val="0000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GTVT</a:t>
            </a:r>
            <a:endParaRPr lang="en-US" sz="2400" kern="100">
              <a:solidFill>
                <a:srgbClr val="0000FF"/>
              </a:solidFill>
              <a:effectLst/>
              <a:latin typeface="#9Slide03 SFU Futura_12" panose="00000400000000000000" pitchFamily="2" charset="0"/>
              <a:ea typeface="Times New Roman" panose="02020603050405020304" pitchFamily="18" charset="0"/>
            </a:endParaRPr>
          </a:p>
        </p:txBody>
      </p:sp>
      <p:sp>
        <p:nvSpPr>
          <p:cNvPr id="13" name="TextBox 12">
            <a:extLst>
              <a:ext uri="{FF2B5EF4-FFF2-40B4-BE49-F238E27FC236}">
                <a16:creationId xmlns:a16="http://schemas.microsoft.com/office/drawing/2014/main" id="{CB345953-473A-DA5B-3702-3C335B312B1F}"/>
              </a:ext>
            </a:extLst>
          </p:cNvPr>
          <p:cNvSpPr txBox="1"/>
          <p:nvPr/>
        </p:nvSpPr>
        <p:spPr>
          <a:xfrm>
            <a:off x="1479775" y="1129103"/>
            <a:ext cx="5568367" cy="1713098"/>
          </a:xfrm>
          <a:prstGeom prst="rect">
            <a:avLst/>
          </a:prstGeom>
          <a:noFill/>
          <a:ln>
            <a:noFill/>
          </a:ln>
        </p:spPr>
        <p:txBody>
          <a:bodyPr wrap="square">
            <a:spAutoFit/>
          </a:bodyPr>
          <a:lstStyle/>
          <a:p>
            <a:pPr marL="594995" indent="-342900" algn="just">
              <a:lnSpc>
                <a:spcPct val="112000"/>
              </a:lnSpc>
              <a:spcAft>
                <a:spcPts val="360"/>
              </a:spcAft>
              <a:buFont typeface="Wingdings" panose="05000000000000000000" pitchFamily="2" charset="2"/>
              <a:buChar char="q"/>
            </a:pPr>
            <a:r>
              <a:rPr lang="vi-VN" sz="2400" kern="100">
                <a:solidFill>
                  <a:srgbClr val="0000FF"/>
                </a:solidFill>
                <a:effectLst/>
                <a:latin typeface="#9Slide03 SFU Futura_12" panose="00000400000000000000" pitchFamily="2" charset="0"/>
                <a:ea typeface="Times New Roman" panose="02020603050405020304" pitchFamily="18" charset="0"/>
              </a:rPr>
              <a:t> </a:t>
            </a:r>
            <a:r>
              <a:rPr lang="vi-VN" sz="2400" kern="100">
                <a:solidFill>
                  <a:srgbClr val="0000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Thực </a:t>
            </a:r>
            <a:r>
              <a:rPr lang="en-US" sz="2400" u="none" strike="noStrike" kern="100">
                <a:solidFill>
                  <a:srgbClr val="0000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hiện vai trò trung chuyển hàng hoá giữa hai miền Bắc – Nam; từ Trung Lào, Đông Bắc Thái Lan ra Biển Đông và ngược lại</a:t>
            </a:r>
            <a:endParaRPr lang="en-US" sz="2400" kern="100">
              <a:solidFill>
                <a:srgbClr val="0000FF"/>
              </a:solidFill>
              <a:effectLst/>
              <a:latin typeface="#9Slide03 SFU Futura_12" panose="00000400000000000000" pitchFamily="2" charset="0"/>
              <a:ea typeface="Times New Roman" panose="02020603050405020304" pitchFamily="18" charset="0"/>
            </a:endParaRPr>
          </a:p>
        </p:txBody>
      </p:sp>
      <p:sp>
        <p:nvSpPr>
          <p:cNvPr id="14" name="TextBox 13">
            <a:extLst>
              <a:ext uri="{FF2B5EF4-FFF2-40B4-BE49-F238E27FC236}">
                <a16:creationId xmlns:a16="http://schemas.microsoft.com/office/drawing/2014/main" id="{B1F8F7E2-1755-035E-30A0-985CBB7C884E}"/>
              </a:ext>
            </a:extLst>
          </p:cNvPr>
          <p:cNvSpPr txBox="1"/>
          <p:nvPr/>
        </p:nvSpPr>
        <p:spPr>
          <a:xfrm>
            <a:off x="1607991" y="3078291"/>
            <a:ext cx="5568367" cy="1299458"/>
          </a:xfrm>
          <a:prstGeom prst="rect">
            <a:avLst/>
          </a:prstGeom>
          <a:noFill/>
          <a:ln>
            <a:noFill/>
          </a:ln>
        </p:spPr>
        <p:txBody>
          <a:bodyPr wrap="square">
            <a:spAutoFit/>
          </a:bodyPr>
          <a:lstStyle/>
          <a:p>
            <a:pPr marL="594995" indent="-342900" algn="just">
              <a:lnSpc>
                <a:spcPct val="112000"/>
              </a:lnSpc>
              <a:spcAft>
                <a:spcPts val="360"/>
              </a:spcAft>
              <a:buFont typeface="Wingdings" panose="05000000000000000000" pitchFamily="2" charset="2"/>
              <a:buChar char="q"/>
            </a:pPr>
            <a:r>
              <a:rPr lang="vi-VN" sz="2400" kern="100">
                <a:solidFill>
                  <a:srgbClr val="0000FF"/>
                </a:solidFill>
                <a:effectLst/>
                <a:latin typeface="#9Slide03 SFU Futura_12" panose="00000400000000000000" pitchFamily="2" charset="0"/>
                <a:ea typeface="Times New Roman" panose="02020603050405020304" pitchFamily="18" charset="0"/>
              </a:rPr>
              <a:t> </a:t>
            </a:r>
            <a:r>
              <a:rPr lang="en-US" sz="2400">
                <a:solidFill>
                  <a:srgbClr val="0000FF"/>
                </a:solidFill>
                <a:effectLst/>
                <a:latin typeface="#9Slide03 SFU Futura_12" panose="00000400000000000000" pitchFamily="2" charset="0"/>
                <a:ea typeface="Times New Roman" panose="02020603050405020304" pitchFamily="18" charset="0"/>
              </a:rPr>
              <a:t>Mạng lưới giao thông của Bắc Trung Bộ đang được đầu tư tương đối đồng bộ và</a:t>
            </a:r>
            <a:r>
              <a:rPr lang="vi-VN" sz="2400">
                <a:solidFill>
                  <a:srgbClr val="0000FF"/>
                </a:solidFill>
                <a:effectLst/>
                <a:latin typeface="#9Slide03 SFU Futura_12" panose="00000400000000000000" pitchFamily="2" charset="0"/>
                <a:ea typeface="Times New Roman" panose="02020603050405020304" pitchFamily="18" charset="0"/>
              </a:rPr>
              <a:t> </a:t>
            </a:r>
            <a:r>
              <a:rPr lang="en-US" sz="2400">
                <a:solidFill>
                  <a:srgbClr val="0000FF"/>
                </a:solidFill>
                <a:effectLst/>
                <a:latin typeface="#9Slide03 SFU Futura_12" panose="00000400000000000000" pitchFamily="2" charset="0"/>
                <a:ea typeface="Times New Roman" panose="02020603050405020304" pitchFamily="18" charset="0"/>
              </a:rPr>
              <a:t>hiện đại</a:t>
            </a:r>
            <a:endParaRPr lang="en-US" sz="2400" kern="100">
              <a:solidFill>
                <a:srgbClr val="0000FF"/>
              </a:solidFill>
              <a:effectLst/>
              <a:latin typeface="#9Slide03 SFU Futura_12"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FD1248ED-B099-8A2D-845A-F753BBC1B47D}"/>
              </a:ext>
            </a:extLst>
          </p:cNvPr>
          <p:cNvSpPr txBox="1"/>
          <p:nvPr/>
        </p:nvSpPr>
        <p:spPr>
          <a:xfrm>
            <a:off x="0" y="4401878"/>
            <a:ext cx="5568367" cy="885820"/>
          </a:xfrm>
          <a:prstGeom prst="rect">
            <a:avLst/>
          </a:prstGeom>
          <a:noFill/>
          <a:ln>
            <a:noFill/>
          </a:ln>
        </p:spPr>
        <p:txBody>
          <a:bodyPr wrap="square">
            <a:spAutoFit/>
          </a:bodyPr>
          <a:lstStyle/>
          <a:p>
            <a:pPr marL="594995" indent="-342900" algn="just">
              <a:lnSpc>
                <a:spcPct val="112000"/>
              </a:lnSpc>
              <a:spcAft>
                <a:spcPts val="360"/>
              </a:spcAft>
              <a:buFont typeface="Wingdings" panose="05000000000000000000" pitchFamily="2" charset="2"/>
              <a:buChar char="q"/>
            </a:pPr>
            <a:r>
              <a:rPr lang="vi-VN" sz="2400" kern="100">
                <a:solidFill>
                  <a:srgbClr val="0000FF"/>
                </a:solidFill>
                <a:effectLst/>
                <a:latin typeface="#9Slide03 SFU Futura_12" panose="00000400000000000000" pitchFamily="2" charset="0"/>
                <a:ea typeface="Times New Roman" panose="02020603050405020304" pitchFamily="18" charset="0"/>
              </a:rPr>
              <a:t> </a:t>
            </a:r>
            <a:r>
              <a:rPr lang="vi-VN" sz="2400" b="0" i="0">
                <a:solidFill>
                  <a:srgbClr val="000000"/>
                </a:solidFill>
                <a:effectLst/>
                <a:highlight>
                  <a:srgbClr val="FFFFFF"/>
                </a:highlight>
                <a:latin typeface="Open Sans" panose="020B0606030504020204" pitchFamily="34" charset="0"/>
              </a:rPr>
              <a:t> </a:t>
            </a:r>
            <a:r>
              <a:rPr lang="vi-VN" sz="2400" b="0" i="0">
                <a:solidFill>
                  <a:srgbClr val="0000FF"/>
                </a:solidFill>
                <a:effectLst/>
                <a:highlight>
                  <a:srgbClr val="FFFFFF"/>
                </a:highlight>
                <a:latin typeface="#9Slide03 SFU Futura_12" panose="00000400000000000000" pitchFamily="2" charset="0"/>
              </a:rPr>
              <a:t>Năm 2021, khối lượng hàng hóa vận chuyển chiếm hơn 15% cả nước.</a:t>
            </a:r>
            <a:endParaRPr lang="en-US" sz="2400" kern="100">
              <a:solidFill>
                <a:srgbClr val="0000FF"/>
              </a:solidFill>
              <a:effectLst/>
              <a:latin typeface="#9Slide03 SFU Futura_12" panose="00000400000000000000" pitchFamily="2" charset="0"/>
              <a:ea typeface="Times New Roman" panose="02020603050405020304" pitchFamily="18" charset="0"/>
            </a:endParaRPr>
          </a:p>
        </p:txBody>
      </p:sp>
      <p:pic>
        <p:nvPicPr>
          <p:cNvPr id="17" name="Picture 16">
            <a:extLst>
              <a:ext uri="{FF2B5EF4-FFF2-40B4-BE49-F238E27FC236}">
                <a16:creationId xmlns:a16="http://schemas.microsoft.com/office/drawing/2014/main" id="{F40D9E53-9500-EC47-6B7C-5BB782C60EDC}"/>
              </a:ext>
            </a:extLst>
          </p:cNvPr>
          <p:cNvPicPr>
            <a:picLocks noChangeAspect="1"/>
          </p:cNvPicPr>
          <p:nvPr/>
        </p:nvPicPr>
        <p:blipFill>
          <a:blip r:embed="rId4"/>
          <a:stretch>
            <a:fillRect/>
          </a:stretch>
        </p:blipFill>
        <p:spPr>
          <a:xfrm>
            <a:off x="5620755" y="4377750"/>
            <a:ext cx="6580634" cy="2434302"/>
          </a:xfrm>
          <a:prstGeom prst="rect">
            <a:avLst/>
          </a:prstGeom>
        </p:spPr>
      </p:pic>
    </p:spTree>
    <p:extLst>
      <p:ext uri="{BB962C8B-B14F-4D97-AF65-F5344CB8AC3E}">
        <p14:creationId xmlns:p14="http://schemas.microsoft.com/office/powerpoint/2010/main" val="4345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96B605-339D-1A2D-72A0-4D82653DD6DE}"/>
              </a:ext>
            </a:extLst>
          </p:cNvPr>
          <p:cNvGrpSpPr/>
          <p:nvPr/>
        </p:nvGrpSpPr>
        <p:grpSpPr>
          <a:xfrm>
            <a:off x="332934" y="1717828"/>
            <a:ext cx="6780247" cy="2454017"/>
            <a:chOff x="227493" y="837841"/>
            <a:chExt cx="6780247" cy="2454017"/>
          </a:xfrm>
        </p:grpSpPr>
        <p:sp>
          <p:nvSpPr>
            <p:cNvPr id="2" name="Rectangle 1">
              <a:extLst>
                <a:ext uri="{FF2B5EF4-FFF2-40B4-BE49-F238E27FC236}">
                  <a16:creationId xmlns:a16="http://schemas.microsoft.com/office/drawing/2014/main" id="{F2A7423A-BAF2-C7D2-9ACB-892291694B22}"/>
                </a:ext>
              </a:extLst>
            </p:cNvPr>
            <p:cNvSpPr/>
            <p:nvPr/>
          </p:nvSpPr>
          <p:spPr>
            <a:xfrm>
              <a:off x="227493" y="837841"/>
              <a:ext cx="6780247" cy="2454017"/>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93FE7C-1874-1C71-AE1C-046127F01F21}"/>
                </a:ext>
              </a:extLst>
            </p:cNvPr>
            <p:cNvSpPr txBox="1"/>
            <p:nvPr/>
          </p:nvSpPr>
          <p:spPr>
            <a:xfrm>
              <a:off x="248760" y="948055"/>
              <a:ext cx="6363370" cy="954107"/>
            </a:xfrm>
            <a:prstGeom prst="rect">
              <a:avLst/>
            </a:prstGeom>
            <a:noFill/>
          </p:spPr>
          <p:txBody>
            <a:bodyPr wrap="square">
              <a:spAutoFit/>
            </a:bodyPr>
            <a:lstStyle/>
            <a:p>
              <a:pPr marL="285750" indent="-285750" algn="just">
                <a:buFont typeface="Wingdings" panose="05000000000000000000" pitchFamily="2" charset="2"/>
                <a:buChar char="q"/>
              </a:pPr>
              <a:r>
                <a:rPr lang="vi-VN" sz="2800">
                  <a:solidFill>
                    <a:srgbClr val="0070C0"/>
                  </a:solidFill>
                  <a:effectLst/>
                  <a:latin typeface="#9Slide03 SFU Futura_12" panose="00000400000000000000" pitchFamily="2" charset="0"/>
                  <a:ea typeface="Calibri" panose="020F0502020204030204" pitchFamily="34" charset="0"/>
                </a:rPr>
                <a:t> </a:t>
              </a:r>
              <a:r>
                <a:rPr lang="en-US" sz="28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Tại sao phải đặt ra vấn đề phát triển kinh tế biển</a:t>
              </a:r>
              <a:r>
                <a:rPr lang="vi-VN" sz="2800" kern="100">
                  <a:solidFill>
                    <a:srgbClr val="0070C0"/>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đảo</a:t>
              </a:r>
              <a:r>
                <a:rPr lang="en-US" sz="28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ở Bắc Trung Bộ?</a:t>
              </a:r>
            </a:p>
          </p:txBody>
        </p:sp>
        <p:sp>
          <p:nvSpPr>
            <p:cNvPr id="7" name="TextBox 6">
              <a:extLst>
                <a:ext uri="{FF2B5EF4-FFF2-40B4-BE49-F238E27FC236}">
                  <a16:creationId xmlns:a16="http://schemas.microsoft.com/office/drawing/2014/main" id="{DF40D1CC-D337-D1C9-6AD4-3152056DF21B}"/>
                </a:ext>
              </a:extLst>
            </p:cNvPr>
            <p:cNvSpPr txBox="1"/>
            <p:nvPr/>
          </p:nvSpPr>
          <p:spPr>
            <a:xfrm>
              <a:off x="227494" y="1906863"/>
              <a:ext cx="6643796" cy="1384995"/>
            </a:xfrm>
            <a:prstGeom prst="rect">
              <a:avLst/>
            </a:prstGeom>
            <a:noFill/>
          </p:spPr>
          <p:txBody>
            <a:bodyPr wrap="square">
              <a:spAutoFit/>
            </a:bodyPr>
            <a:lstStyle/>
            <a:p>
              <a:pPr marL="285750" indent="-285750" algn="just">
                <a:buFont typeface="Wingdings" panose="05000000000000000000" pitchFamily="2" charset="2"/>
                <a:buChar char="q"/>
              </a:pPr>
              <a:r>
                <a:rPr lang="vi-VN" sz="2800">
                  <a:solidFill>
                    <a:srgbClr val="0070C0"/>
                  </a:solidFill>
                  <a:effectLst/>
                  <a:latin typeface="#9Slide03 SFU Futura_12" panose="00000400000000000000" pitchFamily="2" charset="0"/>
                  <a:ea typeface="Calibri" panose="020F0502020204030204" pitchFamily="34" charset="0"/>
                </a:rPr>
                <a:t> Ph</a:t>
              </a:r>
              <a:r>
                <a:rPr lang="vi-VN" sz="2800">
                  <a:solidFill>
                    <a:srgbClr val="0070C0"/>
                  </a:solidFill>
                  <a:effectLst/>
                  <a:latin typeface="#9Slide03 SFU Futura_12" panose="00000400000000000000" pitchFamily="2" charset="0"/>
                  <a:ea typeface="Calibri" panose="020F0502020204030204" pitchFamily="34" charset="0"/>
                  <a:cs typeface="Myriad Pro"/>
                </a:rPr>
                <a:t>â</a:t>
              </a:r>
              <a:r>
                <a:rPr lang="vi-VN" sz="2800">
                  <a:solidFill>
                    <a:srgbClr val="0070C0"/>
                  </a:solidFill>
                  <a:effectLst/>
                  <a:latin typeface="#9Slide03 SFU Futura_12" panose="00000400000000000000" pitchFamily="2" charset="0"/>
                  <a:ea typeface="Calibri" panose="020F0502020204030204" pitchFamily="34" charset="0"/>
                </a:rPr>
                <a:t>n t</a:t>
              </a:r>
              <a:r>
                <a:rPr lang="vi-VN" sz="2800">
                  <a:solidFill>
                    <a:srgbClr val="0070C0"/>
                  </a:solidFill>
                  <a:effectLst/>
                  <a:latin typeface="#9Slide03 SFU Futura_12" panose="00000400000000000000" pitchFamily="2" charset="0"/>
                  <a:ea typeface="Calibri" panose="020F0502020204030204" pitchFamily="34" charset="0"/>
                  <a:cs typeface="Myriad Pro"/>
                </a:rPr>
                <a:t>í</a:t>
              </a:r>
              <a:r>
                <a:rPr lang="vi-VN" sz="2800">
                  <a:solidFill>
                    <a:srgbClr val="0070C0"/>
                  </a:solidFill>
                  <a:effectLst/>
                  <a:latin typeface="#9Slide03 SFU Futura_12" panose="00000400000000000000" pitchFamily="2" charset="0"/>
                  <a:ea typeface="Calibri" panose="020F0502020204030204" pitchFamily="34" charset="0"/>
                </a:rPr>
                <a:t>ch </a:t>
              </a:r>
              <a:r>
                <a:rPr lang="vi-VN" sz="2800">
                  <a:solidFill>
                    <a:srgbClr val="0070C0"/>
                  </a:solidFill>
                  <a:latin typeface="#9Slide03 SFU Futura_12" panose="00000400000000000000" pitchFamily="2" charset="0"/>
                  <a:ea typeface="Calibri" panose="020F0502020204030204" pitchFamily="34" charset="0"/>
                </a:rPr>
                <a:t>một số biện pháp khai thác hiệu quả và bền vững tiềm năng</a:t>
              </a:r>
              <a:r>
                <a:rPr lang="vi-VN" sz="2800">
                  <a:solidFill>
                    <a:srgbClr val="0070C0"/>
                  </a:solidFill>
                  <a:effectLst/>
                  <a:latin typeface="#9Slide03 SFU Futura_12" panose="00000400000000000000" pitchFamily="2" charset="0"/>
                  <a:ea typeface="Calibri" panose="020F0502020204030204" pitchFamily="34" charset="0"/>
                </a:rPr>
                <a:t> kinh tế biển, đảo ở Bắc Trung Bộ.</a:t>
              </a:r>
              <a:endParaRPr lang="en-US" sz="2800"/>
            </a:p>
          </p:txBody>
        </p:sp>
      </p:grpSp>
      <p:pic>
        <p:nvPicPr>
          <p:cNvPr id="8" name="Picture 7">
            <a:extLst>
              <a:ext uri="{FF2B5EF4-FFF2-40B4-BE49-F238E27FC236}">
                <a16:creationId xmlns:a16="http://schemas.microsoft.com/office/drawing/2014/main" id="{7E7FCFF2-82E2-4663-8E4D-014A6E80EA24}"/>
              </a:ext>
            </a:extLst>
          </p:cNvPr>
          <p:cNvPicPr>
            <a:picLocks noChangeAspect="1"/>
          </p:cNvPicPr>
          <p:nvPr/>
        </p:nvPicPr>
        <p:blipFill>
          <a:blip r:embed="rId2"/>
          <a:stretch>
            <a:fillRect/>
          </a:stretch>
        </p:blipFill>
        <p:spPr>
          <a:xfrm>
            <a:off x="7250519" y="0"/>
            <a:ext cx="5015909" cy="6858000"/>
          </a:xfrm>
          <a:prstGeom prst="rect">
            <a:avLst/>
          </a:prstGeom>
        </p:spPr>
      </p:pic>
      <p:pic>
        <p:nvPicPr>
          <p:cNvPr id="11" name="Picture 10" descr="A beach scene with a chair umbrella and sunglasses&#10;&#10;Description automatically generated">
            <a:extLst>
              <a:ext uri="{FF2B5EF4-FFF2-40B4-BE49-F238E27FC236}">
                <a16:creationId xmlns:a16="http://schemas.microsoft.com/office/drawing/2014/main" id="{3BFFFBCB-BD42-D8C3-7342-21C0270D3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2" y="37003"/>
            <a:ext cx="2103921" cy="1597512"/>
          </a:xfrm>
          <a:prstGeom prst="rect">
            <a:avLst/>
          </a:prstGeom>
        </p:spPr>
      </p:pic>
      <p:pic>
        <p:nvPicPr>
          <p:cNvPr id="12" name="Picture 6" descr="VÌ SAO NÊN CHO TRẺ HỌC TIẾNG NHẬT NGAY TỪ NHỎ">
            <a:extLst>
              <a:ext uri="{FF2B5EF4-FFF2-40B4-BE49-F238E27FC236}">
                <a16:creationId xmlns:a16="http://schemas.microsoft.com/office/drawing/2014/main" id="{5AF8A98F-EE3F-60A7-023D-26A0AB7371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09" t="18518" r="13364"/>
          <a:stretch/>
        </p:blipFill>
        <p:spPr bwMode="auto">
          <a:xfrm>
            <a:off x="638712" y="4921446"/>
            <a:ext cx="2112984" cy="135302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4549CB8-35F7-F0F6-96D4-C1C43D478267}"/>
              </a:ext>
            </a:extLst>
          </p:cNvPr>
          <p:cNvSpPr/>
          <p:nvPr/>
        </p:nvSpPr>
        <p:spPr>
          <a:xfrm>
            <a:off x="556532" y="635778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14" name="Rectangle 13">
            <a:extLst>
              <a:ext uri="{FF2B5EF4-FFF2-40B4-BE49-F238E27FC236}">
                <a16:creationId xmlns:a16="http://schemas.microsoft.com/office/drawing/2014/main" id="{92D342D8-F5E6-318B-8A6D-63AECCDA6545}"/>
              </a:ext>
            </a:extLst>
          </p:cNvPr>
          <p:cNvSpPr/>
          <p:nvPr/>
        </p:nvSpPr>
        <p:spPr>
          <a:xfrm>
            <a:off x="3110329" y="636293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9CB67731-614C-4F1C-CA80-7259508F57A8}"/>
              </a:ext>
            </a:extLst>
          </p:cNvPr>
          <p:cNvSpPr txBox="1"/>
          <p:nvPr/>
        </p:nvSpPr>
        <p:spPr>
          <a:xfrm>
            <a:off x="1936099" y="470814"/>
            <a:ext cx="6876974" cy="1200329"/>
          </a:xfrm>
          <a:prstGeom prst="rect">
            <a:avLst/>
          </a:prstGeom>
          <a:noFill/>
        </p:spPr>
        <p:txBody>
          <a:bodyPr wrap="square" rtlCol="0">
            <a:spAutoFit/>
          </a:bodyPr>
          <a:lstStyle/>
          <a:p>
            <a:r>
              <a:rPr lang="vi-VN" sz="7200">
                <a:solidFill>
                  <a:srgbClr val="00B050"/>
                </a:solidFill>
                <a:latin typeface="SVN-Billo" panose="00000400000000000000" pitchFamily="2" charset="0"/>
                <a:ea typeface="STCaiyun" panose="02010800040101010101" pitchFamily="2" charset="-122"/>
              </a:rPr>
              <a:t>Ai </a:t>
            </a:r>
            <a:r>
              <a:rPr lang="vi-VN" sz="7200">
                <a:solidFill>
                  <a:srgbClr val="FF0000"/>
                </a:solidFill>
                <a:latin typeface="SVN-Billo" panose="00000400000000000000" pitchFamily="2" charset="0"/>
                <a:ea typeface="STCaiyun" panose="02010800040101010101" pitchFamily="2" charset="-122"/>
              </a:rPr>
              <a:t>nhanh</a:t>
            </a:r>
            <a:r>
              <a:rPr lang="vi-VN" sz="7200">
                <a:solidFill>
                  <a:srgbClr val="00B050"/>
                </a:solidFill>
                <a:latin typeface="SVN-Billo" panose="00000400000000000000" pitchFamily="2" charset="0"/>
                <a:ea typeface="STCaiyun" panose="02010800040101010101" pitchFamily="2" charset="-122"/>
              </a:rPr>
              <a:t> hơn</a:t>
            </a:r>
            <a:endParaRPr lang="en-US" sz="7200">
              <a:solidFill>
                <a:srgbClr val="00B050"/>
              </a:solidFill>
              <a:latin typeface="SVN-Billo" panose="00000400000000000000" pitchFamily="2" charset="0"/>
              <a:ea typeface="STCaiyun" panose="02010800040101010101" pitchFamily="2" charset="-122"/>
            </a:endParaRPr>
          </a:p>
        </p:txBody>
      </p:sp>
    </p:spTree>
    <p:extLst>
      <p:ext uri="{BB962C8B-B14F-4D97-AF65-F5344CB8AC3E}">
        <p14:creationId xmlns:p14="http://schemas.microsoft.com/office/powerpoint/2010/main" val="26138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19" dur="2000" fill="hold"/>
                                        <p:tgtEl>
                                          <p:spTgt spid="16"/>
                                        </p:tgtEl>
                                        <p:attrNameLst>
                                          <p:attrName>style.color</p:attrName>
                                        </p:attrNameLst>
                                      </p:cBhvr>
                                      <p:by>
                                        <p:hsl h="7200000" s="0" l="0"/>
                                      </p:by>
                                    </p:animClr>
                                    <p:animClr clrSpc="hsl" dir="cw">
                                      <p:cBhvr>
                                        <p:cTn id="20" dur="2000" fill="hold"/>
                                        <p:tgtEl>
                                          <p:spTgt spid="16"/>
                                        </p:tgtEl>
                                        <p:attrNameLst>
                                          <p:attrName>fillcolor</p:attrName>
                                        </p:attrNameLst>
                                      </p:cBhvr>
                                      <p:by>
                                        <p:hsl h="7200000" s="0" l="0"/>
                                      </p:by>
                                    </p:animClr>
                                    <p:animClr clrSpc="hsl" dir="cw">
                                      <p:cBhvr>
                                        <p:cTn id="21" dur="2000" fill="hold"/>
                                        <p:tgtEl>
                                          <p:spTgt spid="16"/>
                                        </p:tgtEl>
                                        <p:attrNameLst>
                                          <p:attrName>stroke.color</p:attrName>
                                        </p:attrNameLst>
                                      </p:cBhvr>
                                      <p:by>
                                        <p:hsl h="7200000" s="0" l="0"/>
                                      </p:by>
                                    </p:animClr>
                                    <p:set>
                                      <p:cBhvr>
                                        <p:cTn id="22" dur="20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pSp>
        <p:nvGrpSpPr>
          <p:cNvPr id="839" name="Google Shape;839;p51"/>
          <p:cNvGrpSpPr/>
          <p:nvPr/>
        </p:nvGrpSpPr>
        <p:grpSpPr>
          <a:xfrm>
            <a:off x="4493787" y="1829192"/>
            <a:ext cx="3146754" cy="1880018"/>
            <a:chOff x="2727525" y="1074550"/>
            <a:chExt cx="3688936" cy="2037600"/>
          </a:xfrm>
        </p:grpSpPr>
        <p:grpSp>
          <p:nvGrpSpPr>
            <p:cNvPr id="840" name="Google Shape;840;p51"/>
            <p:cNvGrpSpPr/>
            <p:nvPr/>
          </p:nvGrpSpPr>
          <p:grpSpPr>
            <a:xfrm>
              <a:off x="2727525" y="1074550"/>
              <a:ext cx="3688850" cy="2037600"/>
              <a:chOff x="2727525" y="1074550"/>
              <a:chExt cx="3688850" cy="2037600"/>
            </a:xfrm>
          </p:grpSpPr>
          <p:sp>
            <p:nvSpPr>
              <p:cNvPr id="837" name="Google Shape;837;p51"/>
              <p:cNvSpPr/>
              <p:nvPr/>
            </p:nvSpPr>
            <p:spPr>
              <a:xfrm>
                <a:off x="2727525" y="1074550"/>
                <a:ext cx="3688800" cy="20376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sp>
            <p:nvSpPr>
              <p:cNvPr id="827" name="Google Shape;827;p51"/>
              <p:cNvSpPr/>
              <p:nvPr/>
            </p:nvSpPr>
            <p:spPr>
              <a:xfrm>
                <a:off x="2727575" y="1483250"/>
                <a:ext cx="3688800" cy="4341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sp>
            <p:nvSpPr>
              <p:cNvPr id="830" name="Google Shape;830;p51"/>
              <p:cNvSpPr/>
              <p:nvPr/>
            </p:nvSpPr>
            <p:spPr>
              <a:xfrm>
                <a:off x="2727575" y="2269350"/>
                <a:ext cx="3688800" cy="4341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grpSp>
        <p:sp>
          <p:nvSpPr>
            <p:cNvPr id="841" name="Google Shape;841;p51"/>
            <p:cNvSpPr/>
            <p:nvPr/>
          </p:nvSpPr>
          <p:spPr>
            <a:xfrm rot="5400000">
              <a:off x="3553271" y="248817"/>
              <a:ext cx="2037457" cy="3688922"/>
            </a:xfrm>
            <a:custGeom>
              <a:avLst/>
              <a:gdLst/>
              <a:ahLst/>
              <a:cxnLst/>
              <a:rect l="l" t="t" r="r" b="b"/>
              <a:pathLst>
                <a:path w="41809" h="65308" extrusionOk="0">
                  <a:moveTo>
                    <a:pt x="16455" y="2878"/>
                  </a:moveTo>
                  <a:cubicBezTo>
                    <a:pt x="16464" y="2878"/>
                    <a:pt x="16474" y="2879"/>
                    <a:pt x="16484" y="2880"/>
                  </a:cubicBezTo>
                  <a:lnTo>
                    <a:pt x="16484" y="2880"/>
                  </a:lnTo>
                  <a:cubicBezTo>
                    <a:pt x="16474" y="2879"/>
                    <a:pt x="16464" y="2878"/>
                    <a:pt x="16455" y="2878"/>
                  </a:cubicBezTo>
                  <a:close/>
                  <a:moveTo>
                    <a:pt x="27720" y="4948"/>
                  </a:moveTo>
                  <a:lnTo>
                    <a:pt x="4490" y="6588"/>
                  </a:lnTo>
                  <a:lnTo>
                    <a:pt x="3765" y="36566"/>
                  </a:lnTo>
                  <a:lnTo>
                    <a:pt x="3549" y="4948"/>
                  </a:lnTo>
                  <a:close/>
                  <a:moveTo>
                    <a:pt x="39120" y="29979"/>
                  </a:moveTo>
                  <a:lnTo>
                    <a:pt x="39120" y="61301"/>
                  </a:lnTo>
                  <a:lnTo>
                    <a:pt x="14976" y="61301"/>
                  </a:lnTo>
                  <a:lnTo>
                    <a:pt x="37937" y="59043"/>
                  </a:lnTo>
                  <a:lnTo>
                    <a:pt x="39120" y="29979"/>
                  </a:lnTo>
                  <a:close/>
                  <a:moveTo>
                    <a:pt x="41674" y="1"/>
                  </a:moveTo>
                  <a:lnTo>
                    <a:pt x="23418" y="135"/>
                  </a:lnTo>
                  <a:cubicBezTo>
                    <a:pt x="18041" y="189"/>
                    <a:pt x="7394" y="539"/>
                    <a:pt x="2098" y="592"/>
                  </a:cubicBezTo>
                  <a:cubicBezTo>
                    <a:pt x="3385" y="1359"/>
                    <a:pt x="10153" y="1550"/>
                    <a:pt x="17149" y="1550"/>
                  </a:cubicBezTo>
                  <a:cubicBezTo>
                    <a:pt x="23154" y="1550"/>
                    <a:pt x="29327" y="1409"/>
                    <a:pt x="32344" y="1372"/>
                  </a:cubicBezTo>
                  <a:lnTo>
                    <a:pt x="40894" y="1265"/>
                  </a:lnTo>
                  <a:cubicBezTo>
                    <a:pt x="40894" y="3227"/>
                    <a:pt x="40894" y="5163"/>
                    <a:pt x="40921" y="7099"/>
                  </a:cubicBezTo>
                  <a:cubicBezTo>
                    <a:pt x="40921" y="8389"/>
                    <a:pt x="40921" y="9680"/>
                    <a:pt x="40948" y="10970"/>
                  </a:cubicBezTo>
                  <a:cubicBezTo>
                    <a:pt x="40948" y="13525"/>
                    <a:pt x="40975" y="16106"/>
                    <a:pt x="41002" y="18687"/>
                  </a:cubicBezTo>
                  <a:cubicBezTo>
                    <a:pt x="41027" y="21816"/>
                    <a:pt x="41215" y="36905"/>
                    <a:pt x="40915" y="36905"/>
                  </a:cubicBezTo>
                  <a:cubicBezTo>
                    <a:pt x="40893" y="36905"/>
                    <a:pt x="40868" y="36822"/>
                    <a:pt x="40840" y="36647"/>
                  </a:cubicBezTo>
                  <a:cubicBezTo>
                    <a:pt x="40706" y="35759"/>
                    <a:pt x="40625" y="31001"/>
                    <a:pt x="40571" y="29172"/>
                  </a:cubicBezTo>
                  <a:cubicBezTo>
                    <a:pt x="40437" y="22316"/>
                    <a:pt x="40356" y="15084"/>
                    <a:pt x="40303" y="7905"/>
                  </a:cubicBezTo>
                  <a:cubicBezTo>
                    <a:pt x="40303" y="5996"/>
                    <a:pt x="40303" y="4114"/>
                    <a:pt x="40276" y="2206"/>
                  </a:cubicBezTo>
                  <a:lnTo>
                    <a:pt x="34146" y="2286"/>
                  </a:lnTo>
                  <a:lnTo>
                    <a:pt x="28688" y="2367"/>
                  </a:lnTo>
                  <a:cubicBezTo>
                    <a:pt x="26483" y="2421"/>
                    <a:pt x="24252" y="2474"/>
                    <a:pt x="22101" y="2582"/>
                  </a:cubicBezTo>
                  <a:cubicBezTo>
                    <a:pt x="21232" y="2607"/>
                    <a:pt x="17750" y="2884"/>
                    <a:pt x="16671" y="2884"/>
                  </a:cubicBezTo>
                  <a:cubicBezTo>
                    <a:pt x="16597" y="2884"/>
                    <a:pt x="16534" y="2882"/>
                    <a:pt x="16484" y="2880"/>
                  </a:cubicBezTo>
                  <a:lnTo>
                    <a:pt x="16484" y="2880"/>
                  </a:lnTo>
                  <a:cubicBezTo>
                    <a:pt x="18244" y="2995"/>
                    <a:pt x="20357" y="3015"/>
                    <a:pt x="22567" y="3015"/>
                  </a:cubicBezTo>
                  <a:cubicBezTo>
                    <a:pt x="23738" y="3015"/>
                    <a:pt x="24936" y="3009"/>
                    <a:pt x="26123" y="3009"/>
                  </a:cubicBezTo>
                  <a:cubicBezTo>
                    <a:pt x="28376" y="3009"/>
                    <a:pt x="30590" y="3030"/>
                    <a:pt x="32506" y="3147"/>
                  </a:cubicBezTo>
                  <a:lnTo>
                    <a:pt x="32049" y="3254"/>
                  </a:lnTo>
                  <a:lnTo>
                    <a:pt x="2340" y="3254"/>
                  </a:lnTo>
                  <a:lnTo>
                    <a:pt x="2340" y="60145"/>
                  </a:lnTo>
                  <a:cubicBezTo>
                    <a:pt x="2340" y="59742"/>
                    <a:pt x="2313" y="59338"/>
                    <a:pt x="2232" y="58935"/>
                  </a:cubicBezTo>
                  <a:cubicBezTo>
                    <a:pt x="2232" y="59554"/>
                    <a:pt x="2205" y="60629"/>
                    <a:pt x="2205" y="61866"/>
                  </a:cubicBezTo>
                  <a:lnTo>
                    <a:pt x="5781" y="61893"/>
                  </a:lnTo>
                  <a:cubicBezTo>
                    <a:pt x="6561" y="61893"/>
                    <a:pt x="7340" y="61919"/>
                    <a:pt x="8120" y="62000"/>
                  </a:cubicBezTo>
                  <a:cubicBezTo>
                    <a:pt x="9007" y="62215"/>
                    <a:pt x="8201" y="62296"/>
                    <a:pt x="6991" y="62350"/>
                  </a:cubicBezTo>
                  <a:cubicBezTo>
                    <a:pt x="6399" y="62377"/>
                    <a:pt x="5700" y="62403"/>
                    <a:pt x="5082" y="62403"/>
                  </a:cubicBezTo>
                  <a:lnTo>
                    <a:pt x="3388" y="62430"/>
                  </a:lnTo>
                  <a:lnTo>
                    <a:pt x="1856" y="62457"/>
                  </a:lnTo>
                  <a:cubicBezTo>
                    <a:pt x="1856" y="60279"/>
                    <a:pt x="1802" y="58102"/>
                    <a:pt x="1802" y="55897"/>
                  </a:cubicBezTo>
                  <a:cubicBezTo>
                    <a:pt x="1775" y="53988"/>
                    <a:pt x="1748" y="52025"/>
                    <a:pt x="1721" y="50090"/>
                  </a:cubicBezTo>
                  <a:cubicBezTo>
                    <a:pt x="1667" y="46218"/>
                    <a:pt x="1614" y="42373"/>
                    <a:pt x="1560" y="38609"/>
                  </a:cubicBezTo>
                  <a:cubicBezTo>
                    <a:pt x="1516" y="36618"/>
                    <a:pt x="1490" y="21590"/>
                    <a:pt x="1257" y="21590"/>
                  </a:cubicBezTo>
                  <a:cubicBezTo>
                    <a:pt x="1207" y="21590"/>
                    <a:pt x="1147" y="22285"/>
                    <a:pt x="1076" y="23956"/>
                  </a:cubicBezTo>
                  <a:cubicBezTo>
                    <a:pt x="861" y="29118"/>
                    <a:pt x="915" y="35652"/>
                    <a:pt x="807" y="41217"/>
                  </a:cubicBezTo>
                  <a:cubicBezTo>
                    <a:pt x="431" y="39470"/>
                    <a:pt x="646" y="27075"/>
                    <a:pt x="700" y="23042"/>
                  </a:cubicBezTo>
                  <a:cubicBezTo>
                    <a:pt x="726" y="19574"/>
                    <a:pt x="780" y="16106"/>
                    <a:pt x="780" y="12610"/>
                  </a:cubicBezTo>
                  <a:cubicBezTo>
                    <a:pt x="780" y="10863"/>
                    <a:pt x="592" y="4142"/>
                    <a:pt x="619" y="3227"/>
                  </a:cubicBezTo>
                  <a:lnTo>
                    <a:pt x="619" y="3227"/>
                  </a:lnTo>
                  <a:cubicBezTo>
                    <a:pt x="377" y="11454"/>
                    <a:pt x="243" y="20811"/>
                    <a:pt x="135" y="30732"/>
                  </a:cubicBezTo>
                  <a:cubicBezTo>
                    <a:pt x="81" y="35706"/>
                    <a:pt x="54" y="40814"/>
                    <a:pt x="27" y="46003"/>
                  </a:cubicBezTo>
                  <a:cubicBezTo>
                    <a:pt x="27" y="48584"/>
                    <a:pt x="27" y="51192"/>
                    <a:pt x="1" y="53800"/>
                  </a:cubicBezTo>
                  <a:lnTo>
                    <a:pt x="1" y="65307"/>
                  </a:lnTo>
                  <a:lnTo>
                    <a:pt x="10298" y="65307"/>
                  </a:lnTo>
                  <a:lnTo>
                    <a:pt x="18122" y="65280"/>
                  </a:lnTo>
                  <a:lnTo>
                    <a:pt x="32801" y="65146"/>
                  </a:lnTo>
                  <a:lnTo>
                    <a:pt x="41808" y="65092"/>
                  </a:lnTo>
                  <a:cubicBezTo>
                    <a:pt x="41754" y="43556"/>
                    <a:pt x="41728" y="21725"/>
                    <a:pt x="4167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34" name="Group 33">
            <a:extLst>
              <a:ext uri="{FF2B5EF4-FFF2-40B4-BE49-F238E27FC236}">
                <a16:creationId xmlns:a16="http://schemas.microsoft.com/office/drawing/2014/main" id="{7687B483-06C2-84F1-D9AE-D9E6A39061ED}"/>
              </a:ext>
            </a:extLst>
          </p:cNvPr>
          <p:cNvGrpSpPr/>
          <p:nvPr/>
        </p:nvGrpSpPr>
        <p:grpSpPr>
          <a:xfrm>
            <a:off x="53165" y="785683"/>
            <a:ext cx="4451298" cy="1851449"/>
            <a:chOff x="0" y="519867"/>
            <a:chExt cx="4451298" cy="1851449"/>
          </a:xfrm>
        </p:grpSpPr>
        <p:cxnSp>
          <p:nvCxnSpPr>
            <p:cNvPr id="825" name="Google Shape;825;p51"/>
            <p:cNvCxnSpPr>
              <a:cxnSpLocks/>
              <a:stCxn id="826" idx="3"/>
              <a:endCxn id="827" idx="1"/>
            </p:cNvCxnSpPr>
            <p:nvPr/>
          </p:nvCxnSpPr>
          <p:spPr>
            <a:xfrm>
              <a:off x="3281231" y="1445592"/>
              <a:ext cx="1170067" cy="695140"/>
            </a:xfrm>
            <a:prstGeom prst="straightConnector1">
              <a:avLst/>
            </a:prstGeom>
            <a:noFill/>
            <a:ln w="9525" cap="flat" cmpd="sng">
              <a:solidFill>
                <a:srgbClr val="00B050"/>
              </a:solidFill>
              <a:prstDash val="dash"/>
              <a:round/>
              <a:headEnd type="none" w="med" len="med"/>
              <a:tailEnd type="none" w="med" len="med"/>
            </a:ln>
          </p:spPr>
        </p:cxnSp>
        <p:sp>
          <p:nvSpPr>
            <p:cNvPr id="826" name="Google Shape;826;p51"/>
            <p:cNvSpPr/>
            <p:nvPr/>
          </p:nvSpPr>
          <p:spPr>
            <a:xfrm>
              <a:off x="0" y="519867"/>
              <a:ext cx="3281231" cy="1851449"/>
            </a:xfrm>
            <a:prstGeom prst="roundRect">
              <a:avLst>
                <a:gd name="adj" fmla="val 50000"/>
              </a:avLst>
            </a:prstGeom>
            <a:solidFill>
              <a:schemeClr val="tx2">
                <a:lumMod val="10000"/>
                <a:lumOff val="90000"/>
              </a:schemeClr>
            </a:solidFill>
            <a:ln w="9525" cap="flat" cmpd="sng">
              <a:solidFill>
                <a:srgbClr val="00B05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843" name="Google Shape;843;p51"/>
            <p:cNvSpPr txBox="1"/>
            <p:nvPr/>
          </p:nvSpPr>
          <p:spPr>
            <a:xfrm>
              <a:off x="139340" y="642291"/>
              <a:ext cx="3109876" cy="1378431"/>
            </a:xfrm>
            <a:prstGeom prst="rect">
              <a:avLst/>
            </a:prstGeom>
            <a:noFill/>
            <a:ln>
              <a:noFill/>
            </a:ln>
          </p:spPr>
          <p:txBody>
            <a:bodyPr spcFirstLastPara="1" wrap="square" lIns="121900" tIns="121900" rIns="121900" bIns="121900" anchor="t" anchorCtr="0">
              <a:noAutofit/>
            </a:bodyPr>
            <a:lstStyle/>
            <a:p>
              <a:pPr algn="just"/>
              <a:r>
                <a:rPr lang="vi-VN" sz="2200">
                  <a:solidFill>
                    <a:srgbClr val="2A08B8"/>
                  </a:solidFill>
                  <a:latin typeface="#9Slide03 SFU Futura_12" panose="00000400000000000000" pitchFamily="2" charset="0"/>
                  <a:ea typeface="Times New Roman" panose="02020603050405020304" pitchFamily="18" charset="0"/>
                </a:rPr>
                <a:t>C</a:t>
              </a:r>
              <a:r>
                <a:rPr lang="vi-VN" sz="2200">
                  <a:solidFill>
                    <a:srgbClr val="2A08B8"/>
                  </a:solidFill>
                  <a:effectLst/>
                  <a:latin typeface="#9Slide03 SFU Futura_12" panose="00000400000000000000" pitchFamily="2" charset="0"/>
                  <a:ea typeface="Times New Roman" panose="02020603050405020304" pitchFamily="18" charset="0"/>
                </a:rPr>
                <a:t>ó vai trò quan trọng đối với phát triển  KTXH và bảo đảm an ninh quốc   phòng</a:t>
              </a:r>
              <a:endParaRPr lang="en-US" sz="2200">
                <a:solidFill>
                  <a:srgbClr val="2A08B8"/>
                </a:solidFill>
                <a:latin typeface="#9Slide03 SFU Futura_12" panose="00000400000000000000" pitchFamily="2" charset="0"/>
              </a:endParaRPr>
            </a:p>
          </p:txBody>
        </p:sp>
      </p:grpSp>
      <p:grpSp>
        <p:nvGrpSpPr>
          <p:cNvPr id="35" name="Group 34">
            <a:extLst>
              <a:ext uri="{FF2B5EF4-FFF2-40B4-BE49-F238E27FC236}">
                <a16:creationId xmlns:a16="http://schemas.microsoft.com/office/drawing/2014/main" id="{314FE28B-514B-C4B6-3F99-7842DB45AF5E}"/>
              </a:ext>
            </a:extLst>
          </p:cNvPr>
          <p:cNvGrpSpPr/>
          <p:nvPr/>
        </p:nvGrpSpPr>
        <p:grpSpPr>
          <a:xfrm>
            <a:off x="7640468" y="701751"/>
            <a:ext cx="4416853" cy="1851449"/>
            <a:chOff x="7640468" y="435935"/>
            <a:chExt cx="4416853" cy="1851449"/>
          </a:xfrm>
        </p:grpSpPr>
        <p:cxnSp>
          <p:nvCxnSpPr>
            <p:cNvPr id="831" name="Google Shape;831;p51"/>
            <p:cNvCxnSpPr>
              <a:cxnSpLocks/>
              <a:stCxn id="832" idx="1"/>
              <a:endCxn id="827" idx="3"/>
            </p:cNvCxnSpPr>
            <p:nvPr/>
          </p:nvCxnSpPr>
          <p:spPr>
            <a:xfrm flipH="1">
              <a:off x="7640468" y="1361660"/>
              <a:ext cx="1270099" cy="779072"/>
            </a:xfrm>
            <a:prstGeom prst="straightConnector1">
              <a:avLst/>
            </a:prstGeom>
            <a:noFill/>
            <a:ln w="9525" cap="flat" cmpd="sng">
              <a:solidFill>
                <a:srgbClr val="00B050"/>
              </a:solidFill>
              <a:prstDash val="dash"/>
              <a:round/>
              <a:headEnd type="none" w="med" len="med"/>
              <a:tailEnd type="none" w="med" len="med"/>
            </a:ln>
          </p:spPr>
        </p:cxnSp>
        <p:sp>
          <p:nvSpPr>
            <p:cNvPr id="832" name="Google Shape;832;p51"/>
            <p:cNvSpPr/>
            <p:nvPr/>
          </p:nvSpPr>
          <p:spPr>
            <a:xfrm>
              <a:off x="8910567" y="435935"/>
              <a:ext cx="3146754" cy="1851449"/>
            </a:xfrm>
            <a:prstGeom prst="roundRect">
              <a:avLst>
                <a:gd name="adj" fmla="val 50000"/>
              </a:avLst>
            </a:prstGeom>
            <a:solidFill>
              <a:schemeClr val="accent2">
                <a:lumMod val="20000"/>
                <a:lumOff val="80000"/>
              </a:schemeClr>
            </a:solidFill>
            <a:ln w="9525" cap="flat" cmpd="sng">
              <a:solidFill>
                <a:schemeClr val="dk2"/>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845" name="Google Shape;845;p51"/>
            <p:cNvSpPr txBox="1"/>
            <p:nvPr/>
          </p:nvSpPr>
          <p:spPr>
            <a:xfrm>
              <a:off x="9104033" y="456069"/>
              <a:ext cx="2793800" cy="730000"/>
            </a:xfrm>
            <a:prstGeom prst="rect">
              <a:avLst/>
            </a:prstGeom>
            <a:noFill/>
            <a:ln>
              <a:noFill/>
            </a:ln>
          </p:spPr>
          <p:txBody>
            <a:bodyPr spcFirstLastPara="1" wrap="square" lIns="121900" tIns="121900" rIns="121900" bIns="121900" anchor="t" anchorCtr="0">
              <a:noAutofit/>
            </a:bodyPr>
            <a:lstStyle/>
            <a:p>
              <a:pPr algn="ctr"/>
              <a:r>
                <a:rPr lang="vi-VN" sz="2200">
                  <a:solidFill>
                    <a:srgbClr val="3D0AF6"/>
                  </a:solidFill>
                  <a:latin typeface="#9Slide03 SFU Futura_12" panose="00000400000000000000" pitchFamily="2" charset="0"/>
                  <a:ea typeface="Times New Roman" panose="02020603050405020304" pitchFamily="18" charset="0"/>
                </a:rPr>
                <a:t>Đường </a:t>
              </a:r>
              <a:r>
                <a:rPr lang="en-US" sz="2200">
                  <a:solidFill>
                    <a:srgbClr val="3D0AF6"/>
                  </a:solidFill>
                  <a:latin typeface="#9Slide03 SFU Futura_12" panose="00000400000000000000" pitchFamily="2" charset="0"/>
                  <a:ea typeface="Times New Roman" panose="02020603050405020304" pitchFamily="18" charset="0"/>
                </a:rPr>
                <a:t>b</a:t>
              </a:r>
              <a:r>
                <a:rPr lang="en-US" sz="2200">
                  <a:solidFill>
                    <a:srgbClr val="3D0AF6"/>
                  </a:solidFill>
                  <a:effectLst/>
                  <a:latin typeface="#9Slide03 SFU Futura_12" panose="00000400000000000000" pitchFamily="2" charset="0"/>
                  <a:ea typeface="Times New Roman" panose="02020603050405020304" pitchFamily="18" charset="0"/>
                </a:rPr>
                <a:t>ờ biển dài, </a:t>
              </a:r>
              <a:r>
                <a:rPr lang="vi-VN" sz="2200">
                  <a:solidFill>
                    <a:srgbClr val="3D0AF6"/>
                  </a:solidFill>
                  <a:effectLst/>
                  <a:latin typeface="#9Slide03 SFU Futura_12" panose="00000400000000000000" pitchFamily="2" charset="0"/>
                  <a:ea typeface="Times New Roman" panose="02020603050405020304" pitchFamily="18" charset="0"/>
                </a:rPr>
                <a:t>nhiều vịnh biển, bãi biển đẹp và vùng biển rộng có trữ lượng thủy sản lớn</a:t>
              </a:r>
              <a:endParaRPr lang="en-US" sz="2200">
                <a:solidFill>
                  <a:srgbClr val="3D0AF6"/>
                </a:solidFill>
                <a:latin typeface="#9Slide03 SFU Futura_12" panose="00000400000000000000" pitchFamily="2" charset="0"/>
              </a:endParaRPr>
            </a:p>
          </p:txBody>
        </p:sp>
      </p:grpSp>
      <p:grpSp>
        <p:nvGrpSpPr>
          <p:cNvPr id="36" name="Group 35">
            <a:extLst>
              <a:ext uri="{FF2B5EF4-FFF2-40B4-BE49-F238E27FC236}">
                <a16:creationId xmlns:a16="http://schemas.microsoft.com/office/drawing/2014/main" id="{1AE03709-0AC1-7AC8-CBC8-CBED39659570}"/>
              </a:ext>
            </a:extLst>
          </p:cNvPr>
          <p:cNvGrpSpPr/>
          <p:nvPr/>
        </p:nvGrpSpPr>
        <p:grpSpPr>
          <a:xfrm>
            <a:off x="7640468" y="3131854"/>
            <a:ext cx="4380227" cy="1945513"/>
            <a:chOff x="7640468" y="2866038"/>
            <a:chExt cx="4380227" cy="1945513"/>
          </a:xfrm>
        </p:grpSpPr>
        <p:cxnSp>
          <p:nvCxnSpPr>
            <p:cNvPr id="833" name="Google Shape;833;p51"/>
            <p:cNvCxnSpPr>
              <a:cxnSpLocks/>
              <a:stCxn id="834" idx="1"/>
              <a:endCxn id="830" idx="3"/>
            </p:cNvCxnSpPr>
            <p:nvPr/>
          </p:nvCxnSpPr>
          <p:spPr>
            <a:xfrm flipH="1" flipV="1">
              <a:off x="7640468" y="2866038"/>
              <a:ext cx="1270099" cy="972757"/>
            </a:xfrm>
            <a:prstGeom prst="straightConnector1">
              <a:avLst/>
            </a:prstGeom>
            <a:noFill/>
            <a:ln w="9525" cap="flat" cmpd="sng">
              <a:solidFill>
                <a:srgbClr val="00B050"/>
              </a:solidFill>
              <a:prstDash val="dash"/>
              <a:round/>
              <a:headEnd type="none" w="med" len="med"/>
              <a:tailEnd type="none" w="med" len="med"/>
            </a:ln>
          </p:spPr>
        </p:cxnSp>
        <p:sp>
          <p:nvSpPr>
            <p:cNvPr id="834" name="Google Shape;834;p51"/>
            <p:cNvSpPr/>
            <p:nvPr/>
          </p:nvSpPr>
          <p:spPr>
            <a:xfrm>
              <a:off x="8910567" y="2866038"/>
              <a:ext cx="3110128" cy="1945513"/>
            </a:xfrm>
            <a:prstGeom prst="roundRect">
              <a:avLst>
                <a:gd name="adj" fmla="val 50000"/>
              </a:avLst>
            </a:prstGeom>
            <a:solidFill>
              <a:srgbClr val="FDF8CC"/>
            </a:solidFill>
            <a:ln w="9525" cap="flat" cmpd="sng">
              <a:solidFill>
                <a:srgbClr val="00B05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850" name="Google Shape;850;p51"/>
            <p:cNvSpPr txBox="1"/>
            <p:nvPr/>
          </p:nvSpPr>
          <p:spPr>
            <a:xfrm>
              <a:off x="9197261" y="2906600"/>
              <a:ext cx="2700572" cy="522400"/>
            </a:xfrm>
            <a:prstGeom prst="rect">
              <a:avLst/>
            </a:prstGeom>
            <a:noFill/>
            <a:ln>
              <a:noFill/>
            </a:ln>
          </p:spPr>
          <p:txBody>
            <a:bodyPr spcFirstLastPara="1" wrap="square" lIns="121900" tIns="121900" rIns="121900" bIns="121900" anchor="t" anchorCtr="0">
              <a:noAutofit/>
            </a:bodyPr>
            <a:lstStyle/>
            <a:p>
              <a:pPr algn="just">
                <a:spcAft>
                  <a:spcPts val="2133"/>
                </a:spcAft>
              </a:pPr>
              <a:r>
                <a:rPr lang="vi-VN" sz="2200">
                  <a:solidFill>
                    <a:srgbClr val="0000FF"/>
                  </a:solidFill>
                  <a:latin typeface="#9Slide03 SFU Futura_12" panose="00000400000000000000" pitchFamily="2" charset="0"/>
                  <a:ea typeface="Times New Roman" panose="02020603050405020304" pitchFamily="18" charset="0"/>
                </a:rPr>
                <a:t>T</a:t>
              </a:r>
              <a:r>
                <a:rPr lang="en-US" sz="2200">
                  <a:solidFill>
                    <a:srgbClr val="0000FF"/>
                  </a:solidFill>
                  <a:effectLst/>
                  <a:latin typeface="#9Slide03 SFU Futura_12" panose="00000400000000000000" pitchFamily="2" charset="0"/>
                  <a:ea typeface="Times New Roman" panose="02020603050405020304" pitchFamily="18" charset="0"/>
                </a:rPr>
                <a:t>iềm năng phát triển tổng hợp </a:t>
              </a:r>
              <a:r>
                <a:rPr lang="vi-VN" sz="2200">
                  <a:solidFill>
                    <a:srgbClr val="0000FF"/>
                  </a:solidFill>
                  <a:effectLst/>
                  <a:latin typeface="#9Slide03 SFU Futura_12" panose="00000400000000000000" pitchFamily="2" charset="0"/>
                  <a:ea typeface="Times New Roman" panose="02020603050405020304" pitchFamily="18" charset="0"/>
                </a:rPr>
                <a:t>KT </a:t>
              </a:r>
              <a:r>
                <a:rPr lang="en-US" sz="2200">
                  <a:solidFill>
                    <a:srgbClr val="0000FF"/>
                  </a:solidFill>
                  <a:effectLst/>
                  <a:latin typeface="#9Slide03 SFU Futura_12" panose="00000400000000000000" pitchFamily="2" charset="0"/>
                  <a:ea typeface="Times New Roman" panose="02020603050405020304" pitchFamily="18" charset="0"/>
                </a:rPr>
                <a:t>biển</a:t>
              </a:r>
              <a:r>
                <a:rPr lang="vi-VN" sz="2200">
                  <a:solidFill>
                    <a:srgbClr val="0000FF"/>
                  </a:solidFill>
                  <a:effectLst/>
                  <a:latin typeface="#9Slide03 SFU Futura_12" panose="00000400000000000000" pitchFamily="2" charset="0"/>
                  <a:ea typeface="Times New Roman" panose="02020603050405020304" pitchFamily="18" charset="0"/>
                </a:rPr>
                <a:t>: </a:t>
              </a:r>
              <a:r>
                <a:rPr lang="en-US" sz="2200">
                  <a:solidFill>
                    <a:srgbClr val="0000FF"/>
                  </a:solidFill>
                  <a:effectLst/>
                  <a:latin typeface="#9Slide03 SFU Futura_12" panose="00000400000000000000" pitchFamily="2" charset="0"/>
                  <a:ea typeface="Times New Roman" panose="02020603050405020304" pitchFamily="18" charset="0"/>
                </a:rPr>
                <a:t>khai thác, nuôi trồng hải sản; </a:t>
              </a:r>
              <a:r>
                <a:rPr lang="vi-VN" sz="2200">
                  <a:solidFill>
                    <a:srgbClr val="0000FF"/>
                  </a:solidFill>
                  <a:effectLst/>
                  <a:latin typeface="#9Slide03 SFU Futura_12" panose="00000400000000000000" pitchFamily="2" charset="0"/>
                  <a:ea typeface="Times New Roman" panose="02020603050405020304" pitchFamily="18" charset="0"/>
                </a:rPr>
                <a:t>GTVT</a:t>
              </a:r>
              <a:r>
                <a:rPr lang="en-US" sz="2200">
                  <a:solidFill>
                    <a:srgbClr val="0000FF"/>
                  </a:solidFill>
                  <a:effectLst/>
                  <a:latin typeface="#9Slide03 SFU Futura_12" panose="00000400000000000000" pitchFamily="2" charset="0"/>
                  <a:ea typeface="Times New Roman" panose="02020603050405020304" pitchFamily="18" charset="0"/>
                </a:rPr>
                <a:t>; du lịch biển; điện gió,...</a:t>
              </a:r>
              <a:endParaRPr sz="2200" b="1">
                <a:solidFill>
                  <a:srgbClr val="0000FF"/>
                </a:solidFill>
                <a:latin typeface="#9Slide03 SFU Futura_12" panose="00000400000000000000" pitchFamily="2" charset="0"/>
                <a:ea typeface="Paytone One"/>
                <a:cs typeface="Paytone One"/>
                <a:sym typeface="Paytone One"/>
              </a:endParaRPr>
            </a:p>
          </p:txBody>
        </p:sp>
      </p:grpSp>
      <p:pic>
        <p:nvPicPr>
          <p:cNvPr id="3" name="Picture 2" descr="A cartoon of a small island&#10;&#10;Description automatically generated">
            <a:extLst>
              <a:ext uri="{FF2B5EF4-FFF2-40B4-BE49-F238E27FC236}">
                <a16:creationId xmlns:a16="http://schemas.microsoft.com/office/drawing/2014/main" id="{77E4674E-3A93-40F3-2B06-68F0C4C7A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559" y="3099729"/>
            <a:ext cx="3337287" cy="2512629"/>
          </a:xfrm>
          <a:prstGeom prst="rect">
            <a:avLst/>
          </a:prstGeom>
        </p:spPr>
      </p:pic>
      <p:sp>
        <p:nvSpPr>
          <p:cNvPr id="17" name="TextBox 16">
            <a:extLst>
              <a:ext uri="{FF2B5EF4-FFF2-40B4-BE49-F238E27FC236}">
                <a16:creationId xmlns:a16="http://schemas.microsoft.com/office/drawing/2014/main" id="{392FBE1A-0A8C-E679-2F6D-66595192B8CE}"/>
              </a:ext>
            </a:extLst>
          </p:cNvPr>
          <p:cNvSpPr txBox="1"/>
          <p:nvPr/>
        </p:nvSpPr>
        <p:spPr>
          <a:xfrm>
            <a:off x="2946396" y="2237508"/>
            <a:ext cx="6097772" cy="830997"/>
          </a:xfrm>
          <a:prstGeom prst="rect">
            <a:avLst/>
          </a:prstGeom>
          <a:noFill/>
        </p:spPr>
        <p:txBody>
          <a:bodyPr wrap="square">
            <a:spAutoFit/>
          </a:bodyPr>
          <a:lstStyle/>
          <a:p>
            <a:pPr algn="ctr"/>
            <a:r>
              <a:rPr lang="vi-VN" sz="2400" b="1">
                <a:solidFill>
                  <a:schemeClr val="bg1"/>
                </a:solidFill>
                <a:latin typeface="#9Slide03 SFU Futura_12" panose="00000400000000000000" pitchFamily="2" charset="0"/>
                <a:ea typeface="Fira Sans Extra Condensed Medium"/>
                <a:cs typeface="Fira Sans Extra Condensed Medium"/>
                <a:sym typeface="Fira Sans Extra Condensed Medium"/>
              </a:rPr>
              <a:t>PHÁT TRIỂN </a:t>
            </a:r>
          </a:p>
          <a:p>
            <a:pPr algn="ctr"/>
            <a:r>
              <a:rPr lang="en-US" sz="2400" b="1">
                <a:solidFill>
                  <a:schemeClr val="bg1"/>
                </a:solidFill>
                <a:latin typeface="#9Slide03 SFU Futura_12" panose="00000400000000000000" pitchFamily="2" charset="0"/>
                <a:ea typeface="Fira Sans Extra Condensed Medium"/>
                <a:cs typeface="Fira Sans Extra Condensed Medium"/>
                <a:sym typeface="Fira Sans Extra Condensed Medium"/>
              </a:rPr>
              <a:t>KINH TẾ BIỂN,ĐẢO</a:t>
            </a:r>
          </a:p>
        </p:txBody>
      </p:sp>
      <p:grpSp>
        <p:nvGrpSpPr>
          <p:cNvPr id="37" name="Group 36">
            <a:extLst>
              <a:ext uri="{FF2B5EF4-FFF2-40B4-BE49-F238E27FC236}">
                <a16:creationId xmlns:a16="http://schemas.microsoft.com/office/drawing/2014/main" id="{60248880-DA15-C8B3-B754-4DF0281F6BE4}"/>
              </a:ext>
            </a:extLst>
          </p:cNvPr>
          <p:cNvGrpSpPr/>
          <p:nvPr/>
        </p:nvGrpSpPr>
        <p:grpSpPr>
          <a:xfrm>
            <a:off x="53165" y="3131854"/>
            <a:ext cx="4451298" cy="2295821"/>
            <a:chOff x="0" y="3116586"/>
            <a:chExt cx="4451298" cy="2295821"/>
          </a:xfrm>
        </p:grpSpPr>
        <p:cxnSp>
          <p:nvCxnSpPr>
            <p:cNvPr id="828" name="Google Shape;828;p51"/>
            <p:cNvCxnSpPr>
              <a:cxnSpLocks/>
              <a:stCxn id="829" idx="3"/>
              <a:endCxn id="830" idx="1"/>
            </p:cNvCxnSpPr>
            <p:nvPr/>
          </p:nvCxnSpPr>
          <p:spPr>
            <a:xfrm flipV="1">
              <a:off x="3644603" y="3131854"/>
              <a:ext cx="806695" cy="1147911"/>
            </a:xfrm>
            <a:prstGeom prst="straightConnector1">
              <a:avLst/>
            </a:prstGeom>
            <a:noFill/>
            <a:ln w="9525" cap="flat" cmpd="sng">
              <a:solidFill>
                <a:srgbClr val="00B050"/>
              </a:solidFill>
              <a:prstDash val="dash"/>
              <a:round/>
              <a:headEnd type="none" w="med" len="med"/>
              <a:tailEnd type="none" w="med" len="med"/>
            </a:ln>
          </p:spPr>
        </p:cxnSp>
        <p:sp>
          <p:nvSpPr>
            <p:cNvPr id="829" name="Google Shape;829;p51"/>
            <p:cNvSpPr/>
            <p:nvPr/>
          </p:nvSpPr>
          <p:spPr>
            <a:xfrm>
              <a:off x="0" y="3116586"/>
              <a:ext cx="3644603" cy="2295821"/>
            </a:xfrm>
            <a:prstGeom prst="roundRect">
              <a:avLst>
                <a:gd name="adj" fmla="val 50000"/>
              </a:avLst>
            </a:prstGeom>
            <a:solidFill>
              <a:schemeClr val="accent6">
                <a:lumMod val="20000"/>
                <a:lumOff val="80000"/>
              </a:schemeClr>
            </a:solidFill>
            <a:ln w="9525" cap="flat" cmpd="sng">
              <a:solidFill>
                <a:srgbClr val="00B05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26" name="TextBox 25">
              <a:extLst>
                <a:ext uri="{FF2B5EF4-FFF2-40B4-BE49-F238E27FC236}">
                  <a16:creationId xmlns:a16="http://schemas.microsoft.com/office/drawing/2014/main" id="{CE1AE3D6-0E1E-24DB-B6EB-C5350CFB3C74}"/>
                </a:ext>
              </a:extLst>
            </p:cNvPr>
            <p:cNvSpPr txBox="1"/>
            <p:nvPr/>
          </p:nvSpPr>
          <p:spPr>
            <a:xfrm>
              <a:off x="317009" y="3270347"/>
              <a:ext cx="3063950" cy="2123658"/>
            </a:xfrm>
            <a:prstGeom prst="rect">
              <a:avLst/>
            </a:prstGeom>
            <a:noFill/>
          </p:spPr>
          <p:txBody>
            <a:bodyPr wrap="square">
              <a:spAutoFit/>
            </a:bodyPr>
            <a:lstStyle/>
            <a:p>
              <a:pPr algn="ctr"/>
              <a:r>
                <a:rPr lang="vi-VN" sz="2200" b="0" i="0">
                  <a:solidFill>
                    <a:srgbClr val="0000FF"/>
                  </a:solidFill>
                  <a:effectLst/>
                  <a:latin typeface="#9Slide03 SFU Futura_12" panose="00000400000000000000" pitchFamily="2" charset="0"/>
                </a:rPr>
                <a:t>Còn nhiều khó khăn, thách thức trong phát triển </a:t>
              </a:r>
              <a:r>
                <a:rPr lang="vi-VN" sz="2200">
                  <a:solidFill>
                    <a:srgbClr val="0000FF"/>
                  </a:solidFill>
                  <a:latin typeface="#9Slide03 SFU Futura_12" panose="00000400000000000000" pitchFamily="2" charset="0"/>
                </a:rPr>
                <a:t>KT </a:t>
              </a:r>
              <a:r>
                <a:rPr lang="vi-VN" sz="2200" b="0" i="0">
                  <a:solidFill>
                    <a:srgbClr val="0000FF"/>
                  </a:solidFill>
                  <a:effectLst/>
                  <a:latin typeface="#9Slide03 SFU Futura_12" panose="00000400000000000000" pitchFamily="2" charset="0"/>
                </a:rPr>
                <a:t>biển, đảo như thiên tai, BĐKH , vấn đề MT biển, nguồn lợi hải sản suy giảm,…</a:t>
              </a:r>
              <a:endParaRPr lang="en-US" sz="2200">
                <a:solidFill>
                  <a:srgbClr val="0000FF"/>
                </a:solidFill>
                <a:latin typeface="#9Slide03 SFU Futura_12" panose="00000400000000000000" pitchFamily="2" charset="0"/>
              </a:endParaRPr>
            </a:p>
          </p:txBody>
        </p:sp>
      </p:grpSp>
      <p:pic>
        <p:nvPicPr>
          <p:cNvPr id="32" name="Picture 31" descr="A cartoon of a polluted water&#10;&#10;Description automatically generated">
            <a:extLst>
              <a:ext uri="{FF2B5EF4-FFF2-40B4-BE49-F238E27FC236}">
                <a16:creationId xmlns:a16="http://schemas.microsoft.com/office/drawing/2014/main" id="{935048DB-26DA-A1B6-B1B6-306AE1CB0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8261" y="2475279"/>
            <a:ext cx="1105026" cy="842582"/>
          </a:xfrm>
          <a:prstGeom prst="rect">
            <a:avLst/>
          </a:prstGeom>
        </p:spPr>
      </p:pic>
      <p:pic>
        <p:nvPicPr>
          <p:cNvPr id="33" name="Picture 32" descr="A cartoon of a fishing boat&#10;&#10;Description automatically generated">
            <a:extLst>
              <a:ext uri="{FF2B5EF4-FFF2-40B4-BE49-F238E27FC236}">
                <a16:creationId xmlns:a16="http://schemas.microsoft.com/office/drawing/2014/main" id="{282FA44C-9C95-4900-2644-B1E4A0AD37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4890" y="2058978"/>
            <a:ext cx="2149852" cy="12092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22" presetClass="entr" presetSubtype="8"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right)">
                                      <p:cBhvr>
                                        <p:cTn id="25" dur="500"/>
                                        <p:tgtEl>
                                          <p:spTgt spid="37"/>
                                        </p:tgtEl>
                                      </p:cBhvr>
                                    </p:animEffect>
                                  </p:childTnLst>
                                </p:cTn>
                              </p:par>
                              <p:par>
                                <p:cTn id="26" presetID="22" presetClass="entr" presetSubtype="2"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right)">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beach chair and umbrella on an island with palm trees&#10;&#10;Description automatically generated">
            <a:extLst>
              <a:ext uri="{FF2B5EF4-FFF2-40B4-BE49-F238E27FC236}">
                <a16:creationId xmlns:a16="http://schemas.microsoft.com/office/drawing/2014/main" id="{16094580-FA7E-0EB9-9C7C-07A5D6AD7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809" y="1675590"/>
            <a:ext cx="2753552" cy="2753552"/>
          </a:xfrm>
          <a:prstGeom prst="rect">
            <a:avLst/>
          </a:prstGeom>
        </p:spPr>
      </p:pic>
      <p:grpSp>
        <p:nvGrpSpPr>
          <p:cNvPr id="9" name="Group 8">
            <a:extLst>
              <a:ext uri="{FF2B5EF4-FFF2-40B4-BE49-F238E27FC236}">
                <a16:creationId xmlns:a16="http://schemas.microsoft.com/office/drawing/2014/main" id="{664105CD-5403-D1A1-C52D-F0DAE44429A2}"/>
              </a:ext>
            </a:extLst>
          </p:cNvPr>
          <p:cNvGrpSpPr/>
          <p:nvPr/>
        </p:nvGrpSpPr>
        <p:grpSpPr>
          <a:xfrm>
            <a:off x="2889782" y="1264897"/>
            <a:ext cx="1712503" cy="1341400"/>
            <a:chOff x="2889782" y="1264897"/>
            <a:chExt cx="1712503" cy="1341400"/>
          </a:xfrm>
        </p:grpSpPr>
        <p:cxnSp>
          <p:nvCxnSpPr>
            <p:cNvPr id="11" name="Connector: Elbow 10">
              <a:extLst>
                <a:ext uri="{FF2B5EF4-FFF2-40B4-BE49-F238E27FC236}">
                  <a16:creationId xmlns:a16="http://schemas.microsoft.com/office/drawing/2014/main" id="{46E33C9A-0D67-9D24-6A18-9E58B61D028B}"/>
                </a:ext>
              </a:extLst>
            </p:cNvPr>
            <p:cNvCxnSpPr>
              <a:cxnSpLocks/>
            </p:cNvCxnSpPr>
            <p:nvPr/>
          </p:nvCxnSpPr>
          <p:spPr>
            <a:xfrm rot="10800000">
              <a:off x="3026332" y="1343848"/>
              <a:ext cx="1575953" cy="1262449"/>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2" name="Flowchart: Connector 11">
              <a:extLst>
                <a:ext uri="{FF2B5EF4-FFF2-40B4-BE49-F238E27FC236}">
                  <a16:creationId xmlns:a16="http://schemas.microsoft.com/office/drawing/2014/main" id="{4462BED0-A336-395E-2F2E-CAADDF493EA4}"/>
                </a:ext>
              </a:extLst>
            </p:cNvPr>
            <p:cNvSpPr/>
            <p:nvPr/>
          </p:nvSpPr>
          <p:spPr>
            <a:xfrm flipH="1">
              <a:off x="2889782" y="1264897"/>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lowchart: Connector 13">
            <a:extLst>
              <a:ext uri="{FF2B5EF4-FFF2-40B4-BE49-F238E27FC236}">
                <a16:creationId xmlns:a16="http://schemas.microsoft.com/office/drawing/2014/main" id="{97FA0A3A-B8A9-2B54-800F-C8D850BCBC90}"/>
              </a:ext>
            </a:extLst>
          </p:cNvPr>
          <p:cNvSpPr/>
          <p:nvPr/>
        </p:nvSpPr>
        <p:spPr>
          <a:xfrm flipH="1">
            <a:off x="8827937" y="1294788"/>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 name="Connector: Elbow 14">
            <a:extLst>
              <a:ext uri="{FF2B5EF4-FFF2-40B4-BE49-F238E27FC236}">
                <a16:creationId xmlns:a16="http://schemas.microsoft.com/office/drawing/2014/main" id="{5C50530A-7341-54B2-9218-BBB9C0B1FA25}"/>
              </a:ext>
            </a:extLst>
          </p:cNvPr>
          <p:cNvCxnSpPr>
            <a:cxnSpLocks/>
          </p:cNvCxnSpPr>
          <p:nvPr/>
        </p:nvCxnSpPr>
        <p:spPr>
          <a:xfrm flipV="1">
            <a:off x="7495610" y="1373738"/>
            <a:ext cx="1335884" cy="1086682"/>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8DADD4E-CB62-7FD1-7E7E-ABE460BF1282}"/>
              </a:ext>
            </a:extLst>
          </p:cNvPr>
          <p:cNvSpPr txBox="1"/>
          <p:nvPr/>
        </p:nvSpPr>
        <p:spPr>
          <a:xfrm>
            <a:off x="4346384" y="4282504"/>
            <a:ext cx="3030279" cy="830997"/>
          </a:xfrm>
          <a:prstGeom prst="rect">
            <a:avLst/>
          </a:prstGeom>
          <a:solidFill>
            <a:schemeClr val="accent4">
              <a:lumMod val="20000"/>
              <a:lumOff val="80000"/>
            </a:schemeClr>
          </a:solidFill>
          <a:ln w="12700">
            <a:solidFill>
              <a:srgbClr val="92D050"/>
            </a:solidFill>
          </a:ln>
        </p:spPr>
        <p:txBody>
          <a:bodyPr wrap="square" rtlCol="0">
            <a:spAutoFit/>
          </a:bodyPr>
          <a:lstStyle/>
          <a:p>
            <a:pPr algn="ctr"/>
            <a:r>
              <a:rPr lang="vi-VN" sz="2400">
                <a:solidFill>
                  <a:srgbClr val="0000FF"/>
                </a:solidFill>
                <a:latin typeface="#9Slide03 SFU Futura_12" panose="00000400000000000000" pitchFamily="2" charset="0"/>
              </a:rPr>
              <a:t>Giải pháp phát triển KT biển đảo</a:t>
            </a:r>
            <a:endParaRPr lang="en-US" sz="2400">
              <a:solidFill>
                <a:srgbClr val="0000FF"/>
              </a:solidFill>
              <a:latin typeface="#9Slide03 SFU Futura_12" panose="00000400000000000000" pitchFamily="2" charset="0"/>
            </a:endParaRPr>
          </a:p>
        </p:txBody>
      </p:sp>
      <p:sp>
        <p:nvSpPr>
          <p:cNvPr id="19" name="TextBox 18">
            <a:extLst>
              <a:ext uri="{FF2B5EF4-FFF2-40B4-BE49-F238E27FC236}">
                <a16:creationId xmlns:a16="http://schemas.microsoft.com/office/drawing/2014/main" id="{D065C687-AEBC-69DF-97C2-CBD3EDAD3009}"/>
              </a:ext>
            </a:extLst>
          </p:cNvPr>
          <p:cNvSpPr txBox="1"/>
          <p:nvPr/>
        </p:nvSpPr>
        <p:spPr>
          <a:xfrm>
            <a:off x="8553796" y="353524"/>
            <a:ext cx="3501656" cy="830997"/>
          </a:xfrm>
          <a:prstGeom prst="rect">
            <a:avLst/>
          </a:prstGeom>
          <a:solidFill>
            <a:schemeClr val="bg1"/>
          </a:solidFill>
          <a:ln>
            <a:solidFill>
              <a:srgbClr val="00B050"/>
            </a:solidFill>
            <a:prstDash val="sysDash"/>
          </a:ln>
        </p:spPr>
        <p:txBody>
          <a:bodyPr wrap="square" rtlCol="0">
            <a:spAutoFit/>
          </a:bodyPr>
          <a:lstStyle/>
          <a:p>
            <a:pPr marL="285750" indent="-285750" algn="ctr">
              <a:buFont typeface="Wingdings" panose="05000000000000000000" pitchFamily="2" charset="2"/>
              <a:buChar char="q"/>
            </a:pPr>
            <a:r>
              <a:rPr lang="vi-VN" sz="2400">
                <a:solidFill>
                  <a:srgbClr val="0070C0"/>
                </a:solidFill>
                <a:latin typeface="#9Slide03 SFU Futura_12" panose="00000400000000000000" pitchFamily="2" charset="0"/>
              </a:rPr>
              <a:t> Phát triển tổng hợp và bền vững</a:t>
            </a:r>
          </a:p>
        </p:txBody>
      </p:sp>
      <p:sp>
        <p:nvSpPr>
          <p:cNvPr id="21" name="TextBox 20">
            <a:extLst>
              <a:ext uri="{FF2B5EF4-FFF2-40B4-BE49-F238E27FC236}">
                <a16:creationId xmlns:a16="http://schemas.microsoft.com/office/drawing/2014/main" id="{180C7A86-0200-4D87-51C7-FD5D46958828}"/>
              </a:ext>
            </a:extLst>
          </p:cNvPr>
          <p:cNvSpPr txBox="1"/>
          <p:nvPr/>
        </p:nvSpPr>
        <p:spPr>
          <a:xfrm>
            <a:off x="136548" y="405221"/>
            <a:ext cx="3501657" cy="830997"/>
          </a:xfrm>
          <a:prstGeom prst="rect">
            <a:avLst/>
          </a:prstGeom>
          <a:solidFill>
            <a:schemeClr val="bg1"/>
          </a:solidFill>
          <a:ln>
            <a:solidFill>
              <a:srgbClr val="00B050"/>
            </a:solidFill>
            <a:prstDash val="sysDash"/>
          </a:ln>
        </p:spPr>
        <p:txBody>
          <a:bodyPr wrap="square" rtlCol="0">
            <a:spAutoFit/>
          </a:bodyPr>
          <a:lstStyle/>
          <a:p>
            <a:pPr marL="285750" indent="-285750" algn="ctr">
              <a:buFont typeface="Wingdings" panose="05000000000000000000" pitchFamily="2" charset="2"/>
              <a:buChar char="q"/>
            </a:pPr>
            <a:r>
              <a:rPr lang="vi-VN" sz="2400">
                <a:solidFill>
                  <a:srgbClr val="0070C0"/>
                </a:solidFill>
                <a:latin typeface="#9Slide03 SFU Futura_12" panose="00000400000000000000" pitchFamily="2" charset="0"/>
              </a:rPr>
              <a:t> Bảo vệ MT và an ninh quốc phòng</a:t>
            </a:r>
            <a:endParaRPr lang="en-US" sz="2400">
              <a:solidFill>
                <a:srgbClr val="0070C0"/>
              </a:solidFill>
              <a:latin typeface="#9Slide03 SFU Futura_12" panose="00000400000000000000" pitchFamily="2" charset="0"/>
            </a:endParaRPr>
          </a:p>
        </p:txBody>
      </p:sp>
      <p:sp>
        <p:nvSpPr>
          <p:cNvPr id="22" name="TextBox 21">
            <a:extLst>
              <a:ext uri="{FF2B5EF4-FFF2-40B4-BE49-F238E27FC236}">
                <a16:creationId xmlns:a16="http://schemas.microsoft.com/office/drawing/2014/main" id="{421F489F-9B67-08A5-C32F-E0280FBA952C}"/>
              </a:ext>
            </a:extLst>
          </p:cNvPr>
          <p:cNvSpPr txBox="1"/>
          <p:nvPr/>
        </p:nvSpPr>
        <p:spPr>
          <a:xfrm>
            <a:off x="8163552" y="1669077"/>
            <a:ext cx="3753293" cy="830997"/>
          </a:xfrm>
          <a:prstGeom prst="rect">
            <a:avLst/>
          </a:prstGeom>
          <a:noFill/>
        </p:spPr>
        <p:txBody>
          <a:bodyPr wrap="square" rtlCol="0">
            <a:spAutoFit/>
          </a:bodyPr>
          <a:lstStyle/>
          <a:p>
            <a:pPr marL="342900" indent="-342900" algn="ctr">
              <a:buFont typeface="Courier New" panose="02070309020205020404" pitchFamily="49" charset="0"/>
              <a:buChar char="o"/>
            </a:pPr>
            <a:r>
              <a:rPr lang="vi-VN" sz="2400">
                <a:solidFill>
                  <a:srgbClr val="002060"/>
                </a:solidFill>
                <a:latin typeface="#9Slide03 SFU Futura_12" panose="00000400000000000000" pitchFamily="2" charset="0"/>
              </a:rPr>
              <a:t>Sử dụng bền vững tài nguyên, bảo vệ HST</a:t>
            </a:r>
          </a:p>
        </p:txBody>
      </p:sp>
      <p:sp>
        <p:nvSpPr>
          <p:cNvPr id="23" name="TextBox 22">
            <a:extLst>
              <a:ext uri="{FF2B5EF4-FFF2-40B4-BE49-F238E27FC236}">
                <a16:creationId xmlns:a16="http://schemas.microsoft.com/office/drawing/2014/main" id="{1448893B-1D3D-DF29-5EAA-E0F55BCE16DE}"/>
              </a:ext>
            </a:extLst>
          </p:cNvPr>
          <p:cNvSpPr txBox="1"/>
          <p:nvPr/>
        </p:nvSpPr>
        <p:spPr>
          <a:xfrm>
            <a:off x="7856981" y="2533458"/>
            <a:ext cx="4366434" cy="461665"/>
          </a:xfrm>
          <a:prstGeom prst="rect">
            <a:avLst/>
          </a:prstGeom>
          <a:noFill/>
        </p:spPr>
        <p:txBody>
          <a:bodyPr wrap="square" rtlCol="0">
            <a:spAutoFit/>
          </a:bodyPr>
          <a:lstStyle/>
          <a:p>
            <a:pPr marL="342900" indent="-342900" algn="ctr">
              <a:buFont typeface="Courier New" panose="02070309020205020404" pitchFamily="49" charset="0"/>
              <a:buChar char="o"/>
            </a:pPr>
            <a:r>
              <a:rPr lang="vi-VN" sz="2400">
                <a:solidFill>
                  <a:srgbClr val="002060"/>
                </a:solidFill>
                <a:latin typeface="#9Slide03 SFU Futura_12" panose="00000400000000000000" pitchFamily="2" charset="0"/>
              </a:rPr>
              <a:t>Khai thác thủy sản xa bờ...</a:t>
            </a:r>
          </a:p>
        </p:txBody>
      </p:sp>
      <p:sp>
        <p:nvSpPr>
          <p:cNvPr id="24" name="TextBox 23">
            <a:extLst>
              <a:ext uri="{FF2B5EF4-FFF2-40B4-BE49-F238E27FC236}">
                <a16:creationId xmlns:a16="http://schemas.microsoft.com/office/drawing/2014/main" id="{1E32EE6A-20C9-361B-5466-84BC04BCCE5E}"/>
              </a:ext>
            </a:extLst>
          </p:cNvPr>
          <p:cNvSpPr txBox="1"/>
          <p:nvPr/>
        </p:nvSpPr>
        <p:spPr>
          <a:xfrm>
            <a:off x="7550411" y="3220809"/>
            <a:ext cx="4366434" cy="830997"/>
          </a:xfrm>
          <a:prstGeom prst="rect">
            <a:avLst/>
          </a:prstGeom>
          <a:noFill/>
        </p:spPr>
        <p:txBody>
          <a:bodyPr wrap="square" rtlCol="0">
            <a:spAutoFit/>
          </a:bodyPr>
          <a:lstStyle/>
          <a:p>
            <a:pPr marL="342900" indent="-342900" algn="ctr">
              <a:buFont typeface="Courier New" panose="02070309020205020404" pitchFamily="49" charset="0"/>
              <a:buChar char="o"/>
            </a:pPr>
            <a:r>
              <a:rPr lang="vi-VN" sz="2400">
                <a:solidFill>
                  <a:srgbClr val="002060"/>
                </a:solidFill>
                <a:latin typeface="#9Slide03 SFU Futura_12" panose="00000400000000000000" pitchFamily="2" charset="0"/>
              </a:rPr>
              <a:t>Nâng cao hiệu quả hệ thống cảng biển, khu KT ven biển</a:t>
            </a:r>
          </a:p>
        </p:txBody>
      </p:sp>
      <p:sp>
        <p:nvSpPr>
          <p:cNvPr id="25" name="TextBox 24">
            <a:extLst>
              <a:ext uri="{FF2B5EF4-FFF2-40B4-BE49-F238E27FC236}">
                <a16:creationId xmlns:a16="http://schemas.microsoft.com/office/drawing/2014/main" id="{A4663663-5A9F-593E-5106-61FFD6BAEBFE}"/>
              </a:ext>
            </a:extLst>
          </p:cNvPr>
          <p:cNvSpPr txBox="1"/>
          <p:nvPr/>
        </p:nvSpPr>
        <p:spPr>
          <a:xfrm>
            <a:off x="7177597" y="4283266"/>
            <a:ext cx="4366434" cy="830997"/>
          </a:xfrm>
          <a:prstGeom prst="rect">
            <a:avLst/>
          </a:prstGeom>
          <a:noFill/>
        </p:spPr>
        <p:txBody>
          <a:bodyPr wrap="square" rtlCol="0">
            <a:spAutoFit/>
          </a:bodyPr>
          <a:lstStyle/>
          <a:p>
            <a:pPr marL="342900" indent="-342900" algn="ctr">
              <a:buFont typeface="Courier New" panose="02070309020205020404" pitchFamily="49" charset="0"/>
              <a:buChar char="o"/>
            </a:pPr>
            <a:r>
              <a:rPr lang="vi-VN" sz="2400">
                <a:solidFill>
                  <a:srgbClr val="002060"/>
                </a:solidFill>
                <a:latin typeface="#9Slide03 SFU Futura_12" panose="00000400000000000000" pitchFamily="2" charset="0"/>
              </a:rPr>
              <a:t>Chủ động ứng phó BĐKH, phòng chống thiên tai</a:t>
            </a:r>
          </a:p>
        </p:txBody>
      </p:sp>
      <p:pic>
        <p:nvPicPr>
          <p:cNvPr id="29" name="Picture 28" descr="A cartoon of a boat&#10;&#10;Description automatically generated">
            <a:extLst>
              <a:ext uri="{FF2B5EF4-FFF2-40B4-BE49-F238E27FC236}">
                <a16:creationId xmlns:a16="http://schemas.microsoft.com/office/drawing/2014/main" id="{D5BFA817-CD9D-F325-5731-68F136AFD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488" y="5014356"/>
            <a:ext cx="2708571" cy="1745759"/>
          </a:xfrm>
          <a:prstGeom prst="rect">
            <a:avLst/>
          </a:prstGeom>
        </p:spPr>
      </p:pic>
      <p:pic>
        <p:nvPicPr>
          <p:cNvPr id="31" name="Picture 30" descr="A cartoon of a fishing boat&#10;&#10;Description automatically generated">
            <a:extLst>
              <a:ext uri="{FF2B5EF4-FFF2-40B4-BE49-F238E27FC236}">
                <a16:creationId xmlns:a16="http://schemas.microsoft.com/office/drawing/2014/main" id="{5F2AE8D7-BA70-B09F-7E2D-69658597C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9" y="4182794"/>
            <a:ext cx="5014431" cy="2820618"/>
          </a:xfrm>
          <a:prstGeom prst="rect">
            <a:avLst/>
          </a:prstGeom>
        </p:spPr>
      </p:pic>
      <p:sp>
        <p:nvSpPr>
          <p:cNvPr id="4" name="TextBox 3">
            <a:extLst>
              <a:ext uri="{FF2B5EF4-FFF2-40B4-BE49-F238E27FC236}">
                <a16:creationId xmlns:a16="http://schemas.microsoft.com/office/drawing/2014/main" id="{6C139D3A-ED34-0F11-BAE7-509887B69B81}"/>
              </a:ext>
            </a:extLst>
          </p:cNvPr>
          <p:cNvSpPr txBox="1"/>
          <p:nvPr/>
        </p:nvSpPr>
        <p:spPr>
          <a:xfrm>
            <a:off x="-249005" y="1458136"/>
            <a:ext cx="3887210" cy="1200329"/>
          </a:xfrm>
          <a:prstGeom prst="rect">
            <a:avLst/>
          </a:prstGeom>
          <a:noFill/>
        </p:spPr>
        <p:txBody>
          <a:bodyPr wrap="square" rtlCol="0">
            <a:spAutoFit/>
          </a:bodyPr>
          <a:lstStyle/>
          <a:p>
            <a:pPr marL="342900" indent="-342900" algn="ctr">
              <a:buFont typeface="Courier New" panose="02070309020205020404" pitchFamily="49" charset="0"/>
              <a:buChar char="o"/>
            </a:pPr>
            <a:r>
              <a:rPr lang="vi-VN" sz="2400">
                <a:solidFill>
                  <a:srgbClr val="002060"/>
                </a:solidFill>
                <a:latin typeface="#9Slide03 SFU Futura_12" panose="00000400000000000000" pitchFamily="2" charset="0"/>
              </a:rPr>
              <a:t>Bảo vệ MT biển đảo, giảm thiểu rác thải nhựa, bảo vệ cảnh quan ven bờ</a:t>
            </a:r>
          </a:p>
        </p:txBody>
      </p:sp>
    </p:spTree>
    <p:extLst>
      <p:ext uri="{BB962C8B-B14F-4D97-AF65-F5344CB8AC3E}">
        <p14:creationId xmlns:p14="http://schemas.microsoft.com/office/powerpoint/2010/main" val="224394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p:bldP spid="23" grpId="0"/>
      <p:bldP spid="24" grpId="0"/>
      <p:bldP spid="2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134E28-12E7-A606-FCBC-AA982A745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37862"/>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006558-36D7-AFAC-358D-A2E2746FE1F8}"/>
              </a:ext>
            </a:extLst>
          </p:cNvPr>
          <p:cNvSpPr txBox="1"/>
          <p:nvPr/>
        </p:nvSpPr>
        <p:spPr>
          <a:xfrm>
            <a:off x="1052622" y="457200"/>
            <a:ext cx="10887740" cy="1200329"/>
          </a:xfrm>
          <a:prstGeom prst="rect">
            <a:avLst/>
          </a:prstGeom>
          <a:noFill/>
        </p:spPr>
        <p:txBody>
          <a:bodyPr wrap="square" rtlCol="0">
            <a:spAutoFit/>
          </a:bodyPr>
          <a:lstStyle/>
          <a:p>
            <a:r>
              <a:rPr lang="en-US" sz="5400" spc="543">
                <a:solidFill>
                  <a:srgbClr val="00B050"/>
                </a:solidFill>
                <a:latin typeface="#9Slide03 SFU Futura_05" panose="00000800000000000000" pitchFamily="2" charset="0"/>
              </a:rPr>
              <a:t>LUYỆN TẬP</a:t>
            </a:r>
            <a:r>
              <a:rPr lang="vi-VN" sz="5400" spc="543">
                <a:solidFill>
                  <a:srgbClr val="00B050"/>
                </a:solidFill>
                <a:latin typeface="#9Slide03 SFU Futura_05" panose="00000800000000000000" pitchFamily="2" charset="0"/>
              </a:rPr>
              <a:t>- VẬN DỤNG</a:t>
            </a:r>
            <a:endParaRPr lang="en-US" sz="5400" spc="543">
              <a:solidFill>
                <a:srgbClr val="00B050"/>
              </a:solidFill>
              <a:latin typeface="#9Slide03 SFU Futura_05" panose="00000800000000000000" pitchFamily="2" charset="0"/>
            </a:endParaRPr>
          </a:p>
          <a:p>
            <a:endParaRPr lang="en-US"/>
          </a:p>
        </p:txBody>
      </p:sp>
    </p:spTree>
    <p:extLst>
      <p:ext uri="{BB962C8B-B14F-4D97-AF65-F5344CB8AC3E}">
        <p14:creationId xmlns:p14="http://schemas.microsoft.com/office/powerpoint/2010/main" val="2172952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492B034-F4A6-5BC3-CE20-F809BB3C77B3}"/>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6" name="Subtitle 5">
            <a:extLst>
              <a:ext uri="{FF2B5EF4-FFF2-40B4-BE49-F238E27FC236}">
                <a16:creationId xmlns:a16="http://schemas.microsoft.com/office/drawing/2014/main" id="{BC21B924-5398-739B-2D13-E8070A2F1FCC}"/>
              </a:ext>
            </a:extLst>
          </p:cNvPr>
          <p:cNvSpPr txBox="1">
            <a:spLocks/>
          </p:cNvSpPr>
          <p:nvPr/>
        </p:nvSpPr>
        <p:spPr>
          <a:xfrm>
            <a:off x="6417144" y="3429000"/>
            <a:ext cx="5661441" cy="2573861"/>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vi-VN" sz="6000" b="1" kern="1200">
                <a:solidFill>
                  <a:schemeClr val="bg1"/>
                </a:solidFill>
                <a:ea typeface="+mj-ea"/>
                <a:cs typeface="+mj-cs"/>
              </a:rPr>
              <a:t>BÀI 14</a:t>
            </a:r>
          </a:p>
          <a:p>
            <a:pPr marL="0" indent="0" algn="ctr">
              <a:spcBef>
                <a:spcPct val="0"/>
              </a:spcBef>
              <a:spcAft>
                <a:spcPts val="600"/>
              </a:spcAft>
              <a:buNone/>
            </a:pPr>
            <a:r>
              <a:rPr lang="vi-VN" sz="6000" b="1" kern="1200">
                <a:solidFill>
                  <a:schemeClr val="bg1"/>
                </a:solidFill>
                <a:ea typeface="+mj-ea"/>
                <a:cs typeface="+mj-cs"/>
              </a:rPr>
              <a:t> </a:t>
            </a:r>
            <a:r>
              <a:rPr lang="en-US" sz="6000" b="1" kern="1200">
                <a:solidFill>
                  <a:schemeClr val="bg1"/>
                </a:solidFill>
                <a:ea typeface="+mj-ea"/>
                <a:cs typeface="+mj-cs"/>
              </a:rPr>
              <a:t>BẮC TRUNG BỘ</a:t>
            </a:r>
            <a:endParaRPr lang="vi-VN" sz="6000" b="1" kern="1200">
              <a:solidFill>
                <a:schemeClr val="bg1"/>
              </a:solidFill>
              <a:ea typeface="+mj-ea"/>
              <a:cs typeface="+mj-cs"/>
            </a:endParaRPr>
          </a:p>
          <a:p>
            <a:pPr marL="0" indent="0" algn="ctr">
              <a:spcBef>
                <a:spcPct val="0"/>
              </a:spcBef>
              <a:spcAft>
                <a:spcPts val="600"/>
              </a:spcAft>
              <a:buNone/>
            </a:pPr>
            <a:r>
              <a:rPr lang="vi-VN" sz="6000" b="1">
                <a:solidFill>
                  <a:schemeClr val="bg1"/>
                </a:solidFill>
                <a:ea typeface="+mj-ea"/>
                <a:cs typeface="+mj-cs"/>
              </a:rPr>
              <a:t>(tiết 3)</a:t>
            </a:r>
            <a:endParaRPr lang="en-US" sz="6000" b="1" kern="1200">
              <a:solidFill>
                <a:schemeClr val="bg1"/>
              </a:solidFill>
              <a:ea typeface="+mj-ea"/>
              <a:cs typeface="+mj-cs"/>
            </a:endParaRPr>
          </a:p>
        </p:txBody>
      </p:sp>
    </p:spTree>
    <p:extLst>
      <p:ext uri="{BB962C8B-B14F-4D97-AF65-F5344CB8AC3E}">
        <p14:creationId xmlns:p14="http://schemas.microsoft.com/office/powerpoint/2010/main" val="30866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2E0B85-CBE7-30BE-47D2-D11B2B517267}"/>
              </a:ext>
            </a:extLst>
          </p:cNvPr>
          <p:cNvSpPr txBox="1"/>
          <p:nvPr/>
        </p:nvSpPr>
        <p:spPr>
          <a:xfrm>
            <a:off x="0" y="2053210"/>
            <a:ext cx="5488395" cy="3375019"/>
          </a:xfrm>
          <a:prstGeom prst="rect">
            <a:avLst/>
          </a:prstGeom>
        </p:spPr>
        <p:txBody>
          <a:bodyPr vert="horz" lIns="91440" tIns="45720" rIns="91440" bIns="45720" rtlCol="0" anchor="ctr">
            <a:noAutofit/>
          </a:bodyPr>
          <a:lstStyle/>
          <a:p>
            <a:pPr marL="285750" indent="-285750" algn="just">
              <a:lnSpc>
                <a:spcPct val="90000"/>
              </a:lnSpc>
              <a:spcBef>
                <a:spcPts val="600"/>
              </a:spcBef>
              <a:spcAft>
                <a:spcPts val="600"/>
              </a:spcAft>
              <a:buFont typeface="Wingdings" panose="05000000000000000000" pitchFamily="2" charset="2"/>
              <a:buChar char="q"/>
              <a:tabLst>
                <a:tab pos="180340" algn="l"/>
                <a:tab pos="450215" algn="l"/>
              </a:tabLst>
            </a:pPr>
            <a:r>
              <a:rPr lang="en-US" sz="4000">
                <a:solidFill>
                  <a:srgbClr val="0000FF"/>
                </a:solidFill>
                <a:effectLst/>
                <a:latin typeface="#9Slide03 SFU Futura_12" panose="00000400000000000000" pitchFamily="2" charset="0"/>
              </a:rPr>
              <a:t> Lập sơ đồ thể hiện những thuận lợi và khó khăn trong phát triển tổng hợp kinh tế biển, đảo ở Bắc Trung Bộ.</a:t>
            </a:r>
          </a:p>
        </p:txBody>
      </p:sp>
      <p:sp>
        <p:nvSpPr>
          <p:cNvPr id="9227" name="Rectangle 922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Rectangle 922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Rectangle 923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Nâng cao Phương pháp bản đồ tư duy Để trở thành một nhà thiết kế hoàn hảo">
            <a:extLst>
              <a:ext uri="{FF2B5EF4-FFF2-40B4-BE49-F238E27FC236}">
                <a16:creationId xmlns:a16="http://schemas.microsoft.com/office/drawing/2014/main" id="{2CC1B60A-185E-AF47-4BCA-83EA3F61CC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7738" y="1446755"/>
            <a:ext cx="5628018" cy="37316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F2CCE0-472D-DDDD-3242-14D7FF52147B}"/>
              </a:ext>
            </a:extLst>
          </p:cNvPr>
          <p:cNvSpPr txBox="1"/>
          <p:nvPr/>
        </p:nvSpPr>
        <p:spPr>
          <a:xfrm>
            <a:off x="469273" y="659521"/>
            <a:ext cx="6193464" cy="923330"/>
          </a:xfrm>
          <a:prstGeom prst="rect">
            <a:avLst/>
          </a:prstGeom>
          <a:noFill/>
        </p:spPr>
        <p:txBody>
          <a:bodyPr wrap="square">
            <a:spAutoFit/>
          </a:bodyPr>
          <a:lstStyle/>
          <a:p>
            <a:r>
              <a:rPr lang="en-US" sz="5400" spc="543">
                <a:solidFill>
                  <a:srgbClr val="00B050"/>
                </a:solidFill>
                <a:latin typeface="#9Slide03 SFU Futura_05" panose="00000800000000000000" pitchFamily="2" charset="0"/>
              </a:rPr>
              <a:t>LUYỆN TẬP</a:t>
            </a:r>
            <a:endParaRPr lang="en-US" sz="5400"/>
          </a:p>
        </p:txBody>
      </p:sp>
    </p:spTree>
    <p:extLst>
      <p:ext uri="{BB962C8B-B14F-4D97-AF65-F5344CB8AC3E}">
        <p14:creationId xmlns:p14="http://schemas.microsoft.com/office/powerpoint/2010/main" val="3424630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6F1486E3-0270-4654-C431-767D866384BA}"/>
              </a:ext>
            </a:extLst>
          </p:cNvPr>
          <p:cNvSpPr/>
          <p:nvPr/>
        </p:nvSpPr>
        <p:spPr>
          <a:xfrm>
            <a:off x="7185330" y="4595002"/>
            <a:ext cx="2364061" cy="1799943"/>
          </a:xfrm>
          <a:custGeom>
            <a:avLst/>
            <a:gdLst/>
            <a:ahLst/>
            <a:cxnLst/>
            <a:rect l="l" t="t" r="r" b="b"/>
            <a:pathLst>
              <a:path w="2878471" h="2302777">
                <a:moveTo>
                  <a:pt x="0" y="0"/>
                </a:moveTo>
                <a:lnTo>
                  <a:pt x="2878471" y="0"/>
                </a:lnTo>
                <a:lnTo>
                  <a:pt x="2878471" y="2302777"/>
                </a:lnTo>
                <a:lnTo>
                  <a:pt x="0" y="2302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12">
            <a:extLst>
              <a:ext uri="{FF2B5EF4-FFF2-40B4-BE49-F238E27FC236}">
                <a16:creationId xmlns:a16="http://schemas.microsoft.com/office/drawing/2014/main" id="{36C8806D-4D05-A304-B6E6-B36B8BF56780}"/>
              </a:ext>
            </a:extLst>
          </p:cNvPr>
          <p:cNvSpPr txBox="1"/>
          <p:nvPr/>
        </p:nvSpPr>
        <p:spPr>
          <a:xfrm>
            <a:off x="0" y="291974"/>
            <a:ext cx="13035461" cy="1098827"/>
          </a:xfrm>
          <a:prstGeom prst="rect">
            <a:avLst/>
          </a:prstGeom>
        </p:spPr>
        <p:txBody>
          <a:bodyPr lIns="0" tIns="0" rIns="0" bIns="0" rtlCol="0" anchor="t">
            <a:spAutoFit/>
          </a:bodyPr>
          <a:lstStyle/>
          <a:p>
            <a:pPr algn="ctr">
              <a:lnSpc>
                <a:spcPts val="8539"/>
              </a:lnSpc>
              <a:spcBef>
                <a:spcPct val="0"/>
              </a:spcBef>
            </a:pPr>
            <a:r>
              <a:rPr lang="en-US" sz="10000" dirty="0">
                <a:solidFill>
                  <a:srgbClr val="012F7F"/>
                </a:solidFill>
                <a:latin typeface="#9Slide03 IcielNovecento sans E" panose="00000900000000000000" pitchFamily="2" charset="-93"/>
              </a:rPr>
              <a:t>VẬN DỤNG </a:t>
            </a:r>
          </a:p>
        </p:txBody>
      </p:sp>
      <p:sp>
        <p:nvSpPr>
          <p:cNvPr id="5" name="TextBox 13">
            <a:extLst>
              <a:ext uri="{FF2B5EF4-FFF2-40B4-BE49-F238E27FC236}">
                <a16:creationId xmlns:a16="http://schemas.microsoft.com/office/drawing/2014/main" id="{B2FC92AD-A45E-3210-59DA-EDA00671D8D3}"/>
              </a:ext>
            </a:extLst>
          </p:cNvPr>
          <p:cNvSpPr txBox="1"/>
          <p:nvPr/>
        </p:nvSpPr>
        <p:spPr>
          <a:xfrm>
            <a:off x="2520894" y="2726815"/>
            <a:ext cx="8412322" cy="1969770"/>
          </a:xfrm>
          <a:prstGeom prst="rect">
            <a:avLst/>
          </a:prstGeom>
        </p:spPr>
        <p:txBody>
          <a:bodyPr wrap="square" lIns="0" tIns="0" rIns="0" bIns="0" rtlCol="0" anchor="t">
            <a:spAutoFit/>
          </a:bodyPr>
          <a:lstStyle/>
          <a:p>
            <a:pPr algn="ctr">
              <a:spcBef>
                <a:spcPct val="0"/>
              </a:spcBef>
            </a:pPr>
            <a:r>
              <a:rPr lang="vi-VN" sz="3200" b="1">
                <a:solidFill>
                  <a:srgbClr val="002060"/>
                </a:solidFill>
                <a:latin typeface="#9Slide03 Cabin Condensed" panose="00000506000000000000" pitchFamily="2" charset="-93"/>
              </a:rPr>
              <a:t> </a:t>
            </a:r>
            <a:r>
              <a:rPr lang="en-GB" sz="3200">
                <a:solidFill>
                  <a:srgbClr val="0000FF"/>
                </a:solidFill>
                <a:latin typeface="#9Slide03 SFU Futura_12" panose="00000400000000000000" pitchFamily="2" charset="0"/>
              </a:rPr>
              <a:t>S</a:t>
            </a:r>
            <a:r>
              <a:rPr lang="vi-VN" sz="3200">
                <a:solidFill>
                  <a:srgbClr val="0000FF"/>
                </a:solidFill>
                <a:latin typeface="#9Slide03 SFU Futura_12" panose="00000400000000000000" pitchFamily="2" charset="0"/>
              </a:rPr>
              <a:t>ưu tầm và viết đoạn văn ngắn giới thiệu về một tài nguyên du lịch ở Bắc Trung Bộ mà em ấn tượng nhất.</a:t>
            </a:r>
            <a:endParaRPr lang="en-US" sz="3200">
              <a:solidFill>
                <a:srgbClr val="0000FF"/>
              </a:solidFill>
              <a:latin typeface="#9Slide03 SFU Futura_12" panose="00000400000000000000" pitchFamily="2" charset="0"/>
            </a:endParaRPr>
          </a:p>
          <a:p>
            <a:pPr algn="ctr">
              <a:spcBef>
                <a:spcPct val="0"/>
              </a:spcBef>
            </a:pPr>
            <a:endParaRPr lang="en-US" sz="3200" b="1" dirty="0">
              <a:solidFill>
                <a:srgbClr val="002060"/>
              </a:solidFill>
              <a:latin typeface="#9Slide03 Cabin Condensed" panose="00000506000000000000" pitchFamily="2" charset="-93"/>
            </a:endParaRPr>
          </a:p>
        </p:txBody>
      </p:sp>
      <p:sp>
        <p:nvSpPr>
          <p:cNvPr id="6" name="TextBox 14">
            <a:extLst>
              <a:ext uri="{FF2B5EF4-FFF2-40B4-BE49-F238E27FC236}">
                <a16:creationId xmlns:a16="http://schemas.microsoft.com/office/drawing/2014/main" id="{01E21228-3789-CEB1-4821-78A6BDB29457}"/>
              </a:ext>
            </a:extLst>
          </p:cNvPr>
          <p:cNvSpPr txBox="1"/>
          <p:nvPr/>
        </p:nvSpPr>
        <p:spPr>
          <a:xfrm>
            <a:off x="1426957" y="5383975"/>
            <a:ext cx="6864158" cy="984885"/>
          </a:xfrm>
          <a:prstGeom prst="rect">
            <a:avLst/>
          </a:prstGeom>
        </p:spPr>
        <p:txBody>
          <a:bodyPr wrap="square" lIns="0" tIns="0" rIns="0" bIns="0" rtlCol="0" anchor="t">
            <a:spAutoFit/>
          </a:bodyPr>
          <a:lstStyle/>
          <a:p>
            <a:pPr marL="571500" indent="-571500">
              <a:buFont typeface="Wingdings" panose="05000000000000000000" pitchFamily="2" charset="2"/>
              <a:buChar char="q"/>
            </a:pPr>
            <a:r>
              <a:rPr lang="en-US" sz="3200">
                <a:solidFill>
                  <a:srgbClr val="00B0F0"/>
                </a:solidFill>
                <a:latin typeface="#9Slide03 SFU Futura_12" panose="00000400000000000000" pitchFamily="2" charset="0"/>
              </a:rPr>
              <a:t>Thời </a:t>
            </a:r>
            <a:r>
              <a:rPr lang="en-US" sz="3200" dirty="0" err="1">
                <a:solidFill>
                  <a:srgbClr val="00B0F0"/>
                </a:solidFill>
                <a:latin typeface="#9Slide03 SFU Futura_12" panose="00000400000000000000" pitchFamily="2" charset="0"/>
              </a:rPr>
              <a:t>gian</a:t>
            </a:r>
            <a:r>
              <a:rPr lang="en-US" sz="3200" dirty="0">
                <a:solidFill>
                  <a:srgbClr val="00B0F0"/>
                </a:solidFill>
                <a:latin typeface="#9Slide03 SFU Futura_12" panose="00000400000000000000" pitchFamily="2" charset="0"/>
              </a:rPr>
              <a:t> </a:t>
            </a:r>
            <a:r>
              <a:rPr lang="en-US" sz="3200" dirty="0" err="1">
                <a:solidFill>
                  <a:srgbClr val="00B0F0"/>
                </a:solidFill>
                <a:latin typeface="#9Slide03 SFU Futura_12" panose="00000400000000000000" pitchFamily="2" charset="0"/>
              </a:rPr>
              <a:t>thực</a:t>
            </a:r>
            <a:r>
              <a:rPr lang="en-US" sz="3200" dirty="0">
                <a:solidFill>
                  <a:srgbClr val="00B0F0"/>
                </a:solidFill>
                <a:latin typeface="#9Slide03 SFU Futura_12" panose="00000400000000000000" pitchFamily="2" charset="0"/>
              </a:rPr>
              <a:t> </a:t>
            </a:r>
            <a:r>
              <a:rPr lang="en-US" sz="3200" dirty="0" err="1">
                <a:solidFill>
                  <a:srgbClr val="00B0F0"/>
                </a:solidFill>
                <a:latin typeface="#9Slide03 SFU Futura_12" panose="00000400000000000000" pitchFamily="2" charset="0"/>
              </a:rPr>
              <a:t>hiện</a:t>
            </a:r>
            <a:r>
              <a:rPr lang="en-US" sz="3200" dirty="0">
                <a:solidFill>
                  <a:srgbClr val="00B0F0"/>
                </a:solidFill>
                <a:latin typeface="#9Slide03 SFU Futura_12" panose="00000400000000000000" pitchFamily="2" charset="0"/>
              </a:rPr>
              <a:t>: 1 </a:t>
            </a:r>
            <a:r>
              <a:rPr lang="en-US" sz="3200" dirty="0" err="1">
                <a:solidFill>
                  <a:srgbClr val="00B0F0"/>
                </a:solidFill>
                <a:latin typeface="#9Slide03 SFU Futura_12" panose="00000400000000000000" pitchFamily="2" charset="0"/>
              </a:rPr>
              <a:t>tuần</a:t>
            </a:r>
            <a:endParaRPr lang="en-US" sz="3200" dirty="0">
              <a:solidFill>
                <a:srgbClr val="00B0F0"/>
              </a:solidFill>
              <a:latin typeface="#9Slide03 SFU Futura_12" panose="00000400000000000000" pitchFamily="2" charset="0"/>
            </a:endParaRPr>
          </a:p>
          <a:p>
            <a:pPr marL="571500" indent="-571500">
              <a:buFont typeface="Wingdings" panose="05000000000000000000" pitchFamily="2" charset="2"/>
              <a:buChar char="q"/>
            </a:pPr>
            <a:r>
              <a:rPr lang="vi-VN" sz="3200">
                <a:solidFill>
                  <a:srgbClr val="00B0F0"/>
                </a:solidFill>
                <a:latin typeface="#9Slide03 SFU Futura_12" panose="00000400000000000000" pitchFamily="2" charset="0"/>
              </a:rPr>
              <a:t>Yêu cầu</a:t>
            </a:r>
            <a:r>
              <a:rPr lang="en-US" sz="3200">
                <a:solidFill>
                  <a:srgbClr val="00B0F0"/>
                </a:solidFill>
                <a:latin typeface="#9Slide03 SFU Futura_12" panose="00000400000000000000" pitchFamily="2" charset="0"/>
              </a:rPr>
              <a:t>: </a:t>
            </a:r>
            <a:r>
              <a:rPr lang="en-US" sz="3200" dirty="0" err="1">
                <a:solidFill>
                  <a:srgbClr val="00B0F0"/>
                </a:solidFill>
                <a:latin typeface="#9Slide03 SFU Futura_12" panose="00000400000000000000" pitchFamily="2" charset="0"/>
              </a:rPr>
              <a:t>viết</a:t>
            </a:r>
            <a:r>
              <a:rPr lang="en-US" sz="3200" dirty="0">
                <a:solidFill>
                  <a:srgbClr val="00B0F0"/>
                </a:solidFill>
                <a:latin typeface="#9Slide03 SFU Futura_12" panose="00000400000000000000" pitchFamily="2" charset="0"/>
              </a:rPr>
              <a:t> </a:t>
            </a:r>
            <a:r>
              <a:rPr lang="en-US" sz="3200" dirty="0" err="1">
                <a:solidFill>
                  <a:srgbClr val="00B0F0"/>
                </a:solidFill>
                <a:latin typeface="#9Slide03 SFU Futura_12" panose="00000400000000000000" pitchFamily="2" charset="0"/>
              </a:rPr>
              <a:t>tay</a:t>
            </a:r>
            <a:r>
              <a:rPr lang="en-US" sz="3200" dirty="0">
                <a:solidFill>
                  <a:srgbClr val="00B0F0"/>
                </a:solidFill>
                <a:latin typeface="#9Slide03 SFU Futura_12" panose="00000400000000000000" pitchFamily="2" charset="0"/>
              </a:rPr>
              <a:t>/ </a:t>
            </a:r>
            <a:r>
              <a:rPr lang="en-US" sz="3200" err="1">
                <a:solidFill>
                  <a:srgbClr val="00B0F0"/>
                </a:solidFill>
                <a:latin typeface="#9Slide03 SFU Futura_12" panose="00000400000000000000" pitchFamily="2" charset="0"/>
              </a:rPr>
              <a:t>đánh</a:t>
            </a:r>
            <a:r>
              <a:rPr lang="en-US" sz="3200">
                <a:solidFill>
                  <a:srgbClr val="00B0F0"/>
                </a:solidFill>
                <a:latin typeface="#9Slide03 SFU Futura_12" panose="00000400000000000000" pitchFamily="2" charset="0"/>
              </a:rPr>
              <a:t> máy</a:t>
            </a:r>
            <a:endParaRPr lang="en-US" sz="3200" dirty="0">
              <a:solidFill>
                <a:srgbClr val="00B0F0"/>
              </a:solidFill>
              <a:latin typeface="#9Slide03 SFU Futura_12" panose="00000400000000000000" pitchFamily="2" charset="0"/>
            </a:endParaRPr>
          </a:p>
        </p:txBody>
      </p:sp>
      <p:pic>
        <p:nvPicPr>
          <p:cNvPr id="8" name="Picture 7" descr="A close-up of a beach items&#10;&#10;Description automatically generated">
            <a:extLst>
              <a:ext uri="{FF2B5EF4-FFF2-40B4-BE49-F238E27FC236}">
                <a16:creationId xmlns:a16="http://schemas.microsoft.com/office/drawing/2014/main" id="{2B77BB02-7F4D-D8D2-6964-631BC199A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97" y="1523021"/>
            <a:ext cx="3041344" cy="3041344"/>
          </a:xfrm>
          <a:prstGeom prst="rect">
            <a:avLst/>
          </a:prstGeom>
        </p:spPr>
      </p:pic>
      <p:sp>
        <p:nvSpPr>
          <p:cNvPr id="9" name="Rectangle: Rounded Corners 8">
            <a:extLst>
              <a:ext uri="{FF2B5EF4-FFF2-40B4-BE49-F238E27FC236}">
                <a16:creationId xmlns:a16="http://schemas.microsoft.com/office/drawing/2014/main" id="{6BE8E4C0-A9CD-0488-6BB5-9D89FF189010}"/>
              </a:ext>
            </a:extLst>
          </p:cNvPr>
          <p:cNvSpPr/>
          <p:nvPr/>
        </p:nvSpPr>
        <p:spPr>
          <a:xfrm>
            <a:off x="197615" y="1390801"/>
            <a:ext cx="11796770" cy="5392771"/>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01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68A302-BD94-8697-E154-F2D2193C8A08}"/>
              </a:ext>
            </a:extLst>
          </p:cNvPr>
          <p:cNvSpPr txBox="1"/>
          <p:nvPr/>
        </p:nvSpPr>
        <p:spPr>
          <a:xfrm>
            <a:off x="295520" y="136606"/>
            <a:ext cx="11722307" cy="6569619"/>
          </a:xfrm>
          <a:prstGeom prst="rect">
            <a:avLst/>
          </a:prstGeom>
          <a:noFill/>
        </p:spPr>
        <p:txBody>
          <a:bodyPr wrap="square">
            <a:spAutoFit/>
          </a:bodyPr>
          <a:lstStyle/>
          <a:p>
            <a:pPr marL="342900" marR="140335" lvl="0" indent="-342900" algn="just" fontAlgn="base">
              <a:lnSpc>
                <a:spcPct val="112000"/>
              </a:lnSpc>
              <a:spcAft>
                <a:spcPts val="35"/>
              </a:spcAft>
              <a:buClr>
                <a:srgbClr val="181717"/>
              </a:buClr>
              <a:buSzPts val="1250"/>
              <a:buFont typeface="Arial" panose="020B0604020202020204" pitchFamily="34" charset="0"/>
              <a:buChar char="–"/>
            </a:pPr>
            <a:r>
              <a:rPr lang="en-US" sz="27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Tổng sản phẩm ngành công nghiệp Bắc Trung Bộ tăng nhanh qua các năm. Công nghiệp đang được tái cấu trúc theo hướng gia tăng các ngành công nghiệp công nghệ cao, tận dụng lợi thế cạnh tranh của Bắc Trung Bộ và chiến lược phát triển công nghiệp của đất nước.</a:t>
            </a:r>
          </a:p>
          <a:p>
            <a:pPr marL="342900" marR="140335" lvl="0" indent="-342900" algn="just" fontAlgn="base">
              <a:lnSpc>
                <a:spcPct val="112000"/>
              </a:lnSpc>
              <a:spcAft>
                <a:spcPts val="35"/>
              </a:spcAft>
              <a:buClr>
                <a:srgbClr val="181717"/>
              </a:buClr>
              <a:buSzPts val="1250"/>
              <a:buFont typeface="Arial" panose="020B0604020202020204" pitchFamily="34" charset="0"/>
              <a:buChar char="–"/>
            </a:pPr>
            <a:r>
              <a:rPr lang="en-US" sz="27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Cơ cấu công nghiệp của Bắc Trung Bộ khá đa dạng:</a:t>
            </a:r>
          </a:p>
          <a:p>
            <a:pPr marL="6350" marR="140335" indent="-6350" algn="just">
              <a:lnSpc>
                <a:spcPct val="112000"/>
              </a:lnSpc>
              <a:spcAft>
                <a:spcPts val="35"/>
              </a:spcAft>
            </a:pPr>
            <a:r>
              <a:rPr lang="en-US" sz="2700" kern="100">
                <a:solidFill>
                  <a:srgbClr val="0070C0"/>
                </a:solidFill>
                <a:effectLst/>
                <a:latin typeface="#9Slide03 SFU Futura_12" panose="00000400000000000000" pitchFamily="2" charset="0"/>
                <a:ea typeface="Times New Roman" panose="02020603050405020304" pitchFamily="18" charset="0"/>
              </a:rPr>
              <a:t>+ Công nghiệp sản xuất điện bao gồm thuỷ điện, nhiệt điện, tập trung chủ yếu ở Thanh Hoá, Nghệ An, Hà Tĩnh, Thừa Thiên Huế,... Điện gió, điện mặt trời phát triển mạnh ở Quảng Bình, Quảng Trị.</a:t>
            </a:r>
          </a:p>
          <a:p>
            <a:pPr marL="6350" marR="140335" indent="-6350" algn="just">
              <a:lnSpc>
                <a:spcPct val="112000"/>
              </a:lnSpc>
              <a:spcAft>
                <a:spcPts val="35"/>
              </a:spcAft>
            </a:pPr>
            <a:r>
              <a:rPr lang="en-US" sz="2700" kern="100">
                <a:solidFill>
                  <a:srgbClr val="0070C0"/>
                </a:solidFill>
                <a:effectLst/>
                <a:latin typeface="#9Slide03 SFU Futura_12" panose="00000400000000000000" pitchFamily="2" charset="0"/>
                <a:ea typeface="Times New Roman" panose="02020603050405020304" pitchFamily="18" charset="0"/>
              </a:rPr>
              <a:t>+ Công nghiệp khai khoáng chủ yếu là khai thác đá vôi ở Thanh Hoá, Nghệ An, Hà Tĩnh,... khai thác nước khoáng ở Hà Tĩnh, Quảng Bình, Thừa Thiên Huế. </a:t>
            </a:r>
          </a:p>
          <a:p>
            <a:pPr marL="6350" marR="140335" indent="-6350" algn="just">
              <a:lnSpc>
                <a:spcPct val="112000"/>
              </a:lnSpc>
              <a:spcAft>
                <a:spcPts val="35"/>
              </a:spcAft>
            </a:pPr>
            <a:r>
              <a:rPr lang="en-US" sz="2700" kern="100">
                <a:solidFill>
                  <a:srgbClr val="0070C0"/>
                </a:solidFill>
                <a:effectLst/>
                <a:latin typeface="#9Slide03 SFU Futura_12" panose="00000400000000000000" pitchFamily="2" charset="0"/>
                <a:ea typeface="Times New Roman" panose="02020603050405020304" pitchFamily="18" charset="0"/>
              </a:rPr>
              <a:t>+ Sản xuất vật liệu xây dựng tập trung ở Thanh Hoá, Nghệ An,...</a:t>
            </a:r>
          </a:p>
          <a:p>
            <a:pPr marL="6350" marR="140335" indent="-6350" algn="just">
              <a:lnSpc>
                <a:spcPct val="112000"/>
              </a:lnSpc>
              <a:spcAft>
                <a:spcPts val="690"/>
              </a:spcAft>
            </a:pPr>
            <a:r>
              <a:rPr lang="en-US" sz="2700" kern="100">
                <a:solidFill>
                  <a:srgbClr val="0070C0"/>
                </a:solidFill>
                <a:effectLst/>
                <a:latin typeface="#9Slide03 SFU Futura_12" panose="00000400000000000000" pitchFamily="2" charset="0"/>
                <a:ea typeface="Times New Roman" panose="02020603050405020304" pitchFamily="18" charset="0"/>
              </a:rPr>
              <a:t>+ Công nghiệp sản xuất, chế biến thực phẩm; chế biến gỗ và sản xuất sản phẩm từ gỗ được phát triển với quy mô vừa và nhỏ ở hầu hết các địa phương.</a:t>
            </a:r>
          </a:p>
        </p:txBody>
      </p:sp>
    </p:spTree>
    <p:extLst>
      <p:ext uri="{BB962C8B-B14F-4D97-AF65-F5344CB8AC3E}">
        <p14:creationId xmlns:p14="http://schemas.microsoft.com/office/powerpoint/2010/main" val="3637034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04E5C6-314E-4FD7-96D1-22102ABE2A5C}"/>
              </a:ext>
            </a:extLst>
          </p:cNvPr>
          <p:cNvGrpSpPr/>
          <p:nvPr/>
        </p:nvGrpSpPr>
        <p:grpSpPr>
          <a:xfrm>
            <a:off x="3354337" y="1845448"/>
            <a:ext cx="8079195" cy="1879402"/>
            <a:chOff x="3314416" y="795914"/>
            <a:chExt cx="8079195" cy="1879402"/>
          </a:xfrm>
        </p:grpSpPr>
        <p:sp>
          <p:nvSpPr>
            <p:cNvPr id="3" name="Rectangle: Rounded Corners 4">
              <a:extLst>
                <a:ext uri="{FF2B5EF4-FFF2-40B4-BE49-F238E27FC236}">
                  <a16:creationId xmlns:a16="http://schemas.microsoft.com/office/drawing/2014/main" id="{478D1C8F-034C-46B1-B3EC-6175E586A8DC}"/>
                </a:ext>
              </a:extLst>
            </p:cNvPr>
            <p:cNvSpPr/>
            <p:nvPr/>
          </p:nvSpPr>
          <p:spPr>
            <a:xfrm>
              <a:off x="3959334" y="795914"/>
              <a:ext cx="7434277" cy="1464271"/>
            </a:xfrm>
            <a:prstGeom prst="roundRect">
              <a:avLst>
                <a:gd name="adj" fmla="val 17309"/>
              </a:avLst>
            </a:prstGeom>
            <a:solidFill>
              <a:srgbClr val="FFFFCC"/>
            </a:solidFill>
            <a:ln w="12700" cap="flat" cmpd="sng" algn="ctr">
              <a:solidFill>
                <a:srgbClr val="FFC20C"/>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3200" kern="0" dirty="0">
                <a:solidFill>
                  <a:srgbClr val="0000CC"/>
                </a:solidFill>
                <a:latin typeface="#9Slide03 SFU Futura_12" panose="00000400000000000000" pitchFamily="2" charset="0"/>
                <a:ea typeface="#9Slide03 Roboto Medium" panose="02000000000000000000" pitchFamily="2" charset="0"/>
              </a:endParaRPr>
            </a:p>
          </p:txBody>
        </p:sp>
        <p:sp>
          <p:nvSpPr>
            <p:cNvPr id="4" name="TextBox 3">
              <a:extLst>
                <a:ext uri="{FF2B5EF4-FFF2-40B4-BE49-F238E27FC236}">
                  <a16:creationId xmlns:a16="http://schemas.microsoft.com/office/drawing/2014/main" id="{FDF4B7F2-819A-45C1-BF1F-ECD009C2EB2A}"/>
                </a:ext>
              </a:extLst>
            </p:cNvPr>
            <p:cNvSpPr txBox="1"/>
            <p:nvPr/>
          </p:nvSpPr>
          <p:spPr>
            <a:xfrm>
              <a:off x="4056606" y="934070"/>
              <a:ext cx="7318960" cy="1741246"/>
            </a:xfrm>
            <a:prstGeom prst="rect">
              <a:avLst/>
            </a:prstGeom>
            <a:noFill/>
            <a:ln>
              <a:noFill/>
            </a:ln>
          </p:spPr>
          <p:txBody>
            <a:bodyPr wrap="square" rtlCol="0">
              <a:spAutoFit/>
            </a:bodyPr>
            <a:lstStyle/>
            <a:p>
              <a:pPr algn="just">
                <a:lnSpc>
                  <a:spcPct val="107000"/>
                </a:lnSpc>
                <a:spcAft>
                  <a:spcPts val="800"/>
                </a:spcAft>
              </a:pPr>
              <a:r>
                <a:rPr lang="en-US" sz="3200" kern="100">
                  <a:solidFill>
                    <a:srgbClr val="0219F8"/>
                  </a:solidFill>
                  <a:effectLst/>
                  <a:latin typeface="#9Slide03 SFU Futura_12" panose="00000400000000000000" pitchFamily="2" charset="0"/>
                  <a:ea typeface="Arial" panose="020B0604020202020204" pitchFamily="34" charset="0"/>
                  <a:cs typeface="Arial" panose="020B0604020202020204" pitchFamily="34" charset="0"/>
                </a:rPr>
                <a:t>- Phân tích được sự phát triển và phân bố kinh tế ở Bắc Trung Bộ</a:t>
              </a:r>
            </a:p>
            <a:p>
              <a:pPr algn="just"/>
              <a:endParaRPr lang="en-US" sz="3200" kern="100">
                <a:solidFill>
                  <a:srgbClr val="0000CC"/>
                </a:solidFill>
                <a:effectLst/>
                <a:latin typeface="#9Slide03 SFU Futura_12" panose="00000400000000000000" pitchFamily="2" charset="0"/>
                <a:ea typeface="Aptos" panose="020B0004020202020204" pitchFamily="34" charset="0"/>
                <a:cs typeface="Times New Roman" panose="02020603050405020304" pitchFamily="18" charset="0"/>
              </a:endParaRPr>
            </a:p>
          </p:txBody>
        </p:sp>
        <p:sp>
          <p:nvSpPr>
            <p:cNvPr id="5" name="Arrow: Right 11">
              <a:extLst>
                <a:ext uri="{FF2B5EF4-FFF2-40B4-BE49-F238E27FC236}">
                  <a16:creationId xmlns:a16="http://schemas.microsoft.com/office/drawing/2014/main" id="{FDC59428-F1A4-4D53-A29E-FE4ABE91BE95}"/>
                </a:ext>
              </a:extLst>
            </p:cNvPr>
            <p:cNvSpPr/>
            <p:nvPr/>
          </p:nvSpPr>
          <p:spPr>
            <a:xfrm>
              <a:off x="3314416" y="1090362"/>
              <a:ext cx="388533" cy="396568"/>
            </a:xfrm>
            <a:prstGeom prst="rightArrow">
              <a:avLst/>
            </a:prstGeom>
            <a:solidFill>
              <a:srgbClr val="FFFF99"/>
            </a:solidFill>
            <a:ln w="12700" cap="flat" cmpd="sng" algn="ctr">
              <a:solidFill>
                <a:srgbClr val="FFC20C"/>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US" sz="3200" kern="0">
                <a:solidFill>
                  <a:srgbClr val="0000CC"/>
                </a:solidFill>
                <a:latin typeface="#9Slide03 SFU Futura_12" panose="00000400000000000000" pitchFamily="2" charset="0"/>
                <a:ea typeface="#9Slide03 Roboto Medium" panose="02000000000000000000" pitchFamily="2" charset="0"/>
              </a:endParaRPr>
            </a:p>
          </p:txBody>
        </p:sp>
      </p:grpSp>
      <p:sp>
        <p:nvSpPr>
          <p:cNvPr id="14" name="Freeform: Shape 18">
            <a:extLst>
              <a:ext uri="{FF2B5EF4-FFF2-40B4-BE49-F238E27FC236}">
                <a16:creationId xmlns:a16="http://schemas.microsoft.com/office/drawing/2014/main" id="{0C023742-CFD9-4149-A464-38618F8C7A4A}"/>
              </a:ext>
            </a:extLst>
          </p:cNvPr>
          <p:cNvSpPr/>
          <p:nvPr/>
        </p:nvSpPr>
        <p:spPr>
          <a:xfrm>
            <a:off x="0" y="0"/>
            <a:ext cx="5355377" cy="7051430"/>
          </a:xfrm>
          <a:custGeom>
            <a:avLst/>
            <a:gdLst>
              <a:gd name="connsiteX0" fmla="*/ 0 w 5167341"/>
              <a:gd name="connsiteY0" fmla="*/ 0 h 6858000"/>
              <a:gd name="connsiteX1" fmla="*/ 2110154 w 5167341"/>
              <a:gd name="connsiteY1" fmla="*/ 0 h 6858000"/>
              <a:gd name="connsiteX2" fmla="*/ 5167341 w 5167341"/>
              <a:gd name="connsiteY2" fmla="*/ 6858000 h 6858000"/>
              <a:gd name="connsiteX3" fmla="*/ 2110154 w 5167341"/>
              <a:gd name="connsiteY3" fmla="*/ 6858000 h 6858000"/>
              <a:gd name="connsiteX4" fmla="*/ 0 w 51673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41" h="6858000">
                <a:moveTo>
                  <a:pt x="0" y="0"/>
                </a:moveTo>
                <a:lnTo>
                  <a:pt x="2110154" y="0"/>
                </a:lnTo>
                <a:lnTo>
                  <a:pt x="5167341" y="6858000"/>
                </a:lnTo>
                <a:lnTo>
                  <a:pt x="2110154" y="6858000"/>
                </a:lnTo>
                <a:lnTo>
                  <a:pt x="0" y="6858000"/>
                </a:lnTo>
                <a:close/>
              </a:path>
            </a:pathLst>
          </a:custGeom>
          <a:blipFill>
            <a:blip r:embed="rId2"/>
            <a:srcRect/>
            <a:stretch>
              <a:fillRect l="-27071" t="204" r="-102263" b="2624"/>
            </a:stretch>
          </a:blip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grpSp>
        <p:nvGrpSpPr>
          <p:cNvPr id="15" name="Group 14">
            <a:extLst>
              <a:ext uri="{FF2B5EF4-FFF2-40B4-BE49-F238E27FC236}">
                <a16:creationId xmlns:a16="http://schemas.microsoft.com/office/drawing/2014/main" id="{B050FB4A-A3C9-4E2B-90E2-154D139D7AA7}"/>
              </a:ext>
            </a:extLst>
          </p:cNvPr>
          <p:cNvGrpSpPr/>
          <p:nvPr/>
        </p:nvGrpSpPr>
        <p:grpSpPr>
          <a:xfrm>
            <a:off x="10443283" y="-1298748"/>
            <a:ext cx="2756911" cy="2154530"/>
            <a:chOff x="9837179" y="-1247554"/>
            <a:chExt cx="2756911" cy="2154530"/>
          </a:xfrm>
        </p:grpSpPr>
        <p:sp>
          <p:nvSpPr>
            <p:cNvPr id="16" name="Oval 15">
              <a:extLst>
                <a:ext uri="{FF2B5EF4-FFF2-40B4-BE49-F238E27FC236}">
                  <a16:creationId xmlns:a16="http://schemas.microsoft.com/office/drawing/2014/main" id="{1CE58374-1E04-4FFC-8B04-9BA144E80B96}"/>
                </a:ext>
              </a:extLst>
            </p:cNvPr>
            <p:cNvSpPr/>
            <p:nvPr/>
          </p:nvSpPr>
          <p:spPr>
            <a:xfrm>
              <a:off x="10476532" y="-1247554"/>
              <a:ext cx="2117558" cy="2117558"/>
            </a:xfrm>
            <a:prstGeom prst="ellipse">
              <a:avLst/>
            </a:prstGeom>
            <a:no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sp>
          <p:nvSpPr>
            <p:cNvPr id="17" name="Oval 16">
              <a:extLst>
                <a:ext uri="{FF2B5EF4-FFF2-40B4-BE49-F238E27FC236}">
                  <a16:creationId xmlns:a16="http://schemas.microsoft.com/office/drawing/2014/main" id="{5DC69F50-CC55-4BCC-AF97-21EEF682FA60}"/>
                </a:ext>
              </a:extLst>
            </p:cNvPr>
            <p:cNvSpPr/>
            <p:nvPr/>
          </p:nvSpPr>
          <p:spPr>
            <a:xfrm>
              <a:off x="9837179" y="203290"/>
              <a:ext cx="310057" cy="310057"/>
            </a:xfrm>
            <a:prstGeom prst="ellipse">
              <a:avLst/>
            </a:prstGeom>
            <a:solidFill>
              <a:srgbClr val="54489E"/>
            </a:solid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sp>
          <p:nvSpPr>
            <p:cNvPr id="18" name="Oval 17">
              <a:extLst>
                <a:ext uri="{FF2B5EF4-FFF2-40B4-BE49-F238E27FC236}">
                  <a16:creationId xmlns:a16="http://schemas.microsoft.com/office/drawing/2014/main" id="{610C8BA6-202D-48E8-82A4-129C01DC26BE}"/>
                </a:ext>
              </a:extLst>
            </p:cNvPr>
            <p:cNvSpPr/>
            <p:nvPr/>
          </p:nvSpPr>
          <p:spPr>
            <a:xfrm>
              <a:off x="10424247" y="802406"/>
              <a:ext cx="104570" cy="104570"/>
            </a:xfrm>
            <a:prstGeom prst="ellipse">
              <a:avLst/>
            </a:prstGeom>
            <a:solidFill>
              <a:srgbClr val="54489E"/>
            </a:solid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grpSp>
      <p:sp>
        <p:nvSpPr>
          <p:cNvPr id="19" name="TextBox 18">
            <a:extLst>
              <a:ext uri="{FF2B5EF4-FFF2-40B4-BE49-F238E27FC236}">
                <a16:creationId xmlns:a16="http://schemas.microsoft.com/office/drawing/2014/main" id="{53C9F5D0-2F42-4FE4-A848-6072A4E6BEB8}"/>
              </a:ext>
            </a:extLst>
          </p:cNvPr>
          <p:cNvSpPr txBox="1"/>
          <p:nvPr/>
        </p:nvSpPr>
        <p:spPr>
          <a:xfrm>
            <a:off x="5407662" y="142578"/>
            <a:ext cx="5057795" cy="830997"/>
          </a:xfrm>
          <a:prstGeom prst="rect">
            <a:avLst/>
          </a:prstGeom>
          <a:noFill/>
        </p:spPr>
        <p:txBody>
          <a:bodyPr wrap="none" rtlCol="0">
            <a:spAutoFit/>
          </a:bodyPr>
          <a:lstStyle/>
          <a:p>
            <a:r>
              <a:rPr lang="en-US" sz="4800" b="1" dirty="0">
                <a:solidFill>
                  <a:srgbClr val="FF0000"/>
                </a:solidFill>
                <a:latin typeface="#9Slide03 SFU DIN Mittelschrift" panose="00000400000000000000" pitchFamily="2" charset="0"/>
                <a:ea typeface="#9Slide03 Roboto Medium" panose="02000000000000000000" pitchFamily="2" charset="0"/>
              </a:rPr>
              <a:t>MỤC TIÊU BÀI HỌC</a:t>
            </a:r>
          </a:p>
        </p:txBody>
      </p:sp>
      <p:grpSp>
        <p:nvGrpSpPr>
          <p:cNvPr id="28" name="Group 27">
            <a:extLst>
              <a:ext uri="{FF2B5EF4-FFF2-40B4-BE49-F238E27FC236}">
                <a16:creationId xmlns:a16="http://schemas.microsoft.com/office/drawing/2014/main" id="{45D71AB6-703E-6514-81D3-E95F307716C7}"/>
              </a:ext>
            </a:extLst>
          </p:cNvPr>
          <p:cNvGrpSpPr/>
          <p:nvPr/>
        </p:nvGrpSpPr>
        <p:grpSpPr>
          <a:xfrm>
            <a:off x="4343742" y="4193831"/>
            <a:ext cx="7431541" cy="2414447"/>
            <a:chOff x="4536758" y="4532889"/>
            <a:chExt cx="7431541" cy="2414447"/>
          </a:xfrm>
        </p:grpSpPr>
        <p:grpSp>
          <p:nvGrpSpPr>
            <p:cNvPr id="20" name="Group 19">
              <a:extLst>
                <a:ext uri="{FF2B5EF4-FFF2-40B4-BE49-F238E27FC236}">
                  <a16:creationId xmlns:a16="http://schemas.microsoft.com/office/drawing/2014/main" id="{ADF3AF46-0A43-AD24-2458-96FEB30E142A}"/>
                </a:ext>
              </a:extLst>
            </p:cNvPr>
            <p:cNvGrpSpPr/>
            <p:nvPr/>
          </p:nvGrpSpPr>
          <p:grpSpPr>
            <a:xfrm>
              <a:off x="4536758" y="4532889"/>
              <a:ext cx="7431541" cy="1834828"/>
              <a:chOff x="3717391" y="2324295"/>
              <a:chExt cx="7445190" cy="1545911"/>
            </a:xfrm>
          </p:grpSpPr>
          <p:sp>
            <p:nvSpPr>
              <p:cNvPr id="22" name="Rectangle: Rounded Corners 22">
                <a:extLst>
                  <a:ext uri="{FF2B5EF4-FFF2-40B4-BE49-F238E27FC236}">
                    <a16:creationId xmlns:a16="http://schemas.microsoft.com/office/drawing/2014/main" id="{893D5CB2-8E34-A5CA-6E4B-E02A4431E6F8}"/>
                  </a:ext>
                </a:extLst>
              </p:cNvPr>
              <p:cNvSpPr/>
              <p:nvPr/>
            </p:nvSpPr>
            <p:spPr>
              <a:xfrm>
                <a:off x="4312582" y="2324295"/>
                <a:ext cx="6396022" cy="1545911"/>
              </a:xfrm>
              <a:prstGeom prst="roundRect">
                <a:avLst>
                  <a:gd name="adj" fmla="val 17309"/>
                </a:avLst>
              </a:prstGeom>
              <a:solidFill>
                <a:srgbClr val="FFFFCC"/>
              </a:solidFill>
              <a:ln w="12700" cap="flat" cmpd="sng" algn="ctr">
                <a:solidFill>
                  <a:srgbClr val="FFC20C"/>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3200" kern="0" dirty="0">
                  <a:solidFill>
                    <a:srgbClr val="3D0AF6"/>
                  </a:solidFill>
                  <a:latin typeface="#9Slide03 SFU Futura_12" panose="00000400000000000000" pitchFamily="2" charset="0"/>
                  <a:ea typeface="#9Slide03 Roboto Medium" panose="02000000000000000000" pitchFamily="2" charset="0"/>
                </a:endParaRPr>
              </a:p>
            </p:txBody>
          </p:sp>
          <p:sp>
            <p:nvSpPr>
              <p:cNvPr id="23" name="TextBox 22">
                <a:extLst>
                  <a:ext uri="{FF2B5EF4-FFF2-40B4-BE49-F238E27FC236}">
                    <a16:creationId xmlns:a16="http://schemas.microsoft.com/office/drawing/2014/main" id="{20C7FC3A-7CAE-3367-DDA5-F0ABDBC138D0}"/>
                  </a:ext>
                </a:extLst>
              </p:cNvPr>
              <p:cNvSpPr txBox="1"/>
              <p:nvPr/>
            </p:nvSpPr>
            <p:spPr>
              <a:xfrm>
                <a:off x="4777755" y="2961104"/>
                <a:ext cx="6384826" cy="529323"/>
              </a:xfrm>
              <a:prstGeom prst="rect">
                <a:avLst/>
              </a:prstGeom>
              <a:noFill/>
              <a:ln>
                <a:noFill/>
              </a:ln>
            </p:spPr>
            <p:txBody>
              <a:bodyPr wrap="square" rtlCol="0">
                <a:spAutoFit/>
              </a:bodyPr>
              <a:lstStyle/>
              <a:p>
                <a:pPr indent="180340" algn="just">
                  <a:lnSpc>
                    <a:spcPct val="120000"/>
                  </a:lnSpc>
                  <a:tabLst>
                    <a:tab pos="4629150" algn="l"/>
                  </a:tabLst>
                </a:pPr>
                <a:endParaRPr lang="en-US" sz="3200" dirty="0">
                  <a:solidFill>
                    <a:srgbClr val="3D0AF6"/>
                  </a:solidFill>
                  <a:latin typeface="#9Slide03 SFU Futura_12" panose="00000400000000000000" pitchFamily="2" charset="0"/>
                  <a:ea typeface="#9Slide03 Roboto Medium" panose="02000000000000000000" pitchFamily="2" charset="0"/>
                  <a:cs typeface="Times New Roman" panose="02020603050405020304" pitchFamily="18" charset="0"/>
                </a:endParaRPr>
              </a:p>
            </p:txBody>
          </p:sp>
          <p:sp>
            <p:nvSpPr>
              <p:cNvPr id="24" name="Arrow: Right 12">
                <a:extLst>
                  <a:ext uri="{FF2B5EF4-FFF2-40B4-BE49-F238E27FC236}">
                    <a16:creationId xmlns:a16="http://schemas.microsoft.com/office/drawing/2014/main" id="{C1EB8675-E8DE-EE42-F679-7D136A5C2E73}"/>
                  </a:ext>
                </a:extLst>
              </p:cNvPr>
              <p:cNvSpPr/>
              <p:nvPr/>
            </p:nvSpPr>
            <p:spPr>
              <a:xfrm>
                <a:off x="3717391" y="2483461"/>
                <a:ext cx="388533" cy="396568"/>
              </a:xfrm>
              <a:prstGeom prst="rightArrow">
                <a:avLst/>
              </a:prstGeom>
              <a:solidFill>
                <a:srgbClr val="FFFF99"/>
              </a:solidFill>
              <a:ln w="12700" cap="flat" cmpd="sng" algn="ctr">
                <a:solidFill>
                  <a:srgbClr val="FFC20C"/>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US" sz="3200" kern="0">
                  <a:solidFill>
                    <a:srgbClr val="3D0AF6"/>
                  </a:solidFill>
                  <a:latin typeface="#9Slide03 SFU Futura_12" panose="00000400000000000000" pitchFamily="2" charset="0"/>
                  <a:ea typeface="#9Slide03 Roboto Medium" panose="02000000000000000000" pitchFamily="2" charset="0"/>
                </a:endParaRPr>
              </a:p>
            </p:txBody>
          </p:sp>
        </p:grpSp>
        <p:sp>
          <p:nvSpPr>
            <p:cNvPr id="26" name="TextBox 25">
              <a:extLst>
                <a:ext uri="{FF2B5EF4-FFF2-40B4-BE49-F238E27FC236}">
                  <a16:creationId xmlns:a16="http://schemas.microsoft.com/office/drawing/2014/main" id="{E9B87096-6668-6331-FCBB-F9EB63F07C02}"/>
                </a:ext>
              </a:extLst>
            </p:cNvPr>
            <p:cNvSpPr txBox="1"/>
            <p:nvPr/>
          </p:nvSpPr>
          <p:spPr>
            <a:xfrm>
              <a:off x="5260330" y="4679151"/>
              <a:ext cx="6125351" cy="2268185"/>
            </a:xfrm>
            <a:prstGeom prst="rect">
              <a:avLst/>
            </a:prstGeom>
            <a:noFill/>
          </p:spPr>
          <p:txBody>
            <a:bodyPr wrap="square">
              <a:spAutoFit/>
            </a:bodyPr>
            <a:lstStyle/>
            <a:p>
              <a:pPr algn="just">
                <a:lnSpc>
                  <a:spcPct val="107000"/>
                </a:lnSpc>
                <a:spcAft>
                  <a:spcPts val="800"/>
                </a:spcAft>
              </a:pPr>
              <a:r>
                <a:rPr lang="en-US" sz="3200" kern="100">
                  <a:solidFill>
                    <a:srgbClr val="0219F8"/>
                  </a:solidFill>
                  <a:effectLst/>
                  <a:latin typeface="#9Slide03 SFU Futura_12" panose="00000400000000000000" pitchFamily="2" charset="0"/>
                  <a:ea typeface="Arial" panose="020B0604020202020204" pitchFamily="34" charset="0"/>
                  <a:cs typeface="Arial" panose="020B0604020202020204" pitchFamily="34" charset="0"/>
                </a:rPr>
                <a:t>- Phân tích được thế mạnh về du lịch, vấn đề phát triển kinh tế biển ở Bắc Trung Bộ</a:t>
              </a:r>
            </a:p>
            <a:p>
              <a:pPr algn="just"/>
              <a:r>
                <a:rPr lang="vi-VN" sz="3200">
                  <a:solidFill>
                    <a:srgbClr val="3D0AF6"/>
                  </a:solidFill>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3200">
                <a:solidFill>
                  <a:srgbClr val="3D0AF6"/>
                </a:solidFill>
                <a:effectLst/>
                <a:latin typeface="#9Slide03 SFU Futura_12" panose="00000400000000000000" pitchFamily="2" charset="0"/>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4515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750"/>
                                        <p:tgtEl>
                                          <p:spTgt spid="1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p:tgtEl>
                                          <p:spTgt spid="28"/>
                                        </p:tgtEl>
                                        <p:attrNameLst>
                                          <p:attrName>ppt_x</p:attrName>
                                        </p:attrNameLst>
                                      </p:cBhvr>
                                      <p:tavLst>
                                        <p:tav tm="0">
                                          <p:val>
                                            <p:strVal val="#ppt_x-#ppt_w*1.125000"/>
                                          </p:val>
                                        </p:tav>
                                        <p:tav tm="100000">
                                          <p:val>
                                            <p:strVal val="#ppt_x"/>
                                          </p:val>
                                        </p:tav>
                                      </p:tavLst>
                                    </p:anim>
                                    <p:animEffect transition="in" filter="wipe(right)">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3627"/>
        <p:cNvGrpSpPr/>
        <p:nvPr/>
      </p:nvGrpSpPr>
      <p:grpSpPr>
        <a:xfrm>
          <a:off x="0" y="0"/>
          <a:ext cx="0" cy="0"/>
          <a:chOff x="0" y="0"/>
          <a:chExt cx="0" cy="0"/>
        </a:xfrm>
      </p:grpSpPr>
      <p:sp>
        <p:nvSpPr>
          <p:cNvPr id="3631" name="Google Shape;3631;p80"/>
          <p:cNvSpPr/>
          <p:nvPr/>
        </p:nvSpPr>
        <p:spPr>
          <a:xfrm rot="10800000" flipH="1">
            <a:off x="-86616" y="5050623"/>
            <a:ext cx="12852432" cy="7238952"/>
          </a:xfrm>
          <a:prstGeom prst="flowChartDocument">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2" name="Google Shape;3632;p80"/>
          <p:cNvSpPr/>
          <p:nvPr/>
        </p:nvSpPr>
        <p:spPr>
          <a:xfrm rot="10800000">
            <a:off x="-86617" y="5930561"/>
            <a:ext cx="12852432" cy="5467392"/>
          </a:xfrm>
          <a:prstGeom prst="flowChartDocument">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846;p77"/>
          <p:cNvSpPr/>
          <p:nvPr/>
        </p:nvSpPr>
        <p:spPr>
          <a:xfrm rot="-823">
            <a:off x="1745655" y="1305633"/>
            <a:ext cx="8776371" cy="2320825"/>
          </a:xfrm>
          <a:prstGeom prst="roundRect">
            <a:avLst>
              <a:gd name="adj" fmla="val 23688"/>
            </a:avLst>
          </a:prstGeom>
          <a:solidFill>
            <a:srgbClr val="FFFFCC"/>
          </a:solidFill>
          <a:ln>
            <a:noFill/>
          </a:ln>
        </p:spPr>
        <p:txBody>
          <a:bodyPr spcFirstLastPara="1" wrap="square" lIns="121900" tIns="121900" rIns="121900" bIns="121900" anchor="ctr" anchorCtr="0">
            <a:noAutofit/>
          </a:bodyPr>
          <a:lstStyle/>
          <a:p>
            <a:pPr algn="ctr" defTabSz="1219170">
              <a:buClr>
                <a:srgbClr val="000000"/>
              </a:buClr>
            </a:pPr>
            <a:endParaRPr sz="3200" kern="0">
              <a:solidFill>
                <a:srgbClr val="0000CC"/>
              </a:solidFill>
              <a:latin typeface="Arial"/>
              <a:cs typeface="Arial"/>
              <a:sym typeface="Arial"/>
            </a:endParaRPr>
          </a:p>
        </p:txBody>
      </p:sp>
      <p:sp>
        <p:nvSpPr>
          <p:cNvPr id="81" name="Google Shape;2850;p77"/>
          <p:cNvSpPr txBox="1">
            <a:spLocks/>
          </p:cNvSpPr>
          <p:nvPr/>
        </p:nvSpPr>
        <p:spPr>
          <a:xfrm>
            <a:off x="2282596" y="1304583"/>
            <a:ext cx="7131727" cy="21582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600"/>
              </a:spcAft>
            </a:pPr>
            <a:r>
              <a:rPr lang="vi-VN" sz="4400" b="1" kern="0">
                <a:solidFill>
                  <a:srgbClr val="0000CC"/>
                </a:solidFill>
                <a:latin typeface="#9Slide03 SFU Futura_12" panose="00000400000000000000" pitchFamily="2" charset="0"/>
                <a:ea typeface="#9Slide03 Roboto Medium" panose="02000000000000000000" pitchFamily="2" charset="0"/>
              </a:rPr>
              <a:t>4. SỰ PHÁT TRIỂN VÀ PHÂN BỐ KINH TẾ</a:t>
            </a:r>
            <a:endParaRPr lang="vi-VN" sz="4400" b="1" kern="0" dirty="0">
              <a:solidFill>
                <a:srgbClr val="0000CC"/>
              </a:solidFill>
              <a:latin typeface="#9Slide03 SFU Futura_12" panose="00000400000000000000" pitchFamily="2" charset="0"/>
              <a:ea typeface="#9Slide03 Roboto Medium" panose="02000000000000000000" pitchFamily="2" charset="0"/>
            </a:endParaRPr>
          </a:p>
        </p:txBody>
      </p:sp>
      <p:grpSp>
        <p:nvGrpSpPr>
          <p:cNvPr id="88" name="Google Shape;1789;p49"/>
          <p:cNvGrpSpPr/>
          <p:nvPr/>
        </p:nvGrpSpPr>
        <p:grpSpPr>
          <a:xfrm>
            <a:off x="10522305" y="1976111"/>
            <a:ext cx="448034" cy="447956"/>
            <a:chOff x="10333025" y="2667100"/>
            <a:chExt cx="191100" cy="191075"/>
          </a:xfrm>
        </p:grpSpPr>
        <p:sp>
          <p:nvSpPr>
            <p:cNvPr id="89" name="Google Shape;1790;p49"/>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791;p49"/>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792;p49"/>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793;p49"/>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93" name="Google Shape;1789;p49"/>
          <p:cNvGrpSpPr/>
          <p:nvPr/>
        </p:nvGrpSpPr>
        <p:grpSpPr>
          <a:xfrm>
            <a:off x="1202577" y="1893178"/>
            <a:ext cx="448034" cy="447956"/>
            <a:chOff x="10333025" y="2667100"/>
            <a:chExt cx="191100" cy="191075"/>
          </a:xfrm>
        </p:grpSpPr>
        <p:sp>
          <p:nvSpPr>
            <p:cNvPr id="94" name="Google Shape;1790;p49"/>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791;p49"/>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792;p49"/>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793;p49"/>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91640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p:cTn id="12" dur="500" fill="hold"/>
                                        <p:tgtEl>
                                          <p:spTgt spid="81"/>
                                        </p:tgtEl>
                                        <p:attrNameLst>
                                          <p:attrName>ppt_w</p:attrName>
                                        </p:attrNameLst>
                                      </p:cBhvr>
                                      <p:tavLst>
                                        <p:tav tm="0">
                                          <p:val>
                                            <p:fltVal val="0"/>
                                          </p:val>
                                        </p:tav>
                                        <p:tav tm="100000">
                                          <p:val>
                                            <p:strVal val="#ppt_w"/>
                                          </p:val>
                                        </p:tav>
                                      </p:tavLst>
                                    </p:anim>
                                    <p:anim calcmode="lin" valueType="num">
                                      <p:cBhvr>
                                        <p:cTn id="13" dur="500" fill="hold"/>
                                        <p:tgtEl>
                                          <p:spTgt spid="81"/>
                                        </p:tgtEl>
                                        <p:attrNameLst>
                                          <p:attrName>ppt_h</p:attrName>
                                        </p:attrNameLst>
                                      </p:cBhvr>
                                      <p:tavLst>
                                        <p:tav tm="0">
                                          <p:val>
                                            <p:fltVal val="0"/>
                                          </p:val>
                                        </p:tav>
                                        <p:tav tm="100000">
                                          <p:val>
                                            <p:strVal val="#ppt_h"/>
                                          </p:val>
                                        </p:tav>
                                      </p:tavLst>
                                    </p:anim>
                                    <p:animEffect transition="in" filter="fade">
                                      <p:cBhvr>
                                        <p:cTn id="14"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a:extLst>
              <a:ext uri="{FF2B5EF4-FFF2-40B4-BE49-F238E27FC236}">
                <a16:creationId xmlns:a16="http://schemas.microsoft.com/office/drawing/2014/main" id="{21346B9E-3A3F-C8A8-E082-F76BF3A1CC91}"/>
              </a:ext>
            </a:extLst>
          </p:cNvPr>
          <p:cNvSpPr txBox="1"/>
          <p:nvPr/>
        </p:nvSpPr>
        <p:spPr>
          <a:xfrm>
            <a:off x="159488" y="1140974"/>
            <a:ext cx="6066934" cy="984885"/>
          </a:xfrm>
          <a:prstGeom prst="rect">
            <a:avLst/>
          </a:prstGeom>
          <a:ln>
            <a:solidFill>
              <a:srgbClr val="00B0F0"/>
            </a:solidFill>
            <a:prstDash val="sysDash"/>
          </a:ln>
        </p:spPr>
        <p:txBody>
          <a:bodyPr wrap="square" lIns="0" tIns="0" rIns="0" bIns="0" rtlCol="0" anchor="t">
            <a:spAutoFit/>
          </a:bodyPr>
          <a:lstStyle/>
          <a:p>
            <a:pPr algn="ctr" defTabSz="609630">
              <a:spcBef>
                <a:spcPct val="0"/>
              </a:spcBef>
              <a:defRPr/>
            </a:pPr>
            <a:r>
              <a:rPr lang="en-US" sz="3200" dirty="0" err="1">
                <a:solidFill>
                  <a:srgbClr val="FF0000"/>
                </a:solidFill>
                <a:latin typeface="#9Slide03 SFU Futura_12" panose="00000400000000000000" pitchFamily="2" charset="0"/>
              </a:rPr>
              <a:t>Đọc</a:t>
            </a:r>
            <a:r>
              <a:rPr lang="en-US" sz="3200" dirty="0">
                <a:solidFill>
                  <a:srgbClr val="FF0000"/>
                </a:solidFill>
                <a:latin typeface="#9Slide03 SFU Futura_12" panose="00000400000000000000" pitchFamily="2" charset="0"/>
              </a:rPr>
              <a:t> </a:t>
            </a:r>
            <a:r>
              <a:rPr lang="en-US" sz="3200" dirty="0" err="1">
                <a:solidFill>
                  <a:srgbClr val="FF0000"/>
                </a:solidFill>
                <a:latin typeface="#9Slide03 SFU Futura_12" panose="00000400000000000000" pitchFamily="2" charset="0"/>
              </a:rPr>
              <a:t>sách</a:t>
            </a:r>
            <a:r>
              <a:rPr lang="en-US" sz="3200" dirty="0">
                <a:solidFill>
                  <a:srgbClr val="FF0000"/>
                </a:solidFill>
                <a:latin typeface="#9Slide03 SFU Futura_12" panose="00000400000000000000" pitchFamily="2" charset="0"/>
              </a:rPr>
              <a:t> </a:t>
            </a:r>
            <a:r>
              <a:rPr lang="en-US" sz="3200" err="1">
                <a:solidFill>
                  <a:srgbClr val="FF0000"/>
                </a:solidFill>
                <a:latin typeface="#9Slide03 SFU Futura_12" panose="00000400000000000000" pitchFamily="2" charset="0"/>
              </a:rPr>
              <a:t>giáo</a:t>
            </a:r>
            <a:r>
              <a:rPr lang="en-US" sz="3200">
                <a:solidFill>
                  <a:srgbClr val="FF0000"/>
                </a:solidFill>
                <a:latin typeface="#9Slide03 SFU Futura_12" panose="00000400000000000000" pitchFamily="2" charset="0"/>
              </a:rPr>
              <a:t> khoa</a:t>
            </a:r>
            <a:r>
              <a:rPr lang="vi-VN" sz="3200">
                <a:solidFill>
                  <a:srgbClr val="FF0000"/>
                </a:solidFill>
                <a:latin typeface="#9Slide03 SFU Futura_12" panose="00000400000000000000" pitchFamily="2" charset="0"/>
              </a:rPr>
              <a:t> kết hợp bảng số liệu,</a:t>
            </a:r>
            <a:r>
              <a:rPr lang="en-US" sz="3200">
                <a:solidFill>
                  <a:srgbClr val="FF0000"/>
                </a:solidFill>
                <a:latin typeface="#9Slide03 SFU Futura_12" panose="00000400000000000000" pitchFamily="2" charset="0"/>
              </a:rPr>
              <a:t> </a:t>
            </a:r>
            <a:r>
              <a:rPr lang="en-US" sz="3200" dirty="0" err="1">
                <a:solidFill>
                  <a:srgbClr val="FF0000"/>
                </a:solidFill>
                <a:latin typeface="#9Slide03 SFU Futura_12" panose="00000400000000000000" pitchFamily="2" charset="0"/>
              </a:rPr>
              <a:t>hoàn</a:t>
            </a:r>
            <a:r>
              <a:rPr lang="en-US" sz="3200" dirty="0">
                <a:solidFill>
                  <a:srgbClr val="FF0000"/>
                </a:solidFill>
                <a:latin typeface="#9Slide03 SFU Futura_12" panose="00000400000000000000" pitchFamily="2" charset="0"/>
              </a:rPr>
              <a:t> </a:t>
            </a:r>
            <a:r>
              <a:rPr lang="en-US" sz="3200" dirty="0" err="1">
                <a:solidFill>
                  <a:srgbClr val="FF0000"/>
                </a:solidFill>
                <a:latin typeface="#9Slide03 SFU Futura_12" panose="00000400000000000000" pitchFamily="2" charset="0"/>
              </a:rPr>
              <a:t>thành</a:t>
            </a:r>
            <a:r>
              <a:rPr lang="en-US" sz="3200" dirty="0">
                <a:solidFill>
                  <a:srgbClr val="FF0000"/>
                </a:solidFill>
                <a:latin typeface="#9Slide03 SFU Futura_12" panose="00000400000000000000" pitchFamily="2" charset="0"/>
              </a:rPr>
              <a:t> </a:t>
            </a:r>
            <a:r>
              <a:rPr lang="en-US" sz="3200" dirty="0" err="1">
                <a:solidFill>
                  <a:srgbClr val="FF0000"/>
                </a:solidFill>
                <a:latin typeface="#9Slide03 SFU Futura_12" panose="00000400000000000000" pitchFamily="2" charset="0"/>
              </a:rPr>
              <a:t>bảng</a:t>
            </a:r>
            <a:r>
              <a:rPr lang="en-US" sz="3200" dirty="0">
                <a:solidFill>
                  <a:srgbClr val="FF0000"/>
                </a:solidFill>
                <a:latin typeface="#9Slide03 SFU Futura_12" panose="00000400000000000000" pitchFamily="2" charset="0"/>
              </a:rPr>
              <a:t> </a:t>
            </a:r>
            <a:r>
              <a:rPr lang="en-US" sz="3200" dirty="0" err="1">
                <a:solidFill>
                  <a:srgbClr val="FF0000"/>
                </a:solidFill>
                <a:latin typeface="#9Slide03 SFU Futura_12" panose="00000400000000000000" pitchFamily="2" charset="0"/>
              </a:rPr>
              <a:t>thông</a:t>
            </a:r>
            <a:r>
              <a:rPr lang="en-US" sz="3200" dirty="0">
                <a:solidFill>
                  <a:srgbClr val="FF0000"/>
                </a:solidFill>
                <a:latin typeface="#9Slide03 SFU Futura_12" panose="00000400000000000000" pitchFamily="2" charset="0"/>
              </a:rPr>
              <a:t> tin</a:t>
            </a:r>
          </a:p>
        </p:txBody>
      </p:sp>
      <p:sp>
        <p:nvSpPr>
          <p:cNvPr id="3" name="Freeform 11">
            <a:extLst>
              <a:ext uri="{FF2B5EF4-FFF2-40B4-BE49-F238E27FC236}">
                <a16:creationId xmlns:a16="http://schemas.microsoft.com/office/drawing/2014/main" id="{EEADDA5B-35A9-DF45-0B97-1DEAFF27CB19}"/>
              </a:ext>
            </a:extLst>
          </p:cNvPr>
          <p:cNvSpPr/>
          <p:nvPr/>
        </p:nvSpPr>
        <p:spPr>
          <a:xfrm>
            <a:off x="6347636" y="1140973"/>
            <a:ext cx="1205665" cy="98488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a:stretch>
              <a:fillRect/>
            </a:stretch>
          </a:blipFill>
        </p:spPr>
        <p:txBody>
          <a:bodyPr/>
          <a:lstStyle/>
          <a:p>
            <a:endParaRPr lang="en-US" sz="1200"/>
          </a:p>
        </p:txBody>
      </p:sp>
      <p:sp>
        <p:nvSpPr>
          <p:cNvPr id="4" name="Rectangle: Rounded Corners 3">
            <a:extLst>
              <a:ext uri="{FF2B5EF4-FFF2-40B4-BE49-F238E27FC236}">
                <a16:creationId xmlns:a16="http://schemas.microsoft.com/office/drawing/2014/main" id="{32C2780F-8DFB-6DE3-3C58-27D155B2441E}"/>
              </a:ext>
            </a:extLst>
          </p:cNvPr>
          <p:cNvSpPr/>
          <p:nvPr/>
        </p:nvSpPr>
        <p:spPr>
          <a:xfrm>
            <a:off x="74428" y="53165"/>
            <a:ext cx="4688959" cy="808074"/>
          </a:xfrm>
          <a:prstGeom prst="roundRect">
            <a:avLst/>
          </a:prstGeom>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t>KHÁI QUÁT CHUNG</a:t>
            </a:r>
            <a:endParaRPr lang="en-US" sz="3600"/>
          </a:p>
        </p:txBody>
      </p:sp>
      <p:pic>
        <p:nvPicPr>
          <p:cNvPr id="5" name="Picture 4">
            <a:extLst>
              <a:ext uri="{FF2B5EF4-FFF2-40B4-BE49-F238E27FC236}">
                <a16:creationId xmlns:a16="http://schemas.microsoft.com/office/drawing/2014/main" id="{DA6C35DF-1182-84EC-20CC-13464B13EA48}"/>
              </a:ext>
            </a:extLst>
          </p:cNvPr>
          <p:cNvPicPr>
            <a:picLocks noChangeAspect="1"/>
          </p:cNvPicPr>
          <p:nvPr/>
        </p:nvPicPr>
        <p:blipFill>
          <a:blip r:embed="rId3"/>
          <a:stretch>
            <a:fillRect/>
          </a:stretch>
        </p:blipFill>
        <p:spPr>
          <a:xfrm>
            <a:off x="6347636" y="2268561"/>
            <a:ext cx="5823098" cy="4102580"/>
          </a:xfrm>
          <a:prstGeom prst="rect">
            <a:avLst/>
          </a:prstGeom>
          <a:ln>
            <a:solidFill>
              <a:srgbClr val="92D050"/>
            </a:solidFill>
          </a:ln>
        </p:spPr>
      </p:pic>
      <p:sp>
        <p:nvSpPr>
          <p:cNvPr id="6" name="Rectangle 5">
            <a:extLst>
              <a:ext uri="{FF2B5EF4-FFF2-40B4-BE49-F238E27FC236}">
                <a16:creationId xmlns:a16="http://schemas.microsoft.com/office/drawing/2014/main" id="{2991F2B9-F26C-2C78-D387-EB460042F473}"/>
              </a:ext>
            </a:extLst>
          </p:cNvPr>
          <p:cNvSpPr/>
          <p:nvPr/>
        </p:nvSpPr>
        <p:spPr>
          <a:xfrm>
            <a:off x="48977" y="2247295"/>
            <a:ext cx="6209415" cy="4123846"/>
          </a:xfrm>
          <a:custGeom>
            <a:avLst/>
            <a:gdLst>
              <a:gd name="connsiteX0" fmla="*/ 0 w 6209415"/>
              <a:gd name="connsiteY0" fmla="*/ 0 h 4123846"/>
              <a:gd name="connsiteX1" fmla="*/ 503653 w 6209415"/>
              <a:gd name="connsiteY1" fmla="*/ 0 h 4123846"/>
              <a:gd name="connsiteX2" fmla="*/ 1255682 w 6209415"/>
              <a:gd name="connsiteY2" fmla="*/ 0 h 4123846"/>
              <a:gd name="connsiteX3" fmla="*/ 1883523 w 6209415"/>
              <a:gd name="connsiteY3" fmla="*/ 0 h 4123846"/>
              <a:gd name="connsiteX4" fmla="*/ 2573458 w 6209415"/>
              <a:gd name="connsiteY4" fmla="*/ 0 h 4123846"/>
              <a:gd name="connsiteX5" fmla="*/ 3387581 w 6209415"/>
              <a:gd name="connsiteY5" fmla="*/ 0 h 4123846"/>
              <a:gd name="connsiteX6" fmla="*/ 3953328 w 6209415"/>
              <a:gd name="connsiteY6" fmla="*/ 0 h 4123846"/>
              <a:gd name="connsiteX7" fmla="*/ 4705357 w 6209415"/>
              <a:gd name="connsiteY7" fmla="*/ 0 h 4123846"/>
              <a:gd name="connsiteX8" fmla="*/ 5271103 w 6209415"/>
              <a:gd name="connsiteY8" fmla="*/ 0 h 4123846"/>
              <a:gd name="connsiteX9" fmla="*/ 6209415 w 6209415"/>
              <a:gd name="connsiteY9" fmla="*/ 0 h 4123846"/>
              <a:gd name="connsiteX10" fmla="*/ 6209415 w 6209415"/>
              <a:gd name="connsiteY10" fmla="*/ 728546 h 4123846"/>
              <a:gd name="connsiteX11" fmla="*/ 6209415 w 6209415"/>
              <a:gd name="connsiteY11" fmla="*/ 1333377 h 4123846"/>
              <a:gd name="connsiteX12" fmla="*/ 6209415 w 6209415"/>
              <a:gd name="connsiteY12" fmla="*/ 2103161 h 4123846"/>
              <a:gd name="connsiteX13" fmla="*/ 6209415 w 6209415"/>
              <a:gd name="connsiteY13" fmla="*/ 2790469 h 4123846"/>
              <a:gd name="connsiteX14" fmla="*/ 6209415 w 6209415"/>
              <a:gd name="connsiteY14" fmla="*/ 4123846 h 4123846"/>
              <a:gd name="connsiteX15" fmla="*/ 5457386 w 6209415"/>
              <a:gd name="connsiteY15" fmla="*/ 4123846 h 4123846"/>
              <a:gd name="connsiteX16" fmla="*/ 4767451 w 6209415"/>
              <a:gd name="connsiteY16" fmla="*/ 4123846 h 4123846"/>
              <a:gd name="connsiteX17" fmla="*/ 4139610 w 6209415"/>
              <a:gd name="connsiteY17" fmla="*/ 4123846 h 4123846"/>
              <a:gd name="connsiteX18" fmla="*/ 3387581 w 6209415"/>
              <a:gd name="connsiteY18" fmla="*/ 4123846 h 4123846"/>
              <a:gd name="connsiteX19" fmla="*/ 2697646 w 6209415"/>
              <a:gd name="connsiteY19" fmla="*/ 4123846 h 4123846"/>
              <a:gd name="connsiteX20" fmla="*/ 1883523 w 6209415"/>
              <a:gd name="connsiteY20" fmla="*/ 4123846 h 4123846"/>
              <a:gd name="connsiteX21" fmla="*/ 1069399 w 6209415"/>
              <a:gd name="connsiteY21" fmla="*/ 4123846 h 4123846"/>
              <a:gd name="connsiteX22" fmla="*/ 0 w 6209415"/>
              <a:gd name="connsiteY22" fmla="*/ 4123846 h 4123846"/>
              <a:gd name="connsiteX23" fmla="*/ 0 w 6209415"/>
              <a:gd name="connsiteY23" fmla="*/ 3395300 h 4123846"/>
              <a:gd name="connsiteX24" fmla="*/ 0 w 6209415"/>
              <a:gd name="connsiteY24" fmla="*/ 2666754 h 4123846"/>
              <a:gd name="connsiteX25" fmla="*/ 0 w 6209415"/>
              <a:gd name="connsiteY25" fmla="*/ 1979446 h 4123846"/>
              <a:gd name="connsiteX26" fmla="*/ 0 w 6209415"/>
              <a:gd name="connsiteY26" fmla="*/ 1292138 h 4123846"/>
              <a:gd name="connsiteX27" fmla="*/ 0 w 6209415"/>
              <a:gd name="connsiteY27" fmla="*/ 604831 h 4123846"/>
              <a:gd name="connsiteX28" fmla="*/ 0 w 6209415"/>
              <a:gd name="connsiteY28" fmla="*/ 0 h 4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09415" h="4123846" fill="none" extrusionOk="0">
                <a:moveTo>
                  <a:pt x="0" y="0"/>
                </a:moveTo>
                <a:cubicBezTo>
                  <a:pt x="224908" y="-19713"/>
                  <a:pt x="288658" y="-5583"/>
                  <a:pt x="503653" y="0"/>
                </a:cubicBezTo>
                <a:cubicBezTo>
                  <a:pt x="718648" y="5583"/>
                  <a:pt x="1089307" y="-26672"/>
                  <a:pt x="1255682" y="0"/>
                </a:cubicBezTo>
                <a:cubicBezTo>
                  <a:pt x="1422057" y="26672"/>
                  <a:pt x="1613212" y="-15236"/>
                  <a:pt x="1883523" y="0"/>
                </a:cubicBezTo>
                <a:cubicBezTo>
                  <a:pt x="2153834" y="15236"/>
                  <a:pt x="2332276" y="11955"/>
                  <a:pt x="2573458" y="0"/>
                </a:cubicBezTo>
                <a:cubicBezTo>
                  <a:pt x="2814641" y="-11955"/>
                  <a:pt x="3110282" y="1565"/>
                  <a:pt x="3387581" y="0"/>
                </a:cubicBezTo>
                <a:cubicBezTo>
                  <a:pt x="3664880" y="-1565"/>
                  <a:pt x="3795499" y="11408"/>
                  <a:pt x="3953328" y="0"/>
                </a:cubicBezTo>
                <a:cubicBezTo>
                  <a:pt x="4111157" y="-11408"/>
                  <a:pt x="4442245" y="11780"/>
                  <a:pt x="4705357" y="0"/>
                </a:cubicBezTo>
                <a:cubicBezTo>
                  <a:pt x="4968469" y="-11780"/>
                  <a:pt x="5153323" y="473"/>
                  <a:pt x="5271103" y="0"/>
                </a:cubicBezTo>
                <a:cubicBezTo>
                  <a:pt x="5388883" y="-473"/>
                  <a:pt x="5893412" y="-35844"/>
                  <a:pt x="6209415" y="0"/>
                </a:cubicBezTo>
                <a:cubicBezTo>
                  <a:pt x="6181135" y="329438"/>
                  <a:pt x="6177916" y="575901"/>
                  <a:pt x="6209415" y="728546"/>
                </a:cubicBezTo>
                <a:cubicBezTo>
                  <a:pt x="6240914" y="881191"/>
                  <a:pt x="6206640" y="1106225"/>
                  <a:pt x="6209415" y="1333377"/>
                </a:cubicBezTo>
                <a:cubicBezTo>
                  <a:pt x="6212190" y="1560529"/>
                  <a:pt x="6203637" y="1796220"/>
                  <a:pt x="6209415" y="2103161"/>
                </a:cubicBezTo>
                <a:cubicBezTo>
                  <a:pt x="6215193" y="2410102"/>
                  <a:pt x="6213528" y="2537100"/>
                  <a:pt x="6209415" y="2790469"/>
                </a:cubicBezTo>
                <a:cubicBezTo>
                  <a:pt x="6205302" y="3043838"/>
                  <a:pt x="6234915" y="3551969"/>
                  <a:pt x="6209415" y="4123846"/>
                </a:cubicBezTo>
                <a:cubicBezTo>
                  <a:pt x="5915180" y="4110443"/>
                  <a:pt x="5732844" y="4114522"/>
                  <a:pt x="5457386" y="4123846"/>
                </a:cubicBezTo>
                <a:cubicBezTo>
                  <a:pt x="5181928" y="4133170"/>
                  <a:pt x="4996711" y="4136832"/>
                  <a:pt x="4767451" y="4123846"/>
                </a:cubicBezTo>
                <a:cubicBezTo>
                  <a:pt x="4538191" y="4110860"/>
                  <a:pt x="4394708" y="4124932"/>
                  <a:pt x="4139610" y="4123846"/>
                </a:cubicBezTo>
                <a:cubicBezTo>
                  <a:pt x="3884512" y="4122760"/>
                  <a:pt x="3681609" y="4157073"/>
                  <a:pt x="3387581" y="4123846"/>
                </a:cubicBezTo>
                <a:cubicBezTo>
                  <a:pt x="3093553" y="4090619"/>
                  <a:pt x="2859551" y="4095346"/>
                  <a:pt x="2697646" y="4123846"/>
                </a:cubicBezTo>
                <a:cubicBezTo>
                  <a:pt x="2535742" y="4152346"/>
                  <a:pt x="2110686" y="4092768"/>
                  <a:pt x="1883523" y="4123846"/>
                </a:cubicBezTo>
                <a:cubicBezTo>
                  <a:pt x="1656360" y="4154924"/>
                  <a:pt x="1302425" y="4163973"/>
                  <a:pt x="1069399" y="4123846"/>
                </a:cubicBezTo>
                <a:cubicBezTo>
                  <a:pt x="836373" y="4083719"/>
                  <a:pt x="378297" y="4130470"/>
                  <a:pt x="0" y="4123846"/>
                </a:cubicBezTo>
                <a:cubicBezTo>
                  <a:pt x="5911" y="3855172"/>
                  <a:pt x="4183" y="3718923"/>
                  <a:pt x="0" y="3395300"/>
                </a:cubicBezTo>
                <a:cubicBezTo>
                  <a:pt x="-4183" y="3071677"/>
                  <a:pt x="20494" y="2960471"/>
                  <a:pt x="0" y="2666754"/>
                </a:cubicBezTo>
                <a:cubicBezTo>
                  <a:pt x="-20494" y="2373037"/>
                  <a:pt x="1187" y="2172672"/>
                  <a:pt x="0" y="1979446"/>
                </a:cubicBezTo>
                <a:cubicBezTo>
                  <a:pt x="-1187" y="1786220"/>
                  <a:pt x="-25125" y="1475379"/>
                  <a:pt x="0" y="1292138"/>
                </a:cubicBezTo>
                <a:cubicBezTo>
                  <a:pt x="25125" y="1108897"/>
                  <a:pt x="-7597" y="771865"/>
                  <a:pt x="0" y="604831"/>
                </a:cubicBezTo>
                <a:cubicBezTo>
                  <a:pt x="7597" y="437797"/>
                  <a:pt x="-10059" y="125933"/>
                  <a:pt x="0" y="0"/>
                </a:cubicBezTo>
                <a:close/>
              </a:path>
              <a:path w="6209415" h="4123846" stroke="0" extrusionOk="0">
                <a:moveTo>
                  <a:pt x="0" y="0"/>
                </a:moveTo>
                <a:cubicBezTo>
                  <a:pt x="221954" y="21104"/>
                  <a:pt x="328379" y="24683"/>
                  <a:pt x="627841" y="0"/>
                </a:cubicBezTo>
                <a:cubicBezTo>
                  <a:pt x="927303" y="-24683"/>
                  <a:pt x="912836" y="18192"/>
                  <a:pt x="1131493" y="0"/>
                </a:cubicBezTo>
                <a:cubicBezTo>
                  <a:pt x="1350150" y="-18192"/>
                  <a:pt x="1613156" y="22635"/>
                  <a:pt x="1945617" y="0"/>
                </a:cubicBezTo>
                <a:cubicBezTo>
                  <a:pt x="2278078" y="-22635"/>
                  <a:pt x="2313686" y="-14876"/>
                  <a:pt x="2573458" y="0"/>
                </a:cubicBezTo>
                <a:cubicBezTo>
                  <a:pt x="2833230" y="14876"/>
                  <a:pt x="3014932" y="10177"/>
                  <a:pt x="3201298" y="0"/>
                </a:cubicBezTo>
                <a:cubicBezTo>
                  <a:pt x="3387664" y="-10177"/>
                  <a:pt x="3799647" y="5993"/>
                  <a:pt x="4015422" y="0"/>
                </a:cubicBezTo>
                <a:cubicBezTo>
                  <a:pt x="4231197" y="-5993"/>
                  <a:pt x="4407354" y="13575"/>
                  <a:pt x="4581168" y="0"/>
                </a:cubicBezTo>
                <a:cubicBezTo>
                  <a:pt x="4754982" y="-13575"/>
                  <a:pt x="5223726" y="32058"/>
                  <a:pt x="5395292" y="0"/>
                </a:cubicBezTo>
                <a:cubicBezTo>
                  <a:pt x="5566858" y="-32058"/>
                  <a:pt x="5882569" y="36329"/>
                  <a:pt x="6209415" y="0"/>
                </a:cubicBezTo>
                <a:cubicBezTo>
                  <a:pt x="6213075" y="318791"/>
                  <a:pt x="6208512" y="422584"/>
                  <a:pt x="6209415" y="687308"/>
                </a:cubicBezTo>
                <a:cubicBezTo>
                  <a:pt x="6210318" y="952032"/>
                  <a:pt x="6213515" y="1071621"/>
                  <a:pt x="6209415" y="1374615"/>
                </a:cubicBezTo>
                <a:cubicBezTo>
                  <a:pt x="6205315" y="1677609"/>
                  <a:pt x="6235784" y="1859002"/>
                  <a:pt x="6209415" y="2103161"/>
                </a:cubicBezTo>
                <a:cubicBezTo>
                  <a:pt x="6183046" y="2347320"/>
                  <a:pt x="6193100" y="2540397"/>
                  <a:pt x="6209415" y="2666754"/>
                </a:cubicBezTo>
                <a:cubicBezTo>
                  <a:pt x="6225730" y="2793111"/>
                  <a:pt x="6204956" y="3063144"/>
                  <a:pt x="6209415" y="3354061"/>
                </a:cubicBezTo>
                <a:cubicBezTo>
                  <a:pt x="6213874" y="3644978"/>
                  <a:pt x="6191913" y="3872460"/>
                  <a:pt x="6209415" y="4123846"/>
                </a:cubicBezTo>
                <a:cubicBezTo>
                  <a:pt x="5929134" y="4117043"/>
                  <a:pt x="5833138" y="4131582"/>
                  <a:pt x="5519480" y="4123846"/>
                </a:cubicBezTo>
                <a:cubicBezTo>
                  <a:pt x="5205823" y="4116110"/>
                  <a:pt x="5060592" y="4095482"/>
                  <a:pt x="4705357" y="4123846"/>
                </a:cubicBezTo>
                <a:cubicBezTo>
                  <a:pt x="4350122" y="4152210"/>
                  <a:pt x="4172875" y="4126923"/>
                  <a:pt x="4015422" y="4123846"/>
                </a:cubicBezTo>
                <a:cubicBezTo>
                  <a:pt x="3857970" y="4120769"/>
                  <a:pt x="3685891" y="4121453"/>
                  <a:pt x="3511769" y="4123846"/>
                </a:cubicBezTo>
                <a:cubicBezTo>
                  <a:pt x="3337647" y="4126239"/>
                  <a:pt x="3073109" y="4142650"/>
                  <a:pt x="2946022" y="4123846"/>
                </a:cubicBezTo>
                <a:cubicBezTo>
                  <a:pt x="2818935" y="4105042"/>
                  <a:pt x="2453892" y="4106599"/>
                  <a:pt x="2131899" y="4123846"/>
                </a:cubicBezTo>
                <a:cubicBezTo>
                  <a:pt x="1809906" y="4141093"/>
                  <a:pt x="1753007" y="4093024"/>
                  <a:pt x="1441964" y="4123846"/>
                </a:cubicBezTo>
                <a:cubicBezTo>
                  <a:pt x="1130922" y="4154668"/>
                  <a:pt x="1014806" y="4121732"/>
                  <a:pt x="876217" y="4123846"/>
                </a:cubicBezTo>
                <a:cubicBezTo>
                  <a:pt x="737628" y="4125960"/>
                  <a:pt x="432738" y="4101367"/>
                  <a:pt x="0" y="4123846"/>
                </a:cubicBezTo>
                <a:cubicBezTo>
                  <a:pt x="-4693" y="3995603"/>
                  <a:pt x="24939" y="3709400"/>
                  <a:pt x="0" y="3560254"/>
                </a:cubicBezTo>
                <a:cubicBezTo>
                  <a:pt x="-24939" y="3411108"/>
                  <a:pt x="-8273" y="3238838"/>
                  <a:pt x="0" y="2996661"/>
                </a:cubicBezTo>
                <a:cubicBezTo>
                  <a:pt x="8273" y="2754484"/>
                  <a:pt x="32376" y="2509369"/>
                  <a:pt x="0" y="2268115"/>
                </a:cubicBezTo>
                <a:cubicBezTo>
                  <a:pt x="-32376" y="2026861"/>
                  <a:pt x="15140" y="1866176"/>
                  <a:pt x="0" y="1663285"/>
                </a:cubicBezTo>
                <a:cubicBezTo>
                  <a:pt x="-15140" y="1460394"/>
                  <a:pt x="21333" y="1077682"/>
                  <a:pt x="0" y="893500"/>
                </a:cubicBezTo>
                <a:cubicBezTo>
                  <a:pt x="-21333" y="709318"/>
                  <a:pt x="14708" y="280976"/>
                  <a:pt x="0" y="0"/>
                </a:cubicBezTo>
                <a:close/>
              </a:path>
            </a:pathLst>
          </a:custGeom>
          <a:solidFill>
            <a:schemeClr val="bg1"/>
          </a:solidFill>
          <a:ln w="6350">
            <a:solidFill>
              <a:srgbClr val="92D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C65C5F-2BC1-CB3E-F96C-0C5A6026A3E4}"/>
              </a:ext>
            </a:extLst>
          </p:cNvPr>
          <p:cNvSpPr txBox="1"/>
          <p:nvPr/>
        </p:nvSpPr>
        <p:spPr>
          <a:xfrm>
            <a:off x="80946" y="2400823"/>
            <a:ext cx="6145476" cy="3970318"/>
          </a:xfrm>
          <a:prstGeom prst="rect">
            <a:avLst/>
          </a:prstGeom>
          <a:noFill/>
        </p:spPr>
        <p:txBody>
          <a:bodyPr wrap="square" rtlCol="0">
            <a:spAutoFit/>
          </a:bodyPr>
          <a:lstStyle/>
          <a:p>
            <a:pPr marL="457200" indent="-457200" algn="just">
              <a:buFont typeface="Wingdings" panose="05000000000000000000" pitchFamily="2" charset="2"/>
              <a:buChar char="q"/>
            </a:pPr>
            <a:r>
              <a:rPr lang="vi-VN" sz="2800">
                <a:solidFill>
                  <a:srgbClr val="0070C0"/>
                </a:solidFill>
                <a:latin typeface="#9Slide03 SFU Futura_12" panose="00000400000000000000" pitchFamily="2" charset="0"/>
              </a:rPr>
              <a:t>Năm 2021, GRDP của vùng BTB chiếm khoảng 7,1% GDP cả nước.</a:t>
            </a:r>
          </a:p>
          <a:p>
            <a:pPr marL="457200" indent="-457200" algn="just">
              <a:buFont typeface="Wingdings" panose="05000000000000000000" pitchFamily="2" charset="2"/>
              <a:buChar char="q"/>
            </a:pPr>
            <a:r>
              <a:rPr lang="vi-VN" sz="2800">
                <a:solidFill>
                  <a:srgbClr val="0070C0"/>
                </a:solidFill>
                <a:latin typeface="#9Slide03 SFU Futura_12" panose="00000400000000000000" pitchFamily="2" charset="0"/>
              </a:rPr>
              <a:t>Tốc độ tăng trưởng </a:t>
            </a:r>
            <a:r>
              <a:rPr lang="en-US" sz="2800" b="0" i="0">
                <a:solidFill>
                  <a:srgbClr val="0070C0"/>
                </a:solidFill>
                <a:effectLst/>
                <a:highlight>
                  <a:srgbClr val="FFFFFF"/>
                </a:highlight>
                <a:latin typeface="#9Slide03 SFU Futura_12" panose="00000400000000000000" pitchFamily="2" charset="0"/>
              </a:rPr>
              <a:t>kinh tế của vùng tăng nhanh trong giai đoạn 2015 - 2021, từ 4,0% lên 10,0%.</a:t>
            </a:r>
            <a:endParaRPr lang="vi-VN" sz="2800" b="0" i="0">
              <a:solidFill>
                <a:srgbClr val="0070C0"/>
              </a:solidFill>
              <a:effectLst/>
              <a:highlight>
                <a:srgbClr val="FFFFFF"/>
              </a:highlight>
              <a:latin typeface="#9Slide03 SFU Futura_12" panose="00000400000000000000" pitchFamily="2" charset="0"/>
            </a:endParaRPr>
          </a:p>
          <a:p>
            <a:pPr marL="457200" indent="-457200" algn="just">
              <a:buFont typeface="Wingdings" panose="05000000000000000000" pitchFamily="2" charset="2"/>
              <a:buChar char="q"/>
            </a:pPr>
            <a:r>
              <a:rPr lang="vi-VN" sz="2800">
                <a:solidFill>
                  <a:srgbClr val="0070C0"/>
                </a:solidFill>
                <a:latin typeface="#9Slide03 SFU Futura_12" panose="00000400000000000000" pitchFamily="2" charset="0"/>
              </a:rPr>
              <a:t>Cơ cấu kinh tế chuyển dịch tích cực, tăng nhanh tỉ trọng công nghiệp, xây dựng (từ 28,5 % lên 37.7%), dịch vụ    chiếm tỉ trọng cao.</a:t>
            </a:r>
            <a:endParaRPr lang="en-US" sz="2800">
              <a:solidFill>
                <a:srgbClr val="0070C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id="{43DD204C-3D57-1DF6-4FFD-BD5B723F9A6F}"/>
              </a:ext>
            </a:extLst>
          </p:cNvPr>
          <p:cNvSpPr/>
          <p:nvPr/>
        </p:nvSpPr>
        <p:spPr>
          <a:xfrm>
            <a:off x="2803449" y="2843593"/>
            <a:ext cx="1605517" cy="439848"/>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9Slide07 IcielBaliho Script" pitchFamily="2" charset="0"/>
              </a:rPr>
              <a:t>1</a:t>
            </a:r>
            <a:endParaRPr lang="en-US" sz="2800" b="1">
              <a:solidFill>
                <a:srgbClr val="FF0000"/>
              </a:solidFill>
              <a:latin typeface="#9Slide07 IcielBaliho Script" pitchFamily="2" charset="0"/>
            </a:endParaRPr>
          </a:p>
        </p:txBody>
      </p:sp>
      <p:sp>
        <p:nvSpPr>
          <p:cNvPr id="10" name="Rectangle 9">
            <a:extLst>
              <a:ext uri="{FF2B5EF4-FFF2-40B4-BE49-F238E27FC236}">
                <a16:creationId xmlns:a16="http://schemas.microsoft.com/office/drawing/2014/main" id="{4CFB992F-BDDF-5EC9-795B-5BB677F3B147}"/>
              </a:ext>
            </a:extLst>
          </p:cNvPr>
          <p:cNvSpPr/>
          <p:nvPr/>
        </p:nvSpPr>
        <p:spPr>
          <a:xfrm>
            <a:off x="651415" y="3726210"/>
            <a:ext cx="1729563" cy="439848"/>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9Slide07 IcielBaliho Script" pitchFamily="2" charset="0"/>
              </a:rPr>
              <a:t>2</a:t>
            </a:r>
            <a:endParaRPr lang="en-US" sz="2800" b="1">
              <a:solidFill>
                <a:srgbClr val="FF0000"/>
              </a:solidFill>
              <a:latin typeface="#9Slide07 IcielBaliho Script" pitchFamily="2" charset="0"/>
            </a:endParaRPr>
          </a:p>
        </p:txBody>
      </p:sp>
      <p:sp>
        <p:nvSpPr>
          <p:cNvPr id="11" name="Rectangle 10">
            <a:extLst>
              <a:ext uri="{FF2B5EF4-FFF2-40B4-BE49-F238E27FC236}">
                <a16:creationId xmlns:a16="http://schemas.microsoft.com/office/drawing/2014/main" id="{9C6BC300-C368-1B24-EE2C-930EBE716096}"/>
              </a:ext>
            </a:extLst>
          </p:cNvPr>
          <p:cNvSpPr/>
          <p:nvPr/>
        </p:nvSpPr>
        <p:spPr>
          <a:xfrm>
            <a:off x="3433960" y="4166058"/>
            <a:ext cx="1191204" cy="439848"/>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9Slide07 IcielBaliho Script" pitchFamily="2" charset="0"/>
              </a:rPr>
              <a:t>3</a:t>
            </a:r>
            <a:endParaRPr lang="en-US" sz="2800" b="1">
              <a:solidFill>
                <a:srgbClr val="FF0000"/>
              </a:solidFill>
              <a:latin typeface="#9Slide07 IcielBaliho Script" pitchFamily="2" charset="0"/>
            </a:endParaRPr>
          </a:p>
        </p:txBody>
      </p:sp>
      <p:sp>
        <p:nvSpPr>
          <p:cNvPr id="12" name="Rectangle 11">
            <a:extLst>
              <a:ext uri="{FF2B5EF4-FFF2-40B4-BE49-F238E27FC236}">
                <a16:creationId xmlns:a16="http://schemas.microsoft.com/office/drawing/2014/main" id="{1F357D26-EAA1-4E38-0EBC-A42E922D906D}"/>
              </a:ext>
            </a:extLst>
          </p:cNvPr>
          <p:cNvSpPr/>
          <p:nvPr/>
        </p:nvSpPr>
        <p:spPr>
          <a:xfrm>
            <a:off x="608884" y="5051400"/>
            <a:ext cx="2016999" cy="439848"/>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9Slide07 IcielBaliho Script" pitchFamily="2" charset="0"/>
              </a:rPr>
              <a:t>4</a:t>
            </a:r>
            <a:endParaRPr lang="en-US" sz="2800" b="1">
              <a:solidFill>
                <a:srgbClr val="FF0000"/>
              </a:solidFill>
              <a:latin typeface="#9Slide07 IcielBaliho Script" pitchFamily="2" charset="0"/>
            </a:endParaRPr>
          </a:p>
        </p:txBody>
      </p:sp>
      <p:sp>
        <p:nvSpPr>
          <p:cNvPr id="13" name="Rectangle 12">
            <a:extLst>
              <a:ext uri="{FF2B5EF4-FFF2-40B4-BE49-F238E27FC236}">
                <a16:creationId xmlns:a16="http://schemas.microsoft.com/office/drawing/2014/main" id="{2C449D59-5234-205C-C933-6873D71194EC}"/>
              </a:ext>
            </a:extLst>
          </p:cNvPr>
          <p:cNvSpPr/>
          <p:nvPr/>
        </p:nvSpPr>
        <p:spPr>
          <a:xfrm>
            <a:off x="393405" y="5851681"/>
            <a:ext cx="1552353" cy="439848"/>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9Slide07 IcielBaliho Script" pitchFamily="2" charset="0"/>
              </a:rPr>
              <a:t>5</a:t>
            </a:r>
            <a:endParaRPr lang="en-US" sz="2800" b="1">
              <a:solidFill>
                <a:srgbClr val="FF0000"/>
              </a:solidFill>
              <a:latin typeface="#9Slide07 IcielBaliho Script" pitchFamily="2" charset="0"/>
            </a:endParaRPr>
          </a:p>
        </p:txBody>
      </p:sp>
    </p:spTree>
    <p:extLst>
      <p:ext uri="{BB962C8B-B14F-4D97-AF65-F5344CB8AC3E}">
        <p14:creationId xmlns:p14="http://schemas.microsoft.com/office/powerpoint/2010/main" val="40728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44C03B-CD8E-ABC8-51B2-54A411704A4D}"/>
              </a:ext>
            </a:extLst>
          </p:cNvPr>
          <p:cNvSpPr/>
          <p:nvPr/>
        </p:nvSpPr>
        <p:spPr>
          <a:xfrm>
            <a:off x="150062" y="2248784"/>
            <a:ext cx="3730822" cy="4502890"/>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59C195-9AF4-7C9B-B2E8-3D49197A3006}"/>
              </a:ext>
            </a:extLst>
          </p:cNvPr>
          <p:cNvSpPr/>
          <p:nvPr/>
        </p:nvSpPr>
        <p:spPr>
          <a:xfrm>
            <a:off x="8218967" y="2248785"/>
            <a:ext cx="3880884" cy="4268971"/>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9509AA4-484B-0BC0-4920-DC09D48D1E84}"/>
              </a:ext>
            </a:extLst>
          </p:cNvPr>
          <p:cNvGrpSpPr/>
          <p:nvPr/>
        </p:nvGrpSpPr>
        <p:grpSpPr>
          <a:xfrm>
            <a:off x="142506" y="1346131"/>
            <a:ext cx="3871167" cy="769441"/>
            <a:chOff x="350875" y="997511"/>
            <a:chExt cx="5880339" cy="769441"/>
          </a:xfrm>
        </p:grpSpPr>
        <p:sp>
          <p:nvSpPr>
            <p:cNvPr id="3" name="Rectangle 2">
              <a:extLst>
                <a:ext uri="{FF2B5EF4-FFF2-40B4-BE49-F238E27FC236}">
                  <a16:creationId xmlns:a16="http://schemas.microsoft.com/office/drawing/2014/main" id="{0E8AACD3-5220-E66F-0EB6-2F3CB8C44DBC}"/>
                </a:ext>
              </a:extLst>
            </p:cNvPr>
            <p:cNvSpPr/>
            <p:nvPr/>
          </p:nvSpPr>
          <p:spPr>
            <a:xfrm>
              <a:off x="350875" y="1084522"/>
              <a:ext cx="5667155" cy="646331"/>
            </a:xfrm>
            <a:prstGeom prst="rect">
              <a:avLst/>
            </a:prstGeom>
            <a:solidFill>
              <a:srgbClr val="00B050"/>
            </a:solid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F4E262B5-AB9B-FE96-2DB8-1E6C4E4AF988}"/>
                </a:ext>
              </a:extLst>
            </p:cNvPr>
            <p:cNvSpPr txBox="1"/>
            <p:nvPr/>
          </p:nvSpPr>
          <p:spPr>
            <a:xfrm>
              <a:off x="773516" y="997511"/>
              <a:ext cx="5457698" cy="769441"/>
            </a:xfrm>
            <a:prstGeom prst="rect">
              <a:avLst/>
            </a:prstGeom>
            <a:noFill/>
          </p:spPr>
          <p:txBody>
            <a:bodyPr wrap="square">
              <a:spAutoFit/>
            </a:bodyPr>
            <a:lstStyle/>
            <a:p>
              <a:r>
                <a:rPr lang="en-US" sz="4400">
                  <a:solidFill>
                    <a:srgbClr val="FFFF00"/>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Nhóm 1</a:t>
              </a:r>
              <a:r>
                <a:rPr lang="en-US"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,2</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 </a:t>
              </a:r>
              <a:endParaRPr lang="en-US" sz="3600">
                <a:solidFill>
                  <a:srgbClr val="FFFF00"/>
                </a:solidFill>
              </a:endParaRPr>
            </a:p>
          </p:txBody>
        </p:sp>
      </p:grpSp>
      <p:grpSp>
        <p:nvGrpSpPr>
          <p:cNvPr id="18" name="Group 17">
            <a:extLst>
              <a:ext uri="{FF2B5EF4-FFF2-40B4-BE49-F238E27FC236}">
                <a16:creationId xmlns:a16="http://schemas.microsoft.com/office/drawing/2014/main" id="{86CF3F74-B1AA-C5F9-65B2-11FA8B8BF7AE}"/>
              </a:ext>
            </a:extLst>
          </p:cNvPr>
          <p:cNvGrpSpPr/>
          <p:nvPr/>
        </p:nvGrpSpPr>
        <p:grpSpPr>
          <a:xfrm>
            <a:off x="8226942" y="1346130"/>
            <a:ext cx="4202518" cy="769441"/>
            <a:chOff x="6432697" y="999106"/>
            <a:chExt cx="6136829" cy="769441"/>
          </a:xfrm>
        </p:grpSpPr>
        <p:sp>
          <p:nvSpPr>
            <p:cNvPr id="4" name="Rectangle 3">
              <a:extLst>
                <a:ext uri="{FF2B5EF4-FFF2-40B4-BE49-F238E27FC236}">
                  <a16:creationId xmlns:a16="http://schemas.microsoft.com/office/drawing/2014/main" id="{57A2473F-5E91-15FA-BAB2-6A56AC4AB86A}"/>
                </a:ext>
              </a:extLst>
            </p:cNvPr>
            <p:cNvSpPr/>
            <p:nvPr/>
          </p:nvSpPr>
          <p:spPr>
            <a:xfrm>
              <a:off x="6432697" y="1084521"/>
              <a:ext cx="5667155" cy="646331"/>
            </a:xfrm>
            <a:prstGeom prst="rect">
              <a:avLst/>
            </a:prstGeom>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2BC2D331-29D0-B275-7FEA-1368385612F9}"/>
                </a:ext>
              </a:extLst>
            </p:cNvPr>
            <p:cNvSpPr txBox="1"/>
            <p:nvPr/>
          </p:nvSpPr>
          <p:spPr>
            <a:xfrm>
              <a:off x="7162801" y="999106"/>
              <a:ext cx="5406725" cy="769441"/>
            </a:xfrm>
            <a:prstGeom prst="rect">
              <a:avLst/>
            </a:prstGeom>
            <a:noFill/>
          </p:spPr>
          <p:txBody>
            <a:bodyPr wrap="square">
              <a:spAutoFit/>
            </a:bodyPr>
            <a:lstStyle/>
            <a:p>
              <a:r>
                <a:rPr lang="en-US" sz="4400">
                  <a:solidFill>
                    <a:srgbClr val="FFFF00"/>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Nhóm </a:t>
              </a:r>
              <a:r>
                <a:rPr lang="en-US"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5</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,6: </a:t>
              </a:r>
              <a:endParaRPr lang="en-US" sz="3600">
                <a:solidFill>
                  <a:srgbClr val="FFFF00"/>
                </a:solidFill>
              </a:endParaRPr>
            </a:p>
          </p:txBody>
        </p:sp>
      </p:grpSp>
      <p:sp>
        <p:nvSpPr>
          <p:cNvPr id="13" name="TextBox 12">
            <a:extLst>
              <a:ext uri="{FF2B5EF4-FFF2-40B4-BE49-F238E27FC236}">
                <a16:creationId xmlns:a16="http://schemas.microsoft.com/office/drawing/2014/main" id="{9F28A26B-CFD8-3A3C-F807-FEAA6E837672}"/>
              </a:ext>
            </a:extLst>
          </p:cNvPr>
          <p:cNvSpPr txBox="1"/>
          <p:nvPr/>
        </p:nvSpPr>
        <p:spPr>
          <a:xfrm>
            <a:off x="6432696" y="2393454"/>
            <a:ext cx="5497034" cy="598754"/>
          </a:xfrm>
          <a:prstGeom prst="rect">
            <a:avLst/>
          </a:prstGeom>
          <a:noFill/>
        </p:spPr>
        <p:txBody>
          <a:bodyPr wrap="square">
            <a:spAutoFit/>
          </a:bodyPr>
          <a:lstStyle/>
          <a:p>
            <a:pPr marL="457200" marR="140335" lvl="0" indent="-457200" algn="just" fontAlgn="base">
              <a:lnSpc>
                <a:spcPct val="112000"/>
              </a:lnSpc>
              <a:spcAft>
                <a:spcPts val="235"/>
              </a:spcAft>
              <a:buClr>
                <a:srgbClr val="181717"/>
              </a:buClr>
              <a:buSzPts val="1250"/>
              <a:buFont typeface="Wingdings" panose="05000000000000000000" pitchFamily="2" charset="2"/>
              <a:buChar char="q"/>
            </a:pPr>
            <a:endParaRPr lang="en-US" sz="3200" u="none" strike="noStrike" kern="100">
              <a:solidFill>
                <a:srgbClr val="3D0AF6"/>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6FC8D9B-C1C8-167A-9A94-99E408F396B7}"/>
              </a:ext>
            </a:extLst>
          </p:cNvPr>
          <p:cNvSpPr txBox="1"/>
          <p:nvPr/>
        </p:nvSpPr>
        <p:spPr>
          <a:xfrm>
            <a:off x="3352576" y="275080"/>
            <a:ext cx="7692268" cy="769441"/>
          </a:xfrm>
          <a:prstGeom prst="rect">
            <a:avLst/>
          </a:prstGeom>
          <a:noFill/>
        </p:spPr>
        <p:txBody>
          <a:bodyPr wrap="square" rtlCol="0">
            <a:spAutoFit/>
          </a:bodyPr>
          <a:lstStyle/>
          <a:p>
            <a:r>
              <a:rPr lang="en-US" sz="4400" b="1">
                <a:solidFill>
                  <a:srgbClr val="FF0000"/>
                </a:solidFill>
                <a:latin typeface="#9Slide03 SFU Futura_12" panose="00000400000000000000" pitchFamily="2" charset="0"/>
              </a:rPr>
              <a:t>CHUYÊN GIA </a:t>
            </a:r>
            <a:r>
              <a:rPr lang="vi-VN" sz="4400" b="1">
                <a:solidFill>
                  <a:srgbClr val="FF0000"/>
                </a:solidFill>
                <a:latin typeface="#9Slide03 SFU Futura_12" panose="00000400000000000000" pitchFamily="2" charset="0"/>
              </a:rPr>
              <a:t>KINH TẾ</a:t>
            </a:r>
            <a:endParaRPr lang="en-US" sz="4400" b="1">
              <a:solidFill>
                <a:srgbClr val="FF0000"/>
              </a:solidFill>
              <a:latin typeface="#9Slide03 SFU Futura_12" panose="00000400000000000000" pitchFamily="2" charset="0"/>
            </a:endParaRPr>
          </a:p>
        </p:txBody>
      </p:sp>
      <p:pic>
        <p:nvPicPr>
          <p:cNvPr id="19" name="Picture 18" descr="A picture containing indoor&#10;&#10;Description automatically generated">
            <a:extLst>
              <a:ext uri="{FF2B5EF4-FFF2-40B4-BE49-F238E27FC236}">
                <a16:creationId xmlns:a16="http://schemas.microsoft.com/office/drawing/2014/main" id="{E926F74B-8616-4E72-99AF-53CCF8968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544" y="-26529"/>
            <a:ext cx="1761847" cy="1423572"/>
          </a:xfrm>
          <a:prstGeom prst="rect">
            <a:avLst/>
          </a:prstGeom>
          <a:ln>
            <a:noFill/>
          </a:ln>
          <a:effectLst>
            <a:softEdge rad="112500"/>
          </a:effectLst>
        </p:spPr>
      </p:pic>
      <p:pic>
        <p:nvPicPr>
          <p:cNvPr id="20" name="5 Minute Timer">
            <a:hlinkClick r:id="" action="ppaction://media"/>
            <a:extLst>
              <a:ext uri="{FF2B5EF4-FFF2-40B4-BE49-F238E27FC236}">
                <a16:creationId xmlns:a16="http://schemas.microsoft.com/office/drawing/2014/main" id="{E7BCDF62-1815-979F-7CD0-C1F3F39FC2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52075" y="69497"/>
            <a:ext cx="2185538" cy="1291645"/>
          </a:xfrm>
          <a:prstGeom prst="rect">
            <a:avLst/>
          </a:prstGeom>
        </p:spPr>
      </p:pic>
      <p:sp>
        <p:nvSpPr>
          <p:cNvPr id="7" name="Rectangle 6">
            <a:extLst>
              <a:ext uri="{FF2B5EF4-FFF2-40B4-BE49-F238E27FC236}">
                <a16:creationId xmlns:a16="http://schemas.microsoft.com/office/drawing/2014/main" id="{35C1689A-9222-3EAE-29C9-F966489374FC}"/>
              </a:ext>
            </a:extLst>
          </p:cNvPr>
          <p:cNvSpPr/>
          <p:nvPr/>
        </p:nvSpPr>
        <p:spPr>
          <a:xfrm>
            <a:off x="4210493" y="2248783"/>
            <a:ext cx="3592599" cy="4268973"/>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7FA613A-11B9-902E-556C-CEB123C82A21}"/>
              </a:ext>
            </a:extLst>
          </p:cNvPr>
          <p:cNvGrpSpPr/>
          <p:nvPr/>
        </p:nvGrpSpPr>
        <p:grpSpPr>
          <a:xfrm>
            <a:off x="4202938" y="1346130"/>
            <a:ext cx="3727744" cy="769441"/>
            <a:chOff x="350875" y="997511"/>
            <a:chExt cx="5880339" cy="769441"/>
          </a:xfrm>
        </p:grpSpPr>
        <p:sp>
          <p:nvSpPr>
            <p:cNvPr id="12" name="Rectangle 11">
              <a:extLst>
                <a:ext uri="{FF2B5EF4-FFF2-40B4-BE49-F238E27FC236}">
                  <a16:creationId xmlns:a16="http://schemas.microsoft.com/office/drawing/2014/main" id="{90670F5B-7C48-20C7-CB03-56E861D92E69}"/>
                </a:ext>
              </a:extLst>
            </p:cNvPr>
            <p:cNvSpPr/>
            <p:nvPr/>
          </p:nvSpPr>
          <p:spPr>
            <a:xfrm>
              <a:off x="350875" y="1084522"/>
              <a:ext cx="5667155" cy="646331"/>
            </a:xfrm>
            <a:prstGeom prst="rect">
              <a:avLst/>
            </a:prstGeom>
            <a:solidFill>
              <a:srgbClr val="00B050"/>
            </a:solid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id="{A9AD954E-946E-2D1B-A83B-11A89F2ADE0C}"/>
                </a:ext>
              </a:extLst>
            </p:cNvPr>
            <p:cNvSpPr txBox="1"/>
            <p:nvPr/>
          </p:nvSpPr>
          <p:spPr>
            <a:xfrm>
              <a:off x="773516" y="997511"/>
              <a:ext cx="5457698" cy="769441"/>
            </a:xfrm>
            <a:prstGeom prst="rect">
              <a:avLst/>
            </a:prstGeom>
            <a:noFill/>
          </p:spPr>
          <p:txBody>
            <a:bodyPr wrap="square">
              <a:spAutoFit/>
            </a:bodyPr>
            <a:lstStyle/>
            <a:p>
              <a:r>
                <a:rPr lang="en-US" sz="4400">
                  <a:solidFill>
                    <a:srgbClr val="FFFF00"/>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Nhóm 3,4: </a:t>
              </a:r>
              <a:endParaRPr lang="en-US" sz="3600">
                <a:solidFill>
                  <a:srgbClr val="FFFF00"/>
                </a:solidFill>
              </a:endParaRPr>
            </a:p>
          </p:txBody>
        </p:sp>
      </p:grpSp>
      <p:sp>
        <p:nvSpPr>
          <p:cNvPr id="23" name="TextBox 22">
            <a:extLst>
              <a:ext uri="{FF2B5EF4-FFF2-40B4-BE49-F238E27FC236}">
                <a16:creationId xmlns:a16="http://schemas.microsoft.com/office/drawing/2014/main" id="{E4D70309-273E-A923-5F9E-DA5A64AC760F}"/>
              </a:ext>
            </a:extLst>
          </p:cNvPr>
          <p:cNvSpPr txBox="1"/>
          <p:nvPr/>
        </p:nvSpPr>
        <p:spPr>
          <a:xfrm>
            <a:off x="142506" y="2342555"/>
            <a:ext cx="3702470" cy="1692771"/>
          </a:xfrm>
          <a:prstGeom prst="rect">
            <a:avLst/>
          </a:prstGeom>
          <a:noFill/>
        </p:spPr>
        <p:txBody>
          <a:bodyPr wrap="square">
            <a:spAutoFit/>
          </a:bodyPr>
          <a:lstStyle/>
          <a:p>
            <a:pPr marL="285750" indent="-285750" algn="just">
              <a:buFont typeface="Wingdings" panose="05000000000000000000" pitchFamily="2" charset="2"/>
              <a:buChar char="q"/>
            </a:pPr>
            <a:r>
              <a:rPr lang="vi-VN" sz="2600" spc="-40">
                <a:solidFill>
                  <a:srgbClr val="0070C0"/>
                </a:solidFill>
                <a:effectLst/>
                <a:latin typeface="#9Slide03 SFU Futura_12" panose="00000400000000000000" pitchFamily="2" charset="0"/>
                <a:ea typeface="Calibri" panose="020F0502020204030204" pitchFamily="34" charset="0"/>
              </a:rPr>
              <a:t> Phân tích sự phát tr</a:t>
            </a:r>
            <a:r>
              <a:rPr lang="en-GB" sz="2600" spc="-40">
                <a:solidFill>
                  <a:srgbClr val="0070C0"/>
                </a:solidFill>
                <a:effectLst/>
                <a:latin typeface="#9Slide03 SFU Futura_12" panose="00000400000000000000" pitchFamily="2" charset="0"/>
                <a:ea typeface="Calibri" panose="020F0502020204030204" pitchFamily="34" charset="0"/>
              </a:rPr>
              <a:t>i</a:t>
            </a:r>
            <a:r>
              <a:rPr lang="vi-VN" sz="2600" spc="-40">
                <a:solidFill>
                  <a:srgbClr val="0070C0"/>
                </a:solidFill>
                <a:effectLst/>
                <a:latin typeface="#9Slide03 SFU Futura_12" panose="00000400000000000000" pitchFamily="2" charset="0"/>
                <a:ea typeface="Calibri" panose="020F0502020204030204" pitchFamily="34" charset="0"/>
              </a:rPr>
              <a:t>ển và phân bố nông nghiệp, lâm nghiệp ở BTB.</a:t>
            </a:r>
            <a:endParaRPr lang="en-US" sz="2600">
              <a:solidFill>
                <a:srgbClr val="0070C0"/>
              </a:solidFill>
              <a:effectLst/>
              <a:latin typeface="#9Slide03 SFU Futura_12" panose="00000400000000000000" pitchFamily="2" charset="0"/>
              <a:ea typeface="Calibri" panose="020F0502020204030204" pitchFamily="34" charset="0"/>
            </a:endParaRPr>
          </a:p>
        </p:txBody>
      </p:sp>
      <p:sp>
        <p:nvSpPr>
          <p:cNvPr id="27" name="TextBox 26">
            <a:extLst>
              <a:ext uri="{FF2B5EF4-FFF2-40B4-BE49-F238E27FC236}">
                <a16:creationId xmlns:a16="http://schemas.microsoft.com/office/drawing/2014/main" id="{3D2CB6D2-23B5-BF72-6810-A0684D5B8B26}"/>
              </a:ext>
            </a:extLst>
          </p:cNvPr>
          <p:cNvSpPr txBox="1"/>
          <p:nvPr/>
        </p:nvSpPr>
        <p:spPr>
          <a:xfrm>
            <a:off x="7971613" y="2292176"/>
            <a:ext cx="4043178" cy="1400063"/>
          </a:xfrm>
          <a:prstGeom prst="rect">
            <a:avLst/>
          </a:prstGeom>
          <a:noFill/>
        </p:spPr>
        <p:txBody>
          <a:bodyPr wrap="square">
            <a:spAutoFit/>
          </a:bodyPr>
          <a:lstStyle/>
          <a:p>
            <a:pPr marL="594995" indent="-342900" algn="just">
              <a:lnSpc>
                <a:spcPct val="112000"/>
              </a:lnSpc>
              <a:spcAft>
                <a:spcPts val="360"/>
              </a:spcAft>
              <a:buFont typeface="Wingdings" panose="05000000000000000000" pitchFamily="2" charset="2"/>
              <a:buChar char="q"/>
            </a:pPr>
            <a:r>
              <a:rPr lang="vi-VN" sz="2600">
                <a:solidFill>
                  <a:srgbClr val="0070C0"/>
                </a:solidFill>
                <a:effectLst/>
                <a:latin typeface="#9Slide03 SFU Futura_12" panose="00000400000000000000" pitchFamily="2" charset="0"/>
                <a:ea typeface="Calibri" panose="020F0502020204030204" pitchFamily="34" charset="0"/>
              </a:rPr>
              <a:t> </a:t>
            </a:r>
            <a:r>
              <a:rPr lang="en-US" sz="2600" kern="100">
                <a:solidFill>
                  <a:srgbClr val="0070C0"/>
                </a:solidFill>
                <a:effectLst/>
                <a:latin typeface="#9Slide03 SFU Futura_12" panose="00000400000000000000" pitchFamily="2" charset="0"/>
                <a:ea typeface="Times New Roman" panose="02020603050405020304" pitchFamily="18" charset="0"/>
              </a:rPr>
              <a:t> Chứng minh Bắc Trung Bộ có thế mạnh để phát triển du lịch. </a:t>
            </a:r>
          </a:p>
        </p:txBody>
      </p:sp>
      <p:sp>
        <p:nvSpPr>
          <p:cNvPr id="2" name="TextBox 1">
            <a:extLst>
              <a:ext uri="{FF2B5EF4-FFF2-40B4-BE49-F238E27FC236}">
                <a16:creationId xmlns:a16="http://schemas.microsoft.com/office/drawing/2014/main" id="{917ED550-1651-33ED-53FB-8EB8509C1727}"/>
              </a:ext>
            </a:extLst>
          </p:cNvPr>
          <p:cNvSpPr txBox="1"/>
          <p:nvPr/>
        </p:nvSpPr>
        <p:spPr>
          <a:xfrm>
            <a:off x="4155557" y="2290521"/>
            <a:ext cx="3702470" cy="1292662"/>
          </a:xfrm>
          <a:prstGeom prst="rect">
            <a:avLst/>
          </a:prstGeom>
          <a:noFill/>
        </p:spPr>
        <p:txBody>
          <a:bodyPr wrap="square">
            <a:spAutoFit/>
          </a:bodyPr>
          <a:lstStyle/>
          <a:p>
            <a:pPr marL="285750" indent="-285750" algn="just">
              <a:buFont typeface="Wingdings" panose="05000000000000000000" pitchFamily="2" charset="2"/>
              <a:buChar char="q"/>
            </a:pPr>
            <a:r>
              <a:rPr lang="vi-VN" sz="2600" spc="-40">
                <a:solidFill>
                  <a:srgbClr val="0070C0"/>
                </a:solidFill>
                <a:effectLst/>
                <a:latin typeface="#9Slide03 SFU Futura_12" panose="00000400000000000000" pitchFamily="2" charset="0"/>
                <a:ea typeface="Calibri" panose="020F0502020204030204" pitchFamily="34" charset="0"/>
              </a:rPr>
              <a:t> Phân tích sự phát tr</a:t>
            </a:r>
            <a:r>
              <a:rPr lang="en-GB" sz="2600" spc="-40">
                <a:solidFill>
                  <a:srgbClr val="0070C0"/>
                </a:solidFill>
                <a:effectLst/>
                <a:latin typeface="#9Slide03 SFU Futura_12" panose="00000400000000000000" pitchFamily="2" charset="0"/>
                <a:ea typeface="Calibri" panose="020F0502020204030204" pitchFamily="34" charset="0"/>
              </a:rPr>
              <a:t>i</a:t>
            </a:r>
            <a:r>
              <a:rPr lang="vi-VN" sz="2600" spc="-40">
                <a:solidFill>
                  <a:srgbClr val="0070C0"/>
                </a:solidFill>
                <a:effectLst/>
                <a:latin typeface="#9Slide03 SFU Futura_12" panose="00000400000000000000" pitchFamily="2" charset="0"/>
                <a:ea typeface="Calibri" panose="020F0502020204030204" pitchFamily="34" charset="0"/>
              </a:rPr>
              <a:t>ển và phân bố ngành </a:t>
            </a:r>
            <a:r>
              <a:rPr lang="vi-VN" sz="2600" spc="-40">
                <a:solidFill>
                  <a:srgbClr val="0070C0"/>
                </a:solidFill>
                <a:latin typeface="#9Slide03 SFU Futura_12" panose="00000400000000000000" pitchFamily="2" charset="0"/>
                <a:ea typeface="Calibri" panose="020F0502020204030204" pitchFamily="34" charset="0"/>
              </a:rPr>
              <a:t>c</a:t>
            </a:r>
            <a:r>
              <a:rPr lang="vi-VN" sz="2600" spc="-40">
                <a:solidFill>
                  <a:srgbClr val="0070C0"/>
                </a:solidFill>
                <a:effectLst/>
                <a:latin typeface="#9Slide03 SFU Futura_12" panose="00000400000000000000" pitchFamily="2" charset="0"/>
                <a:ea typeface="Calibri" panose="020F0502020204030204" pitchFamily="34" charset="0"/>
              </a:rPr>
              <a:t>ông nghiệp ở BTB.</a:t>
            </a:r>
            <a:endParaRPr lang="en-US" sz="2600">
              <a:solidFill>
                <a:srgbClr val="0070C0"/>
              </a:solidFill>
              <a:effectLst/>
              <a:latin typeface="#9Slide03 SFU Futura_12" panose="00000400000000000000" pitchFamily="2" charset="0"/>
              <a:ea typeface="Calibri" panose="020F0502020204030204" pitchFamily="34" charset="0"/>
            </a:endParaRPr>
          </a:p>
        </p:txBody>
      </p:sp>
      <p:sp>
        <p:nvSpPr>
          <p:cNvPr id="11" name="TextBox 10">
            <a:extLst>
              <a:ext uri="{FF2B5EF4-FFF2-40B4-BE49-F238E27FC236}">
                <a16:creationId xmlns:a16="http://schemas.microsoft.com/office/drawing/2014/main" id="{E5756E28-4B90-F71A-5818-28D13D034B17}"/>
              </a:ext>
            </a:extLst>
          </p:cNvPr>
          <p:cNvSpPr txBox="1"/>
          <p:nvPr/>
        </p:nvSpPr>
        <p:spPr>
          <a:xfrm>
            <a:off x="8226942" y="3694810"/>
            <a:ext cx="3830527" cy="1292662"/>
          </a:xfrm>
          <a:prstGeom prst="rect">
            <a:avLst/>
          </a:prstGeom>
          <a:noFill/>
        </p:spPr>
        <p:txBody>
          <a:bodyPr wrap="square">
            <a:spAutoFit/>
          </a:bodyPr>
          <a:lstStyle/>
          <a:p>
            <a:pPr marL="285750" indent="-285750" algn="just">
              <a:buFont typeface="Wingdings" panose="05000000000000000000" pitchFamily="2" charset="2"/>
              <a:buChar char="q"/>
            </a:pPr>
            <a:r>
              <a:rPr lang="vi-VN" sz="2600" spc="-40">
                <a:solidFill>
                  <a:srgbClr val="0070C0"/>
                </a:solidFill>
                <a:effectLst/>
                <a:latin typeface="#9Slide03 SFU Futura_12" panose="00000400000000000000" pitchFamily="2" charset="0"/>
                <a:ea typeface="Calibri" panose="020F0502020204030204" pitchFamily="34" charset="0"/>
              </a:rPr>
              <a:t> Trình bày sự phát tr</a:t>
            </a:r>
            <a:r>
              <a:rPr lang="en-GB" sz="2600" spc="-40">
                <a:solidFill>
                  <a:srgbClr val="0070C0"/>
                </a:solidFill>
                <a:effectLst/>
                <a:latin typeface="#9Slide03 SFU Futura_12" panose="00000400000000000000" pitchFamily="2" charset="0"/>
                <a:ea typeface="Calibri" panose="020F0502020204030204" pitchFamily="34" charset="0"/>
              </a:rPr>
              <a:t>i</a:t>
            </a:r>
            <a:r>
              <a:rPr lang="vi-VN" sz="2600" spc="-40">
                <a:solidFill>
                  <a:srgbClr val="0070C0"/>
                </a:solidFill>
                <a:effectLst/>
                <a:latin typeface="#9Slide03 SFU Futura_12" panose="00000400000000000000" pitchFamily="2" charset="0"/>
                <a:ea typeface="Calibri" panose="020F0502020204030204" pitchFamily="34" charset="0"/>
              </a:rPr>
              <a:t>ển và phân bố </a:t>
            </a:r>
            <a:r>
              <a:rPr lang="vi-VN" sz="2600" spc="-40">
                <a:solidFill>
                  <a:srgbClr val="0070C0"/>
                </a:solidFill>
                <a:latin typeface="#9Slide03 SFU Futura_12" panose="00000400000000000000" pitchFamily="2" charset="0"/>
                <a:ea typeface="Calibri" panose="020F0502020204030204" pitchFamily="34" charset="0"/>
              </a:rPr>
              <a:t>ngành GTVT và du lịch </a:t>
            </a:r>
            <a:r>
              <a:rPr lang="vi-VN" sz="2600" spc="-40">
                <a:solidFill>
                  <a:srgbClr val="0070C0"/>
                </a:solidFill>
                <a:effectLst/>
                <a:latin typeface="#9Slide03 SFU Futura_12" panose="00000400000000000000" pitchFamily="2" charset="0"/>
                <a:ea typeface="Calibri" panose="020F0502020204030204" pitchFamily="34" charset="0"/>
              </a:rPr>
              <a:t>ở BTB.</a:t>
            </a:r>
            <a:endParaRPr lang="en-US" sz="2600">
              <a:solidFill>
                <a:srgbClr val="0070C0"/>
              </a:solidFill>
              <a:effectLst/>
              <a:latin typeface="#9Slide03 SFU Futura_12" panose="00000400000000000000" pitchFamily="2" charset="0"/>
              <a:ea typeface="Calibri" panose="020F0502020204030204" pitchFamily="34" charset="0"/>
            </a:endParaRPr>
          </a:p>
        </p:txBody>
      </p:sp>
      <p:pic>
        <p:nvPicPr>
          <p:cNvPr id="15" name="Picture 14">
            <a:extLst>
              <a:ext uri="{FF2B5EF4-FFF2-40B4-BE49-F238E27FC236}">
                <a16:creationId xmlns:a16="http://schemas.microsoft.com/office/drawing/2014/main" id="{3CD2AE30-DB15-F9DF-97DB-6969896AFA1A}"/>
              </a:ext>
            </a:extLst>
          </p:cNvPr>
          <p:cNvPicPr>
            <a:picLocks noChangeAspect="1"/>
          </p:cNvPicPr>
          <p:nvPr/>
        </p:nvPicPr>
        <p:blipFill>
          <a:blip r:embed="rId7"/>
          <a:stretch>
            <a:fillRect/>
          </a:stretch>
        </p:blipFill>
        <p:spPr>
          <a:xfrm>
            <a:off x="185970" y="4001501"/>
            <a:ext cx="3608648" cy="1010625"/>
          </a:xfrm>
          <a:prstGeom prst="rect">
            <a:avLst/>
          </a:prstGeom>
        </p:spPr>
      </p:pic>
      <p:pic>
        <p:nvPicPr>
          <p:cNvPr id="24" name="Picture 23">
            <a:extLst>
              <a:ext uri="{FF2B5EF4-FFF2-40B4-BE49-F238E27FC236}">
                <a16:creationId xmlns:a16="http://schemas.microsoft.com/office/drawing/2014/main" id="{5BFDFFA1-748C-27C2-E1EE-B812F4500D37}"/>
              </a:ext>
            </a:extLst>
          </p:cNvPr>
          <p:cNvPicPr>
            <a:picLocks noChangeAspect="1"/>
          </p:cNvPicPr>
          <p:nvPr/>
        </p:nvPicPr>
        <p:blipFill>
          <a:blip r:embed="rId8"/>
          <a:stretch>
            <a:fillRect/>
          </a:stretch>
        </p:blipFill>
        <p:spPr>
          <a:xfrm>
            <a:off x="265814" y="4869713"/>
            <a:ext cx="3423684" cy="1881962"/>
          </a:xfrm>
          <a:prstGeom prst="rect">
            <a:avLst/>
          </a:prstGeom>
        </p:spPr>
      </p:pic>
      <p:sp>
        <p:nvSpPr>
          <p:cNvPr id="22" name="TextBox 21">
            <a:extLst>
              <a:ext uri="{FF2B5EF4-FFF2-40B4-BE49-F238E27FC236}">
                <a16:creationId xmlns:a16="http://schemas.microsoft.com/office/drawing/2014/main" id="{D3757E24-EDF8-8113-12DE-0C5EA68AB664}"/>
              </a:ext>
            </a:extLst>
          </p:cNvPr>
          <p:cNvSpPr txBox="1"/>
          <p:nvPr/>
        </p:nvSpPr>
        <p:spPr>
          <a:xfrm>
            <a:off x="3877807" y="3603667"/>
            <a:ext cx="4003207" cy="2591672"/>
          </a:xfrm>
          <a:prstGeom prst="rect">
            <a:avLst/>
          </a:prstGeom>
          <a:noFill/>
        </p:spPr>
        <p:txBody>
          <a:bodyPr wrap="square">
            <a:spAutoFit/>
          </a:bodyPr>
          <a:lstStyle/>
          <a:p>
            <a:pPr marL="594995" indent="-342900" algn="just">
              <a:lnSpc>
                <a:spcPct val="112000"/>
              </a:lnSpc>
              <a:spcAft>
                <a:spcPts val="360"/>
              </a:spcAft>
              <a:buFont typeface="Wingdings" panose="05000000000000000000" pitchFamily="2" charset="2"/>
              <a:buChar char="§"/>
            </a:pPr>
            <a:r>
              <a:rPr lang="en-US" sz="2400" kern="100">
                <a:solidFill>
                  <a:srgbClr val="0070C0"/>
                </a:solidFill>
                <a:effectLst/>
                <a:latin typeface="#9Slide03 SFU Futura_12" panose="00000400000000000000" pitchFamily="2" charset="0"/>
                <a:ea typeface="Times New Roman" panose="02020603050405020304" pitchFamily="18" charset="0"/>
              </a:rPr>
              <a:t>Ngành công nghiệp ở Bắc Trung Bộ có đặc điểm gì? </a:t>
            </a:r>
          </a:p>
          <a:p>
            <a:pPr marL="594995" indent="-342900" algn="just">
              <a:lnSpc>
                <a:spcPct val="112000"/>
              </a:lnSpc>
              <a:spcAft>
                <a:spcPts val="360"/>
              </a:spcAft>
              <a:buFont typeface="Wingdings" panose="05000000000000000000" pitchFamily="2" charset="2"/>
              <a:buChar char="§"/>
            </a:pPr>
            <a:r>
              <a:rPr lang="en-US" sz="2400" kern="100">
                <a:solidFill>
                  <a:srgbClr val="0070C0"/>
                </a:solidFill>
                <a:effectLst/>
                <a:latin typeface="#9Slide03 SFU Futura_12" panose="00000400000000000000" pitchFamily="2" charset="0"/>
                <a:ea typeface="Times New Roman" panose="02020603050405020304" pitchFamily="18" charset="0"/>
              </a:rPr>
              <a:t>Nêu các ngành công nghiệp quan trọng và sự phân bố. </a:t>
            </a:r>
          </a:p>
        </p:txBody>
      </p:sp>
    </p:spTree>
    <p:extLst>
      <p:ext uri="{BB962C8B-B14F-4D97-AF65-F5344CB8AC3E}">
        <p14:creationId xmlns:p14="http://schemas.microsoft.com/office/powerpoint/2010/main" val="217382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C8729C-BDD3-306A-69F5-2D723AB4BE31}"/>
              </a:ext>
            </a:extLst>
          </p:cNvPr>
          <p:cNvSpPr/>
          <p:nvPr/>
        </p:nvSpPr>
        <p:spPr>
          <a:xfrm>
            <a:off x="107604" y="896528"/>
            <a:ext cx="7065528" cy="5915524"/>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EE48565-1C6D-2829-5819-378330BCCFFA}"/>
              </a:ext>
            </a:extLst>
          </p:cNvPr>
          <p:cNvGrpSpPr/>
          <p:nvPr/>
        </p:nvGrpSpPr>
        <p:grpSpPr>
          <a:xfrm>
            <a:off x="89344" y="-99897"/>
            <a:ext cx="3871167" cy="769441"/>
            <a:chOff x="350875" y="997511"/>
            <a:chExt cx="5880339" cy="769441"/>
          </a:xfrm>
        </p:grpSpPr>
        <p:sp>
          <p:nvSpPr>
            <p:cNvPr id="6" name="Rectangle 5">
              <a:extLst>
                <a:ext uri="{FF2B5EF4-FFF2-40B4-BE49-F238E27FC236}">
                  <a16:creationId xmlns:a16="http://schemas.microsoft.com/office/drawing/2014/main" id="{20B74CB9-CC05-C3C0-F9C4-304EFAE541C1}"/>
                </a:ext>
              </a:extLst>
            </p:cNvPr>
            <p:cNvSpPr/>
            <p:nvPr/>
          </p:nvSpPr>
          <p:spPr>
            <a:xfrm>
              <a:off x="350875" y="1084522"/>
              <a:ext cx="5667155" cy="646331"/>
            </a:xfrm>
            <a:prstGeom prst="rect">
              <a:avLst/>
            </a:prstGeom>
            <a:solidFill>
              <a:srgbClr val="00B050"/>
            </a:solid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32DC2FAA-7EBE-B3AB-707C-509E9CEC1A5C}"/>
                </a:ext>
              </a:extLst>
            </p:cNvPr>
            <p:cNvSpPr txBox="1"/>
            <p:nvPr/>
          </p:nvSpPr>
          <p:spPr>
            <a:xfrm>
              <a:off x="773516" y="997511"/>
              <a:ext cx="5457698" cy="769441"/>
            </a:xfrm>
            <a:prstGeom prst="rect">
              <a:avLst/>
            </a:prstGeom>
            <a:noFill/>
          </p:spPr>
          <p:txBody>
            <a:bodyPr wrap="square">
              <a:spAutoFit/>
            </a:bodyPr>
            <a:lstStyle/>
            <a:p>
              <a:r>
                <a:rPr lang="en-US" sz="4400">
                  <a:solidFill>
                    <a:srgbClr val="FFFF00"/>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Nhóm 1</a:t>
              </a:r>
              <a:r>
                <a:rPr lang="en-US"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,2</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 </a:t>
              </a:r>
              <a:endParaRPr lang="en-US" sz="3600">
                <a:solidFill>
                  <a:srgbClr val="FFFF00"/>
                </a:solidFill>
              </a:endParaRPr>
            </a:p>
          </p:txBody>
        </p:sp>
      </p:grpSp>
      <p:sp>
        <p:nvSpPr>
          <p:cNvPr id="8" name="TextBox 7">
            <a:extLst>
              <a:ext uri="{FF2B5EF4-FFF2-40B4-BE49-F238E27FC236}">
                <a16:creationId xmlns:a16="http://schemas.microsoft.com/office/drawing/2014/main" id="{1A39979A-35DD-6472-80B1-45EDBACA4489}"/>
              </a:ext>
            </a:extLst>
          </p:cNvPr>
          <p:cNvSpPr txBox="1"/>
          <p:nvPr/>
        </p:nvSpPr>
        <p:spPr>
          <a:xfrm>
            <a:off x="89344" y="896527"/>
            <a:ext cx="7065528" cy="892552"/>
          </a:xfrm>
          <a:prstGeom prst="rect">
            <a:avLst/>
          </a:prstGeom>
          <a:noFill/>
        </p:spPr>
        <p:txBody>
          <a:bodyPr wrap="square">
            <a:spAutoFit/>
          </a:bodyPr>
          <a:lstStyle/>
          <a:p>
            <a:pPr marL="285750" indent="-285750" algn="just">
              <a:buFont typeface="Wingdings" panose="05000000000000000000" pitchFamily="2" charset="2"/>
              <a:buChar char="q"/>
            </a:pPr>
            <a:r>
              <a:rPr lang="vi-VN" sz="2600" spc="-40">
                <a:solidFill>
                  <a:srgbClr val="0070C0"/>
                </a:solidFill>
                <a:effectLst/>
                <a:latin typeface="#9Slide03 SFU Futura_12" panose="00000400000000000000" pitchFamily="2" charset="0"/>
                <a:ea typeface="Calibri" panose="020F0502020204030204" pitchFamily="34" charset="0"/>
              </a:rPr>
              <a:t> Phân tích sự phát tr</a:t>
            </a:r>
            <a:r>
              <a:rPr lang="en-GB" sz="2600" spc="-40">
                <a:solidFill>
                  <a:srgbClr val="0070C0"/>
                </a:solidFill>
                <a:effectLst/>
                <a:latin typeface="#9Slide03 SFU Futura_12" panose="00000400000000000000" pitchFamily="2" charset="0"/>
                <a:ea typeface="Calibri" panose="020F0502020204030204" pitchFamily="34" charset="0"/>
              </a:rPr>
              <a:t>i</a:t>
            </a:r>
            <a:r>
              <a:rPr lang="vi-VN" sz="2600" spc="-40">
                <a:solidFill>
                  <a:srgbClr val="0070C0"/>
                </a:solidFill>
                <a:effectLst/>
                <a:latin typeface="#9Slide03 SFU Futura_12" panose="00000400000000000000" pitchFamily="2" charset="0"/>
                <a:ea typeface="Calibri" panose="020F0502020204030204" pitchFamily="34" charset="0"/>
              </a:rPr>
              <a:t>ển và phân bố nông nghiệp, lâm nghiệp ở Bắc Trung Bộ.</a:t>
            </a:r>
            <a:endParaRPr lang="en-US" sz="2600">
              <a:solidFill>
                <a:srgbClr val="0070C0"/>
              </a:solidFill>
              <a:effectLst/>
              <a:latin typeface="#9Slide03 SFU Futura_12" panose="00000400000000000000" pitchFamily="2" charset="0"/>
              <a:ea typeface="Calibri" panose="020F0502020204030204" pitchFamily="34" charset="0"/>
            </a:endParaRPr>
          </a:p>
        </p:txBody>
      </p:sp>
      <p:pic>
        <p:nvPicPr>
          <p:cNvPr id="3" name="Picture 2">
            <a:extLst>
              <a:ext uri="{FF2B5EF4-FFF2-40B4-BE49-F238E27FC236}">
                <a16:creationId xmlns:a16="http://schemas.microsoft.com/office/drawing/2014/main" id="{6860678A-E330-CECC-DE77-784664FB330A}"/>
              </a:ext>
            </a:extLst>
          </p:cNvPr>
          <p:cNvPicPr>
            <a:picLocks noChangeAspect="1"/>
          </p:cNvPicPr>
          <p:nvPr/>
        </p:nvPicPr>
        <p:blipFill>
          <a:blip r:embed="rId2"/>
          <a:stretch>
            <a:fillRect/>
          </a:stretch>
        </p:blipFill>
        <p:spPr>
          <a:xfrm>
            <a:off x="543505" y="2142525"/>
            <a:ext cx="6553324" cy="1711765"/>
          </a:xfrm>
          <a:prstGeom prst="rect">
            <a:avLst/>
          </a:prstGeom>
        </p:spPr>
      </p:pic>
      <p:pic>
        <p:nvPicPr>
          <p:cNvPr id="12" name="Picture 11">
            <a:extLst>
              <a:ext uri="{FF2B5EF4-FFF2-40B4-BE49-F238E27FC236}">
                <a16:creationId xmlns:a16="http://schemas.microsoft.com/office/drawing/2014/main" id="{DC010B3D-CA5C-4B40-5520-9C00D580B2F6}"/>
              </a:ext>
            </a:extLst>
          </p:cNvPr>
          <p:cNvPicPr>
            <a:picLocks noChangeAspect="1"/>
          </p:cNvPicPr>
          <p:nvPr/>
        </p:nvPicPr>
        <p:blipFill>
          <a:blip r:embed="rId3"/>
          <a:stretch>
            <a:fillRect/>
          </a:stretch>
        </p:blipFill>
        <p:spPr>
          <a:xfrm>
            <a:off x="7386787" y="-45948"/>
            <a:ext cx="4805213" cy="6858000"/>
          </a:xfrm>
          <a:prstGeom prst="rect">
            <a:avLst/>
          </a:prstGeom>
        </p:spPr>
      </p:pic>
      <p:sp>
        <p:nvSpPr>
          <p:cNvPr id="13" name="TextBox 12">
            <a:extLst>
              <a:ext uri="{FF2B5EF4-FFF2-40B4-BE49-F238E27FC236}">
                <a16:creationId xmlns:a16="http://schemas.microsoft.com/office/drawing/2014/main" id="{ACB778BB-58A8-8AB3-AD3E-5E3DA1970F2F}"/>
              </a:ext>
            </a:extLst>
          </p:cNvPr>
          <p:cNvSpPr txBox="1"/>
          <p:nvPr/>
        </p:nvSpPr>
        <p:spPr>
          <a:xfrm>
            <a:off x="7474687" y="-10634"/>
            <a:ext cx="4674781" cy="338554"/>
          </a:xfrm>
          <a:prstGeom prst="rect">
            <a:avLst/>
          </a:prstGeom>
          <a:solidFill>
            <a:schemeClr val="bg1"/>
          </a:solidFill>
        </p:spPr>
        <p:txBody>
          <a:bodyPr wrap="square" rtlCol="0">
            <a:spAutoFit/>
          </a:bodyPr>
          <a:lstStyle/>
          <a:p>
            <a:pPr algn="ctr"/>
            <a:r>
              <a:rPr lang="vi-VN" sz="1600">
                <a:solidFill>
                  <a:srgbClr val="2A08B8"/>
                </a:solidFill>
              </a:rPr>
              <a:t>Hình 14.3. Bản đồ kinh tế Việt Nam năm 2021</a:t>
            </a:r>
            <a:endParaRPr lang="en-US" sz="1600">
              <a:solidFill>
                <a:srgbClr val="2A08B8"/>
              </a:solidFill>
            </a:endParaRPr>
          </a:p>
        </p:txBody>
      </p:sp>
      <p:pic>
        <p:nvPicPr>
          <p:cNvPr id="17" name="Picture 16">
            <a:extLst>
              <a:ext uri="{FF2B5EF4-FFF2-40B4-BE49-F238E27FC236}">
                <a16:creationId xmlns:a16="http://schemas.microsoft.com/office/drawing/2014/main" id="{8A66F1C7-F406-C4DE-2DCE-4C16FC6C2A07}"/>
              </a:ext>
            </a:extLst>
          </p:cNvPr>
          <p:cNvPicPr>
            <a:picLocks noChangeAspect="1"/>
          </p:cNvPicPr>
          <p:nvPr/>
        </p:nvPicPr>
        <p:blipFill>
          <a:blip r:embed="rId4"/>
          <a:stretch>
            <a:fillRect/>
          </a:stretch>
        </p:blipFill>
        <p:spPr>
          <a:xfrm>
            <a:off x="543505" y="3829496"/>
            <a:ext cx="5219342" cy="2869016"/>
          </a:xfrm>
          <a:prstGeom prst="rect">
            <a:avLst/>
          </a:prstGeom>
        </p:spPr>
      </p:pic>
    </p:spTree>
    <p:extLst>
      <p:ext uri="{BB962C8B-B14F-4D97-AF65-F5344CB8AC3E}">
        <p14:creationId xmlns:p14="http://schemas.microsoft.com/office/powerpoint/2010/main" val="2238067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orking in a farm&#10;&#10;Description automatically generated">
            <a:extLst>
              <a:ext uri="{FF2B5EF4-FFF2-40B4-BE49-F238E27FC236}">
                <a16:creationId xmlns:a16="http://schemas.microsoft.com/office/drawing/2014/main" id="{40E32EFB-5C32-44EC-BB5D-6981114EF999}"/>
              </a:ext>
            </a:extLst>
          </p:cNvPr>
          <p:cNvPicPr>
            <a:picLocks noChangeAspect="1"/>
          </p:cNvPicPr>
          <p:nvPr/>
        </p:nvPicPr>
        <p:blipFill rotWithShape="1">
          <a:blip r:embed="rId2">
            <a:extLst>
              <a:ext uri="{28A0092B-C50C-407E-A947-70E740481C1C}">
                <a14:useLocalDpi xmlns:a14="http://schemas.microsoft.com/office/drawing/2010/main" val="0"/>
              </a:ext>
            </a:extLst>
          </a:blip>
          <a:srcRect l="45068" b="46529"/>
          <a:stretch/>
        </p:blipFill>
        <p:spPr>
          <a:xfrm>
            <a:off x="4176289" y="1578119"/>
            <a:ext cx="3745319" cy="2449954"/>
          </a:xfrm>
          <a:prstGeom prst="rect">
            <a:avLst/>
          </a:prstGeom>
        </p:spPr>
      </p:pic>
      <p:sp>
        <p:nvSpPr>
          <p:cNvPr id="13" name="TextBox 12">
            <a:extLst>
              <a:ext uri="{FF2B5EF4-FFF2-40B4-BE49-F238E27FC236}">
                <a16:creationId xmlns:a16="http://schemas.microsoft.com/office/drawing/2014/main" id="{46174568-2B66-3ECD-907D-A2DE18E353A0}"/>
              </a:ext>
            </a:extLst>
          </p:cNvPr>
          <p:cNvSpPr txBox="1"/>
          <p:nvPr/>
        </p:nvSpPr>
        <p:spPr>
          <a:xfrm>
            <a:off x="837965" y="1458910"/>
            <a:ext cx="2720950" cy="1107996"/>
          </a:xfrm>
          <a:prstGeom prst="rect">
            <a:avLst/>
          </a:prstGeom>
          <a:noFill/>
        </p:spPr>
        <p:txBody>
          <a:bodyPr wrap="square" rtlCol="0">
            <a:spAutoFit/>
          </a:bodyPr>
          <a:lstStyle/>
          <a:p>
            <a:r>
              <a:rPr lang="vi-VN" sz="2200">
                <a:solidFill>
                  <a:srgbClr val="0000FF"/>
                </a:solidFill>
                <a:latin typeface="#9Slide03 SFU Futura_12" panose="00000400000000000000" pitchFamily="2" charset="0"/>
              </a:rPr>
              <a:t> - Lúa là cây trồng chủ yếu (Thanh Hóa, Nghệ An, Hà Tĩnh)</a:t>
            </a:r>
            <a:endParaRPr lang="en-US" sz="2200">
              <a:solidFill>
                <a:srgbClr val="0000FF"/>
              </a:solidFill>
              <a:latin typeface="#9Slide03 SFU Futura_12" panose="00000400000000000000" pitchFamily="2" charset="0"/>
            </a:endParaRPr>
          </a:p>
        </p:txBody>
      </p:sp>
      <p:grpSp>
        <p:nvGrpSpPr>
          <p:cNvPr id="32" name="Group 31">
            <a:extLst>
              <a:ext uri="{FF2B5EF4-FFF2-40B4-BE49-F238E27FC236}">
                <a16:creationId xmlns:a16="http://schemas.microsoft.com/office/drawing/2014/main" id="{F887BFD1-93C3-7184-0399-AC4B0925FB86}"/>
              </a:ext>
            </a:extLst>
          </p:cNvPr>
          <p:cNvGrpSpPr/>
          <p:nvPr/>
        </p:nvGrpSpPr>
        <p:grpSpPr>
          <a:xfrm>
            <a:off x="63184" y="1607286"/>
            <a:ext cx="814152" cy="1719556"/>
            <a:chOff x="65313" y="2027582"/>
            <a:chExt cx="814152" cy="1719556"/>
          </a:xfrm>
        </p:grpSpPr>
        <p:sp>
          <p:nvSpPr>
            <p:cNvPr id="14" name="Freeform 9">
              <a:extLst>
                <a:ext uri="{FF2B5EF4-FFF2-40B4-BE49-F238E27FC236}">
                  <a16:creationId xmlns:a16="http://schemas.microsoft.com/office/drawing/2014/main" id="{023E5EB9-8B7D-5489-0F08-9D2CB357A205}"/>
                </a:ext>
              </a:extLst>
            </p:cNvPr>
            <p:cNvSpPr/>
            <p:nvPr/>
          </p:nvSpPr>
          <p:spPr>
            <a:xfrm>
              <a:off x="75943" y="2027582"/>
              <a:ext cx="649571" cy="1029024"/>
            </a:xfrm>
            <a:custGeom>
              <a:avLst/>
              <a:gdLst/>
              <a:ahLst/>
              <a:cxnLst/>
              <a:rect l="l" t="t" r="r" b="b"/>
              <a:pathLst>
                <a:path w="2597467" h="4114800">
                  <a:moveTo>
                    <a:pt x="0" y="0"/>
                  </a:moveTo>
                  <a:lnTo>
                    <a:pt x="2597467" y="0"/>
                  </a:lnTo>
                  <a:lnTo>
                    <a:pt x="259746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8">
              <a:extLst>
                <a:ext uri="{FF2B5EF4-FFF2-40B4-BE49-F238E27FC236}">
                  <a16:creationId xmlns:a16="http://schemas.microsoft.com/office/drawing/2014/main" id="{64B6D955-CEF3-AFF3-7D0C-674CE57BED19}"/>
                </a:ext>
              </a:extLst>
            </p:cNvPr>
            <p:cNvSpPr/>
            <p:nvPr/>
          </p:nvSpPr>
          <p:spPr>
            <a:xfrm>
              <a:off x="65313" y="3222536"/>
              <a:ext cx="814152" cy="524602"/>
            </a:xfrm>
            <a:custGeom>
              <a:avLst/>
              <a:gdLst/>
              <a:ahLst/>
              <a:cxnLst/>
              <a:rect l="l" t="t" r="r" b="b"/>
              <a:pathLst>
                <a:path w="3069096" h="1833785">
                  <a:moveTo>
                    <a:pt x="0" y="0"/>
                  </a:moveTo>
                  <a:lnTo>
                    <a:pt x="3069096" y="0"/>
                  </a:lnTo>
                  <a:lnTo>
                    <a:pt x="3069096" y="1833784"/>
                  </a:lnTo>
                  <a:lnTo>
                    <a:pt x="0" y="1833784"/>
                  </a:lnTo>
                  <a:lnTo>
                    <a:pt x="0" y="0"/>
                  </a:lnTo>
                  <a:close/>
                </a:path>
              </a:pathLst>
            </a:custGeom>
            <a:blipFill>
              <a:blip r:embed="rId5"/>
              <a:stretch>
                <a:fillRect/>
              </a:stretch>
            </a:blipFill>
          </p:spPr>
          <p:txBody>
            <a:bodyPr/>
            <a:lstStyle/>
            <a:p>
              <a:endParaRPr lang="en-US" sz="2200"/>
            </a:p>
          </p:txBody>
        </p:sp>
      </p:grpSp>
      <p:sp>
        <p:nvSpPr>
          <p:cNvPr id="17" name="TextBox 16">
            <a:extLst>
              <a:ext uri="{FF2B5EF4-FFF2-40B4-BE49-F238E27FC236}">
                <a16:creationId xmlns:a16="http://schemas.microsoft.com/office/drawing/2014/main" id="{ADCA9EB5-6028-4837-1D3A-8BEBD2A13F42}"/>
              </a:ext>
            </a:extLst>
          </p:cNvPr>
          <p:cNvSpPr txBox="1"/>
          <p:nvPr/>
        </p:nvSpPr>
        <p:spPr>
          <a:xfrm>
            <a:off x="861437" y="2585934"/>
            <a:ext cx="3422698" cy="769441"/>
          </a:xfrm>
          <a:prstGeom prst="rect">
            <a:avLst/>
          </a:prstGeom>
          <a:noFill/>
        </p:spPr>
        <p:txBody>
          <a:bodyPr wrap="square" rtlCol="0">
            <a:spAutoFit/>
          </a:bodyPr>
          <a:lstStyle/>
          <a:p>
            <a:r>
              <a:rPr lang="vi-VN" sz="2200">
                <a:solidFill>
                  <a:srgbClr val="0000FF"/>
                </a:solidFill>
                <a:latin typeface="#9Slide03 SFU Futura_12" panose="00000400000000000000" pitchFamily="2" charset="0"/>
              </a:rPr>
              <a:t> - Sản lượng lúa năm 20213,9 triệu tấn</a:t>
            </a:r>
            <a:endParaRPr lang="en-US" sz="2200">
              <a:solidFill>
                <a:srgbClr val="0000FF"/>
              </a:solidFill>
              <a:latin typeface="#9Slide03 SFU Futura_12" panose="00000400000000000000" pitchFamily="2" charset="0"/>
            </a:endParaRPr>
          </a:p>
        </p:txBody>
      </p:sp>
      <p:grpSp>
        <p:nvGrpSpPr>
          <p:cNvPr id="4" name="Group 3">
            <a:extLst>
              <a:ext uri="{FF2B5EF4-FFF2-40B4-BE49-F238E27FC236}">
                <a16:creationId xmlns:a16="http://schemas.microsoft.com/office/drawing/2014/main" id="{BB7EF50F-1D12-A20B-DD33-F839EE87FB14}"/>
              </a:ext>
            </a:extLst>
          </p:cNvPr>
          <p:cNvGrpSpPr/>
          <p:nvPr/>
        </p:nvGrpSpPr>
        <p:grpSpPr>
          <a:xfrm>
            <a:off x="38582" y="667035"/>
            <a:ext cx="4563703" cy="1939262"/>
            <a:chOff x="38582" y="667035"/>
            <a:chExt cx="4563703" cy="1939262"/>
          </a:xfrm>
        </p:grpSpPr>
        <p:sp>
          <p:nvSpPr>
            <p:cNvPr id="8" name="TextBox 7">
              <a:extLst>
                <a:ext uri="{FF2B5EF4-FFF2-40B4-BE49-F238E27FC236}">
                  <a16:creationId xmlns:a16="http://schemas.microsoft.com/office/drawing/2014/main" id="{815286E1-15C8-D379-B622-C7BD3172358B}"/>
                </a:ext>
              </a:extLst>
            </p:cNvPr>
            <p:cNvSpPr txBox="1"/>
            <p:nvPr/>
          </p:nvSpPr>
          <p:spPr>
            <a:xfrm>
              <a:off x="38582" y="667035"/>
              <a:ext cx="2851199" cy="523220"/>
            </a:xfrm>
            <a:prstGeom prst="rect">
              <a:avLst/>
            </a:prstGeom>
            <a:solidFill>
              <a:schemeClr val="accent4">
                <a:lumMod val="20000"/>
                <a:lumOff val="80000"/>
              </a:schemeClr>
            </a:solidFill>
            <a:ln w="12700">
              <a:solidFill>
                <a:srgbClr val="92D050"/>
              </a:solidFill>
            </a:ln>
          </p:spPr>
          <p:txBody>
            <a:bodyPr wrap="square" rtlCol="0">
              <a:spAutoFit/>
            </a:bodyPr>
            <a:lstStyle/>
            <a:p>
              <a:pPr algn="ctr"/>
              <a:r>
                <a:rPr lang="vi-VN" sz="2800">
                  <a:solidFill>
                    <a:srgbClr val="0000FF"/>
                  </a:solidFill>
                  <a:latin typeface="#9Slide03 SFU Futura_12" panose="00000400000000000000" pitchFamily="2" charset="0"/>
                </a:rPr>
                <a:t>Cây lương thực</a:t>
              </a:r>
              <a:endParaRPr lang="en-US" sz="2800">
                <a:solidFill>
                  <a:srgbClr val="0000FF"/>
                </a:solidFill>
                <a:latin typeface="#9Slide03 SFU Futura_12" panose="00000400000000000000" pitchFamily="2" charset="0"/>
              </a:endParaRPr>
            </a:p>
          </p:txBody>
        </p:sp>
        <p:grpSp>
          <p:nvGrpSpPr>
            <p:cNvPr id="82" name="Group 81">
              <a:extLst>
                <a:ext uri="{FF2B5EF4-FFF2-40B4-BE49-F238E27FC236}">
                  <a16:creationId xmlns:a16="http://schemas.microsoft.com/office/drawing/2014/main" id="{FE9CD755-1444-C755-1EB6-BB119B94D092}"/>
                </a:ext>
              </a:extLst>
            </p:cNvPr>
            <p:cNvGrpSpPr/>
            <p:nvPr/>
          </p:nvGrpSpPr>
          <p:grpSpPr>
            <a:xfrm>
              <a:off x="2889782" y="1264897"/>
              <a:ext cx="1712503" cy="1341400"/>
              <a:chOff x="2889782" y="1264897"/>
              <a:chExt cx="1712503" cy="1341400"/>
            </a:xfrm>
          </p:grpSpPr>
          <p:cxnSp>
            <p:nvCxnSpPr>
              <p:cNvPr id="19" name="Connector: Elbow 18">
                <a:extLst>
                  <a:ext uri="{FF2B5EF4-FFF2-40B4-BE49-F238E27FC236}">
                    <a16:creationId xmlns:a16="http://schemas.microsoft.com/office/drawing/2014/main" id="{DD6AAE88-7DE4-03F8-6A3D-3005511533CC}"/>
                  </a:ext>
                </a:extLst>
              </p:cNvPr>
              <p:cNvCxnSpPr>
                <a:cxnSpLocks/>
              </p:cNvCxnSpPr>
              <p:nvPr/>
            </p:nvCxnSpPr>
            <p:spPr>
              <a:xfrm rot="10800000">
                <a:off x="3026332" y="1343848"/>
                <a:ext cx="1575953" cy="1262449"/>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20" name="Flowchart: Connector 19">
                <a:extLst>
                  <a:ext uri="{FF2B5EF4-FFF2-40B4-BE49-F238E27FC236}">
                    <a16:creationId xmlns:a16="http://schemas.microsoft.com/office/drawing/2014/main" id="{2E4D88B5-430B-2FB2-2616-6FB564AECD0C}"/>
                  </a:ext>
                </a:extLst>
              </p:cNvPr>
              <p:cNvSpPr/>
              <p:nvPr/>
            </p:nvSpPr>
            <p:spPr>
              <a:xfrm flipH="1">
                <a:off x="2889782" y="1264897"/>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B53A020E-1A17-8950-2BB9-0193B12B9438}"/>
              </a:ext>
            </a:extLst>
          </p:cNvPr>
          <p:cNvGrpSpPr/>
          <p:nvPr/>
        </p:nvGrpSpPr>
        <p:grpSpPr>
          <a:xfrm>
            <a:off x="7495610" y="820627"/>
            <a:ext cx="4568135" cy="1639793"/>
            <a:chOff x="7495610" y="820627"/>
            <a:chExt cx="4568135" cy="1639793"/>
          </a:xfrm>
        </p:grpSpPr>
        <p:sp>
          <p:nvSpPr>
            <p:cNvPr id="23" name="Flowchart: Connector 22">
              <a:extLst>
                <a:ext uri="{FF2B5EF4-FFF2-40B4-BE49-F238E27FC236}">
                  <a16:creationId xmlns:a16="http://schemas.microsoft.com/office/drawing/2014/main" id="{72B3A6C7-4E78-2766-D31F-4B578782B916}"/>
                </a:ext>
              </a:extLst>
            </p:cNvPr>
            <p:cNvSpPr/>
            <p:nvPr/>
          </p:nvSpPr>
          <p:spPr>
            <a:xfrm flipH="1">
              <a:off x="8827937" y="1294788"/>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or: Elbow 21">
              <a:extLst>
                <a:ext uri="{FF2B5EF4-FFF2-40B4-BE49-F238E27FC236}">
                  <a16:creationId xmlns:a16="http://schemas.microsoft.com/office/drawing/2014/main" id="{4A5B9738-1C4F-78EE-05A3-1A319AE4ED9B}"/>
                </a:ext>
              </a:extLst>
            </p:cNvPr>
            <p:cNvCxnSpPr>
              <a:cxnSpLocks/>
            </p:cNvCxnSpPr>
            <p:nvPr/>
          </p:nvCxnSpPr>
          <p:spPr>
            <a:xfrm flipV="1">
              <a:off x="7495610" y="1373738"/>
              <a:ext cx="1335884" cy="1086682"/>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9EF46ED-8E3D-0949-ED2A-13D03B3DED64}"/>
                </a:ext>
              </a:extLst>
            </p:cNvPr>
            <p:cNvSpPr txBox="1"/>
            <p:nvPr/>
          </p:nvSpPr>
          <p:spPr>
            <a:xfrm>
              <a:off x="9033466" y="820627"/>
              <a:ext cx="3030279" cy="523220"/>
            </a:xfrm>
            <a:prstGeom prst="rect">
              <a:avLst/>
            </a:prstGeom>
            <a:solidFill>
              <a:schemeClr val="accent4">
                <a:lumMod val="20000"/>
                <a:lumOff val="80000"/>
              </a:schemeClr>
            </a:solidFill>
            <a:ln w="12700">
              <a:solidFill>
                <a:srgbClr val="92D050"/>
              </a:solidFill>
            </a:ln>
          </p:spPr>
          <p:txBody>
            <a:bodyPr wrap="square" rtlCol="0">
              <a:spAutoFit/>
            </a:bodyPr>
            <a:lstStyle/>
            <a:p>
              <a:pPr algn="ctr"/>
              <a:r>
                <a:rPr lang="vi-VN" sz="2800">
                  <a:solidFill>
                    <a:srgbClr val="0000FF"/>
                  </a:solidFill>
                  <a:latin typeface="#9Slide03 SFU Futura_12" panose="00000400000000000000" pitchFamily="2" charset="0"/>
                </a:rPr>
                <a:t>Cây công nghiệp</a:t>
              </a:r>
              <a:endParaRPr lang="en-US" sz="2800">
                <a:solidFill>
                  <a:srgbClr val="0000FF"/>
                </a:solidFill>
                <a:latin typeface="#9Slide03 SFU Futura_12" panose="00000400000000000000" pitchFamily="2" charset="0"/>
              </a:endParaRPr>
            </a:p>
          </p:txBody>
        </p:sp>
      </p:grpSp>
      <p:grpSp>
        <p:nvGrpSpPr>
          <p:cNvPr id="36" name="Group 35">
            <a:extLst>
              <a:ext uri="{FF2B5EF4-FFF2-40B4-BE49-F238E27FC236}">
                <a16:creationId xmlns:a16="http://schemas.microsoft.com/office/drawing/2014/main" id="{2FF112A5-1B14-DA28-FA1A-460E3F20D545}"/>
              </a:ext>
            </a:extLst>
          </p:cNvPr>
          <p:cNvGrpSpPr/>
          <p:nvPr/>
        </p:nvGrpSpPr>
        <p:grpSpPr>
          <a:xfrm>
            <a:off x="3570284" y="3889857"/>
            <a:ext cx="4476307" cy="830997"/>
            <a:chOff x="3785243" y="4263655"/>
            <a:chExt cx="4476307" cy="830997"/>
          </a:xfrm>
        </p:grpSpPr>
        <p:sp>
          <p:nvSpPr>
            <p:cNvPr id="33" name="Rectangle: Rounded Corners 32">
              <a:extLst>
                <a:ext uri="{FF2B5EF4-FFF2-40B4-BE49-F238E27FC236}">
                  <a16:creationId xmlns:a16="http://schemas.microsoft.com/office/drawing/2014/main" id="{77B7A806-B1DE-7C09-1F32-00697AB6582C}"/>
                </a:ext>
              </a:extLst>
            </p:cNvPr>
            <p:cNvSpPr/>
            <p:nvPr/>
          </p:nvSpPr>
          <p:spPr>
            <a:xfrm>
              <a:off x="3859619" y="4284921"/>
              <a:ext cx="4401931" cy="769441"/>
            </a:xfrm>
            <a:prstGeom prst="roundRect">
              <a:avLst/>
            </a:prstGeom>
            <a:solidFill>
              <a:srgbClr val="FDF8CC"/>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CD4A6EC-D399-797A-616A-6B4778A2A88C}"/>
                </a:ext>
              </a:extLst>
            </p:cNvPr>
            <p:cNvSpPr txBox="1"/>
            <p:nvPr/>
          </p:nvSpPr>
          <p:spPr>
            <a:xfrm>
              <a:off x="3785243" y="4263655"/>
              <a:ext cx="4476307" cy="830997"/>
            </a:xfrm>
            <a:prstGeom prst="rect">
              <a:avLst/>
            </a:prstGeom>
            <a:noFill/>
          </p:spPr>
          <p:txBody>
            <a:bodyPr wrap="square" rtlCol="0">
              <a:spAutoFit/>
            </a:bodyPr>
            <a:lstStyle/>
            <a:p>
              <a:pPr algn="ctr"/>
              <a:r>
                <a:rPr lang="vi-VN" sz="2400">
                  <a:solidFill>
                    <a:srgbClr val="0070C0"/>
                  </a:solidFill>
                  <a:latin typeface="#9Slide03 SFU Futura_12" panose="00000400000000000000" pitchFamily="2" charset="0"/>
                </a:rPr>
                <a:t>Sản xuất nông nghiệp đẩy mạnh thâm canh, tăng năng suất</a:t>
              </a:r>
              <a:endParaRPr lang="en-US" sz="2400">
                <a:solidFill>
                  <a:srgbClr val="0070C0"/>
                </a:solidFill>
                <a:latin typeface="#9Slide03 SFU Futura_12" panose="00000400000000000000" pitchFamily="2" charset="0"/>
              </a:endParaRPr>
            </a:p>
          </p:txBody>
        </p:sp>
      </p:grpSp>
      <p:sp>
        <p:nvSpPr>
          <p:cNvPr id="37" name="TextBox 37">
            <a:extLst>
              <a:ext uri="{FF2B5EF4-FFF2-40B4-BE49-F238E27FC236}">
                <a16:creationId xmlns:a16="http://schemas.microsoft.com/office/drawing/2014/main" id="{00212A52-AB7A-ABD2-253F-BF24393D0838}"/>
              </a:ext>
            </a:extLst>
          </p:cNvPr>
          <p:cNvSpPr txBox="1"/>
          <p:nvPr/>
        </p:nvSpPr>
        <p:spPr>
          <a:xfrm>
            <a:off x="8333148" y="1698897"/>
            <a:ext cx="1722944" cy="553998"/>
          </a:xfrm>
          <a:prstGeom prst="rect">
            <a:avLst/>
          </a:prstGeom>
          <a:ln>
            <a:solidFill>
              <a:srgbClr val="7030A0"/>
            </a:solidFill>
          </a:ln>
        </p:spPr>
        <p:txBody>
          <a:bodyPr wrap="square" lIns="0" tIns="0" rIns="0" bIns="0" rtlCol="0" anchor="t">
            <a:spAutoFit/>
          </a:bodyPr>
          <a:lstStyle/>
          <a:p>
            <a:pPr algn="ctr">
              <a:spcBef>
                <a:spcPct val="0"/>
              </a:spcBef>
            </a:pPr>
            <a:r>
              <a:rPr lang="en-US">
                <a:solidFill>
                  <a:srgbClr val="00B050"/>
                </a:solidFill>
                <a:latin typeface="#9Slide03 SFU Futura_12" panose="00000400000000000000" pitchFamily="2" charset="0"/>
              </a:rPr>
              <a:t>Cây công nghiệp </a:t>
            </a:r>
            <a:r>
              <a:rPr lang="vi-VN">
                <a:solidFill>
                  <a:srgbClr val="00B050"/>
                </a:solidFill>
                <a:latin typeface="#9Slide03 SFU Futura_12" panose="00000400000000000000" pitchFamily="2" charset="0"/>
              </a:rPr>
              <a:t>hàng</a:t>
            </a:r>
            <a:r>
              <a:rPr lang="en-US">
                <a:solidFill>
                  <a:srgbClr val="00B050"/>
                </a:solidFill>
                <a:latin typeface="#9Slide03 SFU Futura_12" panose="00000400000000000000" pitchFamily="2" charset="0"/>
              </a:rPr>
              <a:t> năm</a:t>
            </a:r>
          </a:p>
        </p:txBody>
      </p:sp>
      <p:sp>
        <p:nvSpPr>
          <p:cNvPr id="38" name="TextBox 37">
            <a:extLst>
              <a:ext uri="{FF2B5EF4-FFF2-40B4-BE49-F238E27FC236}">
                <a16:creationId xmlns:a16="http://schemas.microsoft.com/office/drawing/2014/main" id="{9393AA45-27C2-7691-F5B8-B78F88C86E73}"/>
              </a:ext>
            </a:extLst>
          </p:cNvPr>
          <p:cNvSpPr txBox="1"/>
          <p:nvPr/>
        </p:nvSpPr>
        <p:spPr>
          <a:xfrm>
            <a:off x="10340801" y="1698897"/>
            <a:ext cx="1722944" cy="553998"/>
          </a:xfrm>
          <a:prstGeom prst="rect">
            <a:avLst/>
          </a:prstGeom>
          <a:ln>
            <a:solidFill>
              <a:srgbClr val="7030A0"/>
            </a:solidFill>
          </a:ln>
        </p:spPr>
        <p:txBody>
          <a:bodyPr wrap="square" lIns="0" tIns="0" rIns="0" bIns="0" rtlCol="0" anchor="t">
            <a:spAutoFit/>
          </a:bodyPr>
          <a:lstStyle/>
          <a:p>
            <a:pPr algn="ctr">
              <a:spcBef>
                <a:spcPct val="0"/>
              </a:spcBef>
            </a:pPr>
            <a:r>
              <a:rPr lang="en-US">
                <a:solidFill>
                  <a:srgbClr val="00B050"/>
                </a:solidFill>
                <a:latin typeface="#9Slide03 SFU Futura_12" panose="00000400000000000000" pitchFamily="2" charset="0"/>
              </a:rPr>
              <a:t>Cây công nghiệp lâu năm</a:t>
            </a:r>
          </a:p>
        </p:txBody>
      </p:sp>
      <p:grpSp>
        <p:nvGrpSpPr>
          <p:cNvPr id="51" name="Group 50">
            <a:extLst>
              <a:ext uri="{FF2B5EF4-FFF2-40B4-BE49-F238E27FC236}">
                <a16:creationId xmlns:a16="http://schemas.microsoft.com/office/drawing/2014/main" id="{69474BB9-B5DC-2538-1B02-A2C112B789A3}"/>
              </a:ext>
            </a:extLst>
          </p:cNvPr>
          <p:cNvGrpSpPr/>
          <p:nvPr/>
        </p:nvGrpSpPr>
        <p:grpSpPr>
          <a:xfrm>
            <a:off x="8469233" y="2432748"/>
            <a:ext cx="1143639" cy="1259752"/>
            <a:chOff x="8535336" y="2785288"/>
            <a:chExt cx="1143639" cy="1259752"/>
          </a:xfrm>
        </p:grpSpPr>
        <p:sp>
          <p:nvSpPr>
            <p:cNvPr id="39" name="Freeform 26">
              <a:extLst>
                <a:ext uri="{FF2B5EF4-FFF2-40B4-BE49-F238E27FC236}">
                  <a16:creationId xmlns:a16="http://schemas.microsoft.com/office/drawing/2014/main" id="{78D5F3A7-B98F-BD04-07EE-EA9AD684274C}"/>
                </a:ext>
              </a:extLst>
            </p:cNvPr>
            <p:cNvSpPr/>
            <p:nvPr/>
          </p:nvSpPr>
          <p:spPr>
            <a:xfrm>
              <a:off x="8593716" y="2851851"/>
              <a:ext cx="505853" cy="465507"/>
            </a:xfrm>
            <a:custGeom>
              <a:avLst/>
              <a:gdLst/>
              <a:ahLst/>
              <a:cxnLst/>
              <a:rect l="l" t="t" r="r" b="b"/>
              <a:pathLst>
                <a:path w="1238955" h="1616907">
                  <a:moveTo>
                    <a:pt x="0" y="0"/>
                  </a:moveTo>
                  <a:lnTo>
                    <a:pt x="1238955" y="0"/>
                  </a:lnTo>
                  <a:lnTo>
                    <a:pt x="1238955" y="1616907"/>
                  </a:lnTo>
                  <a:lnTo>
                    <a:pt x="0" y="1616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00"/>
            </a:p>
          </p:txBody>
        </p:sp>
        <p:sp>
          <p:nvSpPr>
            <p:cNvPr id="40" name="Freeform 29">
              <a:extLst>
                <a:ext uri="{FF2B5EF4-FFF2-40B4-BE49-F238E27FC236}">
                  <a16:creationId xmlns:a16="http://schemas.microsoft.com/office/drawing/2014/main" id="{1F5D6957-9779-96BA-1A30-F1C328ACC8AE}"/>
                </a:ext>
              </a:extLst>
            </p:cNvPr>
            <p:cNvSpPr/>
            <p:nvPr/>
          </p:nvSpPr>
          <p:spPr>
            <a:xfrm>
              <a:off x="8535336" y="3447717"/>
              <a:ext cx="630561" cy="597323"/>
            </a:xfrm>
            <a:custGeom>
              <a:avLst/>
              <a:gdLst/>
              <a:ahLst/>
              <a:cxnLst/>
              <a:rect l="l" t="t" r="r" b="b"/>
              <a:pathLst>
                <a:path w="1353961" h="1369367">
                  <a:moveTo>
                    <a:pt x="0" y="0"/>
                  </a:moveTo>
                  <a:lnTo>
                    <a:pt x="1353962" y="0"/>
                  </a:lnTo>
                  <a:lnTo>
                    <a:pt x="1353962" y="1369367"/>
                  </a:lnTo>
                  <a:lnTo>
                    <a:pt x="0" y="1369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600"/>
            </a:p>
          </p:txBody>
        </p:sp>
        <p:sp>
          <p:nvSpPr>
            <p:cNvPr id="41" name="TextBox 49">
              <a:extLst>
                <a:ext uri="{FF2B5EF4-FFF2-40B4-BE49-F238E27FC236}">
                  <a16:creationId xmlns:a16="http://schemas.microsoft.com/office/drawing/2014/main" id="{A98C2D1B-87A1-BB67-A8D1-5E3D7A32C712}"/>
                </a:ext>
              </a:extLst>
            </p:cNvPr>
            <p:cNvSpPr txBox="1"/>
            <p:nvPr/>
          </p:nvSpPr>
          <p:spPr>
            <a:xfrm>
              <a:off x="9070646" y="2785288"/>
              <a:ext cx="608329" cy="505395"/>
            </a:xfrm>
            <a:prstGeom prst="rect">
              <a:avLst/>
            </a:prstGeom>
          </p:spPr>
          <p:txBody>
            <a:bodyPr wrap="square" lIns="0" tIns="0" rIns="0" bIns="0" rtlCol="0" anchor="t">
              <a:spAutoFit/>
            </a:bodyPr>
            <a:lstStyle/>
            <a:p>
              <a:pPr algn="ctr">
                <a:lnSpc>
                  <a:spcPts val="4788"/>
                </a:lnSpc>
                <a:spcBef>
                  <a:spcPct val="0"/>
                </a:spcBef>
              </a:pPr>
              <a:r>
                <a:rPr lang="en-US" sz="1600" dirty="0" err="1">
                  <a:solidFill>
                    <a:srgbClr val="0000FF"/>
                  </a:solidFill>
                  <a:latin typeface="#9Slide03 SFU Futura_12" panose="00000400000000000000" pitchFamily="2" charset="0"/>
                </a:rPr>
                <a:t>Mía</a:t>
              </a:r>
              <a:endParaRPr lang="en-US" sz="1600" dirty="0">
                <a:solidFill>
                  <a:srgbClr val="0000FF"/>
                </a:solidFill>
                <a:latin typeface="#9Slide03 SFU Futura_12" panose="00000400000000000000" pitchFamily="2" charset="0"/>
              </a:endParaRPr>
            </a:p>
          </p:txBody>
        </p:sp>
        <p:sp>
          <p:nvSpPr>
            <p:cNvPr id="42" name="TextBox 51">
              <a:extLst>
                <a:ext uri="{FF2B5EF4-FFF2-40B4-BE49-F238E27FC236}">
                  <a16:creationId xmlns:a16="http://schemas.microsoft.com/office/drawing/2014/main" id="{CE4363F4-2306-B7C6-3743-3FA906EE9523}"/>
                </a:ext>
              </a:extLst>
            </p:cNvPr>
            <p:cNvSpPr txBox="1"/>
            <p:nvPr/>
          </p:nvSpPr>
          <p:spPr>
            <a:xfrm>
              <a:off x="9224508" y="3320652"/>
              <a:ext cx="408310" cy="505395"/>
            </a:xfrm>
            <a:prstGeom prst="rect">
              <a:avLst/>
            </a:prstGeom>
          </p:spPr>
          <p:txBody>
            <a:bodyPr wrap="square" lIns="0" tIns="0" rIns="0" bIns="0" rtlCol="0" anchor="t">
              <a:spAutoFit/>
            </a:bodyPr>
            <a:lstStyle/>
            <a:p>
              <a:pPr algn="ctr">
                <a:lnSpc>
                  <a:spcPts val="4788"/>
                </a:lnSpc>
                <a:spcBef>
                  <a:spcPct val="0"/>
                </a:spcBef>
              </a:pPr>
              <a:r>
                <a:rPr lang="en-US" sz="1600" dirty="0" err="1">
                  <a:solidFill>
                    <a:srgbClr val="0000FF"/>
                  </a:solidFill>
                  <a:latin typeface="#9Slide03 SFU Futura_12" panose="00000400000000000000" pitchFamily="2" charset="0"/>
                </a:rPr>
                <a:t>Lạc</a:t>
              </a:r>
              <a:endParaRPr lang="en-US" sz="1600" dirty="0">
                <a:solidFill>
                  <a:srgbClr val="0000FF"/>
                </a:solidFill>
                <a:latin typeface="#9Slide03 SFU Futura_12" panose="00000400000000000000" pitchFamily="2" charset="0"/>
              </a:endParaRPr>
            </a:p>
          </p:txBody>
        </p:sp>
      </p:grpSp>
      <p:grpSp>
        <p:nvGrpSpPr>
          <p:cNvPr id="52" name="Group 51">
            <a:extLst>
              <a:ext uri="{FF2B5EF4-FFF2-40B4-BE49-F238E27FC236}">
                <a16:creationId xmlns:a16="http://schemas.microsoft.com/office/drawing/2014/main" id="{378AD57E-7D29-AA4F-934F-B2A849453D3F}"/>
              </a:ext>
            </a:extLst>
          </p:cNvPr>
          <p:cNvGrpSpPr/>
          <p:nvPr/>
        </p:nvGrpSpPr>
        <p:grpSpPr>
          <a:xfrm>
            <a:off x="10019512" y="2334660"/>
            <a:ext cx="2145519" cy="1325520"/>
            <a:chOff x="10067695" y="2721182"/>
            <a:chExt cx="2145519" cy="1325520"/>
          </a:xfrm>
        </p:grpSpPr>
        <p:sp>
          <p:nvSpPr>
            <p:cNvPr id="43" name="Freeform 21">
              <a:extLst>
                <a:ext uri="{FF2B5EF4-FFF2-40B4-BE49-F238E27FC236}">
                  <a16:creationId xmlns:a16="http://schemas.microsoft.com/office/drawing/2014/main" id="{DB921C00-D8C8-C9BF-CEF2-50E739AE7E5E}"/>
                </a:ext>
              </a:extLst>
            </p:cNvPr>
            <p:cNvSpPr/>
            <p:nvPr/>
          </p:nvSpPr>
          <p:spPr>
            <a:xfrm>
              <a:off x="10067695" y="2731613"/>
              <a:ext cx="823450" cy="733021"/>
            </a:xfrm>
            <a:custGeom>
              <a:avLst/>
              <a:gdLst/>
              <a:ahLst/>
              <a:cxnLst/>
              <a:rect l="l" t="t" r="r" b="b"/>
              <a:pathLst>
                <a:path w="1407381" h="1118868">
                  <a:moveTo>
                    <a:pt x="0" y="0"/>
                  </a:moveTo>
                  <a:lnTo>
                    <a:pt x="1407381" y="0"/>
                  </a:lnTo>
                  <a:lnTo>
                    <a:pt x="1407381" y="1118868"/>
                  </a:lnTo>
                  <a:lnTo>
                    <a:pt x="0" y="1118868"/>
                  </a:lnTo>
                  <a:lnTo>
                    <a:pt x="0" y="0"/>
                  </a:lnTo>
                  <a:close/>
                </a:path>
              </a:pathLst>
            </a:custGeom>
            <a:blipFill>
              <a:blip r:embed="rId10"/>
              <a:stretch>
                <a:fillRect/>
              </a:stretch>
            </a:blipFill>
          </p:spPr>
          <p:txBody>
            <a:bodyPr/>
            <a:lstStyle/>
            <a:p>
              <a:endParaRPr lang="en-US" sz="1400"/>
            </a:p>
          </p:txBody>
        </p:sp>
        <p:sp>
          <p:nvSpPr>
            <p:cNvPr id="45" name="Freeform 25">
              <a:extLst>
                <a:ext uri="{FF2B5EF4-FFF2-40B4-BE49-F238E27FC236}">
                  <a16:creationId xmlns:a16="http://schemas.microsoft.com/office/drawing/2014/main" id="{2C755371-8A13-9BE6-AA64-0D64A9E2E043}"/>
                </a:ext>
              </a:extLst>
            </p:cNvPr>
            <p:cNvSpPr/>
            <p:nvPr/>
          </p:nvSpPr>
          <p:spPr>
            <a:xfrm>
              <a:off x="10104275" y="3400021"/>
              <a:ext cx="787107" cy="646681"/>
            </a:xfrm>
            <a:custGeom>
              <a:avLst/>
              <a:gdLst/>
              <a:ahLst/>
              <a:cxnLst/>
              <a:rect l="l" t="t" r="r" b="b"/>
              <a:pathLst>
                <a:path w="1290933" h="1115043">
                  <a:moveTo>
                    <a:pt x="0" y="0"/>
                  </a:moveTo>
                  <a:lnTo>
                    <a:pt x="1290933" y="0"/>
                  </a:lnTo>
                  <a:lnTo>
                    <a:pt x="1290933" y="1115043"/>
                  </a:lnTo>
                  <a:lnTo>
                    <a:pt x="0" y="1115043"/>
                  </a:lnTo>
                  <a:lnTo>
                    <a:pt x="0" y="0"/>
                  </a:lnTo>
                  <a:close/>
                </a:path>
              </a:pathLst>
            </a:custGeom>
            <a:blipFill>
              <a:blip r:embed="rId11"/>
              <a:stretch>
                <a:fillRect/>
              </a:stretch>
            </a:blipFill>
          </p:spPr>
          <p:txBody>
            <a:bodyPr/>
            <a:lstStyle/>
            <a:p>
              <a:endParaRPr lang="en-US" sz="1400"/>
            </a:p>
          </p:txBody>
        </p:sp>
        <p:sp>
          <p:nvSpPr>
            <p:cNvPr id="46" name="TextBox 46">
              <a:extLst>
                <a:ext uri="{FF2B5EF4-FFF2-40B4-BE49-F238E27FC236}">
                  <a16:creationId xmlns:a16="http://schemas.microsoft.com/office/drawing/2014/main" id="{8C48134D-E468-76AF-D638-72995EF1C129}"/>
                </a:ext>
              </a:extLst>
            </p:cNvPr>
            <p:cNvSpPr txBox="1"/>
            <p:nvPr/>
          </p:nvSpPr>
          <p:spPr>
            <a:xfrm>
              <a:off x="10558565" y="2721182"/>
              <a:ext cx="1211358" cy="508024"/>
            </a:xfrm>
            <a:prstGeom prst="rect">
              <a:avLst/>
            </a:prstGeom>
          </p:spPr>
          <p:txBody>
            <a:bodyPr wrap="square" lIns="0" tIns="0" rIns="0" bIns="0" rtlCol="0" anchor="t">
              <a:spAutoFit/>
            </a:bodyPr>
            <a:lstStyle/>
            <a:p>
              <a:pPr algn="ctr">
                <a:lnSpc>
                  <a:spcPts val="4788"/>
                </a:lnSpc>
                <a:spcBef>
                  <a:spcPct val="0"/>
                </a:spcBef>
              </a:pPr>
              <a:r>
                <a:rPr lang="en-US" sz="1600" dirty="0" err="1">
                  <a:solidFill>
                    <a:srgbClr val="0000FF"/>
                  </a:solidFill>
                  <a:latin typeface="#9Slide03 SFU Futura_12" panose="00000400000000000000" pitchFamily="2" charset="0"/>
                </a:rPr>
                <a:t>Hồ</a:t>
              </a:r>
              <a:r>
                <a:rPr lang="en-US" sz="1600" dirty="0">
                  <a:solidFill>
                    <a:srgbClr val="0000FF"/>
                  </a:solidFill>
                  <a:latin typeface="#9Slide03 SFU Futura_12" panose="00000400000000000000" pitchFamily="2" charset="0"/>
                </a:rPr>
                <a:t> </a:t>
              </a:r>
              <a:r>
                <a:rPr lang="en-US" sz="1600" dirty="0" err="1">
                  <a:solidFill>
                    <a:srgbClr val="0000FF"/>
                  </a:solidFill>
                  <a:latin typeface="#9Slide03 SFU Futura_12" panose="00000400000000000000" pitchFamily="2" charset="0"/>
                </a:rPr>
                <a:t>tiêu</a:t>
              </a:r>
              <a:endParaRPr lang="en-US" sz="1600" dirty="0">
                <a:solidFill>
                  <a:srgbClr val="0000FF"/>
                </a:solidFill>
                <a:latin typeface="#9Slide03 SFU Futura_12" panose="00000400000000000000" pitchFamily="2" charset="0"/>
              </a:endParaRPr>
            </a:p>
          </p:txBody>
        </p:sp>
        <p:sp>
          <p:nvSpPr>
            <p:cNvPr id="47" name="TextBox 48">
              <a:extLst>
                <a:ext uri="{FF2B5EF4-FFF2-40B4-BE49-F238E27FC236}">
                  <a16:creationId xmlns:a16="http://schemas.microsoft.com/office/drawing/2014/main" id="{EAC4020D-B5B0-31D7-868D-3DB64A9FEB32}"/>
                </a:ext>
              </a:extLst>
            </p:cNvPr>
            <p:cNvSpPr txBox="1"/>
            <p:nvPr/>
          </p:nvSpPr>
          <p:spPr>
            <a:xfrm>
              <a:off x="10761910" y="3137073"/>
              <a:ext cx="880717" cy="505395"/>
            </a:xfrm>
            <a:prstGeom prst="rect">
              <a:avLst/>
            </a:prstGeom>
          </p:spPr>
          <p:txBody>
            <a:bodyPr wrap="square" lIns="0" tIns="0" rIns="0" bIns="0" rtlCol="0" anchor="t">
              <a:spAutoFit/>
            </a:bodyPr>
            <a:lstStyle/>
            <a:p>
              <a:pPr algn="ctr">
                <a:lnSpc>
                  <a:spcPts val="4788"/>
                </a:lnSpc>
                <a:spcBef>
                  <a:spcPct val="0"/>
                </a:spcBef>
              </a:pPr>
              <a:r>
                <a:rPr lang="en-US" sz="1600" dirty="0">
                  <a:solidFill>
                    <a:srgbClr val="0000FF"/>
                  </a:solidFill>
                  <a:latin typeface="Lato"/>
                </a:rPr>
                <a:t>Cao </a:t>
              </a:r>
              <a:r>
                <a:rPr lang="en-US" sz="1600" dirty="0" err="1">
                  <a:solidFill>
                    <a:srgbClr val="0000FF"/>
                  </a:solidFill>
                  <a:latin typeface="Lato"/>
                </a:rPr>
                <a:t>su</a:t>
              </a:r>
              <a:endParaRPr lang="en-US" sz="1600" dirty="0">
                <a:solidFill>
                  <a:srgbClr val="0000FF"/>
                </a:solidFill>
                <a:latin typeface="Lato"/>
              </a:endParaRPr>
            </a:p>
          </p:txBody>
        </p:sp>
        <p:sp>
          <p:nvSpPr>
            <p:cNvPr id="48" name="TextBox 53">
              <a:extLst>
                <a:ext uri="{FF2B5EF4-FFF2-40B4-BE49-F238E27FC236}">
                  <a16:creationId xmlns:a16="http://schemas.microsoft.com/office/drawing/2014/main" id="{BCCE55CF-3BB1-5FD8-D470-B5008A4418A7}"/>
                </a:ext>
              </a:extLst>
            </p:cNvPr>
            <p:cNvSpPr txBox="1"/>
            <p:nvPr/>
          </p:nvSpPr>
          <p:spPr>
            <a:xfrm>
              <a:off x="11007198" y="3484838"/>
              <a:ext cx="488825" cy="508024"/>
            </a:xfrm>
            <a:prstGeom prst="rect">
              <a:avLst/>
            </a:prstGeom>
          </p:spPr>
          <p:txBody>
            <a:bodyPr wrap="square" lIns="0" tIns="0" rIns="0" bIns="0" rtlCol="0" anchor="t">
              <a:spAutoFit/>
            </a:bodyPr>
            <a:lstStyle/>
            <a:p>
              <a:pPr algn="ctr">
                <a:lnSpc>
                  <a:spcPts val="4788"/>
                </a:lnSpc>
                <a:spcBef>
                  <a:spcPct val="0"/>
                </a:spcBef>
              </a:pPr>
              <a:r>
                <a:rPr lang="en-US" sz="1600" dirty="0" err="1">
                  <a:solidFill>
                    <a:srgbClr val="0000FF"/>
                  </a:solidFill>
                  <a:latin typeface="#9Slide03 SFU Futura_12" panose="00000400000000000000" pitchFamily="2" charset="0"/>
                </a:rPr>
                <a:t>Chè</a:t>
              </a:r>
              <a:endParaRPr lang="en-US" sz="1600" dirty="0">
                <a:solidFill>
                  <a:srgbClr val="0000FF"/>
                </a:solidFill>
                <a:latin typeface="#9Slide03 SFU Futura_12" panose="00000400000000000000" pitchFamily="2" charset="0"/>
              </a:endParaRPr>
            </a:p>
          </p:txBody>
        </p:sp>
        <p:sp>
          <p:nvSpPr>
            <p:cNvPr id="49" name="Freeform 23">
              <a:extLst>
                <a:ext uri="{FF2B5EF4-FFF2-40B4-BE49-F238E27FC236}">
                  <a16:creationId xmlns:a16="http://schemas.microsoft.com/office/drawing/2014/main" id="{CD7B1EC9-EE50-4A83-0119-424AAF810F18}"/>
                </a:ext>
              </a:extLst>
            </p:cNvPr>
            <p:cNvSpPr/>
            <p:nvPr/>
          </p:nvSpPr>
          <p:spPr>
            <a:xfrm>
              <a:off x="11730589" y="3360074"/>
              <a:ext cx="463405" cy="605982"/>
            </a:xfrm>
            <a:custGeom>
              <a:avLst/>
              <a:gdLst/>
              <a:ahLst/>
              <a:cxnLst/>
              <a:rect l="l" t="t" r="r" b="b"/>
              <a:pathLst>
                <a:path w="717381" h="1003331">
                  <a:moveTo>
                    <a:pt x="0" y="0"/>
                  </a:moveTo>
                  <a:lnTo>
                    <a:pt x="717382" y="0"/>
                  </a:lnTo>
                  <a:lnTo>
                    <a:pt x="717382" y="1003331"/>
                  </a:lnTo>
                  <a:lnTo>
                    <a:pt x="0" y="10033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0" name="Freeform 24">
              <a:extLst>
                <a:ext uri="{FF2B5EF4-FFF2-40B4-BE49-F238E27FC236}">
                  <a16:creationId xmlns:a16="http://schemas.microsoft.com/office/drawing/2014/main" id="{79BE9D7A-A5C1-E924-5F8D-7A42CBCF2A90}"/>
                </a:ext>
              </a:extLst>
            </p:cNvPr>
            <p:cNvSpPr/>
            <p:nvPr/>
          </p:nvSpPr>
          <p:spPr>
            <a:xfrm>
              <a:off x="11657195" y="2783663"/>
              <a:ext cx="556019" cy="593560"/>
            </a:xfrm>
            <a:custGeom>
              <a:avLst/>
              <a:gdLst/>
              <a:ahLst/>
              <a:cxnLst/>
              <a:rect l="l" t="t" r="r" b="b"/>
              <a:pathLst>
                <a:path w="1189004" h="1145902">
                  <a:moveTo>
                    <a:pt x="0" y="0"/>
                  </a:moveTo>
                  <a:lnTo>
                    <a:pt x="1189003" y="0"/>
                  </a:lnTo>
                  <a:lnTo>
                    <a:pt x="1189003" y="1145902"/>
                  </a:lnTo>
                  <a:lnTo>
                    <a:pt x="0" y="1145902"/>
                  </a:lnTo>
                  <a:lnTo>
                    <a:pt x="0" y="0"/>
                  </a:lnTo>
                  <a:close/>
                </a:path>
              </a:pathLst>
            </a:custGeom>
            <a:blipFill>
              <a:blip r:embed="rId14"/>
              <a:stretch>
                <a:fillRect/>
              </a:stretch>
            </a:blipFill>
          </p:spPr>
          <p:txBody>
            <a:bodyPr/>
            <a:lstStyle/>
            <a:p>
              <a:endParaRPr lang="en-US" sz="1400"/>
            </a:p>
          </p:txBody>
        </p:sp>
      </p:grpSp>
      <p:grpSp>
        <p:nvGrpSpPr>
          <p:cNvPr id="5" name="Group 4">
            <a:extLst>
              <a:ext uri="{FF2B5EF4-FFF2-40B4-BE49-F238E27FC236}">
                <a16:creationId xmlns:a16="http://schemas.microsoft.com/office/drawing/2014/main" id="{60CADF4C-B9D3-2AA9-890B-34A5DF8149AA}"/>
              </a:ext>
            </a:extLst>
          </p:cNvPr>
          <p:cNvGrpSpPr/>
          <p:nvPr/>
        </p:nvGrpSpPr>
        <p:grpSpPr>
          <a:xfrm>
            <a:off x="7607094" y="3334736"/>
            <a:ext cx="4140401" cy="1139585"/>
            <a:chOff x="7607094" y="3334736"/>
            <a:chExt cx="4140401" cy="1139585"/>
          </a:xfrm>
        </p:grpSpPr>
        <p:grpSp>
          <p:nvGrpSpPr>
            <p:cNvPr id="65" name="Group 64">
              <a:extLst>
                <a:ext uri="{FF2B5EF4-FFF2-40B4-BE49-F238E27FC236}">
                  <a16:creationId xmlns:a16="http://schemas.microsoft.com/office/drawing/2014/main" id="{7DE40FC8-270A-0E9D-92E1-9552121920F4}"/>
                </a:ext>
              </a:extLst>
            </p:cNvPr>
            <p:cNvGrpSpPr/>
            <p:nvPr/>
          </p:nvGrpSpPr>
          <p:grpSpPr>
            <a:xfrm>
              <a:off x="7607094" y="3334736"/>
              <a:ext cx="1452108" cy="1048387"/>
              <a:chOff x="7772400" y="3984717"/>
              <a:chExt cx="1452108" cy="1048387"/>
            </a:xfrm>
          </p:grpSpPr>
          <p:cxnSp>
            <p:nvCxnSpPr>
              <p:cNvPr id="62" name="Connector: Elbow 61">
                <a:extLst>
                  <a:ext uri="{FF2B5EF4-FFF2-40B4-BE49-F238E27FC236}">
                    <a16:creationId xmlns:a16="http://schemas.microsoft.com/office/drawing/2014/main" id="{EFAC32B9-2C40-D011-30A6-5E1566E69746}"/>
                  </a:ext>
                </a:extLst>
              </p:cNvPr>
              <p:cNvCxnSpPr/>
              <p:nvPr/>
            </p:nvCxnSpPr>
            <p:spPr>
              <a:xfrm>
                <a:off x="7772400" y="3984717"/>
                <a:ext cx="1327169" cy="959423"/>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64" name="Flowchart: Connector 63">
                <a:extLst>
                  <a:ext uri="{FF2B5EF4-FFF2-40B4-BE49-F238E27FC236}">
                    <a16:creationId xmlns:a16="http://schemas.microsoft.com/office/drawing/2014/main" id="{00D1799B-EDA4-C96E-754C-3BD9088C6EDA}"/>
                  </a:ext>
                </a:extLst>
              </p:cNvPr>
              <p:cNvSpPr/>
              <p:nvPr/>
            </p:nvSpPr>
            <p:spPr>
              <a:xfrm flipH="1">
                <a:off x="9087960" y="4875204"/>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B32DA84D-9545-2755-E9BC-C1BE8210AB93}"/>
                </a:ext>
              </a:extLst>
            </p:cNvPr>
            <p:cNvSpPr txBox="1"/>
            <p:nvPr/>
          </p:nvSpPr>
          <p:spPr>
            <a:xfrm>
              <a:off x="9260546" y="3951101"/>
              <a:ext cx="2486949" cy="523220"/>
            </a:xfrm>
            <a:prstGeom prst="rect">
              <a:avLst/>
            </a:prstGeom>
            <a:solidFill>
              <a:schemeClr val="accent4">
                <a:lumMod val="20000"/>
                <a:lumOff val="80000"/>
              </a:schemeClr>
            </a:solidFill>
            <a:ln w="12700">
              <a:solidFill>
                <a:srgbClr val="92D050"/>
              </a:solidFill>
            </a:ln>
          </p:spPr>
          <p:txBody>
            <a:bodyPr wrap="square" rtlCol="0">
              <a:spAutoFit/>
            </a:bodyPr>
            <a:lstStyle/>
            <a:p>
              <a:pPr algn="ctr"/>
              <a:r>
                <a:rPr lang="vi-VN" sz="2800">
                  <a:solidFill>
                    <a:srgbClr val="0000FF"/>
                  </a:solidFill>
                  <a:latin typeface="#9Slide03 SFU Futura_12" panose="00000400000000000000" pitchFamily="2" charset="0"/>
                </a:rPr>
                <a:t>Cây ăn quả</a:t>
              </a:r>
              <a:endParaRPr lang="en-US" sz="2800">
                <a:solidFill>
                  <a:srgbClr val="0000FF"/>
                </a:solidFill>
                <a:latin typeface="#9Slide03 SFU Futura_12" panose="00000400000000000000" pitchFamily="2" charset="0"/>
              </a:endParaRPr>
            </a:p>
          </p:txBody>
        </p:sp>
      </p:grpSp>
      <p:grpSp>
        <p:nvGrpSpPr>
          <p:cNvPr id="72" name="Group 71">
            <a:extLst>
              <a:ext uri="{FF2B5EF4-FFF2-40B4-BE49-F238E27FC236}">
                <a16:creationId xmlns:a16="http://schemas.microsoft.com/office/drawing/2014/main" id="{135B6544-8070-965C-BF62-5D7D667E97A0}"/>
              </a:ext>
            </a:extLst>
          </p:cNvPr>
          <p:cNvGrpSpPr/>
          <p:nvPr/>
        </p:nvGrpSpPr>
        <p:grpSpPr>
          <a:xfrm>
            <a:off x="9535953" y="4556086"/>
            <a:ext cx="2167866" cy="1095768"/>
            <a:chOff x="9602056" y="4908626"/>
            <a:chExt cx="2167866" cy="1095768"/>
          </a:xfrm>
        </p:grpSpPr>
        <p:sp>
          <p:nvSpPr>
            <p:cNvPr id="67" name="Freeform 35">
              <a:extLst>
                <a:ext uri="{FF2B5EF4-FFF2-40B4-BE49-F238E27FC236}">
                  <a16:creationId xmlns:a16="http://schemas.microsoft.com/office/drawing/2014/main" id="{09D5BCF6-B6AE-36E3-B249-0F10CF0EE381}"/>
                </a:ext>
              </a:extLst>
            </p:cNvPr>
            <p:cNvSpPr/>
            <p:nvPr/>
          </p:nvSpPr>
          <p:spPr>
            <a:xfrm>
              <a:off x="10767713" y="4997676"/>
              <a:ext cx="874914" cy="652002"/>
            </a:xfrm>
            <a:custGeom>
              <a:avLst/>
              <a:gdLst/>
              <a:ahLst/>
              <a:cxnLst/>
              <a:rect l="l" t="t" r="r" b="b"/>
              <a:pathLst>
                <a:path w="1452757" h="940660">
                  <a:moveTo>
                    <a:pt x="0" y="0"/>
                  </a:moveTo>
                  <a:lnTo>
                    <a:pt x="1452757" y="0"/>
                  </a:lnTo>
                  <a:lnTo>
                    <a:pt x="1452757" y="940660"/>
                  </a:lnTo>
                  <a:lnTo>
                    <a:pt x="0" y="940660"/>
                  </a:lnTo>
                  <a:lnTo>
                    <a:pt x="0" y="0"/>
                  </a:lnTo>
                  <a:close/>
                </a:path>
              </a:pathLst>
            </a:custGeom>
            <a:blipFill>
              <a:blip r:embed="rId15"/>
              <a:stretch>
                <a:fillRect/>
              </a:stretch>
            </a:blipFill>
          </p:spPr>
          <p:txBody>
            <a:bodyPr/>
            <a:lstStyle/>
            <a:p>
              <a:endParaRPr lang="en-US">
                <a:solidFill>
                  <a:srgbClr val="0000FF"/>
                </a:solidFill>
              </a:endParaRPr>
            </a:p>
          </p:txBody>
        </p:sp>
        <p:sp>
          <p:nvSpPr>
            <p:cNvPr id="68" name="TextBox 57">
              <a:extLst>
                <a:ext uri="{FF2B5EF4-FFF2-40B4-BE49-F238E27FC236}">
                  <a16:creationId xmlns:a16="http://schemas.microsoft.com/office/drawing/2014/main" id="{43B41579-1EAD-3A96-22F1-FDC2DDC7FBAA}"/>
                </a:ext>
              </a:extLst>
            </p:cNvPr>
            <p:cNvSpPr txBox="1"/>
            <p:nvPr/>
          </p:nvSpPr>
          <p:spPr>
            <a:xfrm>
              <a:off x="10843814" y="5493548"/>
              <a:ext cx="926108" cy="510845"/>
            </a:xfrm>
            <a:prstGeom prst="rect">
              <a:avLst/>
            </a:prstGeom>
          </p:spPr>
          <p:txBody>
            <a:bodyPr lIns="0" tIns="0" rIns="0" bIns="0" rtlCol="0" anchor="t">
              <a:spAutoFit/>
            </a:bodyPr>
            <a:lstStyle/>
            <a:p>
              <a:pPr algn="ctr">
                <a:lnSpc>
                  <a:spcPts val="4788"/>
                </a:lnSpc>
                <a:spcBef>
                  <a:spcPct val="0"/>
                </a:spcBef>
              </a:pPr>
              <a:r>
                <a:rPr lang="en-US">
                  <a:solidFill>
                    <a:srgbClr val="0000FF"/>
                  </a:solidFill>
                  <a:latin typeface="#9Slide03 SFU Futura_12" panose="00000400000000000000" pitchFamily="2" charset="0"/>
                </a:rPr>
                <a:t>Bưởi</a:t>
              </a:r>
            </a:p>
          </p:txBody>
        </p:sp>
        <p:pic>
          <p:nvPicPr>
            <p:cNvPr id="70" name="Picture 69" descr="A orange with a cut in half&#10;&#10;Description automatically generated">
              <a:extLst>
                <a:ext uri="{FF2B5EF4-FFF2-40B4-BE49-F238E27FC236}">
                  <a16:creationId xmlns:a16="http://schemas.microsoft.com/office/drawing/2014/main" id="{B5083EE3-861D-9BCF-8F6D-E93239F5C2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2056" y="4908626"/>
              <a:ext cx="804848" cy="804848"/>
            </a:xfrm>
            <a:prstGeom prst="rect">
              <a:avLst/>
            </a:prstGeom>
          </p:spPr>
        </p:pic>
        <p:sp>
          <p:nvSpPr>
            <p:cNvPr id="71" name="TextBox 57">
              <a:extLst>
                <a:ext uri="{FF2B5EF4-FFF2-40B4-BE49-F238E27FC236}">
                  <a16:creationId xmlns:a16="http://schemas.microsoft.com/office/drawing/2014/main" id="{135A60A0-5C3E-0F92-C4CC-71D893B95CF8}"/>
                </a:ext>
              </a:extLst>
            </p:cNvPr>
            <p:cNvSpPr txBox="1"/>
            <p:nvPr/>
          </p:nvSpPr>
          <p:spPr>
            <a:xfrm>
              <a:off x="9644015" y="5493549"/>
              <a:ext cx="926108" cy="510845"/>
            </a:xfrm>
            <a:prstGeom prst="rect">
              <a:avLst/>
            </a:prstGeom>
          </p:spPr>
          <p:txBody>
            <a:bodyPr lIns="0" tIns="0" rIns="0" bIns="0" rtlCol="0" anchor="t">
              <a:spAutoFit/>
            </a:bodyPr>
            <a:lstStyle/>
            <a:p>
              <a:pPr algn="ctr">
                <a:lnSpc>
                  <a:spcPts val="4788"/>
                </a:lnSpc>
                <a:spcBef>
                  <a:spcPct val="0"/>
                </a:spcBef>
              </a:pPr>
              <a:r>
                <a:rPr lang="vi-VN">
                  <a:solidFill>
                    <a:srgbClr val="0000FF"/>
                  </a:solidFill>
                  <a:latin typeface="#9Slide03 SFU Futura_12" panose="00000400000000000000" pitchFamily="2" charset="0"/>
                </a:rPr>
                <a:t>Cam</a:t>
              </a:r>
              <a:endParaRPr lang="en-US">
                <a:solidFill>
                  <a:srgbClr val="0000FF"/>
                </a:solidFill>
                <a:latin typeface="#9Slide03 SFU Futura_12" panose="00000400000000000000" pitchFamily="2" charset="0"/>
              </a:endParaRPr>
            </a:p>
          </p:txBody>
        </p:sp>
      </p:grpSp>
      <p:grpSp>
        <p:nvGrpSpPr>
          <p:cNvPr id="80" name="Group 79">
            <a:extLst>
              <a:ext uri="{FF2B5EF4-FFF2-40B4-BE49-F238E27FC236}">
                <a16:creationId xmlns:a16="http://schemas.microsoft.com/office/drawing/2014/main" id="{EFABD6BF-3B05-D713-B675-F42DDA08C543}"/>
              </a:ext>
            </a:extLst>
          </p:cNvPr>
          <p:cNvGrpSpPr/>
          <p:nvPr/>
        </p:nvGrpSpPr>
        <p:grpSpPr>
          <a:xfrm>
            <a:off x="358936" y="4587074"/>
            <a:ext cx="2396185" cy="1797622"/>
            <a:chOff x="230292" y="4847329"/>
            <a:chExt cx="2396185" cy="1797622"/>
          </a:xfrm>
        </p:grpSpPr>
        <p:sp>
          <p:nvSpPr>
            <p:cNvPr id="74" name="Freeform 12">
              <a:extLst>
                <a:ext uri="{FF2B5EF4-FFF2-40B4-BE49-F238E27FC236}">
                  <a16:creationId xmlns:a16="http://schemas.microsoft.com/office/drawing/2014/main" id="{DF846B24-A86C-030C-D156-89FA391BAEEE}"/>
                </a:ext>
              </a:extLst>
            </p:cNvPr>
            <p:cNvSpPr/>
            <p:nvPr/>
          </p:nvSpPr>
          <p:spPr>
            <a:xfrm>
              <a:off x="421451" y="4847329"/>
              <a:ext cx="612094" cy="612094"/>
            </a:xfrm>
            <a:custGeom>
              <a:avLst/>
              <a:gdLst/>
              <a:ahLst/>
              <a:cxnLst/>
              <a:rect l="l" t="t" r="r" b="b"/>
              <a:pathLst>
                <a:path w="1628516" h="1628516">
                  <a:moveTo>
                    <a:pt x="0" y="0"/>
                  </a:moveTo>
                  <a:lnTo>
                    <a:pt x="1628515" y="0"/>
                  </a:lnTo>
                  <a:lnTo>
                    <a:pt x="1628515" y="1628516"/>
                  </a:lnTo>
                  <a:lnTo>
                    <a:pt x="0" y="1628516"/>
                  </a:lnTo>
                  <a:lnTo>
                    <a:pt x="0" y="0"/>
                  </a:lnTo>
                  <a:close/>
                </a:path>
              </a:pathLst>
            </a:custGeom>
            <a:blipFill>
              <a:blip r:embed="rId17"/>
              <a:stretch>
                <a:fillRect/>
              </a:stretch>
            </a:blipFill>
          </p:spPr>
          <p:txBody>
            <a:bodyPr/>
            <a:lstStyle/>
            <a:p>
              <a:endParaRPr lang="en-US" sz="1400">
                <a:solidFill>
                  <a:srgbClr val="0000FF"/>
                </a:solidFill>
                <a:latin typeface="#9Slide03 SFU Futura_12" panose="00000400000000000000" pitchFamily="2" charset="0"/>
              </a:endParaRPr>
            </a:p>
          </p:txBody>
        </p:sp>
        <p:sp>
          <p:nvSpPr>
            <p:cNvPr id="75" name="Freeform 13">
              <a:extLst>
                <a:ext uri="{FF2B5EF4-FFF2-40B4-BE49-F238E27FC236}">
                  <a16:creationId xmlns:a16="http://schemas.microsoft.com/office/drawing/2014/main" id="{1B85424F-7F33-2ED7-2AA4-75340BFAF350}"/>
                </a:ext>
              </a:extLst>
            </p:cNvPr>
            <p:cNvSpPr/>
            <p:nvPr/>
          </p:nvSpPr>
          <p:spPr>
            <a:xfrm>
              <a:off x="1400592" y="4868826"/>
              <a:ext cx="694681" cy="627818"/>
            </a:xfrm>
            <a:custGeom>
              <a:avLst/>
              <a:gdLst/>
              <a:ahLst/>
              <a:cxnLst/>
              <a:rect l="l" t="t" r="r" b="b"/>
              <a:pathLst>
                <a:path w="1848244" h="1670351">
                  <a:moveTo>
                    <a:pt x="0" y="0"/>
                  </a:moveTo>
                  <a:lnTo>
                    <a:pt x="1848244" y="0"/>
                  </a:lnTo>
                  <a:lnTo>
                    <a:pt x="1848244" y="1670351"/>
                  </a:lnTo>
                  <a:lnTo>
                    <a:pt x="0" y="16703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sz="1400">
                <a:solidFill>
                  <a:srgbClr val="0000FF"/>
                </a:solidFill>
                <a:latin typeface="#9Slide03 SFU Futura_12" panose="00000400000000000000" pitchFamily="2" charset="0"/>
              </a:endParaRPr>
            </a:p>
          </p:txBody>
        </p:sp>
        <p:sp>
          <p:nvSpPr>
            <p:cNvPr id="76" name="Freeform 14">
              <a:extLst>
                <a:ext uri="{FF2B5EF4-FFF2-40B4-BE49-F238E27FC236}">
                  <a16:creationId xmlns:a16="http://schemas.microsoft.com/office/drawing/2014/main" id="{43DFF68E-D08F-F9A6-B5CE-BE3D5F31FFDD}"/>
                </a:ext>
              </a:extLst>
            </p:cNvPr>
            <p:cNvSpPr/>
            <p:nvPr/>
          </p:nvSpPr>
          <p:spPr>
            <a:xfrm>
              <a:off x="839796" y="5901078"/>
              <a:ext cx="880323" cy="743873"/>
            </a:xfrm>
            <a:custGeom>
              <a:avLst/>
              <a:gdLst/>
              <a:ahLst/>
              <a:cxnLst/>
              <a:rect l="l" t="t" r="r" b="b"/>
              <a:pathLst>
                <a:path w="1898536" h="1604263">
                  <a:moveTo>
                    <a:pt x="0" y="0"/>
                  </a:moveTo>
                  <a:lnTo>
                    <a:pt x="1898536" y="0"/>
                  </a:lnTo>
                  <a:lnTo>
                    <a:pt x="1898536" y="1604263"/>
                  </a:lnTo>
                  <a:lnTo>
                    <a:pt x="0" y="1604263"/>
                  </a:lnTo>
                  <a:lnTo>
                    <a:pt x="0" y="0"/>
                  </a:lnTo>
                  <a:close/>
                </a:path>
              </a:pathLst>
            </a:custGeom>
            <a:blipFill>
              <a:blip r:embed="rId20"/>
              <a:stretch>
                <a:fillRect/>
              </a:stretch>
            </a:blipFill>
          </p:spPr>
          <p:txBody>
            <a:bodyPr/>
            <a:lstStyle/>
            <a:p>
              <a:endParaRPr lang="en-US" sz="1400">
                <a:solidFill>
                  <a:srgbClr val="0000FF"/>
                </a:solidFill>
                <a:latin typeface="#9Slide03 SFU Futura_12" panose="00000400000000000000" pitchFamily="2" charset="0"/>
              </a:endParaRPr>
            </a:p>
          </p:txBody>
        </p:sp>
        <p:sp>
          <p:nvSpPr>
            <p:cNvPr id="77" name="TextBox 21">
              <a:extLst>
                <a:ext uri="{FF2B5EF4-FFF2-40B4-BE49-F238E27FC236}">
                  <a16:creationId xmlns:a16="http://schemas.microsoft.com/office/drawing/2014/main" id="{EE69DD59-A8DE-E613-5713-0928CC0FE398}"/>
                </a:ext>
              </a:extLst>
            </p:cNvPr>
            <p:cNvSpPr txBox="1"/>
            <p:nvPr/>
          </p:nvSpPr>
          <p:spPr>
            <a:xfrm>
              <a:off x="230292" y="5309075"/>
              <a:ext cx="714337" cy="513859"/>
            </a:xfrm>
            <a:prstGeom prst="rect">
              <a:avLst/>
            </a:prstGeom>
          </p:spPr>
          <p:txBody>
            <a:bodyPr wrap="square" lIns="0" tIns="0" rIns="0" bIns="0" rtlCol="0" anchor="t">
              <a:spAutoFit/>
            </a:bodyPr>
            <a:lstStyle/>
            <a:p>
              <a:pPr algn="ctr">
                <a:lnSpc>
                  <a:spcPts val="4788"/>
                </a:lnSpc>
                <a:spcBef>
                  <a:spcPct val="0"/>
                </a:spcBef>
              </a:pPr>
              <a:r>
                <a:rPr lang="en-US" dirty="0" err="1">
                  <a:solidFill>
                    <a:srgbClr val="0000FF"/>
                  </a:solidFill>
                  <a:latin typeface="#9Slide03 SFU Futura_12" panose="00000400000000000000" pitchFamily="2" charset="0"/>
                </a:rPr>
                <a:t>Trâu</a:t>
              </a:r>
              <a:endParaRPr lang="en-US" dirty="0">
                <a:solidFill>
                  <a:srgbClr val="0000FF"/>
                </a:solidFill>
                <a:latin typeface="#9Slide03 SFU Futura_12" panose="00000400000000000000" pitchFamily="2" charset="0"/>
              </a:endParaRPr>
            </a:p>
          </p:txBody>
        </p:sp>
        <p:sp>
          <p:nvSpPr>
            <p:cNvPr id="78" name="TextBox 22">
              <a:extLst>
                <a:ext uri="{FF2B5EF4-FFF2-40B4-BE49-F238E27FC236}">
                  <a16:creationId xmlns:a16="http://schemas.microsoft.com/office/drawing/2014/main" id="{917B4D83-85A5-ED25-3CA7-8A2C7546178E}"/>
                </a:ext>
              </a:extLst>
            </p:cNvPr>
            <p:cNvSpPr txBox="1"/>
            <p:nvPr/>
          </p:nvSpPr>
          <p:spPr>
            <a:xfrm>
              <a:off x="1279958" y="5249090"/>
              <a:ext cx="1121533" cy="513859"/>
            </a:xfrm>
            <a:prstGeom prst="rect">
              <a:avLst/>
            </a:prstGeom>
          </p:spPr>
          <p:txBody>
            <a:bodyPr wrap="square" lIns="0" tIns="0" rIns="0" bIns="0" rtlCol="0" anchor="t">
              <a:spAutoFit/>
            </a:bodyPr>
            <a:lstStyle/>
            <a:p>
              <a:pPr algn="ctr">
                <a:lnSpc>
                  <a:spcPts val="4788"/>
                </a:lnSpc>
                <a:spcBef>
                  <a:spcPct val="0"/>
                </a:spcBef>
              </a:pPr>
              <a:r>
                <a:rPr lang="en-US" dirty="0" err="1">
                  <a:solidFill>
                    <a:srgbClr val="0000FF"/>
                  </a:solidFill>
                  <a:latin typeface="#9Slide03 SFU Futura_12" panose="00000400000000000000" pitchFamily="2" charset="0"/>
                </a:rPr>
                <a:t>Bò</a:t>
              </a:r>
              <a:r>
                <a:rPr lang="en-US" dirty="0">
                  <a:solidFill>
                    <a:srgbClr val="0000FF"/>
                  </a:solidFill>
                  <a:latin typeface="#9Slide03 SFU Futura_12" panose="00000400000000000000" pitchFamily="2" charset="0"/>
                </a:rPr>
                <a:t> </a:t>
              </a:r>
              <a:r>
                <a:rPr lang="en-US" dirty="0" err="1">
                  <a:solidFill>
                    <a:srgbClr val="0000FF"/>
                  </a:solidFill>
                  <a:latin typeface="#9Slide03 SFU Futura_12" panose="00000400000000000000" pitchFamily="2" charset="0"/>
                </a:rPr>
                <a:t>thịt</a:t>
              </a:r>
              <a:endParaRPr lang="en-US" dirty="0">
                <a:solidFill>
                  <a:srgbClr val="0000FF"/>
                </a:solidFill>
                <a:latin typeface="#9Slide03 SFU Futura_12" panose="00000400000000000000" pitchFamily="2" charset="0"/>
              </a:endParaRPr>
            </a:p>
          </p:txBody>
        </p:sp>
        <p:sp>
          <p:nvSpPr>
            <p:cNvPr id="79" name="TextBox 22">
              <a:extLst>
                <a:ext uri="{FF2B5EF4-FFF2-40B4-BE49-F238E27FC236}">
                  <a16:creationId xmlns:a16="http://schemas.microsoft.com/office/drawing/2014/main" id="{451AD90E-A6F7-4660-8312-42C8C286AF4B}"/>
                </a:ext>
              </a:extLst>
            </p:cNvPr>
            <p:cNvSpPr txBox="1"/>
            <p:nvPr/>
          </p:nvSpPr>
          <p:spPr>
            <a:xfrm>
              <a:off x="1504944" y="6101515"/>
              <a:ext cx="1121533" cy="513859"/>
            </a:xfrm>
            <a:prstGeom prst="rect">
              <a:avLst/>
            </a:prstGeom>
          </p:spPr>
          <p:txBody>
            <a:bodyPr wrap="square" lIns="0" tIns="0" rIns="0" bIns="0" rtlCol="0" anchor="t">
              <a:spAutoFit/>
            </a:bodyPr>
            <a:lstStyle/>
            <a:p>
              <a:pPr algn="ctr">
                <a:lnSpc>
                  <a:spcPts val="4788"/>
                </a:lnSpc>
                <a:spcBef>
                  <a:spcPct val="0"/>
                </a:spcBef>
              </a:pPr>
              <a:r>
                <a:rPr lang="en-US" dirty="0" err="1">
                  <a:solidFill>
                    <a:srgbClr val="0000FF"/>
                  </a:solidFill>
                  <a:latin typeface="#9Slide03 SFU Futura_12" panose="00000400000000000000" pitchFamily="2" charset="0"/>
                </a:rPr>
                <a:t>Bò</a:t>
              </a:r>
              <a:r>
                <a:rPr lang="en-US" dirty="0">
                  <a:solidFill>
                    <a:srgbClr val="0000FF"/>
                  </a:solidFill>
                  <a:latin typeface="#9Slide03 SFU Futura_12" panose="00000400000000000000" pitchFamily="2" charset="0"/>
                </a:rPr>
                <a:t> </a:t>
              </a:r>
              <a:r>
                <a:rPr lang="en-US" dirty="0" err="1">
                  <a:solidFill>
                    <a:srgbClr val="0000FF"/>
                  </a:solidFill>
                  <a:latin typeface="#9Slide03 SFU Futura_12" panose="00000400000000000000" pitchFamily="2" charset="0"/>
                </a:rPr>
                <a:t>sữa</a:t>
              </a:r>
              <a:endParaRPr lang="en-US" dirty="0">
                <a:solidFill>
                  <a:srgbClr val="0000FF"/>
                </a:solidFill>
                <a:latin typeface="#9Slide03 SFU Futura_12" panose="00000400000000000000" pitchFamily="2" charset="0"/>
              </a:endParaRPr>
            </a:p>
          </p:txBody>
        </p:sp>
      </p:grpSp>
      <p:sp>
        <p:nvSpPr>
          <p:cNvPr id="81" name="TextBox 80">
            <a:extLst>
              <a:ext uri="{FF2B5EF4-FFF2-40B4-BE49-F238E27FC236}">
                <a16:creationId xmlns:a16="http://schemas.microsoft.com/office/drawing/2014/main" id="{8B22DA14-5EB8-8532-6C14-EF9A9AA25830}"/>
              </a:ext>
            </a:extLst>
          </p:cNvPr>
          <p:cNvSpPr txBox="1"/>
          <p:nvPr/>
        </p:nvSpPr>
        <p:spPr>
          <a:xfrm>
            <a:off x="4284135" y="455423"/>
            <a:ext cx="4111044" cy="707886"/>
          </a:xfrm>
          <a:prstGeom prst="rect">
            <a:avLst/>
          </a:prstGeom>
          <a:noFill/>
        </p:spPr>
        <p:txBody>
          <a:bodyPr wrap="square" rtlCol="0">
            <a:spAutoFit/>
          </a:bodyPr>
          <a:lstStyle/>
          <a:p>
            <a:r>
              <a:rPr lang="vi-VN" sz="4000" b="1">
                <a:solidFill>
                  <a:srgbClr val="FF0000"/>
                </a:solidFill>
                <a:latin typeface="#9Slide03 SFU Futura_12" panose="00000400000000000000" pitchFamily="2" charset="0"/>
              </a:rPr>
              <a:t>NÔNG NGHIỆP</a:t>
            </a:r>
            <a:endParaRPr lang="en-US" sz="4000" b="1">
              <a:solidFill>
                <a:srgbClr val="FF0000"/>
              </a:solidFill>
              <a:latin typeface="#9Slide03 SFU Futura_12" panose="00000400000000000000" pitchFamily="2" charset="0"/>
            </a:endParaRPr>
          </a:p>
        </p:txBody>
      </p:sp>
      <p:grpSp>
        <p:nvGrpSpPr>
          <p:cNvPr id="9" name="Group 8">
            <a:extLst>
              <a:ext uri="{FF2B5EF4-FFF2-40B4-BE49-F238E27FC236}">
                <a16:creationId xmlns:a16="http://schemas.microsoft.com/office/drawing/2014/main" id="{E255F162-593B-5C02-2D84-027FBF6DF69D}"/>
              </a:ext>
            </a:extLst>
          </p:cNvPr>
          <p:cNvGrpSpPr/>
          <p:nvPr/>
        </p:nvGrpSpPr>
        <p:grpSpPr>
          <a:xfrm>
            <a:off x="390448" y="3184269"/>
            <a:ext cx="4092524" cy="1198854"/>
            <a:chOff x="390448" y="3184269"/>
            <a:chExt cx="4092524" cy="1198854"/>
          </a:xfrm>
        </p:grpSpPr>
        <p:grpSp>
          <p:nvGrpSpPr>
            <p:cNvPr id="6" name="Group 5">
              <a:extLst>
                <a:ext uri="{FF2B5EF4-FFF2-40B4-BE49-F238E27FC236}">
                  <a16:creationId xmlns:a16="http://schemas.microsoft.com/office/drawing/2014/main" id="{0B81D2E1-FD49-8745-1D76-0D1F088FDB11}"/>
                </a:ext>
              </a:extLst>
            </p:cNvPr>
            <p:cNvGrpSpPr/>
            <p:nvPr/>
          </p:nvGrpSpPr>
          <p:grpSpPr>
            <a:xfrm>
              <a:off x="390448" y="3184269"/>
              <a:ext cx="4092524" cy="1198854"/>
              <a:chOff x="390448" y="3184269"/>
              <a:chExt cx="4092524" cy="1198854"/>
            </a:xfrm>
          </p:grpSpPr>
          <p:cxnSp>
            <p:nvCxnSpPr>
              <p:cNvPr id="58" name="Connector: Elbow 57">
                <a:extLst>
                  <a:ext uri="{FF2B5EF4-FFF2-40B4-BE49-F238E27FC236}">
                    <a16:creationId xmlns:a16="http://schemas.microsoft.com/office/drawing/2014/main" id="{A9221564-78D8-5E8F-EF34-1C589B7D3BBC}"/>
                  </a:ext>
                </a:extLst>
              </p:cNvPr>
              <p:cNvCxnSpPr>
                <a:cxnSpLocks/>
              </p:cNvCxnSpPr>
              <p:nvPr/>
            </p:nvCxnSpPr>
            <p:spPr>
              <a:xfrm rot="10800000" flipV="1">
                <a:off x="2373766" y="3184269"/>
                <a:ext cx="2109206" cy="1070597"/>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9719B366-EDB2-1AF7-6A38-28664B7A8D85}"/>
                  </a:ext>
                </a:extLst>
              </p:cNvPr>
              <p:cNvSpPr txBox="1"/>
              <p:nvPr/>
            </p:nvSpPr>
            <p:spPr>
              <a:xfrm>
                <a:off x="390448" y="3859903"/>
                <a:ext cx="1820176" cy="523220"/>
              </a:xfrm>
              <a:prstGeom prst="rect">
                <a:avLst/>
              </a:prstGeom>
              <a:solidFill>
                <a:schemeClr val="accent4">
                  <a:lumMod val="20000"/>
                  <a:lumOff val="80000"/>
                </a:schemeClr>
              </a:solidFill>
              <a:ln w="12700">
                <a:solidFill>
                  <a:srgbClr val="92D050"/>
                </a:solidFill>
              </a:ln>
            </p:spPr>
            <p:txBody>
              <a:bodyPr wrap="square" rtlCol="0">
                <a:spAutoFit/>
              </a:bodyPr>
              <a:lstStyle/>
              <a:p>
                <a:pPr algn="ctr"/>
                <a:r>
                  <a:rPr lang="vi-VN" sz="2800">
                    <a:solidFill>
                      <a:srgbClr val="0000FF"/>
                    </a:solidFill>
                    <a:latin typeface="#9Slide03 SFU Futura_12" panose="00000400000000000000" pitchFamily="2" charset="0"/>
                  </a:rPr>
                  <a:t>Chăn nuôi</a:t>
                </a:r>
                <a:endParaRPr lang="en-US" sz="2800">
                  <a:solidFill>
                    <a:srgbClr val="0000FF"/>
                  </a:solidFill>
                  <a:latin typeface="#9Slide03 SFU Futura_12" panose="00000400000000000000" pitchFamily="2" charset="0"/>
                </a:endParaRPr>
              </a:p>
            </p:txBody>
          </p:sp>
        </p:grpSp>
        <p:sp>
          <p:nvSpPr>
            <p:cNvPr id="7" name="Flowchart: Connector 6">
              <a:extLst>
                <a:ext uri="{FF2B5EF4-FFF2-40B4-BE49-F238E27FC236}">
                  <a16:creationId xmlns:a16="http://schemas.microsoft.com/office/drawing/2014/main" id="{78CA35BB-9D4F-8730-89AA-7B3E2E22D8A2}"/>
                </a:ext>
              </a:extLst>
            </p:cNvPr>
            <p:cNvSpPr/>
            <p:nvPr/>
          </p:nvSpPr>
          <p:spPr>
            <a:xfrm flipH="1">
              <a:off x="2336247" y="4175916"/>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F58710C4-F103-59FD-5390-EE7DB63A6519}"/>
              </a:ext>
            </a:extLst>
          </p:cNvPr>
          <p:cNvPicPr>
            <a:picLocks noChangeAspect="1"/>
          </p:cNvPicPr>
          <p:nvPr/>
        </p:nvPicPr>
        <p:blipFill>
          <a:blip r:embed="rId21"/>
          <a:stretch>
            <a:fillRect/>
          </a:stretch>
        </p:blipFill>
        <p:spPr>
          <a:xfrm>
            <a:off x="8120967" y="799930"/>
            <a:ext cx="4044064" cy="5785139"/>
          </a:xfrm>
          <a:prstGeom prst="rect">
            <a:avLst/>
          </a:prstGeom>
        </p:spPr>
      </p:pic>
      <p:sp>
        <p:nvSpPr>
          <p:cNvPr id="11" name="Freeform 7">
            <a:extLst>
              <a:ext uri="{FF2B5EF4-FFF2-40B4-BE49-F238E27FC236}">
                <a16:creationId xmlns:a16="http://schemas.microsoft.com/office/drawing/2014/main" id="{2BE04158-CB9C-CF7C-E3EA-1D75F59B3A99}"/>
              </a:ext>
            </a:extLst>
          </p:cNvPr>
          <p:cNvSpPr/>
          <p:nvPr/>
        </p:nvSpPr>
        <p:spPr>
          <a:xfrm>
            <a:off x="9696275" y="1207329"/>
            <a:ext cx="359818" cy="624745"/>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2" name="Freeform 7">
            <a:extLst>
              <a:ext uri="{FF2B5EF4-FFF2-40B4-BE49-F238E27FC236}">
                <a16:creationId xmlns:a16="http://schemas.microsoft.com/office/drawing/2014/main" id="{404A81D7-8080-988E-06DE-C89E10C1B1BA}"/>
              </a:ext>
            </a:extLst>
          </p:cNvPr>
          <p:cNvSpPr/>
          <p:nvPr/>
        </p:nvSpPr>
        <p:spPr>
          <a:xfrm>
            <a:off x="9499762" y="2182929"/>
            <a:ext cx="323895" cy="603861"/>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Freeform 7">
            <a:extLst>
              <a:ext uri="{FF2B5EF4-FFF2-40B4-BE49-F238E27FC236}">
                <a16:creationId xmlns:a16="http://schemas.microsoft.com/office/drawing/2014/main" id="{14C8C6EF-FA98-0C98-8CE1-3996D697CA74}"/>
              </a:ext>
            </a:extLst>
          </p:cNvPr>
          <p:cNvSpPr/>
          <p:nvPr/>
        </p:nvSpPr>
        <p:spPr>
          <a:xfrm>
            <a:off x="9725151" y="2673843"/>
            <a:ext cx="381054" cy="553998"/>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6F5F313E-881E-6706-60D1-5173311829C5}"/>
              </a:ext>
            </a:extLst>
          </p:cNvPr>
          <p:cNvPicPr>
            <a:picLocks noChangeAspect="1"/>
          </p:cNvPicPr>
          <p:nvPr/>
        </p:nvPicPr>
        <p:blipFill>
          <a:blip r:embed="rId21"/>
          <a:stretch>
            <a:fillRect/>
          </a:stretch>
        </p:blipFill>
        <p:spPr>
          <a:xfrm>
            <a:off x="-17645" y="422218"/>
            <a:ext cx="4275909" cy="6102577"/>
          </a:xfrm>
          <a:prstGeom prst="rect">
            <a:avLst/>
          </a:prstGeom>
        </p:spPr>
      </p:pic>
    </p:spTree>
    <p:extLst>
      <p:ext uri="{BB962C8B-B14F-4D97-AF65-F5344CB8AC3E}">
        <p14:creationId xmlns:p14="http://schemas.microsoft.com/office/powerpoint/2010/main" val="331384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83"/>
                                        </p:tgtEl>
                                        <p:attrNameLst>
                                          <p:attrName>style.visibility</p:attrName>
                                        </p:attrNameLst>
                                      </p:cBhvr>
                                      <p:to>
                                        <p:strVal val="visible"/>
                                      </p:to>
                                    </p:set>
                                    <p:animEffect transition="in" filter="wipe(left)">
                                      <p:cBhvr>
                                        <p:cTn id="69" dur="500"/>
                                        <p:tgtEl>
                                          <p:spTgt spid="8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 calcmode="lin" valueType="num">
                                      <p:cBhvr additive="base">
                                        <p:cTn id="74" dur="500" fill="hold"/>
                                        <p:tgtEl>
                                          <p:spTgt spid="51"/>
                                        </p:tgtEl>
                                        <p:attrNameLst>
                                          <p:attrName>ppt_x</p:attrName>
                                        </p:attrNameLst>
                                      </p:cBhvr>
                                      <p:tavLst>
                                        <p:tav tm="0">
                                          <p:val>
                                            <p:strVal val="#ppt_x"/>
                                          </p:val>
                                        </p:tav>
                                        <p:tav tm="100000">
                                          <p:val>
                                            <p:strVal val="#ppt_x"/>
                                          </p:val>
                                        </p:tav>
                                      </p:tavLst>
                                    </p:anim>
                                    <p:anim calcmode="lin" valueType="num">
                                      <p:cBhvr additive="base">
                                        <p:cTn id="75" dur="500" fill="hold"/>
                                        <p:tgtEl>
                                          <p:spTgt spid="51"/>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additive="base">
                                        <p:cTn id="78" dur="500" fill="hold"/>
                                        <p:tgtEl>
                                          <p:spTgt spid="37"/>
                                        </p:tgtEl>
                                        <p:attrNameLst>
                                          <p:attrName>ppt_x</p:attrName>
                                        </p:attrNameLst>
                                      </p:cBhvr>
                                      <p:tavLst>
                                        <p:tav tm="0">
                                          <p:val>
                                            <p:strVal val="#ppt_x"/>
                                          </p:val>
                                        </p:tav>
                                        <p:tav tm="100000">
                                          <p:val>
                                            <p:strVal val="#ppt_x"/>
                                          </p:val>
                                        </p:tav>
                                      </p:tavLst>
                                    </p:anim>
                                    <p:anim calcmode="lin" valueType="num">
                                      <p:cBhvr additive="base">
                                        <p:cTn id="7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additive="base">
                                        <p:cTn id="84" dur="500" fill="hold"/>
                                        <p:tgtEl>
                                          <p:spTgt spid="38"/>
                                        </p:tgtEl>
                                        <p:attrNameLst>
                                          <p:attrName>ppt_x</p:attrName>
                                        </p:attrNameLst>
                                      </p:cBhvr>
                                      <p:tavLst>
                                        <p:tav tm="0">
                                          <p:val>
                                            <p:strVal val="#ppt_x"/>
                                          </p:val>
                                        </p:tav>
                                        <p:tav tm="100000">
                                          <p:val>
                                            <p:strVal val="#ppt_x"/>
                                          </p:val>
                                        </p:tav>
                                      </p:tavLst>
                                    </p:anim>
                                    <p:anim calcmode="lin" valueType="num">
                                      <p:cBhvr additive="base">
                                        <p:cTn id="85" dur="500" fill="hold"/>
                                        <p:tgtEl>
                                          <p:spTgt spid="3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additive="base">
                                        <p:cTn id="88" dur="500" fill="hold"/>
                                        <p:tgtEl>
                                          <p:spTgt spid="52"/>
                                        </p:tgtEl>
                                        <p:attrNameLst>
                                          <p:attrName>ppt_x</p:attrName>
                                        </p:attrNameLst>
                                      </p:cBhvr>
                                      <p:tavLst>
                                        <p:tav tm="0">
                                          <p:val>
                                            <p:strVal val="#ppt_x"/>
                                          </p:val>
                                        </p:tav>
                                        <p:tav tm="100000">
                                          <p:val>
                                            <p:strVal val="#ppt_x"/>
                                          </p:val>
                                        </p:tav>
                                      </p:tavLst>
                                    </p:anim>
                                    <p:anim calcmode="lin" valueType="num">
                                      <p:cBhvr additive="base">
                                        <p:cTn id="8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wipe(left)">
                                      <p:cBhvr>
                                        <p:cTn id="99" dur="500"/>
                                        <p:tgtEl>
                                          <p:spTgt spid="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72"/>
                                        </p:tgtEl>
                                        <p:attrNameLst>
                                          <p:attrName>style.visibility</p:attrName>
                                        </p:attrNameLst>
                                      </p:cBhvr>
                                      <p:to>
                                        <p:strVal val="visible"/>
                                      </p:to>
                                    </p:set>
                                    <p:animEffect transition="in" filter="barn(inVertical)">
                                      <p:cBhvr>
                                        <p:cTn id="104" dur="500"/>
                                        <p:tgtEl>
                                          <p:spTgt spid="7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2" fill="hold"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wipe(right)">
                                      <p:cBhvr>
                                        <p:cTn id="109" dur="500"/>
                                        <p:tgtEl>
                                          <p:spTgt spid="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80"/>
                                        </p:tgtEl>
                                        <p:attrNameLst>
                                          <p:attrName>style.visibility</p:attrName>
                                        </p:attrNameLst>
                                      </p:cBhvr>
                                      <p:to>
                                        <p:strVal val="visible"/>
                                      </p:to>
                                    </p:set>
                                    <p:animEffect transition="in" filter="barn(inVertical)">
                                      <p:cBhvr>
                                        <p:cTn id="11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37" grpId="0" animBg="1"/>
      <p:bldP spid="38" grpId="0" animBg="1"/>
      <p:bldP spid="11" grpId="0" animBg="1"/>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tree with green leaves in a circle&#10;&#10;Description automatically generated">
            <a:extLst>
              <a:ext uri="{FF2B5EF4-FFF2-40B4-BE49-F238E27FC236}">
                <a16:creationId xmlns:a16="http://schemas.microsoft.com/office/drawing/2014/main" id="{13E36562-83D1-D8BF-0F1E-29BF7771F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680" y="1235621"/>
            <a:ext cx="3756640" cy="3756640"/>
          </a:xfrm>
          <a:prstGeom prst="rect">
            <a:avLst/>
          </a:prstGeom>
        </p:spPr>
      </p:pic>
      <p:sp>
        <p:nvSpPr>
          <p:cNvPr id="7" name="TextBox 6">
            <a:extLst>
              <a:ext uri="{FF2B5EF4-FFF2-40B4-BE49-F238E27FC236}">
                <a16:creationId xmlns:a16="http://schemas.microsoft.com/office/drawing/2014/main" id="{99439A2B-3F33-F075-32F3-FF8143E38332}"/>
              </a:ext>
            </a:extLst>
          </p:cNvPr>
          <p:cNvSpPr txBox="1"/>
          <p:nvPr/>
        </p:nvSpPr>
        <p:spPr>
          <a:xfrm>
            <a:off x="38582" y="667035"/>
            <a:ext cx="2851199" cy="830997"/>
          </a:xfrm>
          <a:prstGeom prst="rect">
            <a:avLst/>
          </a:prstGeom>
          <a:solidFill>
            <a:schemeClr val="accent4">
              <a:lumMod val="20000"/>
              <a:lumOff val="80000"/>
            </a:schemeClr>
          </a:solidFill>
          <a:ln w="12700">
            <a:solidFill>
              <a:srgbClr val="92D050"/>
            </a:solidFill>
          </a:ln>
        </p:spPr>
        <p:txBody>
          <a:bodyPr wrap="square" rtlCol="0">
            <a:spAutoFit/>
          </a:bodyPr>
          <a:lstStyle/>
          <a:p>
            <a:pPr algn="ctr"/>
            <a:r>
              <a:rPr lang="vi-VN" sz="2400">
                <a:solidFill>
                  <a:srgbClr val="0000FF"/>
                </a:solidFill>
                <a:latin typeface="#9Slide03 SFU Futura_12" panose="00000400000000000000" pitchFamily="2" charset="0"/>
              </a:rPr>
              <a:t>Lâm nghiệp có thế mạnh phát triển</a:t>
            </a:r>
            <a:endParaRPr lang="en-US" sz="2400">
              <a:solidFill>
                <a:srgbClr val="0000FF"/>
              </a:solidFill>
              <a:latin typeface="#9Slide03 SFU Futura_12" panose="00000400000000000000" pitchFamily="2" charset="0"/>
            </a:endParaRPr>
          </a:p>
        </p:txBody>
      </p:sp>
      <p:grpSp>
        <p:nvGrpSpPr>
          <p:cNvPr id="8" name="Group 7">
            <a:extLst>
              <a:ext uri="{FF2B5EF4-FFF2-40B4-BE49-F238E27FC236}">
                <a16:creationId xmlns:a16="http://schemas.microsoft.com/office/drawing/2014/main" id="{14C51566-5FD7-B6E5-9518-A5F757776D97}"/>
              </a:ext>
            </a:extLst>
          </p:cNvPr>
          <p:cNvGrpSpPr/>
          <p:nvPr/>
        </p:nvGrpSpPr>
        <p:grpSpPr>
          <a:xfrm>
            <a:off x="2921680" y="1029410"/>
            <a:ext cx="1434636" cy="1252895"/>
            <a:chOff x="3000042" y="1267167"/>
            <a:chExt cx="1602243" cy="1339130"/>
          </a:xfrm>
        </p:grpSpPr>
        <p:cxnSp>
          <p:nvCxnSpPr>
            <p:cNvPr id="9" name="Connector: Elbow 8">
              <a:extLst>
                <a:ext uri="{FF2B5EF4-FFF2-40B4-BE49-F238E27FC236}">
                  <a16:creationId xmlns:a16="http://schemas.microsoft.com/office/drawing/2014/main" id="{1D80FC14-269E-1370-BD2A-8EED9F421F14}"/>
                </a:ext>
              </a:extLst>
            </p:cNvPr>
            <p:cNvCxnSpPr>
              <a:cxnSpLocks/>
            </p:cNvCxnSpPr>
            <p:nvPr/>
          </p:nvCxnSpPr>
          <p:spPr>
            <a:xfrm rot="10800000">
              <a:off x="3026332" y="1343848"/>
              <a:ext cx="1575953" cy="1262449"/>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0" name="Flowchart: Connector 9">
              <a:extLst>
                <a:ext uri="{FF2B5EF4-FFF2-40B4-BE49-F238E27FC236}">
                  <a16:creationId xmlns:a16="http://schemas.microsoft.com/office/drawing/2014/main" id="{CE59D5BE-642A-D81C-0288-29B3259E165F}"/>
                </a:ext>
              </a:extLst>
            </p:cNvPr>
            <p:cNvSpPr/>
            <p:nvPr/>
          </p:nvSpPr>
          <p:spPr>
            <a:xfrm flipH="1">
              <a:off x="3000042" y="1267167"/>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green growing tree with a graph going up&#10;&#10;Description automatically generated with medium confidence">
            <a:extLst>
              <a:ext uri="{FF2B5EF4-FFF2-40B4-BE49-F238E27FC236}">
                <a16:creationId xmlns:a16="http://schemas.microsoft.com/office/drawing/2014/main" id="{5BE0784B-F979-10F5-7FE4-116A2113E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74" y="1653935"/>
            <a:ext cx="1282164" cy="748764"/>
          </a:xfrm>
          <a:prstGeom prst="rect">
            <a:avLst/>
          </a:prstGeom>
        </p:spPr>
      </p:pic>
      <p:sp>
        <p:nvSpPr>
          <p:cNvPr id="13" name="TextBox 12">
            <a:extLst>
              <a:ext uri="{FF2B5EF4-FFF2-40B4-BE49-F238E27FC236}">
                <a16:creationId xmlns:a16="http://schemas.microsoft.com/office/drawing/2014/main" id="{D866E965-5F1D-A524-C17E-0295EDE12F04}"/>
              </a:ext>
            </a:extLst>
          </p:cNvPr>
          <p:cNvSpPr txBox="1"/>
          <p:nvPr/>
        </p:nvSpPr>
        <p:spPr>
          <a:xfrm>
            <a:off x="1008377" y="1784808"/>
            <a:ext cx="2436955" cy="707886"/>
          </a:xfrm>
          <a:prstGeom prst="rect">
            <a:avLst/>
          </a:prstGeom>
          <a:noFill/>
        </p:spPr>
        <p:txBody>
          <a:bodyPr wrap="square" rtlCol="0">
            <a:spAutoFit/>
          </a:bodyPr>
          <a:lstStyle/>
          <a:p>
            <a:pPr algn="ctr"/>
            <a:r>
              <a:rPr lang="vi-VN" sz="2000">
                <a:solidFill>
                  <a:srgbClr val="0000FF"/>
                </a:solidFill>
                <a:latin typeface="#9Slide03 SFU Futura_12" panose="00000400000000000000" pitchFamily="2" charset="0"/>
              </a:rPr>
              <a:t>57,4% Diện tích đất có rừng</a:t>
            </a:r>
            <a:endParaRPr lang="en-US" sz="2000">
              <a:solidFill>
                <a:srgbClr val="0000FF"/>
              </a:solidFill>
              <a:latin typeface="#9Slide03 SFU Futura_12" panose="00000400000000000000" pitchFamily="2" charset="0"/>
            </a:endParaRPr>
          </a:p>
        </p:txBody>
      </p:sp>
      <p:sp>
        <p:nvSpPr>
          <p:cNvPr id="15" name="TextBox 14">
            <a:extLst>
              <a:ext uri="{FF2B5EF4-FFF2-40B4-BE49-F238E27FC236}">
                <a16:creationId xmlns:a16="http://schemas.microsoft.com/office/drawing/2014/main" id="{FFF0D647-05FB-C74A-899A-32429436DCA6}"/>
              </a:ext>
            </a:extLst>
          </p:cNvPr>
          <p:cNvSpPr txBox="1"/>
          <p:nvPr/>
        </p:nvSpPr>
        <p:spPr>
          <a:xfrm>
            <a:off x="9230408" y="624031"/>
            <a:ext cx="2561099" cy="523220"/>
          </a:xfrm>
          <a:prstGeom prst="rect">
            <a:avLst/>
          </a:prstGeom>
          <a:solidFill>
            <a:schemeClr val="accent4">
              <a:lumMod val="20000"/>
              <a:lumOff val="80000"/>
            </a:schemeClr>
          </a:solidFill>
          <a:ln w="12700">
            <a:solidFill>
              <a:srgbClr val="92D050"/>
            </a:solidFill>
          </a:ln>
        </p:spPr>
        <p:txBody>
          <a:bodyPr wrap="square" rtlCol="0">
            <a:spAutoFit/>
          </a:bodyPr>
          <a:lstStyle/>
          <a:p>
            <a:pPr algn="ctr"/>
            <a:r>
              <a:rPr lang="vi-VN" sz="2800">
                <a:solidFill>
                  <a:srgbClr val="0000FF"/>
                </a:solidFill>
                <a:latin typeface="#9Slide03 SFU Futura_12" panose="00000400000000000000" pitchFamily="2" charset="0"/>
              </a:rPr>
              <a:t>Bảo vệ rừng</a:t>
            </a:r>
            <a:endParaRPr lang="en-US" sz="2800">
              <a:solidFill>
                <a:srgbClr val="0000FF"/>
              </a:solidFill>
              <a:latin typeface="#9Slide03 SFU Futura_12" panose="00000400000000000000" pitchFamily="2" charset="0"/>
            </a:endParaRPr>
          </a:p>
        </p:txBody>
      </p:sp>
      <p:sp>
        <p:nvSpPr>
          <p:cNvPr id="16" name="TextBox 15">
            <a:extLst>
              <a:ext uri="{FF2B5EF4-FFF2-40B4-BE49-F238E27FC236}">
                <a16:creationId xmlns:a16="http://schemas.microsoft.com/office/drawing/2014/main" id="{D87192F0-A234-4AD5-D5A4-0BDC33950F11}"/>
              </a:ext>
            </a:extLst>
          </p:cNvPr>
          <p:cNvSpPr txBox="1"/>
          <p:nvPr/>
        </p:nvSpPr>
        <p:spPr>
          <a:xfrm>
            <a:off x="8831728" y="1479517"/>
            <a:ext cx="3694758" cy="400110"/>
          </a:xfrm>
          <a:prstGeom prst="rect">
            <a:avLst/>
          </a:prstGeom>
          <a:noFill/>
        </p:spPr>
        <p:txBody>
          <a:bodyPr wrap="square" rtlCol="0">
            <a:spAutoFit/>
          </a:bodyPr>
          <a:lstStyle/>
          <a:p>
            <a:pPr algn="ctr"/>
            <a:r>
              <a:rPr lang="vi-VN" sz="2000">
                <a:solidFill>
                  <a:srgbClr val="0000FF"/>
                </a:solidFill>
                <a:latin typeface="#9Slide03 SFU Futura_12" panose="00000400000000000000" pitchFamily="2" charset="0"/>
              </a:rPr>
              <a:t>Cấm khai thác rừng tự nhiên</a:t>
            </a:r>
            <a:endParaRPr lang="en-US" sz="2000">
              <a:solidFill>
                <a:srgbClr val="0000FF"/>
              </a:solidFill>
              <a:latin typeface="#9Slide03 SFU Futura_12" panose="00000400000000000000" pitchFamily="2" charset="0"/>
            </a:endParaRPr>
          </a:p>
        </p:txBody>
      </p:sp>
      <p:sp>
        <p:nvSpPr>
          <p:cNvPr id="17" name="TextBox 16">
            <a:extLst>
              <a:ext uri="{FF2B5EF4-FFF2-40B4-BE49-F238E27FC236}">
                <a16:creationId xmlns:a16="http://schemas.microsoft.com/office/drawing/2014/main" id="{56B269EE-93A7-060E-9F01-F977EE598987}"/>
              </a:ext>
            </a:extLst>
          </p:cNvPr>
          <p:cNvSpPr txBox="1"/>
          <p:nvPr/>
        </p:nvSpPr>
        <p:spPr>
          <a:xfrm>
            <a:off x="8746668" y="2409950"/>
            <a:ext cx="3694758" cy="400110"/>
          </a:xfrm>
          <a:prstGeom prst="rect">
            <a:avLst/>
          </a:prstGeom>
          <a:noFill/>
        </p:spPr>
        <p:txBody>
          <a:bodyPr wrap="square" rtlCol="0">
            <a:spAutoFit/>
          </a:bodyPr>
          <a:lstStyle/>
          <a:p>
            <a:pPr algn="ctr"/>
            <a:r>
              <a:rPr lang="vi-VN" sz="2000">
                <a:solidFill>
                  <a:srgbClr val="0000FF"/>
                </a:solidFill>
                <a:latin typeface="#9Slide03 SFU Futura_12" panose="00000400000000000000" pitchFamily="2" charset="0"/>
              </a:rPr>
              <a:t>Thành lập các khu bảo tồn</a:t>
            </a:r>
            <a:endParaRPr lang="en-US" sz="2000">
              <a:solidFill>
                <a:srgbClr val="0000FF"/>
              </a:solidFill>
              <a:latin typeface="#9Slide03 SFU Futura_12" panose="00000400000000000000" pitchFamily="2" charset="0"/>
            </a:endParaRPr>
          </a:p>
        </p:txBody>
      </p:sp>
      <p:pic>
        <p:nvPicPr>
          <p:cNvPr id="19" name="Picture 18" descr="A red circle with a green tree and an ax in it&#10;&#10;Description automatically generated">
            <a:extLst>
              <a:ext uri="{FF2B5EF4-FFF2-40B4-BE49-F238E27FC236}">
                <a16:creationId xmlns:a16="http://schemas.microsoft.com/office/drawing/2014/main" id="{7CCB8CD6-2C41-6C5E-EA39-048F5DA75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2286" y="1279553"/>
            <a:ext cx="748764" cy="748764"/>
          </a:xfrm>
          <a:prstGeom prst="rect">
            <a:avLst/>
          </a:prstGeom>
        </p:spPr>
      </p:pic>
      <p:pic>
        <p:nvPicPr>
          <p:cNvPr id="21" name="Picture 20" descr="A green leaf on a blue and green globe&#10;&#10;Description automatically generated">
            <a:extLst>
              <a:ext uri="{FF2B5EF4-FFF2-40B4-BE49-F238E27FC236}">
                <a16:creationId xmlns:a16="http://schemas.microsoft.com/office/drawing/2014/main" id="{4F47FBB9-8540-327B-C9C1-C404D79D80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84616" y="2024477"/>
            <a:ext cx="936434" cy="936434"/>
          </a:xfrm>
          <a:prstGeom prst="rect">
            <a:avLst/>
          </a:prstGeom>
        </p:spPr>
      </p:pic>
      <p:pic>
        <p:nvPicPr>
          <p:cNvPr id="23" name="Picture 22" descr="A couple of people planting a tree&#10;&#10;Description automatically generated">
            <a:extLst>
              <a:ext uri="{FF2B5EF4-FFF2-40B4-BE49-F238E27FC236}">
                <a16:creationId xmlns:a16="http://schemas.microsoft.com/office/drawing/2014/main" id="{147F53EE-5C2A-CC2C-ABCC-E849F580FE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4617" y="2875652"/>
            <a:ext cx="843820" cy="1002036"/>
          </a:xfrm>
          <a:prstGeom prst="rect">
            <a:avLst/>
          </a:prstGeom>
        </p:spPr>
      </p:pic>
      <p:sp>
        <p:nvSpPr>
          <p:cNvPr id="24" name="TextBox 23">
            <a:extLst>
              <a:ext uri="{FF2B5EF4-FFF2-40B4-BE49-F238E27FC236}">
                <a16:creationId xmlns:a16="http://schemas.microsoft.com/office/drawing/2014/main" id="{85D8C958-48C9-6211-0341-4FAC8C48FC68}"/>
              </a:ext>
            </a:extLst>
          </p:cNvPr>
          <p:cNvSpPr txBox="1"/>
          <p:nvPr/>
        </p:nvSpPr>
        <p:spPr>
          <a:xfrm>
            <a:off x="9028436" y="3250611"/>
            <a:ext cx="2576270" cy="400110"/>
          </a:xfrm>
          <a:prstGeom prst="rect">
            <a:avLst/>
          </a:prstGeom>
          <a:noFill/>
        </p:spPr>
        <p:txBody>
          <a:bodyPr wrap="square" rtlCol="0">
            <a:spAutoFit/>
          </a:bodyPr>
          <a:lstStyle/>
          <a:p>
            <a:pPr algn="ctr"/>
            <a:r>
              <a:rPr lang="vi-VN" sz="2000">
                <a:solidFill>
                  <a:srgbClr val="0000FF"/>
                </a:solidFill>
                <a:latin typeface="#9Slide03 SFU Futura_12" panose="00000400000000000000" pitchFamily="2" charset="0"/>
              </a:rPr>
              <a:t>Trồng rừng phòng hộ</a:t>
            </a:r>
            <a:endParaRPr lang="en-US" sz="2000">
              <a:solidFill>
                <a:srgbClr val="0000FF"/>
              </a:solidFill>
              <a:latin typeface="#9Slide03 SFU Futura_12" panose="00000400000000000000" pitchFamily="2" charset="0"/>
            </a:endParaRPr>
          </a:p>
        </p:txBody>
      </p:sp>
      <p:grpSp>
        <p:nvGrpSpPr>
          <p:cNvPr id="3" name="Group 2">
            <a:extLst>
              <a:ext uri="{FF2B5EF4-FFF2-40B4-BE49-F238E27FC236}">
                <a16:creationId xmlns:a16="http://schemas.microsoft.com/office/drawing/2014/main" id="{49A056BC-DCDC-27EF-0D22-97565955CD33}"/>
              </a:ext>
            </a:extLst>
          </p:cNvPr>
          <p:cNvGrpSpPr/>
          <p:nvPr/>
        </p:nvGrpSpPr>
        <p:grpSpPr>
          <a:xfrm>
            <a:off x="7692552" y="1068301"/>
            <a:ext cx="1428498" cy="1195523"/>
            <a:chOff x="7692552" y="1068301"/>
            <a:chExt cx="1428498" cy="1195523"/>
          </a:xfrm>
        </p:grpSpPr>
        <p:cxnSp>
          <p:nvCxnSpPr>
            <p:cNvPr id="14" name="Connector: Elbow 13">
              <a:extLst>
                <a:ext uri="{FF2B5EF4-FFF2-40B4-BE49-F238E27FC236}">
                  <a16:creationId xmlns:a16="http://schemas.microsoft.com/office/drawing/2014/main" id="{1B6ED1D9-E8E2-4F8F-E50E-B90939620BE7}"/>
                </a:ext>
              </a:extLst>
            </p:cNvPr>
            <p:cNvCxnSpPr>
              <a:cxnSpLocks/>
            </p:cNvCxnSpPr>
            <p:nvPr/>
          </p:nvCxnSpPr>
          <p:spPr>
            <a:xfrm flipV="1">
              <a:off x="7692552" y="1177142"/>
              <a:ext cx="1335884" cy="1086682"/>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31" name="Flowchart: Connector 30">
              <a:extLst>
                <a:ext uri="{FF2B5EF4-FFF2-40B4-BE49-F238E27FC236}">
                  <a16:creationId xmlns:a16="http://schemas.microsoft.com/office/drawing/2014/main" id="{DDEABDCF-14C6-C6D5-579E-EF03F10A740F}"/>
                </a:ext>
              </a:extLst>
            </p:cNvPr>
            <p:cNvSpPr/>
            <p:nvPr/>
          </p:nvSpPr>
          <p:spPr>
            <a:xfrm flipH="1">
              <a:off x="8984502" y="1068301"/>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FA836557-4CAA-C5AA-7E0C-2999139316F4}"/>
              </a:ext>
            </a:extLst>
          </p:cNvPr>
          <p:cNvGrpSpPr/>
          <p:nvPr/>
        </p:nvGrpSpPr>
        <p:grpSpPr>
          <a:xfrm>
            <a:off x="40255" y="3184268"/>
            <a:ext cx="4442718" cy="893566"/>
            <a:chOff x="40255" y="3184268"/>
            <a:chExt cx="4442718" cy="893566"/>
          </a:xfrm>
        </p:grpSpPr>
        <p:sp>
          <p:nvSpPr>
            <p:cNvPr id="25" name="TextBox 24">
              <a:extLst>
                <a:ext uri="{FF2B5EF4-FFF2-40B4-BE49-F238E27FC236}">
                  <a16:creationId xmlns:a16="http://schemas.microsoft.com/office/drawing/2014/main" id="{053DC0E3-A56A-147E-B32D-185E0E28F5FB}"/>
                </a:ext>
              </a:extLst>
            </p:cNvPr>
            <p:cNvSpPr txBox="1"/>
            <p:nvPr/>
          </p:nvSpPr>
          <p:spPr>
            <a:xfrm>
              <a:off x="40255" y="3616169"/>
              <a:ext cx="2955851" cy="461665"/>
            </a:xfrm>
            <a:prstGeom prst="rect">
              <a:avLst/>
            </a:prstGeom>
            <a:solidFill>
              <a:schemeClr val="accent4">
                <a:lumMod val="20000"/>
                <a:lumOff val="80000"/>
              </a:schemeClr>
            </a:solidFill>
            <a:ln w="12700">
              <a:solidFill>
                <a:srgbClr val="92D050"/>
              </a:solidFill>
            </a:ln>
          </p:spPr>
          <p:txBody>
            <a:bodyPr wrap="square" rtlCol="0">
              <a:spAutoFit/>
            </a:bodyPr>
            <a:lstStyle/>
            <a:p>
              <a:pPr algn="ctr"/>
              <a:r>
                <a:rPr lang="vi-VN" sz="2400">
                  <a:solidFill>
                    <a:srgbClr val="0000FF"/>
                  </a:solidFill>
                  <a:latin typeface="#9Slide03 SFU Futura_12" panose="00000400000000000000" pitchFamily="2" charset="0"/>
                </a:rPr>
                <a:t>Khai thác- chế biến</a:t>
              </a:r>
              <a:endParaRPr lang="en-US" sz="2400">
                <a:solidFill>
                  <a:srgbClr val="0000FF"/>
                </a:solidFill>
                <a:latin typeface="#9Slide03 SFU Futura_12" panose="00000400000000000000" pitchFamily="2" charset="0"/>
              </a:endParaRPr>
            </a:p>
          </p:txBody>
        </p:sp>
        <p:cxnSp>
          <p:nvCxnSpPr>
            <p:cNvPr id="29" name="Connector: Elbow 28">
              <a:extLst>
                <a:ext uri="{FF2B5EF4-FFF2-40B4-BE49-F238E27FC236}">
                  <a16:creationId xmlns:a16="http://schemas.microsoft.com/office/drawing/2014/main" id="{733F65F8-15ED-3B33-85F5-4537A0CA0D4F}"/>
                </a:ext>
              </a:extLst>
            </p:cNvPr>
            <p:cNvCxnSpPr>
              <a:cxnSpLocks/>
            </p:cNvCxnSpPr>
            <p:nvPr/>
          </p:nvCxnSpPr>
          <p:spPr>
            <a:xfrm rot="10800000" flipV="1">
              <a:off x="3211034" y="3184268"/>
              <a:ext cx="1271939" cy="693420"/>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32" name="Flowchart: Connector 31">
              <a:extLst>
                <a:ext uri="{FF2B5EF4-FFF2-40B4-BE49-F238E27FC236}">
                  <a16:creationId xmlns:a16="http://schemas.microsoft.com/office/drawing/2014/main" id="{90807FE9-38C7-6C06-1AD6-552C4E7FDA9C}"/>
                </a:ext>
              </a:extLst>
            </p:cNvPr>
            <p:cNvSpPr/>
            <p:nvPr/>
          </p:nvSpPr>
          <p:spPr>
            <a:xfrm flipH="1">
              <a:off x="3087243" y="3768052"/>
              <a:ext cx="136548" cy="1579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471439A-3017-AABA-00DE-99641E88AD75}"/>
              </a:ext>
            </a:extLst>
          </p:cNvPr>
          <p:cNvSpPr txBox="1"/>
          <p:nvPr/>
        </p:nvSpPr>
        <p:spPr>
          <a:xfrm>
            <a:off x="736436" y="4330309"/>
            <a:ext cx="3964830" cy="830997"/>
          </a:xfrm>
          <a:prstGeom prst="rect">
            <a:avLst/>
          </a:prstGeom>
          <a:noFill/>
        </p:spPr>
        <p:txBody>
          <a:bodyPr wrap="square">
            <a:spAutoFit/>
          </a:bodyPr>
          <a:lstStyle/>
          <a:p>
            <a:pPr algn="ctr"/>
            <a:r>
              <a:rPr lang="vi-VN" sz="2400">
                <a:solidFill>
                  <a:srgbClr val="0000FF"/>
                </a:solidFill>
                <a:latin typeface="#9Slide03 SFU Futura_12" panose="00000400000000000000" pitchFamily="2" charset="0"/>
                <a:ea typeface="Times New Roman" panose="02020603050405020304" pitchFamily="18" charset="0"/>
              </a:rPr>
              <a:t>KT g</a:t>
            </a:r>
            <a:r>
              <a:rPr lang="en-US" sz="2400">
                <a:solidFill>
                  <a:srgbClr val="0000FF"/>
                </a:solidFill>
                <a:effectLst/>
                <a:latin typeface="#9Slide03 SFU Futura_12" panose="00000400000000000000" pitchFamily="2" charset="0"/>
                <a:ea typeface="Times New Roman" panose="02020603050405020304" pitchFamily="18" charset="0"/>
              </a:rPr>
              <a:t>ỗ tập trung ở vùng đồi núi phía tây các tỉnh</a:t>
            </a:r>
            <a:endParaRPr lang="en-US" sz="2400">
              <a:solidFill>
                <a:srgbClr val="0000FF"/>
              </a:solidFill>
              <a:latin typeface="#9Slide03 SFU Futura_12" panose="00000400000000000000" pitchFamily="2" charset="0"/>
            </a:endParaRPr>
          </a:p>
        </p:txBody>
      </p:sp>
      <p:pic>
        <p:nvPicPr>
          <p:cNvPr id="36" name="Picture 35" descr="A pile of logs on a black background&#10;&#10;Description automatically generated">
            <a:extLst>
              <a:ext uri="{FF2B5EF4-FFF2-40B4-BE49-F238E27FC236}">
                <a16:creationId xmlns:a16="http://schemas.microsoft.com/office/drawing/2014/main" id="{55D85F51-67C5-F3CB-89D4-E45BB50BB2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69017"/>
            <a:ext cx="906557" cy="953583"/>
          </a:xfrm>
          <a:prstGeom prst="rect">
            <a:avLst/>
          </a:prstGeom>
        </p:spPr>
      </p:pic>
      <p:sp>
        <p:nvSpPr>
          <p:cNvPr id="38" name="TextBox 37">
            <a:extLst>
              <a:ext uri="{FF2B5EF4-FFF2-40B4-BE49-F238E27FC236}">
                <a16:creationId xmlns:a16="http://schemas.microsoft.com/office/drawing/2014/main" id="{FAAED7E7-91CE-08F7-CFB0-DB479C528145}"/>
              </a:ext>
            </a:extLst>
          </p:cNvPr>
          <p:cNvSpPr txBox="1"/>
          <p:nvPr/>
        </p:nvSpPr>
        <p:spPr>
          <a:xfrm>
            <a:off x="1653266" y="5396618"/>
            <a:ext cx="6321054" cy="830997"/>
          </a:xfrm>
          <a:prstGeom prst="rect">
            <a:avLst/>
          </a:prstGeom>
          <a:noFill/>
        </p:spPr>
        <p:txBody>
          <a:bodyPr wrap="square">
            <a:spAutoFit/>
          </a:bodyPr>
          <a:lstStyle/>
          <a:p>
            <a:r>
              <a:rPr lang="vi-VN" sz="2400">
                <a:solidFill>
                  <a:srgbClr val="0000FF"/>
                </a:solidFill>
                <a:effectLst/>
                <a:latin typeface="#9Slide03 SFU Futura_12" panose="00000400000000000000" pitchFamily="2" charset="0"/>
                <a:ea typeface="Times New Roman" panose="02020603050405020304" pitchFamily="18" charset="0"/>
              </a:rPr>
              <a:t>KT </a:t>
            </a:r>
            <a:r>
              <a:rPr lang="en-US" sz="2400">
                <a:solidFill>
                  <a:srgbClr val="0000FF"/>
                </a:solidFill>
                <a:effectLst/>
                <a:latin typeface="#9Slide03 SFU Futura_12" panose="00000400000000000000" pitchFamily="2" charset="0"/>
                <a:ea typeface="Times New Roman" panose="02020603050405020304" pitchFamily="18" charset="0"/>
              </a:rPr>
              <a:t>các lâm sản khác như luồng, tre, mây, măng, dược liệu,... </a:t>
            </a:r>
            <a:endParaRPr lang="en-US" sz="2400">
              <a:solidFill>
                <a:srgbClr val="0000FF"/>
              </a:solidFill>
              <a:latin typeface="#9Slide03 SFU Futura_12" panose="00000400000000000000" pitchFamily="2" charset="0"/>
            </a:endParaRPr>
          </a:p>
        </p:txBody>
      </p:sp>
      <p:pic>
        <p:nvPicPr>
          <p:cNvPr id="1028" name="Picture 4" descr="Hình ảnh Biểu Tượng Cây Tre Vectơ PNG , Người Trung Quốc, Cây, Cây Tre PNG  và Vector với nền trong suốt để tải xuống miễn phí">
            <a:extLst>
              <a:ext uri="{FF2B5EF4-FFF2-40B4-BE49-F238E27FC236}">
                <a16:creationId xmlns:a16="http://schemas.microsoft.com/office/drawing/2014/main" id="{A72F9EB1-C72B-FD29-2988-50AE7D7529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824" y="5311983"/>
            <a:ext cx="1081465" cy="10814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plant with leaves and flowers&#10;&#10;Description automatically generated">
            <a:extLst>
              <a:ext uri="{FF2B5EF4-FFF2-40B4-BE49-F238E27FC236}">
                <a16:creationId xmlns:a16="http://schemas.microsoft.com/office/drawing/2014/main" id="{40BD98FD-AD51-BA4A-33C8-29A324B7C0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1641" y="5643562"/>
            <a:ext cx="1619250" cy="1214438"/>
          </a:xfrm>
          <a:prstGeom prst="rect">
            <a:avLst/>
          </a:prstGeom>
        </p:spPr>
      </p:pic>
      <p:grpSp>
        <p:nvGrpSpPr>
          <p:cNvPr id="42" name="Group 41">
            <a:extLst>
              <a:ext uri="{FF2B5EF4-FFF2-40B4-BE49-F238E27FC236}">
                <a16:creationId xmlns:a16="http://schemas.microsoft.com/office/drawing/2014/main" id="{C5FFCCE8-2747-9BD7-A5F6-F7012484C25B}"/>
              </a:ext>
            </a:extLst>
          </p:cNvPr>
          <p:cNvGrpSpPr/>
          <p:nvPr/>
        </p:nvGrpSpPr>
        <p:grpSpPr>
          <a:xfrm>
            <a:off x="7479967" y="4414090"/>
            <a:ext cx="4561189" cy="1074940"/>
            <a:chOff x="7479967" y="4414090"/>
            <a:chExt cx="4561189" cy="1074940"/>
          </a:xfrm>
        </p:grpSpPr>
        <p:pic>
          <p:nvPicPr>
            <p:cNvPr id="1030" name="Picture 6" descr="Mô hình nông lâm kết hợp, mang rừng về vườn cà phê">
              <a:extLst>
                <a:ext uri="{FF2B5EF4-FFF2-40B4-BE49-F238E27FC236}">
                  <a16:creationId xmlns:a16="http://schemas.microsoft.com/office/drawing/2014/main" id="{411175FF-6F4F-6173-F27C-73D234D6F9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79967" y="4414090"/>
              <a:ext cx="1911005" cy="107494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E78674-1677-9271-654E-7F1A7722D8B8}"/>
                </a:ext>
              </a:extLst>
            </p:cNvPr>
            <p:cNvSpPr txBox="1"/>
            <p:nvPr/>
          </p:nvSpPr>
          <p:spPr>
            <a:xfrm>
              <a:off x="9464886" y="5022545"/>
              <a:ext cx="2576270" cy="400110"/>
            </a:xfrm>
            <a:prstGeom prst="rect">
              <a:avLst/>
            </a:prstGeom>
            <a:noFill/>
          </p:spPr>
          <p:txBody>
            <a:bodyPr wrap="square" rtlCol="0">
              <a:spAutoFit/>
            </a:bodyPr>
            <a:lstStyle/>
            <a:p>
              <a:pPr algn="ctr"/>
              <a:r>
                <a:rPr lang="vi-VN" sz="2000">
                  <a:solidFill>
                    <a:srgbClr val="0000FF"/>
                  </a:solidFill>
                  <a:latin typeface="#9Slide03 SFU Futura_12" panose="00000400000000000000" pitchFamily="2" charset="0"/>
                </a:rPr>
                <a:t>Nông -lâm kết hợp</a:t>
              </a:r>
              <a:endParaRPr lang="en-US" sz="2000">
                <a:solidFill>
                  <a:srgbClr val="0000FF"/>
                </a:solidFill>
                <a:latin typeface="#9Slide03 SFU Futura_12" panose="00000400000000000000" pitchFamily="2" charset="0"/>
              </a:endParaRPr>
            </a:p>
          </p:txBody>
        </p:sp>
      </p:grpSp>
      <p:sp>
        <p:nvSpPr>
          <p:cNvPr id="43" name="TextBox 42">
            <a:extLst>
              <a:ext uri="{FF2B5EF4-FFF2-40B4-BE49-F238E27FC236}">
                <a16:creationId xmlns:a16="http://schemas.microsoft.com/office/drawing/2014/main" id="{DAC94F63-A935-515C-4BE1-948FE98B3EBA}"/>
              </a:ext>
            </a:extLst>
          </p:cNvPr>
          <p:cNvSpPr txBox="1"/>
          <p:nvPr/>
        </p:nvSpPr>
        <p:spPr>
          <a:xfrm>
            <a:off x="4191732" y="459888"/>
            <a:ext cx="4111044" cy="769441"/>
          </a:xfrm>
          <a:prstGeom prst="rect">
            <a:avLst/>
          </a:prstGeom>
          <a:noFill/>
        </p:spPr>
        <p:txBody>
          <a:bodyPr wrap="square" rtlCol="0">
            <a:spAutoFit/>
          </a:bodyPr>
          <a:lstStyle/>
          <a:p>
            <a:r>
              <a:rPr lang="vi-VN" sz="4400" b="1">
                <a:solidFill>
                  <a:srgbClr val="FF0000"/>
                </a:solidFill>
                <a:latin typeface="#9Slide03 SFU Futura_12" panose="00000400000000000000" pitchFamily="2" charset="0"/>
              </a:rPr>
              <a:t>LÂM NGHIỆP</a:t>
            </a:r>
            <a:endParaRPr lang="en-US" sz="4400" b="1">
              <a:solidFill>
                <a:srgbClr val="FF0000"/>
              </a:solidFill>
              <a:latin typeface="#9Slide03 SFU Futura_12" panose="00000400000000000000" pitchFamily="2" charset="0"/>
            </a:endParaRPr>
          </a:p>
        </p:txBody>
      </p:sp>
    </p:spTree>
    <p:extLst>
      <p:ext uri="{BB962C8B-B14F-4D97-AF65-F5344CB8AC3E}">
        <p14:creationId xmlns:p14="http://schemas.microsoft.com/office/powerpoint/2010/main" val="310563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858</TotalTime>
  <Words>1598</Words>
  <Application>Microsoft Office PowerPoint</Application>
  <PresentationFormat>Widescreen</PresentationFormat>
  <Paragraphs>157</Paragraphs>
  <Slides>22</Slides>
  <Notes>7</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22</vt:i4>
      </vt:variant>
    </vt:vector>
  </HeadingPairs>
  <TitlesOfParts>
    <vt:vector size="40" baseType="lpstr">
      <vt:lpstr>#9Slide03 Cabin Condensed</vt:lpstr>
      <vt:lpstr>#9Slide03 IcielNovecento sans E</vt:lpstr>
      <vt:lpstr>#9Slide03 Roboto</vt:lpstr>
      <vt:lpstr>#9Slide03 SFU DIN Mittelschrift</vt:lpstr>
      <vt:lpstr>#9Slide03 SFU Futura_05</vt:lpstr>
      <vt:lpstr>#9Slide03 SFU Futura_12</vt:lpstr>
      <vt:lpstr>#9Slide05 SVNKitten</vt:lpstr>
      <vt:lpstr>#9Slide07 IcielBaliho Script</vt:lpstr>
      <vt:lpstr>SVN-Billo</vt:lpstr>
      <vt:lpstr>Aptos</vt:lpstr>
      <vt:lpstr>Aptos Display</vt:lpstr>
      <vt:lpstr>Arial</vt:lpstr>
      <vt:lpstr>Courier New</vt:lpstr>
      <vt:lpstr>Fredoka One</vt:lpstr>
      <vt:lpstr>Lato</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23</cp:revision>
  <dcterms:created xsi:type="dcterms:W3CDTF">2024-07-04T00:42:03Z</dcterms:created>
  <dcterms:modified xsi:type="dcterms:W3CDTF">2025-02-03T08:08:23Z</dcterms:modified>
</cp:coreProperties>
</file>