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0" r:id="rId1"/>
    <p:sldMasterId id="2147483742" r:id="rId2"/>
  </p:sldMasterIdLst>
  <p:notesMasterIdLst>
    <p:notesMasterId r:id="rId14"/>
  </p:notesMasterIdLst>
  <p:sldIdLst>
    <p:sldId id="991" r:id="rId3"/>
    <p:sldId id="867" r:id="rId4"/>
    <p:sldId id="1040" r:id="rId5"/>
    <p:sldId id="1048" r:id="rId6"/>
    <p:sldId id="1041" r:id="rId7"/>
    <p:sldId id="1049" r:id="rId8"/>
    <p:sldId id="1024" r:id="rId9"/>
    <p:sldId id="1007" r:id="rId10"/>
    <p:sldId id="1043" r:id="rId11"/>
    <p:sldId id="1044" r:id="rId12"/>
    <p:sldId id="1045" r:id="rId13"/>
  </p:sldIdLst>
  <p:sldSz cx="12192000" cy="6858000"/>
  <p:notesSz cx="6858000" cy="9144000"/>
  <p:embeddedFontLst>
    <p:embeddedFont>
      <p:font typeface="#9Slide03 SFU Futura_05" panose="020B0604020202020204" charset="0"/>
      <p:bold r:id="rId15"/>
    </p:embeddedFont>
    <p:embeddedFont>
      <p:font typeface="#9Slide03 SFU Futura_12" panose="020B0604020202020204" charset="0"/>
      <p:regular r:id="rId16"/>
    </p:embeddedFont>
    <p:embeddedFont>
      <p:font typeface="#9Slide05 SVNUT Triumph" panose="00000500000000000000" charset="0"/>
      <p:italic r:id="rId17"/>
    </p:embeddedFont>
    <p:embeddedFont>
      <p:font typeface="#9Slide07 IcielKoni" panose="020B060402020202020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 id="2" name="Phạm Trang" initials="PT" lastIdx="1" clrIdx="1">
    <p:extLst>
      <p:ext uri="{19B8F6BF-5375-455C-9EA6-DF929625EA0E}">
        <p15:presenceInfo xmlns:p15="http://schemas.microsoft.com/office/powerpoint/2012/main" userId="Phạm Tr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4D4"/>
    <a:srgbClr val="EADFC3"/>
    <a:srgbClr val="E9EFDD"/>
    <a:srgbClr val="DF5F4E"/>
    <a:srgbClr val="5C7E89"/>
    <a:srgbClr val="946634"/>
    <a:srgbClr val="DEAE5B"/>
    <a:srgbClr val="CAEEEF"/>
    <a:srgbClr val="FFFFFF"/>
    <a:srgbClr val="C1A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4" autoAdjust="0"/>
    <p:restoredTop sz="84364" autoAdjust="0"/>
  </p:normalViewPr>
  <p:slideViewPr>
    <p:cSldViewPr snapToGrid="0">
      <p:cViewPr varScale="1">
        <p:scale>
          <a:sx n="82" d="100"/>
          <a:sy n="82" d="100"/>
        </p:scale>
        <p:origin x="566" y="58"/>
      </p:cViewPr>
      <p:guideLst/>
    </p:cSldViewPr>
  </p:slideViewPr>
  <p:notesTextViewPr>
    <p:cViewPr>
      <p:scale>
        <a:sx n="3" d="2"/>
        <a:sy n="3" d="2"/>
      </p:scale>
      <p:origin x="0" y="0"/>
    </p:cViewPr>
  </p:notesTextViewPr>
  <p:sorterViewPr>
    <p:cViewPr>
      <p:scale>
        <a:sx n="100" d="100"/>
        <a:sy n="100" d="100"/>
      </p:scale>
      <p:origin x="0" y="-5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31328-CA34-4B5B-9DD3-17BA092B3235}"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89A12-CFDC-4BA7-B24C-ADE30BA1B34C}" type="slidenum">
              <a:rPr lang="en-US" smtClean="0"/>
              <a:t>‹#›</a:t>
            </a:fld>
            <a:endParaRPr lang="en-US"/>
          </a:p>
        </p:txBody>
      </p:sp>
    </p:spTree>
    <p:extLst>
      <p:ext uri="{BB962C8B-B14F-4D97-AF65-F5344CB8AC3E}">
        <p14:creationId xmlns:p14="http://schemas.microsoft.com/office/powerpoint/2010/main" val="208540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2</a:t>
            </a:fld>
            <a:endParaRPr lang="en-US"/>
          </a:p>
        </p:txBody>
      </p:sp>
    </p:spTree>
    <p:extLst>
      <p:ext uri="{BB962C8B-B14F-4D97-AF65-F5344CB8AC3E}">
        <p14:creationId xmlns:p14="http://schemas.microsoft.com/office/powerpoint/2010/main" val="270499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3</a:t>
            </a:fld>
            <a:endParaRPr lang="en-US"/>
          </a:p>
        </p:txBody>
      </p:sp>
    </p:spTree>
    <p:extLst>
      <p:ext uri="{BB962C8B-B14F-4D97-AF65-F5344CB8AC3E}">
        <p14:creationId xmlns:p14="http://schemas.microsoft.com/office/powerpoint/2010/main" val="329001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180400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7</a:t>
            </a:fld>
            <a:endParaRPr lang="en-US"/>
          </a:p>
        </p:txBody>
      </p:sp>
    </p:spTree>
    <p:extLst>
      <p:ext uri="{BB962C8B-B14F-4D97-AF65-F5344CB8AC3E}">
        <p14:creationId xmlns:p14="http://schemas.microsoft.com/office/powerpoint/2010/main" val="314146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4BF809-958E-4C19-A4C3-D9BB3DF35BB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322901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BF809-958E-4C19-A4C3-D9BB3DF35BB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135710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BF809-958E-4C19-A4C3-D9BB3DF35BB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367428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543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68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454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63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6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613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4076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947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BF809-958E-4C19-A4C3-D9BB3DF35BB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644067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480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22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414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4BF809-958E-4C19-A4C3-D9BB3DF35BB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241260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4BF809-958E-4C19-A4C3-D9BB3DF35BB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24014652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BF809-958E-4C19-A4C3-D9BB3DF35BBC}"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31118800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4BF809-958E-4C19-A4C3-D9BB3DF35BBC}"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36007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BF809-958E-4C19-A4C3-D9BB3DF35BBC}"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266773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BF809-958E-4C19-A4C3-D9BB3DF35BB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14394135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BF809-958E-4C19-A4C3-D9BB3DF35BB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122297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BF809-958E-4C19-A4C3-D9BB3DF35BBC}" type="datetimeFigureOut">
              <a:rPr lang="en-US" smtClean="0"/>
              <a:t>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CD75A-B5A0-4721-88D7-2E0F4E679AE2}" type="slidenum">
              <a:rPr lang="en-US" smtClean="0"/>
              <a:t>‹#›</a:t>
            </a:fld>
            <a:endParaRPr lang="en-US"/>
          </a:p>
        </p:txBody>
      </p:sp>
    </p:spTree>
    <p:extLst>
      <p:ext uri="{BB962C8B-B14F-4D97-AF65-F5344CB8AC3E}">
        <p14:creationId xmlns:p14="http://schemas.microsoft.com/office/powerpoint/2010/main" val="16147179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60042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7"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7"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C78415B-317C-2A9B-F345-91B7513B6E17}"/>
              </a:ext>
            </a:extLst>
          </p:cNvPr>
          <p:cNvSpPr txBox="1"/>
          <p:nvPr/>
        </p:nvSpPr>
        <p:spPr>
          <a:xfrm>
            <a:off x="391723" y="1126880"/>
            <a:ext cx="5230141" cy="21291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400" b="1" spc="-50" dirty="0">
              <a:solidFill>
                <a:srgbClr val="0154D4"/>
              </a:solidFill>
              <a:latin typeface="#9Slide03 SFU Futura_05" panose="00000800000000000000" pitchFamily="2" charset="0"/>
              <a:ea typeface="+mj-ea"/>
              <a:cs typeface="+mj-cs"/>
            </a:endParaRPr>
          </a:p>
        </p:txBody>
      </p:sp>
      <p:sp>
        <p:nvSpPr>
          <p:cNvPr id="5" name="TextBox 4">
            <a:extLst>
              <a:ext uri="{FF2B5EF4-FFF2-40B4-BE49-F238E27FC236}">
                <a16:creationId xmlns:a16="http://schemas.microsoft.com/office/drawing/2014/main" id="{07317C2F-774E-EF91-7427-39D168D79ED6}"/>
              </a:ext>
            </a:extLst>
          </p:cNvPr>
          <p:cNvSpPr txBox="1"/>
          <p:nvPr/>
        </p:nvSpPr>
        <p:spPr>
          <a:xfrm>
            <a:off x="3285067" y="318926"/>
            <a:ext cx="8837786" cy="1277273"/>
          </a:xfrm>
          <a:prstGeom prst="rect">
            <a:avLst/>
          </a:prstGeom>
          <a:noFill/>
        </p:spPr>
        <p:txBody>
          <a:bodyPr wrap="square">
            <a:spAutoFit/>
          </a:bodyPr>
          <a:lstStyle/>
          <a:p>
            <a:pPr marR="0" algn="ctr">
              <a:lnSpc>
                <a:spcPct val="90000"/>
              </a:lnSpc>
              <a:spcBef>
                <a:spcPts val="0"/>
              </a:spcBef>
              <a:spcAft>
                <a:spcPts val="600"/>
              </a:spcAft>
            </a:pPr>
            <a:r>
              <a:rPr lang="en-US" sz="4000" b="1" cap="small" spc="-50" dirty="0">
                <a:solidFill>
                  <a:srgbClr val="FF0000"/>
                </a:solidFill>
                <a:effectLst/>
                <a:latin typeface="#9Slide03 SFU Futura_05" panose="00000800000000000000" pitchFamily="2" charset="0"/>
              </a:rPr>
              <a:t>TÌM HIỂU </a:t>
            </a:r>
            <a:r>
              <a:rPr lang="vi-VN" sz="4000" b="1" cap="small" spc="-50" dirty="0">
                <a:solidFill>
                  <a:srgbClr val="FF0000"/>
                </a:solidFill>
                <a:effectLst/>
                <a:latin typeface="#9Slide03 SFU Futura_05" panose="00000800000000000000" pitchFamily="2" charset="0"/>
              </a:rPr>
              <a:t>VỀ VÙNG </a:t>
            </a:r>
            <a:endParaRPr lang="en-US" sz="4000" b="1" cap="small" spc="-50" dirty="0">
              <a:solidFill>
                <a:srgbClr val="FF0000"/>
              </a:solidFill>
              <a:effectLst/>
              <a:latin typeface="#9Slide03 SFU Futura_05" panose="00000800000000000000" pitchFamily="2" charset="0"/>
            </a:endParaRPr>
          </a:p>
          <a:p>
            <a:pPr marR="0" algn="ctr">
              <a:lnSpc>
                <a:spcPct val="90000"/>
              </a:lnSpc>
              <a:spcBef>
                <a:spcPts val="0"/>
              </a:spcBef>
              <a:spcAft>
                <a:spcPts val="600"/>
              </a:spcAft>
            </a:pPr>
            <a:r>
              <a:rPr lang="vi-VN" sz="4000" b="1" cap="small" spc="-50" dirty="0">
                <a:solidFill>
                  <a:srgbClr val="FF0000"/>
                </a:solidFill>
                <a:effectLst/>
                <a:latin typeface="#9Slide03 SFU Futura_05" panose="00000800000000000000" pitchFamily="2" charset="0"/>
              </a:rPr>
              <a:t>KINH TẾ TRỌNG ĐIỂM BẮC BỘ </a:t>
            </a:r>
          </a:p>
        </p:txBody>
      </p:sp>
      <p:sp>
        <p:nvSpPr>
          <p:cNvPr id="6" name="TextBox 5">
            <a:extLst>
              <a:ext uri="{FF2B5EF4-FFF2-40B4-BE49-F238E27FC236}">
                <a16:creationId xmlns:a16="http://schemas.microsoft.com/office/drawing/2014/main" id="{22F27311-D587-C2A1-E33E-DC04E87DA14B}"/>
              </a:ext>
            </a:extLst>
          </p:cNvPr>
          <p:cNvSpPr txBox="1"/>
          <p:nvPr/>
        </p:nvSpPr>
        <p:spPr>
          <a:xfrm>
            <a:off x="358195" y="464343"/>
            <a:ext cx="3550411" cy="1055674"/>
          </a:xfrm>
          <a:prstGeom prst="rect">
            <a:avLst/>
          </a:prstGeom>
          <a:noFill/>
        </p:spPr>
        <p:txBody>
          <a:bodyPr wrap="square">
            <a:spAutoFit/>
          </a:bodyPr>
          <a:lstStyle/>
          <a:p>
            <a:pPr>
              <a:lnSpc>
                <a:spcPct val="90000"/>
              </a:lnSpc>
              <a:spcBef>
                <a:spcPct val="0"/>
              </a:spcBef>
              <a:spcAft>
                <a:spcPts val="600"/>
              </a:spcAft>
            </a:pPr>
            <a:r>
              <a:rPr lang="en-US" sz="3200" b="1" spc="-50" dirty="0" err="1">
                <a:solidFill>
                  <a:srgbClr val="0154D4"/>
                </a:solidFill>
                <a:latin typeface="#9Slide03 SFU Futura_05" panose="00000800000000000000" pitchFamily="2" charset="0"/>
                <a:ea typeface="+mj-ea"/>
                <a:cs typeface="+mj-cs"/>
              </a:rPr>
              <a:t>Bài</a:t>
            </a:r>
            <a:r>
              <a:rPr lang="en-US" sz="3200" b="1" spc="-50" dirty="0">
                <a:solidFill>
                  <a:srgbClr val="0154D4"/>
                </a:solidFill>
                <a:latin typeface="#9Slide03 SFU Futura_05" panose="00000800000000000000" pitchFamily="2" charset="0"/>
                <a:ea typeface="+mj-ea"/>
                <a:cs typeface="+mj-cs"/>
              </a:rPr>
              <a:t> 13 </a:t>
            </a:r>
          </a:p>
          <a:p>
            <a:pPr>
              <a:lnSpc>
                <a:spcPct val="90000"/>
              </a:lnSpc>
              <a:spcBef>
                <a:spcPct val="0"/>
              </a:spcBef>
              <a:spcAft>
                <a:spcPts val="600"/>
              </a:spcAft>
            </a:pPr>
            <a:r>
              <a:rPr lang="en-US" sz="3200" b="1" cap="small" spc="-50" dirty="0">
                <a:solidFill>
                  <a:srgbClr val="0154D4"/>
                </a:solidFill>
                <a:effectLst/>
                <a:latin typeface="#9Slide03 SFU Futura_05" panose="00000800000000000000" pitchFamily="2" charset="0"/>
              </a:rPr>
              <a:t>THỰC HÀNH: </a:t>
            </a:r>
          </a:p>
        </p:txBody>
      </p:sp>
      <p:sp>
        <p:nvSpPr>
          <p:cNvPr id="7" name="Rectangle 6">
            <a:extLst>
              <a:ext uri="{FF2B5EF4-FFF2-40B4-BE49-F238E27FC236}">
                <a16:creationId xmlns:a16="http://schemas.microsoft.com/office/drawing/2014/main" id="{3B337FEE-BA3F-9647-487C-7C9074DD0E76}"/>
              </a:ext>
            </a:extLst>
          </p:cNvPr>
          <p:cNvSpPr/>
          <p:nvPr/>
        </p:nvSpPr>
        <p:spPr>
          <a:xfrm>
            <a:off x="0" y="474132"/>
            <a:ext cx="180622" cy="966863"/>
          </a:xfrm>
          <a:prstGeom prst="rect">
            <a:avLst/>
          </a:prstGeom>
          <a:solidFill>
            <a:srgbClr val="0154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8F2C85B-968B-3E56-7424-9F74A2501ADB}"/>
              </a:ext>
            </a:extLst>
          </p:cNvPr>
          <p:cNvCxnSpPr>
            <a:cxnSpLocks/>
          </p:cNvCxnSpPr>
          <p:nvPr/>
        </p:nvCxnSpPr>
        <p:spPr>
          <a:xfrm>
            <a:off x="180622" y="1531307"/>
            <a:ext cx="3104445" cy="11289"/>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427A3D-5221-08D4-6D42-D87A09C07DC9}"/>
              </a:ext>
            </a:extLst>
          </p:cNvPr>
          <p:cNvPicPr>
            <a:picLocks noChangeAspect="1"/>
          </p:cNvPicPr>
          <p:nvPr/>
        </p:nvPicPr>
        <p:blipFill rotWithShape="1">
          <a:blip r:embed="rId2"/>
          <a:srcRect t="11212" b="6090"/>
          <a:stretch/>
        </p:blipFill>
        <p:spPr>
          <a:xfrm>
            <a:off x="10028" y="2272001"/>
            <a:ext cx="12171943" cy="4585999"/>
          </a:xfrm>
          <a:prstGeom prst="rect">
            <a:avLst/>
          </a:prstGeom>
        </p:spPr>
      </p:pic>
    </p:spTree>
    <p:extLst>
      <p:ext uri="{BB962C8B-B14F-4D97-AF65-F5344CB8AC3E}">
        <p14:creationId xmlns:p14="http://schemas.microsoft.com/office/powerpoint/2010/main" val="350865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9491322" y="831730"/>
            <a:ext cx="3609941" cy="2041257"/>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6584909" y="-816556"/>
            <a:ext cx="3609941" cy="2041257"/>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717942" y="431499"/>
            <a:ext cx="2136266" cy="130118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25B0CE1E-A1DC-DAC7-3528-F7D252F4BD23}"/>
              </a:ext>
            </a:extLst>
          </p:cNvPr>
          <p:cNvGrpSpPr/>
          <p:nvPr/>
        </p:nvGrpSpPr>
        <p:grpSpPr>
          <a:xfrm>
            <a:off x="420863" y="265289"/>
            <a:ext cx="8903370" cy="6354193"/>
            <a:chOff x="597834" y="1720432"/>
            <a:chExt cx="8903370" cy="6354193"/>
          </a:xfrm>
        </p:grpSpPr>
        <p:grpSp>
          <p:nvGrpSpPr>
            <p:cNvPr id="21" name="Group 20">
              <a:extLst>
                <a:ext uri="{FF2B5EF4-FFF2-40B4-BE49-F238E27FC236}">
                  <a16:creationId xmlns:a16="http://schemas.microsoft.com/office/drawing/2014/main" id="{89CBE5A1-A0CA-BB6E-25D7-B66B701674A7}"/>
                </a:ext>
              </a:extLst>
            </p:cNvPr>
            <p:cNvGrpSpPr/>
            <p:nvPr/>
          </p:nvGrpSpPr>
          <p:grpSpPr>
            <a:xfrm>
              <a:off x="597834" y="1720432"/>
              <a:ext cx="8903370" cy="6354193"/>
              <a:chOff x="693352" y="2151721"/>
              <a:chExt cx="8903370" cy="6354193"/>
            </a:xfrm>
          </p:grpSpPr>
          <p:sp>
            <p:nvSpPr>
              <p:cNvPr id="25" name="Rectangle: Rounded Corners 24">
                <a:extLst>
                  <a:ext uri="{FF2B5EF4-FFF2-40B4-BE49-F238E27FC236}">
                    <a16:creationId xmlns:a16="http://schemas.microsoft.com/office/drawing/2014/main" id="{47ECE259-E3E3-64CB-0252-3922E609ABC4}"/>
                  </a:ext>
                </a:extLst>
              </p:cNvPr>
              <p:cNvSpPr/>
              <p:nvPr/>
            </p:nvSpPr>
            <p:spPr>
              <a:xfrm>
                <a:off x="727229" y="2912231"/>
                <a:ext cx="8731392" cy="5593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26" name="TextBox 25">
                <a:extLst>
                  <a:ext uri="{FF2B5EF4-FFF2-40B4-BE49-F238E27FC236}">
                    <a16:creationId xmlns:a16="http://schemas.microsoft.com/office/drawing/2014/main" id="{90B6D2CC-499C-2F76-B944-08ABEA68DC07}"/>
                  </a:ext>
                </a:extLst>
              </p:cNvPr>
              <p:cNvSpPr txBox="1"/>
              <p:nvPr/>
            </p:nvSpPr>
            <p:spPr>
              <a:xfrm>
                <a:off x="1018225" y="3198904"/>
                <a:ext cx="8578497" cy="4809522"/>
              </a:xfrm>
              <a:prstGeom prst="rect">
                <a:avLst/>
              </a:prstGeom>
              <a:noFill/>
            </p:spPr>
            <p:txBody>
              <a:bodyPr wrap="square">
                <a:spAutoFit/>
              </a:bodyPr>
              <a:lstStyle/>
              <a:p>
                <a:pPr algn="l">
                  <a:lnSpc>
                    <a:spcPct val="130000"/>
                  </a:lnSpc>
                </a:pPr>
                <a:r>
                  <a:rPr lang="vi-VN" sz="4000" b="0" i="0" dirty="0">
                    <a:solidFill>
                      <a:srgbClr val="C00000"/>
                    </a:solidFill>
                    <a:effectLst/>
                    <a:latin typeface="#9Slide03 SFU Futura_12" panose="020B0604020202020204" charset="0"/>
                    <a:cs typeface="#9Slide03 SFU Futura_12" panose="020B0604020202020204" charset="0"/>
                  </a:rPr>
                  <a:t>3 hạt nhân của vùng kinh tế trọng điểm Bắc Bộ là:</a:t>
                </a:r>
              </a:p>
              <a:p>
                <a:pPr algn="l">
                  <a:lnSpc>
                    <a:spcPct val="130000"/>
                  </a:lnSpc>
                </a:pPr>
                <a:r>
                  <a:rPr lang="vi-VN" sz="4000" b="0" i="0" dirty="0">
                    <a:effectLst/>
                    <a:latin typeface="#9Slide03 SFU Futura_12" panose="020B0604020202020204" charset="0"/>
                    <a:cs typeface="#9Slide03 SFU Futura_12" panose="020B0604020202020204" charset="0"/>
                  </a:rPr>
                  <a:t>A. Hải Dương, Hưng Yên, Bắc Ninh.</a:t>
                </a:r>
              </a:p>
              <a:p>
                <a:pPr algn="l">
                  <a:lnSpc>
                    <a:spcPct val="130000"/>
                  </a:lnSpc>
                </a:pPr>
                <a:r>
                  <a:rPr lang="vi-VN" sz="4000" b="0" i="0" dirty="0">
                    <a:effectLst/>
                    <a:latin typeface="#9Slide03 SFU Futura_12" panose="020B0604020202020204" charset="0"/>
                    <a:cs typeface="#9Slide03 SFU Futura_12" panose="020B0604020202020204" charset="0"/>
                  </a:rPr>
                  <a:t>B. Quảng Ninh, Bắc Ninh, Vĩnh Phúc.</a:t>
                </a:r>
              </a:p>
              <a:p>
                <a:pPr algn="l">
                  <a:lnSpc>
                    <a:spcPct val="130000"/>
                  </a:lnSpc>
                </a:pPr>
                <a:r>
                  <a:rPr lang="vi-VN" sz="4000" b="0" i="0" dirty="0">
                    <a:effectLst/>
                    <a:latin typeface="#9Slide03 SFU Futura_12" panose="020B0604020202020204" charset="0"/>
                    <a:cs typeface="#9Slide03 SFU Futura_12" panose="020B0604020202020204" charset="0"/>
                  </a:rPr>
                  <a:t>C. Hà Nội, Hải Phòng, Hải Dương.</a:t>
                </a:r>
              </a:p>
              <a:p>
                <a:pPr algn="l">
                  <a:lnSpc>
                    <a:spcPct val="130000"/>
                  </a:lnSpc>
                </a:pPr>
                <a:r>
                  <a:rPr lang="vi-VN" sz="4000" b="0" i="0" dirty="0">
                    <a:effectLst/>
                    <a:latin typeface="#9Slide03 SFU Futura_12" panose="020B0604020202020204" charset="0"/>
                    <a:cs typeface="#9Slide03 SFU Futura_12" panose="020B0604020202020204" charset="0"/>
                  </a:rPr>
                  <a:t>D. Hà Nội, Hải Phòng, Quảng Ninh.</a:t>
                </a:r>
              </a:p>
            </p:txBody>
          </p:sp>
          <p:grpSp>
            <p:nvGrpSpPr>
              <p:cNvPr id="27" name="Group 26">
                <a:extLst>
                  <a:ext uri="{FF2B5EF4-FFF2-40B4-BE49-F238E27FC236}">
                    <a16:creationId xmlns:a16="http://schemas.microsoft.com/office/drawing/2014/main" id="{B76B762E-535E-E0A7-D525-2A38D12F3AC1}"/>
                  </a:ext>
                </a:extLst>
              </p:cNvPr>
              <p:cNvGrpSpPr/>
              <p:nvPr/>
            </p:nvGrpSpPr>
            <p:grpSpPr>
              <a:xfrm>
                <a:off x="693352" y="2151721"/>
                <a:ext cx="5037600" cy="958172"/>
                <a:chOff x="693352" y="2151721"/>
                <a:chExt cx="5037600" cy="958172"/>
              </a:xfrm>
            </p:grpSpPr>
            <p:sp>
              <p:nvSpPr>
                <p:cNvPr id="28" name="Rectangle 27">
                  <a:extLst>
                    <a:ext uri="{FF2B5EF4-FFF2-40B4-BE49-F238E27FC236}">
                      <a16:creationId xmlns:a16="http://schemas.microsoft.com/office/drawing/2014/main" id="{A6AA26FF-D5B7-32C9-E8FE-3F069B32B1AD}"/>
                    </a:ext>
                  </a:extLst>
                </p:cNvPr>
                <p:cNvSpPr/>
                <p:nvPr/>
              </p:nvSpPr>
              <p:spPr>
                <a:xfrm>
                  <a:off x="1375748" y="2213909"/>
                  <a:ext cx="4355204" cy="858935"/>
                </a:xfrm>
                <a:prstGeom prst="rect">
                  <a:avLst/>
                </a:prstGeom>
                <a:solidFill>
                  <a:srgbClr val="CAE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29" name="TextBox 28">
                  <a:extLst>
                    <a:ext uri="{FF2B5EF4-FFF2-40B4-BE49-F238E27FC236}">
                      <a16:creationId xmlns:a16="http://schemas.microsoft.com/office/drawing/2014/main" id="{0B09FAC9-C017-3570-42C9-AA86B883452D}"/>
                    </a:ext>
                  </a:extLst>
                </p:cNvPr>
                <p:cNvSpPr txBox="1"/>
                <p:nvPr/>
              </p:nvSpPr>
              <p:spPr>
                <a:xfrm>
                  <a:off x="1795129" y="2278210"/>
                  <a:ext cx="3584441" cy="830997"/>
                </a:xfrm>
                <a:prstGeom prst="rect">
                  <a:avLst/>
                </a:prstGeom>
                <a:noFill/>
              </p:spPr>
              <p:txBody>
                <a:bodyPr wrap="square">
                  <a:spAutoFit/>
                </a:bodyPr>
                <a:lstStyle/>
                <a:p>
                  <a:pPr defTabSz="609630"/>
                  <a:r>
                    <a:rPr lang="en-US" sz="4800" b="1" dirty="0">
                      <a:solidFill>
                        <a:srgbClr val="0000CC"/>
                      </a:solidFill>
                      <a:latin typeface="#9Slide03 SFU Futura_05" panose="00000800000000000000" pitchFamily="2" charset="0"/>
                      <a:cs typeface="Arial" panose="020B0604020202020204" pitchFamily="34" charset="0"/>
                    </a:rPr>
                    <a:t>CÂU HỎI</a:t>
                  </a:r>
                  <a:endParaRPr lang="en-US" sz="1400" dirty="0">
                    <a:solidFill>
                      <a:srgbClr val="0000CC"/>
                    </a:solidFill>
                    <a:latin typeface="#9Slide03 SFU Futura_05" panose="00000800000000000000" pitchFamily="2" charset="0"/>
                  </a:endParaRPr>
                </a:p>
              </p:txBody>
            </p:sp>
            <p:sp>
              <p:nvSpPr>
                <p:cNvPr id="30" name="Oval 29">
                  <a:extLst>
                    <a:ext uri="{FF2B5EF4-FFF2-40B4-BE49-F238E27FC236}">
                      <a16:creationId xmlns:a16="http://schemas.microsoft.com/office/drawing/2014/main" id="{187D8D82-98E3-6A77-A3DE-3557627C5C81}"/>
                    </a:ext>
                  </a:extLst>
                </p:cNvPr>
                <p:cNvSpPr/>
                <p:nvPr/>
              </p:nvSpPr>
              <p:spPr>
                <a:xfrm>
                  <a:off x="693352" y="2151721"/>
                  <a:ext cx="1036359" cy="958172"/>
                </a:xfrm>
                <a:prstGeom prst="ellipse">
                  <a:avLst/>
                </a:prstGeom>
                <a:solidFill>
                  <a:srgbClr val="FFF6E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grpSp>
        </p:grpSp>
        <p:sp>
          <p:nvSpPr>
            <p:cNvPr id="22" name="TextBox 21">
              <a:extLst>
                <a:ext uri="{FF2B5EF4-FFF2-40B4-BE49-F238E27FC236}">
                  <a16:creationId xmlns:a16="http://schemas.microsoft.com/office/drawing/2014/main" id="{CB469A0D-AA57-372C-CDDA-62DC0E9EC6F9}"/>
                </a:ext>
              </a:extLst>
            </p:cNvPr>
            <p:cNvSpPr txBox="1"/>
            <p:nvPr/>
          </p:nvSpPr>
          <p:spPr>
            <a:xfrm>
              <a:off x="784606" y="1747520"/>
              <a:ext cx="574193" cy="923330"/>
            </a:xfrm>
            <a:prstGeom prst="rect">
              <a:avLst/>
            </a:prstGeom>
            <a:noFill/>
          </p:spPr>
          <p:txBody>
            <a:bodyPr wrap="square">
              <a:spAutoFit/>
            </a:bodyPr>
            <a:lstStyle/>
            <a:p>
              <a:pPr defTabSz="609630"/>
              <a:r>
                <a:rPr lang="en-US" sz="5400" b="1" dirty="0">
                  <a:ln w="9525">
                    <a:solidFill>
                      <a:prstClr val="white"/>
                    </a:solidFill>
                    <a:prstDash val="solid"/>
                  </a:ln>
                  <a:solidFill>
                    <a:srgbClr val="0000CC"/>
                  </a:solidFill>
                  <a:effectLst>
                    <a:outerShdw blurRad="12700" dist="38100" dir="2700000" algn="tl" rotWithShape="0">
                      <a:prstClr val="white">
                        <a:lumMod val="50000"/>
                      </a:prstClr>
                    </a:outerShdw>
                  </a:effectLst>
                  <a:latin typeface="#9Slide07 IcielKoni" pitchFamily="2" charset="0"/>
                </a:rPr>
                <a:t>2</a:t>
              </a:r>
              <a:endParaRPr lang="en-US" sz="5400" dirty="0">
                <a:solidFill>
                  <a:srgbClr val="0000CC"/>
                </a:solidFill>
                <a:latin typeface="Calibri"/>
              </a:endParaRPr>
            </a:p>
          </p:txBody>
        </p:sp>
      </p:grpSp>
      <p:sp>
        <p:nvSpPr>
          <p:cNvPr id="2" name="Oval 1">
            <a:extLst>
              <a:ext uri="{FF2B5EF4-FFF2-40B4-BE49-F238E27FC236}">
                <a16:creationId xmlns:a16="http://schemas.microsoft.com/office/drawing/2014/main" id="{14D6FD0A-FC58-3F3B-A9D8-3C190287083F}"/>
              </a:ext>
            </a:extLst>
          </p:cNvPr>
          <p:cNvSpPr/>
          <p:nvPr/>
        </p:nvSpPr>
        <p:spPr>
          <a:xfrm>
            <a:off x="607635" y="5426527"/>
            <a:ext cx="682396" cy="629474"/>
          </a:xfrm>
          <a:prstGeom prst="ellipse">
            <a:avLst/>
          </a:prstGeom>
          <a:noFill/>
          <a:ln w="76200">
            <a:solidFill>
              <a:srgbClr val="0154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Picture 2" descr="Cánh đồng Cỏ Xanh Hình ảnh PNG | Vector Và Các Tập Tin PSD | Tải Về Miễn  Phí Trên Pngtree">
            <a:extLst>
              <a:ext uri="{FF2B5EF4-FFF2-40B4-BE49-F238E27FC236}">
                <a16:creationId xmlns:a16="http://schemas.microsoft.com/office/drawing/2014/main" id="{554191C2-32AB-3E26-C711-E582F7DF6AA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5500" l="3000" r="96417">
                        <a14:foregroundMark x1="7667" y1="46417" x2="17083" y2="52667"/>
                        <a14:foregroundMark x1="33667" y1="47417" x2="42250" y2="50167"/>
                        <a14:foregroundMark x1="42250" y1="50167" x2="42250" y2="50167"/>
                        <a14:foregroundMark x1="93333" y1="45917" x2="93417" y2="63083"/>
                        <a14:foregroundMark x1="93417" y1="63083" x2="93583" y2="63083"/>
                        <a14:foregroundMark x1="96417" y1="69000" x2="92500" y2="90833"/>
                        <a14:foregroundMark x1="4250" y1="44250" x2="3083" y2="54333"/>
                        <a14:foregroundMark x1="4750" y1="79167" x2="5417" y2="92667"/>
                        <a14:foregroundMark x1="5917" y1="92667" x2="71917" y2="95500"/>
                        <a14:foregroundMark x1="91333" y1="81667" x2="89667" y2="87750"/>
                      </a14:backgroundRemoval>
                    </a14:imgEffect>
                  </a14:imgLayer>
                </a14:imgProps>
              </a:ext>
              <a:ext uri="{28A0092B-C50C-407E-A947-70E740481C1C}">
                <a14:useLocalDpi xmlns:a14="http://schemas.microsoft.com/office/drawing/2010/main" val="0"/>
              </a:ext>
            </a:extLst>
          </a:blip>
          <a:srcRect t="36354"/>
          <a:stretch/>
        </p:blipFill>
        <p:spPr bwMode="auto">
          <a:xfrm>
            <a:off x="8628671" y="4563493"/>
            <a:ext cx="3520670" cy="224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9491322" y="831730"/>
            <a:ext cx="3609941" cy="2041257"/>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6584909" y="-816556"/>
            <a:ext cx="3609941" cy="2041257"/>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717942" y="431499"/>
            <a:ext cx="2136266" cy="130118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25B0CE1E-A1DC-DAC7-3528-F7D252F4BD23}"/>
              </a:ext>
            </a:extLst>
          </p:cNvPr>
          <p:cNvGrpSpPr/>
          <p:nvPr/>
        </p:nvGrpSpPr>
        <p:grpSpPr>
          <a:xfrm>
            <a:off x="409574" y="188659"/>
            <a:ext cx="8765269" cy="6354193"/>
            <a:chOff x="597834" y="1720432"/>
            <a:chExt cx="8765269" cy="6354193"/>
          </a:xfrm>
        </p:grpSpPr>
        <p:grpSp>
          <p:nvGrpSpPr>
            <p:cNvPr id="21" name="Group 20">
              <a:extLst>
                <a:ext uri="{FF2B5EF4-FFF2-40B4-BE49-F238E27FC236}">
                  <a16:creationId xmlns:a16="http://schemas.microsoft.com/office/drawing/2014/main" id="{89CBE5A1-A0CA-BB6E-25D7-B66B701674A7}"/>
                </a:ext>
              </a:extLst>
            </p:cNvPr>
            <p:cNvGrpSpPr/>
            <p:nvPr/>
          </p:nvGrpSpPr>
          <p:grpSpPr>
            <a:xfrm>
              <a:off x="597834" y="1720432"/>
              <a:ext cx="8765269" cy="6354193"/>
              <a:chOff x="693352" y="2151721"/>
              <a:chExt cx="8765269" cy="6354193"/>
            </a:xfrm>
          </p:grpSpPr>
          <p:sp>
            <p:nvSpPr>
              <p:cNvPr id="25" name="Rectangle: Rounded Corners 24">
                <a:extLst>
                  <a:ext uri="{FF2B5EF4-FFF2-40B4-BE49-F238E27FC236}">
                    <a16:creationId xmlns:a16="http://schemas.microsoft.com/office/drawing/2014/main" id="{47ECE259-E3E3-64CB-0252-3922E609ABC4}"/>
                  </a:ext>
                </a:extLst>
              </p:cNvPr>
              <p:cNvSpPr/>
              <p:nvPr/>
            </p:nvSpPr>
            <p:spPr>
              <a:xfrm>
                <a:off x="727229" y="2912231"/>
                <a:ext cx="8731392" cy="5593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26" name="TextBox 25">
                <a:extLst>
                  <a:ext uri="{FF2B5EF4-FFF2-40B4-BE49-F238E27FC236}">
                    <a16:creationId xmlns:a16="http://schemas.microsoft.com/office/drawing/2014/main" id="{90B6D2CC-499C-2F76-B944-08ABEA68DC07}"/>
                  </a:ext>
                </a:extLst>
              </p:cNvPr>
              <p:cNvSpPr txBox="1"/>
              <p:nvPr/>
            </p:nvSpPr>
            <p:spPr>
              <a:xfrm>
                <a:off x="1167220" y="3437569"/>
                <a:ext cx="8291401" cy="4809522"/>
              </a:xfrm>
              <a:prstGeom prst="rect">
                <a:avLst/>
              </a:prstGeom>
              <a:noFill/>
            </p:spPr>
            <p:txBody>
              <a:bodyPr wrap="square">
                <a:spAutoFit/>
              </a:bodyPr>
              <a:lstStyle/>
              <a:p>
                <a:pPr algn="l">
                  <a:lnSpc>
                    <a:spcPct val="130000"/>
                  </a:lnSpc>
                </a:pPr>
                <a:r>
                  <a:rPr lang="vi-VN" sz="4000" b="0" i="0" dirty="0">
                    <a:solidFill>
                      <a:srgbClr val="C00000"/>
                    </a:solidFill>
                    <a:effectLst/>
                    <a:latin typeface="#9Slide03 SFU Futura_12" panose="020B0604020202020204" charset="0"/>
                    <a:cs typeface="#9Slide03 SFU Futura_12" panose="020B0604020202020204" charset="0"/>
                  </a:rPr>
                  <a:t> Ưu thế lớn nhất của vùng kinh tế trọng điểm Bắc Bộ là</a:t>
                </a:r>
              </a:p>
              <a:p>
                <a:pPr algn="l">
                  <a:lnSpc>
                    <a:spcPct val="130000"/>
                  </a:lnSpc>
                </a:pPr>
                <a:r>
                  <a:rPr lang="vi-VN" sz="4000" b="0" i="0" dirty="0">
                    <a:effectLst/>
                    <a:latin typeface="#9Slide03 SFU Futura_12" panose="020B0604020202020204" charset="0"/>
                    <a:cs typeface="#9Slide03 SFU Futura_12" panose="020B0604020202020204" charset="0"/>
                  </a:rPr>
                  <a:t>A. nguồn lao động có trình độ cao.</a:t>
                </a:r>
              </a:p>
              <a:p>
                <a:pPr algn="l">
                  <a:lnSpc>
                    <a:spcPct val="130000"/>
                  </a:lnSpc>
                </a:pPr>
                <a:r>
                  <a:rPr lang="vi-VN" sz="4000" b="0" i="0" dirty="0">
                    <a:effectLst/>
                    <a:latin typeface="#9Slide03 SFU Futura_12" panose="020B0604020202020204" charset="0"/>
                    <a:cs typeface="#9Slide03 SFU Futura_12" panose="020B0604020202020204" charset="0"/>
                  </a:rPr>
                  <a:t>B. đất feralit trồng cây công nghiệp.</a:t>
                </a:r>
              </a:p>
              <a:p>
                <a:pPr algn="l">
                  <a:lnSpc>
                    <a:spcPct val="130000"/>
                  </a:lnSpc>
                </a:pPr>
                <a:r>
                  <a:rPr lang="vi-VN" sz="4000" b="0" i="0" dirty="0">
                    <a:effectLst/>
                    <a:latin typeface="#9Slide03 SFU Futura_12" panose="020B0604020202020204" charset="0"/>
                    <a:cs typeface="#9Slide03 SFU Futura_12" panose="020B0604020202020204" charset="0"/>
                  </a:rPr>
                  <a:t>C. sông ngòi có giá trị thủy điện lớn.</a:t>
                </a:r>
              </a:p>
              <a:p>
                <a:pPr algn="l">
                  <a:lnSpc>
                    <a:spcPct val="130000"/>
                  </a:lnSpc>
                </a:pPr>
                <a:r>
                  <a:rPr lang="vi-VN" sz="4000" b="0" i="0" dirty="0">
                    <a:effectLst/>
                    <a:latin typeface="#9Slide03 SFU Futura_12" panose="020B0604020202020204" charset="0"/>
                    <a:cs typeface="#9Slide03 SFU Futura_12" panose="020B0604020202020204" charset="0"/>
                  </a:rPr>
                  <a:t>D. có nhiều tỉnh và thành phố nhất.</a:t>
                </a:r>
              </a:p>
            </p:txBody>
          </p:sp>
          <p:grpSp>
            <p:nvGrpSpPr>
              <p:cNvPr id="27" name="Group 26">
                <a:extLst>
                  <a:ext uri="{FF2B5EF4-FFF2-40B4-BE49-F238E27FC236}">
                    <a16:creationId xmlns:a16="http://schemas.microsoft.com/office/drawing/2014/main" id="{B76B762E-535E-E0A7-D525-2A38D12F3AC1}"/>
                  </a:ext>
                </a:extLst>
              </p:cNvPr>
              <p:cNvGrpSpPr/>
              <p:nvPr/>
            </p:nvGrpSpPr>
            <p:grpSpPr>
              <a:xfrm>
                <a:off x="693352" y="2151721"/>
                <a:ext cx="5037600" cy="958172"/>
                <a:chOff x="693352" y="2151721"/>
                <a:chExt cx="5037600" cy="958172"/>
              </a:xfrm>
            </p:grpSpPr>
            <p:sp>
              <p:nvSpPr>
                <p:cNvPr id="28" name="Rectangle 27">
                  <a:extLst>
                    <a:ext uri="{FF2B5EF4-FFF2-40B4-BE49-F238E27FC236}">
                      <a16:creationId xmlns:a16="http://schemas.microsoft.com/office/drawing/2014/main" id="{A6AA26FF-D5B7-32C9-E8FE-3F069B32B1AD}"/>
                    </a:ext>
                  </a:extLst>
                </p:cNvPr>
                <p:cNvSpPr/>
                <p:nvPr/>
              </p:nvSpPr>
              <p:spPr>
                <a:xfrm>
                  <a:off x="1375748" y="2213909"/>
                  <a:ext cx="4355204" cy="858935"/>
                </a:xfrm>
                <a:prstGeom prst="rect">
                  <a:avLst/>
                </a:prstGeom>
                <a:solidFill>
                  <a:srgbClr val="CAE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29" name="TextBox 28">
                  <a:extLst>
                    <a:ext uri="{FF2B5EF4-FFF2-40B4-BE49-F238E27FC236}">
                      <a16:creationId xmlns:a16="http://schemas.microsoft.com/office/drawing/2014/main" id="{0B09FAC9-C017-3570-42C9-AA86B883452D}"/>
                    </a:ext>
                  </a:extLst>
                </p:cNvPr>
                <p:cNvSpPr txBox="1"/>
                <p:nvPr/>
              </p:nvSpPr>
              <p:spPr>
                <a:xfrm>
                  <a:off x="1795129" y="2278210"/>
                  <a:ext cx="3584441" cy="830997"/>
                </a:xfrm>
                <a:prstGeom prst="rect">
                  <a:avLst/>
                </a:prstGeom>
                <a:noFill/>
              </p:spPr>
              <p:txBody>
                <a:bodyPr wrap="square">
                  <a:spAutoFit/>
                </a:bodyPr>
                <a:lstStyle/>
                <a:p>
                  <a:pPr defTabSz="609630"/>
                  <a:r>
                    <a:rPr lang="en-US" sz="4800" b="1" dirty="0">
                      <a:solidFill>
                        <a:srgbClr val="0000CC"/>
                      </a:solidFill>
                      <a:latin typeface="#9Slide03 SFU Futura_05" panose="00000800000000000000" pitchFamily="2" charset="0"/>
                      <a:cs typeface="Arial" panose="020B0604020202020204" pitchFamily="34" charset="0"/>
                    </a:rPr>
                    <a:t>CÂU HỎI</a:t>
                  </a:r>
                  <a:endParaRPr lang="en-US" sz="1400" dirty="0">
                    <a:solidFill>
                      <a:srgbClr val="0000CC"/>
                    </a:solidFill>
                    <a:latin typeface="#9Slide03 SFU Futura_05" panose="00000800000000000000" pitchFamily="2" charset="0"/>
                  </a:endParaRPr>
                </a:p>
              </p:txBody>
            </p:sp>
            <p:sp>
              <p:nvSpPr>
                <p:cNvPr id="30" name="Oval 29">
                  <a:extLst>
                    <a:ext uri="{FF2B5EF4-FFF2-40B4-BE49-F238E27FC236}">
                      <a16:creationId xmlns:a16="http://schemas.microsoft.com/office/drawing/2014/main" id="{187D8D82-98E3-6A77-A3DE-3557627C5C81}"/>
                    </a:ext>
                  </a:extLst>
                </p:cNvPr>
                <p:cNvSpPr/>
                <p:nvPr/>
              </p:nvSpPr>
              <p:spPr>
                <a:xfrm>
                  <a:off x="693352" y="2151721"/>
                  <a:ext cx="1036359" cy="958172"/>
                </a:xfrm>
                <a:prstGeom prst="ellipse">
                  <a:avLst/>
                </a:prstGeom>
                <a:solidFill>
                  <a:srgbClr val="FFF6E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grpSp>
        </p:grpSp>
        <p:sp>
          <p:nvSpPr>
            <p:cNvPr id="22" name="TextBox 21">
              <a:extLst>
                <a:ext uri="{FF2B5EF4-FFF2-40B4-BE49-F238E27FC236}">
                  <a16:creationId xmlns:a16="http://schemas.microsoft.com/office/drawing/2014/main" id="{CB469A0D-AA57-372C-CDDA-62DC0E9EC6F9}"/>
                </a:ext>
              </a:extLst>
            </p:cNvPr>
            <p:cNvSpPr txBox="1"/>
            <p:nvPr/>
          </p:nvSpPr>
          <p:spPr>
            <a:xfrm>
              <a:off x="784606" y="1747520"/>
              <a:ext cx="574193" cy="923330"/>
            </a:xfrm>
            <a:prstGeom prst="rect">
              <a:avLst/>
            </a:prstGeom>
            <a:noFill/>
          </p:spPr>
          <p:txBody>
            <a:bodyPr wrap="square">
              <a:spAutoFit/>
            </a:bodyPr>
            <a:lstStyle/>
            <a:p>
              <a:pPr defTabSz="609630"/>
              <a:r>
                <a:rPr lang="en-US" sz="5400" b="1" dirty="0">
                  <a:ln w="9525">
                    <a:solidFill>
                      <a:prstClr val="white"/>
                    </a:solidFill>
                    <a:prstDash val="solid"/>
                  </a:ln>
                  <a:solidFill>
                    <a:srgbClr val="0000CC"/>
                  </a:solidFill>
                  <a:effectLst>
                    <a:outerShdw blurRad="12700" dist="38100" dir="2700000" algn="tl" rotWithShape="0">
                      <a:prstClr val="white">
                        <a:lumMod val="50000"/>
                      </a:prstClr>
                    </a:outerShdw>
                  </a:effectLst>
                  <a:latin typeface="#9Slide07 IcielKoni" pitchFamily="2" charset="0"/>
                </a:rPr>
                <a:t>3</a:t>
              </a:r>
              <a:endParaRPr lang="en-US" sz="5400" dirty="0">
                <a:solidFill>
                  <a:srgbClr val="0000CC"/>
                </a:solidFill>
                <a:latin typeface="Calibri"/>
              </a:endParaRPr>
            </a:p>
          </p:txBody>
        </p:sp>
      </p:grpSp>
      <p:sp>
        <p:nvSpPr>
          <p:cNvPr id="2" name="Oval 1">
            <a:extLst>
              <a:ext uri="{FF2B5EF4-FFF2-40B4-BE49-F238E27FC236}">
                <a16:creationId xmlns:a16="http://schemas.microsoft.com/office/drawing/2014/main" id="{69D66A25-352D-5E4A-E602-B174EEC86B18}"/>
              </a:ext>
            </a:extLst>
          </p:cNvPr>
          <p:cNvSpPr/>
          <p:nvPr/>
        </p:nvSpPr>
        <p:spPr>
          <a:xfrm>
            <a:off x="826997" y="3144039"/>
            <a:ext cx="766689" cy="735229"/>
          </a:xfrm>
          <a:prstGeom prst="ellipse">
            <a:avLst/>
          </a:prstGeom>
          <a:noFill/>
          <a:ln w="76200">
            <a:solidFill>
              <a:srgbClr val="0154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Picture 2" descr="Cánh đồng Cỏ Xanh Hình ảnh PNG | Vector Và Các Tập Tin PSD | Tải Về Miễn  Phí Trên Pngtree">
            <a:extLst>
              <a:ext uri="{FF2B5EF4-FFF2-40B4-BE49-F238E27FC236}">
                <a16:creationId xmlns:a16="http://schemas.microsoft.com/office/drawing/2014/main" id="{E86566F4-3046-F8DB-59C9-B3D9F6F4A48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5500" l="3000" r="96417">
                        <a14:foregroundMark x1="7667" y1="46417" x2="17083" y2="52667"/>
                        <a14:foregroundMark x1="33667" y1="47417" x2="42250" y2="50167"/>
                        <a14:foregroundMark x1="42250" y1="50167" x2="42250" y2="50167"/>
                        <a14:foregroundMark x1="93333" y1="45917" x2="93417" y2="63083"/>
                        <a14:foregroundMark x1="93417" y1="63083" x2="93583" y2="63083"/>
                        <a14:foregroundMark x1="96417" y1="69000" x2="92500" y2="90833"/>
                        <a14:foregroundMark x1="4250" y1="44250" x2="3083" y2="54333"/>
                        <a14:foregroundMark x1="4750" y1="79167" x2="5417" y2="92667"/>
                        <a14:foregroundMark x1="5917" y1="92667" x2="71917" y2="95500"/>
                        <a14:foregroundMark x1="91333" y1="81667" x2="89667" y2="87750"/>
                      </a14:backgroundRemoval>
                    </a14:imgEffect>
                  </a14:imgLayer>
                </a14:imgProps>
              </a:ext>
              <a:ext uri="{28A0092B-C50C-407E-A947-70E740481C1C}">
                <a14:useLocalDpi xmlns:a14="http://schemas.microsoft.com/office/drawing/2010/main" val="0"/>
              </a:ext>
            </a:extLst>
          </a:blip>
          <a:srcRect t="36354"/>
          <a:stretch/>
        </p:blipFill>
        <p:spPr bwMode="auto">
          <a:xfrm>
            <a:off x="8984772" y="4829271"/>
            <a:ext cx="3207228" cy="204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7">
            <a:extLst>
              <a:ext uri="{FF2B5EF4-FFF2-40B4-BE49-F238E27FC236}">
                <a16:creationId xmlns:a16="http://schemas.microsoft.com/office/drawing/2014/main" id="{A3BA8D6A-4D01-49E4-8C32-23CAA2363653}"/>
              </a:ext>
            </a:extLst>
          </p:cNvPr>
          <p:cNvSpPr/>
          <p:nvPr/>
        </p:nvSpPr>
        <p:spPr>
          <a:xfrm>
            <a:off x="5599143" y="405619"/>
            <a:ext cx="2583343" cy="10934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9Slide03 SFU Futura_12" panose="020B0604020202020204" charset="0"/>
                <a:cs typeface="Arial" panose="020B0604020202020204" pitchFamily="34" charset="0"/>
              </a:rPr>
              <a:t>Hoạt</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động</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rgbClr val="FF0000"/>
                </a:solidFill>
                <a:latin typeface="#9Slide03 SFU Futura_12" panose="020B0604020202020204" charset="0"/>
                <a:cs typeface="Arial" panose="020B0604020202020204" pitchFamily="34" charset="0"/>
              </a:rPr>
              <a:t>nhóm</a:t>
            </a:r>
            <a:r>
              <a:rPr lang="en-US" sz="2400" b="1" dirty="0">
                <a:solidFill>
                  <a:srgbClr val="FF0000"/>
                </a:solidFill>
                <a:latin typeface="#9Slide03 SFU Futura_12" panose="020B0604020202020204" charset="0"/>
                <a:cs typeface="Arial" panose="020B0604020202020204" pitchFamily="34" charset="0"/>
              </a:rPr>
              <a:t> </a:t>
            </a:r>
          </a:p>
        </p:txBody>
      </p:sp>
      <p:sp>
        <p:nvSpPr>
          <p:cNvPr id="19" name="Rectangle: Rounded Corners 7">
            <a:extLst>
              <a:ext uri="{FF2B5EF4-FFF2-40B4-BE49-F238E27FC236}">
                <a16:creationId xmlns:a16="http://schemas.microsoft.com/office/drawing/2014/main" id="{67EE3694-8414-4DFD-926A-EB30DD533E39}"/>
              </a:ext>
            </a:extLst>
          </p:cNvPr>
          <p:cNvSpPr/>
          <p:nvPr/>
        </p:nvSpPr>
        <p:spPr>
          <a:xfrm>
            <a:off x="8498985" y="148079"/>
            <a:ext cx="3324093" cy="1654540"/>
          </a:xfrm>
          <a:prstGeom prst="roundRect">
            <a:avLst/>
          </a:prstGeom>
          <a:solidFill>
            <a:srgbClr val="DEEBF7"/>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9Slide03 SFU Futura_12" panose="020B0604020202020204" charset="0"/>
                <a:cs typeface="Arial" panose="020B0604020202020204" pitchFamily="34" charset="0"/>
              </a:rPr>
              <a:t>Sưu tầm tư liệu và trình bày về Vùng kinh tế trọng điểm Bắc Bộ trên giấy A1 hoặc A0. </a:t>
            </a:r>
            <a:endParaRPr lang="en-US" sz="2400" b="1" dirty="0">
              <a:solidFill>
                <a:schemeClr val="tx1"/>
              </a:solidFill>
              <a:latin typeface="#9Slide03 SFU Futura_12" panose="020B0604020202020204" charset="0"/>
              <a:cs typeface="Arial" panose="020B0604020202020204" pitchFamily="34" charset="0"/>
            </a:endParaRPr>
          </a:p>
        </p:txBody>
      </p:sp>
      <p:sp>
        <p:nvSpPr>
          <p:cNvPr id="21" name="Rectangle: Rounded Corners 7">
            <a:extLst>
              <a:ext uri="{FF2B5EF4-FFF2-40B4-BE49-F238E27FC236}">
                <a16:creationId xmlns:a16="http://schemas.microsoft.com/office/drawing/2014/main" id="{D2B680DB-E633-4DF1-9493-1C62B4D6F032}"/>
              </a:ext>
            </a:extLst>
          </p:cNvPr>
          <p:cNvSpPr/>
          <p:nvPr/>
        </p:nvSpPr>
        <p:spPr>
          <a:xfrm>
            <a:off x="8995001" y="2335526"/>
            <a:ext cx="2583342" cy="10934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9Slide03 SFU Futura_12" panose="020B0604020202020204" charset="0"/>
                <a:cs typeface="Arial" panose="020B0604020202020204" pitchFamily="34" charset="0"/>
              </a:rPr>
              <a:t>Thời</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gian</a:t>
            </a:r>
            <a:r>
              <a:rPr lang="en-US" sz="2400" b="1" dirty="0">
                <a:solidFill>
                  <a:schemeClr val="tx1"/>
                </a:solidFill>
                <a:latin typeface="#9Slide03 SFU Futura_12" panose="020B0604020202020204" charset="0"/>
                <a:cs typeface="Arial" panose="020B0604020202020204" pitchFamily="34" charset="0"/>
              </a:rPr>
              <a:t>: </a:t>
            </a:r>
          </a:p>
          <a:p>
            <a:pPr algn="ctr"/>
            <a:r>
              <a:rPr lang="en-US" sz="3200" b="1" dirty="0">
                <a:solidFill>
                  <a:srgbClr val="FF0000"/>
                </a:solidFill>
                <a:latin typeface="#9Slide03 SFU Futura_12" panose="020B0604020202020204" charset="0"/>
                <a:cs typeface="Arial" panose="020B0604020202020204" pitchFamily="34" charset="0"/>
              </a:rPr>
              <a:t>30 </a:t>
            </a:r>
            <a:r>
              <a:rPr lang="en-US" sz="2400" b="1" dirty="0" err="1">
                <a:solidFill>
                  <a:schemeClr val="tx1"/>
                </a:solidFill>
                <a:latin typeface="#9Slide03 SFU Futura_12" panose="020B0604020202020204" charset="0"/>
                <a:cs typeface="Arial" panose="020B0604020202020204" pitchFamily="34" charset="0"/>
              </a:rPr>
              <a:t>phút</a:t>
            </a:r>
            <a:endParaRPr lang="en-US" sz="2400" b="1" dirty="0">
              <a:solidFill>
                <a:schemeClr val="tx1"/>
              </a:solidFill>
              <a:latin typeface="#9Slide03 SFU Futura_12" panose="020B0604020202020204" charset="0"/>
              <a:cs typeface="Arial" panose="020B0604020202020204" pitchFamily="34" charset="0"/>
            </a:endParaRPr>
          </a:p>
        </p:txBody>
      </p:sp>
      <p:pic>
        <p:nvPicPr>
          <p:cNvPr id="22" name="Picture 8" descr="Hình ảnh Đồng Hồ Báo Thức Biểu Tượng, đồng Hồ Clipart, Đồng Hồ Biểu Tượng,  Biểu Tượng Báo động Vector và PNG với nền trong suốt để tải xuống miễn phí">
            <a:extLst>
              <a:ext uri="{FF2B5EF4-FFF2-40B4-BE49-F238E27FC236}">
                <a16:creationId xmlns:a16="http://schemas.microsoft.com/office/drawing/2014/main" id="{0ED8DB4E-9DDA-4542-ABD4-79DAEDDCBA3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198" t="8932" r="15052" b="9818"/>
          <a:stretch/>
        </p:blipFill>
        <p:spPr bwMode="auto">
          <a:xfrm>
            <a:off x="11112843" y="2828777"/>
            <a:ext cx="710235" cy="83936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5A117D4-06D7-6F60-9104-59C3AD3D6889}"/>
              </a:ext>
            </a:extLst>
          </p:cNvPr>
          <p:cNvGrpSpPr/>
          <p:nvPr/>
        </p:nvGrpSpPr>
        <p:grpSpPr>
          <a:xfrm>
            <a:off x="573471" y="292519"/>
            <a:ext cx="4121132" cy="944171"/>
            <a:chOff x="506882" y="1093553"/>
            <a:chExt cx="4121132" cy="944171"/>
          </a:xfrm>
        </p:grpSpPr>
        <p:sp>
          <p:nvSpPr>
            <p:cNvPr id="14" name="Lưu đồ: Điểm Kết Thúc 147">
              <a:extLst>
                <a:ext uri="{FF2B5EF4-FFF2-40B4-BE49-F238E27FC236}">
                  <a16:creationId xmlns:a16="http://schemas.microsoft.com/office/drawing/2014/main" id="{B5183A6E-3055-43C9-996A-2D190FFB60FF}"/>
                </a:ext>
              </a:extLst>
            </p:cNvPr>
            <p:cNvSpPr/>
            <p:nvPr/>
          </p:nvSpPr>
          <p:spPr>
            <a:xfrm>
              <a:off x="861614" y="1195268"/>
              <a:ext cx="3766400" cy="744065"/>
            </a:xfrm>
            <a:prstGeom prst="flowChartTerminator">
              <a:avLst/>
            </a:prstGeom>
            <a:solidFill>
              <a:srgbClr val="0064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9Slide05 SVNUT Triumph" panose="00000500000000000000" pitchFamily="2" charset="0"/>
                </a:rPr>
                <a:t>Hướng</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dẫn</a:t>
              </a:r>
              <a:endParaRPr lang="en-US" sz="3600" dirty="0">
                <a:solidFill>
                  <a:srgbClr val="FFFF00"/>
                </a:solidFill>
                <a:latin typeface="#9Slide05 SVNUT Triumph" panose="00000500000000000000" pitchFamily="2" charset="0"/>
              </a:endParaRPr>
            </a:p>
          </p:txBody>
        </p:sp>
        <p:pic>
          <p:nvPicPr>
            <p:cNvPr id="25" name="Picture 2" descr="Copyediting | AnnaProofing">
              <a:extLst>
                <a:ext uri="{FF2B5EF4-FFF2-40B4-BE49-F238E27FC236}">
                  <a16:creationId xmlns:a16="http://schemas.microsoft.com/office/drawing/2014/main" id="{8C2C0F88-ED36-4737-A139-308D36F1F7D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6882" y="1093553"/>
              <a:ext cx="886691" cy="94417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đào tạo hướng dẫn png | PNGEgg">
            <a:extLst>
              <a:ext uri="{FF2B5EF4-FFF2-40B4-BE49-F238E27FC236}">
                <a16:creationId xmlns:a16="http://schemas.microsoft.com/office/drawing/2014/main" id="{0EC1CBCC-68B6-3613-314A-7D1D9AFF754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80" b="97654" l="0" r="99138">
                        <a14:foregroundMark x1="29023" y1="15836" x2="28448" y2="23754"/>
                        <a14:foregroundMark x1="45115" y1="6452" x2="70977" y2="6452"/>
                        <a14:foregroundMark x1="58621" y1="1173" x2="58621" y2="2053"/>
                        <a14:foregroundMark x1="63218" y1="67449" x2="64943" y2="80352"/>
                        <a14:foregroundMark x1="93966" y1="44575" x2="93966" y2="45748"/>
                        <a14:foregroundMark x1="84770" y1="61290" x2="87356" y2="70968"/>
                        <a14:foregroundMark x1="97701" y1="62170" x2="97701" y2="62170"/>
                        <a14:foregroundMark x1="80747" y1="82405" x2="98276" y2="83871"/>
                        <a14:foregroundMark x1="98276" y1="83871" x2="99425" y2="83284"/>
                        <a14:foregroundMark x1="76149" y1="82698" x2="85920" y2="85924"/>
                        <a14:foregroundMark x1="55172" y1="94428" x2="71264" y2="98240"/>
                        <a14:foregroundMark x1="71264" y1="98240" x2="70115" y2="90029"/>
                        <a14:foregroundMark x1="64655" y1="88856" x2="72414" y2="95015"/>
                        <a14:foregroundMark x1="71264" y1="90323" x2="73851" y2="94428"/>
                        <a14:foregroundMark x1="38218" y1="89150" x2="30747" y2="92082"/>
                        <a14:foregroundMark x1="11207" y1="81232" x2="11207" y2="81232"/>
                        <a14:foregroundMark x1="11207" y1="47214" x2="11207" y2="47214"/>
                        <a14:foregroundMark x1="9770" y1="46628" x2="13218" y2="57771"/>
                        <a14:foregroundMark x1="5747" y1="62170" x2="8621" y2="75367"/>
                        <a14:foregroundMark x1="0" y1="66862" x2="0" y2="66862"/>
                        <a14:foregroundMark x1="42241" y1="54545" x2="43103" y2="57771"/>
                      </a14:backgroundRemoval>
                    </a14:imgEffect>
                  </a14:imgLayer>
                </a14:imgProps>
              </a:ext>
              <a:ext uri="{28A0092B-C50C-407E-A947-70E740481C1C}">
                <a14:useLocalDpi xmlns:a14="http://schemas.microsoft.com/office/drawing/2010/main" val="0"/>
              </a:ext>
            </a:extLst>
          </a:blip>
          <a:srcRect/>
          <a:stretch>
            <a:fillRect/>
          </a:stretch>
        </p:blipFill>
        <p:spPr bwMode="auto">
          <a:xfrm>
            <a:off x="339904" y="1468510"/>
            <a:ext cx="4942740" cy="4843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nd map - Free Tools and utensils icons">
            <a:extLst>
              <a:ext uri="{FF2B5EF4-FFF2-40B4-BE49-F238E27FC236}">
                <a16:creationId xmlns:a16="http://schemas.microsoft.com/office/drawing/2014/main" id="{BFF4D0D9-FBC6-AC76-63D9-CDB5F3EB79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843" y="6144565"/>
            <a:ext cx="784167" cy="784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7">
            <a:extLst>
              <a:ext uri="{FF2B5EF4-FFF2-40B4-BE49-F238E27FC236}">
                <a16:creationId xmlns:a16="http://schemas.microsoft.com/office/drawing/2014/main" id="{7656F74E-7D0E-F26B-5D35-A6C24989DF4E}"/>
              </a:ext>
            </a:extLst>
          </p:cNvPr>
          <p:cNvSpPr/>
          <p:nvPr/>
        </p:nvSpPr>
        <p:spPr>
          <a:xfrm>
            <a:off x="5599143" y="3922251"/>
            <a:ext cx="6297867" cy="2706360"/>
          </a:xfrm>
          <a:prstGeom prst="roundRect">
            <a:avLst/>
          </a:prstGeom>
          <a:no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2060"/>
                </a:solidFill>
                <a:latin typeface="#9Slide03 SFU Futura_12" panose="00000400000000000000" pitchFamily="2" charset="0"/>
                <a:cs typeface="Arial" panose="020B0604020202020204" pitchFamily="34" charset="0"/>
              </a:rPr>
              <a:t>Hết</a:t>
            </a:r>
            <a:r>
              <a:rPr lang="en-US" sz="2400" b="1" dirty="0">
                <a:solidFill>
                  <a:srgbClr val="002060"/>
                </a:solidFill>
                <a:latin typeface="#9Slide03 SFU Futura_12" panose="00000400000000000000" pitchFamily="2" charset="0"/>
                <a:cs typeface="Arial" panose="020B0604020202020204" pitchFamily="34" charset="0"/>
              </a:rPr>
              <a:t> </a:t>
            </a:r>
            <a:r>
              <a:rPr lang="en-US" sz="2400" b="1" dirty="0" err="1">
                <a:solidFill>
                  <a:srgbClr val="002060"/>
                </a:solidFill>
                <a:latin typeface="#9Slide03 SFU Futura_12" panose="00000400000000000000" pitchFamily="2" charset="0"/>
                <a:cs typeface="Arial" panose="020B0604020202020204" pitchFamily="34" charset="0"/>
              </a:rPr>
              <a:t>giờ</a:t>
            </a:r>
            <a:r>
              <a:rPr lang="en-US" sz="2400" b="1" dirty="0">
                <a:solidFill>
                  <a:srgbClr val="002060"/>
                </a:solidFill>
                <a:latin typeface="#9Slide03 SFU Futura_12" panose="00000400000000000000" pitchFamily="2" charset="0"/>
                <a:cs typeface="Arial" panose="020B0604020202020204" pitchFamily="34" charset="0"/>
              </a:rPr>
              <a:t>, </a:t>
            </a:r>
            <a:r>
              <a:rPr lang="vi-VN" sz="2400" b="1" dirty="0">
                <a:solidFill>
                  <a:srgbClr val="002060"/>
                </a:solidFill>
                <a:latin typeface="#9Slide03 SFU Futura_12" panose="00000400000000000000" pitchFamily="2" charset="0"/>
                <a:cs typeface="Arial" panose="020B0604020202020204" pitchFamily="34" charset="0"/>
              </a:rPr>
              <a:t>dán sản phẩm lên tường xung quanh lớp học như một triển lãm tranh.</a:t>
            </a:r>
          </a:p>
          <a:p>
            <a:pPr algn="just"/>
            <a:r>
              <a:rPr lang="vi-VN" sz="2400" b="1" dirty="0">
                <a:solidFill>
                  <a:srgbClr val="002060"/>
                </a:solidFill>
                <a:latin typeface="#9Slide03 SFU Futura_12" panose="00000400000000000000" pitchFamily="2" charset="0"/>
                <a:cs typeface="Arial" panose="020B0604020202020204" pitchFamily="34" charset="0"/>
              </a:rPr>
              <a:t>Mỗi nhóm giữ lại 2 HS tại chỗ thuyết trình cho nhóm khác, các HS còn lại di chuyển theo chiều kim đồng hồ, mỗi trạm dừng 2 phút để nghe thuyết trình, có thể có ý kiến bình luận hoặc bổ sung.</a:t>
            </a:r>
          </a:p>
        </p:txBody>
      </p:sp>
      <p:sp>
        <p:nvSpPr>
          <p:cNvPr id="2" name="Rectangle: Rounded Corners 7">
            <a:extLst>
              <a:ext uri="{FF2B5EF4-FFF2-40B4-BE49-F238E27FC236}">
                <a16:creationId xmlns:a16="http://schemas.microsoft.com/office/drawing/2014/main" id="{4C9B1E47-44A9-43B7-9273-803C9F80B9D4}"/>
              </a:ext>
            </a:extLst>
          </p:cNvPr>
          <p:cNvSpPr/>
          <p:nvPr/>
        </p:nvSpPr>
        <p:spPr>
          <a:xfrm>
            <a:off x="5407763" y="2130212"/>
            <a:ext cx="3324093" cy="1654540"/>
          </a:xfrm>
          <a:prstGeom prst="roundRect">
            <a:avLst/>
          </a:prstGeom>
          <a:solidFill>
            <a:srgbClr val="DEEBF7"/>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9Slide03 SFU Futura_12" panose="020B0604020202020204" charset="0"/>
                <a:cs typeface="Arial" panose="020B0604020202020204" pitchFamily="34" charset="0"/>
              </a:rPr>
              <a:t>Tự</a:t>
            </a:r>
            <a:r>
              <a:rPr lang="en-US" sz="2400" b="1" dirty="0">
                <a:solidFill>
                  <a:schemeClr val="tx1"/>
                </a:solidFill>
                <a:latin typeface="#9Slide03 SFU Futura_12" panose="020B0604020202020204" charset="0"/>
                <a:cs typeface="Arial" panose="020B0604020202020204" pitchFamily="34" charset="0"/>
              </a:rPr>
              <a:t> </a:t>
            </a:r>
            <a:r>
              <a:rPr lang="vi-VN" sz="2400" b="1" dirty="0">
                <a:solidFill>
                  <a:schemeClr val="tx1"/>
                </a:solidFill>
                <a:latin typeface="#9Slide03 SFU Futura_12" panose="020B0604020202020204" charset="0"/>
                <a:cs typeface="Arial" panose="020B0604020202020204" pitchFamily="34" charset="0"/>
              </a:rPr>
              <a:t>chọn hình thức trình bày: mindmap, poster,</a:t>
            </a:r>
            <a:r>
              <a:rPr lang="en-US" sz="2400" b="1" dirty="0">
                <a:solidFill>
                  <a:schemeClr val="tx1"/>
                </a:solidFill>
                <a:latin typeface="#9Slide03 SFU Futura_12" panose="020B0604020202020204" charset="0"/>
                <a:cs typeface="Arial" panose="020B0604020202020204" pitchFamily="34" charset="0"/>
              </a:rPr>
              <a:t> </a:t>
            </a:r>
            <a:r>
              <a:rPr lang="vi-VN" sz="2400" b="1" dirty="0">
                <a:solidFill>
                  <a:schemeClr val="tx1"/>
                </a:solidFill>
                <a:latin typeface="#9Slide03 SFU Futura_12" panose="020B0604020202020204" charset="0"/>
                <a:cs typeface="Arial" panose="020B0604020202020204" pitchFamily="34" charset="0"/>
              </a:rPr>
              <a:t>inforgraphic,….</a:t>
            </a:r>
            <a:endParaRPr lang="en-US" sz="2400" b="1" dirty="0">
              <a:solidFill>
                <a:schemeClr val="tx1"/>
              </a:solidFill>
              <a:latin typeface="#9Slide03 SFU Futura_12" panose="020B0604020202020204" charset="0"/>
              <a:cs typeface="Arial" panose="020B0604020202020204" pitchFamily="34" charset="0"/>
            </a:endParaRPr>
          </a:p>
        </p:txBody>
      </p:sp>
      <p:pic>
        <p:nvPicPr>
          <p:cNvPr id="1026" name="Picture 2" descr="Hình ảnh Nhóm PNG , Biểu Tượng Màu, Hoạt động, Mã Nhị Phân PNG và Vector  với nền trong suốt để tải xuống miễn phí">
            <a:extLst>
              <a:ext uri="{FF2B5EF4-FFF2-40B4-BE49-F238E27FC236}">
                <a16:creationId xmlns:a16="http://schemas.microsoft.com/office/drawing/2014/main" id="{B7203AA0-2841-72E4-9E2C-74ED569DB80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85625" y1="61563" x2="85625" y2="61563"/>
                        <a14:foregroundMark x1="15156" y1="70781" x2="15156" y2="70781"/>
                        <a14:foregroundMark x1="80000" y1="81719" x2="80000" y2="81719"/>
                        <a14:foregroundMark x1="58750" y1="10469" x2="58750" y2="10469"/>
                        <a14:foregroundMark x1="26250" y1="17969" x2="26719" y2="18594"/>
                        <a14:foregroundMark x1="17188" y1="40625" x2="17188" y2="40625"/>
                        <a14:foregroundMark x1="30781" y1="56563" x2="30781" y2="56563"/>
                        <a14:foregroundMark x1="30781" y1="56563" x2="27656" y2="63906"/>
                        <a14:foregroundMark x1="30156" y1="57656" x2="35313" y2="55625"/>
                        <a14:foregroundMark x1="68750" y1="40625" x2="77031" y2="44688"/>
                        <a14:foregroundMark x1="77031" y1="44688" x2="77969" y2="46406"/>
                      </a14:backgroundRemoval>
                    </a14:imgEffect>
                  </a14:imgLayer>
                </a14:imgProps>
              </a:ext>
              <a:ext uri="{28A0092B-C50C-407E-A947-70E740481C1C}">
                <a14:useLocalDpi xmlns:a14="http://schemas.microsoft.com/office/drawing/2010/main" val="0"/>
              </a:ext>
            </a:extLst>
          </a:blip>
          <a:srcRect l="14461" t="8364" r="12311" b="10139"/>
          <a:stretch/>
        </p:blipFill>
        <p:spPr bwMode="auto">
          <a:xfrm>
            <a:off x="7518099" y="930378"/>
            <a:ext cx="967030" cy="10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6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7">
            <a:extLst>
              <a:ext uri="{FF2B5EF4-FFF2-40B4-BE49-F238E27FC236}">
                <a16:creationId xmlns:a16="http://schemas.microsoft.com/office/drawing/2014/main" id="{67EE3694-8414-4DFD-926A-EB30DD533E39}"/>
              </a:ext>
            </a:extLst>
          </p:cNvPr>
          <p:cNvSpPr/>
          <p:nvPr/>
        </p:nvSpPr>
        <p:spPr>
          <a:xfrm>
            <a:off x="3612444" y="1162297"/>
            <a:ext cx="8250699" cy="1183492"/>
          </a:xfrm>
          <a:prstGeom prst="roundRect">
            <a:avLst/>
          </a:prstGeom>
          <a:solidFill>
            <a:srgbClr val="DEEBF7"/>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9Slide03 SFU Futura_12" panose="020B0604020202020204" charset="0"/>
              <a:cs typeface="Arial" panose="020B0604020202020204" pitchFamily="34" charset="0"/>
            </a:endParaRPr>
          </a:p>
        </p:txBody>
      </p:sp>
      <p:grpSp>
        <p:nvGrpSpPr>
          <p:cNvPr id="3" name="Group 2">
            <a:extLst>
              <a:ext uri="{FF2B5EF4-FFF2-40B4-BE49-F238E27FC236}">
                <a16:creationId xmlns:a16="http://schemas.microsoft.com/office/drawing/2014/main" id="{75A117D4-06D7-6F60-9104-59C3AD3D6889}"/>
              </a:ext>
            </a:extLst>
          </p:cNvPr>
          <p:cNvGrpSpPr/>
          <p:nvPr/>
        </p:nvGrpSpPr>
        <p:grpSpPr>
          <a:xfrm>
            <a:off x="4502003" y="37503"/>
            <a:ext cx="5420928" cy="944171"/>
            <a:chOff x="506882" y="1093553"/>
            <a:chExt cx="5420928" cy="944171"/>
          </a:xfrm>
        </p:grpSpPr>
        <p:sp>
          <p:nvSpPr>
            <p:cNvPr id="14" name="Lưu đồ: Điểm Kết Thúc 147">
              <a:extLst>
                <a:ext uri="{FF2B5EF4-FFF2-40B4-BE49-F238E27FC236}">
                  <a16:creationId xmlns:a16="http://schemas.microsoft.com/office/drawing/2014/main" id="{B5183A6E-3055-43C9-996A-2D190FFB60FF}"/>
                </a:ext>
              </a:extLst>
            </p:cNvPr>
            <p:cNvSpPr/>
            <p:nvPr/>
          </p:nvSpPr>
          <p:spPr>
            <a:xfrm>
              <a:off x="861613" y="1195268"/>
              <a:ext cx="5066197" cy="744065"/>
            </a:xfrm>
            <a:prstGeom prst="flowChartTerminator">
              <a:avLst/>
            </a:prstGeom>
            <a:solidFill>
              <a:srgbClr val="0064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9Slide05 SVNUT Triumph" panose="00000500000000000000" pitchFamily="2" charset="0"/>
                </a:rPr>
                <a:t>Các</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bước</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thực</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hiện</a:t>
              </a:r>
              <a:endParaRPr lang="en-US" sz="3600" dirty="0">
                <a:solidFill>
                  <a:srgbClr val="FFFF00"/>
                </a:solidFill>
                <a:latin typeface="#9Slide05 SVNUT Triumph" panose="00000500000000000000" pitchFamily="2" charset="0"/>
              </a:endParaRPr>
            </a:p>
          </p:txBody>
        </p:sp>
        <p:pic>
          <p:nvPicPr>
            <p:cNvPr id="25" name="Picture 2" descr="Copyediting | AnnaProofing">
              <a:extLst>
                <a:ext uri="{FF2B5EF4-FFF2-40B4-BE49-F238E27FC236}">
                  <a16:creationId xmlns:a16="http://schemas.microsoft.com/office/drawing/2014/main" id="{8C2C0F88-ED36-4737-A139-308D36F1F7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06882" y="1093553"/>
              <a:ext cx="886691" cy="94417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Mind map - Free Tools and utensils icons">
            <a:extLst>
              <a:ext uri="{FF2B5EF4-FFF2-40B4-BE49-F238E27FC236}">
                <a16:creationId xmlns:a16="http://schemas.microsoft.com/office/drawing/2014/main" id="{BFF4D0D9-FBC6-AC76-63D9-CDB5F3EB7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6168"/>
            <a:ext cx="2931963" cy="2931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7">
            <a:extLst>
              <a:ext uri="{FF2B5EF4-FFF2-40B4-BE49-F238E27FC236}">
                <a16:creationId xmlns:a16="http://schemas.microsoft.com/office/drawing/2014/main" id="{72D86CA9-8BD0-AD1D-A700-E191E61D22AA}"/>
              </a:ext>
            </a:extLst>
          </p:cNvPr>
          <p:cNvSpPr/>
          <p:nvPr/>
        </p:nvSpPr>
        <p:spPr>
          <a:xfrm>
            <a:off x="2629624" y="981674"/>
            <a:ext cx="1162728" cy="975523"/>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154D4"/>
                </a:solidFill>
                <a:latin typeface="#9Slide03 SFU Futura_12" panose="020B0604020202020204" charset="0"/>
                <a:cs typeface="Arial" panose="020B0604020202020204" pitchFamily="34" charset="0"/>
              </a:rPr>
              <a:t>Bước</a:t>
            </a:r>
            <a:r>
              <a:rPr lang="en-US" sz="2800" b="1" dirty="0">
                <a:solidFill>
                  <a:srgbClr val="0154D4"/>
                </a:solidFill>
                <a:latin typeface="#9Slide03 SFU Futura_12" panose="020B0604020202020204" charset="0"/>
                <a:cs typeface="Arial" panose="020B0604020202020204" pitchFamily="34" charset="0"/>
              </a:rPr>
              <a:t> </a:t>
            </a:r>
            <a:r>
              <a:rPr lang="en-US" sz="2800" b="1" dirty="0">
                <a:solidFill>
                  <a:srgbClr val="C00000"/>
                </a:solidFill>
                <a:latin typeface="#9Slide03 SFU Futura_12" panose="020B0604020202020204" charset="0"/>
                <a:cs typeface="Arial" panose="020B0604020202020204" pitchFamily="34" charset="0"/>
              </a:rPr>
              <a:t>1</a:t>
            </a:r>
          </a:p>
        </p:txBody>
      </p:sp>
      <p:sp>
        <p:nvSpPr>
          <p:cNvPr id="5" name="TextBox 4">
            <a:extLst>
              <a:ext uri="{FF2B5EF4-FFF2-40B4-BE49-F238E27FC236}">
                <a16:creationId xmlns:a16="http://schemas.microsoft.com/office/drawing/2014/main" id="{09EA2613-B98E-F5E3-EADB-60D726EB17F2}"/>
              </a:ext>
            </a:extLst>
          </p:cNvPr>
          <p:cNvSpPr txBox="1"/>
          <p:nvPr/>
        </p:nvSpPr>
        <p:spPr>
          <a:xfrm>
            <a:off x="3936272" y="1188119"/>
            <a:ext cx="7873262" cy="1200329"/>
          </a:xfrm>
          <a:prstGeom prst="rect">
            <a:avLst/>
          </a:prstGeom>
          <a:noFill/>
        </p:spPr>
        <p:txBody>
          <a:bodyPr wrap="square">
            <a:spAutoFit/>
          </a:bodyPr>
          <a:lstStyle/>
          <a:p>
            <a:pPr algn="just"/>
            <a:r>
              <a:rPr lang="vi-VN" sz="2400" b="1" dirty="0">
                <a:solidFill>
                  <a:srgbClr val="FF0000"/>
                </a:solidFill>
                <a:latin typeface="#9Slide03 SFU Futura_12" panose="020B0604020202020204" charset="0"/>
                <a:cs typeface="Arial" panose="020B0604020202020204" pitchFamily="34" charset="0"/>
              </a:rPr>
              <a:t>Tìm kiếm thông tin: </a:t>
            </a:r>
            <a:r>
              <a:rPr lang="vi-VN" sz="2400" b="1" dirty="0">
                <a:latin typeface="#9Slide03 SFU Futura_12" panose="020B0604020202020204" charset="0"/>
                <a:cs typeface="Arial" panose="020B0604020202020204" pitchFamily="34" charset="0"/>
              </a:rPr>
              <a:t>Lựa chọn nội dung qua sách, báo, tạp chí, internet,... liên quan về Vùng kinh tế trọng điểm Bắc Bộ. </a:t>
            </a:r>
            <a:r>
              <a:rPr lang="en-US" sz="2000" b="1" i="1" dirty="0">
                <a:latin typeface="#9Slide03 SFU Futura_12" panose="020B0604020202020204" charset="0"/>
                <a:cs typeface="Arial" panose="020B0604020202020204" pitchFamily="34" charset="0"/>
              </a:rPr>
              <a:t>(T</a:t>
            </a:r>
            <a:r>
              <a:rPr lang="vi-VN" sz="2000" b="1" i="1" dirty="0">
                <a:latin typeface="#9Slide03 SFU Futura_12" panose="020B0604020202020204" charset="0"/>
                <a:cs typeface="Arial" panose="020B0604020202020204" pitchFamily="34" charset="0"/>
              </a:rPr>
              <a:t>ruy cập link hoặc quét </a:t>
            </a:r>
            <a:r>
              <a:rPr lang="en-US" sz="2000" b="1" i="1" dirty="0" err="1">
                <a:latin typeface="#9Slide03 SFU Futura_12" panose="020B0604020202020204" charset="0"/>
                <a:cs typeface="Arial" panose="020B0604020202020204" pitchFamily="34" charset="0"/>
              </a:rPr>
              <a:t>các</a:t>
            </a:r>
            <a:r>
              <a:rPr lang="en-US" sz="2000" b="1" i="1" dirty="0">
                <a:latin typeface="#9Slide03 SFU Futura_12" panose="020B0604020202020204" charset="0"/>
                <a:cs typeface="Arial" panose="020B0604020202020204" pitchFamily="34" charset="0"/>
              </a:rPr>
              <a:t> </a:t>
            </a:r>
            <a:r>
              <a:rPr lang="vi-VN" sz="2000" b="1" i="1" dirty="0">
                <a:latin typeface="#9Slide03 SFU Futura_12" panose="020B0604020202020204" charset="0"/>
                <a:cs typeface="Arial" panose="020B0604020202020204" pitchFamily="34" charset="0"/>
              </a:rPr>
              <a:t>mã QR </a:t>
            </a:r>
            <a:r>
              <a:rPr lang="en-US" sz="2000" b="1" i="1" dirty="0">
                <a:latin typeface="#9Slide03 SFU Futura_12" panose="020B0604020202020204" charset="0"/>
                <a:cs typeface="Arial" panose="020B0604020202020204" pitchFamily="34" charset="0"/>
              </a:rPr>
              <a:t>ở slide </a:t>
            </a:r>
            <a:r>
              <a:rPr lang="en-US" sz="2000" b="1" i="1" dirty="0" err="1">
                <a:latin typeface="#9Slide03 SFU Futura_12" panose="020B0604020202020204" charset="0"/>
                <a:cs typeface="Arial" panose="020B0604020202020204" pitchFamily="34" charset="0"/>
              </a:rPr>
              <a:t>sau</a:t>
            </a:r>
            <a:r>
              <a:rPr lang="en-US" sz="2000" b="1" i="1" dirty="0">
                <a:latin typeface="#9Slide03 SFU Futura_12" panose="020B0604020202020204" charset="0"/>
                <a:cs typeface="Arial" panose="020B0604020202020204" pitchFamily="34" charset="0"/>
              </a:rPr>
              <a:t> </a:t>
            </a:r>
            <a:r>
              <a:rPr lang="en-US" sz="2000" b="1" i="1" dirty="0" err="1">
                <a:latin typeface="#9Slide03 SFU Futura_12" panose="020B0604020202020204" charset="0"/>
                <a:cs typeface="Arial" panose="020B0604020202020204" pitchFamily="34" charset="0"/>
              </a:rPr>
              <a:t>để</a:t>
            </a:r>
            <a:r>
              <a:rPr lang="en-US" sz="2000" b="1" i="1" dirty="0">
                <a:latin typeface="#9Slide03 SFU Futura_12" panose="020B0604020202020204" charset="0"/>
                <a:cs typeface="Arial" panose="020B0604020202020204" pitchFamily="34" charset="0"/>
              </a:rPr>
              <a:t> </a:t>
            </a:r>
            <a:r>
              <a:rPr lang="en-US" sz="2000" b="1" i="1" dirty="0" err="1">
                <a:latin typeface="#9Slide03 SFU Futura_12" panose="020B0604020202020204" charset="0"/>
                <a:cs typeface="Arial" panose="020B0604020202020204" pitchFamily="34" charset="0"/>
              </a:rPr>
              <a:t>tham</a:t>
            </a:r>
            <a:r>
              <a:rPr lang="en-US" sz="2000" b="1" i="1" dirty="0">
                <a:latin typeface="#9Slide03 SFU Futura_12" panose="020B0604020202020204" charset="0"/>
                <a:cs typeface="Arial" panose="020B0604020202020204" pitchFamily="34" charset="0"/>
              </a:rPr>
              <a:t> </a:t>
            </a:r>
            <a:r>
              <a:rPr lang="en-US" sz="2000" b="1" i="1" dirty="0" err="1">
                <a:latin typeface="#9Slide03 SFU Futura_12" panose="020B0604020202020204" charset="0"/>
                <a:cs typeface="Arial" panose="020B0604020202020204" pitchFamily="34" charset="0"/>
              </a:rPr>
              <a:t>khảo</a:t>
            </a:r>
            <a:r>
              <a:rPr lang="en-US" sz="2000" b="1" i="1" dirty="0">
                <a:latin typeface="#9Slide03 SFU Futura_12" panose="020B0604020202020204" charset="0"/>
                <a:cs typeface="Arial" panose="020B0604020202020204" pitchFamily="34" charset="0"/>
              </a:rPr>
              <a:t>).</a:t>
            </a:r>
            <a:endParaRPr lang="en-US" sz="2400" b="1" i="1" dirty="0">
              <a:solidFill>
                <a:schemeClr val="tx1"/>
              </a:solidFill>
              <a:latin typeface="#9Slide03 SFU Futura_12" panose="020B0604020202020204" charset="0"/>
              <a:cs typeface="Arial" panose="020B0604020202020204" pitchFamily="34" charset="0"/>
            </a:endParaRPr>
          </a:p>
        </p:txBody>
      </p:sp>
      <p:sp>
        <p:nvSpPr>
          <p:cNvPr id="6" name="Rectangle: Rounded Corners 7">
            <a:extLst>
              <a:ext uri="{FF2B5EF4-FFF2-40B4-BE49-F238E27FC236}">
                <a16:creationId xmlns:a16="http://schemas.microsoft.com/office/drawing/2014/main" id="{335C67FF-775F-9914-65A7-E3431BE71443}"/>
              </a:ext>
            </a:extLst>
          </p:cNvPr>
          <p:cNvSpPr/>
          <p:nvPr/>
        </p:nvSpPr>
        <p:spPr>
          <a:xfrm>
            <a:off x="3612444" y="2652214"/>
            <a:ext cx="8250699" cy="1558972"/>
          </a:xfrm>
          <a:prstGeom prst="roundRect">
            <a:avLst/>
          </a:prstGeom>
          <a:solidFill>
            <a:srgbClr val="DEEBF7"/>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9Slide03 SFU Futura_12" panose="020B0604020202020204" charset="0"/>
              <a:cs typeface="Arial" panose="020B0604020202020204" pitchFamily="34" charset="0"/>
            </a:endParaRPr>
          </a:p>
        </p:txBody>
      </p:sp>
      <p:sp>
        <p:nvSpPr>
          <p:cNvPr id="7" name="Rectangle: Rounded Corners 7">
            <a:extLst>
              <a:ext uri="{FF2B5EF4-FFF2-40B4-BE49-F238E27FC236}">
                <a16:creationId xmlns:a16="http://schemas.microsoft.com/office/drawing/2014/main" id="{55DB69A5-ECBD-D6B1-33C5-3922F85B4FA4}"/>
              </a:ext>
            </a:extLst>
          </p:cNvPr>
          <p:cNvSpPr/>
          <p:nvPr/>
        </p:nvSpPr>
        <p:spPr>
          <a:xfrm>
            <a:off x="2629624" y="2471591"/>
            <a:ext cx="1162728" cy="975523"/>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154D4"/>
                </a:solidFill>
                <a:latin typeface="#9Slide03 SFU Futura_12" panose="020B0604020202020204" charset="0"/>
                <a:cs typeface="Arial" panose="020B0604020202020204" pitchFamily="34" charset="0"/>
              </a:rPr>
              <a:t>Bước</a:t>
            </a:r>
            <a:r>
              <a:rPr lang="en-US" sz="2800" b="1" dirty="0">
                <a:solidFill>
                  <a:srgbClr val="0154D4"/>
                </a:solidFill>
                <a:latin typeface="#9Slide03 SFU Futura_12" panose="020B0604020202020204" charset="0"/>
                <a:cs typeface="Arial" panose="020B0604020202020204" pitchFamily="34" charset="0"/>
              </a:rPr>
              <a:t> </a:t>
            </a:r>
            <a:r>
              <a:rPr lang="en-US" sz="2800" b="1" dirty="0">
                <a:solidFill>
                  <a:srgbClr val="C00000"/>
                </a:solidFill>
                <a:latin typeface="#9Slide03 SFU Futura_12" panose="020B0604020202020204" charset="0"/>
                <a:cs typeface="Arial" panose="020B0604020202020204" pitchFamily="34" charset="0"/>
              </a:rPr>
              <a:t>2</a:t>
            </a:r>
          </a:p>
        </p:txBody>
      </p:sp>
      <p:sp>
        <p:nvSpPr>
          <p:cNvPr id="8" name="TextBox 7">
            <a:extLst>
              <a:ext uri="{FF2B5EF4-FFF2-40B4-BE49-F238E27FC236}">
                <a16:creationId xmlns:a16="http://schemas.microsoft.com/office/drawing/2014/main" id="{35513187-3F1E-A7D5-C0EB-E4E9E3DB5AB8}"/>
              </a:ext>
            </a:extLst>
          </p:cNvPr>
          <p:cNvSpPr txBox="1"/>
          <p:nvPr/>
        </p:nvSpPr>
        <p:spPr>
          <a:xfrm>
            <a:off x="3922874" y="2652214"/>
            <a:ext cx="7495822" cy="1569660"/>
          </a:xfrm>
          <a:prstGeom prst="rect">
            <a:avLst/>
          </a:prstGeom>
          <a:noFill/>
        </p:spPr>
        <p:txBody>
          <a:bodyPr wrap="square">
            <a:spAutoFit/>
          </a:bodyPr>
          <a:lstStyle/>
          <a:p>
            <a:pPr algn="just"/>
            <a:r>
              <a:rPr lang="vi-VN" sz="2400" b="1" dirty="0">
                <a:solidFill>
                  <a:srgbClr val="FF0000"/>
                </a:solidFill>
                <a:latin typeface="#9Slide03 SFU Futura_12" panose="020B0604020202020204" charset="0"/>
                <a:cs typeface="Arial" panose="020B0604020202020204" pitchFamily="34" charset="0"/>
              </a:rPr>
              <a:t> Xử lí thông tin:</a:t>
            </a:r>
          </a:p>
          <a:p>
            <a:pPr marL="342900" indent="-342900" algn="just">
              <a:buFont typeface="Arial" panose="020B0604020202020204" pitchFamily="34" charset="0"/>
              <a:buChar char="•"/>
            </a:pPr>
            <a:r>
              <a:rPr lang="vi-VN" sz="2400" b="1" dirty="0">
                <a:latin typeface="#9Slide03 SFU Futura_12" panose="020B0604020202020204" charset="0"/>
                <a:cs typeface="Arial" panose="020B0604020202020204" pitchFamily="34" charset="0"/>
              </a:rPr>
              <a:t>Chọn lọc tư liệu từ những thông tin tìm kiếm được. </a:t>
            </a:r>
            <a:endParaRPr lang="en-US" sz="2400" b="1" dirty="0">
              <a:latin typeface="#9Slide03 SFU Futura_12" panose="020B0604020202020204" charset="0"/>
              <a:cs typeface="Arial" panose="020B0604020202020204" pitchFamily="34" charset="0"/>
            </a:endParaRPr>
          </a:p>
          <a:p>
            <a:pPr marL="342900" indent="-342900" algn="just">
              <a:buFont typeface="Arial" panose="020B0604020202020204" pitchFamily="34" charset="0"/>
              <a:buChar char="•"/>
            </a:pPr>
            <a:r>
              <a:rPr lang="vi-VN" sz="2400" b="1" dirty="0">
                <a:latin typeface="#9Slide03 SFU Futura_12" panose="020B0604020202020204" charset="0"/>
                <a:cs typeface="Arial" panose="020B0604020202020204" pitchFamily="34" charset="0"/>
              </a:rPr>
              <a:t>Sắp xếp, xử lí các thông tin vừa tìm kiếm được cho phù hợp với nội dung trình bày.</a:t>
            </a:r>
            <a:endParaRPr lang="vi-VN" sz="2400" b="1" dirty="0">
              <a:solidFill>
                <a:schemeClr val="tx1"/>
              </a:solidFill>
              <a:latin typeface="#9Slide03 SFU Futura_12" panose="020B0604020202020204" charset="0"/>
              <a:cs typeface="Arial" panose="020B0604020202020204" pitchFamily="34" charset="0"/>
            </a:endParaRPr>
          </a:p>
        </p:txBody>
      </p:sp>
      <p:sp>
        <p:nvSpPr>
          <p:cNvPr id="9" name="Rectangle: Rounded Corners 7">
            <a:extLst>
              <a:ext uri="{FF2B5EF4-FFF2-40B4-BE49-F238E27FC236}">
                <a16:creationId xmlns:a16="http://schemas.microsoft.com/office/drawing/2014/main" id="{956631E2-B2D3-90D1-DC77-1C6CC9D84F21}"/>
              </a:ext>
            </a:extLst>
          </p:cNvPr>
          <p:cNvSpPr/>
          <p:nvPr/>
        </p:nvSpPr>
        <p:spPr>
          <a:xfrm>
            <a:off x="3612444" y="4462254"/>
            <a:ext cx="8250699" cy="2202281"/>
          </a:xfrm>
          <a:prstGeom prst="roundRect">
            <a:avLst/>
          </a:prstGeom>
          <a:solidFill>
            <a:srgbClr val="DEEBF7"/>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9Slide03 SFU Futura_12" panose="020B0604020202020204" charset="0"/>
              <a:cs typeface="Arial" panose="020B0604020202020204" pitchFamily="34" charset="0"/>
            </a:endParaRPr>
          </a:p>
        </p:txBody>
      </p:sp>
      <p:sp>
        <p:nvSpPr>
          <p:cNvPr id="10" name="Rectangle: Rounded Corners 7">
            <a:extLst>
              <a:ext uri="{FF2B5EF4-FFF2-40B4-BE49-F238E27FC236}">
                <a16:creationId xmlns:a16="http://schemas.microsoft.com/office/drawing/2014/main" id="{41C31FA2-F79A-E91C-B88A-441E327C08BE}"/>
              </a:ext>
            </a:extLst>
          </p:cNvPr>
          <p:cNvSpPr/>
          <p:nvPr/>
        </p:nvSpPr>
        <p:spPr>
          <a:xfrm>
            <a:off x="2629624" y="4281631"/>
            <a:ext cx="1162728" cy="975523"/>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154D4"/>
                </a:solidFill>
                <a:latin typeface="#9Slide03 SFU Futura_12" panose="020B0604020202020204" charset="0"/>
                <a:cs typeface="Arial" panose="020B0604020202020204" pitchFamily="34" charset="0"/>
              </a:rPr>
              <a:t>Bước</a:t>
            </a:r>
            <a:r>
              <a:rPr lang="en-US" sz="2800" b="1" dirty="0">
                <a:solidFill>
                  <a:srgbClr val="0154D4"/>
                </a:solidFill>
                <a:latin typeface="#9Slide03 SFU Futura_12" panose="020B0604020202020204" charset="0"/>
                <a:cs typeface="Arial" panose="020B0604020202020204" pitchFamily="34" charset="0"/>
              </a:rPr>
              <a:t> </a:t>
            </a:r>
            <a:r>
              <a:rPr lang="en-US" sz="2800" b="1" dirty="0">
                <a:solidFill>
                  <a:srgbClr val="C00000"/>
                </a:solidFill>
                <a:latin typeface="#9Slide03 SFU Futura_12" panose="020B0604020202020204" charset="0"/>
                <a:cs typeface="Arial" panose="020B0604020202020204" pitchFamily="34" charset="0"/>
              </a:rPr>
              <a:t>3</a:t>
            </a:r>
          </a:p>
        </p:txBody>
      </p:sp>
      <p:sp>
        <p:nvSpPr>
          <p:cNvPr id="11" name="TextBox 10">
            <a:extLst>
              <a:ext uri="{FF2B5EF4-FFF2-40B4-BE49-F238E27FC236}">
                <a16:creationId xmlns:a16="http://schemas.microsoft.com/office/drawing/2014/main" id="{706C44EE-E401-BBEF-BB89-A9A1CAA7FCC2}"/>
              </a:ext>
            </a:extLst>
          </p:cNvPr>
          <p:cNvSpPr txBox="1"/>
          <p:nvPr/>
        </p:nvSpPr>
        <p:spPr>
          <a:xfrm>
            <a:off x="3922874" y="4511907"/>
            <a:ext cx="7495822" cy="461665"/>
          </a:xfrm>
          <a:prstGeom prst="rect">
            <a:avLst/>
          </a:prstGeom>
          <a:noFill/>
        </p:spPr>
        <p:txBody>
          <a:bodyPr wrap="square">
            <a:spAutoFit/>
          </a:bodyPr>
          <a:lstStyle/>
          <a:p>
            <a:pPr algn="just"/>
            <a:r>
              <a:rPr lang="vi-VN" sz="2400" b="1" dirty="0">
                <a:solidFill>
                  <a:srgbClr val="FF0000"/>
                </a:solidFill>
                <a:latin typeface="#9Slide03 SFU Futura_12" panose="020B0604020202020204" charset="0"/>
                <a:cs typeface="Arial" panose="020B0604020202020204" pitchFamily="34" charset="0"/>
              </a:rPr>
              <a:t>Hoàn thành nội dung trình bày theo gợi ý dưới đây</a:t>
            </a:r>
            <a:r>
              <a:rPr lang="en-US" sz="2400" b="1" dirty="0">
                <a:solidFill>
                  <a:srgbClr val="FF0000"/>
                </a:solidFill>
                <a:latin typeface="#9Slide03 SFU Futura_12" panose="020B0604020202020204" charset="0"/>
                <a:cs typeface="Arial" panose="020B0604020202020204" pitchFamily="34" charset="0"/>
              </a:rPr>
              <a:t>:</a:t>
            </a:r>
            <a:endParaRPr lang="en-US" sz="2400" b="1" dirty="0">
              <a:latin typeface="#9Slide03 SFU Futura_12" panose="020B060402020202020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80B15BA-E3B4-DC68-4218-22653EDEA67D}"/>
              </a:ext>
            </a:extLst>
          </p:cNvPr>
          <p:cNvGraphicFramePr>
            <a:graphicFrameLocks noGrp="1"/>
          </p:cNvGraphicFramePr>
          <p:nvPr>
            <p:extLst>
              <p:ext uri="{D42A27DB-BD31-4B8C-83A1-F6EECF244321}">
                <p14:modId xmlns:p14="http://schemas.microsoft.com/office/powerpoint/2010/main" val="345468466"/>
              </p:ext>
            </p:extLst>
          </p:nvPr>
        </p:nvGraphicFramePr>
        <p:xfrm>
          <a:off x="4097799" y="4973572"/>
          <a:ext cx="7157223" cy="1594739"/>
        </p:xfrm>
        <a:graphic>
          <a:graphicData uri="http://schemas.openxmlformats.org/drawingml/2006/table">
            <a:tbl>
              <a:tblPr firstRow="1" firstCol="1" bandRow="1">
                <a:tableStyleId>{5C22544A-7EE6-4342-B048-85BDC9FD1C3A}</a:tableStyleId>
              </a:tblPr>
              <a:tblGrid>
                <a:gridCol w="7157223">
                  <a:extLst>
                    <a:ext uri="{9D8B030D-6E8A-4147-A177-3AD203B41FA5}">
                      <a16:colId xmlns:a16="http://schemas.microsoft.com/office/drawing/2014/main" val="3096673397"/>
                    </a:ext>
                  </a:extLst>
                </a:gridCol>
              </a:tblGrid>
              <a:tr h="1165860">
                <a:tc>
                  <a:txBody>
                    <a:bodyPr/>
                    <a:lstStyle/>
                    <a:p>
                      <a:pPr marL="0" marR="0" indent="-1270" algn="ctr">
                        <a:lnSpc>
                          <a:spcPct val="150000"/>
                        </a:lnSpc>
                        <a:spcBef>
                          <a:spcPts val="0"/>
                        </a:spcBef>
                        <a:spcAft>
                          <a:spcPts val="0"/>
                        </a:spcAft>
                        <a:tabLst>
                          <a:tab pos="91440" algn="l"/>
                        </a:tabLst>
                      </a:pPr>
                      <a:r>
                        <a:rPr lang="vi-VN" sz="1800" dirty="0">
                          <a:solidFill>
                            <a:srgbClr val="0154D4"/>
                          </a:solidFill>
                          <a:effectLst/>
                          <a:latin typeface="#9Slide03 SFU Futura_12" panose="00000400000000000000" pitchFamily="2" charset="0"/>
                        </a:rPr>
                        <a:t>VÙNG KINH TẾ TRỌNG ĐIỂM BẮC BỘ</a:t>
                      </a:r>
                      <a:endParaRPr lang="en-US" sz="1800" dirty="0">
                        <a:solidFill>
                          <a:srgbClr val="0154D4"/>
                        </a:solidFill>
                        <a:effectLst/>
                        <a:latin typeface="#9Slide03 SFU Futura_12" panose="00000400000000000000" pitchFamily="2" charset="0"/>
                      </a:endParaRPr>
                    </a:p>
                    <a:p>
                      <a:pPr marL="0" marR="0" indent="-1270" algn="just">
                        <a:lnSpc>
                          <a:spcPct val="150000"/>
                        </a:lnSpc>
                        <a:spcBef>
                          <a:spcPts val="0"/>
                        </a:spcBef>
                        <a:spcAft>
                          <a:spcPts val="0"/>
                        </a:spcAft>
                        <a:tabLst>
                          <a:tab pos="91440" algn="l"/>
                        </a:tabLst>
                      </a:pPr>
                      <a:r>
                        <a:rPr lang="vi-VN" sz="1800" dirty="0">
                          <a:solidFill>
                            <a:schemeClr val="tx1"/>
                          </a:solidFill>
                          <a:effectLst/>
                          <a:latin typeface="#9Slide03 SFU Futura_12" panose="00000400000000000000" pitchFamily="2" charset="0"/>
                        </a:rPr>
                        <a:t>1. Khái quát chung (tên vùng, </a:t>
                      </a:r>
                      <a:r>
                        <a:rPr lang="en-US" sz="1800" dirty="0" err="1">
                          <a:solidFill>
                            <a:schemeClr val="tx1"/>
                          </a:solidFill>
                          <a:effectLst/>
                          <a:latin typeface="#9Slide03 SFU Futura_12" panose="00000400000000000000" pitchFamily="2" charset="0"/>
                        </a:rPr>
                        <a:t>vị</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trí</a:t>
                      </a:r>
                      <a:r>
                        <a:rPr lang="en-US" sz="1800" dirty="0">
                          <a:solidFill>
                            <a:schemeClr val="tx1"/>
                          </a:solidFill>
                          <a:effectLst/>
                          <a:latin typeface="#9Slide03 SFU Futura_12" panose="00000400000000000000" pitchFamily="2" charset="0"/>
                        </a:rPr>
                        <a:t>, </a:t>
                      </a:r>
                      <a:r>
                        <a:rPr lang="vi-VN" sz="1800" dirty="0">
                          <a:solidFill>
                            <a:schemeClr val="tx1"/>
                          </a:solidFill>
                          <a:effectLst/>
                          <a:latin typeface="#9Slide03 SFU Futura_12" panose="00000400000000000000" pitchFamily="2" charset="0"/>
                        </a:rPr>
                        <a:t>diện tích, các tỉnh và thành phố,...)</a:t>
                      </a:r>
                      <a:r>
                        <a:rPr lang="en-US" sz="1800" dirty="0">
                          <a:solidFill>
                            <a:schemeClr val="tx1"/>
                          </a:solidFill>
                          <a:effectLst/>
                          <a:latin typeface="#9Slide03 SFU Futura_12" panose="00000400000000000000" pitchFamily="2" charset="0"/>
                        </a:rPr>
                        <a:t>.</a:t>
                      </a:r>
                    </a:p>
                    <a:p>
                      <a:pPr marL="0" marR="0" indent="-1270" algn="just">
                        <a:lnSpc>
                          <a:spcPct val="150000"/>
                        </a:lnSpc>
                        <a:spcBef>
                          <a:spcPts val="0"/>
                        </a:spcBef>
                        <a:spcAft>
                          <a:spcPts val="0"/>
                        </a:spcAft>
                        <a:tabLst>
                          <a:tab pos="91440" algn="l"/>
                        </a:tabLst>
                      </a:pPr>
                      <a:r>
                        <a:rPr lang="vi-VN" sz="1800" dirty="0">
                          <a:solidFill>
                            <a:schemeClr val="tx1"/>
                          </a:solidFill>
                          <a:effectLst/>
                          <a:latin typeface="#9Slide03 SFU Futura_12" panose="00000400000000000000" pitchFamily="2" charset="0"/>
                        </a:rPr>
                        <a:t>2. Thế mạnh nổi bật để phát triển kinh tế</a:t>
                      </a:r>
                      <a:r>
                        <a:rPr lang="en-US" sz="1800" dirty="0">
                          <a:solidFill>
                            <a:schemeClr val="tx1"/>
                          </a:solidFill>
                          <a:effectLst/>
                          <a:latin typeface="#9Slide03 SFU Futura_12" panose="00000400000000000000" pitchFamily="2" charset="0"/>
                        </a:rPr>
                        <a:t>.</a:t>
                      </a:r>
                    </a:p>
                    <a:p>
                      <a:pPr marL="0" marR="0" indent="-1270" algn="just">
                        <a:lnSpc>
                          <a:spcPct val="150000"/>
                        </a:lnSpc>
                        <a:spcBef>
                          <a:spcPts val="0"/>
                        </a:spcBef>
                        <a:spcAft>
                          <a:spcPts val="0"/>
                        </a:spcAft>
                        <a:tabLst>
                          <a:tab pos="91440" algn="l"/>
                        </a:tabLst>
                      </a:pPr>
                      <a:r>
                        <a:rPr lang="vi-VN" sz="1800" dirty="0">
                          <a:solidFill>
                            <a:schemeClr val="tx1"/>
                          </a:solidFill>
                          <a:effectLst/>
                          <a:latin typeface="#9Slide03 SFU Futura_12" panose="00000400000000000000" pitchFamily="2" charset="0"/>
                        </a:rPr>
                        <a:t>3. Vai trò</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đóng</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góp</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của</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vùng</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đối</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với</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nền</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kinh</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tế</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cả</a:t>
                      </a:r>
                      <a:r>
                        <a:rPr lang="en-US" sz="1800" dirty="0">
                          <a:solidFill>
                            <a:schemeClr val="tx1"/>
                          </a:solidFill>
                          <a:effectLst/>
                          <a:latin typeface="#9Slide03 SFU Futura_12" panose="00000400000000000000" pitchFamily="2" charset="0"/>
                        </a:rPr>
                        <a:t> </a:t>
                      </a:r>
                      <a:r>
                        <a:rPr lang="en-US" sz="1800" dirty="0" err="1">
                          <a:solidFill>
                            <a:schemeClr val="tx1"/>
                          </a:solidFill>
                          <a:effectLst/>
                          <a:latin typeface="#9Slide03 SFU Futura_12" panose="00000400000000000000" pitchFamily="2" charset="0"/>
                        </a:rPr>
                        <a:t>nước</a:t>
                      </a:r>
                      <a:r>
                        <a:rPr lang="en-US" sz="1800" dirty="0">
                          <a:solidFill>
                            <a:schemeClr val="tx1"/>
                          </a:solidFill>
                          <a:effectLst/>
                          <a:latin typeface="#9Slide03 SFU Futura_12" panose="00000400000000000000" pitchFamily="2" charset="0"/>
                        </a:rPr>
                        <a:t>.</a:t>
                      </a:r>
                      <a:endParaRPr lang="en-US" sz="1800" dirty="0">
                        <a:solidFill>
                          <a:schemeClr val="tx1"/>
                        </a:solidFill>
                        <a:effectLst/>
                        <a:latin typeface="#9Slide03 SFU Futura_12" panose="00000400000000000000" pitchFamily="2"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93766020"/>
                  </a:ext>
                </a:extLst>
              </a:tr>
            </a:tbl>
          </a:graphicData>
        </a:graphic>
      </p:graphicFrame>
    </p:spTree>
    <p:extLst>
      <p:ext uri="{BB962C8B-B14F-4D97-AF65-F5344CB8AC3E}">
        <p14:creationId xmlns:p14="http://schemas.microsoft.com/office/powerpoint/2010/main" val="3759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5" grpId="0"/>
      <p:bldP spid="6" grpId="0" animBg="1"/>
      <p:bldP spid="7" grpId="0" animBg="1"/>
      <p:bldP spid="8" grpId="0"/>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E6FEC58-C299-7BEA-13E3-B0B0AEC69439}"/>
              </a:ext>
            </a:extLst>
          </p:cNvPr>
          <p:cNvGrpSpPr/>
          <p:nvPr/>
        </p:nvGrpSpPr>
        <p:grpSpPr>
          <a:xfrm>
            <a:off x="9594658" y="18529"/>
            <a:ext cx="2597342" cy="2973127"/>
            <a:chOff x="9803373" y="3389119"/>
            <a:chExt cx="2597342" cy="2973127"/>
          </a:xfrm>
        </p:grpSpPr>
        <p:pic>
          <p:nvPicPr>
            <p:cNvPr id="8" name="Picture 7">
              <a:extLst>
                <a:ext uri="{FF2B5EF4-FFF2-40B4-BE49-F238E27FC236}">
                  <a16:creationId xmlns:a16="http://schemas.microsoft.com/office/drawing/2014/main" id="{ADCDF4CC-64C2-FD80-8B71-9B9FC48DB33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59" b="98141" l="1277" r="93617">
                          <a14:foregroundMark x1="20000" y1="18216" x2="36596" y2="31970"/>
                          <a14:foregroundMark x1="35319" y1="5948" x2="45957" y2="17844"/>
                          <a14:foregroundMark x1="45957" y1="17844" x2="47660" y2="30855"/>
                          <a14:foregroundMark x1="47660" y1="30855" x2="46809" y2="29368"/>
                          <a14:foregroundMark x1="36596" y1="5576" x2="16170" y2="10409"/>
                          <a14:foregroundMark x1="16170" y1="10409" x2="20851" y2="26394"/>
                          <a14:foregroundMark x1="20851" y1="26394" x2="30213" y2="31227"/>
                          <a14:foregroundMark x1="30213" y1="31227" x2="30638" y2="30855"/>
                          <a14:foregroundMark x1="5532" y1="15613" x2="5532" y2="27138"/>
                          <a14:foregroundMark x1="2553" y1="18216" x2="3830" y2="27138"/>
                          <a14:foregroundMark x1="3830" y1="27138" x2="7660" y2="33457"/>
                          <a14:foregroundMark x1="22128" y1="46468" x2="27660" y2="51301"/>
                          <a14:foregroundMark x1="31064" y1="49442" x2="35745" y2="56877"/>
                          <a14:foregroundMark x1="35745" y1="56877" x2="37021" y2="57621"/>
                          <a14:foregroundMark x1="29787" y1="743" x2="41702" y2="3717"/>
                          <a14:foregroundMark x1="41702" y1="3717" x2="55745" y2="14870"/>
                          <a14:foregroundMark x1="55745" y1="14870" x2="57021" y2="26766"/>
                          <a14:foregroundMark x1="57021" y1="26766" x2="57447" y2="25651"/>
                          <a14:foregroundMark x1="59149" y1="23048" x2="35319" y2="35688"/>
                          <a14:foregroundMark x1="35319" y1="35688" x2="16170" y2="33086"/>
                          <a14:foregroundMark x1="16170" y1="33086" x2="10213" y2="20074"/>
                          <a14:foregroundMark x1="10213" y1="20074" x2="12766" y2="11152"/>
                          <a14:foregroundMark x1="12766" y1="11152" x2="12766" y2="11152"/>
                          <a14:foregroundMark x1="18298" y1="4089" x2="24681" y2="2974"/>
                          <a14:foregroundMark x1="22128" y1="2230" x2="13191" y2="6691"/>
                          <a14:foregroundMark x1="13191" y1="6691" x2="11064" y2="9665"/>
                          <a14:foregroundMark x1="10638" y1="8550" x2="2553" y2="14126"/>
                          <a14:foregroundMark x1="2553" y1="14126" x2="1702" y2="15242"/>
                          <a14:foregroundMark x1="11489" y1="5948" x2="17872" y2="2974"/>
                          <a14:foregroundMark x1="44255" y1="2602" x2="50213" y2="8550"/>
                          <a14:foregroundMark x1="50213" y1="8550" x2="50213" y2="8550"/>
                          <a14:foregroundMark x1="51915" y1="8178" x2="58723" y2="16729"/>
                          <a14:foregroundMark x1="58723" y1="16729" x2="58298" y2="16729"/>
                          <a14:foregroundMark x1="55745" y1="17472" x2="58298" y2="23048"/>
                          <a14:foregroundMark x1="31489" y1="40892" x2="42128" y2="39777"/>
                          <a14:foregroundMark x1="42128" y1="39777" x2="43404" y2="39033"/>
                          <a14:foregroundMark x1="49787" y1="35316" x2="46383" y2="36059"/>
                          <a14:foregroundMark x1="2979" y1="28253" x2="10213" y2="33829"/>
                          <a14:foregroundMark x1="10213" y1="33829" x2="10638" y2="33829"/>
                          <a14:foregroundMark x1="10638" y1="34572" x2="18298" y2="39405"/>
                          <a14:foregroundMark x1="18298" y1="39405" x2="20426" y2="39405"/>
                          <a14:foregroundMark x1="52340" y1="62082" x2="45957" y2="67658"/>
                          <a14:foregroundMark x1="67660" y1="66914" x2="68085" y2="69145"/>
                          <a14:foregroundMark x1="58298" y1="88104" x2="60851" y2="95167"/>
                          <a14:foregroundMark x1="66809" y1="87732" x2="71915" y2="96283"/>
                          <a14:foregroundMark x1="60000" y1="97770" x2="68936" y2="98513"/>
                          <a14:foregroundMark x1="92340" y1="50186" x2="93617" y2="55390"/>
                        </a14:backgroundRemoval>
                      </a14:imgEffect>
                    </a14:imgLayer>
                  </a14:imgProps>
                </a:ext>
              </a:extLst>
            </a:blip>
            <a:stretch>
              <a:fillRect/>
            </a:stretch>
          </p:blipFill>
          <p:spPr>
            <a:xfrm>
              <a:off x="9803373" y="3389119"/>
              <a:ext cx="2597342" cy="2973127"/>
            </a:xfrm>
            <a:prstGeom prst="rect">
              <a:avLst/>
            </a:prstGeom>
          </p:spPr>
        </p:pic>
        <p:sp>
          <p:nvSpPr>
            <p:cNvPr id="10" name="TextBox 9">
              <a:extLst>
                <a:ext uri="{FF2B5EF4-FFF2-40B4-BE49-F238E27FC236}">
                  <a16:creationId xmlns:a16="http://schemas.microsoft.com/office/drawing/2014/main" id="{0272C851-52D7-FFAA-06C9-14951C68095C}"/>
                </a:ext>
              </a:extLst>
            </p:cNvPr>
            <p:cNvSpPr txBox="1"/>
            <p:nvPr/>
          </p:nvSpPr>
          <p:spPr>
            <a:xfrm>
              <a:off x="9868385" y="3506418"/>
              <a:ext cx="1353150" cy="923330"/>
            </a:xfrm>
            <a:prstGeom prst="rect">
              <a:avLst/>
            </a:prstGeom>
            <a:noFill/>
          </p:spPr>
          <p:txBody>
            <a:bodyPr wrap="square">
              <a:spAutoFit/>
            </a:bodyPr>
            <a:lstStyle/>
            <a:p>
              <a:pPr algn="ctr"/>
              <a:r>
                <a:rPr lang="en-US" dirty="0" err="1">
                  <a:solidFill>
                    <a:srgbClr val="C00000"/>
                  </a:solidFill>
                  <a:latin typeface="#9Slide05 SVNUT Triumph" panose="00000500000000000000" pitchFamily="2" charset="0"/>
                </a:rPr>
                <a:t>Quét</a:t>
              </a:r>
              <a:r>
                <a:rPr lang="en-US" dirty="0">
                  <a:solidFill>
                    <a:srgbClr val="C00000"/>
                  </a:solidFill>
                  <a:latin typeface="#9Slide05 SVNUT Triumph" panose="00000500000000000000" pitchFamily="2" charset="0"/>
                </a:rPr>
                <a:t> </a:t>
              </a:r>
              <a:r>
                <a:rPr lang="en-US" dirty="0" err="1">
                  <a:solidFill>
                    <a:srgbClr val="C00000"/>
                  </a:solidFill>
                  <a:latin typeface="#9Slide05 SVNUT Triumph" panose="00000500000000000000" pitchFamily="2" charset="0"/>
                </a:rPr>
                <a:t>mã</a:t>
              </a:r>
              <a:r>
                <a:rPr lang="en-US" dirty="0">
                  <a:solidFill>
                    <a:srgbClr val="C00000"/>
                  </a:solidFill>
                  <a:latin typeface="#9Slide05 SVNUT Triumph" panose="00000500000000000000" pitchFamily="2" charset="0"/>
                </a:rPr>
                <a:t> QR </a:t>
              </a:r>
              <a:r>
                <a:rPr lang="en-US" dirty="0" err="1">
                  <a:solidFill>
                    <a:srgbClr val="C00000"/>
                  </a:solidFill>
                  <a:latin typeface="#9Slide05 SVNUT Triumph" panose="00000500000000000000" pitchFamily="2" charset="0"/>
                </a:rPr>
                <a:t>để</a:t>
              </a:r>
              <a:r>
                <a:rPr lang="en-US" dirty="0">
                  <a:solidFill>
                    <a:srgbClr val="C00000"/>
                  </a:solidFill>
                  <a:latin typeface="#9Slide05 SVNUT Triumph" panose="00000500000000000000" pitchFamily="2" charset="0"/>
                </a:rPr>
                <a:t> </a:t>
              </a:r>
              <a:r>
                <a:rPr lang="en-US" dirty="0" err="1">
                  <a:solidFill>
                    <a:srgbClr val="C00000"/>
                  </a:solidFill>
                  <a:latin typeface="#9Slide05 SVNUT Triumph" panose="00000500000000000000" pitchFamily="2" charset="0"/>
                </a:rPr>
                <a:t>tham</a:t>
              </a:r>
              <a:r>
                <a:rPr lang="en-US" dirty="0">
                  <a:solidFill>
                    <a:srgbClr val="C00000"/>
                  </a:solidFill>
                  <a:latin typeface="#9Slide05 SVNUT Triumph" panose="00000500000000000000" pitchFamily="2" charset="0"/>
                </a:rPr>
                <a:t> </a:t>
              </a:r>
              <a:r>
                <a:rPr lang="en-US" dirty="0" err="1">
                  <a:solidFill>
                    <a:srgbClr val="C00000"/>
                  </a:solidFill>
                  <a:latin typeface="#9Slide05 SVNUT Triumph" panose="00000500000000000000" pitchFamily="2" charset="0"/>
                </a:rPr>
                <a:t>khảo</a:t>
              </a:r>
              <a:endParaRPr lang="en-US" dirty="0">
                <a:solidFill>
                  <a:srgbClr val="C00000"/>
                </a:solidFill>
                <a:latin typeface="#9Slide05 SVNUT Triumph" panose="00000500000000000000" pitchFamily="2" charset="0"/>
              </a:endParaRPr>
            </a:p>
          </p:txBody>
        </p:sp>
      </p:grpSp>
      <p:sp>
        <p:nvSpPr>
          <p:cNvPr id="12" name="TextBox 11">
            <a:extLst>
              <a:ext uri="{FF2B5EF4-FFF2-40B4-BE49-F238E27FC236}">
                <a16:creationId xmlns:a16="http://schemas.microsoft.com/office/drawing/2014/main" id="{D706BB19-8371-2A30-10BE-CFE6310E334D}"/>
              </a:ext>
            </a:extLst>
          </p:cNvPr>
          <p:cNvSpPr txBox="1"/>
          <p:nvPr/>
        </p:nvSpPr>
        <p:spPr>
          <a:xfrm>
            <a:off x="220715" y="3426735"/>
            <a:ext cx="9653581" cy="3046988"/>
          </a:xfrm>
          <a:prstGeom prst="rect">
            <a:avLst/>
          </a:prstGeom>
          <a:solidFill>
            <a:schemeClr val="accent3">
              <a:lumMod val="20000"/>
              <a:lumOff val="80000"/>
            </a:schemeClr>
          </a:solidFill>
        </p:spPr>
        <p:txBody>
          <a:bodyPr wrap="square">
            <a:spAutoFit/>
          </a:bodyPr>
          <a:lstStyle/>
          <a:p>
            <a:r>
              <a:rPr lang="vi-VN" sz="2400" b="1" dirty="0">
                <a:solidFill>
                  <a:srgbClr val="C00000"/>
                </a:solidFill>
                <a:latin typeface="#9Slide03 SFU Futura_12" panose="00000400000000000000" pitchFamily="2" charset="0"/>
              </a:rPr>
              <a:t>Các nhóm phân chia công việc cho các thành viên tìm thông tin về: </a:t>
            </a:r>
          </a:p>
          <a:p>
            <a:r>
              <a:rPr lang="vi-VN" sz="2400" b="1" dirty="0">
                <a:solidFill>
                  <a:srgbClr val="C00000"/>
                </a:solidFill>
                <a:latin typeface="#9Slide03 SFU Futura_12" panose="00000400000000000000" pitchFamily="2" charset="0"/>
              </a:rPr>
              <a:t>(1) </a:t>
            </a:r>
            <a:r>
              <a:rPr lang="vi-VN" sz="2400" dirty="0">
                <a:latin typeface="#9Slide03 SFU Futura_12" panose="00000400000000000000" pitchFamily="2" charset="0"/>
              </a:rPr>
              <a:t>Vị trí địa lí và lịch sử hình thành.</a:t>
            </a:r>
          </a:p>
          <a:p>
            <a:r>
              <a:rPr lang="vi-VN" sz="2400" b="1" dirty="0">
                <a:solidFill>
                  <a:srgbClr val="C00000"/>
                </a:solidFill>
                <a:latin typeface="#9Slide03 SFU Futura_12" panose="00000400000000000000" pitchFamily="2" charset="0"/>
              </a:rPr>
              <a:t>(2) </a:t>
            </a:r>
            <a:r>
              <a:rPr lang="vi-VN" sz="2400" dirty="0">
                <a:latin typeface="#9Slide03 SFU Futura_12" panose="00000400000000000000" pitchFamily="2" charset="0"/>
              </a:rPr>
              <a:t>Tên các tỉnh, thành phố; diện tích, dân số Vùng </a:t>
            </a:r>
            <a:r>
              <a:rPr lang="en-US" sz="2400" dirty="0">
                <a:latin typeface="#9Slide03 SFU Futura_12" panose="00000400000000000000" pitchFamily="2" charset="0"/>
              </a:rPr>
              <a:t>KTTĐ </a:t>
            </a:r>
            <a:r>
              <a:rPr lang="en-US" sz="2400" dirty="0" err="1">
                <a:latin typeface="#9Slide03 SFU Futura_12" panose="00000400000000000000" pitchFamily="2" charset="0"/>
              </a:rPr>
              <a:t>Bắc</a:t>
            </a:r>
            <a:r>
              <a:rPr lang="en-US" sz="2400" dirty="0">
                <a:latin typeface="#9Slide03 SFU Futura_12" panose="00000400000000000000" pitchFamily="2" charset="0"/>
              </a:rPr>
              <a:t> </a:t>
            </a:r>
            <a:r>
              <a:rPr lang="en-US" sz="2400" dirty="0" err="1">
                <a:latin typeface="#9Slide03 SFU Futura_12" panose="00000400000000000000" pitchFamily="2" charset="0"/>
              </a:rPr>
              <a:t>Bộ</a:t>
            </a:r>
            <a:r>
              <a:rPr lang="en-US" sz="2400" dirty="0">
                <a:latin typeface="#9Slide03 SFU Futura_12" panose="00000400000000000000" pitchFamily="2" charset="0"/>
              </a:rPr>
              <a:t>.</a:t>
            </a:r>
            <a:endParaRPr lang="vi-VN" sz="2400" dirty="0">
              <a:latin typeface="#9Slide03 SFU Futura_12" panose="00000400000000000000" pitchFamily="2" charset="0"/>
            </a:endParaRPr>
          </a:p>
          <a:p>
            <a:r>
              <a:rPr lang="vi-VN" sz="2400" b="1" dirty="0">
                <a:solidFill>
                  <a:srgbClr val="C00000"/>
                </a:solidFill>
                <a:latin typeface="#9Slide03 SFU Futura_12" panose="00000400000000000000" pitchFamily="2" charset="0"/>
              </a:rPr>
              <a:t>(3) </a:t>
            </a:r>
            <a:r>
              <a:rPr lang="vi-VN" sz="2400" dirty="0">
                <a:latin typeface="#9Slide03 SFU Futura_12" panose="00000400000000000000" pitchFamily="2" charset="0"/>
              </a:rPr>
              <a:t>Trình bày một số thế mạnh nổi trội của vùng về vị trí, tài nguyên </a:t>
            </a:r>
            <a:r>
              <a:rPr lang="en-US" sz="2400" dirty="0">
                <a:latin typeface="#9Slide03 SFU Futura_12" panose="00000400000000000000" pitchFamily="2" charset="0"/>
              </a:rPr>
              <a:t>TN,</a:t>
            </a:r>
            <a:endParaRPr lang="vi-VN" sz="2400" dirty="0">
              <a:latin typeface="#9Slide03 SFU Futura_12" panose="00000400000000000000" pitchFamily="2" charset="0"/>
            </a:endParaRPr>
          </a:p>
          <a:p>
            <a:r>
              <a:rPr lang="vi-VN" sz="2400" dirty="0">
                <a:latin typeface="#9Slide03 SFU Futura_12" panose="00000400000000000000" pitchFamily="2" charset="0"/>
              </a:rPr>
              <a:t>nguồn lao động, cơ sở hạ tầng, vốn đầu tư,...</a:t>
            </a:r>
          </a:p>
          <a:p>
            <a:r>
              <a:rPr lang="vi-VN" sz="2400" b="1" dirty="0">
                <a:solidFill>
                  <a:srgbClr val="C00000"/>
                </a:solidFill>
                <a:latin typeface="#9Slide03 SFU Futura_12" panose="00000400000000000000" pitchFamily="2" charset="0"/>
              </a:rPr>
              <a:t>(4) </a:t>
            </a:r>
            <a:r>
              <a:rPr lang="vi-VN" sz="2400" dirty="0">
                <a:latin typeface="#9Slide03 SFU Futura_12" panose="00000400000000000000" pitchFamily="2" charset="0"/>
              </a:rPr>
              <a:t>Kể tên một số ngành kinh tế tiêu biểu.</a:t>
            </a:r>
          </a:p>
          <a:p>
            <a:r>
              <a:rPr lang="vi-VN" sz="2400" b="1" dirty="0">
                <a:solidFill>
                  <a:srgbClr val="C00000"/>
                </a:solidFill>
                <a:latin typeface="#9Slide03 SFU Futura_12" panose="00000400000000000000" pitchFamily="2" charset="0"/>
              </a:rPr>
              <a:t>(5) </a:t>
            </a:r>
            <a:r>
              <a:rPr lang="vi-VN" sz="2400" dirty="0">
                <a:latin typeface="#9Slide03 SFU Futura_12" panose="00000400000000000000" pitchFamily="2" charset="0"/>
              </a:rPr>
              <a:t>Vai trò của vùng đối với nền kinh tế cả nước (đóng góp của vùng vào GDP cả nước).</a:t>
            </a:r>
          </a:p>
        </p:txBody>
      </p:sp>
      <p:pic>
        <p:nvPicPr>
          <p:cNvPr id="2" name="Picture 1">
            <a:extLst>
              <a:ext uri="{FF2B5EF4-FFF2-40B4-BE49-F238E27FC236}">
                <a16:creationId xmlns:a16="http://schemas.microsoft.com/office/drawing/2014/main" id="{780359E5-768D-FDB9-32B0-2947CE6019AE}"/>
              </a:ext>
            </a:extLst>
          </p:cNvPr>
          <p:cNvPicPr>
            <a:picLocks noChangeAspect="1"/>
          </p:cNvPicPr>
          <p:nvPr/>
        </p:nvPicPr>
        <p:blipFill>
          <a:blip r:embed="rId4"/>
          <a:stretch>
            <a:fillRect/>
          </a:stretch>
        </p:blipFill>
        <p:spPr>
          <a:xfrm>
            <a:off x="10221794" y="3067769"/>
            <a:ext cx="1708566" cy="1717465"/>
          </a:xfrm>
          <a:prstGeom prst="rect">
            <a:avLst/>
          </a:prstGeom>
        </p:spPr>
      </p:pic>
      <p:pic>
        <p:nvPicPr>
          <p:cNvPr id="3" name="Picture 2">
            <a:extLst>
              <a:ext uri="{FF2B5EF4-FFF2-40B4-BE49-F238E27FC236}">
                <a16:creationId xmlns:a16="http://schemas.microsoft.com/office/drawing/2014/main" id="{7CCA58F6-137F-DF5F-BEAD-8BF531D6AC7C}"/>
              </a:ext>
            </a:extLst>
          </p:cNvPr>
          <p:cNvPicPr>
            <a:picLocks noChangeAspect="1"/>
          </p:cNvPicPr>
          <p:nvPr/>
        </p:nvPicPr>
        <p:blipFill>
          <a:blip r:embed="rId5"/>
          <a:stretch>
            <a:fillRect/>
          </a:stretch>
        </p:blipFill>
        <p:spPr>
          <a:xfrm>
            <a:off x="10180869" y="5040148"/>
            <a:ext cx="1790416" cy="1799323"/>
          </a:xfrm>
          <a:prstGeom prst="rect">
            <a:avLst/>
          </a:prstGeom>
        </p:spPr>
      </p:pic>
      <p:pic>
        <p:nvPicPr>
          <p:cNvPr id="4" name="Picture 3">
            <a:extLst>
              <a:ext uri="{FF2B5EF4-FFF2-40B4-BE49-F238E27FC236}">
                <a16:creationId xmlns:a16="http://schemas.microsoft.com/office/drawing/2014/main" id="{2C016CED-BE0D-FBF7-9696-B2C0E54396B6}"/>
              </a:ext>
            </a:extLst>
          </p:cNvPr>
          <p:cNvPicPr>
            <a:picLocks noChangeAspect="1"/>
          </p:cNvPicPr>
          <p:nvPr/>
        </p:nvPicPr>
        <p:blipFill>
          <a:blip r:embed="rId6"/>
          <a:stretch>
            <a:fillRect/>
          </a:stretch>
        </p:blipFill>
        <p:spPr>
          <a:xfrm>
            <a:off x="8318817" y="1350304"/>
            <a:ext cx="1709004" cy="1717465"/>
          </a:xfrm>
          <a:prstGeom prst="rect">
            <a:avLst/>
          </a:prstGeom>
        </p:spPr>
      </p:pic>
      <p:pic>
        <p:nvPicPr>
          <p:cNvPr id="6" name="Picture 5">
            <a:extLst>
              <a:ext uri="{FF2B5EF4-FFF2-40B4-BE49-F238E27FC236}">
                <a16:creationId xmlns:a16="http://schemas.microsoft.com/office/drawing/2014/main" id="{5A956533-E599-E73B-6E97-8584E0AFFE6A}"/>
              </a:ext>
            </a:extLst>
          </p:cNvPr>
          <p:cNvPicPr>
            <a:picLocks noChangeAspect="1"/>
          </p:cNvPicPr>
          <p:nvPr/>
        </p:nvPicPr>
        <p:blipFill>
          <a:blip r:embed="rId7"/>
          <a:stretch>
            <a:fillRect/>
          </a:stretch>
        </p:blipFill>
        <p:spPr>
          <a:xfrm>
            <a:off x="283542" y="250287"/>
            <a:ext cx="7841302" cy="2973127"/>
          </a:xfrm>
          <a:prstGeom prst="rect">
            <a:avLst/>
          </a:prstGeom>
        </p:spPr>
      </p:pic>
    </p:spTree>
    <p:extLst>
      <p:ext uri="{BB962C8B-B14F-4D97-AF65-F5344CB8AC3E}">
        <p14:creationId xmlns:p14="http://schemas.microsoft.com/office/powerpoint/2010/main" val="114140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A117D4-06D7-6F60-9104-59C3AD3D6889}"/>
              </a:ext>
            </a:extLst>
          </p:cNvPr>
          <p:cNvGrpSpPr/>
          <p:nvPr/>
        </p:nvGrpSpPr>
        <p:grpSpPr>
          <a:xfrm>
            <a:off x="573471" y="224786"/>
            <a:ext cx="7294886" cy="944171"/>
            <a:chOff x="506882" y="1093553"/>
            <a:chExt cx="7294886" cy="944171"/>
          </a:xfrm>
        </p:grpSpPr>
        <p:sp>
          <p:nvSpPr>
            <p:cNvPr id="14" name="Lưu đồ: Điểm Kết Thúc 147">
              <a:extLst>
                <a:ext uri="{FF2B5EF4-FFF2-40B4-BE49-F238E27FC236}">
                  <a16:creationId xmlns:a16="http://schemas.microsoft.com/office/drawing/2014/main" id="{B5183A6E-3055-43C9-996A-2D190FFB60FF}"/>
                </a:ext>
              </a:extLst>
            </p:cNvPr>
            <p:cNvSpPr/>
            <p:nvPr/>
          </p:nvSpPr>
          <p:spPr>
            <a:xfrm>
              <a:off x="861614" y="1195268"/>
              <a:ext cx="6940154" cy="744065"/>
            </a:xfrm>
            <a:prstGeom prst="flowChartTerminator">
              <a:avLst/>
            </a:prstGeom>
            <a:solidFill>
              <a:srgbClr val="0064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9Slide05 SVNUT Triumph" panose="00000500000000000000" pitchFamily="2" charset="0"/>
                </a:rPr>
                <a:t>Bảng</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kiểm</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cho</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sản</a:t>
              </a:r>
              <a:r>
                <a:rPr lang="en-US" sz="3600" dirty="0">
                  <a:solidFill>
                    <a:srgbClr val="FFFF00"/>
                  </a:solidFill>
                  <a:latin typeface="#9Slide05 SVNUT Triumph" panose="00000500000000000000" pitchFamily="2" charset="0"/>
                </a:rPr>
                <a:t> </a:t>
              </a:r>
              <a:r>
                <a:rPr lang="en-US" sz="3600" dirty="0" err="1">
                  <a:solidFill>
                    <a:srgbClr val="FFFF00"/>
                  </a:solidFill>
                  <a:latin typeface="#9Slide05 SVNUT Triumph" panose="00000500000000000000" pitchFamily="2" charset="0"/>
                </a:rPr>
                <a:t>phẩm</a:t>
              </a:r>
              <a:endParaRPr lang="en-US" sz="3600" dirty="0">
                <a:solidFill>
                  <a:srgbClr val="FFFF00"/>
                </a:solidFill>
                <a:latin typeface="#9Slide05 SVNUT Triumph" panose="00000500000000000000" pitchFamily="2" charset="0"/>
              </a:endParaRPr>
            </a:p>
          </p:txBody>
        </p:sp>
        <p:pic>
          <p:nvPicPr>
            <p:cNvPr id="25" name="Picture 2" descr="Copyediting | AnnaProofing">
              <a:extLst>
                <a:ext uri="{FF2B5EF4-FFF2-40B4-BE49-F238E27FC236}">
                  <a16:creationId xmlns:a16="http://schemas.microsoft.com/office/drawing/2014/main" id="{8C2C0F88-ED36-4737-A139-308D36F1F7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06882" y="1093553"/>
              <a:ext cx="886691" cy="94417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a:extLst>
              <a:ext uri="{FF2B5EF4-FFF2-40B4-BE49-F238E27FC236}">
                <a16:creationId xmlns:a16="http://schemas.microsoft.com/office/drawing/2014/main" id="{89C569D3-3FBD-C3AD-B0DF-02CFE9765D6A}"/>
              </a:ext>
            </a:extLst>
          </p:cNvPr>
          <p:cNvGraphicFramePr>
            <a:graphicFrameLocks noGrp="1"/>
          </p:cNvGraphicFramePr>
          <p:nvPr>
            <p:extLst>
              <p:ext uri="{D42A27DB-BD31-4B8C-83A1-F6EECF244321}">
                <p14:modId xmlns:p14="http://schemas.microsoft.com/office/powerpoint/2010/main" val="898470934"/>
              </p:ext>
            </p:extLst>
          </p:nvPr>
        </p:nvGraphicFramePr>
        <p:xfrm>
          <a:off x="536222" y="1692228"/>
          <a:ext cx="11119556" cy="4527952"/>
        </p:xfrm>
        <a:graphic>
          <a:graphicData uri="http://schemas.openxmlformats.org/drawingml/2006/table">
            <a:tbl>
              <a:tblPr firstRow="1" firstCol="1" bandRow="1">
                <a:tableStyleId>{616DA210-FB5B-4158-B5E0-FEB733F419BA}</a:tableStyleId>
              </a:tblPr>
              <a:tblGrid>
                <a:gridCol w="7682089">
                  <a:extLst>
                    <a:ext uri="{9D8B030D-6E8A-4147-A177-3AD203B41FA5}">
                      <a16:colId xmlns:a16="http://schemas.microsoft.com/office/drawing/2014/main" val="1911721842"/>
                    </a:ext>
                  </a:extLst>
                </a:gridCol>
                <a:gridCol w="1749778">
                  <a:extLst>
                    <a:ext uri="{9D8B030D-6E8A-4147-A177-3AD203B41FA5}">
                      <a16:colId xmlns:a16="http://schemas.microsoft.com/office/drawing/2014/main" val="2949418730"/>
                    </a:ext>
                  </a:extLst>
                </a:gridCol>
                <a:gridCol w="1687689">
                  <a:extLst>
                    <a:ext uri="{9D8B030D-6E8A-4147-A177-3AD203B41FA5}">
                      <a16:colId xmlns:a16="http://schemas.microsoft.com/office/drawing/2014/main" val="1533259517"/>
                    </a:ext>
                  </a:extLst>
                </a:gridCol>
              </a:tblGrid>
              <a:tr h="1072959">
                <a:tc>
                  <a:txBody>
                    <a:bodyPr/>
                    <a:lstStyle/>
                    <a:p>
                      <a:pPr marL="635" marR="0" indent="-1905" algn="ctr">
                        <a:lnSpc>
                          <a:spcPct val="115000"/>
                        </a:lnSpc>
                        <a:spcBef>
                          <a:spcPts val="0"/>
                        </a:spcBef>
                        <a:spcAft>
                          <a:spcPts val="0"/>
                        </a:spcAft>
                      </a:pPr>
                      <a:r>
                        <a:rPr lang="it-IT" sz="2800" dirty="0">
                          <a:solidFill>
                            <a:srgbClr val="C00000"/>
                          </a:solidFill>
                          <a:effectLst/>
                          <a:latin typeface="#9Slide03 SFU Futura_12" panose="00000400000000000000" pitchFamily="2" charset="0"/>
                        </a:rPr>
                        <a:t>Nội dung</a:t>
                      </a:r>
                    </a:p>
                    <a:p>
                      <a:pPr marL="635" marR="0" indent="-1905" algn="ctr">
                        <a:lnSpc>
                          <a:spcPct val="115000"/>
                        </a:lnSpc>
                        <a:spcBef>
                          <a:spcPts val="0"/>
                        </a:spcBef>
                        <a:spcAft>
                          <a:spcPts val="0"/>
                        </a:spcAft>
                      </a:pPr>
                      <a:endParaRPr lang="en-US" sz="2400" dirty="0">
                        <a:solidFill>
                          <a:srgbClr val="C00000"/>
                        </a:solidFill>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ctr">
                        <a:lnSpc>
                          <a:spcPct val="115000"/>
                        </a:lnSpc>
                        <a:spcBef>
                          <a:spcPts val="0"/>
                        </a:spcBef>
                        <a:spcAft>
                          <a:spcPts val="0"/>
                        </a:spcAft>
                      </a:pPr>
                      <a:r>
                        <a:rPr lang="it-IT" sz="2800" dirty="0">
                          <a:solidFill>
                            <a:srgbClr val="C00000"/>
                          </a:solidFill>
                          <a:effectLst/>
                          <a:latin typeface="#9Slide03 SFU Futura_12" panose="00000400000000000000" pitchFamily="2" charset="0"/>
                        </a:rPr>
                        <a:t>Có</a:t>
                      </a:r>
                      <a:endParaRPr lang="en-US" sz="2400" dirty="0">
                        <a:solidFill>
                          <a:srgbClr val="C00000"/>
                        </a:solidFill>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ctr">
                        <a:lnSpc>
                          <a:spcPct val="115000"/>
                        </a:lnSpc>
                        <a:spcBef>
                          <a:spcPts val="0"/>
                        </a:spcBef>
                        <a:spcAft>
                          <a:spcPts val="0"/>
                        </a:spcAft>
                      </a:pPr>
                      <a:r>
                        <a:rPr lang="it-IT" sz="2800" dirty="0">
                          <a:solidFill>
                            <a:srgbClr val="C00000"/>
                          </a:solidFill>
                          <a:effectLst/>
                          <a:latin typeface="#9Slide03 SFU Futura_12" panose="00000400000000000000" pitchFamily="2" charset="0"/>
                        </a:rPr>
                        <a:t>Không</a:t>
                      </a:r>
                      <a:endParaRPr lang="en-US" sz="2400" dirty="0">
                        <a:solidFill>
                          <a:srgbClr val="C00000"/>
                        </a:solidFill>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3882856194"/>
                  </a:ext>
                </a:extLst>
              </a:tr>
              <a:tr h="549832">
                <a:tc>
                  <a:txBody>
                    <a:bodyPr/>
                    <a:lstStyle/>
                    <a:p>
                      <a:pPr marL="635" marR="0" indent="-1905" algn="just">
                        <a:lnSpc>
                          <a:spcPct val="115000"/>
                        </a:lnSpc>
                        <a:spcBef>
                          <a:spcPts val="0"/>
                        </a:spcBef>
                        <a:spcAft>
                          <a:spcPts val="0"/>
                        </a:spcAft>
                      </a:pPr>
                      <a:r>
                        <a:rPr lang="it-IT" sz="2800">
                          <a:effectLst/>
                          <a:latin typeface="#9Slide03 SFU Futura_12" panose="00000400000000000000" pitchFamily="2" charset="0"/>
                          <a:ea typeface="Times New Roman" panose="02020603050405020304" pitchFamily="18" charset="0"/>
                        </a:rPr>
                        <a:t>Có tên sản phẩm, tên thành viên.</a:t>
                      </a:r>
                      <a:endParaRPr lang="en-US" sz="2800">
                        <a:effectLst/>
                        <a:latin typeface="#9Slide03 SFU Futura_12" panose="00000400000000000000" pitchFamily="2"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577415732"/>
                  </a:ext>
                </a:extLst>
              </a:tr>
              <a:tr h="705833">
                <a:tc>
                  <a:txBody>
                    <a:bodyPr/>
                    <a:lstStyle/>
                    <a:p>
                      <a:pPr marL="635" marR="0" indent="-1905" algn="just">
                        <a:lnSpc>
                          <a:spcPct val="115000"/>
                        </a:lnSpc>
                        <a:spcBef>
                          <a:spcPts val="0"/>
                        </a:spcBef>
                        <a:spcAft>
                          <a:spcPts val="0"/>
                        </a:spcAft>
                      </a:pPr>
                      <a:r>
                        <a:rPr lang="it-IT" sz="2800" dirty="0">
                          <a:effectLst/>
                          <a:latin typeface="#9Slide03 SFU Futura_12" panose="00000400000000000000" pitchFamily="2" charset="0"/>
                          <a:ea typeface="Times New Roman" panose="02020603050405020304" pitchFamily="18" charset="0"/>
                        </a:rPr>
                        <a:t>Thể hiện được đầy đủ nội dung như yêu cầu.</a:t>
                      </a:r>
                      <a:endParaRPr lang="en-US" sz="2800" dirty="0">
                        <a:effectLst/>
                        <a:latin typeface="#9Slide03 SFU Futura_12" panose="00000400000000000000" pitchFamily="2"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3641619993"/>
                  </a:ext>
                </a:extLst>
              </a:tr>
              <a:tr h="549832">
                <a:tc>
                  <a:txBody>
                    <a:bodyPr/>
                    <a:lstStyle/>
                    <a:p>
                      <a:pPr marL="635" marR="0" indent="-1905" algn="just">
                        <a:lnSpc>
                          <a:spcPct val="115000"/>
                        </a:lnSpc>
                        <a:spcBef>
                          <a:spcPts val="0"/>
                        </a:spcBef>
                        <a:spcAft>
                          <a:spcPts val="0"/>
                        </a:spcAft>
                      </a:pPr>
                      <a:r>
                        <a:rPr lang="it-IT" sz="2800">
                          <a:effectLst/>
                          <a:latin typeface="#9Slide03 SFU Futura_12" panose="00000400000000000000" pitchFamily="2" charset="0"/>
                          <a:ea typeface="Times New Roman" panose="02020603050405020304" pitchFamily="18" charset="0"/>
                        </a:rPr>
                        <a:t>Chữ viết rõ ràng, đúng chính tả, dễ đọc.</a:t>
                      </a:r>
                      <a:endParaRPr lang="en-US" sz="2800">
                        <a:effectLst/>
                        <a:latin typeface="#9Slide03 SFU Futura_12" panose="00000400000000000000" pitchFamily="2"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2972539649"/>
                  </a:ext>
                </a:extLst>
              </a:tr>
              <a:tr h="549832">
                <a:tc>
                  <a:txBody>
                    <a:bodyPr/>
                    <a:lstStyle/>
                    <a:p>
                      <a:pPr marL="635" marR="0" indent="-1905" algn="just">
                        <a:lnSpc>
                          <a:spcPct val="115000"/>
                        </a:lnSpc>
                        <a:spcBef>
                          <a:spcPts val="0"/>
                        </a:spcBef>
                        <a:spcAft>
                          <a:spcPts val="0"/>
                        </a:spcAft>
                      </a:pPr>
                      <a:r>
                        <a:rPr lang="it-IT" sz="2800">
                          <a:effectLst/>
                          <a:latin typeface="#9Slide03 SFU Futura_12" panose="00000400000000000000" pitchFamily="2" charset="0"/>
                          <a:ea typeface="Times New Roman" panose="02020603050405020304" pitchFamily="18" charset="0"/>
                        </a:rPr>
                        <a:t>Có hình vẽ, icon minh họa.</a:t>
                      </a:r>
                      <a:endParaRPr lang="en-US" sz="2800">
                        <a:effectLst/>
                        <a:latin typeface="#9Slide03 SFU Futura_12" panose="00000400000000000000" pitchFamily="2"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1851368772"/>
                  </a:ext>
                </a:extLst>
              </a:tr>
              <a:tr h="549832">
                <a:tc>
                  <a:txBody>
                    <a:bodyPr/>
                    <a:lstStyle/>
                    <a:p>
                      <a:pPr marL="635" marR="0" indent="-1905" algn="just">
                        <a:lnSpc>
                          <a:spcPct val="115000"/>
                        </a:lnSpc>
                        <a:spcBef>
                          <a:spcPts val="0"/>
                        </a:spcBef>
                        <a:spcAft>
                          <a:spcPts val="0"/>
                        </a:spcAft>
                      </a:pPr>
                      <a:r>
                        <a:rPr lang="it-IT" sz="2800">
                          <a:effectLst/>
                          <a:latin typeface="#9Slide03 SFU Futura_12" panose="00000400000000000000" pitchFamily="2" charset="0"/>
                          <a:ea typeface="Times New Roman" panose="02020603050405020304" pitchFamily="18" charset="0"/>
                        </a:rPr>
                        <a:t>Bố cục hài hòa, cân đối, có tính sáng tạo.</a:t>
                      </a:r>
                      <a:endParaRPr lang="en-US" sz="2800">
                        <a:effectLst/>
                        <a:latin typeface="#9Slide03 SFU Futura_12" panose="00000400000000000000" pitchFamily="2"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2310537500"/>
                  </a:ext>
                </a:extLst>
              </a:tr>
              <a:tr h="549832">
                <a:tc>
                  <a:txBody>
                    <a:bodyPr/>
                    <a:lstStyle/>
                    <a:p>
                      <a:pPr marL="635" marR="0" indent="-1905" algn="just">
                        <a:lnSpc>
                          <a:spcPct val="115000"/>
                        </a:lnSpc>
                        <a:spcBef>
                          <a:spcPts val="0"/>
                        </a:spcBef>
                        <a:spcAft>
                          <a:spcPts val="0"/>
                        </a:spcAft>
                      </a:pPr>
                      <a:r>
                        <a:rPr lang="it-IT" sz="2800" dirty="0">
                          <a:effectLst/>
                          <a:latin typeface="#9Slide03 SFU Futura_12" panose="00000400000000000000" pitchFamily="2" charset="0"/>
                          <a:ea typeface="Times New Roman" panose="02020603050405020304" pitchFamily="18" charset="0"/>
                        </a:rPr>
                        <a:t>Màu sắc rõ nét, thu hút. </a:t>
                      </a:r>
                      <a:endParaRPr lang="en-US" sz="2800" dirty="0">
                        <a:effectLst/>
                        <a:latin typeface="#9Slide03 SFU Futura_12" panose="00000400000000000000" pitchFamily="2"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a:effectLst/>
                          <a:latin typeface="#9Slide03 SFU Futura_12" panose="00000400000000000000" pitchFamily="2" charset="0"/>
                        </a:rPr>
                        <a:t> </a:t>
                      </a:r>
                      <a:endParaRPr lang="en-US" sz="200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tc>
                  <a:txBody>
                    <a:bodyPr/>
                    <a:lstStyle/>
                    <a:p>
                      <a:pPr marL="635" marR="0" indent="-1905" algn="just">
                        <a:lnSpc>
                          <a:spcPct val="115000"/>
                        </a:lnSpc>
                        <a:spcBef>
                          <a:spcPts val="0"/>
                        </a:spcBef>
                        <a:spcAft>
                          <a:spcPts val="0"/>
                        </a:spcAft>
                      </a:pPr>
                      <a:r>
                        <a:rPr lang="it-IT" sz="2400" dirty="0">
                          <a:effectLst/>
                          <a:latin typeface="#9Slide03 SFU Futura_12" panose="00000400000000000000" pitchFamily="2" charset="0"/>
                        </a:rPr>
                        <a:t> </a:t>
                      </a:r>
                      <a:endParaRPr lang="en-US" sz="2000" dirty="0">
                        <a:effectLst/>
                        <a:latin typeface="#9Slide03 SFU Futura_12" panose="00000400000000000000" pitchFamily="2" charset="0"/>
                        <a:ea typeface="Times New Roman" panose="02020603050405020304" pitchFamily="18" charset="0"/>
                      </a:endParaRPr>
                    </a:p>
                  </a:txBody>
                  <a:tcPr marL="63372" marR="63372" marT="0" marB="0">
                    <a:solidFill>
                      <a:schemeClr val="accent5">
                        <a:lumMod val="20000"/>
                        <a:lumOff val="80000"/>
                      </a:schemeClr>
                    </a:solidFill>
                  </a:tcPr>
                </a:tc>
                <a:extLst>
                  <a:ext uri="{0D108BD9-81ED-4DB2-BD59-A6C34878D82A}">
                    <a16:rowId xmlns:a16="http://schemas.microsoft.com/office/drawing/2014/main" val="3042271755"/>
                  </a:ext>
                </a:extLst>
              </a:tr>
            </a:tbl>
          </a:graphicData>
        </a:graphic>
      </p:graphicFrame>
    </p:spTree>
    <p:extLst>
      <p:ext uri="{BB962C8B-B14F-4D97-AF65-F5344CB8AC3E}">
        <p14:creationId xmlns:p14="http://schemas.microsoft.com/office/powerpoint/2010/main" val="351801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78415B-317C-2A9B-F345-91B7513B6E17}"/>
              </a:ext>
            </a:extLst>
          </p:cNvPr>
          <p:cNvSpPr txBox="1"/>
          <p:nvPr/>
        </p:nvSpPr>
        <p:spPr>
          <a:xfrm>
            <a:off x="391723" y="1126880"/>
            <a:ext cx="5230141" cy="21291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400" b="1" spc="-50" dirty="0">
              <a:solidFill>
                <a:srgbClr val="0154D4"/>
              </a:solidFill>
              <a:latin typeface="#9Slide03 SFU Futura_05" panose="00000800000000000000" pitchFamily="2" charset="0"/>
              <a:ea typeface="+mj-ea"/>
              <a:cs typeface="+mj-cs"/>
            </a:endParaRPr>
          </a:p>
        </p:txBody>
      </p:sp>
      <p:sp>
        <p:nvSpPr>
          <p:cNvPr id="6" name="TextBox 5">
            <a:extLst>
              <a:ext uri="{FF2B5EF4-FFF2-40B4-BE49-F238E27FC236}">
                <a16:creationId xmlns:a16="http://schemas.microsoft.com/office/drawing/2014/main" id="{22F27311-D587-C2A1-E33E-DC04E87DA14B}"/>
              </a:ext>
            </a:extLst>
          </p:cNvPr>
          <p:cNvSpPr txBox="1"/>
          <p:nvPr/>
        </p:nvSpPr>
        <p:spPr>
          <a:xfrm>
            <a:off x="1257012" y="675202"/>
            <a:ext cx="8729703" cy="535531"/>
          </a:xfrm>
          <a:prstGeom prst="rect">
            <a:avLst/>
          </a:prstGeom>
          <a:noFill/>
        </p:spPr>
        <p:txBody>
          <a:bodyPr wrap="square">
            <a:spAutoFit/>
          </a:bodyPr>
          <a:lstStyle/>
          <a:p>
            <a:pPr>
              <a:lnSpc>
                <a:spcPct val="90000"/>
              </a:lnSpc>
              <a:spcBef>
                <a:spcPct val="0"/>
              </a:spcBef>
              <a:spcAft>
                <a:spcPts val="600"/>
              </a:spcAft>
            </a:pPr>
            <a:r>
              <a:rPr lang="en-US" sz="3200" b="1" spc="-50" dirty="0">
                <a:solidFill>
                  <a:srgbClr val="0154D4"/>
                </a:solidFill>
                <a:latin typeface="#9Slide03 SFU Futura_05" panose="00000800000000000000" pitchFamily="2" charset="0"/>
                <a:ea typeface="+mj-ea"/>
                <a:cs typeface="+mj-cs"/>
              </a:rPr>
              <a:t>VÙNG KINH TẾ TRỌNG ĐIỂM BẮC BỘ</a:t>
            </a:r>
          </a:p>
        </p:txBody>
      </p:sp>
      <p:sp>
        <p:nvSpPr>
          <p:cNvPr id="7" name="Rectangle 6">
            <a:extLst>
              <a:ext uri="{FF2B5EF4-FFF2-40B4-BE49-F238E27FC236}">
                <a16:creationId xmlns:a16="http://schemas.microsoft.com/office/drawing/2014/main" id="{3B337FEE-BA3F-9647-487C-7C9074DD0E76}"/>
              </a:ext>
            </a:extLst>
          </p:cNvPr>
          <p:cNvSpPr/>
          <p:nvPr/>
        </p:nvSpPr>
        <p:spPr>
          <a:xfrm>
            <a:off x="0" y="474132"/>
            <a:ext cx="180622" cy="966863"/>
          </a:xfrm>
          <a:prstGeom prst="rect">
            <a:avLst/>
          </a:prstGeom>
          <a:solidFill>
            <a:srgbClr val="0154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8F2C85B-968B-3E56-7424-9F74A2501ADB}"/>
              </a:ext>
            </a:extLst>
          </p:cNvPr>
          <p:cNvCxnSpPr>
            <a:cxnSpLocks/>
          </p:cNvCxnSpPr>
          <p:nvPr/>
        </p:nvCxnSpPr>
        <p:spPr>
          <a:xfrm>
            <a:off x="180622" y="1531307"/>
            <a:ext cx="3104445" cy="11289"/>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Thúc đẩy tăng trưởng, phát triển bền vững Vùng Kinh tế trọng điểm Bắc Bộ">
            <a:extLst>
              <a:ext uri="{FF2B5EF4-FFF2-40B4-BE49-F238E27FC236}">
                <a16:creationId xmlns:a16="http://schemas.microsoft.com/office/drawing/2014/main" id="{703EDC03-CE0D-A3CA-0775-F006235A79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30"/>
          <a:stretch/>
        </p:blipFill>
        <p:spPr bwMode="auto">
          <a:xfrm>
            <a:off x="163689" y="1440995"/>
            <a:ext cx="11864622" cy="527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5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5C6BB90-5B28-EC23-B9AC-A646E53A2A7B}"/>
              </a:ext>
            </a:extLst>
          </p:cNvPr>
          <p:cNvGrpSpPr/>
          <p:nvPr/>
        </p:nvGrpSpPr>
        <p:grpSpPr>
          <a:xfrm>
            <a:off x="112888" y="0"/>
            <a:ext cx="3496706" cy="766134"/>
            <a:chOff x="614455" y="1073425"/>
            <a:chExt cx="3496706" cy="766134"/>
          </a:xfrm>
        </p:grpSpPr>
        <p:sp>
          <p:nvSpPr>
            <p:cNvPr id="7" name="Lưu đồ: Điểm Kết Thúc 147">
              <a:extLst>
                <a:ext uri="{FF2B5EF4-FFF2-40B4-BE49-F238E27FC236}">
                  <a16:creationId xmlns:a16="http://schemas.microsoft.com/office/drawing/2014/main" id="{070CA458-2CD5-ABEF-3B7B-25B0EA455A70}"/>
                </a:ext>
              </a:extLst>
            </p:cNvPr>
            <p:cNvSpPr/>
            <p:nvPr/>
          </p:nvSpPr>
          <p:spPr>
            <a:xfrm>
              <a:off x="861614" y="1195269"/>
              <a:ext cx="3249547" cy="644290"/>
            </a:xfrm>
            <a:prstGeom prst="flowChartTerminator">
              <a:avLst/>
            </a:prstGeom>
            <a:solidFill>
              <a:srgbClr val="0064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latin typeface="#9Slide05 SVNUT Triumph" panose="00000500000000000000" pitchFamily="2" charset="0"/>
                </a:rPr>
                <a:t>Nội</a:t>
              </a:r>
              <a:r>
                <a:rPr lang="en-US" sz="2400" dirty="0">
                  <a:solidFill>
                    <a:srgbClr val="FFFF00"/>
                  </a:solidFill>
                  <a:latin typeface="#9Slide05 SVNUT Triumph" panose="00000500000000000000" pitchFamily="2" charset="0"/>
                </a:rPr>
                <a:t> dung </a:t>
              </a:r>
              <a:r>
                <a:rPr lang="en-US" sz="2400" dirty="0" err="1">
                  <a:solidFill>
                    <a:srgbClr val="FFFF00"/>
                  </a:solidFill>
                  <a:latin typeface="#9Slide05 SVNUT Triumph" panose="00000500000000000000" pitchFamily="2" charset="0"/>
                </a:rPr>
                <a:t>ghi</a:t>
              </a:r>
              <a:r>
                <a:rPr lang="en-US" sz="2400" dirty="0">
                  <a:solidFill>
                    <a:srgbClr val="FFFF00"/>
                  </a:solidFill>
                  <a:latin typeface="#9Slide05 SVNUT Triumph" panose="00000500000000000000" pitchFamily="2" charset="0"/>
                </a:rPr>
                <a:t> </a:t>
              </a:r>
              <a:r>
                <a:rPr lang="en-US" sz="2400" dirty="0" err="1">
                  <a:solidFill>
                    <a:srgbClr val="FFFF00"/>
                  </a:solidFill>
                  <a:latin typeface="#9Slide05 SVNUT Triumph" panose="00000500000000000000" pitchFamily="2" charset="0"/>
                </a:rPr>
                <a:t>bài</a:t>
              </a:r>
              <a:endParaRPr lang="en-US" sz="2400" dirty="0">
                <a:solidFill>
                  <a:srgbClr val="FFFF00"/>
                </a:solidFill>
                <a:latin typeface="#9Slide05 SVNUT Triumph" panose="00000500000000000000" pitchFamily="2" charset="0"/>
              </a:endParaRPr>
            </a:p>
          </p:txBody>
        </p:sp>
        <p:pic>
          <p:nvPicPr>
            <p:cNvPr id="8" name="Picture 2" descr="Copyediting | AnnaProofing">
              <a:extLst>
                <a:ext uri="{FF2B5EF4-FFF2-40B4-BE49-F238E27FC236}">
                  <a16:creationId xmlns:a16="http://schemas.microsoft.com/office/drawing/2014/main" id="{F795BB68-88D5-4959-6599-8E23824BBA1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4455" y="1073425"/>
              <a:ext cx="719493" cy="7661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B30F742-D3E1-247E-8D25-CFB35E86BD41}"/>
              </a:ext>
            </a:extLst>
          </p:cNvPr>
          <p:cNvSpPr txBox="1"/>
          <p:nvPr/>
        </p:nvSpPr>
        <p:spPr>
          <a:xfrm>
            <a:off x="7209553" y="1182231"/>
            <a:ext cx="4696177" cy="4493538"/>
          </a:xfrm>
          <a:prstGeom prst="rect">
            <a:avLst/>
          </a:prstGeom>
          <a:noFill/>
        </p:spPr>
        <p:txBody>
          <a:bodyPr wrap="square">
            <a:spAutoFit/>
          </a:bodyPr>
          <a:lstStyle/>
          <a:p>
            <a:pPr algn="just"/>
            <a:r>
              <a:rPr lang="vi-VN" sz="2200" b="1" dirty="0">
                <a:solidFill>
                  <a:srgbClr val="FF0000"/>
                </a:solidFill>
                <a:latin typeface="#9Slide03 SFU Futura_12" panose="00000400000000000000" pitchFamily="2" charset="0"/>
              </a:rPr>
              <a:t>3. Vai trò, đóng góp của vùng đối với nền kinh tế cả nước.</a:t>
            </a:r>
          </a:p>
          <a:p>
            <a:pPr marL="342900" indent="-342900" algn="just">
              <a:buFontTx/>
              <a:buChar char="-"/>
            </a:pPr>
            <a:r>
              <a:rPr lang="en-US" sz="2200" dirty="0">
                <a:latin typeface="#9Slide03 SFU Futura_12" panose="00000400000000000000" pitchFamily="2" charset="0"/>
              </a:rPr>
              <a:t>L</a:t>
            </a:r>
            <a:r>
              <a:rPr lang="vi-VN" sz="2200" dirty="0">
                <a:latin typeface="#9Slide03 SFU Futura_12" panose="00000400000000000000" pitchFamily="2" charset="0"/>
              </a:rPr>
              <a:t>à trung tâm đầu não về chính trị, kinh tế, văn hóa và khoa học - công nghệ của cả nước</a:t>
            </a:r>
            <a:r>
              <a:rPr lang="en-US" sz="2200" dirty="0">
                <a:latin typeface="#9Slide03 SFU Futura_12" panose="00000400000000000000" pitchFamily="2" charset="0"/>
              </a:rPr>
              <a:t>.</a:t>
            </a:r>
          </a:p>
          <a:p>
            <a:pPr marL="342900" indent="-342900" algn="just">
              <a:buFontTx/>
              <a:buChar char="-"/>
            </a:pPr>
            <a:r>
              <a:rPr lang="en-US" sz="2200" dirty="0" err="1">
                <a:latin typeface="#9Slide03 SFU Futura_12" panose="00000400000000000000" pitchFamily="2" charset="0"/>
              </a:rPr>
              <a:t>Là</a:t>
            </a:r>
            <a:r>
              <a:rPr lang="en-US" sz="2200" dirty="0">
                <a:latin typeface="#9Slide03 SFU Futura_12" panose="00000400000000000000" pitchFamily="2" charset="0"/>
              </a:rPr>
              <a:t> </a:t>
            </a:r>
            <a:r>
              <a:rPr lang="vi-VN" sz="2200" dirty="0">
                <a:latin typeface="#9Slide03 SFU Futura_12" panose="00000400000000000000" pitchFamily="2" charset="0"/>
              </a:rPr>
              <a:t>vùng </a:t>
            </a:r>
            <a:r>
              <a:rPr lang="vi-VN" sz="2200" b="1" dirty="0">
                <a:solidFill>
                  <a:srgbClr val="0154D4"/>
                </a:solidFill>
                <a:latin typeface="#9Slide03 SFU Futura_12" panose="00000400000000000000" pitchFamily="2" charset="0"/>
              </a:rPr>
              <a:t>hạt nhân</a:t>
            </a:r>
            <a:r>
              <a:rPr lang="vi-VN" sz="2200" dirty="0">
                <a:latin typeface="#9Slide03 SFU Futura_12" panose="00000400000000000000" pitchFamily="2" charset="0"/>
              </a:rPr>
              <a:t>, là </a:t>
            </a:r>
            <a:r>
              <a:rPr lang="vi-VN" sz="2200" b="1" dirty="0">
                <a:solidFill>
                  <a:srgbClr val="0154D4"/>
                </a:solidFill>
                <a:latin typeface="#9Slide03 SFU Futura_12" panose="00000400000000000000" pitchFamily="2" charset="0"/>
              </a:rPr>
              <a:t>động lực thúc đẩy</a:t>
            </a:r>
            <a:r>
              <a:rPr lang="vi-VN" sz="2200" dirty="0">
                <a:latin typeface="#9Slide03 SFU Futura_12" panose="00000400000000000000" pitchFamily="2" charset="0"/>
              </a:rPr>
              <a:t> sự phát triển kinh tế của vùng đồng bằng sông Hồng. Trong đó, </a:t>
            </a:r>
            <a:r>
              <a:rPr lang="vi-VN" sz="2200" b="1" dirty="0">
                <a:solidFill>
                  <a:srgbClr val="0154D4"/>
                </a:solidFill>
                <a:latin typeface="#9Slide03 SFU Futura_12" panose="00000400000000000000" pitchFamily="2" charset="0"/>
              </a:rPr>
              <a:t>Hà Nội, Hải Phòng và Quảng Ninh tạo thành tam giác phát triển </a:t>
            </a:r>
            <a:r>
              <a:rPr lang="vi-VN" sz="2200" dirty="0">
                <a:latin typeface="#9Slide03 SFU Futura_12" panose="00000400000000000000" pitchFamily="2" charset="0"/>
              </a:rPr>
              <a:t>của vùng kinh tế trọng điểm Bắc bộ, từ đó lan rộng và lôi kéo các địa phương khác cùng phát triển</a:t>
            </a:r>
            <a:r>
              <a:rPr lang="en-US" sz="2200" dirty="0">
                <a:latin typeface="#9Slide03 SFU Futura_12" panose="00000400000000000000" pitchFamily="2" charset="0"/>
              </a:rPr>
              <a:t>.</a:t>
            </a:r>
            <a:endParaRPr lang="vi-VN" sz="2200" dirty="0">
              <a:latin typeface="#9Slide03 SFU Futura_12" panose="00000400000000000000" pitchFamily="2" charset="0"/>
            </a:endParaRPr>
          </a:p>
        </p:txBody>
      </p:sp>
      <p:sp>
        <p:nvSpPr>
          <p:cNvPr id="9" name="TextBox 8">
            <a:extLst>
              <a:ext uri="{FF2B5EF4-FFF2-40B4-BE49-F238E27FC236}">
                <a16:creationId xmlns:a16="http://schemas.microsoft.com/office/drawing/2014/main" id="{CD543443-87A0-99EF-2530-D6C2FF6515DB}"/>
              </a:ext>
            </a:extLst>
          </p:cNvPr>
          <p:cNvSpPr txBox="1"/>
          <p:nvPr/>
        </p:nvSpPr>
        <p:spPr>
          <a:xfrm>
            <a:off x="3856753" y="109112"/>
            <a:ext cx="6705600" cy="658257"/>
          </a:xfrm>
          <a:prstGeom prst="rect">
            <a:avLst/>
          </a:prstGeom>
          <a:noFill/>
        </p:spPr>
        <p:txBody>
          <a:bodyPr wrap="square">
            <a:spAutoFit/>
          </a:bodyPr>
          <a:lstStyle/>
          <a:p>
            <a:pPr marL="0" marR="0" indent="-1270" algn="just">
              <a:lnSpc>
                <a:spcPct val="150000"/>
              </a:lnSpc>
              <a:spcBef>
                <a:spcPts val="0"/>
              </a:spcBef>
              <a:spcAft>
                <a:spcPts val="600"/>
              </a:spcAft>
              <a:tabLst>
                <a:tab pos="91440" algn="l"/>
              </a:tabLst>
            </a:pPr>
            <a:r>
              <a:rPr lang="vi-VN" sz="2800" b="1" dirty="0">
                <a:solidFill>
                  <a:srgbClr val="FF0000"/>
                </a:solidFill>
                <a:effectLst/>
                <a:latin typeface="#9Slide03 SFU Futura_12" panose="00000400000000000000" pitchFamily="2" charset="0"/>
                <a:ea typeface="Times New Roman" panose="02020603050405020304" pitchFamily="18" charset="0"/>
              </a:rPr>
              <a:t>VÙNG KINH TẾ TRỌNG ĐIỂM BẮC BỘ</a:t>
            </a:r>
            <a:endParaRPr lang="en-US" sz="2800" dirty="0">
              <a:solidFill>
                <a:srgbClr val="FF0000"/>
              </a:solidFill>
              <a:effectLst/>
              <a:latin typeface="#9Slide03 SFU Futura_12" panose="00000400000000000000" pitchFamily="2" charset="0"/>
              <a:ea typeface="Times New Roman" panose="02020603050405020304" pitchFamily="18" charset="0"/>
            </a:endParaRPr>
          </a:p>
        </p:txBody>
      </p:sp>
      <p:sp>
        <p:nvSpPr>
          <p:cNvPr id="11" name="TextBox 10">
            <a:extLst>
              <a:ext uri="{FF2B5EF4-FFF2-40B4-BE49-F238E27FC236}">
                <a16:creationId xmlns:a16="http://schemas.microsoft.com/office/drawing/2014/main" id="{318BA96B-D5A9-F07D-905B-4879DC8A4424}"/>
              </a:ext>
            </a:extLst>
          </p:cNvPr>
          <p:cNvSpPr txBox="1"/>
          <p:nvPr/>
        </p:nvSpPr>
        <p:spPr>
          <a:xfrm>
            <a:off x="286270" y="1182231"/>
            <a:ext cx="3764444" cy="5509200"/>
          </a:xfrm>
          <a:prstGeom prst="rect">
            <a:avLst/>
          </a:prstGeom>
          <a:noFill/>
        </p:spPr>
        <p:txBody>
          <a:bodyPr wrap="square">
            <a:spAutoFit/>
          </a:bodyPr>
          <a:lstStyle/>
          <a:p>
            <a:pPr algn="just"/>
            <a:r>
              <a:rPr lang="vi-VN" sz="2200" b="1" dirty="0">
                <a:solidFill>
                  <a:srgbClr val="FF0000"/>
                </a:solidFill>
                <a:latin typeface="#9Slide03 SFU Futura_12" panose="00000400000000000000" pitchFamily="2" charset="0"/>
              </a:rPr>
              <a:t>1. Khái quát chung (tên vùng, vị trí, diện tích, các tỉnh và thành phố,...).</a:t>
            </a:r>
          </a:p>
          <a:p>
            <a:pPr marL="342900" indent="-342900" algn="just">
              <a:buFontTx/>
              <a:buChar char="-"/>
            </a:pPr>
            <a:r>
              <a:rPr lang="en-US" sz="2200" dirty="0">
                <a:latin typeface="#9Slide03 SFU Futura_12" panose="00000400000000000000" pitchFamily="2" charset="0"/>
              </a:rPr>
              <a:t>G</a:t>
            </a:r>
            <a:r>
              <a:rPr lang="vi-VN" sz="2200" dirty="0">
                <a:latin typeface="#9Slide03 SFU Futura_12" panose="00000400000000000000" pitchFamily="2" charset="0"/>
              </a:rPr>
              <a:t>ồm </a:t>
            </a:r>
            <a:r>
              <a:rPr lang="vi-VN" sz="2200" b="1" dirty="0">
                <a:solidFill>
                  <a:srgbClr val="0154D4"/>
                </a:solidFill>
                <a:latin typeface="#9Slide03 SFU Futura_12" panose="00000400000000000000" pitchFamily="2" charset="0"/>
              </a:rPr>
              <a:t>7</a:t>
            </a:r>
            <a:r>
              <a:rPr lang="vi-VN" sz="2200" dirty="0">
                <a:latin typeface="#9Slide03 SFU Futura_12" panose="00000400000000000000" pitchFamily="2" charset="0"/>
              </a:rPr>
              <a:t> tỉnh và thành phố: Hà Nội, Hải Phòng, Quảng Ninh (3 hạt nhân của vùng), Hải Dương, Hưng Yên, Bắc Ninh và Vĩnh Phúc. </a:t>
            </a:r>
            <a:endParaRPr lang="en-US" sz="2200" dirty="0">
              <a:latin typeface="#9Slide03 SFU Futura_12" panose="00000400000000000000" pitchFamily="2" charset="0"/>
            </a:endParaRPr>
          </a:p>
          <a:p>
            <a:pPr marL="342900" indent="-342900" algn="just">
              <a:buFontTx/>
              <a:buChar char="-"/>
            </a:pPr>
            <a:r>
              <a:rPr lang="en-US" sz="2200" dirty="0" err="1">
                <a:latin typeface="#9Slide03 SFU Futura_12" panose="00000400000000000000" pitchFamily="2" charset="0"/>
              </a:rPr>
              <a:t>Là</a:t>
            </a:r>
            <a:r>
              <a:rPr lang="en-US" sz="2200" dirty="0">
                <a:latin typeface="#9Slide03 SFU Futura_12" panose="00000400000000000000" pitchFamily="2" charset="0"/>
              </a:rPr>
              <a:t> </a:t>
            </a:r>
            <a:r>
              <a:rPr lang="vi-VN" sz="2200" b="1" dirty="0">
                <a:solidFill>
                  <a:srgbClr val="0154D4"/>
                </a:solidFill>
                <a:latin typeface="#9Slide03 SFU Futura_12" panose="00000400000000000000" pitchFamily="2" charset="0"/>
              </a:rPr>
              <a:t>trung tâm kinh tế </a:t>
            </a:r>
            <a:r>
              <a:rPr lang="vi-VN" sz="2200" dirty="0">
                <a:latin typeface="#9Slide03 SFU Futura_12" panose="00000400000000000000" pitchFamily="2" charset="0"/>
              </a:rPr>
              <a:t>năng động và là </a:t>
            </a:r>
            <a:r>
              <a:rPr lang="vi-VN" sz="2200" b="1" dirty="0">
                <a:solidFill>
                  <a:srgbClr val="0154D4"/>
                </a:solidFill>
                <a:latin typeface="#9Slide03 SFU Futura_12" panose="00000400000000000000" pitchFamily="2" charset="0"/>
              </a:rPr>
              <a:t>đầu tàu kinh tế </a:t>
            </a:r>
            <a:r>
              <a:rPr lang="vi-VN" sz="2200" dirty="0">
                <a:latin typeface="#9Slide03 SFU Futura_12" panose="00000400000000000000" pitchFamily="2" charset="0"/>
              </a:rPr>
              <a:t>quan trọng của miền Bắc và cả nước</a:t>
            </a:r>
            <a:endParaRPr lang="en-US" sz="2200" dirty="0">
              <a:latin typeface="#9Slide03 SFU Futura_12" panose="00000400000000000000" pitchFamily="2" charset="0"/>
            </a:endParaRPr>
          </a:p>
          <a:p>
            <a:pPr marL="342900" indent="-342900" algn="just">
              <a:buFontTx/>
              <a:buChar char="-"/>
            </a:pPr>
            <a:r>
              <a:rPr lang="vi-VN" sz="2200" dirty="0">
                <a:latin typeface="#9Slide03 SFU Futura_12" panose="00000400000000000000" pitchFamily="2" charset="0"/>
              </a:rPr>
              <a:t>Diện tích: 15 751,3 km</a:t>
            </a:r>
            <a:r>
              <a:rPr lang="vi-VN" sz="2200" baseline="30000" dirty="0">
                <a:latin typeface="#9Slide03 SFU Futura_12" panose="00000400000000000000" pitchFamily="2" charset="0"/>
              </a:rPr>
              <a:t>2</a:t>
            </a:r>
            <a:r>
              <a:rPr lang="en-US" sz="2200" dirty="0">
                <a:latin typeface="#9Slide03 SFU Futura_12" panose="00000400000000000000" pitchFamily="2" charset="0"/>
              </a:rPr>
              <a:t>.</a:t>
            </a:r>
          </a:p>
          <a:p>
            <a:pPr marL="342900" indent="-342900" algn="just">
              <a:buFontTx/>
              <a:buChar char="-"/>
            </a:pPr>
            <a:r>
              <a:rPr lang="vi-VN" sz="2200" dirty="0">
                <a:latin typeface="#9Slide03 SFU Futura_12" panose="00000400000000000000" pitchFamily="2" charset="0"/>
              </a:rPr>
              <a:t>Dân số 17 630,2 nghìn người</a:t>
            </a:r>
            <a:r>
              <a:rPr lang="en-US" sz="2200" dirty="0">
                <a:latin typeface="#9Slide03 SFU Futura_12" panose="00000400000000000000" pitchFamily="2" charset="0"/>
              </a:rPr>
              <a:t>.</a:t>
            </a:r>
            <a:endParaRPr lang="vi-VN" sz="2200" dirty="0">
              <a:latin typeface="#9Slide03 SFU Futura_12" panose="00000400000000000000" pitchFamily="2" charset="0"/>
            </a:endParaRPr>
          </a:p>
        </p:txBody>
      </p:sp>
      <p:sp>
        <p:nvSpPr>
          <p:cNvPr id="13" name="TextBox 12">
            <a:extLst>
              <a:ext uri="{FF2B5EF4-FFF2-40B4-BE49-F238E27FC236}">
                <a16:creationId xmlns:a16="http://schemas.microsoft.com/office/drawing/2014/main" id="{36A2392C-9F03-75DA-49DE-9094990E62EE}"/>
              </a:ext>
            </a:extLst>
          </p:cNvPr>
          <p:cNvSpPr txBox="1"/>
          <p:nvPr/>
        </p:nvSpPr>
        <p:spPr>
          <a:xfrm>
            <a:off x="4286143" y="1182231"/>
            <a:ext cx="2687981" cy="2123658"/>
          </a:xfrm>
          <a:prstGeom prst="rect">
            <a:avLst/>
          </a:prstGeom>
          <a:noFill/>
        </p:spPr>
        <p:txBody>
          <a:bodyPr wrap="square">
            <a:spAutoFit/>
          </a:bodyPr>
          <a:lstStyle/>
          <a:p>
            <a:pPr algn="just"/>
            <a:r>
              <a:rPr lang="vi-VN" sz="2200" b="1" dirty="0">
                <a:solidFill>
                  <a:srgbClr val="FF0000"/>
                </a:solidFill>
                <a:latin typeface="#9Slide03 SFU Futura_12" panose="00000400000000000000" pitchFamily="2" charset="0"/>
              </a:rPr>
              <a:t>2. Thế mạnh nổi bật để phát triển kinh tế.</a:t>
            </a:r>
          </a:p>
          <a:p>
            <a:pPr algn="just"/>
            <a:r>
              <a:rPr lang="vi-VN" sz="2200" dirty="0">
                <a:latin typeface="#9Slide03 SFU Futura_12" panose="00000400000000000000" pitchFamily="2" charset="0"/>
              </a:rPr>
              <a:t>- Vị trí</a:t>
            </a:r>
          </a:p>
          <a:p>
            <a:pPr algn="just"/>
            <a:r>
              <a:rPr lang="vi-VN" sz="2200" dirty="0">
                <a:latin typeface="#9Slide03 SFU Futura_12" panose="00000400000000000000" pitchFamily="2" charset="0"/>
              </a:rPr>
              <a:t>- Tự nhiên</a:t>
            </a:r>
          </a:p>
          <a:p>
            <a:pPr algn="just"/>
            <a:r>
              <a:rPr lang="vi-VN" sz="2200" dirty="0">
                <a:latin typeface="#9Slide03 SFU Futura_12" panose="00000400000000000000" pitchFamily="2" charset="0"/>
              </a:rPr>
              <a:t>- Dân cư</a:t>
            </a:r>
          </a:p>
          <a:p>
            <a:pPr algn="just"/>
            <a:r>
              <a:rPr lang="vi-VN" sz="2200" dirty="0">
                <a:latin typeface="#9Slide03 SFU Futura_12" panose="00000400000000000000" pitchFamily="2" charset="0"/>
              </a:rPr>
              <a:t>- Kinh tế </a:t>
            </a:r>
          </a:p>
        </p:txBody>
      </p:sp>
      <p:cxnSp>
        <p:nvCxnSpPr>
          <p:cNvPr id="15" name="Straight Connector 14">
            <a:extLst>
              <a:ext uri="{FF2B5EF4-FFF2-40B4-BE49-F238E27FC236}">
                <a16:creationId xmlns:a16="http://schemas.microsoft.com/office/drawing/2014/main" id="{0F327C4C-ADE9-1425-6FD1-22045E8E0EDA}"/>
              </a:ext>
            </a:extLst>
          </p:cNvPr>
          <p:cNvCxnSpPr/>
          <p:nvPr/>
        </p:nvCxnSpPr>
        <p:spPr>
          <a:xfrm>
            <a:off x="4207121" y="1367057"/>
            <a:ext cx="0" cy="5139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AE0838-DEBF-F4CA-7BCC-CAD82983A7E2}"/>
              </a:ext>
            </a:extLst>
          </p:cNvPr>
          <p:cNvCxnSpPr/>
          <p:nvPr/>
        </p:nvCxnSpPr>
        <p:spPr>
          <a:xfrm>
            <a:off x="7102721" y="1271101"/>
            <a:ext cx="0" cy="5139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802997A-768E-06F7-45E3-BF86B998AEDC}"/>
              </a:ext>
            </a:extLst>
          </p:cNvPr>
          <p:cNvSpPr txBox="1"/>
          <p:nvPr/>
        </p:nvSpPr>
        <p:spPr>
          <a:xfrm>
            <a:off x="4743304" y="5675769"/>
            <a:ext cx="7162426" cy="830997"/>
          </a:xfrm>
          <a:prstGeom prst="rect">
            <a:avLst/>
          </a:prstGeom>
          <a:solidFill>
            <a:schemeClr val="accent3">
              <a:lumMod val="20000"/>
              <a:lumOff val="80000"/>
            </a:schemeClr>
          </a:solidFill>
        </p:spPr>
        <p:txBody>
          <a:bodyPr wrap="square">
            <a:spAutoFit/>
          </a:bodyPr>
          <a:lstStyle/>
          <a:p>
            <a:r>
              <a:rPr lang="en-US" sz="2400" dirty="0">
                <a:solidFill>
                  <a:srgbClr val="323232"/>
                </a:solidFill>
                <a:latin typeface="#9Slide03 SFU Futura_12" panose="00000400000000000000" pitchFamily="2" charset="0"/>
              </a:rPr>
              <a:t>G</a:t>
            </a:r>
            <a:r>
              <a:rPr lang="vi-VN" sz="2400" b="0" i="0" dirty="0">
                <a:solidFill>
                  <a:srgbClr val="323232"/>
                </a:solidFill>
                <a:effectLst/>
                <a:latin typeface="#9Slide03 SFU Futura_12" panose="00000400000000000000" pitchFamily="2" charset="0"/>
              </a:rPr>
              <a:t>iai đoạn 2017 - 2021, vùng KTTĐ Bắc bộ có </a:t>
            </a:r>
            <a:r>
              <a:rPr lang="vi-VN" sz="2400" b="1" i="0" dirty="0">
                <a:solidFill>
                  <a:srgbClr val="0154D4"/>
                </a:solidFill>
                <a:effectLst/>
                <a:latin typeface="#9Slide03 SFU Futura_12" panose="00000400000000000000" pitchFamily="2" charset="0"/>
              </a:rPr>
              <a:t>tăng trưởng GRDP nhanh nhất</a:t>
            </a:r>
            <a:r>
              <a:rPr lang="vi-VN" sz="2400" b="0" i="0" dirty="0">
                <a:solidFill>
                  <a:srgbClr val="323232"/>
                </a:solidFill>
                <a:effectLst/>
                <a:latin typeface="#9Slide03 SFU Futura_12" panose="00000400000000000000" pitchFamily="2" charset="0"/>
              </a:rPr>
              <a:t>, đạt khoảng 7,96%/năm</a:t>
            </a:r>
            <a:r>
              <a:rPr lang="en-US" sz="2400" b="0" i="0" dirty="0">
                <a:solidFill>
                  <a:srgbClr val="323232"/>
                </a:solidFill>
                <a:effectLst/>
                <a:latin typeface="#9Slide03 SFU Futura_12" panose="00000400000000000000" pitchFamily="2" charset="0"/>
              </a:rPr>
              <a:t>.</a:t>
            </a:r>
            <a:endParaRPr lang="en-US" sz="2400" dirty="0">
              <a:latin typeface="#9Slide03 SFU Futura_12" panose="00000400000000000000" pitchFamily="2" charset="0"/>
            </a:endParaRPr>
          </a:p>
        </p:txBody>
      </p:sp>
    </p:spTree>
    <p:extLst>
      <p:ext uri="{BB962C8B-B14F-4D97-AF65-F5344CB8AC3E}">
        <p14:creationId xmlns:p14="http://schemas.microsoft.com/office/powerpoint/2010/main" val="340948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46135F8-B048-4A4E-B57E-D5F8239CC83A}"/>
              </a:ext>
            </a:extLst>
          </p:cNvPr>
          <p:cNvSpPr txBox="1"/>
          <p:nvPr/>
        </p:nvSpPr>
        <p:spPr>
          <a:xfrm>
            <a:off x="371057" y="-516585"/>
            <a:ext cx="1929381" cy="2391424"/>
          </a:xfrm>
          <a:prstGeom prst="rect">
            <a:avLst/>
          </a:prstGeom>
          <a:noFill/>
        </p:spPr>
        <p:txBody>
          <a:bodyPr wrap="square">
            <a:spAutoFit/>
          </a:bodyPr>
          <a:lstStyle/>
          <a:p>
            <a:pPr>
              <a:lnSpc>
                <a:spcPct val="90000"/>
              </a:lnSpc>
              <a:spcAft>
                <a:spcPts val="600"/>
              </a:spcAft>
            </a:pPr>
            <a:r>
              <a:rPr lang="en-US" sz="16600" b="1" spc="-50" dirty="0">
                <a:solidFill>
                  <a:srgbClr val="ED7D31"/>
                </a:solidFill>
                <a:latin typeface="#9Slide03 SFU Futura_05" panose="00000800000000000000" pitchFamily="2" charset="0"/>
              </a:rPr>
              <a:t>-</a:t>
            </a:r>
            <a:endParaRPr lang="en-US" sz="8800" b="1" spc="-50" dirty="0">
              <a:solidFill>
                <a:srgbClr val="ED7D31"/>
              </a:solidFill>
              <a:latin typeface="#9Slide03 SFU Futura_05" panose="00000800000000000000" pitchFamily="2" charset="0"/>
            </a:endParaRPr>
          </a:p>
        </p:txBody>
      </p:sp>
      <p:sp>
        <p:nvSpPr>
          <p:cNvPr id="15" name="TextBox 14">
            <a:extLst>
              <a:ext uri="{FF2B5EF4-FFF2-40B4-BE49-F238E27FC236}">
                <a16:creationId xmlns:a16="http://schemas.microsoft.com/office/drawing/2014/main" id="{4A09605F-E2E3-4F1B-A0BC-5AE08974F79D}"/>
              </a:ext>
            </a:extLst>
          </p:cNvPr>
          <p:cNvSpPr txBox="1"/>
          <p:nvPr/>
        </p:nvSpPr>
        <p:spPr>
          <a:xfrm>
            <a:off x="1395530" y="417982"/>
            <a:ext cx="9400939" cy="757130"/>
          </a:xfrm>
          <a:prstGeom prst="rect">
            <a:avLst/>
          </a:prstGeom>
          <a:noFill/>
        </p:spPr>
        <p:txBody>
          <a:bodyPr wrap="square">
            <a:spAutoFit/>
          </a:bodyPr>
          <a:lstStyle/>
          <a:p>
            <a:pPr algn="ctr">
              <a:lnSpc>
                <a:spcPct val="90000"/>
              </a:lnSpc>
              <a:spcAft>
                <a:spcPts val="600"/>
              </a:spcAft>
            </a:pPr>
            <a:r>
              <a:rPr lang="en-US" sz="4800" b="1" dirty="0">
                <a:solidFill>
                  <a:srgbClr val="0070C0"/>
                </a:solidFill>
                <a:latin typeface="#9Slide03 SFU Futura_05" panose="00000800000000000000" pitchFamily="2" charset="0"/>
              </a:rPr>
              <a:t>LUYỆN TẬP – VẬN DỤNG</a:t>
            </a:r>
            <a:endParaRPr lang="en-US" sz="4000" dirty="0">
              <a:solidFill>
                <a:srgbClr val="0070C0"/>
              </a:solidFill>
              <a:effectLst/>
              <a:latin typeface="#9Slide03 SFU Futura_05" panose="00000800000000000000" pitchFamily="2" charset="0"/>
            </a:endParaRPr>
          </a:p>
        </p:txBody>
      </p:sp>
      <p:pic>
        <p:nvPicPr>
          <p:cNvPr id="1026" name="Picture 2" descr="Câu hỏi gợi ý dành cho bạn để luyện tập trước buổi phỏng vấn - JobHopin">
            <a:extLst>
              <a:ext uri="{FF2B5EF4-FFF2-40B4-BE49-F238E27FC236}">
                <a16:creationId xmlns:a16="http://schemas.microsoft.com/office/drawing/2014/main" id="{CFFE77D7-F059-6B10-4FE6-D882D3795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17" r="6479"/>
          <a:stretch/>
        </p:blipFill>
        <p:spPr bwMode="auto">
          <a:xfrm>
            <a:off x="7173826" y="1754154"/>
            <a:ext cx="4903400" cy="36481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7">
            <a:extLst>
              <a:ext uri="{FF2B5EF4-FFF2-40B4-BE49-F238E27FC236}">
                <a16:creationId xmlns:a16="http://schemas.microsoft.com/office/drawing/2014/main" id="{95E03C04-2300-8A03-9FEF-C5171E0D1A8B}"/>
              </a:ext>
            </a:extLst>
          </p:cNvPr>
          <p:cNvSpPr/>
          <p:nvPr/>
        </p:nvSpPr>
        <p:spPr>
          <a:xfrm>
            <a:off x="269089" y="1926970"/>
            <a:ext cx="2583343" cy="10934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9Slide03 SFU Futura_12" panose="020B0604020202020204" charset="0"/>
                <a:cs typeface="Arial" panose="020B0604020202020204" pitchFamily="34" charset="0"/>
              </a:rPr>
              <a:t>Hoạt</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động</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rgbClr val="FF0000"/>
                </a:solidFill>
                <a:latin typeface="#9Slide03 SFU Futura_12" panose="020B0604020202020204" charset="0"/>
                <a:cs typeface="Arial" panose="020B0604020202020204" pitchFamily="34" charset="0"/>
              </a:rPr>
              <a:t>cặp</a:t>
            </a:r>
            <a:endParaRPr lang="en-US" sz="2400" b="1" dirty="0">
              <a:solidFill>
                <a:srgbClr val="FF0000"/>
              </a:solidFill>
              <a:latin typeface="#9Slide03 SFU Futura_12" panose="020B0604020202020204" charset="0"/>
              <a:cs typeface="Arial" panose="020B0604020202020204" pitchFamily="34" charset="0"/>
            </a:endParaRPr>
          </a:p>
        </p:txBody>
      </p:sp>
      <p:sp>
        <p:nvSpPr>
          <p:cNvPr id="4" name="Rectangle: Rounded Corners 7">
            <a:extLst>
              <a:ext uri="{FF2B5EF4-FFF2-40B4-BE49-F238E27FC236}">
                <a16:creationId xmlns:a16="http://schemas.microsoft.com/office/drawing/2014/main" id="{4BB0E156-4D27-6C3D-86DA-6CB32827F18E}"/>
              </a:ext>
            </a:extLst>
          </p:cNvPr>
          <p:cNvSpPr/>
          <p:nvPr/>
        </p:nvSpPr>
        <p:spPr>
          <a:xfrm>
            <a:off x="269086" y="3767030"/>
            <a:ext cx="2583343" cy="10934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9Slide03 SFU Futura_12" panose="020B0604020202020204" charset="0"/>
                <a:cs typeface="Arial" panose="020B0604020202020204" pitchFamily="34" charset="0"/>
              </a:rPr>
              <a:t>Thời</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gian</a:t>
            </a:r>
            <a:r>
              <a:rPr lang="en-US" sz="2400" b="1" dirty="0">
                <a:solidFill>
                  <a:schemeClr val="tx1"/>
                </a:solidFill>
                <a:latin typeface="#9Slide03 SFU Futura_12" panose="020B0604020202020204" charset="0"/>
                <a:cs typeface="Arial" panose="020B0604020202020204" pitchFamily="34" charset="0"/>
              </a:rPr>
              <a:t>: </a:t>
            </a:r>
          </a:p>
          <a:p>
            <a:pPr algn="ctr"/>
            <a:r>
              <a:rPr lang="en-US" sz="3200" b="1" dirty="0">
                <a:solidFill>
                  <a:srgbClr val="FF0000"/>
                </a:solidFill>
                <a:latin typeface="#9Slide03 SFU Futura_12" panose="020B0604020202020204" charset="0"/>
                <a:cs typeface="Arial" panose="020B0604020202020204" pitchFamily="34" charset="0"/>
              </a:rPr>
              <a:t>3 </a:t>
            </a:r>
            <a:r>
              <a:rPr lang="en-US" sz="2400" b="1" dirty="0" err="1">
                <a:solidFill>
                  <a:schemeClr val="tx1"/>
                </a:solidFill>
                <a:latin typeface="#9Slide03 SFU Futura_12" panose="020B0604020202020204" charset="0"/>
                <a:cs typeface="Arial" panose="020B0604020202020204" pitchFamily="34" charset="0"/>
              </a:rPr>
              <a:t>phút</a:t>
            </a:r>
            <a:endParaRPr lang="en-US" sz="2400" b="1" dirty="0">
              <a:solidFill>
                <a:schemeClr val="tx1"/>
              </a:solidFill>
              <a:latin typeface="#9Slide03 SFU Futura_12" panose="020B0604020202020204" charset="0"/>
              <a:cs typeface="Arial" panose="020B0604020202020204" pitchFamily="34" charset="0"/>
            </a:endParaRPr>
          </a:p>
        </p:txBody>
      </p:sp>
      <p:pic>
        <p:nvPicPr>
          <p:cNvPr id="5" name="Picture 8" descr="Hình ảnh Đồng Hồ Báo Thức Biểu Tượng, đồng Hồ Clipart, Đồng Hồ Biểu Tượng,  Biểu Tượng Báo động Vector và PNG với nền trong suốt để tải xuống miễn phí">
            <a:extLst>
              <a:ext uri="{FF2B5EF4-FFF2-40B4-BE49-F238E27FC236}">
                <a16:creationId xmlns:a16="http://schemas.microsoft.com/office/drawing/2014/main" id="{DA139BE6-B01D-C8DB-5E02-193310A0224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198" t="8932" r="15052" b="9818"/>
          <a:stretch/>
        </p:blipFill>
        <p:spPr bwMode="auto">
          <a:xfrm>
            <a:off x="2300438" y="4260281"/>
            <a:ext cx="551992" cy="652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1C4C0E-EDEA-4901-4ECD-B687BA55DBF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28824" y1="51176" x2="28529" y2="49412"/>
                        <a14:foregroundMark x1="34412" y1="63529" x2="34412" y2="63529"/>
                        <a14:foregroundMark x1="33529" y1="61471" x2="33529" y2="60294"/>
                        <a14:foregroundMark x1="33529" y1="58824" x2="33529" y2="58824"/>
                        <a14:foregroundMark x1="33529" y1="58824" x2="45882" y2="58529"/>
                        <a14:foregroundMark x1="67647" y1="64412" x2="67647" y2="64412"/>
                        <a14:foregroundMark x1="67059" y1="63529" x2="67059" y2="63529"/>
                        <a14:foregroundMark x1="67059" y1="61176" x2="67059" y2="61176"/>
                      </a14:backgroundRemoval>
                    </a14:imgEffect>
                  </a14:imgLayer>
                </a14:imgProps>
              </a:ext>
            </a:extLst>
          </a:blip>
          <a:srcRect l="17969" t="25378" r="12353" b="32003"/>
          <a:stretch/>
        </p:blipFill>
        <p:spPr>
          <a:xfrm>
            <a:off x="1917669" y="2812336"/>
            <a:ext cx="1252173" cy="765905"/>
          </a:xfrm>
          <a:prstGeom prst="rect">
            <a:avLst/>
          </a:prstGeom>
        </p:spPr>
      </p:pic>
      <p:sp>
        <p:nvSpPr>
          <p:cNvPr id="7" name="Rectangle: Rounded Corners 7">
            <a:extLst>
              <a:ext uri="{FF2B5EF4-FFF2-40B4-BE49-F238E27FC236}">
                <a16:creationId xmlns:a16="http://schemas.microsoft.com/office/drawing/2014/main" id="{A73AB0AB-24DC-88E8-77EE-B343FCBDA149}"/>
              </a:ext>
            </a:extLst>
          </p:cNvPr>
          <p:cNvSpPr/>
          <p:nvPr/>
        </p:nvSpPr>
        <p:spPr>
          <a:xfrm>
            <a:off x="3469056" y="1926970"/>
            <a:ext cx="2900753" cy="10934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9Slide03 SFU Futura_12" panose="020B0604020202020204" charset="0"/>
                <a:cs typeface="Arial" panose="020B0604020202020204" pitchFamily="34" charset="0"/>
              </a:rPr>
              <a:t>Hoàn </a:t>
            </a:r>
            <a:r>
              <a:rPr lang="en-US" sz="2400" b="1" dirty="0" err="1">
                <a:solidFill>
                  <a:schemeClr val="tx1"/>
                </a:solidFill>
                <a:latin typeface="#9Slide03 SFU Futura_12" panose="020B0604020202020204" charset="0"/>
                <a:cs typeface="Arial" panose="020B0604020202020204" pitchFamily="34" charset="0"/>
              </a:rPr>
              <a:t>thành</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phiếu</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trắc</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nghiệm</a:t>
            </a:r>
            <a:endParaRPr lang="en-US" sz="2400" b="1" dirty="0">
              <a:solidFill>
                <a:srgbClr val="FF0000"/>
              </a:solidFill>
              <a:latin typeface="#9Slide03 SFU Futura_12" panose="020B0604020202020204" charset="0"/>
              <a:cs typeface="Arial" panose="020B0604020202020204" pitchFamily="34" charset="0"/>
            </a:endParaRPr>
          </a:p>
        </p:txBody>
      </p:sp>
      <p:sp>
        <p:nvSpPr>
          <p:cNvPr id="11" name="Rectangle: Rounded Corners 7">
            <a:extLst>
              <a:ext uri="{FF2B5EF4-FFF2-40B4-BE49-F238E27FC236}">
                <a16:creationId xmlns:a16="http://schemas.microsoft.com/office/drawing/2014/main" id="{56493046-B5C6-520E-AFE4-99B481319E24}"/>
              </a:ext>
            </a:extLst>
          </p:cNvPr>
          <p:cNvSpPr/>
          <p:nvPr/>
        </p:nvSpPr>
        <p:spPr>
          <a:xfrm>
            <a:off x="3469055" y="3819161"/>
            <a:ext cx="2900753" cy="10934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9Slide03 SFU Futura_12" panose="020B0604020202020204" charset="0"/>
                <a:cs typeface="Arial" panose="020B0604020202020204" pitchFamily="34" charset="0"/>
              </a:rPr>
              <a:t>Hết</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giờ</a:t>
            </a:r>
            <a:r>
              <a:rPr lang="en-US" sz="2400" b="1" dirty="0">
                <a:solidFill>
                  <a:schemeClr val="tx1"/>
                </a:solidFill>
                <a:latin typeface="#9Slide03 SFU Futura_12" panose="020B0604020202020204" charset="0"/>
                <a:cs typeface="Arial" panose="020B0604020202020204" pitchFamily="34" charset="0"/>
              </a:rPr>
              <a:t>, 2 </a:t>
            </a:r>
            <a:r>
              <a:rPr lang="en-US" sz="2400" b="1" dirty="0" err="1">
                <a:solidFill>
                  <a:schemeClr val="tx1"/>
                </a:solidFill>
                <a:latin typeface="#9Slide03 SFU Futura_12" panose="020B0604020202020204" charset="0"/>
                <a:cs typeface="Arial" panose="020B0604020202020204" pitchFamily="34" charset="0"/>
              </a:rPr>
              <a:t>cặp</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kế</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nhau</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đổi</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bài</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chấm</a:t>
            </a:r>
            <a:r>
              <a:rPr lang="en-US" sz="2400" b="1" dirty="0">
                <a:solidFill>
                  <a:schemeClr val="tx1"/>
                </a:solidFill>
                <a:latin typeface="#9Slide03 SFU Futura_12" panose="020B0604020202020204" charset="0"/>
                <a:cs typeface="Arial" panose="020B0604020202020204" pitchFamily="34" charset="0"/>
              </a:rPr>
              <a:t> </a:t>
            </a:r>
            <a:r>
              <a:rPr lang="en-US" sz="2400" b="1" dirty="0" err="1">
                <a:solidFill>
                  <a:schemeClr val="tx1"/>
                </a:solidFill>
                <a:latin typeface="#9Slide03 SFU Futura_12" panose="020B0604020202020204" charset="0"/>
                <a:cs typeface="Arial" panose="020B0604020202020204" pitchFamily="34" charset="0"/>
              </a:rPr>
              <a:t>chéo</a:t>
            </a:r>
            <a:endParaRPr lang="en-US" sz="2400" b="1" dirty="0">
              <a:solidFill>
                <a:srgbClr val="FF0000"/>
              </a:solidFill>
              <a:latin typeface="#9Slide03 SFU Futura_12" panose="020B0604020202020204" charset="0"/>
              <a:cs typeface="Arial" panose="020B0604020202020204" pitchFamily="34" charset="0"/>
            </a:endParaRPr>
          </a:p>
        </p:txBody>
      </p:sp>
      <p:pic>
        <p:nvPicPr>
          <p:cNvPr id="12" name="Picture 11">
            <a:extLst>
              <a:ext uri="{FF2B5EF4-FFF2-40B4-BE49-F238E27FC236}">
                <a16:creationId xmlns:a16="http://schemas.microsoft.com/office/drawing/2014/main" id="{67A2AB80-0F0D-4EAE-DF08-4AF3D9C875B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4375" y1="67969" x2="49219" y2="68125"/>
                        <a14:foregroundMark x1="66250" y1="70781" x2="70156" y2="71563"/>
                        <a14:foregroundMark x1="68750" y1="73750" x2="64063" y2="72813"/>
                      </a14:backgroundRemoval>
                    </a14:imgEffect>
                  </a14:imgLayer>
                </a14:imgProps>
              </a:ext>
            </a:extLst>
          </a:blip>
          <a:srcRect l="27601" t="31898" r="24814" b="26517"/>
          <a:stretch/>
        </p:blipFill>
        <p:spPr>
          <a:xfrm>
            <a:off x="5808935" y="2166262"/>
            <a:ext cx="1177498" cy="1029026"/>
          </a:xfrm>
          <a:prstGeom prst="rect">
            <a:avLst/>
          </a:prstGeom>
        </p:spPr>
      </p:pic>
      <p:pic>
        <p:nvPicPr>
          <p:cNvPr id="14" name="Picture 2" descr="Mẫu icon giao tiếp đẹp vector AI, EPS, PSD">
            <a:extLst>
              <a:ext uri="{FF2B5EF4-FFF2-40B4-BE49-F238E27FC236}">
                <a16:creationId xmlns:a16="http://schemas.microsoft.com/office/drawing/2014/main" id="{CEB811BD-E4B8-8D13-4537-20B05CB7E0D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7249" b="45768"/>
          <a:stretch/>
        </p:blipFill>
        <p:spPr bwMode="auto">
          <a:xfrm>
            <a:off x="5604934" y="4588512"/>
            <a:ext cx="1010355" cy="85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9491322" y="831730"/>
            <a:ext cx="3609941" cy="2041257"/>
          </a:xfrm>
          <a:custGeom>
            <a:avLst/>
            <a:gdLst/>
            <a:ahLst/>
            <a:cxnLst/>
            <a:rect l="l" t="t" r="r" b="b"/>
            <a:pathLst>
              <a:path w="5414911" h="3061886">
                <a:moveTo>
                  <a:pt x="0" y="0"/>
                </a:moveTo>
                <a:lnTo>
                  <a:pt x="5414910" y="0"/>
                </a:lnTo>
                <a:lnTo>
                  <a:pt x="5414910" y="3061886"/>
                </a:lnTo>
                <a:lnTo>
                  <a:pt x="0" y="3061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6584909" y="-816556"/>
            <a:ext cx="3609941" cy="2041257"/>
          </a:xfrm>
          <a:custGeom>
            <a:avLst/>
            <a:gdLst/>
            <a:ahLst/>
            <a:cxnLst/>
            <a:rect l="l" t="t" r="r" b="b"/>
            <a:pathLst>
              <a:path w="5414911" h="3061886">
                <a:moveTo>
                  <a:pt x="0" y="0"/>
                </a:moveTo>
                <a:lnTo>
                  <a:pt x="5414911" y="0"/>
                </a:lnTo>
                <a:lnTo>
                  <a:pt x="5414911" y="3061886"/>
                </a:lnTo>
                <a:lnTo>
                  <a:pt x="0" y="3061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717942" y="431499"/>
            <a:ext cx="2136266" cy="1301180"/>
          </a:xfrm>
          <a:custGeom>
            <a:avLst/>
            <a:gdLst/>
            <a:ahLst/>
            <a:cxnLst/>
            <a:rect l="l" t="t" r="r" b="b"/>
            <a:pathLst>
              <a:path w="3204399" h="1951770">
                <a:moveTo>
                  <a:pt x="0" y="0"/>
                </a:moveTo>
                <a:lnTo>
                  <a:pt x="3204399" y="0"/>
                </a:lnTo>
                <a:lnTo>
                  <a:pt x="3204399" y="1951770"/>
                </a:lnTo>
                <a:lnTo>
                  <a:pt x="0" y="19517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25B0CE1E-A1DC-DAC7-3528-F7D252F4BD23}"/>
              </a:ext>
            </a:extLst>
          </p:cNvPr>
          <p:cNvGrpSpPr/>
          <p:nvPr/>
        </p:nvGrpSpPr>
        <p:grpSpPr>
          <a:xfrm>
            <a:off x="409574" y="188659"/>
            <a:ext cx="8765269" cy="6354193"/>
            <a:chOff x="597834" y="1720432"/>
            <a:chExt cx="8765269" cy="6354193"/>
          </a:xfrm>
        </p:grpSpPr>
        <p:grpSp>
          <p:nvGrpSpPr>
            <p:cNvPr id="21" name="Group 20">
              <a:extLst>
                <a:ext uri="{FF2B5EF4-FFF2-40B4-BE49-F238E27FC236}">
                  <a16:creationId xmlns:a16="http://schemas.microsoft.com/office/drawing/2014/main" id="{89CBE5A1-A0CA-BB6E-25D7-B66B701674A7}"/>
                </a:ext>
              </a:extLst>
            </p:cNvPr>
            <p:cNvGrpSpPr/>
            <p:nvPr/>
          </p:nvGrpSpPr>
          <p:grpSpPr>
            <a:xfrm>
              <a:off x="597834" y="1720432"/>
              <a:ext cx="8765269" cy="6354193"/>
              <a:chOff x="693352" y="2151721"/>
              <a:chExt cx="8765269" cy="6354193"/>
            </a:xfrm>
          </p:grpSpPr>
          <p:sp>
            <p:nvSpPr>
              <p:cNvPr id="25" name="Rectangle: Rounded Corners 24">
                <a:extLst>
                  <a:ext uri="{FF2B5EF4-FFF2-40B4-BE49-F238E27FC236}">
                    <a16:creationId xmlns:a16="http://schemas.microsoft.com/office/drawing/2014/main" id="{47ECE259-E3E3-64CB-0252-3922E609ABC4}"/>
                  </a:ext>
                </a:extLst>
              </p:cNvPr>
              <p:cNvSpPr/>
              <p:nvPr/>
            </p:nvSpPr>
            <p:spPr>
              <a:xfrm>
                <a:off x="727229" y="2912231"/>
                <a:ext cx="8731392" cy="5593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26" name="TextBox 25">
                <a:extLst>
                  <a:ext uri="{FF2B5EF4-FFF2-40B4-BE49-F238E27FC236}">
                    <a16:creationId xmlns:a16="http://schemas.microsoft.com/office/drawing/2014/main" id="{90B6D2CC-499C-2F76-B944-08ABEA68DC07}"/>
                  </a:ext>
                </a:extLst>
              </p:cNvPr>
              <p:cNvSpPr txBox="1"/>
              <p:nvPr/>
            </p:nvSpPr>
            <p:spPr>
              <a:xfrm>
                <a:off x="1167220" y="3437569"/>
                <a:ext cx="7518021" cy="4832092"/>
              </a:xfrm>
              <a:prstGeom prst="rect">
                <a:avLst/>
              </a:prstGeom>
              <a:noFill/>
            </p:spPr>
            <p:txBody>
              <a:bodyPr wrap="square">
                <a:spAutoFit/>
              </a:bodyPr>
              <a:lstStyle/>
              <a:p>
                <a:pPr algn="l"/>
                <a:r>
                  <a:rPr lang="vi-VN" sz="4400" b="0" i="0" dirty="0">
                    <a:solidFill>
                      <a:srgbClr val="C00000"/>
                    </a:solidFill>
                    <a:effectLst/>
                    <a:latin typeface="#9Slide03 SFU Futura_12" panose="020B0604020202020204" charset="0"/>
                    <a:cs typeface="#9Slide03 SFU Futura_12" panose="020B0604020202020204" charset="0"/>
                  </a:rPr>
                  <a:t>Vùng kinh tế trọng điểm Bắc Bộ của Việt Nam gồm bao nhiệu tỉnh và thành phố?</a:t>
                </a:r>
              </a:p>
              <a:p>
                <a:pPr algn="l"/>
                <a:r>
                  <a:rPr lang="vi-VN" sz="4400" b="0" i="0" dirty="0">
                    <a:effectLst/>
                    <a:latin typeface="#9Slide03 SFU Futura_12" panose="020B0604020202020204" charset="0"/>
                    <a:cs typeface="#9Slide03 SFU Futura_12" panose="020B0604020202020204" charset="0"/>
                  </a:rPr>
                  <a:t>A. 4.</a:t>
                </a:r>
              </a:p>
              <a:p>
                <a:pPr algn="l"/>
                <a:r>
                  <a:rPr lang="vi-VN" sz="4400" b="0" i="0" dirty="0">
                    <a:effectLst/>
                    <a:latin typeface="#9Slide03 SFU Futura_12" panose="020B0604020202020204" charset="0"/>
                    <a:cs typeface="#9Slide03 SFU Futura_12" panose="020B0604020202020204" charset="0"/>
                  </a:rPr>
                  <a:t>B. 5.</a:t>
                </a:r>
              </a:p>
              <a:p>
                <a:pPr algn="l"/>
                <a:r>
                  <a:rPr lang="vi-VN" sz="4400" b="0" i="0" dirty="0">
                    <a:effectLst/>
                    <a:latin typeface="#9Slide03 SFU Futura_12" panose="020B0604020202020204" charset="0"/>
                    <a:cs typeface="#9Slide03 SFU Futura_12" panose="020B0604020202020204" charset="0"/>
                  </a:rPr>
                  <a:t>C. 6.</a:t>
                </a:r>
              </a:p>
              <a:p>
                <a:pPr algn="l"/>
                <a:r>
                  <a:rPr lang="vi-VN" sz="4400" b="0" i="0" dirty="0">
                    <a:effectLst/>
                    <a:latin typeface="#9Slide03 SFU Futura_12" panose="020B0604020202020204" charset="0"/>
                    <a:cs typeface="#9Slide03 SFU Futura_12" panose="020B0604020202020204" charset="0"/>
                  </a:rPr>
                  <a:t>D. 7.</a:t>
                </a:r>
              </a:p>
            </p:txBody>
          </p:sp>
          <p:grpSp>
            <p:nvGrpSpPr>
              <p:cNvPr id="27" name="Group 26">
                <a:extLst>
                  <a:ext uri="{FF2B5EF4-FFF2-40B4-BE49-F238E27FC236}">
                    <a16:creationId xmlns:a16="http://schemas.microsoft.com/office/drawing/2014/main" id="{B76B762E-535E-E0A7-D525-2A38D12F3AC1}"/>
                  </a:ext>
                </a:extLst>
              </p:cNvPr>
              <p:cNvGrpSpPr/>
              <p:nvPr/>
            </p:nvGrpSpPr>
            <p:grpSpPr>
              <a:xfrm>
                <a:off x="693352" y="2151721"/>
                <a:ext cx="5037600" cy="958172"/>
                <a:chOff x="693352" y="2151721"/>
                <a:chExt cx="5037600" cy="958172"/>
              </a:xfrm>
            </p:grpSpPr>
            <p:sp>
              <p:nvSpPr>
                <p:cNvPr id="28" name="Rectangle 27">
                  <a:extLst>
                    <a:ext uri="{FF2B5EF4-FFF2-40B4-BE49-F238E27FC236}">
                      <a16:creationId xmlns:a16="http://schemas.microsoft.com/office/drawing/2014/main" id="{A6AA26FF-D5B7-32C9-E8FE-3F069B32B1AD}"/>
                    </a:ext>
                  </a:extLst>
                </p:cNvPr>
                <p:cNvSpPr/>
                <p:nvPr/>
              </p:nvSpPr>
              <p:spPr>
                <a:xfrm>
                  <a:off x="1375748" y="2213909"/>
                  <a:ext cx="4355204" cy="858935"/>
                </a:xfrm>
                <a:prstGeom prst="rect">
                  <a:avLst/>
                </a:prstGeom>
                <a:solidFill>
                  <a:srgbClr val="CAE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sp>
              <p:nvSpPr>
                <p:cNvPr id="29" name="TextBox 28">
                  <a:extLst>
                    <a:ext uri="{FF2B5EF4-FFF2-40B4-BE49-F238E27FC236}">
                      <a16:creationId xmlns:a16="http://schemas.microsoft.com/office/drawing/2014/main" id="{0B09FAC9-C017-3570-42C9-AA86B883452D}"/>
                    </a:ext>
                  </a:extLst>
                </p:cNvPr>
                <p:cNvSpPr txBox="1"/>
                <p:nvPr/>
              </p:nvSpPr>
              <p:spPr>
                <a:xfrm>
                  <a:off x="1795129" y="2278210"/>
                  <a:ext cx="3584441" cy="830997"/>
                </a:xfrm>
                <a:prstGeom prst="rect">
                  <a:avLst/>
                </a:prstGeom>
                <a:noFill/>
              </p:spPr>
              <p:txBody>
                <a:bodyPr wrap="square">
                  <a:spAutoFit/>
                </a:bodyPr>
                <a:lstStyle/>
                <a:p>
                  <a:pPr defTabSz="609630"/>
                  <a:r>
                    <a:rPr lang="en-US" sz="4800" b="1" dirty="0">
                      <a:solidFill>
                        <a:srgbClr val="0000CC"/>
                      </a:solidFill>
                      <a:latin typeface="#9Slide03 SFU Futura_05" panose="00000800000000000000" pitchFamily="2" charset="0"/>
                      <a:cs typeface="Arial" panose="020B0604020202020204" pitchFamily="34" charset="0"/>
                    </a:rPr>
                    <a:t>CÂU HỎI</a:t>
                  </a:r>
                  <a:endParaRPr lang="en-US" sz="1400" dirty="0">
                    <a:solidFill>
                      <a:srgbClr val="0000CC"/>
                    </a:solidFill>
                    <a:latin typeface="#9Slide03 SFU Futura_05" panose="00000800000000000000" pitchFamily="2" charset="0"/>
                  </a:endParaRPr>
                </a:p>
              </p:txBody>
            </p:sp>
            <p:sp>
              <p:nvSpPr>
                <p:cNvPr id="30" name="Oval 29">
                  <a:extLst>
                    <a:ext uri="{FF2B5EF4-FFF2-40B4-BE49-F238E27FC236}">
                      <a16:creationId xmlns:a16="http://schemas.microsoft.com/office/drawing/2014/main" id="{187D8D82-98E3-6A77-A3DE-3557627C5C81}"/>
                    </a:ext>
                  </a:extLst>
                </p:cNvPr>
                <p:cNvSpPr/>
                <p:nvPr/>
              </p:nvSpPr>
              <p:spPr>
                <a:xfrm>
                  <a:off x="693352" y="2151721"/>
                  <a:ext cx="1036359" cy="958172"/>
                </a:xfrm>
                <a:prstGeom prst="ellipse">
                  <a:avLst/>
                </a:prstGeom>
                <a:solidFill>
                  <a:srgbClr val="FFF6E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grpSp>
        </p:grpSp>
        <p:sp>
          <p:nvSpPr>
            <p:cNvPr id="22" name="TextBox 21">
              <a:extLst>
                <a:ext uri="{FF2B5EF4-FFF2-40B4-BE49-F238E27FC236}">
                  <a16:creationId xmlns:a16="http://schemas.microsoft.com/office/drawing/2014/main" id="{CB469A0D-AA57-372C-CDDA-62DC0E9EC6F9}"/>
                </a:ext>
              </a:extLst>
            </p:cNvPr>
            <p:cNvSpPr txBox="1"/>
            <p:nvPr/>
          </p:nvSpPr>
          <p:spPr>
            <a:xfrm>
              <a:off x="784606" y="1747520"/>
              <a:ext cx="574193" cy="923330"/>
            </a:xfrm>
            <a:prstGeom prst="rect">
              <a:avLst/>
            </a:prstGeom>
            <a:noFill/>
          </p:spPr>
          <p:txBody>
            <a:bodyPr wrap="square">
              <a:spAutoFit/>
            </a:bodyPr>
            <a:lstStyle/>
            <a:p>
              <a:pPr defTabSz="609630"/>
              <a:r>
                <a:rPr lang="en-US" sz="5400" b="1" dirty="0">
                  <a:ln w="9525">
                    <a:solidFill>
                      <a:prstClr val="white"/>
                    </a:solidFill>
                    <a:prstDash val="solid"/>
                  </a:ln>
                  <a:solidFill>
                    <a:srgbClr val="0000CC"/>
                  </a:solidFill>
                  <a:effectLst>
                    <a:outerShdw blurRad="12700" dist="38100" dir="2700000" algn="tl" rotWithShape="0">
                      <a:prstClr val="white">
                        <a:lumMod val="50000"/>
                      </a:prstClr>
                    </a:outerShdw>
                  </a:effectLst>
                  <a:latin typeface="#9Slide07 IcielKoni" pitchFamily="2" charset="0"/>
                </a:rPr>
                <a:t>1</a:t>
              </a:r>
              <a:endParaRPr lang="en-US" sz="5400" dirty="0">
                <a:solidFill>
                  <a:srgbClr val="0000CC"/>
                </a:solidFill>
                <a:latin typeface="Calibri"/>
              </a:endParaRPr>
            </a:p>
          </p:txBody>
        </p:sp>
      </p:grpSp>
      <p:sp>
        <p:nvSpPr>
          <p:cNvPr id="35" name="Oval 34">
            <a:extLst>
              <a:ext uri="{FF2B5EF4-FFF2-40B4-BE49-F238E27FC236}">
                <a16:creationId xmlns:a16="http://schemas.microsoft.com/office/drawing/2014/main" id="{C9FD4987-3D80-57F0-67EF-C961DE32B0A3}"/>
              </a:ext>
            </a:extLst>
          </p:cNvPr>
          <p:cNvSpPr/>
          <p:nvPr/>
        </p:nvSpPr>
        <p:spPr>
          <a:xfrm>
            <a:off x="834781" y="5541216"/>
            <a:ext cx="766689" cy="735229"/>
          </a:xfrm>
          <a:prstGeom prst="ellipse">
            <a:avLst/>
          </a:prstGeom>
          <a:noFill/>
          <a:ln w="76200">
            <a:solidFill>
              <a:srgbClr val="0154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074" name="Picture 2" descr="Cánh đồng Cỏ Xanh Hình ảnh PNG | Vector Và Các Tập Tin PSD | Tải Về Miễn  Phí Trên Pngtree">
            <a:extLst>
              <a:ext uri="{FF2B5EF4-FFF2-40B4-BE49-F238E27FC236}">
                <a16:creationId xmlns:a16="http://schemas.microsoft.com/office/drawing/2014/main" id="{39F4801D-26F1-9782-CEC7-8E71153F8E4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5500" l="3000" r="96417">
                        <a14:foregroundMark x1="7667" y1="46417" x2="17083" y2="52667"/>
                        <a14:foregroundMark x1="33667" y1="47417" x2="42250" y2="50167"/>
                        <a14:foregroundMark x1="42250" y1="50167" x2="42250" y2="50167"/>
                        <a14:foregroundMark x1="93333" y1="45917" x2="93417" y2="63083"/>
                        <a14:foregroundMark x1="93417" y1="63083" x2="93583" y2="63083"/>
                        <a14:foregroundMark x1="96417" y1="69000" x2="92500" y2="90833"/>
                        <a14:foregroundMark x1="4250" y1="44250" x2="3083" y2="54333"/>
                        <a14:foregroundMark x1="4750" y1="79167" x2="5417" y2="92667"/>
                        <a14:foregroundMark x1="5917" y1="92667" x2="71917" y2="95500"/>
                        <a14:foregroundMark x1="91333" y1="81667" x2="89667" y2="87750"/>
                      </a14:backgroundRemoval>
                    </a14:imgEffect>
                  </a14:imgLayer>
                </a14:imgProps>
              </a:ext>
              <a:ext uri="{28A0092B-C50C-407E-A947-70E740481C1C}">
                <a14:useLocalDpi xmlns:a14="http://schemas.microsoft.com/office/drawing/2010/main" val="0"/>
              </a:ext>
            </a:extLst>
          </a:blip>
          <a:srcRect t="36354"/>
          <a:stretch/>
        </p:blipFill>
        <p:spPr bwMode="auto">
          <a:xfrm>
            <a:off x="6538297" y="3272199"/>
            <a:ext cx="5653703" cy="359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9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anim calcmode="lin" valueType="num">
                                      <p:cBhvr>
                                        <p:cTn id="8" dur="2000" fill="hold"/>
                                        <p:tgtEl>
                                          <p:spTgt spid="35"/>
                                        </p:tgtEl>
                                        <p:attrNameLst>
                                          <p:attrName>ppt_w</p:attrName>
                                        </p:attrNameLst>
                                      </p:cBhvr>
                                      <p:tavLst>
                                        <p:tav tm="0" fmla="#ppt_w*sin(2.5*pi*$)">
                                          <p:val>
                                            <p:fltVal val="0"/>
                                          </p:val>
                                        </p:tav>
                                        <p:tav tm="100000">
                                          <p:val>
                                            <p:fltVal val="1"/>
                                          </p:val>
                                        </p:tav>
                                      </p:tavLst>
                                    </p:anim>
                                    <p:anim calcmode="lin" valueType="num">
                                      <p:cBhvr>
                                        <p:cTn id="9" dur="2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19264</TotalTime>
  <Words>947</Words>
  <Application>Microsoft Office PowerPoint</Application>
  <PresentationFormat>Widescreen</PresentationFormat>
  <Paragraphs>104</Paragraphs>
  <Slides>11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#9Slide05 SVNUT Triumph</vt:lpstr>
      <vt:lpstr>#9Slide03 SFU Futura_05</vt:lpstr>
      <vt:lpstr>Arial</vt:lpstr>
      <vt:lpstr>Calibri</vt:lpstr>
      <vt:lpstr>#9Slide07 IcielKoni</vt:lpstr>
      <vt:lpstr>#9Slide03 SFU Futura_12</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847</cp:revision>
  <dcterms:created xsi:type="dcterms:W3CDTF">2019-05-02T08:19:04Z</dcterms:created>
  <dcterms:modified xsi:type="dcterms:W3CDTF">2025-02-06T03:09:11Z</dcterms:modified>
</cp:coreProperties>
</file>