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70" r:id="rId3"/>
    <p:sldId id="319" r:id="rId4"/>
    <p:sldId id="320" r:id="rId5"/>
    <p:sldId id="321" r:id="rId6"/>
    <p:sldId id="322" r:id="rId7"/>
    <p:sldId id="327" r:id="rId8"/>
    <p:sldId id="350" r:id="rId9"/>
    <p:sldId id="326" r:id="rId10"/>
    <p:sldId id="328" r:id="rId11"/>
    <p:sldId id="331" r:id="rId12"/>
    <p:sldId id="332" r:id="rId13"/>
    <p:sldId id="360" r:id="rId14"/>
    <p:sldId id="333" r:id="rId15"/>
    <p:sldId id="361" r:id="rId16"/>
    <p:sldId id="362" r:id="rId17"/>
    <p:sldId id="335" r:id="rId18"/>
    <p:sldId id="375" r:id="rId19"/>
    <p:sldId id="352" r:id="rId20"/>
    <p:sldId id="348" r:id="rId21"/>
    <p:sldId id="349" r:id="rId22"/>
    <p:sldId id="302" r:id="rId23"/>
    <p:sldId id="363" r:id="rId24"/>
    <p:sldId id="374" r:id="rId25"/>
    <p:sldId id="366" r:id="rId26"/>
    <p:sldId id="364" r:id="rId27"/>
    <p:sldId id="367" r:id="rId28"/>
    <p:sldId id="368" r:id="rId29"/>
    <p:sldId id="347" r:id="rId30"/>
    <p:sldId id="377" r:id="rId31"/>
    <p:sldId id="369" r:id="rId32"/>
    <p:sldId id="370" r:id="rId33"/>
    <p:sldId id="373" r:id="rId34"/>
    <p:sldId id="371" r:id="rId35"/>
    <p:sldId id="289" r:id="rId36"/>
  </p:sldIdLst>
  <p:sldSz cx="18288000" cy="10287000"/>
  <p:notesSz cx="6858000" cy="9144000"/>
  <p:embeddedFontLst>
    <p:embeddedFont>
      <p:font typeface="#9Slide04 Maitree Medium" panose="020B0604020202020204" charset="-34"/>
      <p:regular r:id="rId38"/>
    </p:embeddedFont>
    <p:embeddedFont>
      <p:font typeface="#9Slide04 Maitree SemiBold" panose="020B0604020202020204" charset="-34"/>
      <p:bold r:id="rId39"/>
    </p:embeddedFont>
    <p:embeddedFont>
      <p:font typeface="#9Slide05 Good Vibes Pro" panose="020B0604020202020204" charset="0"/>
      <p:regular r:id="rId40"/>
    </p:embeddedFont>
    <p:embeddedFont>
      <p:font typeface="#9Slide07 IcielSoup of Justice" panose="020B0604020202020204" charset="0"/>
      <p:regular r:id="rId41"/>
    </p:embeddedFont>
    <p:embeddedFont>
      <p:font typeface="#9Slide07 Soup of Justice" panose="020B0604020202020204" charset="0"/>
      <p:regular r:id="rId42"/>
    </p:embeddedFont>
    <p:embeddedFont>
      <p:font typeface="#9Slide07 SVNGuerrilla" panose="00000500000000000000" charset="0"/>
      <p:regular r:id="rId43"/>
    </p:embeddedFont>
    <p:embeddedFont>
      <p:font typeface="Roboto" panose="020000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p:cViewPr varScale="1">
        <p:scale>
          <a:sx n="61" d="100"/>
          <a:sy n="61" d="100"/>
        </p:scale>
        <p:origin x="3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11270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5-1-4-2-3-6</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85123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998948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369346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85622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903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169329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Cho biết những nguyên nhân gây ra bi kịch của Vũ Nương. Nguyên nhân nào là chủ yếu.</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85910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83133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GV </a:t>
            </a:r>
            <a:r>
              <a:rPr lang="en-US" dirty="0" err="1"/>
              <a:t>cho</a:t>
            </a:r>
            <a:r>
              <a:rPr lang="en-US" dirty="0"/>
              <a:t> HS </a:t>
            </a:r>
            <a:r>
              <a:rPr lang="en-US" dirty="0" err="1"/>
              <a:t>thảo</a:t>
            </a:r>
            <a:r>
              <a:rPr lang="en-US" dirty="0"/>
              <a:t> </a:t>
            </a:r>
            <a:r>
              <a:rPr lang="en-US" dirty="0" err="1"/>
              <a:t>luận</a:t>
            </a:r>
            <a:r>
              <a:rPr lang="en-US" dirty="0"/>
              <a:t> </a:t>
            </a:r>
            <a:r>
              <a:rPr lang="en-US" dirty="0" err="1"/>
              <a:t>câu</a:t>
            </a:r>
            <a:r>
              <a:rPr lang="en-US" dirty="0"/>
              <a:t> </a:t>
            </a:r>
            <a:r>
              <a:rPr lang="en-US" dirty="0" err="1"/>
              <a:t>hỏi</a:t>
            </a:r>
            <a:r>
              <a:rPr lang="en-US" dirty="0"/>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dám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trl</a:t>
            </a:r>
            <a:r>
              <a:rPr lang="en-US" dirty="0"/>
              <a:t> </a:t>
            </a:r>
            <a:r>
              <a:rPr lang="en-US" dirty="0" err="1"/>
              <a:t>khẳng</a:t>
            </a:r>
            <a:r>
              <a:rPr lang="en-US" dirty="0"/>
              <a:t> </a:t>
            </a:r>
            <a:r>
              <a:rPr lang="en-US" dirty="0" err="1"/>
              <a:t>định</a:t>
            </a:r>
            <a:r>
              <a:rPr lang="en-US" dirty="0"/>
              <a:t>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a:t>
            </a:r>
            <a:r>
              <a:rPr lang="en-US" dirty="0" err="1"/>
              <a:t>dẫn</a:t>
            </a:r>
            <a:r>
              <a:rPr lang="en-US" dirty="0"/>
              <a:t> </a:t>
            </a:r>
            <a:r>
              <a:rPr lang="en-US" dirty="0" err="1"/>
              <a:t>đến</a:t>
            </a:r>
            <a:r>
              <a:rPr lang="en-US" dirty="0"/>
              <a:t> bi </a:t>
            </a:r>
            <a:r>
              <a:rPr lang="en-US" dirty="0" err="1"/>
              <a:t>kịch</a:t>
            </a:r>
            <a:r>
              <a:rPr lang="en-US" dirty="0"/>
              <a:t> </a:t>
            </a:r>
            <a:r>
              <a:rPr lang="en-US" dirty="0" err="1"/>
              <a:t>của</a:t>
            </a:r>
            <a:r>
              <a:rPr lang="en-US" dirty="0"/>
              <a:t> Vũ </a:t>
            </a:r>
            <a:r>
              <a:rPr lang="en-US" dirty="0" err="1"/>
              <a:t>Nương</a:t>
            </a:r>
            <a:r>
              <a:rPr lang="en-US" dirty="0"/>
              <a:t>: </a:t>
            </a:r>
            <a:r>
              <a:rPr lang="en-US" dirty="0" err="1"/>
              <a:t>Giữa</a:t>
            </a:r>
            <a:r>
              <a:rPr lang="en-US" dirty="0"/>
              <a:t> </a:t>
            </a:r>
            <a:r>
              <a:rPr lang="en-US" dirty="0" err="1"/>
              <a:t>câu</a:t>
            </a:r>
            <a:r>
              <a:rPr lang="en-US" dirty="0"/>
              <a:t> </a:t>
            </a:r>
            <a:r>
              <a:rPr lang="en-US" dirty="0" err="1"/>
              <a:t>nói</a:t>
            </a:r>
            <a:r>
              <a:rPr lang="en-US" dirty="0"/>
              <a:t> </a:t>
            </a:r>
            <a:r>
              <a:rPr lang="en-US" dirty="0" err="1"/>
              <a:t>vô</a:t>
            </a:r>
            <a:r>
              <a:rPr lang="en-US" dirty="0"/>
              <a:t> </a:t>
            </a:r>
            <a:r>
              <a:rPr lang="en-US" dirty="0" err="1"/>
              <a:t>tình</a:t>
            </a:r>
            <a:r>
              <a:rPr lang="en-US" dirty="0"/>
              <a:t> </a:t>
            </a:r>
            <a:r>
              <a:rPr lang="en-US" dirty="0" err="1"/>
              <a:t>của</a:t>
            </a:r>
            <a:r>
              <a:rPr lang="en-US" dirty="0"/>
              <a:t> con </a:t>
            </a:r>
            <a:r>
              <a:rPr lang="en-US" dirty="0" err="1"/>
              <a:t>trẻ</a:t>
            </a:r>
            <a:r>
              <a:rPr lang="en-US" dirty="0"/>
              <a:t> </a:t>
            </a:r>
            <a:r>
              <a:rPr lang="en-US" dirty="0" err="1"/>
              <a:t>và</a:t>
            </a:r>
            <a:r>
              <a:rPr lang="en-US" dirty="0"/>
              <a:t> </a:t>
            </a:r>
            <a:r>
              <a:rPr lang="en-US" dirty="0" err="1"/>
              <a:t>tính</a:t>
            </a:r>
            <a:r>
              <a:rPr lang="en-US" dirty="0"/>
              <a:t> </a:t>
            </a:r>
            <a:r>
              <a:rPr lang="en-US" dirty="0" err="1"/>
              <a:t>cách</a:t>
            </a:r>
            <a:r>
              <a:rPr lang="en-US" dirty="0"/>
              <a:t> </a:t>
            </a:r>
            <a:r>
              <a:rPr lang="en-US" dirty="0" err="1"/>
              <a:t>đa</a:t>
            </a:r>
            <a:r>
              <a:rPr lang="en-US" dirty="0"/>
              <a:t> </a:t>
            </a:r>
            <a:r>
              <a:rPr lang="en-US" dirty="0" err="1"/>
              <a:t>nghi</a:t>
            </a:r>
            <a:r>
              <a:rPr lang="en-US" dirty="0"/>
              <a:t> </a:t>
            </a:r>
            <a:r>
              <a:rPr lang="en-US" dirty="0" err="1"/>
              <a:t>thái</a:t>
            </a:r>
            <a:r>
              <a:rPr lang="en-US" dirty="0"/>
              <a:t> </a:t>
            </a:r>
            <a:r>
              <a:rPr lang="en-US" dirty="0" err="1"/>
              <a:t>quá</a:t>
            </a:r>
            <a:r>
              <a:rPr lang="en-US" dirty="0"/>
              <a:t> </a:t>
            </a:r>
            <a:r>
              <a:rPr lang="en-US" dirty="0" err="1"/>
              <a:t>của</a:t>
            </a:r>
            <a:r>
              <a:rPr lang="en-US" dirty="0"/>
              <a:t> </a:t>
            </a:r>
            <a:r>
              <a:rPr lang="en-US" dirty="0" err="1"/>
              <a:t>người</a:t>
            </a:r>
            <a:r>
              <a:rPr lang="en-US" dirty="0"/>
              <a:t> cha, </a:t>
            </a:r>
            <a:r>
              <a:rPr lang="en-US" dirty="0" err="1"/>
              <a:t>nguyên</a:t>
            </a:r>
            <a:r>
              <a:rPr lang="en-US" dirty="0"/>
              <a:t> </a:t>
            </a:r>
            <a:r>
              <a:rPr lang="en-US" dirty="0" err="1"/>
              <a:t>nhân</a:t>
            </a:r>
            <a:r>
              <a:rPr lang="en-US" dirty="0"/>
              <a:t> </a:t>
            </a:r>
            <a:r>
              <a:rPr lang="en-US" dirty="0" err="1"/>
              <a:t>nào</a:t>
            </a:r>
            <a:r>
              <a:rPr lang="en-US" dirty="0"/>
              <a:t> </a:t>
            </a:r>
            <a:r>
              <a:rPr lang="en-US" dirty="0" err="1"/>
              <a:t>là</a:t>
            </a:r>
            <a:r>
              <a:rPr lang="en-US" dirty="0"/>
              <a:t> </a:t>
            </a:r>
            <a:r>
              <a:rPr lang="en-US" dirty="0" err="1"/>
              <a:t>quan</a:t>
            </a:r>
            <a:r>
              <a:rPr lang="en-US" dirty="0"/>
              <a:t> </a:t>
            </a:r>
            <a:r>
              <a:rPr lang="en-US" dirty="0" err="1"/>
              <a:t>trọng</a:t>
            </a:r>
            <a:r>
              <a:rPr lang="en-US" dirty="0"/>
              <a:t> </a:t>
            </a:r>
            <a:r>
              <a:rPr lang="en-US" dirty="0" err="1"/>
              <a:t>hơn</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3967083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5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nhóm</a:t>
            </a:r>
            <a:r>
              <a:rPr lang="en-US" baseline="0" dirty="0"/>
              <a:t> </a:t>
            </a:r>
            <a:r>
              <a:rPr lang="en-US" baseline="0" dirty="0" err="1"/>
              <a:t>lớn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1530601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14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2834475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31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48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28</a:t>
            </a:fld>
            <a:endParaRPr lang="en-US"/>
          </a:p>
        </p:txBody>
      </p:sp>
    </p:spTree>
    <p:extLst>
      <p:ext uri="{BB962C8B-B14F-4D97-AF65-F5344CB8AC3E}">
        <p14:creationId xmlns:p14="http://schemas.microsoft.com/office/powerpoint/2010/main" val="957581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Tô</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vào</a:t>
            </a:r>
            <a:r>
              <a:rPr lang="en-US" baseline="0" dirty="0"/>
              <a:t> ô </a:t>
            </a:r>
            <a:r>
              <a:rPr lang="en-US" baseline="0" dirty="0" err="1"/>
              <a:t>chứa</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màu</a:t>
            </a:r>
            <a:r>
              <a:rPr lang="en-US" baseline="0" dirty="0"/>
              <a:t> cam </a:t>
            </a:r>
            <a:r>
              <a:rPr lang="en-US" baseline="0" dirty="0" err="1"/>
              <a:t>vào</a:t>
            </a:r>
            <a:r>
              <a:rPr lang="en-US" baseline="0" dirty="0"/>
              <a:t> ô </a:t>
            </a:r>
            <a:r>
              <a:rPr lang="en-US" baseline="0" dirty="0" err="1"/>
              <a:t>chứa</a:t>
            </a:r>
            <a:r>
              <a:rPr lang="en-US" baseline="0" dirty="0"/>
              <a:t> ý </a:t>
            </a:r>
            <a:r>
              <a:rPr lang="en-US" baseline="0" dirty="0" err="1"/>
              <a:t>nghĩa</a:t>
            </a:r>
            <a:r>
              <a:rPr lang="en-US" baseline="0" dirty="0"/>
              <a:t>, </a:t>
            </a:r>
            <a:r>
              <a:rPr lang="en-US" baseline="0" dirty="0" err="1"/>
              <a:t>màu</a:t>
            </a:r>
            <a:r>
              <a:rPr lang="en-US" baseline="0" dirty="0"/>
              <a:t> </a:t>
            </a:r>
            <a:r>
              <a:rPr lang="en-US" baseline="0" dirty="0" err="1"/>
              <a:t>tím</a:t>
            </a:r>
            <a:r>
              <a:rPr lang="en-US" baseline="0" dirty="0"/>
              <a:t> </a:t>
            </a:r>
            <a:r>
              <a:rPr lang="en-US" baseline="0" dirty="0" err="1"/>
              <a:t>vào</a:t>
            </a:r>
            <a:r>
              <a:rPr lang="en-US" baseline="0" dirty="0"/>
              <a:t> ô </a:t>
            </a:r>
            <a:r>
              <a:rPr lang="en-US" baseline="0" dirty="0" err="1"/>
              <a:t>chứa</a:t>
            </a:r>
            <a:r>
              <a:rPr lang="en-US" baseline="0" dirty="0"/>
              <a:t> </a:t>
            </a:r>
            <a:r>
              <a:rPr lang="en-US" baseline="0" dirty="0" err="1"/>
              <a:t>thông</a:t>
            </a:r>
            <a:r>
              <a:rPr lang="en-US" baseline="0" dirty="0"/>
              <a:t> </a:t>
            </a:r>
            <a:r>
              <a:rPr lang="en-US" baseline="0" dirty="0" err="1"/>
              <a:t>điệp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287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612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19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34</a:t>
            </a:fld>
            <a:endParaRPr lang="en-US"/>
          </a:p>
        </p:txBody>
      </p:sp>
    </p:spTree>
    <p:extLst>
      <p:ext uri="{BB962C8B-B14F-4D97-AF65-F5344CB8AC3E}">
        <p14:creationId xmlns:p14="http://schemas.microsoft.com/office/powerpoint/2010/main" val="377526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vào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nửa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thế</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kỉ</a:t>
            </a:r>
            <a:r>
              <a:rPr lang="en-US" altLang="zh-CN" sz="1200" dirty="0">
                <a:latin typeface="Times New Roman" pitchFamily="18" charset="0"/>
                <a:cs typeface="Times New Roman" pitchFamily="18" charset="0"/>
              </a:rPr>
              <a:t> XVI –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Lê </a:t>
            </a:r>
            <a:r>
              <a:rPr lang="en-US" altLang="zh-CN" sz="1200" dirty="0" err="1">
                <a:latin typeface="Times New Roman" pitchFamily="18" charset="0"/>
                <a:cs typeface="Times New Roman" pitchFamily="18" charset="0"/>
              </a:rPr>
              <a:t>bắt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khủng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hoảng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tập</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đoàn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kiến</a:t>
            </a:r>
            <a:r>
              <a:rPr lang="en-US" altLang="zh-CN" sz="1200" dirty="0">
                <a:latin typeface="Times New Roman" pitchFamily="18" charset="0"/>
                <a:cs typeface="Times New Roman" pitchFamily="18" charset="0"/>
              </a:rPr>
              <a:t> Lê – </a:t>
            </a:r>
            <a:r>
              <a:rPr lang="en-US" altLang="zh-CN" sz="1200" dirty="0" err="1">
                <a:latin typeface="Times New Roman" pitchFamily="18" charset="0"/>
                <a:cs typeface="Times New Roman" pitchFamily="18" charset="0"/>
              </a:rPr>
              <a:t>Mạc</a:t>
            </a:r>
            <a:r>
              <a:rPr lang="en-US" altLang="zh-CN" sz="1200" dirty="0">
                <a:latin typeface="Times New Roman" pitchFamily="18" charset="0"/>
                <a:cs typeface="Times New Roman" pitchFamily="18" charset="0"/>
              </a:rPr>
              <a:t> – </a:t>
            </a:r>
            <a:r>
              <a:rPr lang="en-US" altLang="zh-CN" sz="1200" dirty="0" err="1">
                <a:latin typeface="Times New Roman" pitchFamily="18" charset="0"/>
                <a:cs typeface="Times New Roman" pitchFamily="18" charset="0"/>
              </a:rPr>
              <a:t>Trình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tranh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bính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cuộc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chiến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kéo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Hiện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thực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ấy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phản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ánh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học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rộng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cao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chỉ</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1 </a:t>
            </a:r>
            <a:r>
              <a:rPr lang="en-US" altLang="zh-CN" sz="1200" dirty="0" err="1">
                <a:latin typeface="Times New Roman" pitchFamily="18" charset="0"/>
                <a:cs typeface="Times New Roman" pitchFamily="18" charset="0"/>
              </a:rPr>
              <a:t>năm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rồi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xin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về</a:t>
            </a:r>
            <a:r>
              <a:rPr lang="en-US" altLang="zh-CN" sz="1200" dirty="0">
                <a:latin typeface="Times New Roman" pitchFamily="18" charset="0"/>
                <a:cs typeface="Times New Roman" pitchFamily="18" charset="0"/>
              </a:rPr>
              <a:t> ở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viết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sách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mẹ</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dật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thức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lòng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yêu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thương</a:t>
            </a:r>
            <a:r>
              <a:rPr lang="en-US" altLang="zh-CN" sz="1200" dirty="0">
                <a:latin typeface="Times New Roman" pitchFamily="18" charset="0"/>
                <a:cs typeface="Times New Roman" pitchFamily="18" charset="0"/>
              </a:rPr>
              <a:t> con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trọng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hóa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tộc</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bút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mở</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Hán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“cha </a:t>
            </a:r>
            <a:r>
              <a:rPr lang="en-US" altLang="zh-CN" sz="1200" dirty="0" err="1">
                <a:latin typeface="Times New Roman" pitchFamily="18" charset="0"/>
                <a:cs typeface="Times New Roman" pitchFamily="18" charset="0"/>
              </a:rPr>
              <a:t>đẻ</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thể</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loại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nghĩa</a:t>
            </a:r>
            <a:r>
              <a:rPr lang="en-US" dirty="0"/>
              <a:t> </a:t>
            </a:r>
            <a:r>
              <a:rPr lang="en-US" dirty="0" err="1"/>
              <a:t>là</a:t>
            </a:r>
            <a:r>
              <a:rPr lang="en-US" dirty="0"/>
              <a:t> </a:t>
            </a:r>
            <a:r>
              <a:rPr lang="en-US" dirty="0" err="1"/>
              <a:t>ghi</a:t>
            </a:r>
            <a:r>
              <a:rPr lang="en-US" dirty="0"/>
              <a:t> </a:t>
            </a:r>
            <a:r>
              <a:rPr lang="en-US" dirty="0" err="1"/>
              <a:t>chép</a:t>
            </a:r>
            <a:r>
              <a:rPr lang="en-US" dirty="0"/>
              <a:t> </a:t>
            </a:r>
            <a:r>
              <a:rPr lang="en-US" dirty="0" err="1"/>
              <a:t>tản</a:t>
            </a:r>
            <a:r>
              <a:rPr lang="en-US" dirty="0"/>
              <a:t> </a:t>
            </a:r>
            <a:r>
              <a:rPr lang="en-US" dirty="0" err="1"/>
              <a:t>mạn</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kì</a:t>
            </a:r>
            <a:r>
              <a:rPr lang="en-US" dirty="0"/>
              <a:t> </a:t>
            </a:r>
            <a:r>
              <a:rPr lang="en-US" dirty="0" err="1"/>
              <a:t>lạ</a:t>
            </a:r>
            <a:r>
              <a:rPr lang="en-US" dirty="0"/>
              <a:t> </a:t>
            </a:r>
            <a:r>
              <a:rPr lang="en-US" dirty="0" err="1"/>
              <a:t>được</a:t>
            </a:r>
            <a:r>
              <a:rPr lang="en-US" dirty="0"/>
              <a:t> </a:t>
            </a:r>
            <a:r>
              <a:rPr lang="en-US" dirty="0" err="1"/>
              <a:t>lưu</a:t>
            </a:r>
            <a:r>
              <a:rPr lang="en-US" dirty="0"/>
              <a:t> </a:t>
            </a:r>
            <a:r>
              <a:rPr lang="en-US" dirty="0" err="1"/>
              <a:t>truyền</a:t>
            </a:r>
            <a:r>
              <a:rPr lang="en-US" dirty="0"/>
              <a:t> </a:t>
            </a:r>
            <a:r>
              <a:rPr lang="en-US" dirty="0" err="1"/>
              <a:t>trong</a:t>
            </a:r>
            <a:r>
              <a:rPr lang="en-US" dirty="0"/>
              <a:t> </a:t>
            </a:r>
            <a:r>
              <a:rPr lang="en-US" dirty="0" err="1"/>
              <a:t>dân</a:t>
            </a:r>
            <a:r>
              <a:rPr lang="en-US" dirty="0"/>
              <a:t> </a:t>
            </a:r>
            <a:r>
              <a:rPr lang="en-US" dirty="0" err="1"/>
              <a:t>gian</a:t>
            </a:r>
            <a:r>
              <a:rPr lang="en-US" dirty="0"/>
              <a:t>, </a:t>
            </a:r>
            <a:r>
              <a:rPr lang="en-US" dirty="0" err="1"/>
              <a:t>đây</a:t>
            </a:r>
            <a:r>
              <a:rPr lang="en-US" dirty="0"/>
              <a:t> </a:t>
            </a:r>
            <a:r>
              <a:rPr lang="en-US" dirty="0" err="1"/>
              <a:t>là</a:t>
            </a:r>
            <a:r>
              <a:rPr lang="en-US" dirty="0"/>
              <a:t> </a:t>
            </a:r>
            <a:r>
              <a:rPr lang="en-US" dirty="0" err="1"/>
              <a:t>tập</a:t>
            </a:r>
            <a:r>
              <a:rPr lang="en-US" dirty="0"/>
              <a:t> </a:t>
            </a:r>
            <a:r>
              <a:rPr lang="en-US" dirty="0" err="1"/>
              <a:t>truyện</a:t>
            </a:r>
            <a:r>
              <a:rPr lang="en-US" dirty="0"/>
              <a:t> </a:t>
            </a:r>
            <a:r>
              <a:rPr lang="en-US" dirty="0" err="1"/>
              <a:t>duy</a:t>
            </a:r>
            <a:r>
              <a:rPr lang="en-US" dirty="0"/>
              <a:t> </a:t>
            </a:r>
            <a:r>
              <a:rPr lang="en-US" dirty="0" err="1"/>
              <a:t>nhất</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đến</a:t>
            </a:r>
            <a:r>
              <a:rPr lang="en-US" dirty="0"/>
              <a:t> </a:t>
            </a:r>
            <a:r>
              <a:rPr lang="en-US" dirty="0" err="1"/>
              <a:t>ngày</a:t>
            </a:r>
            <a:r>
              <a:rPr lang="en-US" dirty="0"/>
              <a:t> nay</a:t>
            </a:r>
          </a:p>
          <a:p>
            <a:r>
              <a:rPr lang="en-US" dirty="0" err="1"/>
              <a:t>Tác</a:t>
            </a:r>
            <a:r>
              <a:rPr lang="en-US" dirty="0"/>
              <a:t> </a:t>
            </a:r>
            <a:r>
              <a:rPr lang="en-US" dirty="0" err="1"/>
              <a:t>phẩm</a:t>
            </a:r>
            <a:r>
              <a:rPr lang="en-US" dirty="0"/>
              <a:t> </a:t>
            </a:r>
            <a:r>
              <a:rPr lang="en-US" dirty="0" err="1"/>
              <a:t>được</a:t>
            </a:r>
            <a:r>
              <a:rPr lang="en-US" dirty="0"/>
              <a:t> </a:t>
            </a:r>
            <a:r>
              <a:rPr lang="en-US" dirty="0" err="1"/>
              <a:t>viết</a:t>
            </a:r>
            <a:r>
              <a:rPr lang="en-US" dirty="0"/>
              <a:t> </a:t>
            </a:r>
            <a:r>
              <a:rPr lang="en-US" dirty="0" err="1"/>
              <a:t>theo</a:t>
            </a:r>
            <a:r>
              <a:rPr lang="en-US" dirty="0"/>
              <a:t> </a:t>
            </a:r>
            <a:r>
              <a:rPr lang="en-US" dirty="0" err="1"/>
              <a:t>thể</a:t>
            </a:r>
            <a:r>
              <a:rPr lang="en-US" dirty="0"/>
              <a:t> </a:t>
            </a:r>
            <a:r>
              <a:rPr lang="en-US" dirty="0" err="1"/>
              <a:t>truyền</a:t>
            </a:r>
            <a:r>
              <a:rPr lang="en-US" dirty="0"/>
              <a:t> </a:t>
            </a:r>
            <a:r>
              <a:rPr lang="en-US" dirty="0" err="1"/>
              <a:t>kỳ</a:t>
            </a:r>
            <a:r>
              <a:rPr lang="en-US" dirty="0"/>
              <a:t>, </a:t>
            </a:r>
            <a:r>
              <a:rPr lang="en-US" dirty="0" err="1"/>
              <a:t>là</a:t>
            </a:r>
            <a:r>
              <a:rPr lang="en-US" dirty="0"/>
              <a:t> </a:t>
            </a:r>
            <a:r>
              <a:rPr lang="en-US" dirty="0" err="1"/>
              <a:t>một</a:t>
            </a:r>
            <a:r>
              <a:rPr lang="en-US" dirty="0"/>
              <a:t> </a:t>
            </a:r>
            <a:r>
              <a:rPr lang="en-US" dirty="0" err="1"/>
              <a:t>thể</a:t>
            </a:r>
            <a:r>
              <a:rPr lang="en-US" dirty="0"/>
              <a:t> </a:t>
            </a:r>
            <a:r>
              <a:rPr lang="en-US" dirty="0" err="1"/>
              <a:t>loại</a:t>
            </a:r>
            <a:r>
              <a:rPr lang="en-US" dirty="0"/>
              <a:t> </a:t>
            </a:r>
            <a:r>
              <a:rPr lang="en-US" dirty="0" err="1"/>
              <a:t>văn</a:t>
            </a:r>
            <a:r>
              <a:rPr lang="en-US" dirty="0"/>
              <a:t> </a:t>
            </a:r>
            <a:r>
              <a:rPr lang="en-US" dirty="0" err="1"/>
              <a:t>xuôi</a:t>
            </a:r>
            <a:r>
              <a:rPr lang="en-US" dirty="0"/>
              <a:t> </a:t>
            </a:r>
            <a:r>
              <a:rPr lang="en-US" dirty="0" err="1"/>
              <a:t>tự</a:t>
            </a:r>
            <a:r>
              <a:rPr lang="en-US" dirty="0"/>
              <a:t> </a:t>
            </a:r>
            <a:r>
              <a:rPr lang="en-US" dirty="0" err="1"/>
              <a:t>sự</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Trung </a:t>
            </a:r>
            <a:r>
              <a:rPr lang="en-US" dirty="0" err="1"/>
              <a:t>Quốc</a:t>
            </a:r>
            <a:r>
              <a:rPr lang="en-US" dirty="0"/>
              <a:t> </a:t>
            </a:r>
            <a:r>
              <a:rPr lang="en-US" dirty="0" err="1"/>
              <a:t>và</a:t>
            </a:r>
            <a:r>
              <a:rPr lang="en-US" dirty="0"/>
              <a:t> </a:t>
            </a:r>
            <a:r>
              <a:rPr lang="en-US" dirty="0" err="1"/>
              <a:t>thịnh</a:t>
            </a:r>
            <a:r>
              <a:rPr lang="en-US" dirty="0"/>
              <a:t> </a:t>
            </a:r>
            <a:r>
              <a:rPr lang="en-US" dirty="0" err="1"/>
              <a:t>hành</a:t>
            </a:r>
            <a:r>
              <a:rPr lang="en-US" dirty="0"/>
              <a:t> </a:t>
            </a:r>
            <a:r>
              <a:rPr lang="en-US" dirty="0" err="1"/>
              <a:t>từ</a:t>
            </a:r>
            <a:r>
              <a:rPr lang="en-US" dirty="0"/>
              <a:t> </a:t>
            </a:r>
            <a:r>
              <a:rPr lang="en-US" dirty="0" err="1"/>
              <a:t>thời</a:t>
            </a:r>
            <a:r>
              <a:rPr lang="en-US" dirty="0"/>
              <a:t> </a:t>
            </a:r>
            <a:r>
              <a:rPr lang="en-US" dirty="0" err="1"/>
              <a:t>nhà</a:t>
            </a:r>
            <a:r>
              <a:rPr lang="en-US" dirty="0"/>
              <a:t> </a:t>
            </a:r>
            <a:r>
              <a:rPr lang="en-US" dirty="0" err="1"/>
              <a:t>Đường</a:t>
            </a:r>
            <a:r>
              <a:rPr lang="en-US" dirty="0"/>
              <a:t> </a:t>
            </a:r>
            <a:r>
              <a:rPr lang="en-US" dirty="0" err="1"/>
              <a:t>thường</a:t>
            </a:r>
            <a:r>
              <a:rPr lang="en-US" dirty="0"/>
              <a:t> </a:t>
            </a:r>
            <a:r>
              <a:rPr lang="en-US" dirty="0" err="1"/>
              <a:t>có</a:t>
            </a:r>
            <a:r>
              <a:rPr lang="en-US" dirty="0"/>
              <a:t>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nhưng</a:t>
            </a:r>
            <a:r>
              <a:rPr lang="en-US" dirty="0"/>
              <a:t> </a:t>
            </a:r>
            <a:r>
              <a:rPr lang="en-US" dirty="0" err="1"/>
              <a:t>vẫn</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sâu</a:t>
            </a:r>
            <a:r>
              <a:rPr lang="en-US" dirty="0"/>
              <a:t> </a:t>
            </a:r>
            <a:r>
              <a:rPr lang="en-US" dirty="0" err="1"/>
              <a:t>sắc</a:t>
            </a:r>
            <a:r>
              <a:rPr lang="en-US" dirty="0"/>
              <a:t> </a:t>
            </a:r>
            <a:r>
              <a:rPr lang="en-US" dirty="0" err="1"/>
              <a:t>về</a:t>
            </a:r>
            <a:r>
              <a:rPr lang="en-US" dirty="0"/>
              <a:t> </a:t>
            </a:r>
            <a:r>
              <a:rPr lang="en-US" dirty="0" err="1"/>
              <a:t>số</a:t>
            </a:r>
            <a:r>
              <a:rPr lang="en-US" dirty="0"/>
              <a:t> </a:t>
            </a:r>
            <a:r>
              <a:rPr lang="en-US" dirty="0" err="1"/>
              <a:t>phận</a:t>
            </a:r>
            <a:r>
              <a:rPr lang="en-US" dirty="0"/>
              <a:t> </a:t>
            </a:r>
            <a:r>
              <a:rPr lang="en-US" dirty="0" err="1"/>
              <a:t>cuộc</a:t>
            </a:r>
            <a:r>
              <a:rPr lang="en-US" dirty="0"/>
              <a:t> </a:t>
            </a:r>
            <a:r>
              <a:rPr lang="en-US" dirty="0" err="1"/>
              <a:t>đời</a:t>
            </a:r>
            <a:r>
              <a:rPr lang="en-US" dirty="0"/>
              <a:t> con </a:t>
            </a:r>
            <a:r>
              <a:rPr lang="en-US" dirty="0" err="1"/>
              <a:t>người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xưa</a:t>
            </a:r>
            <a:r>
              <a:rPr lang="en-US" dirty="0"/>
              <a:t>. </a:t>
            </a:r>
          </a:p>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gồm</a:t>
            </a:r>
            <a:r>
              <a:rPr lang="en-US" dirty="0"/>
              <a:t> 20 </a:t>
            </a:r>
            <a:r>
              <a:rPr lang="en-US" dirty="0" err="1"/>
              <a:t>truyện</a:t>
            </a:r>
            <a:r>
              <a:rPr lang="en-US" dirty="0"/>
              <a:t>, </a:t>
            </a:r>
            <a:r>
              <a:rPr lang="en-US" dirty="0" err="1"/>
              <a:t>đề</a:t>
            </a:r>
            <a:r>
              <a:rPr lang="en-US" dirty="0"/>
              <a:t> </a:t>
            </a:r>
            <a:r>
              <a:rPr lang="en-US" dirty="0" err="1"/>
              <a:t>tài</a:t>
            </a:r>
            <a:r>
              <a:rPr lang="en-US" dirty="0"/>
              <a:t> </a:t>
            </a:r>
            <a:r>
              <a:rPr lang="en-US" dirty="0" err="1"/>
              <a:t>phong</a:t>
            </a:r>
            <a:r>
              <a:rPr lang="en-US" dirty="0"/>
              <a:t> </a:t>
            </a:r>
            <a:r>
              <a:rPr lang="en-US" dirty="0" err="1"/>
              <a:t>phú</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thường</a:t>
            </a:r>
            <a:r>
              <a:rPr lang="en-US" dirty="0"/>
              <a:t> </a:t>
            </a:r>
            <a:r>
              <a:rPr lang="en-US" dirty="0" err="1"/>
              <a:t>là</a:t>
            </a:r>
            <a:r>
              <a:rPr lang="en-US" dirty="0"/>
              <a:t> </a:t>
            </a:r>
            <a:r>
              <a:rPr lang="en-US" dirty="0" err="1"/>
              <a:t>những</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đức</a:t>
            </a:r>
            <a:r>
              <a:rPr lang="en-US" dirty="0"/>
              <a:t> </a:t>
            </a:r>
            <a:r>
              <a:rPr lang="en-US" dirty="0" err="1"/>
              <a:t>hạnh</a:t>
            </a:r>
            <a:r>
              <a:rPr lang="en-US" dirty="0"/>
              <a:t>, </a:t>
            </a:r>
            <a:r>
              <a:rPr lang="en-US" dirty="0" err="1"/>
              <a:t>có</a:t>
            </a:r>
            <a:r>
              <a:rPr lang="en-US" dirty="0"/>
              <a:t> </a:t>
            </a:r>
            <a:r>
              <a:rPr lang="en-US" dirty="0" err="1"/>
              <a:t>nhan</a:t>
            </a:r>
            <a:r>
              <a:rPr lang="en-US" dirty="0"/>
              <a:t> </a:t>
            </a:r>
            <a:r>
              <a:rPr lang="en-US" dirty="0" err="1"/>
              <a:t>sắc</a:t>
            </a:r>
            <a:r>
              <a:rPr lang="en-US" dirty="0"/>
              <a:t>, khao </a:t>
            </a:r>
            <a:r>
              <a:rPr lang="en-US" dirty="0" err="1"/>
              <a:t>khát</a:t>
            </a:r>
            <a:r>
              <a:rPr lang="en-US" dirty="0"/>
              <a:t> </a:t>
            </a:r>
            <a:r>
              <a:rPr lang="en-US" dirty="0" err="1"/>
              <a:t>hạnh</a:t>
            </a:r>
            <a:r>
              <a:rPr lang="en-US" dirty="0"/>
              <a:t> </a:t>
            </a:r>
            <a:r>
              <a:rPr lang="en-US" dirty="0" err="1"/>
              <a:t>phúc</a:t>
            </a:r>
            <a:r>
              <a:rPr lang="en-US" dirty="0"/>
              <a:t> </a:t>
            </a:r>
            <a:r>
              <a:rPr lang="en-US" dirty="0" err="1"/>
              <a:t>nhưng</a:t>
            </a:r>
            <a:r>
              <a:rPr lang="en-US" dirty="0"/>
              <a:t> </a:t>
            </a:r>
            <a:r>
              <a:rPr lang="en-US" dirty="0" err="1"/>
              <a:t>cuộc</a:t>
            </a:r>
            <a:r>
              <a:rPr lang="en-US" dirty="0"/>
              <a:t> </a:t>
            </a:r>
            <a:r>
              <a:rPr lang="en-US" dirty="0" err="1"/>
              <a:t>đời</a:t>
            </a:r>
            <a:r>
              <a:rPr lang="en-US" dirty="0"/>
              <a:t> </a:t>
            </a:r>
            <a:r>
              <a:rPr lang="en-US" dirty="0" err="1"/>
              <a:t>lại</a:t>
            </a:r>
            <a:r>
              <a:rPr lang="en-US" dirty="0"/>
              <a:t> </a:t>
            </a:r>
            <a:r>
              <a:rPr lang="en-US" dirty="0" err="1"/>
              <a:t>bất</a:t>
            </a:r>
            <a:r>
              <a:rPr lang="en-US" dirty="0"/>
              <a:t> </a:t>
            </a:r>
            <a:r>
              <a:rPr lang="en-US" dirty="0" err="1"/>
              <a:t>hạnh</a:t>
            </a:r>
            <a:r>
              <a:rPr lang="en-US" dirty="0"/>
              <a:t>, </a:t>
            </a:r>
            <a:r>
              <a:rPr lang="en-US" dirty="0" err="1"/>
              <a:t>éo</a:t>
            </a:r>
            <a:r>
              <a:rPr lang="en-US" dirty="0"/>
              <a:t> le, </a:t>
            </a:r>
            <a:r>
              <a:rPr lang="en-US" dirty="0" err="1"/>
              <a:t>oan</a:t>
            </a:r>
            <a:r>
              <a:rPr lang="en-US" dirty="0"/>
              <a:t> </a:t>
            </a:r>
            <a:r>
              <a:rPr lang="en-US" dirty="0" err="1"/>
              <a:t>khuất</a:t>
            </a:r>
            <a:r>
              <a:rPr lang="en-US" dirty="0"/>
              <a:t>. </a:t>
            </a:r>
            <a:r>
              <a:rPr lang="en-US" dirty="0" err="1"/>
              <a:t>Hoặc</a:t>
            </a:r>
            <a:r>
              <a:rPr lang="en-US" dirty="0"/>
              <a:t> </a:t>
            </a:r>
            <a:r>
              <a:rPr lang="en-US" dirty="0" err="1"/>
              <a:t>là</a:t>
            </a:r>
            <a:r>
              <a:rPr lang="en-US" dirty="0"/>
              <a:t> </a:t>
            </a:r>
            <a:r>
              <a:rPr lang="en-US" dirty="0" err="1"/>
              <a:t>những</a:t>
            </a:r>
            <a:r>
              <a:rPr lang="en-US" dirty="0"/>
              <a:t> </a:t>
            </a:r>
            <a:r>
              <a:rPr lang="en-US" dirty="0" err="1"/>
              <a:t>trí</a:t>
            </a:r>
            <a:r>
              <a:rPr lang="en-US" dirty="0"/>
              <a:t> </a:t>
            </a:r>
            <a:r>
              <a:rPr lang="en-US" dirty="0" err="1"/>
              <a:t>thức</a:t>
            </a:r>
            <a:r>
              <a:rPr lang="en-US" dirty="0"/>
              <a:t> </a:t>
            </a:r>
            <a:r>
              <a:rPr lang="en-US" dirty="0" err="1"/>
              <a:t>tâm</a:t>
            </a:r>
            <a:r>
              <a:rPr lang="en-US" dirty="0"/>
              <a:t> </a:t>
            </a:r>
            <a:r>
              <a:rPr lang="en-US" dirty="0" err="1"/>
              <a:t>huyết</a:t>
            </a:r>
            <a:r>
              <a:rPr lang="en-US" dirty="0"/>
              <a:t> </a:t>
            </a:r>
            <a:r>
              <a:rPr lang="en-US" dirty="0" err="1"/>
              <a:t>nhưng</a:t>
            </a:r>
            <a:r>
              <a:rPr lang="en-US" dirty="0"/>
              <a:t> </a:t>
            </a:r>
            <a:r>
              <a:rPr lang="en-US" dirty="0" err="1"/>
              <a:t>bất</a:t>
            </a:r>
            <a:r>
              <a:rPr lang="en-US" dirty="0"/>
              <a:t> </a:t>
            </a:r>
            <a:r>
              <a:rPr lang="en-US" dirty="0" err="1"/>
              <a:t>mãn</a:t>
            </a:r>
            <a:r>
              <a:rPr lang="en-US" dirty="0"/>
              <a:t> </a:t>
            </a:r>
            <a:r>
              <a:rPr lang="en-US" dirty="0" err="1"/>
              <a:t>giữa</a:t>
            </a:r>
            <a:r>
              <a:rPr lang="en-US" dirty="0"/>
              <a:t> </a:t>
            </a:r>
            <a:r>
              <a:rPr lang="en-US" dirty="0" err="1"/>
              <a:t>thời</a:t>
            </a:r>
            <a:r>
              <a:rPr lang="en-US" dirty="0"/>
              <a:t> </a:t>
            </a:r>
            <a:r>
              <a:rPr lang="en-US" dirty="0" err="1"/>
              <a:t>cuộc</a:t>
            </a:r>
            <a:r>
              <a:rPr lang="en-US" dirty="0"/>
              <a:t> </a:t>
            </a:r>
            <a:r>
              <a:rPr lang="en-US" dirty="0" err="1"/>
              <a:t>không</a:t>
            </a:r>
            <a:r>
              <a:rPr lang="en-US" dirty="0"/>
              <a:t> </a:t>
            </a:r>
            <a:r>
              <a:rPr lang="en-US" dirty="0" err="1"/>
              <a:t>chịu</a:t>
            </a:r>
            <a:r>
              <a:rPr lang="en-US" dirty="0"/>
              <a:t> </a:t>
            </a:r>
            <a:r>
              <a:rPr lang="en-US" dirty="0" err="1"/>
              <a:t>trói</a:t>
            </a:r>
            <a:r>
              <a:rPr lang="en-US" dirty="0"/>
              <a:t> </a:t>
            </a:r>
            <a:r>
              <a:rPr lang="en-US" dirty="0" err="1"/>
              <a:t>mình</a:t>
            </a:r>
            <a:r>
              <a:rPr lang="en-US" dirty="0"/>
              <a:t> </a:t>
            </a:r>
            <a:r>
              <a:rPr lang="en-US" dirty="0" err="1"/>
              <a:t>trong</a:t>
            </a:r>
            <a:r>
              <a:rPr lang="en-US" dirty="0"/>
              <a:t> </a:t>
            </a:r>
            <a:r>
              <a:rPr lang="en-US" dirty="0" err="1"/>
              <a:t>vòng</a:t>
            </a:r>
            <a:r>
              <a:rPr lang="en-US" dirty="0"/>
              <a:t> </a:t>
            </a:r>
            <a:r>
              <a:rPr lang="en-US" dirty="0" err="1"/>
              <a:t>danh</a:t>
            </a:r>
            <a:r>
              <a:rPr lang="en-US" dirty="0"/>
              <a:t> </a:t>
            </a:r>
            <a:r>
              <a:rPr lang="en-US" dirty="0" err="1"/>
              <a:t>lợi</a:t>
            </a:r>
            <a:r>
              <a:rPr lang="en-US" dirty="0"/>
              <a:t>. Qua 2 </a:t>
            </a:r>
            <a:r>
              <a:rPr lang="en-US" dirty="0" err="1"/>
              <a:t>hình</a:t>
            </a:r>
            <a:r>
              <a:rPr lang="en-US" dirty="0"/>
              <a:t> </a:t>
            </a:r>
            <a:r>
              <a:rPr lang="en-US" dirty="0" err="1"/>
              <a:t>tượng</a:t>
            </a:r>
            <a:r>
              <a:rPr lang="en-US" dirty="0"/>
              <a:t> </a:t>
            </a:r>
            <a:r>
              <a:rPr lang="en-US" dirty="0" err="1"/>
              <a:t>nhân</a:t>
            </a:r>
            <a:r>
              <a:rPr lang="en-US" dirty="0"/>
              <a:t> </a:t>
            </a:r>
            <a:r>
              <a:rPr lang="en-US" dirty="0" err="1"/>
              <a:t>vật</a:t>
            </a:r>
            <a:r>
              <a:rPr lang="en-US" dirty="0"/>
              <a:t> </a:t>
            </a:r>
            <a:r>
              <a:rPr lang="en-US" dirty="0" err="1"/>
              <a:t>trên</a:t>
            </a:r>
            <a:r>
              <a:rPr lang="en-US" dirty="0"/>
              <a:t>, </a:t>
            </a:r>
            <a:r>
              <a:rPr lang="en-US" dirty="0" err="1"/>
              <a:t>truyện</a:t>
            </a:r>
            <a:r>
              <a:rPr lang="en-US" dirty="0"/>
              <a:t> </a:t>
            </a:r>
            <a:r>
              <a:rPr lang="en-US" dirty="0" err="1"/>
              <a:t>lên</a:t>
            </a:r>
            <a:r>
              <a:rPr lang="en-US" dirty="0"/>
              <a:t> </a:t>
            </a:r>
            <a:r>
              <a:rPr lang="en-US" dirty="0" err="1"/>
              <a:t>án</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vạch</a:t>
            </a:r>
            <a:r>
              <a:rPr lang="en-US" dirty="0"/>
              <a:t> </a:t>
            </a:r>
            <a:r>
              <a:rPr lang="en-US" dirty="0" err="1"/>
              <a:t>trần</a:t>
            </a:r>
            <a:r>
              <a:rPr lang="en-US" dirty="0"/>
              <a:t> </a:t>
            </a:r>
            <a:r>
              <a:rPr lang="en-US" dirty="0" err="1"/>
              <a:t>bộ</a:t>
            </a:r>
            <a:r>
              <a:rPr lang="en-US" dirty="0"/>
              <a:t> </a:t>
            </a:r>
            <a:r>
              <a:rPr lang="en-US" dirty="0" err="1"/>
              <a:t>mặt</a:t>
            </a:r>
            <a:r>
              <a:rPr lang="en-US" dirty="0"/>
              <a:t> </a:t>
            </a:r>
            <a:r>
              <a:rPr lang="en-US" dirty="0" err="1"/>
              <a:t>xấu</a:t>
            </a:r>
            <a:r>
              <a:rPr lang="en-US" dirty="0"/>
              <a:t> </a:t>
            </a:r>
            <a:r>
              <a:rPr lang="en-US" dirty="0" err="1"/>
              <a:t>xa</a:t>
            </a:r>
            <a:r>
              <a:rPr lang="en-US" dirty="0"/>
              <a:t> </a:t>
            </a:r>
            <a:r>
              <a:rPr lang="en-US" dirty="0" err="1"/>
              <a:t>của</a:t>
            </a:r>
            <a:r>
              <a:rPr lang="en-US" dirty="0"/>
              <a:t> </a:t>
            </a:r>
            <a:r>
              <a:rPr lang="en-US" dirty="0" err="1"/>
              <a:t>bọn</a:t>
            </a:r>
            <a:r>
              <a:rPr lang="en-US" dirty="0"/>
              <a:t> </a:t>
            </a:r>
            <a:r>
              <a:rPr lang="en-US" dirty="0" err="1"/>
              <a:t>thống</a:t>
            </a:r>
            <a:r>
              <a:rPr lang="en-US" dirty="0"/>
              <a:t> </a:t>
            </a:r>
            <a:r>
              <a:rPr lang="en-US" dirty="0" err="1"/>
              <a:t>trị</a:t>
            </a:r>
            <a:r>
              <a:rPr lang="en-US" dirty="0"/>
              <a:t> </a:t>
            </a:r>
            <a:r>
              <a:rPr lang="en-US" dirty="0" err="1"/>
              <a:t>và</a:t>
            </a:r>
            <a:r>
              <a:rPr lang="en-US" dirty="0"/>
              <a:t> </a:t>
            </a:r>
            <a:r>
              <a:rPr lang="en-US" dirty="0" err="1"/>
              <a:t>đề</a:t>
            </a:r>
            <a:r>
              <a:rPr lang="en-US" dirty="0"/>
              <a:t> </a:t>
            </a:r>
            <a:r>
              <a:rPr lang="en-US" dirty="0" err="1"/>
              <a:t>cao</a:t>
            </a:r>
            <a:r>
              <a:rPr lang="en-US" dirty="0"/>
              <a:t> </a:t>
            </a:r>
            <a:r>
              <a:rPr lang="en-US" dirty="0" err="1"/>
              <a:t>khát</a:t>
            </a:r>
            <a:r>
              <a:rPr lang="en-US" dirty="0"/>
              <a:t> </a:t>
            </a:r>
            <a:r>
              <a:rPr lang="en-US" dirty="0" err="1"/>
              <a:t>vọng</a:t>
            </a:r>
            <a:r>
              <a:rPr lang="en-US" dirty="0"/>
              <a:t> </a:t>
            </a:r>
            <a:r>
              <a:rPr lang="en-US" dirty="0" err="1"/>
              <a:t>đời</a:t>
            </a:r>
            <a:r>
              <a:rPr lang="en-US" dirty="0"/>
              <a:t> </a:t>
            </a:r>
            <a:r>
              <a:rPr lang="en-US" dirty="0" err="1"/>
              <a:t>thường</a:t>
            </a:r>
            <a:r>
              <a:rPr lang="en-US" dirty="0"/>
              <a:t>. </a:t>
            </a:r>
            <a:r>
              <a:rPr lang="en-US" dirty="0" err="1"/>
              <a:t>Có</a:t>
            </a:r>
            <a:r>
              <a:rPr lang="en-US" dirty="0"/>
              <a:t> </a:t>
            </a:r>
            <a:r>
              <a:rPr lang="en-US" dirty="0" err="1"/>
              <a:t>thể</a:t>
            </a:r>
            <a:r>
              <a:rPr lang="en-US" dirty="0"/>
              <a:t> </a:t>
            </a:r>
            <a:r>
              <a:rPr lang="en-US" dirty="0" err="1"/>
              <a:t>nói</a:t>
            </a:r>
            <a:r>
              <a:rPr lang="en-US" dirty="0"/>
              <a:t>, </a:t>
            </a:r>
            <a:r>
              <a:rPr lang="en-US" dirty="0" err="1"/>
              <a:t>Nguyễn</a:t>
            </a:r>
            <a:r>
              <a:rPr lang="en-US" dirty="0"/>
              <a:t> </a:t>
            </a:r>
            <a:r>
              <a:rPr lang="en-US" dirty="0" err="1"/>
              <a:t>Dữ</a:t>
            </a:r>
            <a:r>
              <a:rPr lang="en-US" dirty="0"/>
              <a:t> </a:t>
            </a:r>
            <a:r>
              <a:rPr lang="en-US" dirty="0" err="1"/>
              <a:t>đã</a:t>
            </a:r>
            <a:r>
              <a:rPr lang="en-US" dirty="0"/>
              <a:t> </a:t>
            </a:r>
            <a:r>
              <a:rPr lang="en-US" dirty="0" err="1"/>
              <a:t>gửi</a:t>
            </a:r>
            <a:r>
              <a:rPr lang="en-US" dirty="0"/>
              <a:t> </a:t>
            </a:r>
            <a:r>
              <a:rPr lang="en-US" dirty="0" err="1"/>
              <a:t>gắm</a:t>
            </a:r>
            <a:r>
              <a:rPr lang="en-US" dirty="0"/>
              <a:t> </a:t>
            </a:r>
            <a:r>
              <a:rPr lang="en-US" dirty="0" err="1"/>
              <a:t>vào</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của</a:t>
            </a:r>
            <a:r>
              <a:rPr lang="en-US" dirty="0"/>
              <a:t> </a:t>
            </a:r>
            <a:r>
              <a:rPr lang="en-US" dirty="0" err="1"/>
              <a:t>mình</a:t>
            </a:r>
            <a:r>
              <a:rPr lang="en-US" dirty="0"/>
              <a:t> </a:t>
            </a:r>
            <a:r>
              <a:rPr lang="en-US" dirty="0" err="1"/>
              <a:t>tất</a:t>
            </a:r>
            <a:r>
              <a:rPr lang="en-US" dirty="0"/>
              <a:t> </a:t>
            </a:r>
            <a:r>
              <a:rPr lang="en-US" dirty="0" err="1"/>
              <a:t>cả</a:t>
            </a:r>
            <a:r>
              <a:rPr lang="en-US" dirty="0"/>
              <a:t> </a:t>
            </a:r>
            <a:r>
              <a:rPr lang="en-US" dirty="0" err="1"/>
              <a:t>những</a:t>
            </a:r>
            <a:r>
              <a:rPr lang="en-US" dirty="0"/>
              <a:t> </a:t>
            </a:r>
            <a:r>
              <a:rPr lang="en-US" dirty="0" err="1"/>
              <a:t>tâm</a:t>
            </a:r>
            <a:r>
              <a:rPr lang="en-US" dirty="0"/>
              <a:t> </a:t>
            </a:r>
            <a:r>
              <a:rPr lang="en-US" dirty="0" err="1"/>
              <a:t>tư</a:t>
            </a:r>
            <a:r>
              <a:rPr lang="en-US" dirty="0"/>
              <a:t>, </a:t>
            </a:r>
            <a:r>
              <a:rPr lang="en-US" dirty="0" err="1"/>
              <a:t>tình</a:t>
            </a:r>
            <a:r>
              <a:rPr lang="en-US" dirty="0"/>
              <a:t> </a:t>
            </a:r>
            <a:r>
              <a:rPr lang="en-US" dirty="0" err="1"/>
              <a:t>cảm</a:t>
            </a:r>
            <a:r>
              <a:rPr lang="en-US" dirty="0"/>
              <a:t>, </a:t>
            </a:r>
            <a:r>
              <a:rPr lang="en-US" dirty="0" err="1"/>
              <a:t>khát</a:t>
            </a:r>
            <a:r>
              <a:rPr lang="en-US" dirty="0"/>
              <a:t> </a:t>
            </a:r>
            <a:r>
              <a:rPr lang="en-US" dirty="0" err="1"/>
              <a:t>vọng</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trí</a:t>
            </a:r>
            <a:r>
              <a:rPr lang="en-US" dirty="0"/>
              <a:t> </a:t>
            </a:r>
            <a:r>
              <a:rPr lang="en-US" dirty="0" err="1"/>
              <a:t>thức</a:t>
            </a:r>
            <a:r>
              <a:rPr lang="en-US" dirty="0"/>
              <a:t> </a:t>
            </a:r>
            <a:r>
              <a:rPr lang="en-US" dirty="0" err="1"/>
              <a:t>có</a:t>
            </a:r>
            <a:r>
              <a:rPr lang="en-US" dirty="0"/>
              <a:t> </a:t>
            </a:r>
            <a:r>
              <a:rPr lang="en-US" dirty="0" err="1"/>
              <a:t>lương</a:t>
            </a:r>
            <a:r>
              <a:rPr lang="en-US" dirty="0"/>
              <a:t> tri. </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165863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dirty="0">
                <a:solidFill>
                  <a:srgbClr val="333333"/>
                </a:solidFill>
                <a:effectLst/>
                <a:latin typeface="Times New Roman" panose="02020603050405020304" pitchFamily="18" charset="0"/>
              </a:rPr>
              <a:t>GV </a:t>
            </a:r>
            <a:r>
              <a:rPr lang="en-US" sz="1800" b="0" i="0" dirty="0" err="1">
                <a:solidFill>
                  <a:srgbClr val="333333"/>
                </a:solidFill>
                <a:effectLst/>
                <a:latin typeface="Times New Roman" panose="02020603050405020304" pitchFamily="18" charset="0"/>
              </a:rPr>
              <a:t>bình</a:t>
            </a:r>
            <a:r>
              <a:rPr lang="en-US" sz="1800" b="0" i="0" dirty="0">
                <a:solidFill>
                  <a:srgbClr val="333333"/>
                </a:solidFill>
                <a:effectLst/>
                <a:latin typeface="Times New Roman" panose="02020603050405020304" pitchFamily="18" charset="0"/>
              </a:rPr>
              <a:t> </a:t>
            </a:r>
            <a:r>
              <a:rPr lang="en-US" sz="1800" b="0" i="0" dirty="0" err="1">
                <a:solidFill>
                  <a:srgbClr val="333333"/>
                </a:solidFill>
                <a:effectLst/>
                <a:latin typeface="Times New Roman" panose="02020603050405020304" pitchFamily="18" charset="0"/>
              </a:rPr>
              <a:t>thêm</a:t>
            </a:r>
            <a:r>
              <a:rPr lang="en-US" sz="1800" b="0" i="0" dirty="0">
                <a:solidFill>
                  <a:srgbClr val="333333"/>
                </a:solidFill>
                <a:effectLst/>
                <a:latin typeface="Times New Roman" panose="02020603050405020304" pitchFamily="18" charset="0"/>
              </a:rPr>
              <a:t>: </a:t>
            </a:r>
            <a:r>
              <a:rPr lang="vi-VN" sz="1800" b="0" i="0" dirty="0">
                <a:solidFill>
                  <a:srgbClr val="333333"/>
                </a:solidFill>
                <a:effectLst/>
                <a:latin typeface="Times New Roman" panose="02020603050405020304" pitchFamily="18" charset="0"/>
              </a:rPr>
              <a:t>“Nguyễn Dữ, bằng tài năng kì lạ, đã thổi vào nhân vật sức sống lạ kì, mỗi nhân vật một số phận, một tư cách riêng với tư cách là một con người cá nhân chịu trách nhiệm trước việc mình làm. Thông qua những số phận cụ thể đó, Nguyễn Dữ đã khái quát cuộc sống ở trình độ bậc thầy về nghệ thuật mà khó có tác giả văn học trung đại nào ở Việt Nam đạt được. Qua số phận các nhân vật của mình, Nguyễn Dữ gửi tới đời sau thông điệp: Ở thời đại ông, không một người phụ nữ nào có hạnh phúc cả cho dù họ sống theo kiểu nào. Ngoan ngoãn, thủy chung, làm trọn phận người vợ, người mẹ hoặc phá phách,... thì cái chết cả về vật chất lẫn tinh thần đều là chung cục cho mọi kiếp đàn bà...”</a:t>
            </a:r>
            <a:endParaRPr lang="vi-VN" b="0" i="0" dirty="0">
              <a:solidFill>
                <a:srgbClr val="333333"/>
              </a:solidFill>
              <a:effectLst/>
              <a:latin typeface="Roboto" panose="02000000000000000000" pitchFamily="2" charset="0"/>
            </a:endParaRPr>
          </a:p>
          <a:p>
            <a:pPr algn="just"/>
            <a:r>
              <a:rPr lang="vi-VN" sz="1800" b="1" i="0" dirty="0">
                <a:solidFill>
                  <a:srgbClr val="333333"/>
                </a:solidFill>
                <a:effectLst/>
                <a:latin typeface="Times New Roman" panose="02020603050405020304" pitchFamily="18" charset="0"/>
              </a:rPr>
              <a:t>(Theo Nguyễn Đăng Na, </a:t>
            </a:r>
            <a:r>
              <a:rPr lang="vi-VN" sz="1800" b="1" i="1" dirty="0">
                <a:solidFill>
                  <a:srgbClr val="333333"/>
                </a:solidFill>
                <a:effectLst/>
                <a:latin typeface="inherit"/>
              </a:rPr>
              <a:t>Đặc điểm văn học trung đại Việt Nam – Những vấn đề văn xuôi tự sự</a:t>
            </a:r>
            <a:r>
              <a:rPr lang="vi-VN" sz="1800" b="1" i="0" dirty="0">
                <a:solidFill>
                  <a:srgbClr val="333333"/>
                </a:solidFill>
                <a:effectLst/>
                <a:latin typeface="Times New Roman" panose="02020603050405020304" pitchFamily="18" charset="0"/>
              </a:rPr>
              <a:t>, NXB Giáo dục, Hà Nội, 2001)</a:t>
            </a:r>
            <a:endParaRPr lang="vi-VN"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52015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a:t>
            </a:r>
            <a:r>
              <a:rPr lang="en-US" dirty="0" err="1"/>
              <a:t>truyện</a:t>
            </a:r>
            <a:r>
              <a:rPr lang="en-US" dirty="0"/>
              <a:t> </a:t>
            </a:r>
            <a:r>
              <a:rPr lang="en-US" dirty="0" err="1"/>
              <a:t>dân</a:t>
            </a:r>
            <a:r>
              <a:rPr lang="en-US" dirty="0"/>
              <a:t> </a:t>
            </a:r>
            <a:r>
              <a:rPr lang="en-US" dirty="0" err="1"/>
              <a:t>gian</a:t>
            </a:r>
            <a:r>
              <a:rPr lang="en-US" dirty="0"/>
              <a:t> “</a:t>
            </a:r>
            <a:r>
              <a:rPr lang="en-US" dirty="0" err="1"/>
              <a:t>Vợ</a:t>
            </a:r>
            <a:r>
              <a:rPr lang="en-US" dirty="0"/>
              <a:t> </a:t>
            </a:r>
            <a:r>
              <a:rPr lang="en-US" dirty="0" err="1"/>
              <a:t>chàng</a:t>
            </a:r>
            <a:r>
              <a:rPr lang="en-US" dirty="0"/>
              <a:t> </a:t>
            </a:r>
            <a:r>
              <a:rPr lang="en-US" dirty="0" err="1"/>
              <a:t>Trương</a:t>
            </a:r>
            <a:r>
              <a:rPr lang="en-US" dirty="0"/>
              <a:t>”</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GV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thiệu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thêm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lịch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nước</a:t>
            </a:r>
            <a:r>
              <a:rPr lang="en-US" sz="1200" b="1" dirty="0">
                <a:latin typeface="Times New Roman" panose="02020603050405020304" pitchFamily="18" charset="0"/>
                <a:cs typeface="Times New Roman" panose="02020603050405020304" pitchFamily="18" charset="0"/>
              </a:rPr>
              <a:t> ta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XVI: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cuộc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tranh</a:t>
            </a:r>
            <a:r>
              <a:rPr lang="en-US" sz="1200" b="1" dirty="0">
                <a:latin typeface="Times New Roman" panose="02020603050405020304" pitchFamily="18" charset="0"/>
                <a:cs typeface="Times New Roman" panose="02020603050405020304" pitchFamily="18" charset="0"/>
              </a:rPr>
              <a:t> phi </a:t>
            </a:r>
            <a:r>
              <a:rPr lang="en-US" sz="1200" b="1" dirty="0" err="1">
                <a:latin typeface="Times New Roman" panose="02020603050405020304" pitchFamily="18" charset="0"/>
                <a:cs typeface="Times New Roman" panose="02020603050405020304" pitchFamily="18" charset="0"/>
              </a:rPr>
              <a:t>nghĩa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đẩy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lầm</a:t>
            </a:r>
            <a:r>
              <a:rPr lang="en-US" sz="1200" b="1" dirty="0">
                <a:latin typeface="Times New Roman" panose="02020603050405020304" pitchFamily="18" charset="0"/>
                <a:cs typeface="Times New Roman" panose="02020603050405020304" pitchFamily="18" charset="0"/>
              </a:rPr>
              <a:t> than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298327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4022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7643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6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16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01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835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56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974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28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27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8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295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45000" r="-26000" b="-3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01CC99-5A05-4B64-17DB-A1CF495E815A}"/>
              </a:ext>
            </a:extLst>
          </p:cNvPr>
          <p:cNvGrpSpPr/>
          <p:nvPr/>
        </p:nvGrpSpPr>
        <p:grpSpPr>
          <a:xfrm>
            <a:off x="1576664" y="-2171699"/>
            <a:ext cx="15335562" cy="12492989"/>
            <a:chOff x="1576664" y="-2171699"/>
            <a:chExt cx="15335562" cy="12492989"/>
          </a:xfrm>
        </p:grpSpPr>
        <p:pic>
          <p:nvPicPr>
            <p:cNvPr id="4" name="Picture 5">
              <a:extLst>
                <a:ext uri="{FF2B5EF4-FFF2-40B4-BE49-F238E27FC236}">
                  <a16:creationId xmlns:a16="http://schemas.microsoft.com/office/drawing/2014/main" id="{95B8AA70-63BE-BD5E-F676-3A3707FAA8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5" name="Picture 3">
              <a:extLst>
                <a:ext uri="{FF2B5EF4-FFF2-40B4-BE49-F238E27FC236}">
                  <a16:creationId xmlns:a16="http://schemas.microsoft.com/office/drawing/2014/main" id="{25B1B113-E086-D5EE-4868-CFB29BD0385A}"/>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pic>
        <p:nvPicPr>
          <p:cNvPr id="7" name="Picture 6">
            <a:extLst>
              <a:ext uri="{FF2B5EF4-FFF2-40B4-BE49-F238E27FC236}">
                <a16:creationId xmlns:a16="http://schemas.microsoft.com/office/drawing/2014/main" id="{1EB9CAB8-333D-DC98-C7D0-385D4901C6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4757590"/>
            <a:ext cx="7937680" cy="5505165"/>
          </a:xfrm>
          <a:prstGeom prst="rect">
            <a:avLst/>
          </a:prstGeom>
        </p:spPr>
      </p:pic>
      <p:sp>
        <p:nvSpPr>
          <p:cNvPr id="8" name="Title 1">
            <a:extLst>
              <a:ext uri="{FF2B5EF4-FFF2-40B4-BE49-F238E27FC236}">
                <a16:creationId xmlns:a16="http://schemas.microsoft.com/office/drawing/2014/main" id="{A77C82BB-E178-78AC-1986-C03051261DEE}"/>
              </a:ext>
            </a:extLst>
          </p:cNvPr>
          <p:cNvSpPr txBox="1">
            <a:spLocks/>
          </p:cNvSpPr>
          <p:nvPr/>
        </p:nvSpPr>
        <p:spPr>
          <a:xfrm>
            <a:off x="2247900" y="647938"/>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6: </a:t>
            </a:r>
          </a:p>
          <a:p>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truyền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kì</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và</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trinh</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thám</a:t>
            </a:r>
            <a:endParaRPr lang="en-US" sz="4800" dirty="0">
              <a:latin typeface="#9Slide04 Maitree SemiBold" panose="00000700000000000000" pitchFamily="2" charset="-34"/>
              <a:cs typeface="#9Slide04 Maitree SemiBold" panose="00000700000000000000" pitchFamily="2" charset="-34"/>
            </a:endParaRPr>
          </a:p>
        </p:txBody>
      </p:sp>
      <p:sp>
        <p:nvSpPr>
          <p:cNvPr id="9" name="Content Placeholder 2">
            <a:extLst>
              <a:ext uri="{FF2B5EF4-FFF2-40B4-BE49-F238E27FC236}">
                <a16:creationId xmlns:a16="http://schemas.microsoft.com/office/drawing/2014/main" id="{2C5F54C6-7F47-83E6-5DBB-8BA2C28442B6}"/>
              </a:ext>
            </a:extLst>
          </p:cNvPr>
          <p:cNvSpPr txBox="1">
            <a:spLocks/>
          </p:cNvSpPr>
          <p:nvPr/>
        </p:nvSpPr>
        <p:spPr>
          <a:xfrm>
            <a:off x="3331531" y="5128995"/>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b="1" dirty="0">
                <a:solidFill>
                  <a:schemeClr val="accent2">
                    <a:lumMod val="50000"/>
                  </a:schemeClr>
                </a:solidFill>
                <a:latin typeface="#9Slide05 Good Vibes Pro" panose="02000507080000020002" pitchFamily="2" charset="0"/>
              </a:rPr>
              <a:t>(</a:t>
            </a:r>
            <a:r>
              <a:rPr lang="en-US" sz="8000" b="1" dirty="0" err="1">
                <a:solidFill>
                  <a:schemeClr val="accent2">
                    <a:lumMod val="50000"/>
                  </a:schemeClr>
                </a:solidFill>
                <a:latin typeface="#9Slide05 Good Vibes Pro" panose="02000507080000020002" pitchFamily="2" charset="0"/>
              </a:rPr>
              <a:t>trích</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Truyền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kì</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mạn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lục</a:t>
            </a:r>
            <a:r>
              <a:rPr lang="en-US" sz="8000" b="1" dirty="0">
                <a:solidFill>
                  <a:schemeClr val="accent2">
                    <a:lumMod val="50000"/>
                  </a:schemeClr>
                </a:solidFill>
                <a:latin typeface="#9Slide05 Good Vibes Pro" panose="02000507080000020002" pitchFamily="2" charset="0"/>
              </a:rPr>
              <a:t>)</a:t>
            </a:r>
          </a:p>
        </p:txBody>
      </p:sp>
      <p:sp>
        <p:nvSpPr>
          <p:cNvPr id="10" name="Content Placeholder 2">
            <a:extLst>
              <a:ext uri="{FF2B5EF4-FFF2-40B4-BE49-F238E27FC236}">
                <a16:creationId xmlns:a16="http://schemas.microsoft.com/office/drawing/2014/main" id="{0B8019AB-6BAE-E456-8CB1-02515930D254}"/>
              </a:ext>
            </a:extLst>
          </p:cNvPr>
          <p:cNvSpPr txBox="1">
            <a:spLocks/>
          </p:cNvSpPr>
          <p:nvPr/>
        </p:nvSpPr>
        <p:spPr>
          <a:xfrm>
            <a:off x="7563716" y="2580106"/>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11" name="Content Placeholder 2">
            <a:extLst>
              <a:ext uri="{FF2B5EF4-FFF2-40B4-BE49-F238E27FC236}">
                <a16:creationId xmlns:a16="http://schemas.microsoft.com/office/drawing/2014/main" id="{B7C86D1E-FC5D-C6B3-8332-9F8F6F554833}"/>
              </a:ext>
            </a:extLst>
          </p:cNvPr>
          <p:cNvSpPr txBox="1">
            <a:spLocks/>
          </p:cNvSpPr>
          <p:nvPr/>
        </p:nvSpPr>
        <p:spPr>
          <a:xfrm>
            <a:off x="6515100" y="6812904"/>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b="1" dirty="0" err="1">
                <a:solidFill>
                  <a:srgbClr val="231F20"/>
                </a:solidFill>
                <a:latin typeface="#9Slide05 Good Vibes Pro" panose="02000507080000020002" pitchFamily="2" charset="0"/>
              </a:rPr>
              <a:t>Nguyễn</a:t>
            </a:r>
            <a:r>
              <a:rPr lang="en-US" sz="5400" b="1" dirty="0">
                <a:solidFill>
                  <a:srgbClr val="231F20"/>
                </a:solidFill>
                <a:latin typeface="#9Slide05 Good Vibes Pro" panose="02000507080000020002" pitchFamily="2" charset="0"/>
              </a:rPr>
              <a:t> </a:t>
            </a:r>
            <a:r>
              <a:rPr lang="en-US" sz="5400" b="1" dirty="0" err="1">
                <a:solidFill>
                  <a:srgbClr val="231F20"/>
                </a:solidFill>
                <a:latin typeface="#9Slide05 Good Vibes Pro" panose="02000507080000020002" pitchFamily="2" charset="0"/>
              </a:rPr>
              <a:t>Dữ</a:t>
            </a:r>
            <a:endParaRPr lang="en-US" sz="5400" b="1" dirty="0">
              <a:solidFill>
                <a:srgbClr val="231F20"/>
              </a:solidFill>
              <a:latin typeface="#9Slide05 Good Vibes Pro" panose="02000507080000020002" pitchFamily="2" charset="0"/>
            </a:endParaRPr>
          </a:p>
        </p:txBody>
      </p:sp>
      <p:sp>
        <p:nvSpPr>
          <p:cNvPr id="12" name="Content Placeholder 2">
            <a:extLst>
              <a:ext uri="{FF2B5EF4-FFF2-40B4-BE49-F238E27FC236}">
                <a16:creationId xmlns:a16="http://schemas.microsoft.com/office/drawing/2014/main" id="{160C3BB2-2B5D-5507-3DDC-213D7E46BBFF}"/>
              </a:ext>
            </a:extLst>
          </p:cNvPr>
          <p:cNvSpPr txBox="1">
            <a:spLocks/>
          </p:cNvSpPr>
          <p:nvPr/>
        </p:nvSpPr>
        <p:spPr>
          <a:xfrm>
            <a:off x="2353541" y="3391206"/>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600" b="1" dirty="0" err="1">
                <a:solidFill>
                  <a:schemeClr val="accent2">
                    <a:lumMod val="50000"/>
                  </a:schemeClr>
                </a:solidFill>
                <a:latin typeface="#9Slide05 Good Vibes Pro" panose="02000507080000020002" pitchFamily="2" charset="0"/>
              </a:rPr>
              <a:t>Chuyện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người</a:t>
            </a:r>
            <a:r>
              <a:rPr lang="en-US" sz="9600" b="1" dirty="0">
                <a:solidFill>
                  <a:schemeClr val="accent2">
                    <a:lumMod val="50000"/>
                  </a:schemeClr>
                </a:solidFill>
                <a:latin typeface="#9Slide05 Good Vibes Pro" panose="02000507080000020002" pitchFamily="2" charset="0"/>
              </a:rPr>
              <a:t> con </a:t>
            </a:r>
            <a:r>
              <a:rPr lang="en-US" sz="9600" b="1" dirty="0" err="1">
                <a:solidFill>
                  <a:schemeClr val="accent2">
                    <a:lumMod val="50000"/>
                  </a:schemeClr>
                </a:solidFill>
                <a:latin typeface="#9Slide05 Good Vibes Pro" panose="02000507080000020002" pitchFamily="2" charset="0"/>
              </a:rPr>
              <a:t>gái</a:t>
            </a:r>
            <a:r>
              <a:rPr lang="en-US" sz="9600" b="1" dirty="0">
                <a:solidFill>
                  <a:schemeClr val="accent2">
                    <a:lumMod val="50000"/>
                  </a:schemeClr>
                </a:solidFill>
                <a:latin typeface="#9Slide05 Good Vibes Pro" panose="02000507080000020002" pitchFamily="2" charset="0"/>
              </a:rPr>
              <a:t> Nam </a:t>
            </a:r>
            <a:r>
              <a:rPr lang="en-US" sz="9600" b="1" dirty="0" err="1">
                <a:solidFill>
                  <a:schemeClr val="accent2">
                    <a:lumMod val="50000"/>
                  </a:schemeClr>
                </a:solidFill>
                <a:latin typeface="#9Slide05 Good Vibes Pro" panose="02000507080000020002" pitchFamily="2" charset="0"/>
              </a:rPr>
              <a:t>Xương</a:t>
            </a:r>
            <a:endParaRPr lang="en-US" sz="9600" b="1" dirty="0">
              <a:solidFill>
                <a:schemeClr val="accent2">
                  <a:lumMod val="50000"/>
                </a:schemeClr>
              </a:solidFill>
              <a:latin typeface="#9Slide05 Good Vibes Pro" panose="02000507080000020002" pitchFamily="2" charset="0"/>
            </a:endParaRPr>
          </a:p>
        </p:txBody>
      </p:sp>
      <p:grpSp>
        <p:nvGrpSpPr>
          <p:cNvPr id="16" name="Group 15">
            <a:extLst>
              <a:ext uri="{FF2B5EF4-FFF2-40B4-BE49-F238E27FC236}">
                <a16:creationId xmlns:a16="http://schemas.microsoft.com/office/drawing/2014/main" id="{81281B56-7E62-00A5-0199-ECA02785E72A}"/>
              </a:ext>
            </a:extLst>
          </p:cNvPr>
          <p:cNvGrpSpPr/>
          <p:nvPr/>
        </p:nvGrpSpPr>
        <p:grpSpPr>
          <a:xfrm>
            <a:off x="7696200" y="6605235"/>
            <a:ext cx="2895600" cy="1066800"/>
            <a:chOff x="7772400" y="6057900"/>
            <a:chExt cx="2895600" cy="1066800"/>
          </a:xfrm>
        </p:grpSpPr>
        <p:cxnSp>
          <p:nvCxnSpPr>
            <p:cNvPr id="14" name="Straight Connector 13">
              <a:extLst>
                <a:ext uri="{FF2B5EF4-FFF2-40B4-BE49-F238E27FC236}">
                  <a16:creationId xmlns:a16="http://schemas.microsoft.com/office/drawing/2014/main" id="{B9A66CC5-6493-9F6E-F744-ADB6DC2AB275}"/>
                </a:ext>
              </a:extLst>
            </p:cNvPr>
            <p:cNvCxnSpPr/>
            <p:nvPr/>
          </p:nvCxnSpPr>
          <p:spPr>
            <a:xfrm>
              <a:off x="7772400" y="6057900"/>
              <a:ext cx="28956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7957C8-B574-9A4C-3655-949EC0A40785}"/>
                </a:ext>
              </a:extLst>
            </p:cNvPr>
            <p:cNvCxnSpPr/>
            <p:nvPr/>
          </p:nvCxnSpPr>
          <p:spPr>
            <a:xfrm>
              <a:off x="7772400" y="7124700"/>
              <a:ext cx="2895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00164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9D759-6639-0C0E-7716-F5053D482665}"/>
              </a:ext>
            </a:extLst>
          </p:cNvPr>
          <p:cNvPicPr>
            <a:picLocks noChangeAspect="1"/>
          </p:cNvPicPr>
          <p:nvPr/>
        </p:nvPicPr>
        <p:blipFill rotWithShape="1">
          <a:blip r:embed="rId3"/>
          <a:srcRect l="4520" r="35270"/>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580F2-91D2-77AD-954C-BAC18184362E}"/>
              </a:ext>
            </a:extLst>
          </p:cNvPr>
          <p:cNvPicPr>
            <a:picLocks noChangeAspect="1"/>
          </p:cNvPicPr>
          <p:nvPr/>
        </p:nvPicPr>
        <p:blipFill rotWithShape="1">
          <a:blip r:embed="rId3"/>
          <a:srcRect t="5045" r="1" b="13134"/>
          <a:stretch/>
        </p:blipFill>
        <p:spPr>
          <a:xfrm>
            <a:off x="450" y="1746569"/>
            <a:ext cx="7507392" cy="8591223"/>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3" name="Picture 2">
            <a:extLst>
              <a:ext uri="{FF2B5EF4-FFF2-40B4-BE49-F238E27FC236}">
                <a16:creationId xmlns:a16="http://schemas.microsoft.com/office/drawing/2014/main" id="{5B9C8722-0E04-A732-6C35-E373198B7FB2}"/>
              </a:ext>
            </a:extLst>
          </p:cNvPr>
          <p:cNvPicPr>
            <a:picLocks noChangeAspect="1"/>
          </p:cNvPicPr>
          <p:nvPr/>
        </p:nvPicPr>
        <p:blipFill rotWithShape="1">
          <a:blip r:embed="rId4">
            <a:alphaModFix/>
          </a:blip>
          <a:srcRect t="6865" r="1" b="4325"/>
          <a:stretch/>
        </p:blipFill>
        <p:spPr>
          <a:xfrm>
            <a:off x="8956299" y="6"/>
            <a:ext cx="7477558" cy="536248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
        <p:nvSpPr>
          <p:cNvPr id="4" name="TextBox 3">
            <a:extLst>
              <a:ext uri="{FF2B5EF4-FFF2-40B4-BE49-F238E27FC236}">
                <a16:creationId xmlns:a16="http://schemas.microsoft.com/office/drawing/2014/main" id="{AECD1C66-057E-D9D3-A09B-FFE1587BDB48}"/>
              </a:ext>
            </a:extLst>
          </p:cNvPr>
          <p:cNvSpPr txBox="1"/>
          <p:nvPr/>
        </p:nvSpPr>
        <p:spPr>
          <a:xfrm>
            <a:off x="7420280" y="62865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9740544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F27AE8-BD41-8637-B1CA-60995412F5D0}"/>
              </a:ext>
            </a:extLst>
          </p:cNvPr>
          <p:cNvSpPr txBox="1"/>
          <p:nvPr/>
        </p:nvSpPr>
        <p:spPr>
          <a:xfrm>
            <a:off x="7325159" y="3390900"/>
            <a:ext cx="9625120"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CD1C66-057E-D9D3-A09B-FFE1587BDB48}"/>
              </a:ext>
            </a:extLst>
          </p:cNvPr>
          <p:cNvSpPr txBox="1"/>
          <p:nvPr/>
        </p:nvSpPr>
        <p:spPr>
          <a:xfrm>
            <a:off x="6553200" y="1211411"/>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Ai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nhanh</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nhất</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4" name="Freeform 8">
            <a:extLst>
              <a:ext uri="{FF2B5EF4-FFF2-40B4-BE49-F238E27FC236}">
                <a16:creationId xmlns:a16="http://schemas.microsoft.com/office/drawing/2014/main" id="{0822D387-0BA9-883B-71F3-F9DC87AA2154}"/>
              </a:ext>
            </a:extLst>
          </p:cNvPr>
          <p:cNvSpPr/>
          <p:nvPr/>
        </p:nvSpPr>
        <p:spPr>
          <a:xfrm>
            <a:off x="6666791" y="5572740"/>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1">
            <a:extLst>
              <a:ext uri="{FF2B5EF4-FFF2-40B4-BE49-F238E27FC236}">
                <a16:creationId xmlns:a16="http://schemas.microsoft.com/office/drawing/2014/main" id="{DEFD2B4B-7132-CD51-708E-DAB886BC0070}"/>
              </a:ext>
            </a:extLst>
          </p:cNvPr>
          <p:cNvSpPr/>
          <p:nvPr/>
        </p:nvSpPr>
        <p:spPr>
          <a:xfrm>
            <a:off x="2209800" y="83439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C9AC6B7-6552-B8A6-2702-017432366D62}"/>
              </a:ext>
            </a:extLst>
          </p:cNvPr>
          <p:cNvPicPr>
            <a:picLocks noChangeAspect="1"/>
          </p:cNvPicPr>
          <p:nvPr/>
        </p:nvPicPr>
        <p:blipFill>
          <a:blip r:embed="rId6"/>
          <a:stretch>
            <a:fillRect/>
          </a:stretch>
        </p:blipFill>
        <p:spPr>
          <a:xfrm>
            <a:off x="228600" y="3390900"/>
            <a:ext cx="6477000" cy="5462179"/>
          </a:xfrm>
          <a:prstGeom prst="rect">
            <a:avLst/>
          </a:prstGeom>
        </p:spPr>
      </p:pic>
    </p:spTree>
    <p:extLst>
      <p:ext uri="{BB962C8B-B14F-4D97-AF65-F5344CB8AC3E}">
        <p14:creationId xmlns:p14="http://schemas.microsoft.com/office/powerpoint/2010/main" val="22284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E817F3EB-1892-24DD-5AE5-2333D3AEAD19}"/>
              </a:ext>
            </a:extLst>
          </p:cNvPr>
          <p:cNvSpPr txBox="1"/>
          <p:nvPr/>
        </p:nvSpPr>
        <p:spPr>
          <a:xfrm>
            <a:off x="10586576" y="2957945"/>
            <a:ext cx="7472824" cy="378565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119" name="TextBox 118">
            <a:extLst>
              <a:ext uri="{FF2B5EF4-FFF2-40B4-BE49-F238E27FC236}">
                <a16:creationId xmlns:a16="http://schemas.microsoft.com/office/drawing/2014/main" id="{23BE8EA0-B340-0CEA-A2EE-931615BFA4BD}"/>
              </a:ext>
            </a:extLst>
          </p:cNvPr>
          <p:cNvSpPr txBox="1"/>
          <p:nvPr/>
        </p:nvSpPr>
        <p:spPr>
          <a:xfrm>
            <a:off x="8077200" y="216722"/>
            <a:ext cx="9982200" cy="2554545"/>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120" name="TextBox 119">
            <a:extLst>
              <a:ext uri="{FF2B5EF4-FFF2-40B4-BE49-F238E27FC236}">
                <a16:creationId xmlns:a16="http://schemas.microsoft.com/office/drawing/2014/main" id="{A76C75C8-C2A4-850E-570B-C0B6DF608380}"/>
              </a:ext>
            </a:extLst>
          </p:cNvPr>
          <p:cNvSpPr txBox="1"/>
          <p:nvPr/>
        </p:nvSpPr>
        <p:spPr>
          <a:xfrm>
            <a:off x="5104343" y="2947554"/>
            <a:ext cx="5253633" cy="6863417"/>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0877292-141D-DF13-DD7C-5FE5F90A5652}"/>
              </a:ext>
            </a:extLst>
          </p:cNvPr>
          <p:cNvSpPr txBox="1"/>
          <p:nvPr/>
        </p:nvSpPr>
        <p:spPr>
          <a:xfrm>
            <a:off x="152400" y="190500"/>
            <a:ext cx="7772400" cy="2554545"/>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0877292-141D-DF13-DD7C-5FE5F90A5652}"/>
              </a:ext>
            </a:extLst>
          </p:cNvPr>
          <p:cNvSpPr txBox="1"/>
          <p:nvPr/>
        </p:nvSpPr>
        <p:spPr>
          <a:xfrm>
            <a:off x="10587633" y="6930275"/>
            <a:ext cx="7439003"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A1D2315-387E-F9E7-B8AC-651A6AAF2372}"/>
              </a:ext>
            </a:extLst>
          </p:cNvPr>
          <p:cNvSpPr txBox="1"/>
          <p:nvPr/>
        </p:nvSpPr>
        <p:spPr>
          <a:xfrm>
            <a:off x="152400" y="2947553"/>
            <a:ext cx="4722286" cy="6863417"/>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19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barn(inVertical)">
                                      <p:cBhvr>
                                        <p:cTn id="22" dur="500"/>
                                        <p:tgtEl>
                                          <p:spTgt spid="1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barn(inVertical)">
                                      <p:cBhvr>
                                        <p:cTn id="27" dur="500"/>
                                        <p:tgtEl>
                                          <p:spTgt spid="1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animBg="1"/>
      <p:bldP spid="120" grpId="0" animBg="1"/>
      <p:bldP spid="2"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7F3EB-1892-24DD-5AE5-2333D3AEAD19}"/>
              </a:ext>
            </a:extLst>
          </p:cNvPr>
          <p:cNvSpPr txBox="1"/>
          <p:nvPr/>
        </p:nvSpPr>
        <p:spPr>
          <a:xfrm>
            <a:off x="152400" y="38100"/>
            <a:ext cx="17907000" cy="193899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877292-141D-DF13-DD7C-5FE5F90A5652}"/>
              </a:ext>
            </a:extLst>
          </p:cNvPr>
          <p:cNvSpPr txBox="1"/>
          <p:nvPr/>
        </p:nvSpPr>
        <p:spPr>
          <a:xfrm>
            <a:off x="169889" y="2171700"/>
            <a:ext cx="6459511" cy="3170099"/>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A76C75C8-C2A4-850E-570B-C0B6DF608380}"/>
              </a:ext>
            </a:extLst>
          </p:cNvPr>
          <p:cNvSpPr txBox="1"/>
          <p:nvPr/>
        </p:nvSpPr>
        <p:spPr>
          <a:xfrm>
            <a:off x="6781800" y="2181069"/>
            <a:ext cx="11277600" cy="3170099"/>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3BE8EA0-B340-0CEA-A2EE-931615BFA4BD}"/>
              </a:ext>
            </a:extLst>
          </p:cNvPr>
          <p:cNvSpPr txBox="1"/>
          <p:nvPr/>
        </p:nvSpPr>
        <p:spPr>
          <a:xfrm>
            <a:off x="169888" y="5555145"/>
            <a:ext cx="17889511" cy="1323439"/>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A1D2315-387E-F9E7-B8AC-651A6AAF2372}"/>
              </a:ext>
            </a:extLst>
          </p:cNvPr>
          <p:cNvSpPr txBox="1"/>
          <p:nvPr/>
        </p:nvSpPr>
        <p:spPr>
          <a:xfrm>
            <a:off x="176134" y="7027026"/>
            <a:ext cx="9653666" cy="3170099"/>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60877292-141D-DF13-DD7C-5FE5F90A5652}"/>
              </a:ext>
            </a:extLst>
          </p:cNvPr>
          <p:cNvSpPr txBox="1"/>
          <p:nvPr/>
        </p:nvSpPr>
        <p:spPr>
          <a:xfrm>
            <a:off x="9982200" y="7027026"/>
            <a:ext cx="8077199"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86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8">
            <a:extLst>
              <a:ext uri="{FF2B5EF4-FFF2-40B4-BE49-F238E27FC236}">
                <a16:creationId xmlns:a16="http://schemas.microsoft.com/office/drawing/2014/main" id="{8D1E9D1C-1DB7-E8A1-CCDC-8FB45665287D}"/>
              </a:ext>
            </a:extLst>
          </p:cNvPr>
          <p:cNvSpPr/>
          <p:nvPr/>
        </p:nvSpPr>
        <p:spPr>
          <a:xfrm>
            <a:off x="4267200" y="4076700"/>
            <a:ext cx="9062509" cy="7088814"/>
          </a:xfrm>
          <a:prstGeom prst="chord">
            <a:avLst>
              <a:gd name="adj1" fmla="val 8228581"/>
              <a:gd name="adj2" fmla="val 2546079"/>
            </a:avLst>
          </a:prstGeom>
          <a:blipFill>
            <a:blip r:embed="rId3"/>
            <a:stretch>
              <a:fillRect l="-11132" r="-19944"/>
            </a:stretch>
          </a:blipFill>
        </p:spPr>
        <p:txBody>
          <a:bodyPr/>
          <a:lstStyle/>
          <a:p>
            <a:endParaRPr lang="en-US"/>
          </a:p>
        </p:txBody>
      </p:sp>
      <p:sp>
        <p:nvSpPr>
          <p:cNvPr id="3" name="TextBox 2">
            <a:extLst>
              <a:ext uri="{FF2B5EF4-FFF2-40B4-BE49-F238E27FC236}">
                <a16:creationId xmlns:a16="http://schemas.microsoft.com/office/drawing/2014/main" id="{F0BC51FD-854F-C63E-4C64-E5C6818CF501}"/>
              </a:ext>
            </a:extLst>
          </p:cNvPr>
          <p:cNvSpPr txBox="1"/>
          <p:nvPr/>
        </p:nvSpPr>
        <p:spPr>
          <a:xfrm>
            <a:off x="3962400" y="1790700"/>
            <a:ext cx="10439400" cy="1446550"/>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rPr>
              <a:t>sắp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quả</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01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69CC084F-A01E-8B16-E30E-9D3E76FF99DA}"/>
              </a:ext>
            </a:extLst>
          </p:cNvPr>
          <p:cNvPicPr>
            <a:picLocks noChangeAspect="1"/>
          </p:cNvPicPr>
          <p:nvPr/>
        </p:nvPicPr>
        <p:blipFill rotWithShape="1">
          <a:blip r:embed="rId3"/>
          <a:srcRect r="10935" b="-2"/>
          <a:stretch/>
        </p:blipFill>
        <p:spPr>
          <a:xfrm flipH="1">
            <a:off x="10972800" y="0"/>
            <a:ext cx="7315200"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6879675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CD1C66-057E-D9D3-A09B-FFE1587BDB48}"/>
              </a:ext>
            </a:extLst>
          </p:cNvPr>
          <p:cNvSpPr txBox="1"/>
          <p:nvPr/>
        </p:nvSpPr>
        <p:spPr>
          <a:xfrm>
            <a:off x="5943600" y="3162300"/>
            <a:ext cx="14478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vũ</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nương</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31A04B5-52ED-C7C7-0925-DE0E2500D3EC}"/>
              </a:ext>
            </a:extLst>
          </p:cNvPr>
          <p:cNvPicPr>
            <a:picLocks noChangeAspect="1"/>
          </p:cNvPicPr>
          <p:nvPr/>
        </p:nvPicPr>
        <p:blipFill>
          <a:blip r:embed="rId3"/>
          <a:stretch>
            <a:fillRect/>
          </a:stretch>
        </p:blipFill>
        <p:spPr>
          <a:xfrm>
            <a:off x="990600" y="0"/>
            <a:ext cx="7242417" cy="10287000"/>
          </a:xfrm>
          <a:prstGeom prst="rect">
            <a:avLst/>
          </a:prstGeom>
        </p:spPr>
      </p:pic>
    </p:spTree>
    <p:extLst>
      <p:ext uri="{BB962C8B-B14F-4D97-AF65-F5344CB8AC3E}">
        <p14:creationId xmlns:p14="http://schemas.microsoft.com/office/powerpoint/2010/main" val="1322513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E53B1-D829-FFE2-7710-EAF57F123F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950680" y="2514487"/>
            <a:ext cx="2992776" cy="82678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82628068"/>
              </p:ext>
            </p:extLst>
          </p:nvPr>
        </p:nvGraphicFramePr>
        <p:xfrm>
          <a:off x="1828800" y="1104900"/>
          <a:ext cx="16230600" cy="8891979"/>
        </p:xfrm>
        <a:graphic>
          <a:graphicData uri="http://schemas.openxmlformats.org/drawingml/2006/table">
            <a:tbl>
              <a:tblPr firstRow="1" bandRow="1">
                <a:tableStyleId>{5940675A-B579-460E-94D1-54222C63F5DA}</a:tableStyleId>
              </a:tblPr>
              <a:tblGrid>
                <a:gridCol w="3384641">
                  <a:extLst>
                    <a:ext uri="{9D8B030D-6E8A-4147-A177-3AD203B41FA5}">
                      <a16:colId xmlns:a16="http://schemas.microsoft.com/office/drawing/2014/main" val="2943978398"/>
                    </a:ext>
                  </a:extLst>
                </a:gridCol>
                <a:gridCol w="9188359">
                  <a:extLst>
                    <a:ext uri="{9D8B030D-6E8A-4147-A177-3AD203B41FA5}">
                      <a16:colId xmlns:a16="http://schemas.microsoft.com/office/drawing/2014/main" val="3365724085"/>
                    </a:ext>
                  </a:extLst>
                </a:gridCol>
                <a:gridCol w="3657600">
                  <a:extLst>
                    <a:ext uri="{9D8B030D-6E8A-4147-A177-3AD203B41FA5}">
                      <a16:colId xmlns:a16="http://schemas.microsoft.com/office/drawing/2014/main" val="1673380103"/>
                    </a:ext>
                  </a:extLst>
                </a:gridCol>
              </a:tblGrid>
              <a:tr h="635996">
                <a:tc>
                  <a:txBody>
                    <a:bodyPr/>
                    <a:lstStyle/>
                    <a:p>
                      <a:pPr algn="ctr"/>
                      <a:r>
                        <a:rPr lang="en-US" sz="4200" b="1" dirty="0" err="1">
                          <a:latin typeface="Times New Roman" panose="02020603050405020304" pitchFamily="18" charset="0"/>
                          <a:cs typeface="Times New Roman" panose="02020603050405020304" pitchFamily="18" charset="0"/>
                        </a:rPr>
                        <a:t>Phương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Đặc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Nhận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xét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645713257"/>
                  </a:ext>
                </a:extLst>
              </a:tr>
              <a:tr h="635996">
                <a:tc>
                  <a:txBody>
                    <a:bodyPr/>
                    <a:lstStyle/>
                    <a:p>
                      <a:pPr algn="ctr"/>
                      <a:r>
                        <a:rPr lang="en-US" sz="4200" b="1" dirty="0" err="1">
                          <a:latin typeface="Times New Roman" panose="02020603050405020304" pitchFamily="18" charset="0"/>
                          <a:cs typeface="Times New Roman" panose="02020603050405020304" pitchFamily="18" charset="0"/>
                        </a:rPr>
                        <a:t>Xuất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ở Nam </a:t>
                      </a:r>
                      <a:r>
                        <a:rPr lang="en-US" sz="4200" dirty="0" err="1">
                          <a:latin typeface="Times New Roman" panose="02020603050405020304" pitchFamily="18" charset="0"/>
                          <a:cs typeface="Times New Roman" panose="02020603050405020304" pitchFamily="18" charset="0"/>
                        </a:rPr>
                        <a:t>Xương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sym typeface="Wingdings" panose="05000000000000000000" pitchFamily="2" charset="2"/>
                        </a:rPr>
                        <a:t>N</a:t>
                      </a:r>
                      <a:r>
                        <a:rPr lang="en-US" sz="4200" b="1" dirty="0" err="1">
                          <a:latin typeface="Times New Roman" panose="02020603050405020304" pitchFamily="18" charset="0"/>
                          <a:cs typeface="Times New Roman" panose="02020603050405020304" pitchFamily="18" charset="0"/>
                        </a:rPr>
                        <a:t>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phụ</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đức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lòng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vun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đắp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phúc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đình</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nhưng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lại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kém</a:t>
                      </a:r>
                      <a:r>
                        <a:rPr lang="en-US" sz="4200" b="1" baseline="0" dirty="0">
                          <a:latin typeface="Times New Roman" panose="02020603050405020304" pitchFamily="18" charset="0"/>
                          <a:cs typeface="Times New Roman" panose="02020603050405020304" pitchFamily="18" charset="0"/>
                        </a:rPr>
                        <a:t> may </a:t>
                      </a:r>
                      <a:r>
                        <a:rPr lang="en-US" sz="4200" b="1" baseline="0" dirty="0" err="1">
                          <a:latin typeface="Times New Roman" panose="02020603050405020304" pitchFamily="18" charset="0"/>
                          <a:cs typeface="Times New Roman" panose="02020603050405020304" pitchFamily="18" charset="0"/>
                        </a:rPr>
                        <a:t>mắn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bất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hạnh</a:t>
                      </a:r>
                      <a:endParaRPr lang="en-US" sz="4200" b="1" dirty="0">
                        <a:latin typeface="Times New Roman" panose="02020603050405020304" pitchFamily="18" charset="0"/>
                        <a:cs typeface="Times New Roman" panose="02020603050405020304" pitchFamily="18" charset="0"/>
                      </a:endParaRPr>
                    </a:p>
                    <a:p>
                      <a:pPr algn="just"/>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90345160"/>
                  </a:ext>
                </a:extLst>
              </a:tr>
              <a:tr h="635996">
                <a:tc>
                  <a:txBody>
                    <a:bodyPr/>
                    <a:lstStyle/>
                    <a:p>
                      <a:pPr algn="ctr"/>
                      <a:r>
                        <a:rPr lang="en-US" sz="4200" b="1" dirty="0">
                          <a:latin typeface="Times New Roman" panose="02020603050405020304" pitchFamily="18" charset="0"/>
                          <a:cs typeface="Times New Roman" panose="02020603050405020304" pitchFamily="18" charset="0"/>
                        </a:rPr>
                        <a:t>Dung </a:t>
                      </a:r>
                      <a:r>
                        <a:rPr lang="en-US" sz="4200" b="1" dirty="0" err="1">
                          <a:latin typeface="Times New Roman" panose="02020603050405020304" pitchFamily="18" charset="0"/>
                          <a:cs typeface="Times New Roman" panose="02020603050405020304" pitchFamily="18" charset="0"/>
                        </a:rPr>
                        <a:t>nhan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a:t>
                      </a:r>
                      <a:r>
                        <a:rPr lang="en-US" sz="4200" dirty="0" err="1">
                          <a:latin typeface="Times New Roman" panose="02020603050405020304" pitchFamily="18" charset="0"/>
                          <a:cs typeface="Times New Roman" panose="02020603050405020304" pitchFamily="18" charset="0"/>
                        </a:rPr>
                        <a:t>tư</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tốt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đẹp</a:t>
                      </a:r>
                      <a:r>
                        <a:rPr lang="en-US" sz="4200" dirty="0">
                          <a:latin typeface="Times New Roman" panose="02020603050405020304" pitchFamily="18" charset="0"/>
                          <a:cs typeface="Times New Roman" panose="02020603050405020304" pitchFamily="18" charset="0"/>
                        </a:rPr>
                        <a:t>”</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8843538"/>
                  </a:ext>
                </a:extLst>
              </a:tr>
              <a:tr h="45314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rPr>
                        <a:t>Tính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phẩm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chất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Thùy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gìn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khuôn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phép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hòa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Hiếu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ốm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mất</a:t>
                      </a:r>
                      <a:r>
                        <a:rPr lang="en-US" sz="4200" dirty="0">
                          <a:latin typeface="Times New Roman" panose="02020603050405020304" pitchFamily="18" charset="0"/>
                          <a:cs typeface="Times New Roman" panose="02020603050405020304" pitchFamily="18" charset="0"/>
                        </a:rPr>
                        <a:t>, lo ma </a:t>
                      </a:r>
                      <a:r>
                        <a:rPr lang="en-US" sz="4200" dirty="0" err="1">
                          <a:latin typeface="Times New Roman" panose="02020603050405020304" pitchFamily="18" charset="0"/>
                          <a:cs typeface="Times New Roman" panose="02020603050405020304" pitchFamily="18" charset="0"/>
                        </a:rPr>
                        <a:t>chay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như</a:t>
                      </a:r>
                      <a:r>
                        <a:rPr lang="en-US" sz="4200" dirty="0">
                          <a:latin typeface="Times New Roman" panose="02020603050405020304" pitchFamily="18" charset="0"/>
                          <a:cs typeface="Times New Roman" panose="02020603050405020304" pitchFamily="18" charset="0"/>
                        </a:rPr>
                        <a:t> cha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đẻ</a:t>
                      </a:r>
                      <a:r>
                        <a:rPr lang="en-US" sz="4200" dirty="0">
                          <a:latin typeface="Times New Roman" panose="02020603050405020304" pitchFamily="18" charset="0"/>
                          <a:cs typeface="Times New Roman" panose="02020603050405020304" pitchFamily="18" charset="0"/>
                        </a:rPr>
                        <a:t>) </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ham </a:t>
                      </a:r>
                      <a:r>
                        <a:rPr lang="en-US" sz="4200" dirty="0" err="1">
                          <a:latin typeface="Times New Roman" panose="02020603050405020304" pitchFamily="18" charset="0"/>
                          <a:cs typeface="Times New Roman" panose="02020603050405020304" pitchFamily="18" charset="0"/>
                        </a:rPr>
                        <a:t>vinh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quý</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đem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ấn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chỉ</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an)</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1823274"/>
                  </a:ext>
                </a:extLst>
              </a:tr>
              <a:tr h="1485339">
                <a:tc>
                  <a:txBody>
                    <a:bodyPr/>
                    <a:lstStyle/>
                    <a:p>
                      <a:pPr algn="ct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phận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Do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ngờ</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chịu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oan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uổng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6093342"/>
                  </a:ext>
                </a:extLst>
              </a:tr>
            </a:tbl>
          </a:graphicData>
        </a:graphic>
      </p:graphicFrame>
      <p:sp>
        <p:nvSpPr>
          <p:cNvPr id="5" name="TextBox 4">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2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“Ô hay!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ư?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nín</a:t>
            </a:r>
            <a:r>
              <a:rPr lang="en-US" sz="4400" dirty="0">
                <a:latin typeface="Times New Roman" panose="02020603050405020304" pitchFamily="18" charset="0"/>
                <a:cs typeface="Times New Roman" panose="02020603050405020304" pitchFamily="18" charset="0"/>
              </a:rPr>
              <a:t> thin </a:t>
            </a:r>
            <a:r>
              <a:rPr lang="en-US" sz="4400" dirty="0" err="1">
                <a:latin typeface="Times New Roman" panose="02020603050405020304" pitchFamily="18" charset="0"/>
                <a:cs typeface="Times New Roman" panose="02020603050405020304" pitchFamily="18" charset="0"/>
              </a:rPr>
              <a:t>thít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0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6E846-7FA4-B12A-DB2C-FC7CE50406FF}"/>
              </a:ext>
            </a:extLst>
          </p:cNvPr>
          <p:cNvPicPr>
            <a:picLocks noChangeAspect="1"/>
          </p:cNvPicPr>
          <p:nvPr/>
        </p:nvPicPr>
        <p:blipFill rotWithShape="1">
          <a:blip r:embed="rId3"/>
          <a:srcRect b="2461"/>
          <a:stretch/>
        </p:blipFill>
        <p:spPr>
          <a:xfrm>
            <a:off x="0" y="-80010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extBox 1">
            <a:extLst>
              <a:ext uri="{FF2B5EF4-FFF2-40B4-BE49-F238E27FC236}">
                <a16:creationId xmlns:a16="http://schemas.microsoft.com/office/drawing/2014/main" id="{754E53A1-6715-B8DF-E3CB-243DBEA2FB3F}"/>
              </a:ext>
            </a:extLst>
          </p:cNvPr>
          <p:cNvSpPr txBox="1"/>
          <p:nvPr/>
        </p:nvSpPr>
        <p:spPr>
          <a:xfrm>
            <a:off x="3868605" y="64389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0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876300" y="876300"/>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Góc</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nhìn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đa</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chiều</a:t>
            </a:r>
            <a:endParaRPr lang="vi-VN" sz="8000" dirty="0">
              <a:solidFill>
                <a:srgbClr val="C00000"/>
              </a:solidFill>
              <a:latin typeface="#9Slide07 Soup of Justice"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3C6946B2-6C6B-4FFE-C168-7D150CFCD231}"/>
              </a:ext>
            </a:extLst>
          </p:cNvPr>
          <p:cNvSpPr txBox="1"/>
          <p:nvPr/>
        </p:nvSpPr>
        <p:spPr>
          <a:xfrm>
            <a:off x="762000" y="2781300"/>
            <a:ext cx="11620500"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E1E8730-501E-DFB4-3004-20BF23BB9D0C}"/>
              </a:ext>
            </a:extLst>
          </p:cNvPr>
          <p:cNvPicPr>
            <a:picLocks noChangeAspect="1"/>
          </p:cNvPicPr>
          <p:nvPr/>
        </p:nvPicPr>
        <p:blipFill>
          <a:blip r:embed="rId3"/>
          <a:stretch>
            <a:fillRect/>
          </a:stretch>
        </p:blipFill>
        <p:spPr>
          <a:xfrm>
            <a:off x="12573000" y="3162300"/>
            <a:ext cx="5528373" cy="5443628"/>
          </a:xfrm>
          <a:prstGeom prst="rect">
            <a:avLst/>
          </a:prstGeom>
        </p:spPr>
      </p:pic>
      <p:sp>
        <p:nvSpPr>
          <p:cNvPr id="6" name="AutoShape 5">
            <a:extLst>
              <a:ext uri="{FF2B5EF4-FFF2-40B4-BE49-F238E27FC236}">
                <a16:creationId xmlns:a16="http://schemas.microsoft.com/office/drawing/2014/main" id="{E4F03A7A-DF20-A7D4-C03D-63A665549C77}"/>
              </a:ext>
            </a:extLst>
          </p:cNvPr>
          <p:cNvSpPr/>
          <p:nvPr/>
        </p:nvSpPr>
        <p:spPr>
          <a:xfrm>
            <a:off x="2693292" y="2469337"/>
            <a:ext cx="12901417" cy="0"/>
          </a:xfrm>
          <a:prstGeom prst="line">
            <a:avLst/>
          </a:prstGeom>
          <a:ln w="66675" cap="rnd">
            <a:solidFill>
              <a:srgbClr val="C65750"/>
            </a:solidFill>
            <a:prstDash val="solid"/>
            <a:headEnd type="oval" w="lg" len="lg"/>
            <a:tailEnd type="oval" w="lg" len="lg"/>
          </a:ln>
        </p:spPr>
        <p:txBody>
          <a:bodyPr/>
          <a:lstStyle/>
          <a:p>
            <a:endParaRPr lang="en-US"/>
          </a:p>
        </p:txBody>
      </p:sp>
    </p:spTree>
    <p:extLst>
      <p:ext uri="{BB962C8B-B14F-4D97-AF65-F5344CB8AC3E}">
        <p14:creationId xmlns:p14="http://schemas.microsoft.com/office/powerpoint/2010/main" val="274133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8E7C7-9D09-E014-4FD4-B1238F6364C9}"/>
              </a:ext>
            </a:extLst>
          </p:cNvPr>
          <p:cNvPicPr>
            <a:picLocks noChangeAspect="1"/>
          </p:cNvPicPr>
          <p:nvPr/>
        </p:nvPicPr>
        <p:blipFill rotWithShape="1">
          <a:blip r:embed="rId3"/>
          <a:srcRect l="31421" r="7676"/>
          <a:stretch/>
        </p:blipFill>
        <p:spPr>
          <a:xfrm>
            <a:off x="-76200" y="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D3092E2F-A2A8-AC5D-7479-EA1486FEA42D}"/>
              </a:ext>
            </a:extLst>
          </p:cNvPr>
          <p:cNvSpPr txBox="1"/>
          <p:nvPr/>
        </p:nvSpPr>
        <p:spPr>
          <a:xfrm>
            <a:off x="9829800" y="2247900"/>
            <a:ext cx="7620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tố</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kì</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ảo</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65443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71F01-0EA7-6A4B-DA8E-5D9606D70BB8}"/>
              </a:ext>
            </a:extLst>
          </p:cNvPr>
          <p:cNvPicPr>
            <a:picLocks noChangeAspect="1"/>
          </p:cNvPicPr>
          <p:nvPr/>
        </p:nvPicPr>
        <p:blipFill>
          <a:blip r:embed="rId3"/>
          <a:stretch>
            <a:fillRect/>
          </a:stretch>
        </p:blipFill>
        <p:spPr>
          <a:xfrm>
            <a:off x="152400" y="3009900"/>
            <a:ext cx="10454227" cy="5471959"/>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717654" y="333819"/>
            <a:ext cx="8273946"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Khăn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trải</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bàn</a:t>
            </a:r>
            <a:endParaRPr lang="vi-VN" sz="8000" dirty="0">
              <a:solidFill>
                <a:srgbClr val="C00000"/>
              </a:solidFill>
              <a:latin typeface="#9Slide07 Soup of Justice"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8F5EDCAE-29CF-F016-FD81-CEF3886EC5A6}"/>
              </a:ext>
            </a:extLst>
          </p:cNvPr>
          <p:cNvPicPr>
            <a:picLocks noChangeAspect="1"/>
          </p:cNvPicPr>
          <p:nvPr/>
        </p:nvPicPr>
        <p:blipFill>
          <a:blip r:embed="rId4"/>
          <a:stretch>
            <a:fillRect/>
          </a:stretch>
        </p:blipFill>
        <p:spPr>
          <a:xfrm>
            <a:off x="10210800" y="-28673"/>
            <a:ext cx="7232431" cy="10287000"/>
          </a:xfrm>
          <a:prstGeom prst="rect">
            <a:avLst/>
          </a:prstGeom>
        </p:spPr>
      </p:pic>
    </p:spTree>
    <p:extLst>
      <p:ext uri="{BB962C8B-B14F-4D97-AF65-F5344CB8AC3E}">
        <p14:creationId xmlns:p14="http://schemas.microsoft.com/office/powerpoint/2010/main" val="1353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355661"/>
              </p:ext>
            </p:extLst>
          </p:nvPr>
        </p:nvGraphicFramePr>
        <p:xfrm>
          <a:off x="304800" y="1424940"/>
          <a:ext cx="17678401" cy="8595360"/>
        </p:xfrm>
        <a:graphic>
          <a:graphicData uri="http://schemas.openxmlformats.org/drawingml/2006/table">
            <a:tbl>
              <a:tblPr firstRow="1" bandRow="1">
                <a:tableStyleId>{5940675A-B579-460E-94D1-54222C63F5DA}</a:tableStyleId>
              </a:tblPr>
              <a:tblGrid>
                <a:gridCol w="4897912">
                  <a:extLst>
                    <a:ext uri="{9D8B030D-6E8A-4147-A177-3AD203B41FA5}">
                      <a16:colId xmlns:a16="http://schemas.microsoft.com/office/drawing/2014/main" val="2310851257"/>
                    </a:ext>
                  </a:extLst>
                </a:gridCol>
                <a:gridCol w="7675088">
                  <a:extLst>
                    <a:ext uri="{9D8B030D-6E8A-4147-A177-3AD203B41FA5}">
                      <a16:colId xmlns:a16="http://schemas.microsoft.com/office/drawing/2014/main" val="1377376576"/>
                    </a:ext>
                  </a:extLst>
                </a:gridCol>
                <a:gridCol w="5105401">
                  <a:extLst>
                    <a:ext uri="{9D8B030D-6E8A-4147-A177-3AD203B41FA5}">
                      <a16:colId xmlns:a16="http://schemas.microsoft.com/office/drawing/2014/main" val="1203099003"/>
                    </a:ext>
                  </a:extLst>
                </a:gridCol>
              </a:tblGrid>
              <a:tr h="786057">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yếu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tố</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Biểu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2546156493"/>
                  </a:ext>
                </a:extLst>
              </a:tr>
              <a:tr h="2153112">
                <a:tc>
                  <a:txBody>
                    <a:bodyPr/>
                    <a:lstStyle/>
                    <a:p>
                      <a:pPr algn="just"/>
                      <a:r>
                        <a:rPr lang="en-US" sz="4200" b="1" dirty="0" err="1">
                          <a:latin typeface="Times New Roman" panose="02020603050405020304" pitchFamily="18" charset="0"/>
                          <a:cs typeface="Times New Roman" panose="02020603050405020304" pitchFamily="18" charset="0"/>
                        </a:rPr>
                        <a:t>Không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gian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nghệ</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thuật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đài</a:t>
                      </a:r>
                      <a:r>
                        <a:rPr lang="en-US" sz="4200" baseline="0" dirty="0">
                          <a:latin typeface="Times New Roman" panose="02020603050405020304" pitchFamily="18" charset="0"/>
                          <a:cs typeface="Times New Roman" panose="02020603050405020304" pitchFamily="18" charset="0"/>
                        </a:rPr>
                        <a:t> sang </a:t>
                      </a:r>
                      <a:r>
                        <a:rPr lang="en-US" sz="4200" baseline="0" dirty="0" err="1">
                          <a:latin typeface="Times New Roman" panose="02020603050405020304" pitchFamily="18" charset="0"/>
                          <a:cs typeface="Times New Roman" panose="02020603050405020304" pitchFamily="18" charset="0"/>
                        </a:rPr>
                        <a:t>trọng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dưới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rùa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thần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diễn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đẩy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cốt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động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tục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khắc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họa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phẩm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chất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a:t>
                      </a: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nhân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01569718"/>
                  </a:ext>
                </a:extLst>
              </a:tr>
              <a:tr h="1349967">
                <a:tc>
                  <a:txBody>
                    <a:bodyPr/>
                    <a:lstStyle/>
                    <a:p>
                      <a:pPr algn="just"/>
                      <a:r>
                        <a:rPr lang="en-US" sz="4200" b="1" dirty="0">
                          <a:latin typeface="Times New Roman" panose="02020603050405020304" pitchFamily="18" charset="0"/>
                          <a:cs typeface="Times New Roman" panose="02020603050405020304" pitchFamily="18" charset="0"/>
                        </a:rPr>
                        <a:t>Con </a:t>
                      </a:r>
                      <a:r>
                        <a:rPr lang="en-US" sz="4200" b="1" dirty="0" err="1">
                          <a:latin typeface="Times New Roman" panose="02020603050405020304" pitchFamily="18" charset="0"/>
                          <a:cs typeface="Times New Roman" panose="02020603050405020304" pitchFamily="18" charset="0"/>
                        </a:rPr>
                        <a:t>người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Linh</a:t>
                      </a:r>
                      <a:r>
                        <a:rPr lang="en-US" sz="4200" dirty="0">
                          <a:latin typeface="Times New Roman" panose="02020603050405020304" pitchFamily="18" charset="0"/>
                          <a:cs typeface="Times New Roman" panose="02020603050405020304" pitchFamily="18" charset="0"/>
                        </a:rPr>
                        <a:t> Phi,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tiên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331299705"/>
                  </a:ext>
                </a:extLst>
              </a:tr>
              <a:tr h="2836640">
                <a:tc>
                  <a:txBody>
                    <a:bodyPr/>
                    <a:lstStyle/>
                    <a:p>
                      <a:pPr algn="just"/>
                      <a:r>
                        <a:rPr lang="en-US" sz="4200" b="1" dirty="0" err="1">
                          <a:latin typeface="Times New Roman" panose="02020603050405020304" pitchFamily="18" charset="0"/>
                          <a:cs typeface="Times New Roman" panose="02020603050405020304" pitchFamily="18" charset="0"/>
                        </a:rPr>
                        <a:t>Hành</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động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 </a:t>
                      </a:r>
                      <a:r>
                        <a:rPr lang="en-US" sz="4200" baseline="0" dirty="0" err="1">
                          <a:latin typeface="Times New Roman" panose="02020603050405020304" pitchFamily="18" charset="0"/>
                          <a:cs typeface="Times New Roman" panose="02020603050405020304" pitchFamily="18" charset="0"/>
                        </a:rPr>
                        <a:t>báo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được</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việc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Thị</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Thiết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ơn</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96752503"/>
                  </a:ext>
                </a:extLst>
              </a:tr>
              <a:tr h="1469584">
                <a:tc>
                  <a:txBody>
                    <a:bodyPr/>
                    <a:lstStyle/>
                    <a:p>
                      <a:pPr algn="just"/>
                      <a:r>
                        <a:rPr lang="en-US" sz="4200" b="1" dirty="0" err="1">
                          <a:latin typeface="Times New Roman" panose="02020603050405020304" pitchFamily="18" charset="0"/>
                          <a:cs typeface="Times New Roman" panose="02020603050405020304" pitchFamily="18" charset="0"/>
                        </a:rPr>
                        <a:t>Cảnh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gặp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gỡ</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Cảnh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gặp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biệt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oan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1205361"/>
                  </a:ext>
                </a:extLst>
              </a:tr>
            </a:tbl>
          </a:graphicData>
        </a:graphic>
      </p:graphicFrame>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360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717654" y="333819"/>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Thảo</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luận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nhanh</a:t>
            </a:r>
            <a:endParaRPr lang="vi-VN" sz="8000" dirty="0">
              <a:solidFill>
                <a:srgbClr val="C00000"/>
              </a:solidFill>
              <a:latin typeface="#9Slide07 Soup of Justice" pitchFamily="2" charset="0"/>
              <a:cs typeface="Times New Roman" panose="02020603050405020304" pitchFamily="18" charset="0"/>
            </a:endParaRPr>
          </a:p>
        </p:txBody>
      </p:sp>
      <p:sp>
        <p:nvSpPr>
          <p:cNvPr id="3" name="AutoShape 5">
            <a:extLst>
              <a:ext uri="{FF2B5EF4-FFF2-40B4-BE49-F238E27FC236}">
                <a16:creationId xmlns:a16="http://schemas.microsoft.com/office/drawing/2014/main" id="{E4F03A7A-DF20-A7D4-C03D-63A665549C77}"/>
              </a:ext>
            </a:extLst>
          </p:cNvPr>
          <p:cNvSpPr/>
          <p:nvPr/>
        </p:nvSpPr>
        <p:spPr>
          <a:xfrm>
            <a:off x="2648945" y="3695700"/>
            <a:ext cx="12901417" cy="0"/>
          </a:xfrm>
          <a:prstGeom prst="line">
            <a:avLst/>
          </a:prstGeom>
          <a:ln w="66675" cap="rnd">
            <a:solidFill>
              <a:srgbClr val="C65750"/>
            </a:solidFill>
            <a:prstDash val="solid"/>
            <a:headEnd type="oval" w="lg" len="lg"/>
            <a:tailEnd type="oval" w="lg" len="lg"/>
          </a:ln>
        </p:spPr>
        <p:txBody>
          <a:bodyPr/>
          <a:lstStyle/>
          <a:p>
            <a:endParaRPr lang="en-US"/>
          </a:p>
        </p:txBody>
      </p:sp>
      <p:sp>
        <p:nvSpPr>
          <p:cNvPr id="4" name="TextBox 3">
            <a:extLst>
              <a:ext uri="{FF2B5EF4-FFF2-40B4-BE49-F238E27FC236}">
                <a16:creationId xmlns:a16="http://schemas.microsoft.com/office/drawing/2014/main" id="{3C6946B2-6C6B-4FFE-C168-7D150CFCD231}"/>
              </a:ext>
            </a:extLst>
          </p:cNvPr>
          <p:cNvSpPr txBox="1"/>
          <p:nvPr/>
        </p:nvSpPr>
        <p:spPr>
          <a:xfrm>
            <a:off x="946254" y="1790700"/>
            <a:ext cx="15741546"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C6946B2-6C6B-4FFE-C168-7D150CFCD231}"/>
              </a:ext>
            </a:extLst>
          </p:cNvPr>
          <p:cNvSpPr txBox="1"/>
          <p:nvPr/>
        </p:nvSpPr>
        <p:spPr>
          <a:xfrm>
            <a:off x="911276" y="4762500"/>
            <a:ext cx="10178947" cy="4154984"/>
          </a:xfrm>
          <a:prstGeom prst="rect">
            <a:avLst/>
          </a:prstGeom>
          <a:solidFill>
            <a:schemeClr val="accent5">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C6946B2-6C6B-4FFE-C168-7D150CFCD231}"/>
              </a:ext>
            </a:extLst>
          </p:cNvPr>
          <p:cNvSpPr txBox="1"/>
          <p:nvPr/>
        </p:nvSpPr>
        <p:spPr>
          <a:xfrm>
            <a:off x="11623623" y="4762500"/>
            <a:ext cx="5216578" cy="4154984"/>
          </a:xfrm>
          <a:prstGeom prst="rect">
            <a:avLst/>
          </a:prstGeom>
          <a:solidFill>
            <a:schemeClr val="accent3">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chi </a:t>
            </a:r>
            <a:r>
              <a:rPr lang="en-US" sz="4400" b="1" dirty="0" err="1">
                <a:solidFill>
                  <a:prstClr val="black"/>
                </a:solidFill>
                <a:latin typeface="Times New Roman" panose="02020603050405020304" pitchFamily="18" charset="0"/>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20E9A8CC-67D9-A98A-802C-E0B05D3AA52B}"/>
              </a:ext>
            </a:extLst>
          </p:cNvPr>
          <p:cNvGrpSpPr/>
          <p:nvPr/>
        </p:nvGrpSpPr>
        <p:grpSpPr>
          <a:xfrm>
            <a:off x="761271" y="1714500"/>
            <a:ext cx="16764729" cy="7543800"/>
            <a:chOff x="0" y="0"/>
            <a:chExt cx="2504173" cy="679049"/>
          </a:xfrm>
        </p:grpSpPr>
        <p:sp>
          <p:nvSpPr>
            <p:cNvPr id="6" name="Freeform 5">
              <a:extLst>
                <a:ext uri="{FF2B5EF4-FFF2-40B4-BE49-F238E27FC236}">
                  <a16:creationId xmlns:a16="http://schemas.microsoft.com/office/drawing/2014/main" id="{B5F3184B-1ED7-435C-CA58-F11CFC49B439}"/>
                </a:ext>
              </a:extLst>
            </p:cNvPr>
            <p:cNvSpPr/>
            <p:nvPr/>
          </p:nvSpPr>
          <p:spPr>
            <a:xfrm>
              <a:off x="0" y="0"/>
              <a:ext cx="2504173" cy="679049"/>
            </a:xfrm>
            <a:custGeom>
              <a:avLst/>
              <a:gdLst/>
              <a:ahLst/>
              <a:cxnLst/>
              <a:rect l="l" t="t" r="r" b="b"/>
              <a:pathLst>
                <a:path w="2504173" h="679049">
                  <a:moveTo>
                    <a:pt x="16285" y="0"/>
                  </a:moveTo>
                  <a:lnTo>
                    <a:pt x="2487888" y="0"/>
                  </a:lnTo>
                  <a:cubicBezTo>
                    <a:pt x="2492207" y="0"/>
                    <a:pt x="2496349" y="1716"/>
                    <a:pt x="2499403" y="4770"/>
                  </a:cubicBezTo>
                  <a:cubicBezTo>
                    <a:pt x="2502457" y="7824"/>
                    <a:pt x="2504173" y="11966"/>
                    <a:pt x="2504173" y="16285"/>
                  </a:cubicBezTo>
                  <a:lnTo>
                    <a:pt x="2504173" y="662764"/>
                  </a:lnTo>
                  <a:cubicBezTo>
                    <a:pt x="2504173" y="671758"/>
                    <a:pt x="2496882" y="679049"/>
                    <a:pt x="2487888" y="679049"/>
                  </a:cubicBezTo>
                  <a:lnTo>
                    <a:pt x="16285" y="679049"/>
                  </a:lnTo>
                  <a:cubicBezTo>
                    <a:pt x="11966" y="679049"/>
                    <a:pt x="7824" y="677334"/>
                    <a:pt x="4770" y="674280"/>
                  </a:cubicBezTo>
                  <a:cubicBezTo>
                    <a:pt x="1716" y="671226"/>
                    <a:pt x="0" y="667083"/>
                    <a:pt x="0" y="662764"/>
                  </a:cubicBezTo>
                  <a:lnTo>
                    <a:pt x="0" y="16285"/>
                  </a:lnTo>
                  <a:cubicBezTo>
                    <a:pt x="0" y="11966"/>
                    <a:pt x="1716" y="7824"/>
                    <a:pt x="4770" y="4770"/>
                  </a:cubicBezTo>
                  <a:cubicBezTo>
                    <a:pt x="7824" y="1716"/>
                    <a:pt x="11966" y="0"/>
                    <a:pt x="16285" y="0"/>
                  </a:cubicBezTo>
                  <a:close/>
                </a:path>
              </a:pathLst>
            </a:custGeom>
            <a:solidFill>
              <a:srgbClr val="000000">
                <a:alpha val="0"/>
              </a:srgbClr>
            </a:solidFill>
            <a:ln w="47625" cap="sq">
              <a:solidFill>
                <a:srgbClr val="254A6B"/>
              </a:solidFill>
              <a:prstDash val="solid"/>
              <a:miter/>
            </a:ln>
          </p:spPr>
          <p:txBody>
            <a:bodyPr/>
            <a:lstStyle/>
            <a:p>
              <a:endParaRPr lang="en-US"/>
            </a:p>
          </p:txBody>
        </p:sp>
        <p:sp>
          <p:nvSpPr>
            <p:cNvPr id="7" name="TextBox 6">
              <a:extLst>
                <a:ext uri="{FF2B5EF4-FFF2-40B4-BE49-F238E27FC236}">
                  <a16:creationId xmlns:a16="http://schemas.microsoft.com/office/drawing/2014/main" id="{32160AF2-B240-FC89-8398-84AB23163F1F}"/>
                </a:ext>
              </a:extLst>
            </p:cNvPr>
            <p:cNvSpPr txBox="1"/>
            <p:nvPr/>
          </p:nvSpPr>
          <p:spPr>
            <a:xfrm>
              <a:off x="0" y="-28575"/>
              <a:ext cx="2504173" cy="707624"/>
            </a:xfrm>
            <a:prstGeom prst="rect">
              <a:avLst/>
            </a:prstGeom>
          </p:spPr>
          <p:txBody>
            <a:bodyPr lIns="50800" tIns="50800" rIns="50800" bIns="50800" rtlCol="0" anchor="ctr"/>
            <a:lstStyle/>
            <a:p>
              <a:pPr algn="ctr">
                <a:lnSpc>
                  <a:spcPts val="1960"/>
                </a:lnSpc>
              </a:pPr>
              <a:endParaRPr/>
            </a:p>
          </p:txBody>
        </p:sp>
      </p:grpSp>
      <p:sp>
        <p:nvSpPr>
          <p:cNvPr id="8" name="TextBox 7">
            <a:extLst>
              <a:ext uri="{FF2B5EF4-FFF2-40B4-BE49-F238E27FC236}">
                <a16:creationId xmlns:a16="http://schemas.microsoft.com/office/drawing/2014/main" id="{EA00C591-B970-A3B9-C286-229F440AF678}"/>
              </a:ext>
            </a:extLst>
          </p:cNvPr>
          <p:cNvSpPr txBox="1"/>
          <p:nvPr/>
        </p:nvSpPr>
        <p:spPr>
          <a:xfrm>
            <a:off x="1065706" y="2013883"/>
            <a:ext cx="16230965" cy="6863417"/>
          </a:xfrm>
          <a:prstGeom prst="rect">
            <a:avLst/>
          </a:prstGeom>
          <a:noFill/>
        </p:spPr>
        <p:txBody>
          <a:bodyPr wrap="square" rtlCol="0">
            <a:spAutoFit/>
          </a:bodyPr>
          <a:lstStyle/>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về</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Phan </a:t>
            </a:r>
            <a:r>
              <a:rPr lang="en-US" sz="4000" i="1" dirty="0" err="1">
                <a:latin typeface="Times New Roman" panose="02020603050405020304" pitchFamily="18" charset="0"/>
                <a:cs typeface="Times New Roman" panose="02020603050405020304" pitchFamily="18" charset="0"/>
              </a:rPr>
              <a:t>đem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với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Trương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đầu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tin. </a:t>
            </a:r>
            <a:r>
              <a:rPr lang="vi-VN" sz="4000" i="1" dirty="0">
                <a:latin typeface="Times New Roman" panose="02020603050405020304" pitchFamily="18" charset="0"/>
                <a:cs typeface="Times New Roman" panose="02020603050405020304" pitchFamily="18" charset="0"/>
              </a:rPr>
              <a:t>Nhưng khi nhận được chiếc hoa vàng, chàng mới sợ hãi mà nói: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 </a:t>
            </a:r>
            <a:r>
              <a:rPr lang="vi-VN" sz="4000" i="1" dirty="0">
                <a:latin typeface="Times New Roman" panose="02020603050405020304" pitchFamily="18" charset="0"/>
                <a:cs typeface="Times New Roman" panose="02020603050405020304" pitchFamily="18" charset="0"/>
              </a:rPr>
              <a:t>Đây quả là vật dụng mà vợ tôi mang lúc ra đi.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Chàng bèn theo lời, lập một đàn tràng ba ngày đêm ở bến Hoàng Giang. </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Rồi quả thấy Vũ Nương ngồi trên một chiếc kiệu hoa đứng ở giữa dòng, theo sau có đến năm mươi chiếc xe cờ tán, võng lọng, rực rỡ đầy sông, lúc ẩn, lúc hiện.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Chàng vội gọi, nàng vẫn ở giữa dòng mà nói vọng vào: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 </a:t>
            </a:r>
            <a:r>
              <a:rPr lang="vi-VN" sz="4000" i="1" dirty="0">
                <a:latin typeface="Times New Roman" panose="02020603050405020304" pitchFamily="18" charset="0"/>
                <a:cs typeface="Times New Roman" panose="02020603050405020304" pitchFamily="18" charset="0"/>
              </a:rPr>
              <a:t>Thiếp cảm ơn đức của Linh Phi, đã thề sống chết cũng không bỏ. Đa tạ tình chàng, thiếp chẳng thể trở về nhân gian được nữa.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Rồi trong chốc lát, bóng nàng loang loáng mờ nhạt dần mà biến đi mất.</a:t>
            </a:r>
          </a:p>
        </p:txBody>
      </p:sp>
    </p:spTree>
    <p:extLst>
      <p:ext uri="{BB962C8B-B14F-4D97-AF65-F5344CB8AC3E}">
        <p14:creationId xmlns:p14="http://schemas.microsoft.com/office/powerpoint/2010/main" val="18460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7408036"/>
              </p:ext>
            </p:extLst>
          </p:nvPr>
        </p:nvGraphicFramePr>
        <p:xfrm>
          <a:off x="609600" y="1866900"/>
          <a:ext cx="17145000" cy="7223760"/>
        </p:xfrm>
        <a:graphic>
          <a:graphicData uri="http://schemas.openxmlformats.org/drawingml/2006/table">
            <a:tbl>
              <a:tblPr firstRow="1" bandRow="1">
                <a:tableStyleId>{5940675A-B579-460E-94D1-54222C63F5DA}</a:tableStyleId>
              </a:tblPr>
              <a:tblGrid>
                <a:gridCol w="5715000">
                  <a:extLst>
                    <a:ext uri="{9D8B030D-6E8A-4147-A177-3AD203B41FA5}">
                      <a16:colId xmlns:a16="http://schemas.microsoft.com/office/drawing/2014/main" val="2541984792"/>
                    </a:ext>
                  </a:extLst>
                </a:gridCol>
                <a:gridCol w="5715000">
                  <a:extLst>
                    <a:ext uri="{9D8B030D-6E8A-4147-A177-3AD203B41FA5}">
                      <a16:colId xmlns:a16="http://schemas.microsoft.com/office/drawing/2014/main" val="3870036080"/>
                    </a:ext>
                  </a:extLst>
                </a:gridCol>
                <a:gridCol w="5715000">
                  <a:extLst>
                    <a:ext uri="{9D8B030D-6E8A-4147-A177-3AD203B41FA5}">
                      <a16:colId xmlns:a16="http://schemas.microsoft.com/office/drawing/2014/main" val="3274131584"/>
                    </a:ext>
                  </a:extLst>
                </a:gridCol>
              </a:tblGrid>
              <a:tr h="370840">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r>
                        <a:rPr lang="en-US" sz="4200" b="1" baseline="0" dirty="0">
                          <a:latin typeface="Times New Roman" panose="02020603050405020304" pitchFamily="18" charset="0"/>
                          <a:cs typeface="Times New Roman" panose="02020603050405020304" pitchFamily="18" charset="0"/>
                        </a:rPr>
                        <a:t> </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p>
                      <a:pPr algn="ct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của</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việc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hợp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các</a:t>
                      </a:r>
                      <a:r>
                        <a:rPr lang="en-US" sz="4200" b="1" baseline="0" dirty="0">
                          <a:latin typeface="Times New Roman" panose="02020603050405020304" pitchFamily="18" charset="0"/>
                          <a:cs typeface="Times New Roman" panose="02020603050405020304" pitchFamily="18" charset="0"/>
                        </a:rPr>
                        <a:t> chi </a:t>
                      </a:r>
                      <a:r>
                        <a:rPr lang="en-US" sz="4200" b="1" baseline="0"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và</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736377895"/>
                  </a:ext>
                </a:extLst>
              </a:tr>
              <a:tr h="370840">
                <a:tc>
                  <a:txBody>
                    <a:bodyPr/>
                    <a:lstStyle/>
                    <a:p>
                      <a:pPr algn="just"/>
                      <a:r>
                        <a:rPr lang="en-US" sz="4200" dirty="0">
                          <a:latin typeface="Times New Roman" panose="02020603050405020304" pitchFamily="18" charset="0"/>
                          <a:cs typeface="Times New Roman" panose="02020603050405020304" pitchFamily="18" charset="0"/>
                        </a:rPr>
                        <a:t>- Phan </a:t>
                      </a:r>
                      <a:r>
                        <a:rPr lang="en-US" sz="4200" dirty="0" err="1">
                          <a:latin typeface="Times New Roman" panose="02020603050405020304" pitchFamily="18" charset="0"/>
                          <a:cs typeface="Times New Roman" panose="02020603050405020304" pitchFamily="18" charset="0"/>
                        </a:rPr>
                        <a:t>kể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nhà</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tràng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bến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gọi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lại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kiệu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đứng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giữa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dòng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sau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là</a:t>
                      </a:r>
                      <a:r>
                        <a:rPr lang="en-US" sz="4200" baseline="0" dirty="0">
                          <a:latin typeface="Times New Roman" panose="02020603050405020304" pitchFamily="18" charset="0"/>
                          <a:cs typeface="Times New Roman" panose="02020603050405020304" pitchFamily="18" charset="0"/>
                        </a:rPr>
                        <a:t> </a:t>
                      </a:r>
                      <a:r>
                        <a:rPr lang="en-US" sz="4200" i="0" baseline="0" dirty="0">
                          <a:latin typeface="Times New Roman" panose="02020603050405020304" pitchFamily="18" charset="0"/>
                          <a:cs typeface="Times New Roman" panose="02020603050405020304" pitchFamily="18" charset="0"/>
                        </a:rPr>
                        <a:t>n</a:t>
                      </a:r>
                      <a:r>
                        <a:rPr lang="vi-VN" sz="4200" i="0" dirty="0">
                          <a:latin typeface="Times New Roman" panose="02020603050405020304" pitchFamily="18" charset="0"/>
                          <a:cs typeface="Times New Roman" panose="02020603050405020304" pitchFamily="18" charset="0"/>
                        </a:rPr>
                        <a:t>ăm mươi chiếc xe cờ tán, võng lọng</a:t>
                      </a:r>
                      <a:r>
                        <a:rPr lang="en-US" sz="4200" i="0" dirty="0">
                          <a:latin typeface="Times New Roman" panose="02020603050405020304" pitchFamily="18" charset="0"/>
                          <a:cs typeface="Times New Roman" panose="02020603050405020304" pitchFamily="18" charset="0"/>
                        </a:rPr>
                        <a:t>…</a:t>
                      </a:r>
                      <a:r>
                        <a:rPr lang="en-US" sz="4200" i="0" dirty="0" err="1">
                          <a:latin typeface="Times New Roman" panose="02020603050405020304" pitchFamily="18" charset="0"/>
                          <a:cs typeface="Times New Roman" panose="02020603050405020304" pitchFamily="18" charset="0"/>
                        </a:rPr>
                        <a:t>bóng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nàng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biến</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đi</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mất</a:t>
                      </a:r>
                      <a:endParaRPr lang="en-US" sz="42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hấp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dẫn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thực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gắn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vấn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cuộc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ngày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73516090"/>
                  </a:ext>
                </a:extLst>
              </a:tr>
            </a:tbl>
          </a:graphicData>
        </a:graphic>
      </p:graphicFrame>
    </p:spTree>
    <p:extLst>
      <p:ext uri="{BB962C8B-B14F-4D97-AF65-F5344CB8AC3E}">
        <p14:creationId xmlns:p14="http://schemas.microsoft.com/office/powerpoint/2010/main" val="24942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457200" y="2705100"/>
            <a:ext cx="6934200"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 </a:t>
            </a:r>
          </a:p>
          <a:p>
            <a:pPr lvl="0" algn="ctr">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ý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nghĩa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DD849638-634C-4CF8-03C7-085E0D8BB3D4}"/>
              </a:ext>
            </a:extLst>
          </p:cNvPr>
          <p:cNvPicPr>
            <a:picLocks noChangeAspect="1"/>
          </p:cNvPicPr>
          <p:nvPr/>
        </p:nvPicPr>
        <p:blipFill rotWithShape="1">
          <a:blip r:embed="rId3"/>
          <a:srcRect b="45407"/>
          <a:stretch/>
        </p:blipFill>
        <p:spPr>
          <a:xfrm>
            <a:off x="8001000" y="-8120"/>
            <a:ext cx="12676604" cy="1042670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268390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3FDD2-41C2-FCBD-1C4F-7525345B28AA}"/>
              </a:ext>
            </a:extLst>
          </p:cNvPr>
          <p:cNvSpPr txBox="1"/>
          <p:nvPr/>
        </p:nvSpPr>
        <p:spPr>
          <a:xfrm>
            <a:off x="762001" y="2188564"/>
            <a:ext cx="6248400" cy="1446550"/>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FDD3FDD2-41C2-FCBD-1C4F-7525345B28AA}"/>
              </a:ext>
            </a:extLst>
          </p:cNvPr>
          <p:cNvSpPr txBox="1"/>
          <p:nvPr/>
        </p:nvSpPr>
        <p:spPr>
          <a:xfrm>
            <a:off x="7315200" y="2171700"/>
            <a:ext cx="10515600" cy="21236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17" name="TextBox 16">
            <a:extLst>
              <a:ext uri="{FF2B5EF4-FFF2-40B4-BE49-F238E27FC236}">
                <a16:creationId xmlns:a16="http://schemas.microsoft.com/office/drawing/2014/main" id="{FDD3FDD2-41C2-FCBD-1C4F-7525345B28AA}"/>
              </a:ext>
            </a:extLst>
          </p:cNvPr>
          <p:cNvSpPr txBox="1"/>
          <p:nvPr/>
        </p:nvSpPr>
        <p:spPr>
          <a:xfrm>
            <a:off x="747011" y="3857824"/>
            <a:ext cx="6248400" cy="280076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FDD3FDD2-41C2-FCBD-1C4F-7525345B28AA}"/>
              </a:ext>
            </a:extLst>
          </p:cNvPr>
          <p:cNvSpPr txBox="1"/>
          <p:nvPr/>
        </p:nvSpPr>
        <p:spPr>
          <a:xfrm>
            <a:off x="7301459" y="4610100"/>
            <a:ext cx="10515600" cy="2800767"/>
          </a:xfrm>
          <a:prstGeom prst="rect">
            <a:avLst/>
          </a:prstGeom>
          <a:solidFill>
            <a:schemeClr val="bg1"/>
          </a:solid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oan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xót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kém</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mắn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hạnh</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DD3FDD2-41C2-FCBD-1C4F-7525345B28AA}"/>
              </a:ext>
            </a:extLst>
          </p:cNvPr>
          <p:cNvSpPr txBox="1"/>
          <p:nvPr/>
        </p:nvSpPr>
        <p:spPr>
          <a:xfrm>
            <a:off x="703290" y="6842005"/>
            <a:ext cx="6278380" cy="21236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lỗi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FDD3FDD2-41C2-FCBD-1C4F-7525345B28AA}"/>
              </a:ext>
            </a:extLst>
          </p:cNvPr>
          <p:cNvSpPr txBox="1"/>
          <p:nvPr/>
        </p:nvSpPr>
        <p:spPr>
          <a:xfrm>
            <a:off x="7283970" y="7519113"/>
            <a:ext cx="10546830" cy="1446550"/>
          </a:xfrm>
          <a:prstGeom prst="rect">
            <a:avLst/>
          </a:prstGeom>
          <a:solidFill>
            <a:schemeClr val="bg1"/>
          </a:solid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nhìn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hậu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D3FDD2-41C2-FCBD-1C4F-7525345B28AA}"/>
              </a:ext>
            </a:extLst>
          </p:cNvPr>
          <p:cNvSpPr txBox="1"/>
          <p:nvPr/>
        </p:nvSpPr>
        <p:spPr>
          <a:xfrm>
            <a:off x="762001" y="9177184"/>
            <a:ext cx="17055058" cy="76944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id="{AECD1C66-057E-D9D3-A09B-FFE1587BDB48}"/>
              </a:ext>
            </a:extLst>
          </p:cNvPr>
          <p:cNvSpPr txBox="1"/>
          <p:nvPr/>
        </p:nvSpPr>
        <p:spPr>
          <a:xfrm>
            <a:off x="5029200" y="445453"/>
            <a:ext cx="69342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Ong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kiến</a:t>
            </a: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thức</a:t>
            </a:r>
            <a:endPar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2">
            <a:extLst>
              <a:ext uri="{FF2B5EF4-FFF2-40B4-BE49-F238E27FC236}">
                <a16:creationId xmlns:a16="http://schemas.microsoft.com/office/drawing/2014/main" id="{E7071866-5FCE-2EFF-F897-B6F112D28BF0}"/>
              </a:ext>
            </a:extLst>
          </p:cNvPr>
          <p:cNvSpPr/>
          <p:nvPr/>
        </p:nvSpPr>
        <p:spPr>
          <a:xfrm>
            <a:off x="12039600" y="108671"/>
            <a:ext cx="1795760" cy="1880083"/>
          </a:xfrm>
          <a:custGeom>
            <a:avLst/>
            <a:gdLst/>
            <a:ahLst/>
            <a:cxnLst/>
            <a:rect l="l" t="t" r="r" b="b"/>
            <a:pathLst>
              <a:path w="3930249" h="4114800">
                <a:moveTo>
                  <a:pt x="0" y="0"/>
                </a:moveTo>
                <a:lnTo>
                  <a:pt x="3930249" y="0"/>
                </a:lnTo>
                <a:lnTo>
                  <a:pt x="39302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49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18" grpId="0" animBg="1"/>
      <p:bldP spid="19" grpId="0" animBg="1"/>
      <p:bldP spid="20" grpId="0" animBg="1"/>
      <p:bldP spid="21" grpId="0" animBg="1"/>
      <p:bldP spid="22"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2057400" y="4809699"/>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GV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mẫu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HS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82391D64-967F-911A-599B-0A4F919A2E4C}"/>
              </a:ext>
            </a:extLst>
          </p:cNvPr>
          <p:cNvSpPr/>
          <p:nvPr/>
        </p:nvSpPr>
        <p:spPr>
          <a:xfrm>
            <a:off x="15773400" y="-190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a:p>
        </p:txBody>
      </p:sp>
      <p:sp>
        <p:nvSpPr>
          <p:cNvPr id="6" name="Freeform 5">
            <a:extLst>
              <a:ext uri="{FF2B5EF4-FFF2-40B4-BE49-F238E27FC236}">
                <a16:creationId xmlns:a16="http://schemas.microsoft.com/office/drawing/2014/main" id="{811FA100-4073-E662-A311-D6E429310E71}"/>
              </a:ext>
            </a:extLst>
          </p:cNvPr>
          <p:cNvSpPr/>
          <p:nvPr/>
        </p:nvSpPr>
        <p:spPr>
          <a:xfrm rot="20720281">
            <a:off x="13258800" y="9603278"/>
            <a:ext cx="6316758" cy="1484018"/>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4" name="Picture 3">
            <a:extLst>
              <a:ext uri="{FF2B5EF4-FFF2-40B4-BE49-F238E27FC236}">
                <a16:creationId xmlns:a16="http://schemas.microsoft.com/office/drawing/2014/main" id="{A73B34E5-9A6F-D38F-A02C-11639298308D}"/>
              </a:ext>
            </a:extLst>
          </p:cNvPr>
          <p:cNvPicPr>
            <a:picLocks noChangeAspect="1"/>
          </p:cNvPicPr>
          <p:nvPr/>
        </p:nvPicPr>
        <p:blipFill rotWithShape="1">
          <a:blip r:embed="rId3"/>
          <a:srcRect t="6264"/>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5612686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li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hấp</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endPar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white"/>
                </a:solidFill>
                <a:latin typeface="Times New Roman" panose="02020603050405020304" pitchFamily="18" charset="0"/>
                <a:cs typeface="Times New Roman" panose="02020603050405020304" pitchFamily="18" charset="0"/>
              </a:rPr>
              <a:t>- </a:t>
            </a:r>
            <a:r>
              <a:rPr lang="en-US" sz="4400" baseline="0" dirty="0" err="1">
                <a:solidFill>
                  <a:prstClr val="white"/>
                </a:solidFill>
                <a:latin typeface="Times New Roman" panose="02020603050405020304" pitchFamily="18" charset="0"/>
                <a:cs typeface="Times New Roman" panose="02020603050405020304" pitchFamily="18" charset="0"/>
              </a:rPr>
              <a:t>Sự</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kết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hợp</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giữa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thực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kì</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ảo</a:t>
            </a:r>
            <a:endParaRPr lang="en-US" sz="4400" dirty="0">
              <a:solidFill>
                <a:prstClr val="white"/>
              </a:solidFill>
              <a:latin typeface="Times New Roman" panose="02020603050405020304" pitchFamily="18" charset="0"/>
              <a:cs typeface="Times New Roman" panose="02020603050405020304" pitchFamily="18" charset="0"/>
            </a:endParaRPr>
          </a:p>
          <a:p>
            <a:pPr algn="just"/>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a:t>
            </a:r>
            <a:r>
              <a:rPr lang="en-US" sz="4400" dirty="0">
                <a:solidFill>
                  <a:prstClr val="white"/>
                </a:solidFill>
                <a:latin typeface="Times New Roman" panose="02020603050405020304" pitchFamily="18" charset="0"/>
                <a:cs typeface="Times New Roman" panose="02020603050405020304" pitchFamily="18" charset="0"/>
              </a:rPr>
              <a:t>g </a:t>
            </a:r>
            <a:r>
              <a:rPr lang="en-US" sz="4400" dirty="0" err="1">
                <a:solidFill>
                  <a:prstClr val="white"/>
                </a:solidFill>
                <a:latin typeface="Times New Roman" panose="02020603050405020304" pitchFamily="18" charset="0"/>
                <a:cs typeface="Times New Roman" panose="02020603050405020304" pitchFamily="18" charset="0"/>
              </a:rPr>
              <a:t>nhân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vật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tài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tình</a:t>
            </a:r>
            <a:r>
              <a:rPr lang="en-US" sz="4400" dirty="0">
                <a:solidFill>
                  <a:prstClr val="white"/>
                </a:solidFill>
                <a:latin typeface="Times New Roman" panose="02020603050405020304" pitchFamily="18" charset="0"/>
                <a:cs typeface="Times New Roman" panose="02020603050405020304" pitchFamily="18" charset="0"/>
              </a:rPr>
              <a:t>, qua </a:t>
            </a:r>
            <a:r>
              <a:rPr lang="en-US" sz="4400" dirty="0" err="1">
                <a:solidFill>
                  <a:prstClr val="white"/>
                </a:solidFill>
                <a:latin typeface="Times New Roman" panose="02020603050405020304" pitchFamily="18" charset="0"/>
                <a:cs typeface="Times New Roman" panose="02020603050405020304" pitchFamily="18" charset="0"/>
              </a:rPr>
              <a:t>lời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nói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hành</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động</a:t>
            </a:r>
            <a:r>
              <a:rPr lang="en-US" sz="4400" dirty="0">
                <a:solidFill>
                  <a:prstClr val="white"/>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vỡ</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Vũ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phê</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xót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0822D387-0BA9-883B-71F3-F9DC87AA2154}"/>
              </a:ext>
            </a:extLst>
          </p:cNvPr>
          <p:cNvSpPr/>
          <p:nvPr/>
        </p:nvSpPr>
        <p:spPr>
          <a:xfrm>
            <a:off x="6666791" y="5572740"/>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31">
            <a:extLst>
              <a:ext uri="{FF2B5EF4-FFF2-40B4-BE49-F238E27FC236}">
                <a16:creationId xmlns:a16="http://schemas.microsoft.com/office/drawing/2014/main" id="{DEFD2B4B-7132-CD51-708E-DAB886BC0070}"/>
              </a:ext>
            </a:extLst>
          </p:cNvPr>
          <p:cNvSpPr/>
          <p:nvPr/>
        </p:nvSpPr>
        <p:spPr>
          <a:xfrm>
            <a:off x="2209800" y="83439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2C084570-69AB-0630-C37A-8971EC8E3A4A}"/>
              </a:ext>
            </a:extLst>
          </p:cNvPr>
          <p:cNvSpPr txBox="1"/>
          <p:nvPr/>
        </p:nvSpPr>
        <p:spPr>
          <a:xfrm>
            <a:off x="7696200" y="3350029"/>
            <a:ext cx="97536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cốt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tố</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ảo</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Liên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điệp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A103268-03BB-E54F-6708-78D77763FF22}"/>
              </a:ext>
            </a:extLst>
          </p:cNvPr>
          <p:cNvGrpSpPr/>
          <p:nvPr/>
        </p:nvGrpSpPr>
        <p:grpSpPr>
          <a:xfrm>
            <a:off x="3429000" y="375257"/>
            <a:ext cx="11277599" cy="1788080"/>
            <a:chOff x="2895600" y="190500"/>
            <a:chExt cx="8018513" cy="1734412"/>
          </a:xfrm>
        </p:grpSpPr>
        <p:sp>
          <p:nvSpPr>
            <p:cNvPr id="4" name="Freeform 19">
              <a:extLst>
                <a:ext uri="{FF2B5EF4-FFF2-40B4-BE49-F238E27FC236}">
                  <a16:creationId xmlns:a16="http://schemas.microsoft.com/office/drawing/2014/main" id="{BA23D633-447A-BA2F-8AFA-0CB0BFAFF652}"/>
                </a:ext>
              </a:extLst>
            </p:cNvPr>
            <p:cNvSpPr/>
            <p:nvPr/>
          </p:nvSpPr>
          <p:spPr>
            <a:xfrm>
              <a:off x="2895600" y="190500"/>
              <a:ext cx="3903713" cy="1734412"/>
            </a:xfrm>
            <a:custGeom>
              <a:avLst/>
              <a:gdLst/>
              <a:ahLst/>
              <a:cxnLst/>
              <a:rect l="l" t="t" r="r" b="b"/>
              <a:pathLst>
                <a:path w="3903713" h="1734412">
                  <a:moveTo>
                    <a:pt x="0" y="0"/>
                  </a:moveTo>
                  <a:lnTo>
                    <a:pt x="3903713" y="0"/>
                  </a:lnTo>
                  <a:lnTo>
                    <a:pt x="3903713" y="1734412"/>
                  </a:lnTo>
                  <a:lnTo>
                    <a:pt x="0" y="1734412"/>
                  </a:lnTo>
                  <a:lnTo>
                    <a:pt x="0" y="0"/>
                  </a:lnTo>
                  <a:close/>
                </a:path>
              </a:pathLst>
            </a:custGeom>
            <a:blipFill>
              <a:blip r:embed="rId7">
                <a:extLst>
                  <a:ext uri="{96DAC541-7B7A-43D3-8B79-37D633B846F1}">
                    <asvg:svgBlip xmlns:asvg="http://schemas.microsoft.com/office/drawing/2016/SVG/main" r:embed="rId8"/>
                  </a:ext>
                </a:extLst>
              </a:blip>
              <a:stretch>
                <a:fillRect r="-22564"/>
              </a:stretch>
            </a:blipFill>
          </p:spPr>
          <p:txBody>
            <a:bodyPr/>
            <a:lstStyle/>
            <a:p>
              <a:endParaRPr lang="en-US"/>
            </a:p>
          </p:txBody>
        </p:sp>
        <p:sp>
          <p:nvSpPr>
            <p:cNvPr id="5" name="Freeform 19">
              <a:extLst>
                <a:ext uri="{FF2B5EF4-FFF2-40B4-BE49-F238E27FC236}">
                  <a16:creationId xmlns:a16="http://schemas.microsoft.com/office/drawing/2014/main" id="{99DE13B6-2EB8-0CA3-CB14-4D8B4A328F97}"/>
                </a:ext>
              </a:extLst>
            </p:cNvPr>
            <p:cNvSpPr/>
            <p:nvPr/>
          </p:nvSpPr>
          <p:spPr>
            <a:xfrm flipH="1">
              <a:off x="7010400" y="190500"/>
              <a:ext cx="3903713" cy="1734412"/>
            </a:xfrm>
            <a:custGeom>
              <a:avLst/>
              <a:gdLst/>
              <a:ahLst/>
              <a:cxnLst/>
              <a:rect l="l" t="t" r="r" b="b"/>
              <a:pathLst>
                <a:path w="3903713" h="1734412">
                  <a:moveTo>
                    <a:pt x="0" y="0"/>
                  </a:moveTo>
                  <a:lnTo>
                    <a:pt x="3903713" y="0"/>
                  </a:lnTo>
                  <a:lnTo>
                    <a:pt x="3903713" y="1734412"/>
                  </a:lnTo>
                  <a:lnTo>
                    <a:pt x="0" y="1734412"/>
                  </a:lnTo>
                  <a:lnTo>
                    <a:pt x="0" y="0"/>
                  </a:lnTo>
                  <a:close/>
                </a:path>
              </a:pathLst>
            </a:custGeom>
            <a:blipFill>
              <a:blip r:embed="rId7">
                <a:extLst>
                  <a:ext uri="{96DAC541-7B7A-43D3-8B79-37D633B846F1}">
                    <asvg:svgBlip xmlns:asvg="http://schemas.microsoft.com/office/drawing/2016/SVG/main" r:embed="rId8"/>
                  </a:ext>
                </a:extLst>
              </a:blip>
              <a:stretch>
                <a:fillRect r="-22564"/>
              </a:stretch>
            </a:blipFill>
          </p:spPr>
          <p:txBody>
            <a:bodyPr/>
            <a:lstStyle/>
            <a:p>
              <a:endParaRPr lang="en-US"/>
            </a:p>
          </p:txBody>
        </p:sp>
      </p:grpSp>
      <p:sp>
        <p:nvSpPr>
          <p:cNvPr id="7" name="TextBox 6">
            <a:extLst>
              <a:ext uri="{FF2B5EF4-FFF2-40B4-BE49-F238E27FC236}">
                <a16:creationId xmlns:a16="http://schemas.microsoft.com/office/drawing/2014/main" id="{2A71EE78-662F-F1BE-7FEF-3807048FA47A}"/>
              </a:ext>
            </a:extLst>
          </p:cNvPr>
          <p:cNvSpPr txBox="1"/>
          <p:nvPr/>
        </p:nvSpPr>
        <p:spPr>
          <a:xfrm>
            <a:off x="3733801" y="826964"/>
            <a:ext cx="109727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C9AC6B7-6552-B8A6-2702-017432366D62}"/>
              </a:ext>
            </a:extLst>
          </p:cNvPr>
          <p:cNvPicPr>
            <a:picLocks noChangeAspect="1"/>
          </p:cNvPicPr>
          <p:nvPr/>
        </p:nvPicPr>
        <p:blipFill>
          <a:blip r:embed="rId9"/>
          <a:stretch>
            <a:fillRect/>
          </a:stretch>
        </p:blipFill>
        <p:spPr>
          <a:xfrm>
            <a:off x="228600" y="3390900"/>
            <a:ext cx="6477000" cy="5462179"/>
          </a:xfrm>
          <a:prstGeom prst="rect">
            <a:avLst/>
          </a:prstGeom>
        </p:spPr>
      </p:pic>
    </p:spTree>
    <p:extLst>
      <p:ext uri="{BB962C8B-B14F-4D97-AF65-F5344CB8AC3E}">
        <p14:creationId xmlns:p14="http://schemas.microsoft.com/office/powerpoint/2010/main" val="762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EA51B-F7BF-102D-65C0-296B8F4D1EAD}"/>
              </a:ext>
            </a:extLst>
          </p:cNvPr>
          <p:cNvPicPr>
            <a:picLocks noChangeAspect="1"/>
          </p:cNvPicPr>
          <p:nvPr/>
        </p:nvPicPr>
        <p:blipFill rotWithShape="1">
          <a:blip r:embed="rId3"/>
          <a:srcRect t="24368" b="4075"/>
          <a:stretch/>
        </p:blipFill>
        <p:spPr>
          <a:xfrm>
            <a:off x="20" y="-11430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72E3BEED-7131-AFC5-5B40-F04A9E82D8A8}"/>
              </a:ext>
            </a:extLst>
          </p:cNvPr>
          <p:cNvSpPr txBox="1"/>
          <p:nvPr/>
        </p:nvSpPr>
        <p:spPr>
          <a:xfrm>
            <a:off x="4038600" y="68961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Luyện</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tập</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63865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0CC586-3889-427D-2A21-B220032786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6118765" y="5164529"/>
            <a:ext cx="4467849" cy="5496692"/>
          </a:xfrm>
          <a:prstGeom prst="rect">
            <a:avLst/>
          </a:prstGeom>
        </p:spPr>
      </p:pic>
      <p:grpSp>
        <p:nvGrpSpPr>
          <p:cNvPr id="4" name="Group 5">
            <a:extLst>
              <a:ext uri="{FF2B5EF4-FFF2-40B4-BE49-F238E27FC236}">
                <a16:creationId xmlns:a16="http://schemas.microsoft.com/office/drawing/2014/main" id="{11CF9201-0AB9-A305-03D4-3677C52BD588}"/>
              </a:ext>
            </a:extLst>
          </p:cNvPr>
          <p:cNvGrpSpPr/>
          <p:nvPr/>
        </p:nvGrpSpPr>
        <p:grpSpPr>
          <a:xfrm>
            <a:off x="1295400" y="-943638"/>
            <a:ext cx="5774886" cy="12174275"/>
            <a:chOff x="0" y="0"/>
            <a:chExt cx="751518" cy="3206393"/>
          </a:xfrm>
        </p:grpSpPr>
        <p:sp>
          <p:nvSpPr>
            <p:cNvPr id="5" name="Freeform 6">
              <a:extLst>
                <a:ext uri="{FF2B5EF4-FFF2-40B4-BE49-F238E27FC236}">
                  <a16:creationId xmlns:a16="http://schemas.microsoft.com/office/drawing/2014/main" id="{F50CF8AC-5A70-06BF-3680-85C3C7E118F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6" name="TextBox 7">
              <a:extLst>
                <a:ext uri="{FF2B5EF4-FFF2-40B4-BE49-F238E27FC236}">
                  <a16:creationId xmlns:a16="http://schemas.microsoft.com/office/drawing/2014/main" id="{F179610D-4C9A-BB79-C5DD-F37994C68C7F}"/>
                </a:ext>
              </a:extLst>
            </p:cNvPr>
            <p:cNvSpPr txBox="1"/>
            <p:nvPr/>
          </p:nvSpPr>
          <p:spPr>
            <a:xfrm>
              <a:off x="0" y="-28575"/>
              <a:ext cx="751518" cy="3234968"/>
            </a:xfrm>
            <a:prstGeom prst="rect">
              <a:avLst/>
            </a:prstGeom>
          </p:spPr>
          <p:txBody>
            <a:bodyPr lIns="50800" tIns="50800" rIns="50800" bIns="50800" rtlCol="0" anchor="ctr"/>
            <a:lstStyle/>
            <a:p>
              <a:pPr algn="ctr">
                <a:lnSpc>
                  <a:spcPts val="1960"/>
                </a:lnSpc>
              </a:pPr>
              <a:endParaRPr/>
            </a:p>
          </p:txBody>
        </p:sp>
      </p:grpSp>
      <p:sp>
        <p:nvSpPr>
          <p:cNvPr id="7" name="AutoShape 58">
            <a:extLst>
              <a:ext uri="{FF2B5EF4-FFF2-40B4-BE49-F238E27FC236}">
                <a16:creationId xmlns:a16="http://schemas.microsoft.com/office/drawing/2014/main" id="{F90C2B51-7A22-1ABD-3BCB-0106919EFA86}"/>
              </a:ext>
            </a:extLst>
          </p:cNvPr>
          <p:cNvSpPr/>
          <p:nvPr/>
        </p:nvSpPr>
        <p:spPr>
          <a:xfrm flipH="1" flipV="1">
            <a:off x="7668050" y="808124"/>
            <a:ext cx="15497" cy="4030576"/>
          </a:xfrm>
          <a:prstGeom prst="line">
            <a:avLst/>
          </a:prstGeom>
          <a:ln w="66675" cap="rnd">
            <a:solidFill>
              <a:srgbClr val="C65750"/>
            </a:solidFill>
            <a:prstDash val="solid"/>
            <a:headEnd type="oval" w="lg" len="lg"/>
            <a:tailEnd type="oval" w="lg" len="lg"/>
          </a:ln>
        </p:spPr>
        <p:txBody>
          <a:bodyPr/>
          <a:lstStyle/>
          <a:p>
            <a:endParaRPr lang="en-US" dirty="0"/>
          </a:p>
        </p:txBody>
      </p:sp>
      <p:sp>
        <p:nvSpPr>
          <p:cNvPr id="2" name="TextBox 1">
            <a:extLst>
              <a:ext uri="{FF2B5EF4-FFF2-40B4-BE49-F238E27FC236}">
                <a16:creationId xmlns:a16="http://schemas.microsoft.com/office/drawing/2014/main" id="{2C084570-69AB-0630-C37A-8971EC8E3A4A}"/>
              </a:ext>
            </a:extLst>
          </p:cNvPr>
          <p:cNvSpPr txBox="1"/>
          <p:nvPr/>
        </p:nvSpPr>
        <p:spPr>
          <a:xfrm>
            <a:off x="1600200" y="2781300"/>
            <a:ext cx="4953000" cy="4154984"/>
          </a:xfrm>
          <a:prstGeom prst="rect">
            <a:avLst/>
          </a:prstGeom>
          <a:noFill/>
        </p:spPr>
        <p:txBody>
          <a:bodyPr wrap="square" rtlCol="0">
            <a:spAutoFit/>
          </a:bodyPr>
          <a:lstStyle/>
          <a:p>
            <a:pPr algn="just"/>
            <a:r>
              <a:rPr lang="vi-VN" sz="4400" b="1" dirty="0">
                <a:solidFill>
                  <a:schemeClr val="bg1"/>
                </a:solidFill>
                <a:latin typeface="Times New Roman" panose="02020603050405020304" pitchFamily="18" charset="0"/>
                <a:cs typeface="Times New Roman" panose="02020603050405020304" pitchFamily="18" charset="0"/>
              </a:rPr>
              <a:t>Viết đoạn văn (khoảng 7 – 9 câu) trình bày suy nghĩ của em về chi tiết “cái bóng” trong truyện.</a:t>
            </a:r>
          </a:p>
        </p:txBody>
      </p:sp>
      <p:sp>
        <p:nvSpPr>
          <p:cNvPr id="3" name="TextBox 2">
            <a:extLst>
              <a:ext uri="{FF2B5EF4-FFF2-40B4-BE49-F238E27FC236}">
                <a16:creationId xmlns:a16="http://schemas.microsoft.com/office/drawing/2014/main" id="{514477E5-0210-9A72-01A0-B99EC60E3126}"/>
              </a:ext>
            </a:extLst>
          </p:cNvPr>
          <p:cNvSpPr txBox="1"/>
          <p:nvPr/>
        </p:nvSpPr>
        <p:spPr>
          <a:xfrm>
            <a:off x="9296400" y="1501957"/>
            <a:ext cx="8671303" cy="6186309"/>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4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8909570-D794-8D42-E661-4BDEEA150773}"/>
              </a:ext>
            </a:extLst>
          </p:cNvPr>
          <p:cNvGrpSpPr/>
          <p:nvPr/>
        </p:nvGrpSpPr>
        <p:grpSpPr>
          <a:xfrm>
            <a:off x="8610600" y="3314700"/>
            <a:ext cx="10820399" cy="7886700"/>
            <a:chOff x="5105400" y="2986247"/>
            <a:chExt cx="10820399" cy="7886700"/>
          </a:xfrm>
        </p:grpSpPr>
        <p:sp>
          <p:nvSpPr>
            <p:cNvPr id="4" name="Freeform 3">
              <a:extLst>
                <a:ext uri="{FF2B5EF4-FFF2-40B4-BE49-F238E27FC236}">
                  <a16:creationId xmlns:a16="http://schemas.microsoft.com/office/drawing/2014/main" id="{232F406E-3997-89BD-2815-BE88FF8E11B2}"/>
                </a:ext>
              </a:extLst>
            </p:cNvPr>
            <p:cNvSpPr/>
            <p:nvPr/>
          </p:nvSpPr>
          <p:spPr>
            <a:xfrm>
              <a:off x="5105400" y="2986247"/>
              <a:ext cx="10820399" cy="78867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F11CC6E6-DA24-DB37-6A1C-9A46B694B0AF}"/>
                </a:ext>
              </a:extLst>
            </p:cNvPr>
            <p:cNvSpPr/>
            <p:nvPr/>
          </p:nvSpPr>
          <p:spPr>
            <a:xfrm>
              <a:off x="6248400" y="3526283"/>
              <a:ext cx="2957576" cy="3360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Chú</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thích</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sống</a:t>
              </a:r>
              <a:endParaRPr lang="en-US" sz="7200" b="1" i="1" dirty="0">
                <a:solidFill>
                  <a:srgbClr val="C00000"/>
                </a:solidFill>
                <a:latin typeface="#9Slide07 IcielSoup of Justice" pitchFamily="2"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AB1AC492-0C8C-40BA-69E5-82095DFE4BB0}"/>
              </a:ext>
            </a:extLst>
          </p:cNvPr>
          <p:cNvSpPr txBox="1"/>
          <p:nvPr/>
        </p:nvSpPr>
        <p:spPr>
          <a:xfrm>
            <a:off x="1446927" y="3086100"/>
            <a:ext cx="7010400" cy="6186309"/>
          </a:xfrm>
          <a:prstGeom prst="rect">
            <a:avLst/>
          </a:prstGeom>
          <a:noFill/>
        </p:spPr>
        <p:txBody>
          <a:bodyPr wrap="square">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Chuẩn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bị</a:t>
            </a:r>
            <a:r>
              <a:rPr lang="en-US" sz="4400" b="0" i="0" dirty="0">
                <a:solidFill>
                  <a:srgbClr val="0D0D0D"/>
                </a:solidFill>
                <a:effectLst/>
                <a:latin typeface="Times New Roman" panose="02020603050405020304" pitchFamily="18" charset="0"/>
                <a:cs typeface="Times New Roman" panose="02020603050405020304" pitchFamily="18" charset="0"/>
              </a:rPr>
              <a:t> ở </a:t>
            </a:r>
            <a:r>
              <a:rPr lang="en-US" sz="4400" b="0" i="0" dirty="0" err="1">
                <a:solidFill>
                  <a:srgbClr val="0D0D0D"/>
                </a:solidFill>
                <a:effectLst/>
                <a:latin typeface="Times New Roman" panose="02020603050405020304" pitchFamily="18" charset="0"/>
                <a:cs typeface="Times New Roman" panose="02020603050405020304" pitchFamily="18" charset="0"/>
              </a:rPr>
              <a:t>nhà</a:t>
            </a:r>
            <a:r>
              <a:rPr lang="en-US" sz="4400" b="0" i="0" dirty="0">
                <a:solidFill>
                  <a:srgbClr val="0D0D0D"/>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Chia </a:t>
            </a:r>
            <a:r>
              <a:rPr lang="en-US" sz="4400" b="0" i="0" dirty="0" err="1">
                <a:solidFill>
                  <a:srgbClr val="0D0D0D"/>
                </a:solidFill>
                <a:effectLst/>
                <a:latin typeface="Times New Roman" panose="02020603050405020304" pitchFamily="18" charset="0"/>
                <a:cs typeface="Times New Roman" panose="02020603050405020304" pitchFamily="18" charset="0"/>
              </a:rPr>
              <a:t>lớp</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thành</a:t>
            </a:r>
            <a:r>
              <a:rPr lang="en-US" sz="4400" b="0" i="0" dirty="0">
                <a:solidFill>
                  <a:srgbClr val="0D0D0D"/>
                </a:solidFill>
                <a:effectLst/>
                <a:latin typeface="Times New Roman" panose="02020603050405020304" pitchFamily="18" charset="0"/>
                <a:cs typeface="Times New Roman" panose="02020603050405020304" pitchFamily="18" charset="0"/>
              </a:rPr>
              <a:t> 4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Các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chọn</a:t>
            </a:r>
            <a:r>
              <a:rPr lang="vi-VN" sz="4400" b="0" i="0" dirty="0">
                <a:solidFill>
                  <a:srgbClr val="0D0D0D"/>
                </a:solidFill>
                <a:effectLst/>
                <a:latin typeface="Times New Roman" panose="02020603050405020304" pitchFamily="18" charset="0"/>
                <a:cs typeface="Times New Roman" panose="02020603050405020304" pitchFamily="18" charset="0"/>
              </a:rPr>
              <a:t> một đoạn văn bản có chú thích quan trọng.</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Trình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bày</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Mỗi học sinh </a:t>
            </a:r>
            <a:r>
              <a:rPr lang="en-US" sz="4400" b="0" i="0" dirty="0" err="1">
                <a:solidFill>
                  <a:srgbClr val="0D0D0D"/>
                </a:solidFill>
                <a:effectLst/>
                <a:latin typeface="Times New Roman" panose="02020603050405020304" pitchFamily="18" charset="0"/>
                <a:cs typeface="Times New Roman" panose="02020603050405020304" pitchFamily="18" charset="0"/>
              </a:rPr>
              <a:t>trong</a:t>
            </a: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sẽ đóng vai là một chú thích, trình bày về ý nghĩa, </a:t>
            </a:r>
            <a:r>
              <a:rPr lang="en-US" sz="4400" b="0" i="0" dirty="0" err="1">
                <a:solidFill>
                  <a:srgbClr val="0D0D0D"/>
                </a:solidFill>
                <a:effectLst/>
                <a:latin typeface="Times New Roman" panose="02020603050405020304" pitchFamily="18" charset="0"/>
                <a:cs typeface="Times New Roman" panose="02020603050405020304" pitchFamily="18" charset="0"/>
              </a:rPr>
              <a:t>nội</a:t>
            </a:r>
            <a:r>
              <a:rPr lang="en-US" sz="4400" b="0" i="0" dirty="0">
                <a:solidFill>
                  <a:srgbClr val="0D0D0D"/>
                </a:solidFill>
                <a:effectLst/>
                <a:latin typeface="Times New Roman" panose="02020603050405020304" pitchFamily="18" charset="0"/>
                <a:cs typeface="Times New Roman" panose="02020603050405020304" pitchFamily="18" charset="0"/>
              </a:rPr>
              <a:t> dung…</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chú</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thích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đó</a:t>
            </a:r>
            <a:r>
              <a:rPr lang="en-US" sz="4400" b="0" i="0" dirty="0">
                <a:solidFill>
                  <a:srgbClr val="0D0D0D"/>
                </a:solidFill>
                <a:effectLst/>
                <a:latin typeface="Times New Roman" panose="02020603050405020304" pitchFamily="18" charset="0"/>
                <a:cs typeface="Times New Roman" panose="02020603050405020304" pitchFamily="18" charset="0"/>
              </a:rPr>
              <a:t>.</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2F283B8-2613-563D-5DD2-FC29549AED32}"/>
              </a:ext>
            </a:extLst>
          </p:cNvPr>
          <p:cNvSpPr txBox="1"/>
          <p:nvPr/>
        </p:nvSpPr>
        <p:spPr>
          <a:xfrm>
            <a:off x="1440000" y="2705100"/>
            <a:ext cx="99900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Dữ</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XVI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Lê – </a:t>
            </a:r>
            <a:r>
              <a:rPr lang="en-US" sz="4400" dirty="0" err="1">
                <a:latin typeface="Times New Roman" panose="02020603050405020304" pitchFamily="18" charset="0"/>
                <a:cs typeface="Times New Roman" panose="02020603050405020304" pitchFamily="18" charset="0"/>
              </a:rPr>
              <a:t>Mạc</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A56B7A3-D11E-8C4D-3634-AAAF593171C1}"/>
              </a:ext>
            </a:extLst>
          </p:cNvPr>
          <p:cNvPicPr>
            <a:picLocks noChangeAspect="1"/>
          </p:cNvPicPr>
          <p:nvPr/>
        </p:nvPicPr>
        <p:blipFill>
          <a:blip r:embed="rId5"/>
          <a:stretch>
            <a:fillRect/>
          </a:stretch>
        </p:blipFill>
        <p:spPr>
          <a:xfrm>
            <a:off x="11811000" y="3238500"/>
            <a:ext cx="6264442" cy="5410200"/>
          </a:xfrm>
          <a:prstGeom prst="rect">
            <a:avLst/>
          </a:prstGeom>
        </p:spPr>
      </p:pic>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1430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60C0AC3-804B-B965-4AD4-3F569BBAC1AC}"/>
              </a:ext>
            </a:extLst>
          </p:cNvPr>
          <p:cNvPicPr>
            <a:picLocks noChangeAspect="1"/>
          </p:cNvPicPr>
          <p:nvPr/>
        </p:nvPicPr>
        <p:blipFill>
          <a:blip r:embed="rId5"/>
          <a:stretch>
            <a:fillRect/>
          </a:stretch>
        </p:blipFill>
        <p:spPr>
          <a:xfrm>
            <a:off x="13335000" y="4977150"/>
            <a:ext cx="3962400" cy="6037943"/>
          </a:xfrm>
          <a:prstGeom prst="rect">
            <a:avLst/>
          </a:prstGeom>
        </p:spPr>
      </p:pic>
      <p:grpSp>
        <p:nvGrpSpPr>
          <p:cNvPr id="12" name="Group 11">
            <a:extLst>
              <a:ext uri="{FF2B5EF4-FFF2-40B4-BE49-F238E27FC236}">
                <a16:creationId xmlns:a16="http://schemas.microsoft.com/office/drawing/2014/main" id="{EEE0E9F6-60E5-D063-144C-FE9AF447F601}"/>
              </a:ext>
            </a:extLst>
          </p:cNvPr>
          <p:cNvGrpSpPr/>
          <p:nvPr/>
        </p:nvGrpSpPr>
        <p:grpSpPr>
          <a:xfrm>
            <a:off x="0" y="3162300"/>
            <a:ext cx="7010399" cy="6045159"/>
            <a:chOff x="38100" y="2513163"/>
            <a:chExt cx="7010399" cy="6045159"/>
          </a:xfrm>
        </p:grpSpPr>
        <p:sp>
          <p:nvSpPr>
            <p:cNvPr id="7" name="TextBox 6">
              <a:extLst>
                <a:ext uri="{FF2B5EF4-FFF2-40B4-BE49-F238E27FC236}">
                  <a16:creationId xmlns:a16="http://schemas.microsoft.com/office/drawing/2014/main" id="{E31D7735-C965-B3E9-5FF3-2E002327F88C}"/>
                </a:ext>
              </a:extLst>
            </p:cNvPr>
            <p:cNvSpPr txBox="1"/>
            <p:nvPr/>
          </p:nvSpPr>
          <p:spPr>
            <a:xfrm>
              <a:off x="38100" y="7111772"/>
              <a:ext cx="7010399"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Chuyện người con gái</a:t>
              </a:r>
              <a:endParaRPr lang="en-US" sz="4400" b="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 Nam Xương</a:t>
              </a:r>
              <a:r>
                <a:rPr lang="en-US" sz="4400" b="1" dirty="0">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B9CC47BA-1302-0079-62A8-CADD0D522A55}"/>
                </a:ext>
              </a:extLst>
            </p:cNvPr>
            <p:cNvSpPr/>
            <p:nvPr/>
          </p:nvSpPr>
          <p:spPr>
            <a:xfrm>
              <a:off x="1079500" y="2513163"/>
              <a:ext cx="4787900" cy="4177634"/>
            </a:xfrm>
            <a:custGeom>
              <a:avLst/>
              <a:gdLst>
                <a:gd name="connsiteX0" fmla="*/ 0 w 3962400"/>
                <a:gd name="connsiteY0" fmla="*/ 1866900 h 3733800"/>
                <a:gd name="connsiteX1" fmla="*/ 1981200 w 3962400"/>
                <a:gd name="connsiteY1" fmla="*/ 0 h 3733800"/>
                <a:gd name="connsiteX2" fmla="*/ 3962400 w 3962400"/>
                <a:gd name="connsiteY2" fmla="*/ 1866900 h 3733800"/>
                <a:gd name="connsiteX3" fmla="*/ 1981200 w 3962400"/>
                <a:gd name="connsiteY3" fmla="*/ 3733800 h 3733800"/>
                <a:gd name="connsiteX4" fmla="*/ 0 w 3962400"/>
                <a:gd name="connsiteY4" fmla="*/ 1866900 h 3733800"/>
                <a:gd name="connsiteX0" fmla="*/ 0 w 2743200"/>
                <a:gd name="connsiteY0" fmla="*/ 1867090 h 3734202"/>
                <a:gd name="connsiteX1" fmla="*/ 1981200 w 2743200"/>
                <a:gd name="connsiteY1" fmla="*/ 190 h 3734202"/>
                <a:gd name="connsiteX2" fmla="*/ 2743200 w 2743200"/>
                <a:gd name="connsiteY2" fmla="*/ 1955990 h 3734202"/>
                <a:gd name="connsiteX3" fmla="*/ 1981200 w 2743200"/>
                <a:gd name="connsiteY3" fmla="*/ 3733990 h 3734202"/>
                <a:gd name="connsiteX4" fmla="*/ 0 w 2743200"/>
                <a:gd name="connsiteY4" fmla="*/ 1867090 h 3734202"/>
                <a:gd name="connsiteX0" fmla="*/ 0 w 3187700"/>
                <a:gd name="connsiteY0" fmla="*/ 1019232 h 3820395"/>
                <a:gd name="connsiteX1" fmla="*/ 2425700 w 3187700"/>
                <a:gd name="connsiteY1" fmla="*/ 66732 h 3820395"/>
                <a:gd name="connsiteX2" fmla="*/ 3187700 w 3187700"/>
                <a:gd name="connsiteY2" fmla="*/ 2022532 h 3820395"/>
                <a:gd name="connsiteX3" fmla="*/ 2425700 w 3187700"/>
                <a:gd name="connsiteY3" fmla="*/ 3800532 h 3820395"/>
                <a:gd name="connsiteX4" fmla="*/ 0 w 3187700"/>
                <a:gd name="connsiteY4" fmla="*/ 1019232 h 3820395"/>
                <a:gd name="connsiteX0" fmla="*/ 112939 w 3300639"/>
                <a:gd name="connsiteY0" fmla="*/ 981623 h 3279375"/>
                <a:gd name="connsiteX1" fmla="*/ 2538639 w 3300639"/>
                <a:gd name="connsiteY1" fmla="*/ 29123 h 3279375"/>
                <a:gd name="connsiteX2" fmla="*/ 3300639 w 3300639"/>
                <a:gd name="connsiteY2" fmla="*/ 1984923 h 3279375"/>
                <a:gd name="connsiteX3" fmla="*/ 697139 w 3300639"/>
                <a:gd name="connsiteY3" fmla="*/ 3242223 h 3279375"/>
                <a:gd name="connsiteX4" fmla="*/ 112939 w 3300639"/>
                <a:gd name="connsiteY4" fmla="*/ 981623 h 327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39" h="3279375">
                  <a:moveTo>
                    <a:pt x="112939" y="981623"/>
                  </a:moveTo>
                  <a:cubicBezTo>
                    <a:pt x="419856" y="446106"/>
                    <a:pt x="2007356" y="-138094"/>
                    <a:pt x="2538639" y="29123"/>
                  </a:cubicBezTo>
                  <a:cubicBezTo>
                    <a:pt x="3069922" y="196340"/>
                    <a:pt x="3300639" y="953863"/>
                    <a:pt x="3300639" y="1984923"/>
                  </a:cubicBezTo>
                  <a:cubicBezTo>
                    <a:pt x="3300639" y="3015983"/>
                    <a:pt x="1228422" y="3409440"/>
                    <a:pt x="697139" y="3242223"/>
                  </a:cubicBezTo>
                  <a:cubicBezTo>
                    <a:pt x="165856" y="3075006"/>
                    <a:pt x="-193978" y="1517140"/>
                    <a:pt x="112939" y="981623"/>
                  </a:cubicBezTo>
                  <a:close/>
                </a:path>
              </a:pathLst>
            </a:cu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2">
            <a:extLst>
              <a:ext uri="{FF2B5EF4-FFF2-40B4-BE49-F238E27FC236}">
                <a16:creationId xmlns:a16="http://schemas.microsoft.com/office/drawing/2014/main" id="{03887300-07B9-B02E-9721-89481FA78CE3}"/>
              </a:ext>
            </a:extLst>
          </p:cNvPr>
          <p:cNvSpPr txBox="1"/>
          <p:nvPr/>
        </p:nvSpPr>
        <p:spPr>
          <a:xfrm>
            <a:off x="464078" y="1470594"/>
            <a:ext cx="5410200" cy="2708434"/>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Ghi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chép</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mạn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được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lưu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trong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dân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gian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2" name="TextBox 23">
            <a:extLst>
              <a:ext uri="{FF2B5EF4-FFF2-40B4-BE49-F238E27FC236}">
                <a16:creationId xmlns:a16="http://schemas.microsoft.com/office/drawing/2014/main" id="{236DA04E-AA2A-4317-5B13-9D1644A88BB2}"/>
              </a:ext>
            </a:extLst>
          </p:cNvPr>
          <p:cNvSpPr txBox="1"/>
          <p:nvPr/>
        </p:nvSpPr>
        <p:spPr>
          <a:xfrm>
            <a:off x="464078" y="819183"/>
            <a:ext cx="5410200" cy="677108"/>
          </a:xfrm>
          <a:prstGeom prst="rect">
            <a:avLst/>
          </a:prstGeom>
        </p:spPr>
        <p:txBody>
          <a:bodyPr lIns="0" tIns="0" rIns="0" bIns="0" rtlCol="0" anchor="t">
            <a:spAutoFit/>
          </a:bodyPr>
          <a:lstStyle/>
          <a:p>
            <a:pPr marL="0" lvl="0" indent="0" algn="r"/>
            <a:r>
              <a:rPr lang="en-US" sz="4400" b="1" u="none" spc="97" dirty="0">
                <a:solidFill>
                  <a:srgbClr val="191919"/>
                </a:solidFill>
                <a:latin typeface="Times New Roman" panose="02020603050405020304" pitchFamily="18" charset="0"/>
                <a:cs typeface="Times New Roman" panose="02020603050405020304" pitchFamily="18" charset="0"/>
              </a:rPr>
              <a:t>Nhan </a:t>
            </a:r>
            <a:r>
              <a:rPr lang="en-US" sz="4400" b="1" u="none" spc="97" dirty="0" err="1">
                <a:solidFill>
                  <a:srgbClr val="191919"/>
                </a:solidFill>
                <a:latin typeface="Times New Roman" panose="02020603050405020304" pitchFamily="18" charset="0"/>
                <a:cs typeface="Times New Roman" panose="02020603050405020304" pitchFamily="18" charset="0"/>
              </a:rPr>
              <a:t>đề</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4" name="TextBox 22">
            <a:extLst>
              <a:ext uri="{FF2B5EF4-FFF2-40B4-BE49-F238E27FC236}">
                <a16:creationId xmlns:a16="http://schemas.microsoft.com/office/drawing/2014/main" id="{93FD63FC-2E8F-CA7E-3811-8C2985309B52}"/>
              </a:ext>
            </a:extLst>
          </p:cNvPr>
          <p:cNvSpPr txBox="1"/>
          <p:nvPr/>
        </p:nvSpPr>
        <p:spPr>
          <a:xfrm>
            <a:off x="12413723" y="1899302"/>
            <a:ext cx="5410200" cy="677108"/>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Truyện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kỳ</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5" name="TextBox 23">
            <a:extLst>
              <a:ext uri="{FF2B5EF4-FFF2-40B4-BE49-F238E27FC236}">
                <a16:creationId xmlns:a16="http://schemas.microsoft.com/office/drawing/2014/main" id="{AC418319-23BA-5830-37E1-EE9F98F8FD35}"/>
              </a:ext>
            </a:extLst>
          </p:cNvPr>
          <p:cNvSpPr txBox="1"/>
          <p:nvPr/>
        </p:nvSpPr>
        <p:spPr>
          <a:xfrm>
            <a:off x="12413723" y="1085235"/>
            <a:ext cx="5410200" cy="677108"/>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Thể</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loại</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7" name="TextBox 22">
            <a:extLst>
              <a:ext uri="{FF2B5EF4-FFF2-40B4-BE49-F238E27FC236}">
                <a16:creationId xmlns:a16="http://schemas.microsoft.com/office/drawing/2014/main" id="{717F16BB-B079-6437-E406-6BBA41B3D18C}"/>
              </a:ext>
            </a:extLst>
          </p:cNvPr>
          <p:cNvSpPr txBox="1"/>
          <p:nvPr/>
        </p:nvSpPr>
        <p:spPr>
          <a:xfrm>
            <a:off x="6529432" y="9331379"/>
            <a:ext cx="5410200" cy="677108"/>
          </a:xfrm>
          <a:prstGeom prst="rect">
            <a:avLst/>
          </a:prstGeom>
        </p:spPr>
        <p:txBody>
          <a:bodyPr wrap="square" lIns="0" tIns="0" rIns="0" bIns="0" rtlCol="0" anchor="t">
            <a:spAutoFit/>
          </a:bodyPr>
          <a:lstStyle/>
          <a:p>
            <a:pPr algn="ctr"/>
            <a:r>
              <a:rPr lang="en-US" sz="4400" spc="60" dirty="0" err="1">
                <a:solidFill>
                  <a:srgbClr val="191919"/>
                </a:solidFill>
                <a:latin typeface="Times New Roman" panose="02020603050405020304" pitchFamily="18" charset="0"/>
                <a:cs typeface="Times New Roman" panose="02020603050405020304" pitchFamily="18" charset="0"/>
              </a:rPr>
              <a:t>Gồm</a:t>
            </a:r>
            <a:r>
              <a:rPr lang="en-US" sz="4400" spc="60" dirty="0">
                <a:solidFill>
                  <a:srgbClr val="191919"/>
                </a:solidFill>
                <a:latin typeface="Times New Roman" panose="02020603050405020304" pitchFamily="18" charset="0"/>
                <a:cs typeface="Times New Roman" panose="02020603050405020304" pitchFamily="18" charset="0"/>
              </a:rPr>
              <a:t> 20 </a:t>
            </a:r>
            <a:r>
              <a:rPr lang="en-US" sz="4400" spc="60" dirty="0" err="1">
                <a:solidFill>
                  <a:srgbClr val="191919"/>
                </a:solidFill>
                <a:latin typeface="Times New Roman" panose="02020603050405020304" pitchFamily="18" charset="0"/>
                <a:cs typeface="Times New Roman" panose="02020603050405020304" pitchFamily="18" charset="0"/>
              </a:rPr>
              <a:t>truyện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8" name="TextBox 23">
            <a:extLst>
              <a:ext uri="{FF2B5EF4-FFF2-40B4-BE49-F238E27FC236}">
                <a16:creationId xmlns:a16="http://schemas.microsoft.com/office/drawing/2014/main" id="{7DDB16B7-975D-7F2B-D3B9-BC2AAE397812}"/>
              </a:ext>
            </a:extLst>
          </p:cNvPr>
          <p:cNvSpPr txBox="1"/>
          <p:nvPr/>
        </p:nvSpPr>
        <p:spPr>
          <a:xfrm>
            <a:off x="6554832" y="8588932"/>
            <a:ext cx="5410200" cy="677108"/>
          </a:xfrm>
          <a:prstGeom prst="rect">
            <a:avLst/>
          </a:prstGeom>
        </p:spPr>
        <p:txBody>
          <a:bodyPr lIns="0" tIns="0" rIns="0" bIns="0" rtlCol="0" anchor="t">
            <a:spAutoFit/>
          </a:bodyPr>
          <a:lstStyle/>
          <a:p>
            <a:pPr marL="0" lvl="0" indent="0" algn="ctr"/>
            <a:r>
              <a:rPr lang="en-US" sz="4400" b="1" u="none" spc="97" dirty="0" err="1">
                <a:solidFill>
                  <a:srgbClr val="191919"/>
                </a:solidFill>
                <a:latin typeface="Times New Roman" panose="02020603050405020304" pitchFamily="18" charset="0"/>
                <a:cs typeface="Times New Roman" panose="02020603050405020304" pitchFamily="18" charset="0"/>
              </a:rPr>
              <a:t>Số</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lượng</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0" name="TextBox 22">
            <a:extLst>
              <a:ext uri="{FF2B5EF4-FFF2-40B4-BE49-F238E27FC236}">
                <a16:creationId xmlns:a16="http://schemas.microsoft.com/office/drawing/2014/main" id="{F3192DC7-0988-63F9-6748-F406B0DA41D8}"/>
              </a:ext>
            </a:extLst>
          </p:cNvPr>
          <p:cNvSpPr txBox="1"/>
          <p:nvPr/>
        </p:nvSpPr>
        <p:spPr>
          <a:xfrm>
            <a:off x="737053" y="5961658"/>
            <a:ext cx="5410200" cy="3385542"/>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người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phụ</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nữ</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nhưng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trí</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sống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ẩn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dật</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1" name="TextBox 23">
            <a:extLst>
              <a:ext uri="{FF2B5EF4-FFF2-40B4-BE49-F238E27FC236}">
                <a16:creationId xmlns:a16="http://schemas.microsoft.com/office/drawing/2014/main" id="{5D0CB6E0-11D7-B236-E3D8-B2B2318E852F}"/>
              </a:ext>
            </a:extLst>
          </p:cNvPr>
          <p:cNvSpPr txBox="1"/>
          <p:nvPr/>
        </p:nvSpPr>
        <p:spPr>
          <a:xfrm>
            <a:off x="747629" y="5310543"/>
            <a:ext cx="5410200" cy="677108"/>
          </a:xfrm>
          <a:prstGeom prst="rect">
            <a:avLst/>
          </a:prstGeom>
        </p:spPr>
        <p:txBody>
          <a:bodyPr lIns="0" tIns="0" rIns="0" bIns="0" rtlCol="0" anchor="t">
            <a:spAutoFit/>
          </a:bodyPr>
          <a:lstStyle/>
          <a:p>
            <a:pPr marL="0" lvl="0" indent="0" algn="r"/>
            <a:r>
              <a:rPr lang="en-US" sz="4400" b="1" u="none" spc="97" dirty="0" err="1">
                <a:solidFill>
                  <a:srgbClr val="191919"/>
                </a:solidFill>
                <a:latin typeface="Times New Roman" panose="02020603050405020304" pitchFamily="18" charset="0"/>
                <a:cs typeface="Times New Roman" panose="02020603050405020304" pitchFamily="18" charset="0"/>
              </a:rPr>
              <a:t>Nhân</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vật</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chính</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8477C6C-0C3A-8F35-3DED-B3BE9E68E30E}"/>
              </a:ext>
            </a:extLst>
          </p:cNvPr>
          <p:cNvSpPr txBox="1"/>
          <p:nvPr/>
        </p:nvSpPr>
        <p:spPr>
          <a:xfrm>
            <a:off x="12504981" y="7299392"/>
            <a:ext cx="4163242" cy="890726"/>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Thường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có</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yếu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tố</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ảo</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863F1FB-6F68-1A1D-B8D0-F82CCBF2AAB3}"/>
              </a:ext>
            </a:extLst>
          </p:cNvPr>
          <p:cNvSpPr txBox="1"/>
          <p:nvPr/>
        </p:nvSpPr>
        <p:spPr>
          <a:xfrm>
            <a:off x="12504981" y="5955070"/>
            <a:ext cx="4163242" cy="890726"/>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Đ</a:t>
            </a:r>
            <a:r>
              <a:rPr lang="en-US" sz="4400" b="1" spc="97" dirty="0" err="1">
                <a:solidFill>
                  <a:srgbClr val="191919"/>
                </a:solidFill>
                <a:latin typeface="Times New Roman" panose="02020603050405020304" pitchFamily="18" charset="0"/>
                <a:cs typeface="Times New Roman" panose="02020603050405020304" pitchFamily="18" charset="0"/>
              </a:rPr>
              <a:t>ặc</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điểm</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nghệ</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thuật</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cxnSp>
        <p:nvCxnSpPr>
          <p:cNvPr id="27" name="Connector: Elbow 26">
            <a:extLst>
              <a:ext uri="{FF2B5EF4-FFF2-40B4-BE49-F238E27FC236}">
                <a16:creationId xmlns:a16="http://schemas.microsoft.com/office/drawing/2014/main" id="{1AC69478-0DFD-1302-9BF7-9F6E44F9F4A9}"/>
              </a:ext>
            </a:extLst>
          </p:cNvPr>
          <p:cNvCxnSpPr>
            <a:endCxn id="12" idx="3"/>
          </p:cNvCxnSpPr>
          <p:nvPr/>
        </p:nvCxnSpPr>
        <p:spPr>
          <a:xfrm rot="16200000" flipV="1">
            <a:off x="5780947" y="1251068"/>
            <a:ext cx="2106992" cy="1920330"/>
          </a:xfrm>
          <a:prstGeom prst="bentConnector2">
            <a:avLst/>
          </a:prstGeom>
          <a:ln>
            <a:solidFill>
              <a:srgbClr val="7CD4D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33615CA0-8B72-B34C-B313-9A604ED3BF00}"/>
              </a:ext>
            </a:extLst>
          </p:cNvPr>
          <p:cNvCxnSpPr>
            <a:cxnSpLocks/>
            <a:endCxn id="18" idx="0"/>
          </p:cNvCxnSpPr>
          <p:nvPr/>
        </p:nvCxnSpPr>
        <p:spPr>
          <a:xfrm rot="16200000" flipH="1">
            <a:off x="8374483" y="7703483"/>
            <a:ext cx="1083232" cy="687665"/>
          </a:xfrm>
          <a:prstGeom prst="bentConnector3">
            <a:avLst>
              <a:gd name="adj1" fmla="val 50000"/>
            </a:avLst>
          </a:prstGeom>
          <a:ln>
            <a:solidFill>
              <a:srgbClr val="2C92D5"/>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8A42E40-8DB4-8421-CF7C-A3FCABF38D7E}"/>
              </a:ext>
            </a:extLst>
          </p:cNvPr>
          <p:cNvCxnSpPr>
            <a:cxnSpLocks/>
            <a:endCxn id="21" idx="0"/>
          </p:cNvCxnSpPr>
          <p:nvPr/>
        </p:nvCxnSpPr>
        <p:spPr>
          <a:xfrm rot="10800000" flipV="1">
            <a:off x="3452729" y="5047359"/>
            <a:ext cx="3348580" cy="263184"/>
          </a:xfrm>
          <a:prstGeom prst="bentConnector2">
            <a:avLst/>
          </a:prstGeom>
          <a:ln>
            <a:solidFill>
              <a:srgbClr val="13538A"/>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5EA09B-2416-3EFF-A1E7-53EF1FA0A34D}"/>
              </a:ext>
            </a:extLst>
          </p:cNvPr>
          <p:cNvGrpSpPr/>
          <p:nvPr/>
        </p:nvGrpSpPr>
        <p:grpSpPr>
          <a:xfrm>
            <a:off x="6408773" y="1423790"/>
            <a:ext cx="6096208" cy="6487748"/>
            <a:chOff x="6408773" y="1423790"/>
            <a:chExt cx="6096208" cy="6487748"/>
          </a:xfrm>
        </p:grpSpPr>
        <p:sp>
          <p:nvSpPr>
            <p:cNvPr id="3" name="Freeform 5">
              <a:extLst>
                <a:ext uri="{FF2B5EF4-FFF2-40B4-BE49-F238E27FC236}">
                  <a16:creationId xmlns:a16="http://schemas.microsoft.com/office/drawing/2014/main" id="{8822104A-B680-643A-B676-08F0A0DE1C98}"/>
                </a:ext>
              </a:extLst>
            </p:cNvPr>
            <p:cNvSpPr/>
            <p:nvPr/>
          </p:nvSpPr>
          <p:spPr>
            <a:xfrm>
              <a:off x="6408773" y="2095500"/>
              <a:ext cx="5845264" cy="5816038"/>
            </a:xfrm>
            <a:custGeom>
              <a:avLst/>
              <a:gdLst/>
              <a:ahLst/>
              <a:cxnLst/>
              <a:rect l="l" t="t" r="r" b="b"/>
              <a:pathLst>
                <a:path w="5845264" h="5816038">
                  <a:moveTo>
                    <a:pt x="0" y="0"/>
                  </a:moveTo>
                  <a:lnTo>
                    <a:pt x="5845264" y="0"/>
                  </a:lnTo>
                  <a:lnTo>
                    <a:pt x="5845264" y="5816038"/>
                  </a:lnTo>
                  <a:lnTo>
                    <a:pt x="0" y="581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400" b="1" dirty="0">
                <a:latin typeface="Times New Roman" panose="02020603050405020304" pitchFamily="18" charset="0"/>
                <a:cs typeface="Times New Roman" panose="02020603050405020304" pitchFamily="18" charset="0"/>
              </a:endParaRPr>
            </a:p>
          </p:txBody>
        </p:sp>
        <p:sp>
          <p:nvSpPr>
            <p:cNvPr id="5" name="TextBox 25">
              <a:extLst>
                <a:ext uri="{FF2B5EF4-FFF2-40B4-BE49-F238E27FC236}">
                  <a16:creationId xmlns:a16="http://schemas.microsoft.com/office/drawing/2014/main" id="{3DFC37DE-10FC-0EF1-4FA2-9FC664A64D89}"/>
                </a:ext>
              </a:extLst>
            </p:cNvPr>
            <p:cNvSpPr txBox="1"/>
            <p:nvPr/>
          </p:nvSpPr>
          <p:spPr>
            <a:xfrm>
              <a:off x="7794608" y="2901976"/>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01</a:t>
              </a:r>
            </a:p>
          </p:txBody>
        </p:sp>
        <p:sp>
          <p:nvSpPr>
            <p:cNvPr id="6" name="TextBox 26">
              <a:extLst>
                <a:ext uri="{FF2B5EF4-FFF2-40B4-BE49-F238E27FC236}">
                  <a16:creationId xmlns:a16="http://schemas.microsoft.com/office/drawing/2014/main" id="{1837534A-544A-6F49-3833-C3991BD514C7}"/>
                </a:ext>
              </a:extLst>
            </p:cNvPr>
            <p:cNvSpPr txBox="1"/>
            <p:nvPr/>
          </p:nvSpPr>
          <p:spPr>
            <a:xfrm>
              <a:off x="10246534" y="3273451"/>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02</a:t>
              </a:r>
            </a:p>
          </p:txBody>
        </p:sp>
        <p:sp>
          <p:nvSpPr>
            <p:cNvPr id="7" name="TextBox 27">
              <a:extLst>
                <a:ext uri="{FF2B5EF4-FFF2-40B4-BE49-F238E27FC236}">
                  <a16:creationId xmlns:a16="http://schemas.microsoft.com/office/drawing/2014/main" id="{6D5C8712-80AC-706E-BFB8-A2A4D3377B20}"/>
                </a:ext>
              </a:extLst>
            </p:cNvPr>
            <p:cNvSpPr txBox="1"/>
            <p:nvPr/>
          </p:nvSpPr>
          <p:spPr>
            <a:xfrm>
              <a:off x="6738630" y="4974944"/>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05</a:t>
              </a:r>
            </a:p>
          </p:txBody>
        </p:sp>
        <p:sp>
          <p:nvSpPr>
            <p:cNvPr id="8" name="TextBox 28">
              <a:extLst>
                <a:ext uri="{FF2B5EF4-FFF2-40B4-BE49-F238E27FC236}">
                  <a16:creationId xmlns:a16="http://schemas.microsoft.com/office/drawing/2014/main" id="{02E85C7D-2808-4757-81ED-498ACB45CDA0}"/>
                </a:ext>
              </a:extLst>
            </p:cNvPr>
            <p:cNvSpPr txBox="1"/>
            <p:nvPr/>
          </p:nvSpPr>
          <p:spPr>
            <a:xfrm>
              <a:off x="8353958" y="678979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04</a:t>
              </a:r>
            </a:p>
          </p:txBody>
        </p:sp>
        <p:sp>
          <p:nvSpPr>
            <p:cNvPr id="9" name="TextBox 29">
              <a:extLst>
                <a:ext uri="{FF2B5EF4-FFF2-40B4-BE49-F238E27FC236}">
                  <a16:creationId xmlns:a16="http://schemas.microsoft.com/office/drawing/2014/main" id="{60D2EE00-7581-2231-5E53-BE1D9B6079AD}"/>
                </a:ext>
              </a:extLst>
            </p:cNvPr>
            <p:cNvSpPr txBox="1"/>
            <p:nvPr/>
          </p:nvSpPr>
          <p:spPr>
            <a:xfrm>
              <a:off x="10613652" y="562764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03</a:t>
              </a:r>
            </a:p>
          </p:txBody>
        </p:sp>
        <p:cxnSp>
          <p:nvCxnSpPr>
            <p:cNvPr id="28" name="Connector: Elbow 27">
              <a:extLst>
                <a:ext uri="{FF2B5EF4-FFF2-40B4-BE49-F238E27FC236}">
                  <a16:creationId xmlns:a16="http://schemas.microsoft.com/office/drawing/2014/main" id="{FF9E0EEF-0F47-0BD5-5F22-67045C8C588A}"/>
                </a:ext>
              </a:extLst>
            </p:cNvPr>
            <p:cNvCxnSpPr>
              <a:cxnSpLocks/>
              <a:endCxn id="15" idx="1"/>
            </p:cNvCxnSpPr>
            <p:nvPr/>
          </p:nvCxnSpPr>
          <p:spPr>
            <a:xfrm rot="5400000" flipH="1" flipV="1">
              <a:off x="10821003" y="2032787"/>
              <a:ext cx="2201717" cy="983723"/>
            </a:xfrm>
            <a:prstGeom prst="bentConnector2">
              <a:avLst/>
            </a:prstGeom>
            <a:ln>
              <a:solidFill>
                <a:srgbClr val="4AB1B4"/>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C9B5AA9-2815-EECF-583F-79C21DAF5583}"/>
                </a:ext>
              </a:extLst>
            </p:cNvPr>
            <p:cNvCxnSpPr>
              <a:cxnSpLocks/>
              <a:endCxn id="24" idx="1"/>
            </p:cNvCxnSpPr>
            <p:nvPr/>
          </p:nvCxnSpPr>
          <p:spPr>
            <a:xfrm rot="16200000" flipH="1">
              <a:off x="11625950" y="5521402"/>
              <a:ext cx="985432" cy="772630"/>
            </a:xfrm>
            <a:prstGeom prst="bentConnector2">
              <a:avLst/>
            </a:prstGeom>
            <a:ln>
              <a:solidFill>
                <a:srgbClr val="37C9E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8685D1-9D3A-FFDB-4929-CAE8D7B8833E}"/>
                </a:ext>
              </a:extLst>
            </p:cNvPr>
            <p:cNvPicPr>
              <a:picLocks noChangeAspect="1"/>
            </p:cNvPicPr>
            <p:nvPr/>
          </p:nvPicPr>
          <p:blipFill rotWithShape="1">
            <a:blip r:embed="rId5"/>
            <a:srcRect b="6188"/>
            <a:stretch/>
          </p:blipFill>
          <p:spPr>
            <a:xfrm>
              <a:off x="8094006" y="3815705"/>
              <a:ext cx="2454881" cy="2394595"/>
            </a:xfrm>
            <a:prstGeom prst="flowChartConnector">
              <a:avLst/>
            </a:prstGeom>
          </p:spPr>
        </p:pic>
      </p:grpSp>
    </p:spTree>
    <p:extLst>
      <p:ext uri="{BB962C8B-B14F-4D97-AF65-F5344CB8AC3E}">
        <p14:creationId xmlns:p14="http://schemas.microsoft.com/office/powerpoint/2010/main" val="21916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D8BAF-EB15-107D-B412-3D06A4877783}"/>
              </a:ext>
            </a:extLst>
          </p:cNvPr>
          <p:cNvSpPr txBox="1"/>
          <p:nvPr/>
        </p:nvSpPr>
        <p:spPr>
          <a:xfrm>
            <a:off x="609600" y="419100"/>
            <a:ext cx="11963400" cy="9325630"/>
          </a:xfrm>
          <a:prstGeom prst="rect">
            <a:avLst/>
          </a:prstGeom>
          <a:noFill/>
        </p:spPr>
        <p:txBody>
          <a:bodyPr wrap="square" rtlCol="0">
            <a:spAutoFit/>
          </a:bodyPr>
          <a:lstStyle/>
          <a:p>
            <a:pPr algn="just"/>
            <a:r>
              <a:rPr lang="en-US" sz="4000" i="1" dirty="0">
                <a:solidFill>
                  <a:srgbClr val="202122"/>
                </a:solidFill>
                <a:latin typeface="Times New Roman" panose="02020603050405020304" pitchFamily="18" charset="0"/>
                <a:cs typeface="Times New Roman" panose="02020603050405020304" pitchFamily="18" charset="0"/>
              </a:rPr>
              <a:t>“…</a:t>
            </a:r>
            <a:r>
              <a:rPr lang="en-US" sz="4000" b="0" i="1" dirty="0">
                <a:solidFill>
                  <a:srgbClr val="202122"/>
                </a:solidFill>
                <a:effectLst/>
                <a:latin typeface="Times New Roman" panose="02020603050405020304" pitchFamily="18" charset="0"/>
                <a:cs typeface="Times New Roman" panose="02020603050405020304" pitchFamily="18" charset="0"/>
              </a:rPr>
              <a:t>T</a:t>
            </a:r>
            <a:r>
              <a:rPr lang="vi-VN" sz="4000" b="0" i="1" dirty="0">
                <a:solidFill>
                  <a:srgbClr val="202122"/>
                </a:solidFill>
                <a:effectLst/>
                <a:latin typeface="Times New Roman" panose="02020603050405020304" pitchFamily="18" charset="0"/>
                <a:cs typeface="Times New Roman" panose="02020603050405020304" pitchFamily="18" charset="0"/>
              </a:rPr>
              <a:t>ruyền kỳ mạn lục</a:t>
            </a:r>
            <a:r>
              <a:rPr lang="vi-VN" sz="4000" b="0" i="0" dirty="0">
                <a:solidFill>
                  <a:srgbClr val="202122"/>
                </a:solidFill>
                <a:effectLst/>
                <a:latin typeface="Times New Roman" panose="02020603050405020304" pitchFamily="18" charset="0"/>
                <a:cs typeface="Times New Roman" panose="02020603050405020304" pitchFamily="18" charset="0"/>
              </a:rPr>
              <a:t> còn là tập truyện có nhiều thành tựu nghệ thuật, đặc biệt là nghệ thuật dựng truyện, dựng nhân vật. Nó vượt xa những truyện ký lịch sử vốn ít chú trọng đến tính cách và cuộc sống riêng của nhân vật, và cũng vượt xa truyện cổ dân gian thường ít đi sâu vào nội tâm nhân vật. Tác phẩm kết hợp một cách nhuần nhuyễn, tài tình những phương thức tự sự, trữ tình và cả kịch, giữa ngôn ngữ nhân vật và ngôn ngữ tác giả, giữa văn xuôi, văn biền ngẫu và thơ ca. Lời văn cô đọng, súc tích, chặt chẽ, hài hòa và sinh động. Truyền kỳ mạn lục là mẫu mực của thể truyền kỳ, là "thiên cổ kỳ bút", là "áng văn hay của bậc đại gia", tiêu biểu cho những thành tựu của văn học hình tượng viết bằng chữ Hán dưới ảnh hưởng của sáng tác dân gian</a:t>
            </a:r>
            <a:r>
              <a:rPr lang="en-US" sz="4000" b="0" i="0" dirty="0">
                <a:solidFill>
                  <a:srgbClr val="202122"/>
                </a:solidFill>
                <a:effectLst/>
                <a:latin typeface="Times New Roman" panose="02020603050405020304" pitchFamily="18" charset="0"/>
                <a:cs typeface="Times New Roman" panose="02020603050405020304" pitchFamily="18" charset="0"/>
              </a:rPr>
              <a:t>…”</a:t>
            </a:r>
          </a:p>
          <a:p>
            <a:pPr algn="r"/>
            <a:r>
              <a:rPr lang="en-US" sz="4000" dirty="0">
                <a:solidFill>
                  <a:srgbClr val="202122"/>
                </a:solidFill>
                <a:latin typeface="Times New Roman" panose="02020603050405020304" pitchFamily="18" charset="0"/>
                <a:cs typeface="Times New Roman" panose="02020603050405020304" pitchFamily="18" charset="0"/>
              </a:rPr>
              <a:t>(Theo GS. Bùi Duy Tân)</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F074FF-530E-B7F5-E4C2-A014AE6678A0}"/>
              </a:ext>
            </a:extLst>
          </p:cNvPr>
          <p:cNvPicPr>
            <a:picLocks noChangeAspect="1"/>
          </p:cNvPicPr>
          <p:nvPr/>
        </p:nvPicPr>
        <p:blipFill rotWithShape="1">
          <a:blip r:embed="rId3"/>
          <a:srcRect t="16121" r="1" b="17380"/>
          <a:stretch/>
        </p:blipFill>
        <p:spPr>
          <a:xfrm>
            <a:off x="12649200" y="4936502"/>
            <a:ext cx="8308412" cy="5350498"/>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pic>
        <p:nvPicPr>
          <p:cNvPr id="5" name="Picture 4">
            <a:extLst>
              <a:ext uri="{FF2B5EF4-FFF2-40B4-BE49-F238E27FC236}">
                <a16:creationId xmlns:a16="http://schemas.microsoft.com/office/drawing/2014/main" id="{04FD994B-B42B-50DB-6625-04DEC949AFDE}"/>
              </a:ext>
            </a:extLst>
          </p:cNvPr>
          <p:cNvPicPr>
            <a:picLocks noChangeAspect="1"/>
          </p:cNvPicPr>
          <p:nvPr/>
        </p:nvPicPr>
        <p:blipFill rotWithShape="1">
          <a:blip r:embed="rId4"/>
          <a:srcRect b="26329"/>
          <a:stretch/>
        </p:blipFill>
        <p:spPr>
          <a:xfrm>
            <a:off x="13335001" y="-12701"/>
            <a:ext cx="4953000" cy="5852757"/>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71401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74A9C7D-850A-062C-5A7D-207AAB17876E}"/>
              </a:ext>
            </a:extLst>
          </p:cNvPr>
          <p:cNvPicPr>
            <a:picLocks noChangeAspect="1"/>
          </p:cNvPicPr>
          <p:nvPr/>
        </p:nvPicPr>
        <p:blipFill rotWithShape="1">
          <a:blip r:embed="rId5"/>
          <a:srcRect r="43603"/>
          <a:stretch/>
        </p:blipFill>
        <p:spPr>
          <a:xfrm>
            <a:off x="152400" y="3456246"/>
            <a:ext cx="5777537" cy="5255954"/>
          </a:xfrm>
          <a:prstGeom prst="rect">
            <a:avLst/>
          </a:prstGeom>
        </p:spPr>
      </p:pic>
      <p:sp>
        <p:nvSpPr>
          <p:cNvPr id="7" name="TextBox 6">
            <a:extLst>
              <a:ext uri="{FF2B5EF4-FFF2-40B4-BE49-F238E27FC236}">
                <a16:creationId xmlns:a16="http://schemas.microsoft.com/office/drawing/2014/main" id="{E31D7735-C965-B3E9-5FF3-2E002327F88C}"/>
              </a:ext>
            </a:extLst>
          </p:cNvPr>
          <p:cNvSpPr txBox="1"/>
          <p:nvPr/>
        </p:nvSpPr>
        <p:spPr>
          <a:xfrm>
            <a:off x="3429000" y="2177626"/>
            <a:ext cx="1143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Chuyện người con gái Nam Xương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0447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7252055-BB9E-DD46-7844-C200435FFB4C}"/>
              </a:ext>
            </a:extLst>
          </p:cNvPr>
          <p:cNvSpPr txBox="1"/>
          <p:nvPr/>
        </p:nvSpPr>
        <p:spPr>
          <a:xfrm>
            <a:off x="6388100" y="5100008"/>
            <a:ext cx="104599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4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3766</Words>
  <Application>Microsoft Office PowerPoint</Application>
  <PresentationFormat>Custom</PresentationFormat>
  <Paragraphs>224</Paragraphs>
  <Slides>34</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Roboto</vt:lpstr>
      <vt:lpstr>#9Slide05 Good Vibes Pro</vt:lpstr>
      <vt:lpstr>#9Slide07 SVNGuerrilla</vt:lpstr>
      <vt:lpstr>inherit</vt:lpstr>
      <vt:lpstr>#9Slide07 Soup of Justice</vt:lpstr>
      <vt:lpstr>#9Slide04 Maitree SemiBold</vt:lpstr>
      <vt:lpstr>#9Slide04 Maitree Medium</vt:lpstr>
      <vt:lpstr>Arial</vt:lpstr>
      <vt:lpstr>Söhne</vt:lpstr>
      <vt:lpstr>Times New Roman</vt:lpstr>
      <vt:lpstr>Calibri</vt:lpstr>
      <vt:lpstr>#9Slide07 IcielSoup of Justice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85</cp:revision>
  <dcterms:created xsi:type="dcterms:W3CDTF">2006-08-16T00:00:00Z</dcterms:created>
  <dcterms:modified xsi:type="dcterms:W3CDTF">2025-03-18T08:16:10Z</dcterms:modified>
  <dc:identifier>DAGCccFhkTk</dc:identifier>
</cp:coreProperties>
</file>