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1" r:id="rId2"/>
    <p:sldId id="280" r:id="rId3"/>
    <p:sldId id="6459" r:id="rId4"/>
    <p:sldId id="258" r:id="rId5"/>
    <p:sldId id="6457" r:id="rId6"/>
    <p:sldId id="301" r:id="rId7"/>
    <p:sldId id="6357" r:id="rId8"/>
    <p:sldId id="303" r:id="rId9"/>
    <p:sldId id="337" r:id="rId10"/>
    <p:sldId id="304" r:id="rId11"/>
    <p:sldId id="6455" r:id="rId12"/>
    <p:sldId id="6450" r:id="rId13"/>
    <p:sldId id="6458" r:id="rId14"/>
    <p:sldId id="256" r:id="rId15"/>
    <p:sldId id="282" r:id="rId16"/>
    <p:sldId id="6465" r:id="rId17"/>
    <p:sldId id="6462" r:id="rId18"/>
    <p:sldId id="6464" r:id="rId19"/>
    <p:sldId id="6460" r:id="rId20"/>
    <p:sldId id="6429" r:id="rId21"/>
    <p:sldId id="604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4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15" autoAdjust="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0E603C-C5A2-4E18-8532-41D54FA2A72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2EEAB5B-9CCF-47D2-BF00-1FFCE7443139}">
      <dgm:prSet custT="1"/>
      <dgm:spPr/>
      <dgm:t>
        <a:bodyPr/>
        <a:lstStyle/>
        <a:p>
          <a:pPr algn="just"/>
          <a:r>
            <a:rPr lang="en-US" sz="1800">
              <a:solidFill>
                <a:srgbClr val="3333FF"/>
              </a:solidFill>
              <a:latin typeface="#9Slide03 SFU Futura_12" panose="00000400000000000000" pitchFamily="2" charset="0"/>
            </a:rPr>
            <a:t>Đọc thông tin trong SGK, rút ra nhận xét đặc điểm phân bố dân cư, dân tộc ở Duyên hải Nam Trung Bộ</a:t>
          </a:r>
          <a:r>
            <a:rPr lang="en-US" sz="2000">
              <a:latin typeface="#9Slide03 SFU Futura_12" panose="00000400000000000000" pitchFamily="2" charset="0"/>
            </a:rPr>
            <a:t>.</a:t>
          </a:r>
        </a:p>
      </dgm:t>
    </dgm:pt>
    <dgm:pt modelId="{2659B8A3-766C-4A56-9DE1-3D504401B91C}" type="parTrans" cxnId="{B6032CDD-79F7-40F1-AF36-D773341B320B}">
      <dgm:prSet/>
      <dgm:spPr/>
      <dgm:t>
        <a:bodyPr/>
        <a:lstStyle/>
        <a:p>
          <a:endParaRPr lang="en-US"/>
        </a:p>
      </dgm:t>
    </dgm:pt>
    <dgm:pt modelId="{B458A860-C7CB-47C9-AAA5-4FDC8CC344AD}" type="sibTrans" cxnId="{B6032CDD-79F7-40F1-AF36-D773341B320B}">
      <dgm:prSet/>
      <dgm:spPr/>
      <dgm:t>
        <a:bodyPr/>
        <a:lstStyle/>
        <a:p>
          <a:endParaRPr lang="en-US"/>
        </a:p>
      </dgm:t>
    </dgm:pt>
    <dgm:pt modelId="{0D03C795-1F6A-48AB-815C-330C4D9DCE07}">
      <dgm:prSet custT="1"/>
      <dgm:spPr/>
      <dgm:t>
        <a:bodyPr/>
        <a:lstStyle/>
        <a:p>
          <a:r>
            <a:rPr lang="en-US" sz="2000">
              <a:solidFill>
                <a:srgbClr val="3333FF"/>
              </a:solidFill>
              <a:latin typeface="#9Slide03 SFU Futura_12" panose="00000400000000000000" pitchFamily="2" charset="0"/>
            </a:rPr>
            <a:t>Xác định quy mô dân số, các đô thị ở Duyên hải Nam Trung Bộ.</a:t>
          </a:r>
        </a:p>
      </dgm:t>
    </dgm:pt>
    <dgm:pt modelId="{3C64E0E2-0535-4DDC-BB97-9E49DB2BAD6F}" type="parTrans" cxnId="{C3F22ADE-4A49-49D3-9E30-1E35A60767AD}">
      <dgm:prSet/>
      <dgm:spPr/>
      <dgm:t>
        <a:bodyPr/>
        <a:lstStyle/>
        <a:p>
          <a:endParaRPr lang="en-US"/>
        </a:p>
      </dgm:t>
    </dgm:pt>
    <dgm:pt modelId="{7DA16602-2062-443B-AD88-8D2787062452}" type="sibTrans" cxnId="{C3F22ADE-4A49-49D3-9E30-1E35A60767AD}">
      <dgm:prSet/>
      <dgm:spPr/>
      <dgm:t>
        <a:bodyPr/>
        <a:lstStyle/>
        <a:p>
          <a:endParaRPr lang="en-US"/>
        </a:p>
      </dgm:t>
    </dgm:pt>
    <dgm:pt modelId="{DB94095C-2CB9-45EB-99EA-9EAC43EA2D75}">
      <dgm:prSet/>
      <dgm:spPr/>
      <dgm:t>
        <a:bodyPr/>
        <a:lstStyle/>
        <a:p>
          <a:r>
            <a:rPr lang="en-US">
              <a:solidFill>
                <a:srgbClr val="3333FF"/>
              </a:solidFill>
              <a:latin typeface="#9Slide03 SFU Futura_12" panose="00000400000000000000" pitchFamily="2" charset="0"/>
            </a:rPr>
            <a:t>Đọc thông tin trong SGK, xác định các từ khoá.</a:t>
          </a:r>
        </a:p>
      </dgm:t>
    </dgm:pt>
    <dgm:pt modelId="{B6802B27-12CD-4510-8966-B19CBBB812C1}" type="parTrans" cxnId="{0443C0DF-4D91-4194-9D2F-DADE015E90D4}">
      <dgm:prSet/>
      <dgm:spPr/>
      <dgm:t>
        <a:bodyPr/>
        <a:lstStyle/>
        <a:p>
          <a:endParaRPr lang="en-US"/>
        </a:p>
      </dgm:t>
    </dgm:pt>
    <dgm:pt modelId="{3D1F5BA9-A3DC-4AFD-B126-EA935C133D58}" type="sibTrans" cxnId="{0443C0DF-4D91-4194-9D2F-DADE015E90D4}">
      <dgm:prSet/>
      <dgm:spPr/>
      <dgm:t>
        <a:bodyPr/>
        <a:lstStyle/>
        <a:p>
          <a:endParaRPr lang="en-US"/>
        </a:p>
      </dgm:t>
    </dgm:pt>
    <dgm:pt modelId="{16B6EC5B-4BD4-4D18-B3E9-814A2068163A}">
      <dgm:prSet/>
      <dgm:spPr/>
      <dgm:t>
        <a:bodyPr/>
        <a:lstStyle/>
        <a:p>
          <a:r>
            <a:rPr lang="en-US">
              <a:solidFill>
                <a:srgbClr val="3333FF"/>
              </a:solidFill>
              <a:latin typeface="#9Slide03 SFU Futura_12" panose="00000400000000000000" pitchFamily="2" charset="0"/>
            </a:rPr>
            <a:t>Tham gia trò chơi kiến thức với hoạt động “Trí nhớ siêu đẳng”.</a:t>
          </a:r>
        </a:p>
      </dgm:t>
    </dgm:pt>
    <dgm:pt modelId="{1829FCFA-5655-47E0-8B13-947DAC32ED7F}" type="parTrans" cxnId="{A64A4821-5724-4D1F-B2C6-D2AC2D5C906F}">
      <dgm:prSet/>
      <dgm:spPr/>
      <dgm:t>
        <a:bodyPr/>
        <a:lstStyle/>
        <a:p>
          <a:endParaRPr lang="en-US"/>
        </a:p>
      </dgm:t>
    </dgm:pt>
    <dgm:pt modelId="{61E80AAB-FA48-45AF-8388-C661F20887C6}" type="sibTrans" cxnId="{A64A4821-5724-4D1F-B2C6-D2AC2D5C906F}">
      <dgm:prSet/>
      <dgm:spPr/>
      <dgm:t>
        <a:bodyPr/>
        <a:lstStyle/>
        <a:p>
          <a:endParaRPr lang="en-US"/>
        </a:p>
      </dgm:t>
    </dgm:pt>
    <dgm:pt modelId="{072BF981-E1AB-41E5-A85E-9C22CE9013B1}" type="pres">
      <dgm:prSet presAssocID="{6D0E603C-C5A2-4E18-8532-41D54FA2A72E}" presName="hierChild1" presStyleCnt="0">
        <dgm:presLayoutVars>
          <dgm:chPref val="1"/>
          <dgm:dir/>
          <dgm:animOne val="branch"/>
          <dgm:animLvl val="lvl"/>
          <dgm:resizeHandles/>
        </dgm:presLayoutVars>
      </dgm:prSet>
      <dgm:spPr/>
    </dgm:pt>
    <dgm:pt modelId="{8BE3D50A-2F5B-4C6E-B774-CADA4C1F5A81}" type="pres">
      <dgm:prSet presAssocID="{F2EEAB5B-9CCF-47D2-BF00-1FFCE7443139}" presName="hierRoot1" presStyleCnt="0"/>
      <dgm:spPr/>
    </dgm:pt>
    <dgm:pt modelId="{D8AB0A0A-159C-42D0-BE06-B111B27D56DD}" type="pres">
      <dgm:prSet presAssocID="{F2EEAB5B-9CCF-47D2-BF00-1FFCE7443139}" presName="composite" presStyleCnt="0"/>
      <dgm:spPr/>
    </dgm:pt>
    <dgm:pt modelId="{9FA09892-3E82-4B0B-BB39-E83EC8F5B28F}" type="pres">
      <dgm:prSet presAssocID="{F2EEAB5B-9CCF-47D2-BF00-1FFCE7443139}" presName="background" presStyleLbl="node0" presStyleIdx="0" presStyleCnt="4"/>
      <dgm:spPr/>
    </dgm:pt>
    <dgm:pt modelId="{A251D261-5F6B-4DB5-B68F-AC78EC28006A}" type="pres">
      <dgm:prSet presAssocID="{F2EEAB5B-9CCF-47D2-BF00-1FFCE7443139}" presName="text" presStyleLbl="fgAcc0" presStyleIdx="0" presStyleCnt="4" custScaleX="107768">
        <dgm:presLayoutVars>
          <dgm:chPref val="3"/>
        </dgm:presLayoutVars>
      </dgm:prSet>
      <dgm:spPr/>
    </dgm:pt>
    <dgm:pt modelId="{464A1962-EDBC-419F-B56D-3D8DD23A09FC}" type="pres">
      <dgm:prSet presAssocID="{F2EEAB5B-9CCF-47D2-BF00-1FFCE7443139}" presName="hierChild2" presStyleCnt="0"/>
      <dgm:spPr/>
    </dgm:pt>
    <dgm:pt modelId="{EEE97832-7B9C-4791-AF75-158654E9A5A6}" type="pres">
      <dgm:prSet presAssocID="{0D03C795-1F6A-48AB-815C-330C4D9DCE07}" presName="hierRoot1" presStyleCnt="0"/>
      <dgm:spPr/>
    </dgm:pt>
    <dgm:pt modelId="{16A77589-50CE-4BE0-AAA1-3AC3ECF344E5}" type="pres">
      <dgm:prSet presAssocID="{0D03C795-1F6A-48AB-815C-330C4D9DCE07}" presName="composite" presStyleCnt="0"/>
      <dgm:spPr/>
    </dgm:pt>
    <dgm:pt modelId="{97221483-1222-47DC-872F-9845CC37776A}" type="pres">
      <dgm:prSet presAssocID="{0D03C795-1F6A-48AB-815C-330C4D9DCE07}" presName="background" presStyleLbl="node0" presStyleIdx="1" presStyleCnt="4"/>
      <dgm:spPr/>
    </dgm:pt>
    <dgm:pt modelId="{9C760DE3-4E47-4D90-8920-C9F96798A537}" type="pres">
      <dgm:prSet presAssocID="{0D03C795-1F6A-48AB-815C-330C4D9DCE07}" presName="text" presStyleLbl="fgAcc0" presStyleIdx="1" presStyleCnt="4">
        <dgm:presLayoutVars>
          <dgm:chPref val="3"/>
        </dgm:presLayoutVars>
      </dgm:prSet>
      <dgm:spPr/>
    </dgm:pt>
    <dgm:pt modelId="{69D46C3C-AF9C-4CC0-B5FA-C8F74A4FBD10}" type="pres">
      <dgm:prSet presAssocID="{0D03C795-1F6A-48AB-815C-330C4D9DCE07}" presName="hierChild2" presStyleCnt="0"/>
      <dgm:spPr/>
    </dgm:pt>
    <dgm:pt modelId="{6FF6FB21-3932-455C-BD2A-77525E720BEE}" type="pres">
      <dgm:prSet presAssocID="{DB94095C-2CB9-45EB-99EA-9EAC43EA2D75}" presName="hierRoot1" presStyleCnt="0"/>
      <dgm:spPr/>
    </dgm:pt>
    <dgm:pt modelId="{16E3979E-7940-435F-9BD8-3D2588BA0704}" type="pres">
      <dgm:prSet presAssocID="{DB94095C-2CB9-45EB-99EA-9EAC43EA2D75}" presName="composite" presStyleCnt="0"/>
      <dgm:spPr/>
    </dgm:pt>
    <dgm:pt modelId="{C85DC3DD-1F50-4C91-96E4-CE582643BE27}" type="pres">
      <dgm:prSet presAssocID="{DB94095C-2CB9-45EB-99EA-9EAC43EA2D75}" presName="background" presStyleLbl="node0" presStyleIdx="2" presStyleCnt="4"/>
      <dgm:spPr/>
    </dgm:pt>
    <dgm:pt modelId="{8274EA9E-E1BB-4E2C-B9F5-B6A36B2F8A2C}" type="pres">
      <dgm:prSet presAssocID="{DB94095C-2CB9-45EB-99EA-9EAC43EA2D75}" presName="text" presStyleLbl="fgAcc0" presStyleIdx="2" presStyleCnt="4">
        <dgm:presLayoutVars>
          <dgm:chPref val="3"/>
        </dgm:presLayoutVars>
      </dgm:prSet>
      <dgm:spPr/>
    </dgm:pt>
    <dgm:pt modelId="{47948510-402D-424C-951C-02807D3707D1}" type="pres">
      <dgm:prSet presAssocID="{DB94095C-2CB9-45EB-99EA-9EAC43EA2D75}" presName="hierChild2" presStyleCnt="0"/>
      <dgm:spPr/>
    </dgm:pt>
    <dgm:pt modelId="{10173944-F4DE-4372-A8B5-9BC77089BB8B}" type="pres">
      <dgm:prSet presAssocID="{16B6EC5B-4BD4-4D18-B3E9-814A2068163A}" presName="hierRoot1" presStyleCnt="0"/>
      <dgm:spPr/>
    </dgm:pt>
    <dgm:pt modelId="{D34F8FB0-1A3C-4224-9199-9822348D5F34}" type="pres">
      <dgm:prSet presAssocID="{16B6EC5B-4BD4-4D18-B3E9-814A2068163A}" presName="composite" presStyleCnt="0"/>
      <dgm:spPr/>
    </dgm:pt>
    <dgm:pt modelId="{7CFCEB71-BF69-43E2-B052-D15145ED33E5}" type="pres">
      <dgm:prSet presAssocID="{16B6EC5B-4BD4-4D18-B3E9-814A2068163A}" presName="background" presStyleLbl="node0" presStyleIdx="3" presStyleCnt="4"/>
      <dgm:spPr/>
    </dgm:pt>
    <dgm:pt modelId="{CEDE2F85-839E-4E55-B974-CAF8F3C946DD}" type="pres">
      <dgm:prSet presAssocID="{16B6EC5B-4BD4-4D18-B3E9-814A2068163A}" presName="text" presStyleLbl="fgAcc0" presStyleIdx="3" presStyleCnt="4">
        <dgm:presLayoutVars>
          <dgm:chPref val="3"/>
        </dgm:presLayoutVars>
      </dgm:prSet>
      <dgm:spPr/>
    </dgm:pt>
    <dgm:pt modelId="{40CF4059-0787-4B2F-9185-0DA670D22848}" type="pres">
      <dgm:prSet presAssocID="{16B6EC5B-4BD4-4D18-B3E9-814A2068163A}" presName="hierChild2" presStyleCnt="0"/>
      <dgm:spPr/>
    </dgm:pt>
  </dgm:ptLst>
  <dgm:cxnLst>
    <dgm:cxn modelId="{A64A4821-5724-4D1F-B2C6-D2AC2D5C906F}" srcId="{6D0E603C-C5A2-4E18-8532-41D54FA2A72E}" destId="{16B6EC5B-4BD4-4D18-B3E9-814A2068163A}" srcOrd="3" destOrd="0" parTransId="{1829FCFA-5655-47E0-8B13-947DAC32ED7F}" sibTransId="{61E80AAB-FA48-45AF-8388-C661F20887C6}"/>
    <dgm:cxn modelId="{0A829B62-5859-4B39-AF0A-97F958DDAFDF}" type="presOf" srcId="{DB94095C-2CB9-45EB-99EA-9EAC43EA2D75}" destId="{8274EA9E-E1BB-4E2C-B9F5-B6A36B2F8A2C}" srcOrd="0" destOrd="0" presId="urn:microsoft.com/office/officeart/2005/8/layout/hierarchy1"/>
    <dgm:cxn modelId="{FBBD7479-7C88-484D-9E2B-247D292976CB}" type="presOf" srcId="{6D0E603C-C5A2-4E18-8532-41D54FA2A72E}" destId="{072BF981-E1AB-41E5-A85E-9C22CE9013B1}" srcOrd="0" destOrd="0" presId="urn:microsoft.com/office/officeart/2005/8/layout/hierarchy1"/>
    <dgm:cxn modelId="{3A2B56A7-C1CE-4301-B5DD-4138E4837EAF}" type="presOf" srcId="{0D03C795-1F6A-48AB-815C-330C4D9DCE07}" destId="{9C760DE3-4E47-4D90-8920-C9F96798A537}" srcOrd="0" destOrd="0" presId="urn:microsoft.com/office/officeart/2005/8/layout/hierarchy1"/>
    <dgm:cxn modelId="{8E495EAC-2150-4250-82BE-61C02445EDA5}" type="presOf" srcId="{16B6EC5B-4BD4-4D18-B3E9-814A2068163A}" destId="{CEDE2F85-839E-4E55-B974-CAF8F3C946DD}" srcOrd="0" destOrd="0" presId="urn:microsoft.com/office/officeart/2005/8/layout/hierarchy1"/>
    <dgm:cxn modelId="{C25531AD-4508-4FFA-B0AF-2E99068C5A7E}" type="presOf" srcId="{F2EEAB5B-9CCF-47D2-BF00-1FFCE7443139}" destId="{A251D261-5F6B-4DB5-B68F-AC78EC28006A}" srcOrd="0" destOrd="0" presId="urn:microsoft.com/office/officeart/2005/8/layout/hierarchy1"/>
    <dgm:cxn modelId="{B6032CDD-79F7-40F1-AF36-D773341B320B}" srcId="{6D0E603C-C5A2-4E18-8532-41D54FA2A72E}" destId="{F2EEAB5B-9CCF-47D2-BF00-1FFCE7443139}" srcOrd="0" destOrd="0" parTransId="{2659B8A3-766C-4A56-9DE1-3D504401B91C}" sibTransId="{B458A860-C7CB-47C9-AAA5-4FDC8CC344AD}"/>
    <dgm:cxn modelId="{C3F22ADE-4A49-49D3-9E30-1E35A60767AD}" srcId="{6D0E603C-C5A2-4E18-8532-41D54FA2A72E}" destId="{0D03C795-1F6A-48AB-815C-330C4D9DCE07}" srcOrd="1" destOrd="0" parTransId="{3C64E0E2-0535-4DDC-BB97-9E49DB2BAD6F}" sibTransId="{7DA16602-2062-443B-AD88-8D2787062452}"/>
    <dgm:cxn modelId="{0443C0DF-4D91-4194-9D2F-DADE015E90D4}" srcId="{6D0E603C-C5A2-4E18-8532-41D54FA2A72E}" destId="{DB94095C-2CB9-45EB-99EA-9EAC43EA2D75}" srcOrd="2" destOrd="0" parTransId="{B6802B27-12CD-4510-8966-B19CBBB812C1}" sibTransId="{3D1F5BA9-A3DC-4AFD-B126-EA935C133D58}"/>
    <dgm:cxn modelId="{504D01D3-3EA0-4035-A534-BC9E20399A76}" type="presParOf" srcId="{072BF981-E1AB-41E5-A85E-9C22CE9013B1}" destId="{8BE3D50A-2F5B-4C6E-B774-CADA4C1F5A81}" srcOrd="0" destOrd="0" presId="urn:microsoft.com/office/officeart/2005/8/layout/hierarchy1"/>
    <dgm:cxn modelId="{3D16A381-5ED2-4C99-B3B9-F5DC87A4371C}" type="presParOf" srcId="{8BE3D50A-2F5B-4C6E-B774-CADA4C1F5A81}" destId="{D8AB0A0A-159C-42D0-BE06-B111B27D56DD}" srcOrd="0" destOrd="0" presId="urn:microsoft.com/office/officeart/2005/8/layout/hierarchy1"/>
    <dgm:cxn modelId="{A09B6F03-5C70-4A85-A480-515966B15BCE}" type="presParOf" srcId="{D8AB0A0A-159C-42D0-BE06-B111B27D56DD}" destId="{9FA09892-3E82-4B0B-BB39-E83EC8F5B28F}" srcOrd="0" destOrd="0" presId="urn:microsoft.com/office/officeart/2005/8/layout/hierarchy1"/>
    <dgm:cxn modelId="{04C66041-65D3-420C-8CBB-8C756F682FB2}" type="presParOf" srcId="{D8AB0A0A-159C-42D0-BE06-B111B27D56DD}" destId="{A251D261-5F6B-4DB5-B68F-AC78EC28006A}" srcOrd="1" destOrd="0" presId="urn:microsoft.com/office/officeart/2005/8/layout/hierarchy1"/>
    <dgm:cxn modelId="{329706D9-8878-4AD3-BF50-0540BB4C0824}" type="presParOf" srcId="{8BE3D50A-2F5B-4C6E-B774-CADA4C1F5A81}" destId="{464A1962-EDBC-419F-B56D-3D8DD23A09FC}" srcOrd="1" destOrd="0" presId="urn:microsoft.com/office/officeart/2005/8/layout/hierarchy1"/>
    <dgm:cxn modelId="{1D001BA8-1E6D-492E-BB22-0CEC0DF3F40F}" type="presParOf" srcId="{072BF981-E1AB-41E5-A85E-9C22CE9013B1}" destId="{EEE97832-7B9C-4791-AF75-158654E9A5A6}" srcOrd="1" destOrd="0" presId="urn:microsoft.com/office/officeart/2005/8/layout/hierarchy1"/>
    <dgm:cxn modelId="{207FE128-05B9-4E06-B4BA-DF6BB5D2982C}" type="presParOf" srcId="{EEE97832-7B9C-4791-AF75-158654E9A5A6}" destId="{16A77589-50CE-4BE0-AAA1-3AC3ECF344E5}" srcOrd="0" destOrd="0" presId="urn:microsoft.com/office/officeart/2005/8/layout/hierarchy1"/>
    <dgm:cxn modelId="{1FDC93D4-63B9-4334-97B6-754021CCEAB6}" type="presParOf" srcId="{16A77589-50CE-4BE0-AAA1-3AC3ECF344E5}" destId="{97221483-1222-47DC-872F-9845CC37776A}" srcOrd="0" destOrd="0" presId="urn:microsoft.com/office/officeart/2005/8/layout/hierarchy1"/>
    <dgm:cxn modelId="{D4E36306-3672-460D-9DB9-DF438EED39AE}" type="presParOf" srcId="{16A77589-50CE-4BE0-AAA1-3AC3ECF344E5}" destId="{9C760DE3-4E47-4D90-8920-C9F96798A537}" srcOrd="1" destOrd="0" presId="urn:microsoft.com/office/officeart/2005/8/layout/hierarchy1"/>
    <dgm:cxn modelId="{232F33B4-4CBB-40EE-9908-2BFBC2A16747}" type="presParOf" srcId="{EEE97832-7B9C-4791-AF75-158654E9A5A6}" destId="{69D46C3C-AF9C-4CC0-B5FA-C8F74A4FBD10}" srcOrd="1" destOrd="0" presId="urn:microsoft.com/office/officeart/2005/8/layout/hierarchy1"/>
    <dgm:cxn modelId="{99EF05C7-323E-4710-9355-4F0FA1632393}" type="presParOf" srcId="{072BF981-E1AB-41E5-A85E-9C22CE9013B1}" destId="{6FF6FB21-3932-455C-BD2A-77525E720BEE}" srcOrd="2" destOrd="0" presId="urn:microsoft.com/office/officeart/2005/8/layout/hierarchy1"/>
    <dgm:cxn modelId="{55E2BA44-DD29-42C0-8077-8828F417958D}" type="presParOf" srcId="{6FF6FB21-3932-455C-BD2A-77525E720BEE}" destId="{16E3979E-7940-435F-9BD8-3D2588BA0704}" srcOrd="0" destOrd="0" presId="urn:microsoft.com/office/officeart/2005/8/layout/hierarchy1"/>
    <dgm:cxn modelId="{297910E3-0DBD-4269-91FB-B30A85A6DB0D}" type="presParOf" srcId="{16E3979E-7940-435F-9BD8-3D2588BA0704}" destId="{C85DC3DD-1F50-4C91-96E4-CE582643BE27}" srcOrd="0" destOrd="0" presId="urn:microsoft.com/office/officeart/2005/8/layout/hierarchy1"/>
    <dgm:cxn modelId="{7F7C7A40-0037-47A8-982E-905A36BAD9E4}" type="presParOf" srcId="{16E3979E-7940-435F-9BD8-3D2588BA0704}" destId="{8274EA9E-E1BB-4E2C-B9F5-B6A36B2F8A2C}" srcOrd="1" destOrd="0" presId="urn:microsoft.com/office/officeart/2005/8/layout/hierarchy1"/>
    <dgm:cxn modelId="{DDCBF9D1-5F56-44C2-8C59-6E85AB6450F1}" type="presParOf" srcId="{6FF6FB21-3932-455C-BD2A-77525E720BEE}" destId="{47948510-402D-424C-951C-02807D3707D1}" srcOrd="1" destOrd="0" presId="urn:microsoft.com/office/officeart/2005/8/layout/hierarchy1"/>
    <dgm:cxn modelId="{6A3F28BF-E2A2-4612-B4D9-DA980B390E2F}" type="presParOf" srcId="{072BF981-E1AB-41E5-A85E-9C22CE9013B1}" destId="{10173944-F4DE-4372-A8B5-9BC77089BB8B}" srcOrd="3" destOrd="0" presId="urn:microsoft.com/office/officeart/2005/8/layout/hierarchy1"/>
    <dgm:cxn modelId="{B6D33580-C461-41A0-A102-2550FD125154}" type="presParOf" srcId="{10173944-F4DE-4372-A8B5-9BC77089BB8B}" destId="{D34F8FB0-1A3C-4224-9199-9822348D5F34}" srcOrd="0" destOrd="0" presId="urn:microsoft.com/office/officeart/2005/8/layout/hierarchy1"/>
    <dgm:cxn modelId="{4720CEAA-A84E-4653-BBD4-9F743F9BA649}" type="presParOf" srcId="{D34F8FB0-1A3C-4224-9199-9822348D5F34}" destId="{7CFCEB71-BF69-43E2-B052-D15145ED33E5}" srcOrd="0" destOrd="0" presId="urn:microsoft.com/office/officeart/2005/8/layout/hierarchy1"/>
    <dgm:cxn modelId="{3669BAE9-99FA-475B-A2B1-E7A5D6BD87F3}" type="presParOf" srcId="{D34F8FB0-1A3C-4224-9199-9822348D5F34}" destId="{CEDE2F85-839E-4E55-B974-CAF8F3C946DD}" srcOrd="1" destOrd="0" presId="urn:microsoft.com/office/officeart/2005/8/layout/hierarchy1"/>
    <dgm:cxn modelId="{57B9C8D2-BCD3-449D-B8A2-6BF39940D881}" type="presParOf" srcId="{10173944-F4DE-4372-A8B5-9BC77089BB8B}" destId="{40CF4059-0787-4B2F-9185-0DA670D2284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09892-3E82-4B0B-BB39-E83EC8F5B28F}">
      <dsp:nvSpPr>
        <dsp:cNvPr id="0" name=""/>
        <dsp:cNvSpPr/>
      </dsp:nvSpPr>
      <dsp:spPr>
        <a:xfrm>
          <a:off x="1993" y="869931"/>
          <a:ext cx="2602468" cy="15334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51D261-5F6B-4DB5-B68F-AC78EC28006A}">
      <dsp:nvSpPr>
        <dsp:cNvPr id="0" name=""/>
        <dsp:cNvSpPr/>
      </dsp:nvSpPr>
      <dsp:spPr>
        <a:xfrm>
          <a:off x="270313" y="1124835"/>
          <a:ext cx="2602468" cy="153344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a:solidFill>
                <a:srgbClr val="3333FF"/>
              </a:solidFill>
              <a:latin typeface="#9Slide03 SFU Futura_12" panose="00000400000000000000" pitchFamily="2" charset="0"/>
            </a:rPr>
            <a:t>Đọc thông tin trong SGK, rút ra nhận xét đặc điểm phân bố dân cư, dân tộc ở Duyên hải Nam Trung Bộ</a:t>
          </a:r>
          <a:r>
            <a:rPr lang="en-US" sz="2000" kern="1200">
              <a:latin typeface="#9Slide03 SFU Futura_12" panose="00000400000000000000" pitchFamily="2" charset="0"/>
            </a:rPr>
            <a:t>.</a:t>
          </a:r>
        </a:p>
      </dsp:txBody>
      <dsp:txXfrm>
        <a:off x="315226" y="1169748"/>
        <a:ext cx="2512642" cy="1443622"/>
      </dsp:txXfrm>
    </dsp:sp>
    <dsp:sp modelId="{97221483-1222-47DC-872F-9845CC37776A}">
      <dsp:nvSpPr>
        <dsp:cNvPr id="0" name=""/>
        <dsp:cNvSpPr/>
      </dsp:nvSpPr>
      <dsp:spPr>
        <a:xfrm>
          <a:off x="3141101" y="869931"/>
          <a:ext cx="2414880" cy="15334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760DE3-4E47-4D90-8920-C9F96798A537}">
      <dsp:nvSpPr>
        <dsp:cNvPr id="0" name=""/>
        <dsp:cNvSpPr/>
      </dsp:nvSpPr>
      <dsp:spPr>
        <a:xfrm>
          <a:off x="3409421" y="1124835"/>
          <a:ext cx="2414880" cy="153344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3333FF"/>
              </a:solidFill>
              <a:latin typeface="#9Slide03 SFU Futura_12" panose="00000400000000000000" pitchFamily="2" charset="0"/>
            </a:rPr>
            <a:t>Xác định quy mô dân số, các đô thị ở Duyên hải Nam Trung Bộ.</a:t>
          </a:r>
        </a:p>
      </dsp:txBody>
      <dsp:txXfrm>
        <a:off x="3454334" y="1169748"/>
        <a:ext cx="2325054" cy="1443622"/>
      </dsp:txXfrm>
    </dsp:sp>
    <dsp:sp modelId="{C85DC3DD-1F50-4C91-96E4-CE582643BE27}">
      <dsp:nvSpPr>
        <dsp:cNvPr id="0" name=""/>
        <dsp:cNvSpPr/>
      </dsp:nvSpPr>
      <dsp:spPr>
        <a:xfrm>
          <a:off x="6092621" y="869931"/>
          <a:ext cx="2414880" cy="15334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4EA9E-E1BB-4E2C-B9F5-B6A36B2F8A2C}">
      <dsp:nvSpPr>
        <dsp:cNvPr id="0" name=""/>
        <dsp:cNvSpPr/>
      </dsp:nvSpPr>
      <dsp:spPr>
        <a:xfrm>
          <a:off x="6360941" y="1124835"/>
          <a:ext cx="2414880" cy="153344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3333FF"/>
              </a:solidFill>
              <a:latin typeface="#9Slide03 SFU Futura_12" panose="00000400000000000000" pitchFamily="2" charset="0"/>
            </a:rPr>
            <a:t>Đọc thông tin trong SGK, xác định các từ khoá.</a:t>
          </a:r>
        </a:p>
      </dsp:txBody>
      <dsp:txXfrm>
        <a:off x="6405854" y="1169748"/>
        <a:ext cx="2325054" cy="1443622"/>
      </dsp:txXfrm>
    </dsp:sp>
    <dsp:sp modelId="{7CFCEB71-BF69-43E2-B052-D15145ED33E5}">
      <dsp:nvSpPr>
        <dsp:cNvPr id="0" name=""/>
        <dsp:cNvSpPr/>
      </dsp:nvSpPr>
      <dsp:spPr>
        <a:xfrm>
          <a:off x="9044142" y="869931"/>
          <a:ext cx="2414880" cy="15334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DE2F85-839E-4E55-B974-CAF8F3C946DD}">
      <dsp:nvSpPr>
        <dsp:cNvPr id="0" name=""/>
        <dsp:cNvSpPr/>
      </dsp:nvSpPr>
      <dsp:spPr>
        <a:xfrm>
          <a:off x="9312462" y="1124835"/>
          <a:ext cx="2414880" cy="153344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3333FF"/>
              </a:solidFill>
              <a:latin typeface="#9Slide03 SFU Futura_12" panose="00000400000000000000" pitchFamily="2" charset="0"/>
            </a:rPr>
            <a:t>Tham gia trò chơi kiến thức với hoạt động “Trí nhớ siêu đẳng”.</a:t>
          </a:r>
        </a:p>
      </dsp:txBody>
      <dsp:txXfrm>
        <a:off x="9357375" y="1169748"/>
        <a:ext cx="2325054" cy="14436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DF63F-7961-4017-A243-3DCC36EBD989}"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705D5-AE46-4DC3-A7B5-316A6DB50225}" type="slidenum">
              <a:rPr lang="en-US" smtClean="0"/>
              <a:t>‹#›</a:t>
            </a:fld>
            <a:endParaRPr lang="en-US"/>
          </a:p>
        </p:txBody>
      </p:sp>
    </p:spTree>
    <p:extLst>
      <p:ext uri="{BB962C8B-B14F-4D97-AF65-F5344CB8AC3E}">
        <p14:creationId xmlns:p14="http://schemas.microsoft.com/office/powerpoint/2010/main" val="36553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6</a:t>
            </a:fld>
            <a:endParaRPr lang="en-US"/>
          </a:p>
        </p:txBody>
      </p:sp>
    </p:spTree>
    <p:extLst>
      <p:ext uri="{BB962C8B-B14F-4D97-AF65-F5344CB8AC3E}">
        <p14:creationId xmlns:p14="http://schemas.microsoft.com/office/powerpoint/2010/main" val="45577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7</a:t>
            </a:fld>
            <a:endParaRPr lang="en-US"/>
          </a:p>
        </p:txBody>
      </p:sp>
    </p:spTree>
    <p:extLst>
      <p:ext uri="{BB962C8B-B14F-4D97-AF65-F5344CB8AC3E}">
        <p14:creationId xmlns:p14="http://schemas.microsoft.com/office/powerpoint/2010/main" val="880902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8</a:t>
            </a:fld>
            <a:endParaRPr lang="en-US"/>
          </a:p>
        </p:txBody>
      </p:sp>
    </p:spTree>
    <p:extLst>
      <p:ext uri="{BB962C8B-B14F-4D97-AF65-F5344CB8AC3E}">
        <p14:creationId xmlns:p14="http://schemas.microsoft.com/office/powerpoint/2010/main" val="1965091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10</a:t>
            </a:fld>
            <a:endParaRPr lang="en-US"/>
          </a:p>
        </p:txBody>
      </p:sp>
    </p:spTree>
    <p:extLst>
      <p:ext uri="{BB962C8B-B14F-4D97-AF65-F5344CB8AC3E}">
        <p14:creationId xmlns:p14="http://schemas.microsoft.com/office/powerpoint/2010/main" val="190795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11</a:t>
            </a:fld>
            <a:endParaRPr lang="en-US"/>
          </a:p>
        </p:txBody>
      </p:sp>
    </p:spTree>
    <p:extLst>
      <p:ext uri="{BB962C8B-B14F-4D97-AF65-F5344CB8AC3E}">
        <p14:creationId xmlns:p14="http://schemas.microsoft.com/office/powerpoint/2010/main" val="869464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a715632f6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a715632f6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EA50-ECA7-2AD8-CA85-11CD5526F5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734C3-3EE0-388A-6034-D1DB9E6332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FF6E24-705A-0F70-C0EE-2F1D2E813297}"/>
              </a:ext>
            </a:extLst>
          </p:cNvPr>
          <p:cNvSpPr>
            <a:spLocks noGrp="1"/>
          </p:cNvSpPr>
          <p:nvPr>
            <p:ph type="dt" sz="half" idx="10"/>
          </p:nvPr>
        </p:nvSpPr>
        <p:spPr/>
        <p:txBody>
          <a:bodyPr/>
          <a:lstStyle/>
          <a:p>
            <a:fld id="{74D02DA9-05D8-44CD-83BD-87F6E1267BD7}" type="datetimeFigureOut">
              <a:rPr lang="en-US" smtClean="0"/>
              <a:t>3/18/2025</a:t>
            </a:fld>
            <a:endParaRPr lang="en-US"/>
          </a:p>
        </p:txBody>
      </p:sp>
      <p:sp>
        <p:nvSpPr>
          <p:cNvPr id="5" name="Footer Placeholder 4">
            <a:extLst>
              <a:ext uri="{FF2B5EF4-FFF2-40B4-BE49-F238E27FC236}">
                <a16:creationId xmlns:a16="http://schemas.microsoft.com/office/drawing/2014/main" id="{50D0D2EA-B45D-0448-1129-F029C1D9F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AB56B-2BC7-B4BB-73FF-D6319B5F6A12}"/>
              </a:ext>
            </a:extLst>
          </p:cNvPr>
          <p:cNvSpPr>
            <a:spLocks noGrp="1"/>
          </p:cNvSpPr>
          <p:nvPr>
            <p:ph type="sldNum" sz="quarter" idx="12"/>
          </p:nvPr>
        </p:nvSpPr>
        <p:spPr/>
        <p:txBody>
          <a:bodyPr/>
          <a:lstStyle/>
          <a:p>
            <a:fld id="{9DFC0224-AB7B-4A7D-B65D-3428D8506754}" type="slidenum">
              <a:rPr lang="en-US" smtClean="0"/>
              <a:t>‹#›</a:t>
            </a:fld>
            <a:endParaRPr lang="en-US"/>
          </a:p>
        </p:txBody>
      </p:sp>
    </p:spTree>
    <p:extLst>
      <p:ext uri="{BB962C8B-B14F-4D97-AF65-F5344CB8AC3E}">
        <p14:creationId xmlns:p14="http://schemas.microsoft.com/office/powerpoint/2010/main" val="2377521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3A22-65B3-26FD-BFE6-9A781A6E42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08708-7929-AFF8-7FD8-C47ACC90A1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DF976-A14E-D7EB-EEE9-CD8DD5DB7EB2}"/>
              </a:ext>
            </a:extLst>
          </p:cNvPr>
          <p:cNvSpPr>
            <a:spLocks noGrp="1"/>
          </p:cNvSpPr>
          <p:nvPr>
            <p:ph type="dt" sz="half" idx="10"/>
          </p:nvPr>
        </p:nvSpPr>
        <p:spPr/>
        <p:txBody>
          <a:bodyPr/>
          <a:lstStyle/>
          <a:p>
            <a:fld id="{74D02DA9-05D8-44CD-83BD-87F6E1267BD7}" type="datetimeFigureOut">
              <a:rPr lang="en-US" smtClean="0"/>
              <a:t>3/18/2025</a:t>
            </a:fld>
            <a:endParaRPr lang="en-US"/>
          </a:p>
        </p:txBody>
      </p:sp>
      <p:sp>
        <p:nvSpPr>
          <p:cNvPr id="5" name="Footer Placeholder 4">
            <a:extLst>
              <a:ext uri="{FF2B5EF4-FFF2-40B4-BE49-F238E27FC236}">
                <a16:creationId xmlns:a16="http://schemas.microsoft.com/office/drawing/2014/main" id="{4AA3B5B8-8D51-9331-5ECB-AEFBF9FCA8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29FEE-2BAF-9ED4-D5C3-2662DCB78616}"/>
              </a:ext>
            </a:extLst>
          </p:cNvPr>
          <p:cNvSpPr>
            <a:spLocks noGrp="1"/>
          </p:cNvSpPr>
          <p:nvPr>
            <p:ph type="sldNum" sz="quarter" idx="12"/>
          </p:nvPr>
        </p:nvSpPr>
        <p:spPr/>
        <p:txBody>
          <a:bodyPr/>
          <a:lstStyle/>
          <a:p>
            <a:fld id="{9DFC0224-AB7B-4A7D-B65D-3428D8506754}" type="slidenum">
              <a:rPr lang="en-US" smtClean="0"/>
              <a:t>‹#›</a:t>
            </a:fld>
            <a:endParaRPr lang="en-US"/>
          </a:p>
        </p:txBody>
      </p:sp>
    </p:spTree>
    <p:extLst>
      <p:ext uri="{BB962C8B-B14F-4D97-AF65-F5344CB8AC3E}">
        <p14:creationId xmlns:p14="http://schemas.microsoft.com/office/powerpoint/2010/main" val="997994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2785D5-5DD1-F3D9-7EA8-6ED8F5CA48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4236A1-C2D0-C9FA-9030-97320DBFF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C6ED1-B9C6-3768-725B-1A9F053F1750}"/>
              </a:ext>
            </a:extLst>
          </p:cNvPr>
          <p:cNvSpPr>
            <a:spLocks noGrp="1"/>
          </p:cNvSpPr>
          <p:nvPr>
            <p:ph type="dt" sz="half" idx="10"/>
          </p:nvPr>
        </p:nvSpPr>
        <p:spPr/>
        <p:txBody>
          <a:bodyPr/>
          <a:lstStyle/>
          <a:p>
            <a:fld id="{74D02DA9-05D8-44CD-83BD-87F6E1267BD7}" type="datetimeFigureOut">
              <a:rPr lang="en-US" smtClean="0"/>
              <a:t>3/18/2025</a:t>
            </a:fld>
            <a:endParaRPr lang="en-US"/>
          </a:p>
        </p:txBody>
      </p:sp>
      <p:sp>
        <p:nvSpPr>
          <p:cNvPr id="5" name="Footer Placeholder 4">
            <a:extLst>
              <a:ext uri="{FF2B5EF4-FFF2-40B4-BE49-F238E27FC236}">
                <a16:creationId xmlns:a16="http://schemas.microsoft.com/office/drawing/2014/main" id="{9482DEE9-F05E-BF8E-F966-A628B724B1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38620-D67F-6FD2-B54E-BBA3E8FB80AC}"/>
              </a:ext>
            </a:extLst>
          </p:cNvPr>
          <p:cNvSpPr>
            <a:spLocks noGrp="1"/>
          </p:cNvSpPr>
          <p:nvPr>
            <p:ph type="sldNum" sz="quarter" idx="12"/>
          </p:nvPr>
        </p:nvSpPr>
        <p:spPr/>
        <p:txBody>
          <a:bodyPr/>
          <a:lstStyle/>
          <a:p>
            <a:fld id="{9DFC0224-AB7B-4A7D-B65D-3428D8506754}" type="slidenum">
              <a:rPr lang="en-US" smtClean="0"/>
              <a:t>‹#›</a:t>
            </a:fld>
            <a:endParaRPr lang="en-US"/>
          </a:p>
        </p:txBody>
      </p:sp>
    </p:spTree>
    <p:extLst>
      <p:ext uri="{BB962C8B-B14F-4D97-AF65-F5344CB8AC3E}">
        <p14:creationId xmlns:p14="http://schemas.microsoft.com/office/powerpoint/2010/main" val="2506801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6042067" y="1405437"/>
            <a:ext cx="4642400" cy="46424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1"/>
          <p:cNvSpPr txBox="1">
            <a:spLocks noGrp="1"/>
          </p:cNvSpPr>
          <p:nvPr>
            <p:ph type="subTitle" idx="1"/>
          </p:nvPr>
        </p:nvSpPr>
        <p:spPr>
          <a:xfrm>
            <a:off x="6419667" y="3735561"/>
            <a:ext cx="3887200" cy="13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42" name="Google Shape;242;p11"/>
          <p:cNvSpPr txBox="1">
            <a:spLocks noGrp="1"/>
          </p:cNvSpPr>
          <p:nvPr>
            <p:ph type="title" hasCustomPrompt="1"/>
          </p:nvPr>
        </p:nvSpPr>
        <p:spPr>
          <a:xfrm>
            <a:off x="7060267" y="2380396"/>
            <a:ext cx="2606000" cy="1558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8266"/>
            </a:lvl1pPr>
            <a:lvl2pPr lvl="1" algn="ctr">
              <a:spcBef>
                <a:spcPts val="0"/>
              </a:spcBef>
              <a:spcAft>
                <a:spcPts val="0"/>
              </a:spcAft>
              <a:buSzPts val="6400"/>
              <a:buNone/>
              <a:defRPr sz="8533"/>
            </a:lvl2pPr>
            <a:lvl3pPr lvl="2" algn="ctr">
              <a:spcBef>
                <a:spcPts val="0"/>
              </a:spcBef>
              <a:spcAft>
                <a:spcPts val="0"/>
              </a:spcAft>
              <a:buSzPts val="6400"/>
              <a:buNone/>
              <a:defRPr sz="8533"/>
            </a:lvl3pPr>
            <a:lvl4pPr lvl="3" algn="ctr">
              <a:spcBef>
                <a:spcPts val="0"/>
              </a:spcBef>
              <a:spcAft>
                <a:spcPts val="0"/>
              </a:spcAft>
              <a:buSzPts val="6400"/>
              <a:buNone/>
              <a:defRPr sz="8533"/>
            </a:lvl4pPr>
            <a:lvl5pPr lvl="4" algn="ctr">
              <a:spcBef>
                <a:spcPts val="0"/>
              </a:spcBef>
              <a:spcAft>
                <a:spcPts val="0"/>
              </a:spcAft>
              <a:buSzPts val="6400"/>
              <a:buNone/>
              <a:defRPr sz="8533"/>
            </a:lvl5pPr>
            <a:lvl6pPr lvl="5" algn="ctr">
              <a:spcBef>
                <a:spcPts val="0"/>
              </a:spcBef>
              <a:spcAft>
                <a:spcPts val="0"/>
              </a:spcAft>
              <a:buSzPts val="6400"/>
              <a:buNone/>
              <a:defRPr sz="8533"/>
            </a:lvl6pPr>
            <a:lvl7pPr lvl="6" algn="ctr">
              <a:spcBef>
                <a:spcPts val="0"/>
              </a:spcBef>
              <a:spcAft>
                <a:spcPts val="0"/>
              </a:spcAft>
              <a:buSzPts val="6400"/>
              <a:buNone/>
              <a:defRPr sz="8533"/>
            </a:lvl7pPr>
            <a:lvl8pPr lvl="7" algn="ctr">
              <a:spcBef>
                <a:spcPts val="0"/>
              </a:spcBef>
              <a:spcAft>
                <a:spcPts val="0"/>
              </a:spcAft>
              <a:buSzPts val="6400"/>
              <a:buNone/>
              <a:defRPr sz="8533"/>
            </a:lvl8pPr>
            <a:lvl9pPr lvl="8" algn="ctr">
              <a:spcBef>
                <a:spcPts val="0"/>
              </a:spcBef>
              <a:spcAft>
                <a:spcPts val="0"/>
              </a:spcAft>
              <a:buSzPts val="6400"/>
              <a:buNone/>
              <a:defRPr sz="8533"/>
            </a:lvl9pPr>
          </a:lstStyle>
          <a:p>
            <a:r>
              <a:t>xx%</a:t>
            </a:r>
          </a:p>
        </p:txBody>
      </p:sp>
      <p:sp>
        <p:nvSpPr>
          <p:cNvPr id="243" name="Google Shape;243;p1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0916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ED0B-6DAB-D36E-2FBA-1AF249BEFF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59F8AE-3839-D924-07CF-AEE0F8116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C2063-BA38-ADD4-EDE5-B23053ABACC3}"/>
              </a:ext>
            </a:extLst>
          </p:cNvPr>
          <p:cNvSpPr>
            <a:spLocks noGrp="1"/>
          </p:cNvSpPr>
          <p:nvPr>
            <p:ph type="dt" sz="half" idx="10"/>
          </p:nvPr>
        </p:nvSpPr>
        <p:spPr/>
        <p:txBody>
          <a:bodyPr/>
          <a:lstStyle/>
          <a:p>
            <a:fld id="{74D02DA9-05D8-44CD-83BD-87F6E1267BD7}" type="datetimeFigureOut">
              <a:rPr lang="en-US" smtClean="0"/>
              <a:t>3/18/2025</a:t>
            </a:fld>
            <a:endParaRPr lang="en-US"/>
          </a:p>
        </p:txBody>
      </p:sp>
      <p:sp>
        <p:nvSpPr>
          <p:cNvPr id="5" name="Footer Placeholder 4">
            <a:extLst>
              <a:ext uri="{FF2B5EF4-FFF2-40B4-BE49-F238E27FC236}">
                <a16:creationId xmlns:a16="http://schemas.microsoft.com/office/drawing/2014/main" id="{1715C9A9-347C-DE83-C12B-BEF02777B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37ACA4-1861-8859-BFAD-B3D45FAF1CE2}"/>
              </a:ext>
            </a:extLst>
          </p:cNvPr>
          <p:cNvSpPr>
            <a:spLocks noGrp="1"/>
          </p:cNvSpPr>
          <p:nvPr>
            <p:ph type="sldNum" sz="quarter" idx="12"/>
          </p:nvPr>
        </p:nvSpPr>
        <p:spPr/>
        <p:txBody>
          <a:bodyPr/>
          <a:lstStyle/>
          <a:p>
            <a:fld id="{9DFC0224-AB7B-4A7D-B65D-3428D8506754}" type="slidenum">
              <a:rPr lang="en-US" smtClean="0"/>
              <a:t>‹#›</a:t>
            </a:fld>
            <a:endParaRPr lang="en-US"/>
          </a:p>
        </p:txBody>
      </p:sp>
    </p:spTree>
    <p:extLst>
      <p:ext uri="{BB962C8B-B14F-4D97-AF65-F5344CB8AC3E}">
        <p14:creationId xmlns:p14="http://schemas.microsoft.com/office/powerpoint/2010/main" val="4149682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BBDC-37F7-03D2-FA2F-BBEBD5BFF7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7204D4-0E3A-1D74-DF3A-2F9B618A02D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D1FB74-25EA-86AD-D329-60BB7B43D7F6}"/>
              </a:ext>
            </a:extLst>
          </p:cNvPr>
          <p:cNvSpPr>
            <a:spLocks noGrp="1"/>
          </p:cNvSpPr>
          <p:nvPr>
            <p:ph type="dt" sz="half" idx="10"/>
          </p:nvPr>
        </p:nvSpPr>
        <p:spPr/>
        <p:txBody>
          <a:bodyPr/>
          <a:lstStyle/>
          <a:p>
            <a:fld id="{74D02DA9-05D8-44CD-83BD-87F6E1267BD7}" type="datetimeFigureOut">
              <a:rPr lang="en-US" smtClean="0"/>
              <a:t>3/18/2025</a:t>
            </a:fld>
            <a:endParaRPr lang="en-US"/>
          </a:p>
        </p:txBody>
      </p:sp>
      <p:sp>
        <p:nvSpPr>
          <p:cNvPr id="5" name="Footer Placeholder 4">
            <a:extLst>
              <a:ext uri="{FF2B5EF4-FFF2-40B4-BE49-F238E27FC236}">
                <a16:creationId xmlns:a16="http://schemas.microsoft.com/office/drawing/2014/main" id="{44AA3D87-8591-7D46-C3B2-B9417B288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78141-6255-540C-777C-6DD12107719F}"/>
              </a:ext>
            </a:extLst>
          </p:cNvPr>
          <p:cNvSpPr>
            <a:spLocks noGrp="1"/>
          </p:cNvSpPr>
          <p:nvPr>
            <p:ph type="sldNum" sz="quarter" idx="12"/>
          </p:nvPr>
        </p:nvSpPr>
        <p:spPr/>
        <p:txBody>
          <a:bodyPr/>
          <a:lstStyle/>
          <a:p>
            <a:fld id="{9DFC0224-AB7B-4A7D-B65D-3428D8506754}" type="slidenum">
              <a:rPr lang="en-US" smtClean="0"/>
              <a:t>‹#›</a:t>
            </a:fld>
            <a:endParaRPr lang="en-US"/>
          </a:p>
        </p:txBody>
      </p:sp>
    </p:spTree>
    <p:extLst>
      <p:ext uri="{BB962C8B-B14F-4D97-AF65-F5344CB8AC3E}">
        <p14:creationId xmlns:p14="http://schemas.microsoft.com/office/powerpoint/2010/main" val="3989339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0C99-3FD8-4428-702E-22B2C11C6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5232F2-1C7A-6C0E-3AF6-8115CAF102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832F11-BFA8-7F4C-B769-F07181CC90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2E7F64-C5A5-E31A-D55A-59B74F2AA796}"/>
              </a:ext>
            </a:extLst>
          </p:cNvPr>
          <p:cNvSpPr>
            <a:spLocks noGrp="1"/>
          </p:cNvSpPr>
          <p:nvPr>
            <p:ph type="dt" sz="half" idx="10"/>
          </p:nvPr>
        </p:nvSpPr>
        <p:spPr/>
        <p:txBody>
          <a:bodyPr/>
          <a:lstStyle/>
          <a:p>
            <a:fld id="{74D02DA9-05D8-44CD-83BD-87F6E1267BD7}" type="datetimeFigureOut">
              <a:rPr lang="en-US" smtClean="0"/>
              <a:t>3/18/2025</a:t>
            </a:fld>
            <a:endParaRPr lang="en-US"/>
          </a:p>
        </p:txBody>
      </p:sp>
      <p:sp>
        <p:nvSpPr>
          <p:cNvPr id="6" name="Footer Placeholder 5">
            <a:extLst>
              <a:ext uri="{FF2B5EF4-FFF2-40B4-BE49-F238E27FC236}">
                <a16:creationId xmlns:a16="http://schemas.microsoft.com/office/drawing/2014/main" id="{BF01E794-0E7D-3494-5EE1-39914441AA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A8F29F-F6BB-A60D-B730-E14F8F241B8B}"/>
              </a:ext>
            </a:extLst>
          </p:cNvPr>
          <p:cNvSpPr>
            <a:spLocks noGrp="1"/>
          </p:cNvSpPr>
          <p:nvPr>
            <p:ph type="sldNum" sz="quarter" idx="12"/>
          </p:nvPr>
        </p:nvSpPr>
        <p:spPr/>
        <p:txBody>
          <a:bodyPr/>
          <a:lstStyle/>
          <a:p>
            <a:fld id="{9DFC0224-AB7B-4A7D-B65D-3428D8506754}" type="slidenum">
              <a:rPr lang="en-US" smtClean="0"/>
              <a:t>‹#›</a:t>
            </a:fld>
            <a:endParaRPr lang="en-US"/>
          </a:p>
        </p:txBody>
      </p:sp>
    </p:spTree>
    <p:extLst>
      <p:ext uri="{BB962C8B-B14F-4D97-AF65-F5344CB8AC3E}">
        <p14:creationId xmlns:p14="http://schemas.microsoft.com/office/powerpoint/2010/main" val="4132352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6431-57AA-6044-213C-8D8077BFF1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923A2-EFB7-B68F-CE59-EF36272EA0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813E4F-78CE-0074-26A0-0DBB07CB89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D27457-1564-9044-1837-389C5A9D79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0B91B-2DF6-4461-6DE1-E74401FBA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9D55C3-EC1E-2769-CB42-15490A8E3D40}"/>
              </a:ext>
            </a:extLst>
          </p:cNvPr>
          <p:cNvSpPr>
            <a:spLocks noGrp="1"/>
          </p:cNvSpPr>
          <p:nvPr>
            <p:ph type="dt" sz="half" idx="10"/>
          </p:nvPr>
        </p:nvSpPr>
        <p:spPr/>
        <p:txBody>
          <a:bodyPr/>
          <a:lstStyle/>
          <a:p>
            <a:fld id="{74D02DA9-05D8-44CD-83BD-87F6E1267BD7}" type="datetimeFigureOut">
              <a:rPr lang="en-US" smtClean="0"/>
              <a:t>3/18/2025</a:t>
            </a:fld>
            <a:endParaRPr lang="en-US"/>
          </a:p>
        </p:txBody>
      </p:sp>
      <p:sp>
        <p:nvSpPr>
          <p:cNvPr id="8" name="Footer Placeholder 7">
            <a:extLst>
              <a:ext uri="{FF2B5EF4-FFF2-40B4-BE49-F238E27FC236}">
                <a16:creationId xmlns:a16="http://schemas.microsoft.com/office/drawing/2014/main" id="{DD93AC91-A3EA-BE57-179C-19552F0629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403569-B9BE-7E0A-CF25-E437B422F711}"/>
              </a:ext>
            </a:extLst>
          </p:cNvPr>
          <p:cNvSpPr>
            <a:spLocks noGrp="1"/>
          </p:cNvSpPr>
          <p:nvPr>
            <p:ph type="sldNum" sz="quarter" idx="12"/>
          </p:nvPr>
        </p:nvSpPr>
        <p:spPr/>
        <p:txBody>
          <a:bodyPr/>
          <a:lstStyle/>
          <a:p>
            <a:fld id="{9DFC0224-AB7B-4A7D-B65D-3428D8506754}" type="slidenum">
              <a:rPr lang="en-US" smtClean="0"/>
              <a:t>‹#›</a:t>
            </a:fld>
            <a:endParaRPr lang="en-US"/>
          </a:p>
        </p:txBody>
      </p:sp>
    </p:spTree>
    <p:extLst>
      <p:ext uri="{BB962C8B-B14F-4D97-AF65-F5344CB8AC3E}">
        <p14:creationId xmlns:p14="http://schemas.microsoft.com/office/powerpoint/2010/main" val="112891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17E3-007F-E6BE-0D6B-E0636B7ABF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865B7F-2537-7EA5-1EAC-C754C714D16E}"/>
              </a:ext>
            </a:extLst>
          </p:cNvPr>
          <p:cNvSpPr>
            <a:spLocks noGrp="1"/>
          </p:cNvSpPr>
          <p:nvPr>
            <p:ph type="dt" sz="half" idx="10"/>
          </p:nvPr>
        </p:nvSpPr>
        <p:spPr/>
        <p:txBody>
          <a:bodyPr/>
          <a:lstStyle/>
          <a:p>
            <a:fld id="{74D02DA9-05D8-44CD-83BD-87F6E1267BD7}" type="datetimeFigureOut">
              <a:rPr lang="en-US" smtClean="0"/>
              <a:t>3/18/2025</a:t>
            </a:fld>
            <a:endParaRPr lang="en-US"/>
          </a:p>
        </p:txBody>
      </p:sp>
      <p:sp>
        <p:nvSpPr>
          <p:cNvPr id="4" name="Footer Placeholder 3">
            <a:extLst>
              <a:ext uri="{FF2B5EF4-FFF2-40B4-BE49-F238E27FC236}">
                <a16:creationId xmlns:a16="http://schemas.microsoft.com/office/drawing/2014/main" id="{998F05E4-467C-3733-CC32-4630E7E65C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04B7B3-8671-9C79-7821-45F2562CBD84}"/>
              </a:ext>
            </a:extLst>
          </p:cNvPr>
          <p:cNvSpPr>
            <a:spLocks noGrp="1"/>
          </p:cNvSpPr>
          <p:nvPr>
            <p:ph type="sldNum" sz="quarter" idx="12"/>
          </p:nvPr>
        </p:nvSpPr>
        <p:spPr/>
        <p:txBody>
          <a:bodyPr/>
          <a:lstStyle/>
          <a:p>
            <a:fld id="{9DFC0224-AB7B-4A7D-B65D-3428D8506754}" type="slidenum">
              <a:rPr lang="en-US" smtClean="0"/>
              <a:t>‹#›</a:t>
            </a:fld>
            <a:endParaRPr lang="en-US"/>
          </a:p>
        </p:txBody>
      </p:sp>
    </p:spTree>
    <p:extLst>
      <p:ext uri="{BB962C8B-B14F-4D97-AF65-F5344CB8AC3E}">
        <p14:creationId xmlns:p14="http://schemas.microsoft.com/office/powerpoint/2010/main" val="364521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88FA36-4B11-4609-C15C-01286724490D}"/>
              </a:ext>
            </a:extLst>
          </p:cNvPr>
          <p:cNvSpPr>
            <a:spLocks noGrp="1"/>
          </p:cNvSpPr>
          <p:nvPr>
            <p:ph type="dt" sz="half" idx="10"/>
          </p:nvPr>
        </p:nvSpPr>
        <p:spPr/>
        <p:txBody>
          <a:bodyPr/>
          <a:lstStyle/>
          <a:p>
            <a:fld id="{74D02DA9-05D8-44CD-83BD-87F6E1267BD7}" type="datetimeFigureOut">
              <a:rPr lang="en-US" smtClean="0"/>
              <a:t>3/18/2025</a:t>
            </a:fld>
            <a:endParaRPr lang="en-US"/>
          </a:p>
        </p:txBody>
      </p:sp>
      <p:sp>
        <p:nvSpPr>
          <p:cNvPr id="3" name="Footer Placeholder 2">
            <a:extLst>
              <a:ext uri="{FF2B5EF4-FFF2-40B4-BE49-F238E27FC236}">
                <a16:creationId xmlns:a16="http://schemas.microsoft.com/office/drawing/2014/main" id="{FDC0989F-74AC-6B95-6976-6E785D3401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06935F-937D-D55D-E7F5-31C6DD6A8B26}"/>
              </a:ext>
            </a:extLst>
          </p:cNvPr>
          <p:cNvSpPr>
            <a:spLocks noGrp="1"/>
          </p:cNvSpPr>
          <p:nvPr>
            <p:ph type="sldNum" sz="quarter" idx="12"/>
          </p:nvPr>
        </p:nvSpPr>
        <p:spPr/>
        <p:txBody>
          <a:bodyPr/>
          <a:lstStyle/>
          <a:p>
            <a:fld id="{9DFC0224-AB7B-4A7D-B65D-3428D8506754}" type="slidenum">
              <a:rPr lang="en-US" smtClean="0"/>
              <a:t>‹#›</a:t>
            </a:fld>
            <a:endParaRPr lang="en-US"/>
          </a:p>
        </p:txBody>
      </p:sp>
    </p:spTree>
    <p:extLst>
      <p:ext uri="{BB962C8B-B14F-4D97-AF65-F5344CB8AC3E}">
        <p14:creationId xmlns:p14="http://schemas.microsoft.com/office/powerpoint/2010/main" val="2071381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790C1-5452-D31D-A7AC-D985A63F09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9980CE-01C1-E090-7FA4-BC90B0DE43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3ADAA4-BEA9-946B-3B09-A7AB280F4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1AB54-6DD0-5EED-1FA5-7589706C4BCD}"/>
              </a:ext>
            </a:extLst>
          </p:cNvPr>
          <p:cNvSpPr>
            <a:spLocks noGrp="1"/>
          </p:cNvSpPr>
          <p:nvPr>
            <p:ph type="dt" sz="half" idx="10"/>
          </p:nvPr>
        </p:nvSpPr>
        <p:spPr/>
        <p:txBody>
          <a:bodyPr/>
          <a:lstStyle/>
          <a:p>
            <a:fld id="{74D02DA9-05D8-44CD-83BD-87F6E1267BD7}" type="datetimeFigureOut">
              <a:rPr lang="en-US" smtClean="0"/>
              <a:t>3/18/2025</a:t>
            </a:fld>
            <a:endParaRPr lang="en-US"/>
          </a:p>
        </p:txBody>
      </p:sp>
      <p:sp>
        <p:nvSpPr>
          <p:cNvPr id="6" name="Footer Placeholder 5">
            <a:extLst>
              <a:ext uri="{FF2B5EF4-FFF2-40B4-BE49-F238E27FC236}">
                <a16:creationId xmlns:a16="http://schemas.microsoft.com/office/drawing/2014/main" id="{4B0F58FD-5D29-3190-0077-9CA559F6B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6B2C0-94C2-F512-5B10-7E75532B16A4}"/>
              </a:ext>
            </a:extLst>
          </p:cNvPr>
          <p:cNvSpPr>
            <a:spLocks noGrp="1"/>
          </p:cNvSpPr>
          <p:nvPr>
            <p:ph type="sldNum" sz="quarter" idx="12"/>
          </p:nvPr>
        </p:nvSpPr>
        <p:spPr/>
        <p:txBody>
          <a:bodyPr/>
          <a:lstStyle/>
          <a:p>
            <a:fld id="{9DFC0224-AB7B-4A7D-B65D-3428D8506754}" type="slidenum">
              <a:rPr lang="en-US" smtClean="0"/>
              <a:t>‹#›</a:t>
            </a:fld>
            <a:endParaRPr lang="en-US"/>
          </a:p>
        </p:txBody>
      </p:sp>
    </p:spTree>
    <p:extLst>
      <p:ext uri="{BB962C8B-B14F-4D97-AF65-F5344CB8AC3E}">
        <p14:creationId xmlns:p14="http://schemas.microsoft.com/office/powerpoint/2010/main" val="1426852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EDB7D-A7D3-434B-1765-C32556F344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F0B4A7-BD85-7CFF-7535-EBDD870B4D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0DB31E-5679-2225-6F72-DC465A3B3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89C0F-EF92-4617-49FE-5F1E7E85D1D6}"/>
              </a:ext>
            </a:extLst>
          </p:cNvPr>
          <p:cNvSpPr>
            <a:spLocks noGrp="1"/>
          </p:cNvSpPr>
          <p:nvPr>
            <p:ph type="dt" sz="half" idx="10"/>
          </p:nvPr>
        </p:nvSpPr>
        <p:spPr/>
        <p:txBody>
          <a:bodyPr/>
          <a:lstStyle/>
          <a:p>
            <a:fld id="{74D02DA9-05D8-44CD-83BD-87F6E1267BD7}" type="datetimeFigureOut">
              <a:rPr lang="en-US" smtClean="0"/>
              <a:t>3/18/2025</a:t>
            </a:fld>
            <a:endParaRPr lang="en-US"/>
          </a:p>
        </p:txBody>
      </p:sp>
      <p:sp>
        <p:nvSpPr>
          <p:cNvPr id="6" name="Footer Placeholder 5">
            <a:extLst>
              <a:ext uri="{FF2B5EF4-FFF2-40B4-BE49-F238E27FC236}">
                <a16:creationId xmlns:a16="http://schemas.microsoft.com/office/drawing/2014/main" id="{6A92ECB7-319F-1642-17B7-FF3243D0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627C5E-FA6E-AF9B-D15B-28D0A8ACC255}"/>
              </a:ext>
            </a:extLst>
          </p:cNvPr>
          <p:cNvSpPr>
            <a:spLocks noGrp="1"/>
          </p:cNvSpPr>
          <p:nvPr>
            <p:ph type="sldNum" sz="quarter" idx="12"/>
          </p:nvPr>
        </p:nvSpPr>
        <p:spPr/>
        <p:txBody>
          <a:bodyPr/>
          <a:lstStyle/>
          <a:p>
            <a:fld id="{9DFC0224-AB7B-4A7D-B65D-3428D8506754}" type="slidenum">
              <a:rPr lang="en-US" smtClean="0"/>
              <a:t>‹#›</a:t>
            </a:fld>
            <a:endParaRPr lang="en-US"/>
          </a:p>
        </p:txBody>
      </p:sp>
    </p:spTree>
    <p:extLst>
      <p:ext uri="{BB962C8B-B14F-4D97-AF65-F5344CB8AC3E}">
        <p14:creationId xmlns:p14="http://schemas.microsoft.com/office/powerpoint/2010/main" val="555260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D9121B-4EA0-036C-73FC-E3FA1A145B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8C9A21-D9F2-32F1-2ECB-08ABE14A5D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D296F-5D66-402F-E181-22AC10B3B9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D02DA9-05D8-44CD-83BD-87F6E1267BD7}" type="datetimeFigureOut">
              <a:rPr lang="en-US" smtClean="0"/>
              <a:t>3/18/2025</a:t>
            </a:fld>
            <a:endParaRPr lang="en-US"/>
          </a:p>
        </p:txBody>
      </p:sp>
      <p:sp>
        <p:nvSpPr>
          <p:cNvPr id="5" name="Footer Placeholder 4">
            <a:extLst>
              <a:ext uri="{FF2B5EF4-FFF2-40B4-BE49-F238E27FC236}">
                <a16:creationId xmlns:a16="http://schemas.microsoft.com/office/drawing/2014/main" id="{01018E29-41A9-7233-E055-159C394DD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D5DF41-4F30-2B2C-F114-BA42BEA221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FC0224-AB7B-4A7D-B65D-3428D8506754}" type="slidenum">
              <a:rPr lang="en-US" smtClean="0"/>
              <a:t>‹#›</a:t>
            </a:fld>
            <a:endParaRPr lang="en-US"/>
          </a:p>
        </p:txBody>
      </p:sp>
    </p:spTree>
    <p:extLst>
      <p:ext uri="{BB962C8B-B14F-4D97-AF65-F5344CB8AC3E}">
        <p14:creationId xmlns:p14="http://schemas.microsoft.com/office/powerpoint/2010/main" val="3182205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4.xml"/><Relationship Id="rId7" Type="http://schemas.openxmlformats.org/officeDocument/2006/relationships/slide" Target="slide7.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slide" Target="slide6.xml"/><Relationship Id="rId5" Type="http://schemas.openxmlformats.org/officeDocument/2006/relationships/image" Target="../media/image16.gif"/><Relationship Id="rId10" Type="http://schemas.openxmlformats.org/officeDocument/2006/relationships/image" Target="../media/image17.gif"/><Relationship Id="rId4" Type="http://schemas.openxmlformats.org/officeDocument/2006/relationships/image" Target="../media/image15.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5.xml"/><Relationship Id="rId7" Type="http://schemas.openxmlformats.org/officeDocument/2006/relationships/slide" Target="slide7.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slide" Target="slide6.xml"/><Relationship Id="rId5" Type="http://schemas.openxmlformats.org/officeDocument/2006/relationships/image" Target="../media/image16.gif"/><Relationship Id="rId10" Type="http://schemas.openxmlformats.org/officeDocument/2006/relationships/slide" Target="slide21.xml"/><Relationship Id="rId4" Type="http://schemas.openxmlformats.org/officeDocument/2006/relationships/image" Target="../media/image15.png"/><Relationship Id="rId9" Type="http://schemas.openxmlformats.org/officeDocument/2006/relationships/image" Target="../media/image17.gif"/></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4.png"/><Relationship Id="rId4" Type="http://schemas.openxmlformats.org/officeDocument/2006/relationships/diagramData" Target="../diagrams/data1.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1.xml"/><Relationship Id="rId7" Type="http://schemas.openxmlformats.org/officeDocument/2006/relationships/slide" Target="slide7.xml"/><Relationship Id="rId12"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slide" Target="slide6.xml"/><Relationship Id="rId11" Type="http://schemas.openxmlformats.org/officeDocument/2006/relationships/image" Target="../media/image17.gif"/><Relationship Id="rId5" Type="http://schemas.openxmlformats.org/officeDocument/2006/relationships/image" Target="../media/image16.gif"/><Relationship Id="rId10" Type="http://schemas.openxmlformats.org/officeDocument/2006/relationships/slide" Target="slide21.xml"/><Relationship Id="rId4" Type="http://schemas.openxmlformats.org/officeDocument/2006/relationships/image" Target="../media/image15.png"/><Relationship Id="rId9"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2.xml"/><Relationship Id="rId7" Type="http://schemas.openxmlformats.org/officeDocument/2006/relationships/slide" Target="slide7.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slide" Target="slide6.xml"/><Relationship Id="rId5" Type="http://schemas.openxmlformats.org/officeDocument/2006/relationships/image" Target="../media/image16.gif"/><Relationship Id="rId10" Type="http://schemas.openxmlformats.org/officeDocument/2006/relationships/image" Target="../media/image17.gif"/><Relationship Id="rId4" Type="http://schemas.openxmlformats.org/officeDocument/2006/relationships/image" Target="../media/image15.png"/><Relationship Id="rId9" Type="http://schemas.openxmlformats.org/officeDocument/2006/relationships/slide" Target="slide10.xml"/></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3.xml"/><Relationship Id="rId7" Type="http://schemas.openxmlformats.org/officeDocument/2006/relationships/slide" Target="slide7.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slide" Target="slide6.xml"/><Relationship Id="rId5" Type="http://schemas.openxmlformats.org/officeDocument/2006/relationships/image" Target="../media/image16.gif"/><Relationship Id="rId10" Type="http://schemas.openxmlformats.org/officeDocument/2006/relationships/image" Target="../media/image17.gif"/><Relationship Id="rId4" Type="http://schemas.openxmlformats.org/officeDocument/2006/relationships/image" Target="../media/image15.png"/><Relationship Id="rId9"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0"/>
            <a:ext cx="9896394" cy="7422296"/>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3810000" y="990600"/>
            <a:ext cx="75438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7 IcielLa Chic Pro Shad" panose="02000506090000020004" pitchFamily="2" charset="0"/>
                <a:ea typeface="+mn-ea"/>
                <a:cs typeface="+mn-cs"/>
              </a:rPr>
              <a:t>Chào mừng thầy cô và các em đến với tiết học Địa lí</a:t>
            </a:r>
          </a:p>
        </p:txBody>
      </p:sp>
      <p:sp>
        <p:nvSpPr>
          <p:cNvPr id="5" name="Hộp Văn bản 4">
            <a:extLst>
              <a:ext uri="{FF2B5EF4-FFF2-40B4-BE49-F238E27FC236}">
                <a16:creationId xmlns:a16="http://schemas.microsoft.com/office/drawing/2014/main" id="{2063A12F-3C4D-4FDC-A202-B69D9CC1BD8C}"/>
              </a:ext>
            </a:extLst>
          </p:cNvPr>
          <p:cNvSpPr txBox="1"/>
          <p:nvPr/>
        </p:nvSpPr>
        <p:spPr>
          <a:xfrm>
            <a:off x="7394944" y="2957393"/>
            <a:ext cx="84582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FC1E9">
                    <a:lumMod val="50000"/>
                  </a:srgbClr>
                </a:solidFill>
                <a:effectLst/>
                <a:uLnTx/>
                <a:uFillTx/>
                <a:latin typeface="#9Slide05 SVNVanilla Daisy Pro" panose="00000500000000000000" pitchFamily="2" charset="0"/>
                <a:ea typeface="+mn-ea"/>
                <a:cs typeface="+mn-cs"/>
              </a:rPr>
              <a:t>Địa lí hay - Học mê say</a:t>
            </a:r>
          </a:p>
        </p:txBody>
      </p:sp>
    </p:spTree>
    <p:extLst>
      <p:ext uri="{BB962C8B-B14F-4D97-AF65-F5344CB8AC3E}">
        <p14:creationId xmlns:p14="http://schemas.microsoft.com/office/powerpoint/2010/main" val="229333562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23794" y="2117267"/>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057"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2898" y="913065"/>
            <a:ext cx="1640696" cy="10527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4887" y="111246"/>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6312"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7456"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173560" y="68534"/>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50807456-EB54-461C-A32B-043C7FB549CF}"/>
              </a:ext>
            </a:extLst>
          </p:cNvPr>
          <p:cNvSpPr/>
          <p:nvPr/>
        </p:nvSpPr>
        <p:spPr>
          <a:xfrm>
            <a:off x="-5560491" y="5720277"/>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Oval 26">
            <a:hlinkClick r:id="rId6" action="ppaction://hlinksldjump"/>
            <a:extLst>
              <a:ext uri="{FF2B5EF4-FFF2-40B4-BE49-F238E27FC236}">
                <a16:creationId xmlns:a16="http://schemas.microsoft.com/office/drawing/2014/main" id="{9A7AB46F-E4BC-4D01-BAEE-5C6381EE9CA8}"/>
              </a:ext>
            </a:extLst>
          </p:cNvPr>
          <p:cNvSpPr/>
          <p:nvPr/>
        </p:nvSpPr>
        <p:spPr>
          <a:xfrm>
            <a:off x="410712" y="580859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Berlin Sans FB Demi" panose="020E0802020502020306" pitchFamily="34" charset="0"/>
            </a:endParaRPr>
          </a:p>
        </p:txBody>
      </p:sp>
      <p:sp>
        <p:nvSpPr>
          <p:cNvPr id="28" name="Oval 27">
            <a:hlinkClick r:id="rId6" action="ppaction://hlinksldjump"/>
            <a:extLst>
              <a:ext uri="{FF2B5EF4-FFF2-40B4-BE49-F238E27FC236}">
                <a16:creationId xmlns:a16="http://schemas.microsoft.com/office/drawing/2014/main" id="{E47E385C-345E-44D1-8202-E6F9C57A38B9}"/>
              </a:ext>
            </a:extLst>
          </p:cNvPr>
          <p:cNvSpPr/>
          <p:nvPr/>
        </p:nvSpPr>
        <p:spPr>
          <a:xfrm>
            <a:off x="1905775" y="5809890"/>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1</a:t>
            </a:r>
            <a:endParaRPr lang="en-US" sz="4000" dirty="0">
              <a:solidFill>
                <a:schemeClr val="bg1"/>
              </a:solidFill>
            </a:endParaRPr>
          </a:p>
        </p:txBody>
      </p:sp>
      <p:sp>
        <p:nvSpPr>
          <p:cNvPr id="30" name="Oval 29">
            <a:hlinkClick r:id="rId7" action="ppaction://hlinksldjump"/>
            <a:extLst>
              <a:ext uri="{FF2B5EF4-FFF2-40B4-BE49-F238E27FC236}">
                <a16:creationId xmlns:a16="http://schemas.microsoft.com/office/drawing/2014/main" id="{9368A292-9A30-46A2-B0E8-9E1BDD2FA709}"/>
              </a:ext>
            </a:extLst>
          </p:cNvPr>
          <p:cNvSpPr/>
          <p:nvPr/>
        </p:nvSpPr>
        <p:spPr>
          <a:xfrm>
            <a:off x="3400838" y="5808598"/>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2</a:t>
            </a:r>
            <a:endParaRPr lang="en-US" sz="4000" dirty="0">
              <a:solidFill>
                <a:schemeClr val="bg1"/>
              </a:solidFill>
            </a:endParaRPr>
          </a:p>
        </p:txBody>
      </p:sp>
      <p:sp>
        <p:nvSpPr>
          <p:cNvPr id="31" name="Oval 30">
            <a:hlinkClick r:id="rId8" action="ppaction://hlinksldjump"/>
            <a:extLst>
              <a:ext uri="{FF2B5EF4-FFF2-40B4-BE49-F238E27FC236}">
                <a16:creationId xmlns:a16="http://schemas.microsoft.com/office/drawing/2014/main" id="{1BEA3376-3BB2-447D-8D39-CE97A5F45955}"/>
              </a:ext>
            </a:extLst>
          </p:cNvPr>
          <p:cNvSpPr/>
          <p:nvPr/>
        </p:nvSpPr>
        <p:spPr>
          <a:xfrm>
            <a:off x="4895901" y="5809890"/>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3</a:t>
            </a:r>
            <a:endParaRPr lang="en-US" sz="4000" dirty="0">
              <a:solidFill>
                <a:schemeClr val="bg1"/>
              </a:solidFill>
            </a:endParaRPr>
          </a:p>
        </p:txBody>
      </p:sp>
      <p:sp>
        <p:nvSpPr>
          <p:cNvPr id="32" name="Oval 31">
            <a:hlinkClick r:id="rId9" action="ppaction://hlinksldjump"/>
            <a:extLst>
              <a:ext uri="{FF2B5EF4-FFF2-40B4-BE49-F238E27FC236}">
                <a16:creationId xmlns:a16="http://schemas.microsoft.com/office/drawing/2014/main" id="{AAB617B4-9A0F-4EC5-A1B9-8325E2369B24}"/>
              </a:ext>
            </a:extLst>
          </p:cNvPr>
          <p:cNvSpPr>
            <a:spLocks noGrp="1" noRot="1" noMove="1" noResize="1" noEditPoints="1" noAdjustHandles="1" noChangeArrowheads="1" noChangeShapeType="1"/>
          </p:cNvSpPr>
          <p:nvPr/>
        </p:nvSpPr>
        <p:spPr>
          <a:xfrm>
            <a:off x="6404822" y="542571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4</a:t>
            </a:r>
            <a:endParaRPr lang="en-US" sz="4000" dirty="0">
              <a:solidFill>
                <a:schemeClr val="bg1"/>
              </a:solidFill>
            </a:endParaRPr>
          </a:p>
        </p:txBody>
      </p:sp>
      <p:sp>
        <p:nvSpPr>
          <p:cNvPr id="36" name="TextBox 35">
            <a:extLst>
              <a:ext uri="{FF2B5EF4-FFF2-40B4-BE49-F238E27FC236}">
                <a16:creationId xmlns:a16="http://schemas.microsoft.com/office/drawing/2014/main" id="{ADB792E7-30CC-4638-BF94-66BA578E5B89}"/>
              </a:ext>
            </a:extLst>
          </p:cNvPr>
          <p:cNvSpPr txBox="1"/>
          <p:nvPr/>
        </p:nvSpPr>
        <p:spPr>
          <a:xfrm>
            <a:off x="439778" y="6093008"/>
            <a:ext cx="909093" cy="369332"/>
          </a:xfrm>
          <a:prstGeom prst="rect">
            <a:avLst/>
          </a:prstGeom>
          <a:noFill/>
        </p:spPr>
        <p:txBody>
          <a:bodyPr wrap="square" rtlCol="0">
            <a:spAutoFit/>
          </a:bodyPr>
          <a:lstStyle/>
          <a:p>
            <a:r>
              <a:rPr lang="en-US" b="1" dirty="0">
                <a:solidFill>
                  <a:schemeClr val="bg1"/>
                </a:solidFill>
                <a:latin typeface="Berlin Sans FB Demi" panose="020E0802020502020306" pitchFamily="34" charset="0"/>
              </a:rPr>
              <a:t>START</a:t>
            </a:r>
          </a:p>
        </p:txBody>
      </p:sp>
      <p:sp>
        <p:nvSpPr>
          <p:cNvPr id="20" name="TextBox 19">
            <a:extLst>
              <a:ext uri="{FF2B5EF4-FFF2-40B4-BE49-F238E27FC236}">
                <a16:creationId xmlns:a16="http://schemas.microsoft.com/office/drawing/2014/main" id="{38362D1C-76EA-483B-B030-15607195F9C5}"/>
              </a:ext>
            </a:extLst>
          </p:cNvPr>
          <p:cNvSpPr txBox="1"/>
          <p:nvPr/>
        </p:nvSpPr>
        <p:spPr>
          <a:xfrm>
            <a:off x="4133807" y="1483952"/>
            <a:ext cx="7723035" cy="1360052"/>
          </a:xfrm>
          <a:prstGeom prst="rect">
            <a:avLst/>
          </a:prstGeom>
          <a:noFill/>
        </p:spPr>
        <p:txBody>
          <a:bodyPr wrap="square" rtlCol="0">
            <a:spAutoFit/>
          </a:bodyPr>
          <a:lstStyle/>
          <a:p>
            <a:pPr algn="ctr">
              <a:lnSpc>
                <a:spcPct val="120000"/>
              </a:lnSpc>
            </a:pPr>
            <a:r>
              <a:rPr lang="en-US" sz="3600">
                <a:solidFill>
                  <a:srgbClr val="3333FF"/>
                </a:solidFill>
                <a:effectLst/>
                <a:latin typeface="#9Slide03 SFU Futura_12" panose="00000400000000000000" pitchFamily="2" charset="0"/>
                <a:ea typeface="Calibri" panose="020F0502020204030204" pitchFamily="34" charset="0"/>
                <a:cs typeface="Times New Roman" panose="02020603050405020304" pitchFamily="18" charset="0"/>
              </a:rPr>
              <a:t>Cho biết tỉ lệ dân thành thị ở </a:t>
            </a:r>
            <a:endParaRPr lang="vi-VN" sz="3600">
              <a:solidFill>
                <a:srgbClr val="3333FF"/>
              </a:solidFill>
              <a:effectLst/>
              <a:latin typeface="#9Slide03 SFU Futura_12" panose="00000400000000000000" pitchFamily="2" charset="0"/>
              <a:ea typeface="Calibri" panose="020F0502020204030204" pitchFamily="34" charset="0"/>
              <a:cs typeface="Times New Roman" panose="02020603050405020304" pitchFamily="18" charset="0"/>
            </a:endParaRPr>
          </a:p>
          <a:p>
            <a:pPr algn="ctr">
              <a:lnSpc>
                <a:spcPct val="120000"/>
              </a:lnSpc>
            </a:pPr>
            <a:r>
              <a:rPr lang="en-US" sz="3600">
                <a:solidFill>
                  <a:srgbClr val="3333FF"/>
                </a:solidFill>
                <a:effectLst/>
                <a:latin typeface="#9Slide03 SFU Futura_12" panose="00000400000000000000" pitchFamily="2" charset="0"/>
                <a:ea typeface="Calibri" panose="020F0502020204030204" pitchFamily="34" charset="0"/>
                <a:cs typeface="Times New Roman" panose="02020603050405020304" pitchFamily="18" charset="0"/>
              </a:rPr>
              <a:t>Duyên hải Nam Trung Bộ (năm 2021).</a:t>
            </a:r>
            <a:endParaRPr lang="en-US" sz="3600" dirty="0">
              <a:solidFill>
                <a:srgbClr val="3333FF"/>
              </a:solidFill>
              <a:latin typeface="#9Slide03 SFU Futura_12" panose="00000400000000000000" pitchFamily="2" charset="0"/>
              <a:ea typeface="#9Slide03 Roboto Bold" panose="02000000000000000000" pitchFamily="2" charset="0"/>
              <a:cs typeface="Times New Roman" panose="02020603050405020304" pitchFamily="18" charset="0"/>
            </a:endParaRPr>
          </a:p>
        </p:txBody>
      </p:sp>
      <p:grpSp>
        <p:nvGrpSpPr>
          <p:cNvPr id="24" name="Group 23">
            <a:extLst>
              <a:ext uri="{FF2B5EF4-FFF2-40B4-BE49-F238E27FC236}">
                <a16:creationId xmlns:a16="http://schemas.microsoft.com/office/drawing/2014/main" id="{2B7ECBBC-9F9F-4870-B3F6-C1792DBF30C8}"/>
              </a:ext>
            </a:extLst>
          </p:cNvPr>
          <p:cNvGrpSpPr/>
          <p:nvPr/>
        </p:nvGrpSpPr>
        <p:grpSpPr>
          <a:xfrm>
            <a:off x="6525790" y="193482"/>
            <a:ext cx="2556121" cy="1277707"/>
            <a:chOff x="6447131" y="430533"/>
            <a:chExt cx="2556121" cy="1277707"/>
          </a:xfrm>
        </p:grpSpPr>
        <p:pic>
          <p:nvPicPr>
            <p:cNvPr id="25" name="Picture 2" descr="Cloud Swipe Up Sticker">
              <a:extLst>
                <a:ext uri="{FF2B5EF4-FFF2-40B4-BE49-F238E27FC236}">
                  <a16:creationId xmlns:a16="http://schemas.microsoft.com/office/drawing/2014/main" id="{88E17472-85AF-4F47-B31A-2626C9DB6E44}"/>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3D97913-0C26-428E-A8D8-B7AEBC72008E}"/>
                </a:ext>
              </a:extLst>
            </p:cNvPr>
            <p:cNvSpPr txBox="1"/>
            <p:nvPr/>
          </p:nvSpPr>
          <p:spPr>
            <a:xfrm>
              <a:off x="6447131" y="888507"/>
              <a:ext cx="2522232" cy="523220"/>
            </a:xfrm>
            <a:prstGeom prst="rect">
              <a:avLst/>
            </a:prstGeom>
            <a:noFill/>
          </p:spPr>
          <p:txBody>
            <a:bodyPr wrap="square">
              <a:spAutoFit/>
            </a:bodyPr>
            <a:lstStyle/>
            <a:p>
              <a:pPr algn="ctr"/>
              <a:r>
                <a:rPr lang="en-US" sz="2800" b="1" dirty="0">
                  <a:solidFill>
                    <a:schemeClr val="bg1"/>
                  </a:solidFill>
                  <a:latin typeface="Comic Sans MS" panose="030F0702030302020204" pitchFamily="66" charset="0"/>
                </a:rPr>
                <a:t>Câu 4</a:t>
              </a:r>
            </a:p>
          </p:txBody>
        </p:sp>
      </p:grpSp>
      <p:sp>
        <p:nvSpPr>
          <p:cNvPr id="34" name="Rectangle: Rounded Corners 33">
            <a:extLst>
              <a:ext uri="{FF2B5EF4-FFF2-40B4-BE49-F238E27FC236}">
                <a16:creationId xmlns:a16="http://schemas.microsoft.com/office/drawing/2014/main" id="{75DF3364-5816-47A9-9C9C-6A62AF284E90}"/>
              </a:ext>
            </a:extLst>
          </p:cNvPr>
          <p:cNvSpPr/>
          <p:nvPr/>
        </p:nvSpPr>
        <p:spPr>
          <a:xfrm>
            <a:off x="5364980" y="3113912"/>
            <a:ext cx="5260690" cy="178228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a:solidFill>
                  <a:schemeClr val="bg1"/>
                </a:solidFill>
                <a:latin typeface="#9Slide03 SFU Futura_12" panose="00000400000000000000" pitchFamily="2" charset="0"/>
              </a:rPr>
              <a:t>40,7 %</a:t>
            </a:r>
            <a:endParaRPr lang="en-US" sz="5400">
              <a:solidFill>
                <a:schemeClr val="bg1"/>
              </a:solidFill>
              <a:latin typeface="#9Slide03 SFU Futura_12" panose="00000400000000000000" pitchFamily="2" charset="0"/>
            </a:endParaRPr>
          </a:p>
        </p:txBody>
      </p:sp>
      <p:sp>
        <p:nvSpPr>
          <p:cNvPr id="2" name="Oval 1">
            <a:hlinkClick r:id="rId9" action="ppaction://hlinksldjump"/>
            <a:extLst>
              <a:ext uri="{FF2B5EF4-FFF2-40B4-BE49-F238E27FC236}">
                <a16:creationId xmlns:a16="http://schemas.microsoft.com/office/drawing/2014/main" id="{2FB04599-88CD-C979-8FD8-1D42D2E51B66}"/>
              </a:ext>
            </a:extLst>
          </p:cNvPr>
          <p:cNvSpPr/>
          <p:nvPr/>
        </p:nvSpPr>
        <p:spPr>
          <a:xfrm>
            <a:off x="7886027" y="5808598"/>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5</a:t>
            </a:r>
            <a:endParaRPr lang="en-US" sz="4000" dirty="0">
              <a:solidFill>
                <a:schemeClr val="bg1"/>
              </a:solidFill>
            </a:endParaRPr>
          </a:p>
        </p:txBody>
      </p:sp>
    </p:spTree>
    <p:custDataLst>
      <p:tags r:id="rId1"/>
    </p:custDataLst>
    <p:extLst>
      <p:ext uri="{BB962C8B-B14F-4D97-AF65-F5344CB8AC3E}">
        <p14:creationId xmlns:p14="http://schemas.microsoft.com/office/powerpoint/2010/main" val="39448793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23794" y="2117267"/>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057"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2898" y="913065"/>
            <a:ext cx="1640696" cy="10527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4887" y="111246"/>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6312"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7456"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173560" y="68534"/>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50807456-EB54-461C-A32B-043C7FB549CF}"/>
              </a:ext>
            </a:extLst>
          </p:cNvPr>
          <p:cNvSpPr/>
          <p:nvPr/>
        </p:nvSpPr>
        <p:spPr>
          <a:xfrm>
            <a:off x="-4139315" y="5706724"/>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Oval 26">
            <a:hlinkClick r:id="rId6" action="ppaction://hlinksldjump"/>
            <a:extLst>
              <a:ext uri="{FF2B5EF4-FFF2-40B4-BE49-F238E27FC236}">
                <a16:creationId xmlns:a16="http://schemas.microsoft.com/office/drawing/2014/main" id="{9A7AB46F-E4BC-4D01-BAEE-5C6381EE9CA8}"/>
              </a:ext>
            </a:extLst>
          </p:cNvPr>
          <p:cNvSpPr/>
          <p:nvPr/>
        </p:nvSpPr>
        <p:spPr>
          <a:xfrm>
            <a:off x="410712" y="580859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Berlin Sans FB Demi" panose="020E0802020502020306" pitchFamily="34" charset="0"/>
            </a:endParaRPr>
          </a:p>
        </p:txBody>
      </p:sp>
      <p:sp>
        <p:nvSpPr>
          <p:cNvPr id="28" name="Oval 27">
            <a:hlinkClick r:id="rId6" action="ppaction://hlinksldjump"/>
            <a:extLst>
              <a:ext uri="{FF2B5EF4-FFF2-40B4-BE49-F238E27FC236}">
                <a16:creationId xmlns:a16="http://schemas.microsoft.com/office/drawing/2014/main" id="{E47E385C-345E-44D1-8202-E6F9C57A38B9}"/>
              </a:ext>
            </a:extLst>
          </p:cNvPr>
          <p:cNvSpPr/>
          <p:nvPr/>
        </p:nvSpPr>
        <p:spPr>
          <a:xfrm>
            <a:off x="1905775" y="5809890"/>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1</a:t>
            </a:r>
            <a:endParaRPr lang="en-US" sz="4000" dirty="0">
              <a:solidFill>
                <a:schemeClr val="bg1"/>
              </a:solidFill>
            </a:endParaRPr>
          </a:p>
        </p:txBody>
      </p:sp>
      <p:sp>
        <p:nvSpPr>
          <p:cNvPr id="30" name="Oval 29">
            <a:hlinkClick r:id="rId7" action="ppaction://hlinksldjump"/>
            <a:extLst>
              <a:ext uri="{FF2B5EF4-FFF2-40B4-BE49-F238E27FC236}">
                <a16:creationId xmlns:a16="http://schemas.microsoft.com/office/drawing/2014/main" id="{9368A292-9A30-46A2-B0E8-9E1BDD2FA709}"/>
              </a:ext>
            </a:extLst>
          </p:cNvPr>
          <p:cNvSpPr/>
          <p:nvPr/>
        </p:nvSpPr>
        <p:spPr>
          <a:xfrm>
            <a:off x="3400838" y="5808598"/>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2</a:t>
            </a:r>
            <a:endParaRPr lang="en-US" sz="4000" dirty="0">
              <a:solidFill>
                <a:schemeClr val="bg1"/>
              </a:solidFill>
            </a:endParaRPr>
          </a:p>
        </p:txBody>
      </p:sp>
      <p:sp>
        <p:nvSpPr>
          <p:cNvPr id="31" name="Oval 30">
            <a:hlinkClick r:id="rId8" action="ppaction://hlinksldjump"/>
            <a:extLst>
              <a:ext uri="{FF2B5EF4-FFF2-40B4-BE49-F238E27FC236}">
                <a16:creationId xmlns:a16="http://schemas.microsoft.com/office/drawing/2014/main" id="{1BEA3376-3BB2-447D-8D39-CE97A5F45955}"/>
              </a:ext>
            </a:extLst>
          </p:cNvPr>
          <p:cNvSpPr/>
          <p:nvPr/>
        </p:nvSpPr>
        <p:spPr>
          <a:xfrm>
            <a:off x="4895901" y="5809890"/>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3</a:t>
            </a:r>
            <a:endParaRPr lang="en-US" sz="4000" dirty="0">
              <a:solidFill>
                <a:schemeClr val="bg1"/>
              </a:solidFill>
            </a:endParaRPr>
          </a:p>
        </p:txBody>
      </p:sp>
      <p:sp>
        <p:nvSpPr>
          <p:cNvPr id="36" name="TextBox 35">
            <a:extLst>
              <a:ext uri="{FF2B5EF4-FFF2-40B4-BE49-F238E27FC236}">
                <a16:creationId xmlns:a16="http://schemas.microsoft.com/office/drawing/2014/main" id="{ADB792E7-30CC-4638-BF94-66BA578E5B89}"/>
              </a:ext>
            </a:extLst>
          </p:cNvPr>
          <p:cNvSpPr txBox="1"/>
          <p:nvPr/>
        </p:nvSpPr>
        <p:spPr>
          <a:xfrm>
            <a:off x="439778" y="6093008"/>
            <a:ext cx="909093" cy="369332"/>
          </a:xfrm>
          <a:prstGeom prst="rect">
            <a:avLst/>
          </a:prstGeom>
          <a:noFill/>
        </p:spPr>
        <p:txBody>
          <a:bodyPr wrap="square" rtlCol="0">
            <a:spAutoFit/>
          </a:bodyPr>
          <a:lstStyle/>
          <a:p>
            <a:r>
              <a:rPr lang="en-US" b="1" dirty="0">
                <a:solidFill>
                  <a:schemeClr val="bg1"/>
                </a:solidFill>
                <a:latin typeface="Berlin Sans FB Demi" panose="020E0802020502020306" pitchFamily="34" charset="0"/>
              </a:rPr>
              <a:t>START</a:t>
            </a:r>
          </a:p>
        </p:txBody>
      </p:sp>
      <p:sp>
        <p:nvSpPr>
          <p:cNvPr id="20" name="TextBox 19">
            <a:extLst>
              <a:ext uri="{FF2B5EF4-FFF2-40B4-BE49-F238E27FC236}">
                <a16:creationId xmlns:a16="http://schemas.microsoft.com/office/drawing/2014/main" id="{38362D1C-76EA-483B-B030-15607195F9C5}"/>
              </a:ext>
            </a:extLst>
          </p:cNvPr>
          <p:cNvSpPr txBox="1"/>
          <p:nvPr/>
        </p:nvSpPr>
        <p:spPr>
          <a:xfrm>
            <a:off x="4551655" y="1431463"/>
            <a:ext cx="7111591" cy="1500924"/>
          </a:xfrm>
          <a:prstGeom prst="rect">
            <a:avLst/>
          </a:prstGeom>
          <a:noFill/>
        </p:spPr>
        <p:txBody>
          <a:bodyPr wrap="square" rtlCol="0">
            <a:spAutoFit/>
          </a:bodyPr>
          <a:lstStyle/>
          <a:p>
            <a:pPr algn="ctr">
              <a:lnSpc>
                <a:spcPct val="120000"/>
              </a:lnSpc>
            </a:pPr>
            <a:r>
              <a:rPr lang="en-US" sz="4000">
                <a:solidFill>
                  <a:srgbClr val="3333FF"/>
                </a:solidFill>
                <a:effectLst/>
                <a:latin typeface="#9Slide03 SFU Futura_12" panose="00000400000000000000" pitchFamily="2" charset="0"/>
                <a:ea typeface="Calibri" panose="020F0502020204030204" pitchFamily="34" charset="0"/>
                <a:cs typeface="Times New Roman" panose="02020603050405020304" pitchFamily="18" charset="0"/>
              </a:rPr>
              <a:t>Kể tên 5 thành phố tiêu biểu của Duyên hải Nam Trung Bộ.</a:t>
            </a:r>
            <a:endParaRPr lang="en-US" sz="4000" dirty="0">
              <a:solidFill>
                <a:srgbClr val="3333FF"/>
              </a:solidFill>
              <a:latin typeface="#9Slide03 SFU Futura_12" panose="00000400000000000000" pitchFamily="2" charset="0"/>
              <a:ea typeface="#9Slide03 Roboto Bold" panose="02000000000000000000" pitchFamily="2" charset="0"/>
              <a:cs typeface="Times New Roman" panose="02020603050405020304" pitchFamily="18" charset="0"/>
            </a:endParaRPr>
          </a:p>
        </p:txBody>
      </p:sp>
      <p:grpSp>
        <p:nvGrpSpPr>
          <p:cNvPr id="24" name="Group 23">
            <a:extLst>
              <a:ext uri="{FF2B5EF4-FFF2-40B4-BE49-F238E27FC236}">
                <a16:creationId xmlns:a16="http://schemas.microsoft.com/office/drawing/2014/main" id="{2B7ECBBC-9F9F-4870-B3F6-C1792DBF30C8}"/>
              </a:ext>
            </a:extLst>
          </p:cNvPr>
          <p:cNvGrpSpPr/>
          <p:nvPr/>
        </p:nvGrpSpPr>
        <p:grpSpPr>
          <a:xfrm>
            <a:off x="6525790" y="193482"/>
            <a:ext cx="2556121" cy="1277707"/>
            <a:chOff x="6447131" y="430533"/>
            <a:chExt cx="2556121" cy="1277707"/>
          </a:xfrm>
        </p:grpSpPr>
        <p:pic>
          <p:nvPicPr>
            <p:cNvPr id="25" name="Picture 2" descr="Cloud Swipe Up Sticker">
              <a:extLst>
                <a:ext uri="{FF2B5EF4-FFF2-40B4-BE49-F238E27FC236}">
                  <a16:creationId xmlns:a16="http://schemas.microsoft.com/office/drawing/2014/main" id="{88E17472-85AF-4F47-B31A-2626C9DB6E4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3D97913-0C26-428E-A8D8-B7AEBC72008E}"/>
                </a:ext>
              </a:extLst>
            </p:cNvPr>
            <p:cNvSpPr txBox="1"/>
            <p:nvPr/>
          </p:nvSpPr>
          <p:spPr>
            <a:xfrm>
              <a:off x="6447131" y="888507"/>
              <a:ext cx="2522232" cy="523220"/>
            </a:xfrm>
            <a:prstGeom prst="rect">
              <a:avLst/>
            </a:prstGeom>
            <a:noFill/>
          </p:spPr>
          <p:txBody>
            <a:bodyPr wrap="square">
              <a:spAutoFit/>
            </a:bodyPr>
            <a:lstStyle/>
            <a:p>
              <a:pPr algn="ctr"/>
              <a:r>
                <a:rPr lang="en-US" sz="2800" b="1" dirty="0">
                  <a:solidFill>
                    <a:schemeClr val="bg1"/>
                  </a:solidFill>
                  <a:latin typeface="Comic Sans MS" panose="030F0702030302020204" pitchFamily="66" charset="0"/>
                </a:rPr>
                <a:t>Câu 4</a:t>
              </a:r>
            </a:p>
          </p:txBody>
        </p:sp>
      </p:grpSp>
      <p:sp>
        <p:nvSpPr>
          <p:cNvPr id="34" name="Rectangle: Rounded Corners 33">
            <a:extLst>
              <a:ext uri="{FF2B5EF4-FFF2-40B4-BE49-F238E27FC236}">
                <a16:creationId xmlns:a16="http://schemas.microsoft.com/office/drawing/2014/main" id="{75DF3364-5816-47A9-9C9C-6A62AF284E90}"/>
              </a:ext>
            </a:extLst>
          </p:cNvPr>
          <p:cNvSpPr/>
          <p:nvPr/>
        </p:nvSpPr>
        <p:spPr>
          <a:xfrm>
            <a:off x="5364979" y="3113912"/>
            <a:ext cx="5971377" cy="178228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3 SFU Futura_12" panose="00000400000000000000" pitchFamily="2" charset="0"/>
              </a:rPr>
              <a:t>Đà Nẵng, Nha Trang, Quy Nhơn, Phan Thiết, Hội An</a:t>
            </a:r>
          </a:p>
        </p:txBody>
      </p:sp>
      <p:sp>
        <p:nvSpPr>
          <p:cNvPr id="3" name="Oval 2">
            <a:hlinkClick r:id="rId8" action="ppaction://hlinksldjump"/>
            <a:extLst>
              <a:ext uri="{FF2B5EF4-FFF2-40B4-BE49-F238E27FC236}">
                <a16:creationId xmlns:a16="http://schemas.microsoft.com/office/drawing/2014/main" id="{CEFA1969-373C-A2D9-B4F1-F6D8DED88684}"/>
              </a:ext>
            </a:extLst>
          </p:cNvPr>
          <p:cNvSpPr/>
          <p:nvPr/>
        </p:nvSpPr>
        <p:spPr>
          <a:xfrm>
            <a:off x="6318638" y="5808594"/>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Berlin Sans FB Demi" panose="020E0802020502020306" pitchFamily="34" charset="0"/>
              </a:rPr>
              <a:t>4</a:t>
            </a:r>
            <a:endParaRPr lang="en-US" sz="4000" dirty="0">
              <a:solidFill>
                <a:schemeClr val="bg1"/>
              </a:solidFill>
              <a:latin typeface="Berlin Sans FB Demi" panose="020E0802020502020306" pitchFamily="34" charset="0"/>
            </a:endParaRPr>
          </a:p>
        </p:txBody>
      </p:sp>
      <p:sp>
        <p:nvSpPr>
          <p:cNvPr id="4" name="Oval 3">
            <a:hlinkClick r:id="rId10" action="ppaction://hlinksldjump"/>
            <a:extLst>
              <a:ext uri="{FF2B5EF4-FFF2-40B4-BE49-F238E27FC236}">
                <a16:creationId xmlns:a16="http://schemas.microsoft.com/office/drawing/2014/main" id="{F42C7AA1-5178-4B79-0B00-7C623D915A2E}"/>
              </a:ext>
            </a:extLst>
          </p:cNvPr>
          <p:cNvSpPr/>
          <p:nvPr/>
        </p:nvSpPr>
        <p:spPr>
          <a:xfrm>
            <a:off x="7786906" y="526937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5</a:t>
            </a:r>
            <a:endParaRPr lang="en-US" sz="4000" dirty="0">
              <a:solidFill>
                <a:schemeClr val="bg1"/>
              </a:solidFill>
            </a:endParaRPr>
          </a:p>
        </p:txBody>
      </p:sp>
    </p:spTree>
    <p:custDataLst>
      <p:tags r:id="rId1"/>
    </p:custDataLst>
    <p:extLst>
      <p:ext uri="{BB962C8B-B14F-4D97-AF65-F5344CB8AC3E}">
        <p14:creationId xmlns:p14="http://schemas.microsoft.com/office/powerpoint/2010/main" val="419920948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15240C-87B2-714A-BA9C-866F1B7A14B7}"/>
              </a:ext>
            </a:extLst>
          </p:cNvPr>
          <p:cNvSpPr txBox="1"/>
          <p:nvPr/>
        </p:nvSpPr>
        <p:spPr>
          <a:xfrm>
            <a:off x="386316" y="1759022"/>
            <a:ext cx="6071191" cy="2253437"/>
          </a:xfrm>
          <a:prstGeom prst="rect">
            <a:avLst/>
          </a:prstGeom>
          <a:noFill/>
        </p:spPr>
        <p:txBody>
          <a:bodyPr wrap="square">
            <a:spAutoFit/>
          </a:bodyPr>
          <a:lstStyle/>
          <a:p>
            <a:pPr marL="258445" indent="-6350" algn="just">
              <a:lnSpc>
                <a:spcPct val="112000"/>
              </a:lnSpc>
              <a:spcAft>
                <a:spcPts val="500"/>
              </a:spcAft>
            </a:pPr>
            <a:r>
              <a:rPr lang="vi-VN" sz="3200" kern="100">
                <a:solidFill>
                  <a:srgbClr val="FF0000"/>
                </a:solidFill>
                <a:effectLst/>
                <a:latin typeface="#9Slide03 SFU Futura_12" panose="00000400000000000000" pitchFamily="2" charset="0"/>
                <a:ea typeface="Times New Roman" panose="02020603050405020304" pitchFamily="18" charset="0"/>
              </a:rPr>
              <a:t>Tại sao có s</a:t>
            </a:r>
            <a:r>
              <a:rPr lang="en-US" sz="3200" kern="100">
                <a:solidFill>
                  <a:srgbClr val="FF0000"/>
                </a:solidFill>
                <a:effectLst/>
                <a:latin typeface="#9Slide03 SFU Futura_12" panose="00000400000000000000" pitchFamily="2" charset="0"/>
                <a:ea typeface="Times New Roman" panose="02020603050405020304" pitchFamily="18" charset="0"/>
              </a:rPr>
              <a:t>ự chênh lệch dân cư giữa khu vực phía đông và phía tây, giữa thành thị và nông thôn</a:t>
            </a:r>
            <a:r>
              <a:rPr lang="vi-VN" sz="3200" kern="100">
                <a:solidFill>
                  <a:srgbClr val="FF0000"/>
                </a:solidFill>
                <a:effectLst/>
                <a:latin typeface="#9Slide03 SFU Futura_12" panose="00000400000000000000" pitchFamily="2" charset="0"/>
                <a:ea typeface="Times New Roman" panose="02020603050405020304" pitchFamily="18" charset="0"/>
              </a:rPr>
              <a:t> ở vùng DHNTB?</a:t>
            </a:r>
            <a:endParaRPr lang="en-US" sz="3200" kern="100">
              <a:solidFill>
                <a:srgbClr val="FF0000"/>
              </a:solidFill>
              <a:effectLst/>
              <a:latin typeface="#9Slide03 SFU Futura_12" panose="00000400000000000000" pitchFamily="2" charset="0"/>
              <a:ea typeface="Times New Roman" panose="02020603050405020304" pitchFamily="18" charset="0"/>
            </a:endParaRPr>
          </a:p>
        </p:txBody>
      </p:sp>
      <p:pic>
        <p:nvPicPr>
          <p:cNvPr id="6" name="Picture 5">
            <a:extLst>
              <a:ext uri="{FF2B5EF4-FFF2-40B4-BE49-F238E27FC236}">
                <a16:creationId xmlns:a16="http://schemas.microsoft.com/office/drawing/2014/main" id="{63664CD7-6241-F738-B697-5F03376E5163}"/>
              </a:ext>
            </a:extLst>
          </p:cNvPr>
          <p:cNvPicPr>
            <a:picLocks noChangeAspect="1"/>
          </p:cNvPicPr>
          <p:nvPr/>
        </p:nvPicPr>
        <p:blipFill>
          <a:blip r:embed="rId2"/>
          <a:stretch>
            <a:fillRect/>
          </a:stretch>
        </p:blipFill>
        <p:spPr>
          <a:xfrm>
            <a:off x="7010400" y="-28435"/>
            <a:ext cx="5181600" cy="6858000"/>
          </a:xfrm>
          <a:prstGeom prst="rect">
            <a:avLst/>
          </a:prstGeom>
        </p:spPr>
      </p:pic>
    </p:spTree>
    <p:extLst>
      <p:ext uri="{BB962C8B-B14F-4D97-AF65-F5344CB8AC3E}">
        <p14:creationId xmlns:p14="http://schemas.microsoft.com/office/powerpoint/2010/main" val="3573029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2FEC39-851D-4498-A0EF-F6D4B1D270BC}"/>
              </a:ext>
            </a:extLst>
          </p:cNvPr>
          <p:cNvSpPr/>
          <p:nvPr/>
        </p:nvSpPr>
        <p:spPr>
          <a:xfrm>
            <a:off x="0" y="1306881"/>
            <a:ext cx="11738008" cy="1414746"/>
          </a:xfrm>
          <a:prstGeom prst="rect">
            <a:avLst/>
          </a:prstGeom>
        </p:spPr>
        <p:txBody>
          <a:bodyPr wrap="square">
            <a:spAutoFit/>
          </a:bodyPr>
          <a:lstStyle/>
          <a:p>
            <a:pPr marR="140335" lvl="0" algn="just" fontAlgn="base">
              <a:lnSpc>
                <a:spcPct val="112000"/>
              </a:lnSpc>
              <a:spcAft>
                <a:spcPts val="35"/>
              </a:spcAft>
              <a:buClr>
                <a:srgbClr val="181717"/>
              </a:buClr>
              <a:buSzPts val="1250"/>
            </a:pPr>
            <a:r>
              <a:rPr lang="vi-VN" sz="40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40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Mật độ dân số thấp hơn mức bình quân của cả nước (211 người/km</a:t>
            </a:r>
            <a:r>
              <a:rPr lang="en-US" sz="4000" u="none" strike="noStrike" kern="100" baseline="300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2</a:t>
            </a:r>
            <a:r>
              <a:rPr lang="en-US" sz="40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p>
        </p:txBody>
      </p:sp>
      <p:sp>
        <p:nvSpPr>
          <p:cNvPr id="30" name="Rectangle: Rounded Corners 7">
            <a:extLst>
              <a:ext uri="{FF2B5EF4-FFF2-40B4-BE49-F238E27FC236}">
                <a16:creationId xmlns:a16="http://schemas.microsoft.com/office/drawing/2014/main" id="{6C91D51F-57AB-4119-83AD-B895C0474862}"/>
              </a:ext>
            </a:extLst>
          </p:cNvPr>
          <p:cNvSpPr/>
          <p:nvPr/>
        </p:nvSpPr>
        <p:spPr>
          <a:xfrm>
            <a:off x="339710" y="166819"/>
            <a:ext cx="7687341" cy="764022"/>
          </a:xfrm>
          <a:custGeom>
            <a:avLst/>
            <a:gdLst>
              <a:gd name="connsiteX0" fmla="*/ 0 w 7687341"/>
              <a:gd name="connsiteY0" fmla="*/ 127340 h 764022"/>
              <a:gd name="connsiteX1" fmla="*/ 127340 w 7687341"/>
              <a:gd name="connsiteY1" fmla="*/ 0 h 764022"/>
              <a:gd name="connsiteX2" fmla="*/ 847736 w 7687341"/>
              <a:gd name="connsiteY2" fmla="*/ 0 h 764022"/>
              <a:gd name="connsiteX3" fmla="*/ 1345153 w 7687341"/>
              <a:gd name="connsiteY3" fmla="*/ 0 h 764022"/>
              <a:gd name="connsiteX4" fmla="*/ 1768243 w 7687341"/>
              <a:gd name="connsiteY4" fmla="*/ 0 h 764022"/>
              <a:gd name="connsiteX5" fmla="*/ 2414313 w 7687341"/>
              <a:gd name="connsiteY5" fmla="*/ 0 h 764022"/>
              <a:gd name="connsiteX6" fmla="*/ 2911729 w 7687341"/>
              <a:gd name="connsiteY6" fmla="*/ 0 h 764022"/>
              <a:gd name="connsiteX7" fmla="*/ 3632126 w 7687341"/>
              <a:gd name="connsiteY7" fmla="*/ 0 h 764022"/>
              <a:gd name="connsiteX8" fmla="*/ 4055215 w 7687341"/>
              <a:gd name="connsiteY8" fmla="*/ 0 h 764022"/>
              <a:gd name="connsiteX9" fmla="*/ 4775612 w 7687341"/>
              <a:gd name="connsiteY9" fmla="*/ 0 h 764022"/>
              <a:gd name="connsiteX10" fmla="*/ 5124375 w 7687341"/>
              <a:gd name="connsiteY10" fmla="*/ 0 h 764022"/>
              <a:gd name="connsiteX11" fmla="*/ 5696118 w 7687341"/>
              <a:gd name="connsiteY11" fmla="*/ 0 h 764022"/>
              <a:gd name="connsiteX12" fmla="*/ 6267861 w 7687341"/>
              <a:gd name="connsiteY12" fmla="*/ 0 h 764022"/>
              <a:gd name="connsiteX13" fmla="*/ 6765278 w 7687341"/>
              <a:gd name="connsiteY13" fmla="*/ 0 h 764022"/>
              <a:gd name="connsiteX14" fmla="*/ 7560001 w 7687341"/>
              <a:gd name="connsiteY14" fmla="*/ 0 h 764022"/>
              <a:gd name="connsiteX15" fmla="*/ 7687341 w 7687341"/>
              <a:gd name="connsiteY15" fmla="*/ 127340 h 764022"/>
              <a:gd name="connsiteX16" fmla="*/ 7687341 w 7687341"/>
              <a:gd name="connsiteY16" fmla="*/ 636682 h 764022"/>
              <a:gd name="connsiteX17" fmla="*/ 7560001 w 7687341"/>
              <a:gd name="connsiteY17" fmla="*/ 764022 h 764022"/>
              <a:gd name="connsiteX18" fmla="*/ 6913931 w 7687341"/>
              <a:gd name="connsiteY18" fmla="*/ 764022 h 764022"/>
              <a:gd name="connsiteX19" fmla="*/ 6490841 w 7687341"/>
              <a:gd name="connsiteY19" fmla="*/ 764022 h 764022"/>
              <a:gd name="connsiteX20" fmla="*/ 5770445 w 7687341"/>
              <a:gd name="connsiteY20" fmla="*/ 764022 h 764022"/>
              <a:gd name="connsiteX21" fmla="*/ 5198702 w 7687341"/>
              <a:gd name="connsiteY21" fmla="*/ 764022 h 764022"/>
              <a:gd name="connsiteX22" fmla="*/ 4775612 w 7687341"/>
              <a:gd name="connsiteY22" fmla="*/ 764022 h 764022"/>
              <a:gd name="connsiteX23" fmla="*/ 4203869 w 7687341"/>
              <a:gd name="connsiteY23" fmla="*/ 764022 h 764022"/>
              <a:gd name="connsiteX24" fmla="*/ 3855105 w 7687341"/>
              <a:gd name="connsiteY24" fmla="*/ 764022 h 764022"/>
              <a:gd name="connsiteX25" fmla="*/ 3506342 w 7687341"/>
              <a:gd name="connsiteY25" fmla="*/ 764022 h 764022"/>
              <a:gd name="connsiteX26" fmla="*/ 2934599 w 7687341"/>
              <a:gd name="connsiteY26" fmla="*/ 764022 h 764022"/>
              <a:gd name="connsiteX27" fmla="*/ 2511509 w 7687341"/>
              <a:gd name="connsiteY27" fmla="*/ 764022 h 764022"/>
              <a:gd name="connsiteX28" fmla="*/ 1865439 w 7687341"/>
              <a:gd name="connsiteY28" fmla="*/ 764022 h 764022"/>
              <a:gd name="connsiteX29" fmla="*/ 1442349 w 7687341"/>
              <a:gd name="connsiteY29" fmla="*/ 764022 h 764022"/>
              <a:gd name="connsiteX30" fmla="*/ 796279 w 7687341"/>
              <a:gd name="connsiteY30" fmla="*/ 764022 h 764022"/>
              <a:gd name="connsiteX31" fmla="*/ 127340 w 7687341"/>
              <a:gd name="connsiteY31" fmla="*/ 764022 h 764022"/>
              <a:gd name="connsiteX32" fmla="*/ 0 w 7687341"/>
              <a:gd name="connsiteY32" fmla="*/ 636682 h 764022"/>
              <a:gd name="connsiteX33" fmla="*/ 0 w 7687341"/>
              <a:gd name="connsiteY33" fmla="*/ 127340 h 7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87341" h="764022" extrusionOk="0">
                <a:moveTo>
                  <a:pt x="0" y="127340"/>
                </a:moveTo>
                <a:cubicBezTo>
                  <a:pt x="-15444" y="47486"/>
                  <a:pt x="51675" y="2003"/>
                  <a:pt x="127340" y="0"/>
                </a:cubicBezTo>
                <a:cubicBezTo>
                  <a:pt x="334931" y="-28780"/>
                  <a:pt x="605756" y="51669"/>
                  <a:pt x="847736" y="0"/>
                </a:cubicBezTo>
                <a:cubicBezTo>
                  <a:pt x="1089716" y="-51669"/>
                  <a:pt x="1163091" y="53462"/>
                  <a:pt x="1345153" y="0"/>
                </a:cubicBezTo>
                <a:cubicBezTo>
                  <a:pt x="1527215" y="-53462"/>
                  <a:pt x="1584559" y="28160"/>
                  <a:pt x="1768243" y="0"/>
                </a:cubicBezTo>
                <a:cubicBezTo>
                  <a:pt x="1951927" y="-28160"/>
                  <a:pt x="2180065" y="58777"/>
                  <a:pt x="2414313" y="0"/>
                </a:cubicBezTo>
                <a:cubicBezTo>
                  <a:pt x="2648561" y="-58777"/>
                  <a:pt x="2706468" y="33780"/>
                  <a:pt x="2911729" y="0"/>
                </a:cubicBezTo>
                <a:cubicBezTo>
                  <a:pt x="3116990" y="-33780"/>
                  <a:pt x="3485844" y="79715"/>
                  <a:pt x="3632126" y="0"/>
                </a:cubicBezTo>
                <a:cubicBezTo>
                  <a:pt x="3778408" y="-79715"/>
                  <a:pt x="3932085" y="28779"/>
                  <a:pt x="4055215" y="0"/>
                </a:cubicBezTo>
                <a:cubicBezTo>
                  <a:pt x="4178345" y="-28779"/>
                  <a:pt x="4532166" y="45610"/>
                  <a:pt x="4775612" y="0"/>
                </a:cubicBezTo>
                <a:cubicBezTo>
                  <a:pt x="5019058" y="-45610"/>
                  <a:pt x="4999930" y="11813"/>
                  <a:pt x="5124375" y="0"/>
                </a:cubicBezTo>
                <a:cubicBezTo>
                  <a:pt x="5248820" y="-11813"/>
                  <a:pt x="5520219" y="4767"/>
                  <a:pt x="5696118" y="0"/>
                </a:cubicBezTo>
                <a:cubicBezTo>
                  <a:pt x="5872017" y="-4767"/>
                  <a:pt x="6035408" y="38687"/>
                  <a:pt x="6267861" y="0"/>
                </a:cubicBezTo>
                <a:cubicBezTo>
                  <a:pt x="6500314" y="-38687"/>
                  <a:pt x="6631370" y="50780"/>
                  <a:pt x="6765278" y="0"/>
                </a:cubicBezTo>
                <a:cubicBezTo>
                  <a:pt x="6899186" y="-50780"/>
                  <a:pt x="7385976" y="42038"/>
                  <a:pt x="7560001" y="0"/>
                </a:cubicBezTo>
                <a:cubicBezTo>
                  <a:pt x="7637187" y="-8513"/>
                  <a:pt x="7667822" y="49466"/>
                  <a:pt x="7687341" y="127340"/>
                </a:cubicBezTo>
                <a:cubicBezTo>
                  <a:pt x="7723715" y="318562"/>
                  <a:pt x="7631933" y="506085"/>
                  <a:pt x="7687341" y="636682"/>
                </a:cubicBezTo>
                <a:cubicBezTo>
                  <a:pt x="7680849" y="693777"/>
                  <a:pt x="7631210" y="752111"/>
                  <a:pt x="7560001" y="764022"/>
                </a:cubicBezTo>
                <a:cubicBezTo>
                  <a:pt x="7320721" y="776692"/>
                  <a:pt x="7230644" y="695986"/>
                  <a:pt x="6913931" y="764022"/>
                </a:cubicBezTo>
                <a:cubicBezTo>
                  <a:pt x="6597218" y="832058"/>
                  <a:pt x="6676929" y="715315"/>
                  <a:pt x="6490841" y="764022"/>
                </a:cubicBezTo>
                <a:cubicBezTo>
                  <a:pt x="6304753" y="812729"/>
                  <a:pt x="6036541" y="733893"/>
                  <a:pt x="5770445" y="764022"/>
                </a:cubicBezTo>
                <a:cubicBezTo>
                  <a:pt x="5504349" y="794151"/>
                  <a:pt x="5408016" y="722300"/>
                  <a:pt x="5198702" y="764022"/>
                </a:cubicBezTo>
                <a:cubicBezTo>
                  <a:pt x="4989388" y="805744"/>
                  <a:pt x="4922540" y="726835"/>
                  <a:pt x="4775612" y="764022"/>
                </a:cubicBezTo>
                <a:cubicBezTo>
                  <a:pt x="4628684" y="801209"/>
                  <a:pt x="4343840" y="722245"/>
                  <a:pt x="4203869" y="764022"/>
                </a:cubicBezTo>
                <a:cubicBezTo>
                  <a:pt x="4063898" y="805799"/>
                  <a:pt x="4006888" y="749170"/>
                  <a:pt x="3855105" y="764022"/>
                </a:cubicBezTo>
                <a:cubicBezTo>
                  <a:pt x="3703322" y="778874"/>
                  <a:pt x="3666161" y="734242"/>
                  <a:pt x="3506342" y="764022"/>
                </a:cubicBezTo>
                <a:cubicBezTo>
                  <a:pt x="3346523" y="793802"/>
                  <a:pt x="3100136" y="748409"/>
                  <a:pt x="2934599" y="764022"/>
                </a:cubicBezTo>
                <a:cubicBezTo>
                  <a:pt x="2769062" y="779635"/>
                  <a:pt x="2697010" y="744779"/>
                  <a:pt x="2511509" y="764022"/>
                </a:cubicBezTo>
                <a:cubicBezTo>
                  <a:pt x="2326008" y="783265"/>
                  <a:pt x="2058870" y="758798"/>
                  <a:pt x="1865439" y="764022"/>
                </a:cubicBezTo>
                <a:cubicBezTo>
                  <a:pt x="1672008" y="769246"/>
                  <a:pt x="1579464" y="762740"/>
                  <a:pt x="1442349" y="764022"/>
                </a:cubicBezTo>
                <a:cubicBezTo>
                  <a:pt x="1305234" y="765304"/>
                  <a:pt x="1009815" y="713851"/>
                  <a:pt x="796279" y="764022"/>
                </a:cubicBezTo>
                <a:cubicBezTo>
                  <a:pt x="582743" y="814193"/>
                  <a:pt x="448956" y="718160"/>
                  <a:pt x="127340" y="764022"/>
                </a:cubicBezTo>
                <a:cubicBezTo>
                  <a:pt x="61641" y="755985"/>
                  <a:pt x="-16588" y="700651"/>
                  <a:pt x="0" y="636682"/>
                </a:cubicBezTo>
                <a:cubicBezTo>
                  <a:pt x="-340" y="489006"/>
                  <a:pt x="8007" y="299357"/>
                  <a:pt x="0" y="127340"/>
                </a:cubicBezTo>
                <a:close/>
              </a:path>
            </a:pathLst>
          </a:custGeom>
          <a:noFill/>
          <a:ln>
            <a:solidFill>
              <a:srgbClr val="00B050"/>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B050"/>
                </a:solidFill>
                <a:latin typeface="#9Slide07 SVNStick A Round" panose="02000503000000000000" pitchFamily="2" charset="0"/>
                <a:cs typeface="Arial" panose="020B0604020202020204" pitchFamily="34" charset="0"/>
              </a:rPr>
              <a:t>3</a:t>
            </a:r>
            <a:r>
              <a:rPr lang="en-US" sz="5400" b="1">
                <a:solidFill>
                  <a:srgbClr val="00B050"/>
                </a:solidFill>
                <a:latin typeface="#9Slide07 SVNStick A Round" panose="02000503000000000000" pitchFamily="2" charset="0"/>
                <a:cs typeface="Arial" panose="020B0604020202020204" pitchFamily="34" charset="0"/>
              </a:rPr>
              <a:t>. </a:t>
            </a:r>
            <a:r>
              <a:rPr lang="vi-VN" sz="5400" b="1">
                <a:solidFill>
                  <a:srgbClr val="00B050"/>
                </a:solidFill>
                <a:latin typeface="#9Slide07 SVNStick A Round" panose="02000503000000000000" pitchFamily="2" charset="0"/>
                <a:cs typeface="Arial" panose="020B0604020202020204" pitchFamily="34" charset="0"/>
              </a:rPr>
              <a:t>Phân bố dân cư, dân tộc</a:t>
            </a:r>
            <a:endParaRPr lang="en-US" sz="5400" b="1" dirty="0">
              <a:solidFill>
                <a:srgbClr val="00B050"/>
              </a:solidFill>
              <a:latin typeface="#9Slide07 SVNStick A Round" panose="02000503000000000000" pitchFamily="2" charset="0"/>
              <a:cs typeface="Arial" panose="020B0604020202020204" pitchFamily="34" charset="0"/>
            </a:endParaRPr>
          </a:p>
        </p:txBody>
      </p:sp>
      <p:sp>
        <p:nvSpPr>
          <p:cNvPr id="4" name="Rectangle 3">
            <a:extLst>
              <a:ext uri="{FF2B5EF4-FFF2-40B4-BE49-F238E27FC236}">
                <a16:creationId xmlns:a16="http://schemas.microsoft.com/office/drawing/2014/main" id="{33245B2B-7B60-12CF-38D1-35E7A5B1152F}"/>
              </a:ext>
            </a:extLst>
          </p:cNvPr>
          <p:cNvSpPr/>
          <p:nvPr/>
        </p:nvSpPr>
        <p:spPr>
          <a:xfrm>
            <a:off x="0" y="2721627"/>
            <a:ext cx="11862223" cy="1414746"/>
          </a:xfrm>
          <a:prstGeom prst="rect">
            <a:avLst/>
          </a:prstGeom>
        </p:spPr>
        <p:txBody>
          <a:bodyPr wrap="square">
            <a:spAutoFit/>
          </a:bodyPr>
          <a:lstStyle/>
          <a:p>
            <a:pPr marR="140335" lvl="0" algn="just" fontAlgn="base">
              <a:lnSpc>
                <a:spcPct val="112000"/>
              </a:lnSpc>
              <a:spcAft>
                <a:spcPts val="35"/>
              </a:spcAft>
              <a:buClr>
                <a:srgbClr val="181717"/>
              </a:buClr>
              <a:buSzPts val="1250"/>
            </a:pPr>
            <a:r>
              <a:rPr lang="vi-VN" sz="40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40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Phân bố dân cư có sự chênh lệch giữa khu vực phía tây và khu vực đồng bằng ven biển. </a:t>
            </a:r>
          </a:p>
        </p:txBody>
      </p:sp>
      <p:sp>
        <p:nvSpPr>
          <p:cNvPr id="6" name="Rectangle 5">
            <a:extLst>
              <a:ext uri="{FF2B5EF4-FFF2-40B4-BE49-F238E27FC236}">
                <a16:creationId xmlns:a16="http://schemas.microsoft.com/office/drawing/2014/main" id="{90626768-C5CE-D365-DE31-AAB2FB6A8EA3}"/>
              </a:ext>
            </a:extLst>
          </p:cNvPr>
          <p:cNvSpPr/>
          <p:nvPr/>
        </p:nvSpPr>
        <p:spPr>
          <a:xfrm>
            <a:off x="0" y="4327124"/>
            <a:ext cx="10737273" cy="725327"/>
          </a:xfrm>
          <a:prstGeom prst="rect">
            <a:avLst/>
          </a:prstGeom>
        </p:spPr>
        <p:txBody>
          <a:bodyPr wrap="square">
            <a:spAutoFit/>
          </a:bodyPr>
          <a:lstStyle/>
          <a:p>
            <a:pPr marR="140335" lvl="0" algn="just" fontAlgn="base">
              <a:lnSpc>
                <a:spcPct val="112000"/>
              </a:lnSpc>
              <a:spcAft>
                <a:spcPts val="35"/>
              </a:spcAft>
              <a:buClr>
                <a:srgbClr val="181717"/>
              </a:buClr>
              <a:buSzPts val="1250"/>
            </a:pPr>
            <a:r>
              <a:rPr lang="vi-VN" sz="4000" kern="100">
                <a:solidFill>
                  <a:srgbClr val="3333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40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Tỉ lệ dân thành thị chiếm hơn 40%.</a:t>
            </a:r>
          </a:p>
        </p:txBody>
      </p:sp>
      <p:pic>
        <p:nvPicPr>
          <p:cNvPr id="2" name="Picture 1" descr="book9">
            <a:extLst>
              <a:ext uri="{FF2B5EF4-FFF2-40B4-BE49-F238E27FC236}">
                <a16:creationId xmlns:a16="http://schemas.microsoft.com/office/drawing/2014/main" id="{E543DF44-35DD-07F9-0478-A202EF50688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34515" y="16342"/>
            <a:ext cx="1605516" cy="119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45C3D42-2C7A-51BA-5E42-916987458A79}"/>
              </a:ext>
            </a:extLst>
          </p:cNvPr>
          <p:cNvSpPr txBox="1"/>
          <p:nvPr/>
        </p:nvSpPr>
        <p:spPr>
          <a:xfrm>
            <a:off x="-332268" y="5121348"/>
            <a:ext cx="12375244" cy="1323439"/>
          </a:xfrm>
          <a:prstGeom prst="rect">
            <a:avLst/>
          </a:prstGeom>
          <a:noFill/>
        </p:spPr>
        <p:txBody>
          <a:bodyPr wrap="square">
            <a:spAutoFit/>
          </a:bodyPr>
          <a:lstStyle/>
          <a:p>
            <a:pPr marL="457200" indent="-6350" algn="just">
              <a:spcBef>
                <a:spcPts val="600"/>
              </a:spcBef>
              <a:spcAft>
                <a:spcPts val="600"/>
              </a:spcAft>
            </a:pPr>
            <a:r>
              <a:rPr lang="en-US" sz="4000" kern="100">
                <a:solidFill>
                  <a:srgbClr val="3048F8"/>
                </a:solidFill>
                <a:effectLst/>
                <a:highlight>
                  <a:srgbClr val="FFFFFF"/>
                </a:highlight>
                <a:latin typeface="#9Slide03 SFU Futura_12" panose="00000400000000000000" pitchFamily="2" charset="0"/>
                <a:ea typeface="Times New Roman" panose="02020603050405020304" pitchFamily="18" charset="0"/>
              </a:rPr>
              <a:t>- </a:t>
            </a:r>
            <a:r>
              <a:rPr lang="vi-VN" sz="4000" kern="100">
                <a:solidFill>
                  <a:srgbClr val="3048F8"/>
                </a:solidFill>
                <a:effectLst/>
                <a:highlight>
                  <a:srgbClr val="FFFFFF"/>
                </a:highlight>
                <a:latin typeface="#9Slide03 SFU Futura_12" panose="00000400000000000000" pitchFamily="2" charset="0"/>
                <a:ea typeface="Times New Roman" panose="02020603050405020304" pitchFamily="18" charset="0"/>
              </a:rPr>
              <a:t>L</a:t>
            </a:r>
            <a:r>
              <a:rPr lang="en-US" sz="4000" kern="100">
                <a:solidFill>
                  <a:srgbClr val="3048F8"/>
                </a:solidFill>
                <a:effectLst/>
                <a:highlight>
                  <a:srgbClr val="FFFFFF"/>
                </a:highlight>
                <a:latin typeface="#9Slide03 SFU Futura_12" panose="00000400000000000000" pitchFamily="2" charset="0"/>
                <a:ea typeface="Times New Roman" panose="02020603050405020304" pitchFamily="18" charset="0"/>
              </a:rPr>
              <a:t>à địa bàn cư trú của nhiều dân tộc như Kinh, Chăm, Cơ-tu, Hrê, Cơ-ho, ... Các dân tộc phân bố đan xen. </a:t>
            </a:r>
          </a:p>
        </p:txBody>
      </p:sp>
    </p:spTree>
    <p:extLst>
      <p:ext uri="{BB962C8B-B14F-4D97-AF65-F5344CB8AC3E}">
        <p14:creationId xmlns:p14="http://schemas.microsoft.com/office/powerpoint/2010/main" val="3624726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D0149F65-85E5-581E-9FFD-3F26F4DBDB6D}"/>
              </a:ext>
            </a:extLst>
          </p:cNvPr>
          <p:cNvSpPr/>
          <p:nvPr/>
        </p:nvSpPr>
        <p:spPr>
          <a:xfrm>
            <a:off x="115186" y="108770"/>
            <a:ext cx="11961628" cy="745585"/>
          </a:xfrm>
          <a:custGeom>
            <a:avLst/>
            <a:gdLst>
              <a:gd name="connsiteX0" fmla="*/ 0 w 11961628"/>
              <a:gd name="connsiteY0" fmla="*/ 124267 h 745585"/>
              <a:gd name="connsiteX1" fmla="*/ 124267 w 11961628"/>
              <a:gd name="connsiteY1" fmla="*/ 0 h 745585"/>
              <a:gd name="connsiteX2" fmla="*/ 944184 w 11961628"/>
              <a:gd name="connsiteY2" fmla="*/ 0 h 745585"/>
              <a:gd name="connsiteX3" fmla="*/ 1412707 w 11961628"/>
              <a:gd name="connsiteY3" fmla="*/ 0 h 745585"/>
              <a:gd name="connsiteX4" fmla="*/ 1764100 w 11961628"/>
              <a:gd name="connsiteY4" fmla="*/ 0 h 745585"/>
              <a:gd name="connsiteX5" fmla="*/ 2466886 w 11961628"/>
              <a:gd name="connsiteY5" fmla="*/ 0 h 745585"/>
              <a:gd name="connsiteX6" fmla="*/ 2935410 w 11961628"/>
              <a:gd name="connsiteY6" fmla="*/ 0 h 745585"/>
              <a:gd name="connsiteX7" fmla="*/ 3755326 w 11961628"/>
              <a:gd name="connsiteY7" fmla="*/ 0 h 745585"/>
              <a:gd name="connsiteX8" fmla="*/ 4106719 w 11961628"/>
              <a:gd name="connsiteY8" fmla="*/ 0 h 745585"/>
              <a:gd name="connsiteX9" fmla="*/ 4926636 w 11961628"/>
              <a:gd name="connsiteY9" fmla="*/ 0 h 745585"/>
              <a:gd name="connsiteX10" fmla="*/ 5160897 w 11961628"/>
              <a:gd name="connsiteY10" fmla="*/ 0 h 745585"/>
              <a:gd name="connsiteX11" fmla="*/ 5746552 w 11961628"/>
              <a:gd name="connsiteY11" fmla="*/ 0 h 745585"/>
              <a:gd name="connsiteX12" fmla="*/ 6332207 w 11961628"/>
              <a:gd name="connsiteY12" fmla="*/ 0 h 745585"/>
              <a:gd name="connsiteX13" fmla="*/ 6800731 w 11961628"/>
              <a:gd name="connsiteY13" fmla="*/ 0 h 745585"/>
              <a:gd name="connsiteX14" fmla="*/ 7620647 w 11961628"/>
              <a:gd name="connsiteY14" fmla="*/ 0 h 745585"/>
              <a:gd name="connsiteX15" fmla="*/ 8440564 w 11961628"/>
              <a:gd name="connsiteY15" fmla="*/ 0 h 745585"/>
              <a:gd name="connsiteX16" fmla="*/ 8791957 w 11961628"/>
              <a:gd name="connsiteY16" fmla="*/ 0 h 745585"/>
              <a:gd name="connsiteX17" fmla="*/ 9377611 w 11961628"/>
              <a:gd name="connsiteY17" fmla="*/ 0 h 745585"/>
              <a:gd name="connsiteX18" fmla="*/ 10197528 w 11961628"/>
              <a:gd name="connsiteY18" fmla="*/ 0 h 745585"/>
              <a:gd name="connsiteX19" fmla="*/ 10783183 w 11961628"/>
              <a:gd name="connsiteY19" fmla="*/ 0 h 745585"/>
              <a:gd name="connsiteX20" fmla="*/ 11017444 w 11961628"/>
              <a:gd name="connsiteY20" fmla="*/ 0 h 745585"/>
              <a:gd name="connsiteX21" fmla="*/ 11837361 w 11961628"/>
              <a:gd name="connsiteY21" fmla="*/ 0 h 745585"/>
              <a:gd name="connsiteX22" fmla="*/ 11961628 w 11961628"/>
              <a:gd name="connsiteY22" fmla="*/ 124267 h 745585"/>
              <a:gd name="connsiteX23" fmla="*/ 11961628 w 11961628"/>
              <a:gd name="connsiteY23" fmla="*/ 621318 h 745585"/>
              <a:gd name="connsiteX24" fmla="*/ 11837361 w 11961628"/>
              <a:gd name="connsiteY24" fmla="*/ 745585 h 745585"/>
              <a:gd name="connsiteX25" fmla="*/ 11251706 w 11961628"/>
              <a:gd name="connsiteY25" fmla="*/ 745585 h 745585"/>
              <a:gd name="connsiteX26" fmla="*/ 10666052 w 11961628"/>
              <a:gd name="connsiteY26" fmla="*/ 745585 h 745585"/>
              <a:gd name="connsiteX27" fmla="*/ 10314659 w 11961628"/>
              <a:gd name="connsiteY27" fmla="*/ 745585 h 745585"/>
              <a:gd name="connsiteX28" fmla="*/ 9611873 w 11961628"/>
              <a:gd name="connsiteY28" fmla="*/ 745585 h 745585"/>
              <a:gd name="connsiteX29" fmla="*/ 9260480 w 11961628"/>
              <a:gd name="connsiteY29" fmla="*/ 745585 h 745585"/>
              <a:gd name="connsiteX30" fmla="*/ 8557695 w 11961628"/>
              <a:gd name="connsiteY30" fmla="*/ 745585 h 745585"/>
              <a:gd name="connsiteX31" fmla="*/ 8323433 w 11961628"/>
              <a:gd name="connsiteY31" fmla="*/ 745585 h 745585"/>
              <a:gd name="connsiteX32" fmla="*/ 7620647 w 11961628"/>
              <a:gd name="connsiteY32" fmla="*/ 745585 h 745585"/>
              <a:gd name="connsiteX33" fmla="*/ 7269254 w 11961628"/>
              <a:gd name="connsiteY33" fmla="*/ 745585 h 745585"/>
              <a:gd name="connsiteX34" fmla="*/ 7034992 w 11961628"/>
              <a:gd name="connsiteY34" fmla="*/ 745585 h 745585"/>
              <a:gd name="connsiteX35" fmla="*/ 6683600 w 11961628"/>
              <a:gd name="connsiteY35" fmla="*/ 745585 h 745585"/>
              <a:gd name="connsiteX36" fmla="*/ 5980814 w 11961628"/>
              <a:gd name="connsiteY36" fmla="*/ 745585 h 745585"/>
              <a:gd name="connsiteX37" fmla="*/ 5629421 w 11961628"/>
              <a:gd name="connsiteY37" fmla="*/ 745585 h 745585"/>
              <a:gd name="connsiteX38" fmla="*/ 5395159 w 11961628"/>
              <a:gd name="connsiteY38" fmla="*/ 745585 h 745585"/>
              <a:gd name="connsiteX39" fmla="*/ 5043766 w 11961628"/>
              <a:gd name="connsiteY39" fmla="*/ 745585 h 745585"/>
              <a:gd name="connsiteX40" fmla="*/ 4575243 w 11961628"/>
              <a:gd name="connsiteY40" fmla="*/ 745585 h 745585"/>
              <a:gd name="connsiteX41" fmla="*/ 3989588 w 11961628"/>
              <a:gd name="connsiteY41" fmla="*/ 745585 h 745585"/>
              <a:gd name="connsiteX42" fmla="*/ 3638195 w 11961628"/>
              <a:gd name="connsiteY42" fmla="*/ 745585 h 745585"/>
              <a:gd name="connsiteX43" fmla="*/ 2818279 w 11961628"/>
              <a:gd name="connsiteY43" fmla="*/ 745585 h 745585"/>
              <a:gd name="connsiteX44" fmla="*/ 2232624 w 11961628"/>
              <a:gd name="connsiteY44" fmla="*/ 745585 h 745585"/>
              <a:gd name="connsiteX45" fmla="*/ 1412707 w 11961628"/>
              <a:gd name="connsiteY45" fmla="*/ 745585 h 745585"/>
              <a:gd name="connsiteX46" fmla="*/ 709922 w 11961628"/>
              <a:gd name="connsiteY46" fmla="*/ 745585 h 745585"/>
              <a:gd name="connsiteX47" fmla="*/ 124267 w 11961628"/>
              <a:gd name="connsiteY47" fmla="*/ 745585 h 745585"/>
              <a:gd name="connsiteX48" fmla="*/ 0 w 11961628"/>
              <a:gd name="connsiteY48" fmla="*/ 621318 h 745585"/>
              <a:gd name="connsiteX49" fmla="*/ 0 w 11961628"/>
              <a:gd name="connsiteY49"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961628" h="745585" extrusionOk="0">
                <a:moveTo>
                  <a:pt x="0" y="124267"/>
                </a:moveTo>
                <a:cubicBezTo>
                  <a:pt x="-13249" y="47464"/>
                  <a:pt x="42408" y="4965"/>
                  <a:pt x="124267" y="0"/>
                </a:cubicBezTo>
                <a:cubicBezTo>
                  <a:pt x="294035" y="-59628"/>
                  <a:pt x="637629" y="66209"/>
                  <a:pt x="944184" y="0"/>
                </a:cubicBezTo>
                <a:cubicBezTo>
                  <a:pt x="1250739" y="-66209"/>
                  <a:pt x="1243908" y="48605"/>
                  <a:pt x="1412707" y="0"/>
                </a:cubicBezTo>
                <a:cubicBezTo>
                  <a:pt x="1581506" y="-48605"/>
                  <a:pt x="1630908" y="24730"/>
                  <a:pt x="1764100" y="0"/>
                </a:cubicBezTo>
                <a:cubicBezTo>
                  <a:pt x="1897292" y="-24730"/>
                  <a:pt x="2324747" y="21304"/>
                  <a:pt x="2466886" y="0"/>
                </a:cubicBezTo>
                <a:cubicBezTo>
                  <a:pt x="2609025" y="-21304"/>
                  <a:pt x="2710149" y="34020"/>
                  <a:pt x="2935410" y="0"/>
                </a:cubicBezTo>
                <a:cubicBezTo>
                  <a:pt x="3160671" y="-34020"/>
                  <a:pt x="3575202" y="58891"/>
                  <a:pt x="3755326" y="0"/>
                </a:cubicBezTo>
                <a:cubicBezTo>
                  <a:pt x="3935450" y="-58891"/>
                  <a:pt x="3996382" y="9995"/>
                  <a:pt x="4106719" y="0"/>
                </a:cubicBezTo>
                <a:cubicBezTo>
                  <a:pt x="4217056" y="-9995"/>
                  <a:pt x="4552884" y="96117"/>
                  <a:pt x="4926636" y="0"/>
                </a:cubicBezTo>
                <a:cubicBezTo>
                  <a:pt x="5300388" y="-96117"/>
                  <a:pt x="5101890" y="5967"/>
                  <a:pt x="5160897" y="0"/>
                </a:cubicBezTo>
                <a:cubicBezTo>
                  <a:pt x="5219904" y="-5967"/>
                  <a:pt x="5487651" y="37385"/>
                  <a:pt x="5746552" y="0"/>
                </a:cubicBezTo>
                <a:cubicBezTo>
                  <a:pt x="6005453" y="-37385"/>
                  <a:pt x="6082754" y="37655"/>
                  <a:pt x="6332207" y="0"/>
                </a:cubicBezTo>
                <a:cubicBezTo>
                  <a:pt x="6581661" y="-37655"/>
                  <a:pt x="6575358" y="25778"/>
                  <a:pt x="6800731" y="0"/>
                </a:cubicBezTo>
                <a:cubicBezTo>
                  <a:pt x="7026104" y="-25778"/>
                  <a:pt x="7371604" y="85385"/>
                  <a:pt x="7620647" y="0"/>
                </a:cubicBezTo>
                <a:cubicBezTo>
                  <a:pt x="7869690" y="-85385"/>
                  <a:pt x="8100856" y="70005"/>
                  <a:pt x="8440564" y="0"/>
                </a:cubicBezTo>
                <a:cubicBezTo>
                  <a:pt x="8780272" y="-70005"/>
                  <a:pt x="8674058" y="36727"/>
                  <a:pt x="8791957" y="0"/>
                </a:cubicBezTo>
                <a:cubicBezTo>
                  <a:pt x="8909856" y="-36727"/>
                  <a:pt x="9158088" y="10606"/>
                  <a:pt x="9377611" y="0"/>
                </a:cubicBezTo>
                <a:cubicBezTo>
                  <a:pt x="9597134" y="-10606"/>
                  <a:pt x="9820983" y="5186"/>
                  <a:pt x="10197528" y="0"/>
                </a:cubicBezTo>
                <a:cubicBezTo>
                  <a:pt x="10574073" y="-5186"/>
                  <a:pt x="10592945" y="7798"/>
                  <a:pt x="10783183" y="0"/>
                </a:cubicBezTo>
                <a:cubicBezTo>
                  <a:pt x="10973421" y="-7798"/>
                  <a:pt x="10922714" y="3437"/>
                  <a:pt x="11017444" y="0"/>
                </a:cubicBezTo>
                <a:cubicBezTo>
                  <a:pt x="11112174" y="-3437"/>
                  <a:pt x="11482953" y="60903"/>
                  <a:pt x="11837361" y="0"/>
                </a:cubicBezTo>
                <a:cubicBezTo>
                  <a:pt x="11908432" y="-1447"/>
                  <a:pt x="11950979" y="72542"/>
                  <a:pt x="11961628" y="124267"/>
                </a:cubicBezTo>
                <a:cubicBezTo>
                  <a:pt x="11990041" y="258630"/>
                  <a:pt x="11922812" y="404291"/>
                  <a:pt x="11961628" y="621318"/>
                </a:cubicBezTo>
                <a:cubicBezTo>
                  <a:pt x="11961462" y="685473"/>
                  <a:pt x="11909175" y="746249"/>
                  <a:pt x="11837361" y="745585"/>
                </a:cubicBezTo>
                <a:cubicBezTo>
                  <a:pt x="11674244" y="791658"/>
                  <a:pt x="11460835" y="724217"/>
                  <a:pt x="11251706" y="745585"/>
                </a:cubicBezTo>
                <a:cubicBezTo>
                  <a:pt x="11042578" y="766953"/>
                  <a:pt x="10865487" y="710713"/>
                  <a:pt x="10666052" y="745585"/>
                </a:cubicBezTo>
                <a:cubicBezTo>
                  <a:pt x="10466617" y="780457"/>
                  <a:pt x="10426965" y="739255"/>
                  <a:pt x="10314659" y="745585"/>
                </a:cubicBezTo>
                <a:cubicBezTo>
                  <a:pt x="10202353" y="751915"/>
                  <a:pt x="9829710" y="662826"/>
                  <a:pt x="9611873" y="745585"/>
                </a:cubicBezTo>
                <a:cubicBezTo>
                  <a:pt x="9394036" y="828344"/>
                  <a:pt x="9418699" y="703824"/>
                  <a:pt x="9260480" y="745585"/>
                </a:cubicBezTo>
                <a:cubicBezTo>
                  <a:pt x="9102261" y="787346"/>
                  <a:pt x="8792284" y="722472"/>
                  <a:pt x="8557695" y="745585"/>
                </a:cubicBezTo>
                <a:cubicBezTo>
                  <a:pt x="8323106" y="768698"/>
                  <a:pt x="8429685" y="720844"/>
                  <a:pt x="8323433" y="745585"/>
                </a:cubicBezTo>
                <a:cubicBezTo>
                  <a:pt x="8217181" y="770326"/>
                  <a:pt x="7780229" y="705792"/>
                  <a:pt x="7620647" y="745585"/>
                </a:cubicBezTo>
                <a:cubicBezTo>
                  <a:pt x="7461065" y="785378"/>
                  <a:pt x="7376716" y="715761"/>
                  <a:pt x="7269254" y="745585"/>
                </a:cubicBezTo>
                <a:cubicBezTo>
                  <a:pt x="7161792" y="775409"/>
                  <a:pt x="7116654" y="741148"/>
                  <a:pt x="7034992" y="745585"/>
                </a:cubicBezTo>
                <a:cubicBezTo>
                  <a:pt x="6953330" y="750022"/>
                  <a:pt x="6851284" y="711043"/>
                  <a:pt x="6683600" y="745585"/>
                </a:cubicBezTo>
                <a:cubicBezTo>
                  <a:pt x="6515916" y="780127"/>
                  <a:pt x="6264774" y="732909"/>
                  <a:pt x="5980814" y="745585"/>
                </a:cubicBezTo>
                <a:cubicBezTo>
                  <a:pt x="5696854" y="758261"/>
                  <a:pt x="5784970" y="717922"/>
                  <a:pt x="5629421" y="745585"/>
                </a:cubicBezTo>
                <a:cubicBezTo>
                  <a:pt x="5473872" y="773248"/>
                  <a:pt x="5502413" y="734684"/>
                  <a:pt x="5395159" y="745585"/>
                </a:cubicBezTo>
                <a:cubicBezTo>
                  <a:pt x="5287905" y="756486"/>
                  <a:pt x="5218304" y="740916"/>
                  <a:pt x="5043766" y="745585"/>
                </a:cubicBezTo>
                <a:cubicBezTo>
                  <a:pt x="4869228" y="750254"/>
                  <a:pt x="4696152" y="710319"/>
                  <a:pt x="4575243" y="745585"/>
                </a:cubicBezTo>
                <a:cubicBezTo>
                  <a:pt x="4454334" y="780851"/>
                  <a:pt x="4167731" y="693616"/>
                  <a:pt x="3989588" y="745585"/>
                </a:cubicBezTo>
                <a:cubicBezTo>
                  <a:pt x="3811446" y="797554"/>
                  <a:pt x="3809162" y="735243"/>
                  <a:pt x="3638195" y="745585"/>
                </a:cubicBezTo>
                <a:cubicBezTo>
                  <a:pt x="3467228" y="755927"/>
                  <a:pt x="3209573" y="694038"/>
                  <a:pt x="2818279" y="745585"/>
                </a:cubicBezTo>
                <a:cubicBezTo>
                  <a:pt x="2426985" y="797132"/>
                  <a:pt x="2366701" y="731676"/>
                  <a:pt x="2232624" y="745585"/>
                </a:cubicBezTo>
                <a:cubicBezTo>
                  <a:pt x="2098547" y="759494"/>
                  <a:pt x="1732081" y="735253"/>
                  <a:pt x="1412707" y="745585"/>
                </a:cubicBezTo>
                <a:cubicBezTo>
                  <a:pt x="1093333" y="755917"/>
                  <a:pt x="1013769" y="718032"/>
                  <a:pt x="709922" y="745585"/>
                </a:cubicBezTo>
                <a:cubicBezTo>
                  <a:pt x="406075" y="773138"/>
                  <a:pt x="405684" y="680355"/>
                  <a:pt x="124267" y="745585"/>
                </a:cubicBezTo>
                <a:cubicBezTo>
                  <a:pt x="70596" y="748150"/>
                  <a:pt x="-9678" y="693490"/>
                  <a:pt x="0" y="621318"/>
                </a:cubicBezTo>
                <a:cubicBezTo>
                  <a:pt x="-37057" y="475751"/>
                  <a:pt x="46877" y="312050"/>
                  <a:pt x="0" y="124267"/>
                </a:cubicBezTo>
                <a:close/>
              </a:path>
            </a:pathLst>
          </a:custGeom>
          <a:noFill/>
          <a:ln>
            <a:solidFill>
              <a:srgbClr val="FF0000"/>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50"/>
                </a:solidFill>
                <a:latin typeface="#9Slide07 SVNStick A Round" panose="02000503000000000000" pitchFamily="2" charset="0"/>
                <a:cs typeface="Arial" panose="020B0604020202020204" pitchFamily="34" charset="0"/>
              </a:rPr>
              <a:t>4. những chuyển biến trong phát triển và phân bố kinh tế</a:t>
            </a:r>
            <a:endParaRPr lang="en-US" sz="4400" b="1" dirty="0">
              <a:solidFill>
                <a:srgbClr val="00B050"/>
              </a:solidFill>
              <a:latin typeface="#9Slide07 SVNStick A Round" panose="02000503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EB6A57FF-81F0-3D81-DD96-BC94A737B53A}"/>
              </a:ext>
            </a:extLst>
          </p:cNvPr>
          <p:cNvPicPr>
            <a:picLocks noChangeAspect="1"/>
          </p:cNvPicPr>
          <p:nvPr/>
        </p:nvPicPr>
        <p:blipFill>
          <a:blip r:embed="rId2"/>
          <a:stretch>
            <a:fillRect/>
          </a:stretch>
        </p:blipFill>
        <p:spPr>
          <a:xfrm>
            <a:off x="1217636" y="4440178"/>
            <a:ext cx="6220047" cy="2309052"/>
          </a:xfrm>
          <a:prstGeom prst="rect">
            <a:avLst/>
          </a:prstGeom>
        </p:spPr>
      </p:pic>
      <p:pic>
        <p:nvPicPr>
          <p:cNvPr id="8" name="Picture 7">
            <a:extLst>
              <a:ext uri="{FF2B5EF4-FFF2-40B4-BE49-F238E27FC236}">
                <a16:creationId xmlns:a16="http://schemas.microsoft.com/office/drawing/2014/main" id="{BA9DF00A-59F6-CA94-F452-022F9A1FB747}"/>
              </a:ext>
            </a:extLst>
          </p:cNvPr>
          <p:cNvPicPr>
            <a:picLocks noChangeAspect="1"/>
          </p:cNvPicPr>
          <p:nvPr/>
        </p:nvPicPr>
        <p:blipFill>
          <a:blip r:embed="rId3"/>
          <a:stretch>
            <a:fillRect/>
          </a:stretch>
        </p:blipFill>
        <p:spPr>
          <a:xfrm>
            <a:off x="8038214" y="943752"/>
            <a:ext cx="3940688" cy="5805478"/>
          </a:xfrm>
          <a:prstGeom prst="rect">
            <a:avLst/>
          </a:prstGeom>
        </p:spPr>
      </p:pic>
      <p:grpSp>
        <p:nvGrpSpPr>
          <p:cNvPr id="13" name="Group 12">
            <a:extLst>
              <a:ext uri="{FF2B5EF4-FFF2-40B4-BE49-F238E27FC236}">
                <a16:creationId xmlns:a16="http://schemas.microsoft.com/office/drawing/2014/main" id="{7A0CC6E1-0D61-52E5-D686-43D9E22A8374}"/>
              </a:ext>
            </a:extLst>
          </p:cNvPr>
          <p:cNvGrpSpPr/>
          <p:nvPr/>
        </p:nvGrpSpPr>
        <p:grpSpPr>
          <a:xfrm>
            <a:off x="375894" y="1243628"/>
            <a:ext cx="7555786" cy="3155930"/>
            <a:chOff x="375894" y="1243628"/>
            <a:chExt cx="7555786" cy="3155930"/>
          </a:xfrm>
        </p:grpSpPr>
        <p:sp>
          <p:nvSpPr>
            <p:cNvPr id="10" name="TextBox 9">
              <a:extLst>
                <a:ext uri="{FF2B5EF4-FFF2-40B4-BE49-F238E27FC236}">
                  <a16:creationId xmlns:a16="http://schemas.microsoft.com/office/drawing/2014/main" id="{63CC59E9-F472-5D4E-9411-82AB2D34DEEB}"/>
                </a:ext>
              </a:extLst>
            </p:cNvPr>
            <p:cNvSpPr txBox="1"/>
            <p:nvPr/>
          </p:nvSpPr>
          <p:spPr>
            <a:xfrm>
              <a:off x="375894" y="2091234"/>
              <a:ext cx="7555786" cy="2308324"/>
            </a:xfrm>
            <a:prstGeom prst="rect">
              <a:avLst/>
            </a:prstGeom>
            <a:noFill/>
            <a:ln w="12700">
              <a:solidFill>
                <a:schemeClr val="accent6">
                  <a:lumMod val="75000"/>
                </a:schemeClr>
              </a:solidFill>
              <a:prstDash val="dash"/>
            </a:ln>
          </p:spPr>
          <p:txBody>
            <a:bodyPr wrap="square">
              <a:spAutoFit/>
            </a:bodyPr>
            <a:lstStyle/>
            <a:p>
              <a:pPr algn="just"/>
              <a:r>
                <a:rPr lang="en-US" sz="3600" b="0" i="0">
                  <a:solidFill>
                    <a:srgbClr val="0070C0"/>
                  </a:solidFill>
                  <a:effectLst/>
                  <a:latin typeface="#9Slide03 SFU Futura_12" panose="00000400000000000000" pitchFamily="2" charset="0"/>
                </a:rPr>
                <a:t>Dựa vào thông tin mục 4, hãy phân tích những chuyển biến trong sự phát triển và phân bố kinh tế của Duyên hải Nam Trung Bộ.</a:t>
              </a:r>
              <a:endParaRPr lang="en-US" sz="3600">
                <a:solidFill>
                  <a:srgbClr val="0070C0"/>
                </a:solidFill>
                <a:latin typeface="#9Slide03 SFU Futura_12" panose="00000400000000000000" pitchFamily="2" charset="0"/>
              </a:endParaRPr>
            </a:p>
          </p:txBody>
        </p:sp>
        <p:sp>
          <p:nvSpPr>
            <p:cNvPr id="12" name="TextBox 11">
              <a:extLst>
                <a:ext uri="{FF2B5EF4-FFF2-40B4-BE49-F238E27FC236}">
                  <a16:creationId xmlns:a16="http://schemas.microsoft.com/office/drawing/2014/main" id="{B80201A6-0C25-1CAE-BB27-3474F573E364}"/>
                </a:ext>
              </a:extLst>
            </p:cNvPr>
            <p:cNvSpPr txBox="1"/>
            <p:nvPr/>
          </p:nvSpPr>
          <p:spPr>
            <a:xfrm>
              <a:off x="1217636" y="1243628"/>
              <a:ext cx="5290195" cy="646331"/>
            </a:xfrm>
            <a:prstGeom prst="rect">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TÔI LÀ CHUYÊN GIA</a:t>
              </a:r>
            </a:p>
          </p:txBody>
        </p:sp>
      </p:grpSp>
    </p:spTree>
    <p:extLst>
      <p:ext uri="{BB962C8B-B14F-4D97-AF65-F5344CB8AC3E}">
        <p14:creationId xmlns:p14="http://schemas.microsoft.com/office/powerpoint/2010/main" val="1863278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71" name="Google Shape;1171;p58"/>
          <p:cNvSpPr txBox="1"/>
          <p:nvPr/>
        </p:nvSpPr>
        <p:spPr>
          <a:xfrm>
            <a:off x="589475" y="-106460"/>
            <a:ext cx="10290000" cy="817200"/>
          </a:xfrm>
          <a:prstGeom prst="rect">
            <a:avLst/>
          </a:prstGeom>
          <a:noFill/>
          <a:ln>
            <a:noFill/>
          </a:ln>
        </p:spPr>
        <p:txBody>
          <a:bodyPr spcFirstLastPara="1" wrap="square" lIns="121900" tIns="121900" rIns="121900" bIns="121900" anchor="t" anchorCtr="0">
            <a:noAutofit/>
          </a:bodyPr>
          <a:lstStyle/>
          <a:p>
            <a:pPr algn="ctr"/>
            <a:r>
              <a:rPr lang="en" sz="3200" b="1">
                <a:solidFill>
                  <a:srgbClr val="C00000"/>
                </a:solidFill>
                <a:latin typeface="Paytone One"/>
                <a:ea typeface="Paytone One"/>
                <a:cs typeface="Paytone One"/>
                <a:sym typeface="Paytone One"/>
              </a:rPr>
              <a:t>CHUYỂN BIẾN TRONG PHÁT TRIỂN VÀ PHÂN BỐ KINH TẾ</a:t>
            </a:r>
            <a:endParaRPr sz="3200" b="1">
              <a:solidFill>
                <a:srgbClr val="C00000"/>
              </a:solidFill>
              <a:latin typeface="Paytone One"/>
              <a:ea typeface="Paytone One"/>
              <a:cs typeface="Paytone One"/>
              <a:sym typeface="Paytone One"/>
            </a:endParaRPr>
          </a:p>
        </p:txBody>
      </p:sp>
      <p:grpSp>
        <p:nvGrpSpPr>
          <p:cNvPr id="15" name="Group 14">
            <a:extLst>
              <a:ext uri="{FF2B5EF4-FFF2-40B4-BE49-F238E27FC236}">
                <a16:creationId xmlns:a16="http://schemas.microsoft.com/office/drawing/2014/main" id="{A7F5721D-9D5B-3E2D-49A7-E7152F6D2DA1}"/>
              </a:ext>
            </a:extLst>
          </p:cNvPr>
          <p:cNvGrpSpPr/>
          <p:nvPr/>
        </p:nvGrpSpPr>
        <p:grpSpPr>
          <a:xfrm>
            <a:off x="233759" y="3421955"/>
            <a:ext cx="4975571" cy="2170771"/>
            <a:chOff x="233759" y="3421955"/>
            <a:chExt cx="4975571" cy="2170771"/>
          </a:xfrm>
        </p:grpSpPr>
        <p:cxnSp>
          <p:nvCxnSpPr>
            <p:cNvPr id="1167" name="Google Shape;1167;p58"/>
            <p:cNvCxnSpPr>
              <a:cxnSpLocks/>
            </p:cNvCxnSpPr>
            <p:nvPr/>
          </p:nvCxnSpPr>
          <p:spPr>
            <a:xfrm rot="5400000">
              <a:off x="4013930" y="3934955"/>
              <a:ext cx="1708400" cy="682400"/>
            </a:xfrm>
            <a:prstGeom prst="bentConnector2">
              <a:avLst/>
            </a:prstGeom>
            <a:noFill/>
            <a:ln w="9525" cap="flat" cmpd="sng">
              <a:solidFill>
                <a:schemeClr val="dk1"/>
              </a:solidFill>
              <a:prstDash val="dash"/>
              <a:round/>
              <a:headEnd type="none" w="med" len="med"/>
              <a:tailEnd type="none" w="med" len="med"/>
            </a:ln>
          </p:spPr>
        </p:cxnSp>
        <p:grpSp>
          <p:nvGrpSpPr>
            <p:cNvPr id="1184" name="Google Shape;1184;p58"/>
            <p:cNvGrpSpPr/>
            <p:nvPr/>
          </p:nvGrpSpPr>
          <p:grpSpPr>
            <a:xfrm>
              <a:off x="233759" y="4221012"/>
              <a:ext cx="4439973" cy="1371714"/>
              <a:chOff x="-193215" y="3684451"/>
              <a:chExt cx="3329980" cy="924124"/>
            </a:xfrm>
          </p:grpSpPr>
          <p:sp>
            <p:nvSpPr>
              <p:cNvPr id="1168" name="Google Shape;1168;p58"/>
              <p:cNvSpPr/>
              <p:nvPr/>
            </p:nvSpPr>
            <p:spPr>
              <a:xfrm flipH="1">
                <a:off x="-193215" y="3684451"/>
                <a:ext cx="3206339" cy="924124"/>
              </a:xfrm>
              <a:prstGeom prst="roundRect">
                <a:avLst>
                  <a:gd name="adj" fmla="val 50000"/>
                </a:avLst>
              </a:prstGeom>
              <a:solidFill>
                <a:schemeClr val="lt1"/>
              </a:solid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185" name="Google Shape;1185;p58"/>
              <p:cNvSpPr txBox="1"/>
              <p:nvPr/>
            </p:nvSpPr>
            <p:spPr>
              <a:xfrm>
                <a:off x="-4658" y="3850893"/>
                <a:ext cx="3084097" cy="640500"/>
              </a:xfrm>
              <a:prstGeom prst="rect">
                <a:avLst/>
              </a:prstGeom>
              <a:noFill/>
              <a:ln>
                <a:noFill/>
              </a:ln>
            </p:spPr>
            <p:txBody>
              <a:bodyPr spcFirstLastPara="1" wrap="square" lIns="121900" tIns="121900" rIns="121900" bIns="121900" anchor="ctr" anchorCtr="0">
                <a:noAutofit/>
              </a:bodyPr>
              <a:lstStyle/>
              <a:p>
                <a:r>
                  <a:rPr lang="en-US" sz="2000" b="0" i="0">
                    <a:solidFill>
                      <a:srgbClr val="0070C0"/>
                    </a:solidFill>
                    <a:effectLst/>
                    <a:latin typeface="#9Slide03 SFU Futura_12" panose="00000400000000000000" pitchFamily="2" charset="0"/>
                  </a:rPr>
                  <a:t>Cơ cấu KT chuyển dịch theo hướng </a:t>
                </a:r>
                <a:r>
                  <a:rPr lang="vi-VN" sz="2000" b="0" i="0">
                    <a:solidFill>
                      <a:srgbClr val="0070C0"/>
                    </a:solidFill>
                    <a:effectLst/>
                    <a:latin typeface="#9Slide03 SFU Futura_12" panose="00000400000000000000" pitchFamily="2" charset="0"/>
                  </a:rPr>
                  <a:t>tăng tỉ trọng ngành công nghiệp xây dựng, giảm tỉ trọng nông nghiệp, lâm nghiệp và thủy sản, </a:t>
                </a:r>
                <a:endParaRPr sz="2000">
                  <a:solidFill>
                    <a:schemeClr val="dk1"/>
                  </a:solidFill>
                  <a:latin typeface="Montserrat Light"/>
                  <a:ea typeface="Montserrat Light"/>
                  <a:cs typeface="Montserrat Light"/>
                  <a:sym typeface="Montserrat Light"/>
                </a:endParaRPr>
              </a:p>
            </p:txBody>
          </p:sp>
          <p:grpSp>
            <p:nvGrpSpPr>
              <p:cNvPr id="1186" name="Google Shape;1186;p58"/>
              <p:cNvGrpSpPr/>
              <p:nvPr/>
            </p:nvGrpSpPr>
            <p:grpSpPr>
              <a:xfrm>
                <a:off x="2782424" y="4083490"/>
                <a:ext cx="354341" cy="353394"/>
                <a:chOff x="-46562837" y="3903075"/>
                <a:chExt cx="299325" cy="298525"/>
              </a:xfrm>
            </p:grpSpPr>
            <p:sp>
              <p:nvSpPr>
                <p:cNvPr id="1187" name="Google Shape;1187;p58"/>
                <p:cNvSpPr/>
                <p:nvPr/>
              </p:nvSpPr>
              <p:spPr>
                <a:xfrm>
                  <a:off x="-46424078" y="4025950"/>
                  <a:ext cx="53575" cy="52775"/>
                </a:xfrm>
                <a:custGeom>
                  <a:avLst/>
                  <a:gdLst/>
                  <a:ahLst/>
                  <a:cxnLst/>
                  <a:rect l="l" t="t" r="r" b="b"/>
                  <a:pathLst>
                    <a:path w="2143" h="2111" extrusionOk="0">
                      <a:moveTo>
                        <a:pt x="1071" y="0"/>
                      </a:moveTo>
                      <a:cubicBezTo>
                        <a:pt x="473" y="0"/>
                        <a:pt x="0" y="473"/>
                        <a:pt x="0" y="1071"/>
                      </a:cubicBezTo>
                      <a:cubicBezTo>
                        <a:pt x="0" y="1638"/>
                        <a:pt x="473" y="2111"/>
                        <a:pt x="1071" y="2111"/>
                      </a:cubicBezTo>
                      <a:cubicBezTo>
                        <a:pt x="1670" y="2111"/>
                        <a:pt x="2143" y="1638"/>
                        <a:pt x="2143" y="1071"/>
                      </a:cubicBezTo>
                      <a:cubicBezTo>
                        <a:pt x="2079" y="473"/>
                        <a:pt x="1607" y="0"/>
                        <a:pt x="107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88" name="Google Shape;1188;p58"/>
                <p:cNvSpPr/>
                <p:nvPr/>
              </p:nvSpPr>
              <p:spPr>
                <a:xfrm>
                  <a:off x="-46562837" y="3903075"/>
                  <a:ext cx="299325" cy="298525"/>
                </a:xfrm>
                <a:custGeom>
                  <a:avLst/>
                  <a:gdLst/>
                  <a:ahLst/>
                  <a:cxnLst/>
                  <a:rect l="l" t="t" r="r" b="b"/>
                  <a:pathLst>
                    <a:path w="11973" h="11941" extrusionOk="0">
                      <a:moveTo>
                        <a:pt x="6301" y="1418"/>
                      </a:moveTo>
                      <a:cubicBezTo>
                        <a:pt x="8538" y="1607"/>
                        <a:pt x="10366" y="3371"/>
                        <a:pt x="10523" y="5608"/>
                      </a:cubicBezTo>
                      <a:lnTo>
                        <a:pt x="9798" y="5608"/>
                      </a:lnTo>
                      <a:cubicBezTo>
                        <a:pt x="9641" y="3781"/>
                        <a:pt x="8160" y="2300"/>
                        <a:pt x="6301" y="2111"/>
                      </a:cubicBezTo>
                      <a:lnTo>
                        <a:pt x="6301" y="1418"/>
                      </a:lnTo>
                      <a:close/>
                      <a:moveTo>
                        <a:pt x="5640" y="1450"/>
                      </a:moveTo>
                      <a:lnTo>
                        <a:pt x="5640" y="2143"/>
                      </a:lnTo>
                      <a:cubicBezTo>
                        <a:pt x="3781" y="2300"/>
                        <a:pt x="2332" y="3812"/>
                        <a:pt x="2111" y="5671"/>
                      </a:cubicBezTo>
                      <a:lnTo>
                        <a:pt x="1418" y="5671"/>
                      </a:lnTo>
                      <a:cubicBezTo>
                        <a:pt x="1576" y="3371"/>
                        <a:pt x="3371" y="1607"/>
                        <a:pt x="5640" y="1450"/>
                      </a:cubicBezTo>
                      <a:close/>
                      <a:moveTo>
                        <a:pt x="6333" y="2899"/>
                      </a:moveTo>
                      <a:cubicBezTo>
                        <a:pt x="7782" y="3056"/>
                        <a:pt x="8948" y="4190"/>
                        <a:pt x="9105" y="5671"/>
                      </a:cubicBezTo>
                      <a:lnTo>
                        <a:pt x="8790" y="5671"/>
                      </a:lnTo>
                      <a:cubicBezTo>
                        <a:pt x="8570" y="5671"/>
                        <a:pt x="8412" y="5829"/>
                        <a:pt x="8412" y="6018"/>
                      </a:cubicBezTo>
                      <a:cubicBezTo>
                        <a:pt x="8412" y="6175"/>
                        <a:pt x="8570" y="6333"/>
                        <a:pt x="8790" y="6333"/>
                      </a:cubicBezTo>
                      <a:lnTo>
                        <a:pt x="9105" y="6333"/>
                      </a:lnTo>
                      <a:cubicBezTo>
                        <a:pt x="8948" y="7782"/>
                        <a:pt x="7782" y="8916"/>
                        <a:pt x="6333" y="9137"/>
                      </a:cubicBezTo>
                      <a:lnTo>
                        <a:pt x="6333" y="8822"/>
                      </a:lnTo>
                      <a:cubicBezTo>
                        <a:pt x="6333" y="8601"/>
                        <a:pt x="6175" y="8444"/>
                        <a:pt x="5986" y="8444"/>
                      </a:cubicBezTo>
                      <a:cubicBezTo>
                        <a:pt x="5797" y="8444"/>
                        <a:pt x="5640" y="8601"/>
                        <a:pt x="5640" y="8822"/>
                      </a:cubicBezTo>
                      <a:lnTo>
                        <a:pt x="5640" y="9137"/>
                      </a:lnTo>
                      <a:cubicBezTo>
                        <a:pt x="4191" y="8979"/>
                        <a:pt x="3025" y="7814"/>
                        <a:pt x="2867" y="6364"/>
                      </a:cubicBezTo>
                      <a:lnTo>
                        <a:pt x="3182" y="6364"/>
                      </a:lnTo>
                      <a:cubicBezTo>
                        <a:pt x="3403" y="6364"/>
                        <a:pt x="3560" y="6207"/>
                        <a:pt x="3560" y="6018"/>
                      </a:cubicBezTo>
                      <a:cubicBezTo>
                        <a:pt x="3560" y="5829"/>
                        <a:pt x="3403" y="5671"/>
                        <a:pt x="3182" y="5671"/>
                      </a:cubicBezTo>
                      <a:lnTo>
                        <a:pt x="2867" y="5671"/>
                      </a:lnTo>
                      <a:cubicBezTo>
                        <a:pt x="3025" y="4190"/>
                        <a:pt x="4191" y="3056"/>
                        <a:pt x="5640" y="2899"/>
                      </a:cubicBezTo>
                      <a:lnTo>
                        <a:pt x="5640" y="3214"/>
                      </a:lnTo>
                      <a:cubicBezTo>
                        <a:pt x="5640" y="3403"/>
                        <a:pt x="5797" y="3560"/>
                        <a:pt x="5986" y="3560"/>
                      </a:cubicBezTo>
                      <a:cubicBezTo>
                        <a:pt x="6175" y="3560"/>
                        <a:pt x="6333" y="3403"/>
                        <a:pt x="6333" y="3214"/>
                      </a:cubicBezTo>
                      <a:lnTo>
                        <a:pt x="6333" y="2899"/>
                      </a:lnTo>
                      <a:close/>
                      <a:moveTo>
                        <a:pt x="2111" y="6333"/>
                      </a:moveTo>
                      <a:cubicBezTo>
                        <a:pt x="2269" y="8192"/>
                        <a:pt x="3781" y="9641"/>
                        <a:pt x="5640" y="9830"/>
                      </a:cubicBezTo>
                      <a:lnTo>
                        <a:pt x="5640" y="10554"/>
                      </a:lnTo>
                      <a:cubicBezTo>
                        <a:pt x="3371" y="10334"/>
                        <a:pt x="1576" y="8570"/>
                        <a:pt x="1418" y="6333"/>
                      </a:cubicBezTo>
                      <a:close/>
                      <a:moveTo>
                        <a:pt x="10523" y="6333"/>
                      </a:moveTo>
                      <a:cubicBezTo>
                        <a:pt x="10366" y="8570"/>
                        <a:pt x="8538" y="10334"/>
                        <a:pt x="6301" y="10554"/>
                      </a:cubicBezTo>
                      <a:lnTo>
                        <a:pt x="6301" y="9830"/>
                      </a:lnTo>
                      <a:cubicBezTo>
                        <a:pt x="8160" y="9672"/>
                        <a:pt x="9609" y="8192"/>
                        <a:pt x="9798" y="6333"/>
                      </a:cubicBezTo>
                      <a:close/>
                      <a:moveTo>
                        <a:pt x="5986" y="0"/>
                      </a:moveTo>
                      <a:cubicBezTo>
                        <a:pt x="5797" y="0"/>
                        <a:pt x="5640" y="158"/>
                        <a:pt x="5640" y="347"/>
                      </a:cubicBezTo>
                      <a:lnTo>
                        <a:pt x="5640" y="725"/>
                      </a:lnTo>
                      <a:cubicBezTo>
                        <a:pt x="2993" y="882"/>
                        <a:pt x="914" y="3025"/>
                        <a:pt x="757" y="5608"/>
                      </a:cubicBezTo>
                      <a:lnTo>
                        <a:pt x="347" y="5608"/>
                      </a:lnTo>
                      <a:cubicBezTo>
                        <a:pt x="158" y="5608"/>
                        <a:pt x="0" y="5766"/>
                        <a:pt x="0" y="5986"/>
                      </a:cubicBezTo>
                      <a:cubicBezTo>
                        <a:pt x="0" y="6175"/>
                        <a:pt x="158" y="6333"/>
                        <a:pt x="347" y="6333"/>
                      </a:cubicBezTo>
                      <a:lnTo>
                        <a:pt x="757" y="6333"/>
                      </a:lnTo>
                      <a:cubicBezTo>
                        <a:pt x="914" y="8979"/>
                        <a:pt x="3025" y="11059"/>
                        <a:pt x="5640" y="11216"/>
                      </a:cubicBezTo>
                      <a:lnTo>
                        <a:pt x="5640" y="11594"/>
                      </a:lnTo>
                      <a:cubicBezTo>
                        <a:pt x="5640" y="11783"/>
                        <a:pt x="5797" y="11941"/>
                        <a:pt x="5986" y="11941"/>
                      </a:cubicBezTo>
                      <a:cubicBezTo>
                        <a:pt x="6175" y="11941"/>
                        <a:pt x="6333" y="11783"/>
                        <a:pt x="6333" y="11594"/>
                      </a:cubicBezTo>
                      <a:lnTo>
                        <a:pt x="6333" y="11216"/>
                      </a:lnTo>
                      <a:cubicBezTo>
                        <a:pt x="8979" y="11059"/>
                        <a:pt x="11059" y="8916"/>
                        <a:pt x="11216" y="6333"/>
                      </a:cubicBezTo>
                      <a:lnTo>
                        <a:pt x="11626" y="6333"/>
                      </a:lnTo>
                      <a:cubicBezTo>
                        <a:pt x="11815" y="6333"/>
                        <a:pt x="11972" y="6175"/>
                        <a:pt x="11972" y="5986"/>
                      </a:cubicBezTo>
                      <a:cubicBezTo>
                        <a:pt x="11972" y="5766"/>
                        <a:pt x="11815" y="5608"/>
                        <a:pt x="11626" y="5608"/>
                      </a:cubicBezTo>
                      <a:lnTo>
                        <a:pt x="11216" y="5608"/>
                      </a:lnTo>
                      <a:cubicBezTo>
                        <a:pt x="11059" y="2993"/>
                        <a:pt x="8948" y="882"/>
                        <a:pt x="6333" y="725"/>
                      </a:cubicBezTo>
                      <a:lnTo>
                        <a:pt x="6333" y="347"/>
                      </a:lnTo>
                      <a:cubicBezTo>
                        <a:pt x="6333" y="158"/>
                        <a:pt x="6175" y="0"/>
                        <a:pt x="598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grpSp>
      <p:grpSp>
        <p:nvGrpSpPr>
          <p:cNvPr id="14" name="Group 13">
            <a:extLst>
              <a:ext uri="{FF2B5EF4-FFF2-40B4-BE49-F238E27FC236}">
                <a16:creationId xmlns:a16="http://schemas.microsoft.com/office/drawing/2014/main" id="{DF45FD90-A461-5E13-5280-B91519338C64}"/>
              </a:ext>
            </a:extLst>
          </p:cNvPr>
          <p:cNvGrpSpPr/>
          <p:nvPr/>
        </p:nvGrpSpPr>
        <p:grpSpPr>
          <a:xfrm>
            <a:off x="260331" y="2743562"/>
            <a:ext cx="4935874" cy="1377358"/>
            <a:chOff x="260331" y="2743562"/>
            <a:chExt cx="4935874" cy="1377358"/>
          </a:xfrm>
        </p:grpSpPr>
        <p:cxnSp>
          <p:nvCxnSpPr>
            <p:cNvPr id="1165" name="Google Shape;1165;p58"/>
            <p:cNvCxnSpPr>
              <a:cxnSpLocks/>
              <a:stCxn id="1163" idx="4"/>
              <a:endCxn id="1166" idx="1"/>
            </p:cNvCxnSpPr>
            <p:nvPr/>
          </p:nvCxnSpPr>
          <p:spPr>
            <a:xfrm rot="5400000">
              <a:off x="4475276" y="2782577"/>
              <a:ext cx="759944" cy="681914"/>
            </a:xfrm>
            <a:prstGeom prst="bentConnector2">
              <a:avLst/>
            </a:prstGeom>
            <a:noFill/>
            <a:ln w="9525" cap="flat" cmpd="sng">
              <a:solidFill>
                <a:schemeClr val="dk1"/>
              </a:solidFill>
              <a:prstDash val="dash"/>
              <a:round/>
              <a:headEnd type="none" w="med" len="med"/>
              <a:tailEnd type="none" w="med" len="med"/>
            </a:ln>
          </p:spPr>
        </p:cxnSp>
        <p:grpSp>
          <p:nvGrpSpPr>
            <p:cNvPr id="1202" name="Google Shape;1202;p58"/>
            <p:cNvGrpSpPr/>
            <p:nvPr/>
          </p:nvGrpSpPr>
          <p:grpSpPr>
            <a:xfrm>
              <a:off x="260331" y="2984761"/>
              <a:ext cx="4275119" cy="1136159"/>
              <a:chOff x="456837" y="3201849"/>
              <a:chExt cx="2569003" cy="852119"/>
            </a:xfrm>
          </p:grpSpPr>
          <p:sp>
            <p:nvSpPr>
              <p:cNvPr id="1166" name="Google Shape;1166;p58"/>
              <p:cNvSpPr/>
              <p:nvPr/>
            </p:nvSpPr>
            <p:spPr>
              <a:xfrm flipH="1">
                <a:off x="456837" y="3201849"/>
                <a:ext cx="2556288" cy="778117"/>
              </a:xfrm>
              <a:prstGeom prst="roundRect">
                <a:avLst>
                  <a:gd name="adj" fmla="val 50000"/>
                </a:avLst>
              </a:prstGeom>
              <a:solidFill>
                <a:schemeClr val="lt1"/>
              </a:solid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203" name="Google Shape;1203;p58"/>
              <p:cNvSpPr txBox="1"/>
              <p:nvPr/>
            </p:nvSpPr>
            <p:spPr>
              <a:xfrm>
                <a:off x="654626" y="3413468"/>
                <a:ext cx="2020849" cy="640500"/>
              </a:xfrm>
              <a:prstGeom prst="rect">
                <a:avLst/>
              </a:prstGeom>
              <a:noFill/>
              <a:ln>
                <a:noFill/>
              </a:ln>
            </p:spPr>
            <p:txBody>
              <a:bodyPr spcFirstLastPara="1" wrap="square" lIns="121900" tIns="121900" rIns="121900" bIns="121900" anchor="ctr" anchorCtr="0">
                <a:noAutofit/>
              </a:bodyPr>
              <a:lstStyle/>
              <a:p>
                <a:pPr algn="just"/>
                <a:r>
                  <a:rPr lang="en-US" sz="2000" b="0" i="0">
                    <a:solidFill>
                      <a:srgbClr val="0070C0"/>
                    </a:solidFill>
                    <a:effectLst/>
                    <a:latin typeface="#9Slide03 SFU Futura_12" panose="00000400000000000000" pitchFamily="2" charset="0"/>
                  </a:rPr>
                  <a:t>GDP ngày càng tang </a:t>
                </a:r>
                <a:r>
                  <a:rPr lang="vi-VN" sz="2000" b="0" i="0">
                    <a:solidFill>
                      <a:srgbClr val="0070C0"/>
                    </a:solidFill>
                    <a:effectLst/>
                    <a:latin typeface="#9Slide03 SFU Futura_12" panose="00000400000000000000" pitchFamily="2" charset="0"/>
                  </a:rPr>
                  <a:t>, chiếm hơn 7% </a:t>
                </a:r>
                <a:r>
                  <a:rPr lang="en-US" sz="2000" b="0" i="0">
                    <a:solidFill>
                      <a:srgbClr val="0070C0"/>
                    </a:solidFill>
                    <a:effectLst/>
                    <a:latin typeface="#9Slide03 SFU Futura_12" panose="00000400000000000000" pitchFamily="2" charset="0"/>
                  </a:rPr>
                  <a:t>cơ cấu </a:t>
                </a:r>
                <a:r>
                  <a:rPr lang="vi-VN" sz="2000" b="0" i="0">
                    <a:solidFill>
                      <a:srgbClr val="0070C0"/>
                    </a:solidFill>
                    <a:effectLst/>
                    <a:latin typeface="#9Slide03 SFU Futura_12" panose="00000400000000000000" pitchFamily="2" charset="0"/>
                  </a:rPr>
                  <a:t>GDP</a:t>
                </a:r>
                <a:r>
                  <a:rPr lang="en-US" sz="2000" b="0" i="0">
                    <a:solidFill>
                      <a:srgbClr val="0070C0"/>
                    </a:solidFill>
                    <a:effectLst/>
                    <a:latin typeface="#9Slide03 SFU Futura_12" panose="00000400000000000000" pitchFamily="2" charset="0"/>
                  </a:rPr>
                  <a:t> </a:t>
                </a:r>
                <a:r>
                  <a:rPr lang="vi-VN" sz="2000" b="0" i="0">
                    <a:solidFill>
                      <a:srgbClr val="0070C0"/>
                    </a:solidFill>
                    <a:effectLst/>
                    <a:latin typeface="#9Slide03 SFU Futura_12" panose="00000400000000000000" pitchFamily="2" charset="0"/>
                  </a:rPr>
                  <a:t>cả nước 2021</a:t>
                </a:r>
                <a:r>
                  <a:rPr lang="vi-VN" sz="2400" b="0" i="0">
                    <a:solidFill>
                      <a:srgbClr val="0070C0"/>
                    </a:solidFill>
                    <a:effectLst/>
                    <a:latin typeface="#9Slide03 SFU Futura_12" panose="00000400000000000000" pitchFamily="2" charset="0"/>
                  </a:rPr>
                  <a:t>.</a:t>
                </a:r>
              </a:p>
              <a:p>
                <a:pPr algn="just"/>
                <a:endParaRPr sz="2133">
                  <a:solidFill>
                    <a:schemeClr val="dk1"/>
                  </a:solidFill>
                  <a:latin typeface="Montserrat Light"/>
                  <a:ea typeface="Montserrat Light"/>
                  <a:cs typeface="Montserrat Light"/>
                  <a:sym typeface="Montserrat Light"/>
                </a:endParaRPr>
              </a:p>
            </p:txBody>
          </p:sp>
          <p:grpSp>
            <p:nvGrpSpPr>
              <p:cNvPr id="1204" name="Google Shape;1204;p58"/>
              <p:cNvGrpSpPr/>
              <p:nvPr/>
            </p:nvGrpSpPr>
            <p:grpSpPr>
              <a:xfrm>
                <a:off x="2657873" y="3419526"/>
                <a:ext cx="367967" cy="314192"/>
                <a:chOff x="-45562311" y="3282931"/>
                <a:chExt cx="310836" cy="265410"/>
              </a:xfrm>
            </p:grpSpPr>
            <p:sp>
              <p:nvSpPr>
                <p:cNvPr id="1205" name="Google Shape;1205;p58"/>
                <p:cNvSpPr/>
                <p:nvPr/>
              </p:nvSpPr>
              <p:spPr>
                <a:xfrm>
                  <a:off x="-45550025" y="3282931"/>
                  <a:ext cx="298550" cy="138629"/>
                </a:xfrm>
                <a:custGeom>
                  <a:avLst/>
                  <a:gdLst/>
                  <a:ahLst/>
                  <a:cxnLst/>
                  <a:rect l="l" t="t" r="r" b="b"/>
                  <a:pathLst>
                    <a:path w="11942" h="7767" extrusionOk="0">
                      <a:moveTo>
                        <a:pt x="5947" y="0"/>
                      </a:moveTo>
                      <a:cubicBezTo>
                        <a:pt x="5884" y="0"/>
                        <a:pt x="5829" y="16"/>
                        <a:pt x="5798" y="47"/>
                      </a:cubicBezTo>
                      <a:lnTo>
                        <a:pt x="158" y="3607"/>
                      </a:lnTo>
                      <a:cubicBezTo>
                        <a:pt x="32" y="3670"/>
                        <a:pt x="1" y="3765"/>
                        <a:pt x="1" y="3922"/>
                      </a:cubicBezTo>
                      <a:cubicBezTo>
                        <a:pt x="1" y="4017"/>
                        <a:pt x="64" y="4143"/>
                        <a:pt x="158" y="4237"/>
                      </a:cubicBezTo>
                      <a:lnTo>
                        <a:pt x="5735" y="7735"/>
                      </a:lnTo>
                      <a:cubicBezTo>
                        <a:pt x="5798" y="7766"/>
                        <a:pt x="5861" y="7766"/>
                        <a:pt x="5955" y="7766"/>
                      </a:cubicBezTo>
                      <a:cubicBezTo>
                        <a:pt x="6018" y="7766"/>
                        <a:pt x="6050" y="7766"/>
                        <a:pt x="6144" y="7735"/>
                      </a:cubicBezTo>
                      <a:lnTo>
                        <a:pt x="11784" y="4237"/>
                      </a:lnTo>
                      <a:cubicBezTo>
                        <a:pt x="11878" y="4143"/>
                        <a:pt x="11941" y="4080"/>
                        <a:pt x="11941" y="3922"/>
                      </a:cubicBezTo>
                      <a:cubicBezTo>
                        <a:pt x="11941" y="3796"/>
                        <a:pt x="11847" y="3670"/>
                        <a:pt x="11784" y="3607"/>
                      </a:cubicBezTo>
                      <a:lnTo>
                        <a:pt x="6144" y="47"/>
                      </a:lnTo>
                      <a:cubicBezTo>
                        <a:pt x="6081" y="16"/>
                        <a:pt x="6010" y="0"/>
                        <a:pt x="59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06" name="Google Shape;1206;p58"/>
                <p:cNvSpPr/>
                <p:nvPr/>
              </p:nvSpPr>
              <p:spPr>
                <a:xfrm>
                  <a:off x="-45558117" y="3434091"/>
                  <a:ext cx="299325" cy="114250"/>
                </a:xfrm>
                <a:custGeom>
                  <a:avLst/>
                  <a:gdLst/>
                  <a:ahLst/>
                  <a:cxnLst/>
                  <a:rect l="l" t="t" r="r" b="b"/>
                  <a:pathLst>
                    <a:path w="11973" h="4570" extrusionOk="0">
                      <a:moveTo>
                        <a:pt x="693" y="1"/>
                      </a:moveTo>
                      <a:lnTo>
                        <a:pt x="158" y="348"/>
                      </a:lnTo>
                      <a:cubicBezTo>
                        <a:pt x="32" y="411"/>
                        <a:pt x="0" y="505"/>
                        <a:pt x="0" y="663"/>
                      </a:cubicBezTo>
                      <a:cubicBezTo>
                        <a:pt x="0" y="789"/>
                        <a:pt x="63" y="883"/>
                        <a:pt x="158" y="978"/>
                      </a:cubicBezTo>
                      <a:lnTo>
                        <a:pt x="5797" y="4506"/>
                      </a:lnTo>
                      <a:cubicBezTo>
                        <a:pt x="5829" y="4569"/>
                        <a:pt x="5892" y="4569"/>
                        <a:pt x="5986" y="4569"/>
                      </a:cubicBezTo>
                      <a:cubicBezTo>
                        <a:pt x="6049" y="4569"/>
                        <a:pt x="6112" y="4569"/>
                        <a:pt x="6175" y="4506"/>
                      </a:cubicBezTo>
                      <a:lnTo>
                        <a:pt x="11815" y="978"/>
                      </a:lnTo>
                      <a:cubicBezTo>
                        <a:pt x="11941" y="883"/>
                        <a:pt x="11972" y="820"/>
                        <a:pt x="11972" y="663"/>
                      </a:cubicBezTo>
                      <a:cubicBezTo>
                        <a:pt x="11972" y="537"/>
                        <a:pt x="11878" y="411"/>
                        <a:pt x="11815" y="348"/>
                      </a:cubicBezTo>
                      <a:lnTo>
                        <a:pt x="11248" y="1"/>
                      </a:lnTo>
                      <a:lnTo>
                        <a:pt x="6175" y="3151"/>
                      </a:lnTo>
                      <a:cubicBezTo>
                        <a:pt x="6144" y="3183"/>
                        <a:pt x="6049" y="3183"/>
                        <a:pt x="5986" y="3183"/>
                      </a:cubicBezTo>
                      <a:cubicBezTo>
                        <a:pt x="5892" y="3183"/>
                        <a:pt x="5860" y="3183"/>
                        <a:pt x="5797" y="3151"/>
                      </a:cubicBezTo>
                      <a:lnTo>
                        <a:pt x="693"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07" name="Google Shape;1207;p58"/>
                <p:cNvSpPr/>
                <p:nvPr/>
              </p:nvSpPr>
              <p:spPr>
                <a:xfrm>
                  <a:off x="-45562311" y="3370676"/>
                  <a:ext cx="299325" cy="113425"/>
                </a:xfrm>
                <a:custGeom>
                  <a:avLst/>
                  <a:gdLst/>
                  <a:ahLst/>
                  <a:cxnLst/>
                  <a:rect l="l" t="t" r="r" b="b"/>
                  <a:pathLst>
                    <a:path w="11973" h="4537" extrusionOk="0">
                      <a:moveTo>
                        <a:pt x="693" y="0"/>
                      </a:moveTo>
                      <a:lnTo>
                        <a:pt x="158" y="378"/>
                      </a:lnTo>
                      <a:cubicBezTo>
                        <a:pt x="32" y="441"/>
                        <a:pt x="0" y="536"/>
                        <a:pt x="0" y="693"/>
                      </a:cubicBezTo>
                      <a:cubicBezTo>
                        <a:pt x="0" y="851"/>
                        <a:pt x="63" y="914"/>
                        <a:pt x="158" y="1008"/>
                      </a:cubicBezTo>
                      <a:lnTo>
                        <a:pt x="5797" y="4505"/>
                      </a:lnTo>
                      <a:cubicBezTo>
                        <a:pt x="5829" y="4537"/>
                        <a:pt x="5892" y="4537"/>
                        <a:pt x="5986" y="4537"/>
                      </a:cubicBezTo>
                      <a:cubicBezTo>
                        <a:pt x="6049" y="4537"/>
                        <a:pt x="6112" y="4537"/>
                        <a:pt x="6175" y="4505"/>
                      </a:cubicBezTo>
                      <a:lnTo>
                        <a:pt x="11815" y="1008"/>
                      </a:lnTo>
                      <a:cubicBezTo>
                        <a:pt x="11941" y="914"/>
                        <a:pt x="11972" y="851"/>
                        <a:pt x="11972" y="693"/>
                      </a:cubicBezTo>
                      <a:cubicBezTo>
                        <a:pt x="11972" y="536"/>
                        <a:pt x="11878" y="441"/>
                        <a:pt x="11815" y="378"/>
                      </a:cubicBezTo>
                      <a:lnTo>
                        <a:pt x="11248" y="0"/>
                      </a:lnTo>
                      <a:lnTo>
                        <a:pt x="6175" y="3214"/>
                      </a:lnTo>
                      <a:cubicBezTo>
                        <a:pt x="6144" y="3245"/>
                        <a:pt x="6049" y="3245"/>
                        <a:pt x="5986" y="3245"/>
                      </a:cubicBezTo>
                      <a:cubicBezTo>
                        <a:pt x="5892" y="3245"/>
                        <a:pt x="5860" y="3245"/>
                        <a:pt x="5797" y="3214"/>
                      </a:cubicBezTo>
                      <a:lnTo>
                        <a:pt x="693"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grpSp>
      <p:grpSp>
        <p:nvGrpSpPr>
          <p:cNvPr id="13" name="Group 12">
            <a:extLst>
              <a:ext uri="{FF2B5EF4-FFF2-40B4-BE49-F238E27FC236}">
                <a16:creationId xmlns:a16="http://schemas.microsoft.com/office/drawing/2014/main" id="{FD5A8AD7-B10D-60B0-2F24-32BABECE5C01}"/>
              </a:ext>
            </a:extLst>
          </p:cNvPr>
          <p:cNvGrpSpPr/>
          <p:nvPr/>
        </p:nvGrpSpPr>
        <p:grpSpPr>
          <a:xfrm>
            <a:off x="221303" y="618157"/>
            <a:ext cx="6038398" cy="2125405"/>
            <a:chOff x="221303" y="618157"/>
            <a:chExt cx="6038398" cy="2125405"/>
          </a:xfrm>
        </p:grpSpPr>
        <p:sp>
          <p:nvSpPr>
            <p:cNvPr id="1163" name="Google Shape;1163;p58"/>
            <p:cNvSpPr/>
            <p:nvPr/>
          </p:nvSpPr>
          <p:spPr>
            <a:xfrm>
              <a:off x="4136205" y="623562"/>
              <a:ext cx="2120000" cy="2120000"/>
            </a:xfrm>
            <a:prstGeom prst="donut">
              <a:avLst>
                <a:gd name="adj" fmla="val 8998"/>
              </a:avLst>
            </a:prstGeom>
            <a:solidFill>
              <a:srgbClr val="FFD9C2"/>
            </a:solidFill>
            <a:ln>
              <a:noFill/>
            </a:ln>
          </p:spPr>
          <p:txBody>
            <a:bodyPr spcFirstLastPara="1" wrap="square" lIns="121900" tIns="121900" rIns="121900" bIns="121900" anchor="ctr" anchorCtr="0">
              <a:noAutofit/>
            </a:bodyPr>
            <a:lstStyle/>
            <a:p>
              <a:endParaRPr sz="2400"/>
            </a:p>
          </p:txBody>
        </p:sp>
        <p:sp>
          <p:nvSpPr>
            <p:cNvPr id="1169" name="Google Shape;1169;p58"/>
            <p:cNvSpPr txBox="1"/>
            <p:nvPr/>
          </p:nvSpPr>
          <p:spPr>
            <a:xfrm>
              <a:off x="4354801" y="1372362"/>
              <a:ext cx="1682800" cy="662000"/>
            </a:xfrm>
            <a:prstGeom prst="rect">
              <a:avLst/>
            </a:prstGeom>
            <a:noFill/>
            <a:ln>
              <a:noFill/>
            </a:ln>
          </p:spPr>
          <p:txBody>
            <a:bodyPr spcFirstLastPara="1" wrap="square" lIns="121900" tIns="121900" rIns="121900" bIns="121900" anchor="ctr" anchorCtr="0">
              <a:noAutofit/>
            </a:bodyPr>
            <a:lstStyle/>
            <a:p>
              <a:pPr algn="ctr"/>
              <a:r>
                <a:rPr lang="en-US" sz="2400" b="0" i="0">
                  <a:solidFill>
                    <a:srgbClr val="0070C0"/>
                  </a:solidFill>
                  <a:effectLst/>
                  <a:latin typeface="#9Slide03 SFU Futura_12" panose="00000400000000000000" pitchFamily="2" charset="0"/>
                </a:rPr>
                <a:t>KT chuyển biến tích cực</a:t>
              </a:r>
              <a:endParaRPr sz="2400" b="1">
                <a:solidFill>
                  <a:schemeClr val="dk1"/>
                </a:solidFill>
                <a:latin typeface="Paytone One"/>
                <a:ea typeface="Paytone One"/>
                <a:cs typeface="Paytone One"/>
                <a:sym typeface="Paytone One"/>
              </a:endParaRPr>
            </a:p>
          </p:txBody>
        </p:sp>
        <p:grpSp>
          <p:nvGrpSpPr>
            <p:cNvPr id="1172" name="Google Shape;1172;p58"/>
            <p:cNvGrpSpPr/>
            <p:nvPr/>
          </p:nvGrpSpPr>
          <p:grpSpPr>
            <a:xfrm rot="5400000">
              <a:off x="1453900" y="-614440"/>
              <a:ext cx="2119911" cy="4585105"/>
              <a:chOff x="95250" y="1274450"/>
              <a:chExt cx="1523800" cy="1565709"/>
            </a:xfrm>
          </p:grpSpPr>
          <p:sp>
            <p:nvSpPr>
              <p:cNvPr id="1173" name="Google Shape;1173;p58"/>
              <p:cNvSpPr/>
              <p:nvPr/>
            </p:nvSpPr>
            <p:spPr>
              <a:xfrm>
                <a:off x="95250" y="1274450"/>
                <a:ext cx="1523800" cy="752325"/>
              </a:xfrm>
              <a:custGeom>
                <a:avLst/>
                <a:gdLst/>
                <a:ahLst/>
                <a:cxnLst/>
                <a:rect l="l" t="t" r="r" b="b"/>
                <a:pathLst>
                  <a:path w="60952" h="30093" extrusionOk="0">
                    <a:moveTo>
                      <a:pt x="60951" y="1"/>
                    </a:moveTo>
                    <a:cubicBezTo>
                      <a:pt x="59447" y="1690"/>
                      <a:pt x="57819" y="3225"/>
                      <a:pt x="56038" y="4607"/>
                    </a:cubicBezTo>
                    <a:cubicBezTo>
                      <a:pt x="53152" y="6817"/>
                      <a:pt x="50051" y="8721"/>
                      <a:pt x="46827" y="10287"/>
                    </a:cubicBezTo>
                    <a:cubicBezTo>
                      <a:pt x="40639" y="13354"/>
                      <a:pt x="33974" y="14294"/>
                      <a:pt x="28367" y="14294"/>
                    </a:cubicBezTo>
                    <a:cubicBezTo>
                      <a:pt x="24541" y="14294"/>
                      <a:pt x="21207" y="13856"/>
                      <a:pt x="18853" y="13358"/>
                    </a:cubicBezTo>
                    <a:cubicBezTo>
                      <a:pt x="12743" y="12130"/>
                      <a:pt x="6878" y="9335"/>
                      <a:pt x="2395" y="4914"/>
                    </a:cubicBezTo>
                    <a:cubicBezTo>
                      <a:pt x="1535" y="4085"/>
                      <a:pt x="737" y="3194"/>
                      <a:pt x="0" y="2242"/>
                    </a:cubicBezTo>
                    <a:lnTo>
                      <a:pt x="0" y="30093"/>
                    </a:lnTo>
                    <a:lnTo>
                      <a:pt x="60951" y="30093"/>
                    </a:lnTo>
                    <a:lnTo>
                      <a:pt x="60951" y="4637"/>
                    </a:lnTo>
                    <a:cubicBezTo>
                      <a:pt x="60368" y="5037"/>
                      <a:pt x="59754" y="5436"/>
                      <a:pt x="59109" y="5804"/>
                    </a:cubicBezTo>
                    <a:cubicBezTo>
                      <a:pt x="56990" y="7063"/>
                      <a:pt x="54779" y="8138"/>
                      <a:pt x="52507" y="9059"/>
                    </a:cubicBezTo>
                    <a:cubicBezTo>
                      <a:pt x="53950" y="8046"/>
                      <a:pt x="55363" y="7002"/>
                      <a:pt x="56653" y="5988"/>
                    </a:cubicBezTo>
                    <a:cubicBezTo>
                      <a:pt x="58126" y="4822"/>
                      <a:pt x="59570" y="3593"/>
                      <a:pt x="60951" y="2304"/>
                    </a:cubicBezTo>
                    <a:lnTo>
                      <a:pt x="60951"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74" name="Google Shape;1174;p58"/>
              <p:cNvSpPr/>
              <p:nvPr/>
            </p:nvSpPr>
            <p:spPr>
              <a:xfrm>
                <a:off x="95254" y="1835159"/>
                <a:ext cx="1523700" cy="10050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endParaRPr sz="2400"/>
              </a:p>
            </p:txBody>
          </p:sp>
        </p:grpSp>
        <p:sp>
          <p:nvSpPr>
            <p:cNvPr id="1180" name="Google Shape;1180;p58"/>
            <p:cNvSpPr txBox="1"/>
            <p:nvPr/>
          </p:nvSpPr>
          <p:spPr>
            <a:xfrm>
              <a:off x="233760" y="701820"/>
              <a:ext cx="3524970" cy="615785"/>
            </a:xfrm>
            <a:prstGeom prst="rect">
              <a:avLst/>
            </a:prstGeom>
            <a:noFill/>
            <a:ln>
              <a:noFill/>
            </a:ln>
          </p:spPr>
          <p:txBody>
            <a:bodyPr spcFirstLastPara="1" wrap="square" lIns="121900" tIns="121900" rIns="121900" bIns="121900" anchor="t" anchorCtr="0">
              <a:noAutofit/>
            </a:bodyPr>
            <a:lstStyle/>
            <a:p>
              <a:pPr algn="just">
                <a:spcAft>
                  <a:spcPts val="2133"/>
                </a:spcAft>
              </a:pPr>
              <a:r>
                <a:rPr lang="en-US" sz="2200">
                  <a:solidFill>
                    <a:schemeClr val="bg1"/>
                  </a:solidFill>
                  <a:latin typeface="#9Slide03 SFU Futura_12" panose="00000400000000000000" pitchFamily="2" charset="0"/>
                </a:rPr>
                <a:t>N</a:t>
              </a:r>
              <a:r>
                <a:rPr lang="vi-VN" sz="2200" b="0" i="0">
                  <a:solidFill>
                    <a:schemeClr val="bg1"/>
                  </a:solidFill>
                  <a:effectLst/>
                  <a:latin typeface="#9Slide03 SFU Futura_12" panose="00000400000000000000" pitchFamily="2" charset="0"/>
                </a:rPr>
                <a:t>hờ khai thác thế mạnh kinh tế biển, thu hút đầu tư nước ngoài, phát huy sự năng động của dân cư trong nền kinh tế thị trường.</a:t>
              </a:r>
              <a:endParaRPr sz="2200">
                <a:solidFill>
                  <a:schemeClr val="bg1"/>
                </a:solidFill>
                <a:latin typeface="#9Slide03 SFU Futura_12" panose="00000400000000000000" pitchFamily="2" charset="0"/>
                <a:ea typeface="Montserrat Light"/>
                <a:cs typeface="Montserrat Light"/>
                <a:sym typeface="Montserrat Light"/>
              </a:endParaRPr>
            </a:p>
          </p:txBody>
        </p:sp>
        <p:sp>
          <p:nvSpPr>
            <p:cNvPr id="1218" name="Google Shape;1218;p58"/>
            <p:cNvSpPr/>
            <p:nvPr/>
          </p:nvSpPr>
          <p:spPr>
            <a:xfrm rot="5400000" flipH="1">
              <a:off x="4139701" y="623562"/>
              <a:ext cx="2120000" cy="2120000"/>
            </a:xfrm>
            <a:prstGeom prst="blockArc">
              <a:avLst>
                <a:gd name="adj1" fmla="val 10791710"/>
                <a:gd name="adj2" fmla="val 4203"/>
                <a:gd name="adj3" fmla="val 8955"/>
              </a:avLst>
            </a:pr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20" name="Group 19">
            <a:extLst>
              <a:ext uri="{FF2B5EF4-FFF2-40B4-BE49-F238E27FC236}">
                <a16:creationId xmlns:a16="http://schemas.microsoft.com/office/drawing/2014/main" id="{E574F28D-C56F-9004-75C4-F1ED37DB461C}"/>
              </a:ext>
            </a:extLst>
          </p:cNvPr>
          <p:cNvGrpSpPr/>
          <p:nvPr/>
        </p:nvGrpSpPr>
        <p:grpSpPr>
          <a:xfrm>
            <a:off x="6905005" y="623562"/>
            <a:ext cx="5286995" cy="2147306"/>
            <a:chOff x="6905005" y="623562"/>
            <a:chExt cx="5286995" cy="2147306"/>
          </a:xfrm>
        </p:grpSpPr>
        <p:sp>
          <p:nvSpPr>
            <p:cNvPr id="1164" name="Google Shape;1164;p58"/>
            <p:cNvSpPr/>
            <p:nvPr/>
          </p:nvSpPr>
          <p:spPr>
            <a:xfrm>
              <a:off x="10068503" y="623562"/>
              <a:ext cx="2120000" cy="2120000"/>
            </a:xfrm>
            <a:prstGeom prst="donut">
              <a:avLst>
                <a:gd name="adj" fmla="val 8998"/>
              </a:avLst>
            </a:prstGeom>
            <a:solidFill>
              <a:srgbClr val="F4CCCC"/>
            </a:solidFill>
            <a:ln>
              <a:noFill/>
            </a:ln>
          </p:spPr>
          <p:txBody>
            <a:bodyPr spcFirstLastPara="1" wrap="square" lIns="121900" tIns="121900" rIns="121900" bIns="121900" anchor="ctr" anchorCtr="0">
              <a:noAutofit/>
            </a:bodyPr>
            <a:lstStyle/>
            <a:p>
              <a:endParaRPr sz="2400"/>
            </a:p>
          </p:txBody>
        </p:sp>
        <p:sp>
          <p:nvSpPr>
            <p:cNvPr id="1170" name="Google Shape;1170;p58"/>
            <p:cNvSpPr txBox="1"/>
            <p:nvPr/>
          </p:nvSpPr>
          <p:spPr>
            <a:xfrm>
              <a:off x="10287897" y="1457141"/>
              <a:ext cx="1682800" cy="662000"/>
            </a:xfrm>
            <a:prstGeom prst="rect">
              <a:avLst/>
            </a:prstGeom>
            <a:noFill/>
            <a:ln>
              <a:noFill/>
            </a:ln>
          </p:spPr>
          <p:txBody>
            <a:bodyPr spcFirstLastPara="1" wrap="square" lIns="121900" tIns="121900" rIns="121900" bIns="121900" anchor="ctr" anchorCtr="0">
              <a:noAutofit/>
            </a:bodyPr>
            <a:lstStyle/>
            <a:p>
              <a:pPr algn="ctr"/>
              <a:r>
                <a:rPr lang="en-US" sz="2400">
                  <a:solidFill>
                    <a:srgbClr val="0070C0"/>
                  </a:solidFill>
                  <a:latin typeface="#9Slide03 SFU Futura_12" panose="00000400000000000000" pitchFamily="2" charset="0"/>
                  <a:ea typeface="Paytone One"/>
                  <a:cs typeface="Paytone One"/>
                  <a:sym typeface="Paytone One"/>
                </a:rPr>
                <a:t>P</a:t>
              </a:r>
              <a:r>
                <a:rPr lang="en" sz="2400">
                  <a:solidFill>
                    <a:srgbClr val="0070C0"/>
                  </a:solidFill>
                  <a:latin typeface="#9Slide03 SFU Futura_12" panose="00000400000000000000" pitchFamily="2" charset="0"/>
                  <a:ea typeface="Paytone One"/>
                  <a:cs typeface="Paytone One"/>
                  <a:sym typeface="Paytone One"/>
                </a:rPr>
                <a:t>hân bố KT có sự thay đổi lớn</a:t>
              </a:r>
              <a:endParaRPr sz="2400">
                <a:solidFill>
                  <a:srgbClr val="0070C0"/>
                </a:solidFill>
                <a:latin typeface="#9Slide03 SFU Futura_12" panose="00000400000000000000" pitchFamily="2" charset="0"/>
                <a:ea typeface="Paytone One"/>
                <a:cs typeface="Paytone One"/>
                <a:sym typeface="Paytone One"/>
              </a:endParaRPr>
            </a:p>
          </p:txBody>
        </p:sp>
        <p:grpSp>
          <p:nvGrpSpPr>
            <p:cNvPr id="1175" name="Google Shape;1175;p58"/>
            <p:cNvGrpSpPr/>
            <p:nvPr/>
          </p:nvGrpSpPr>
          <p:grpSpPr>
            <a:xfrm rot="5400000">
              <a:off x="7714121" y="-158159"/>
              <a:ext cx="2119911" cy="3738144"/>
              <a:chOff x="95250" y="1274450"/>
              <a:chExt cx="1523800" cy="1565709"/>
            </a:xfrm>
          </p:grpSpPr>
          <p:sp>
            <p:nvSpPr>
              <p:cNvPr id="1176" name="Google Shape;1176;p58"/>
              <p:cNvSpPr/>
              <p:nvPr/>
            </p:nvSpPr>
            <p:spPr>
              <a:xfrm>
                <a:off x="95250" y="1274450"/>
                <a:ext cx="1523800" cy="752325"/>
              </a:xfrm>
              <a:custGeom>
                <a:avLst/>
                <a:gdLst/>
                <a:ahLst/>
                <a:cxnLst/>
                <a:rect l="l" t="t" r="r" b="b"/>
                <a:pathLst>
                  <a:path w="60952" h="30093" extrusionOk="0">
                    <a:moveTo>
                      <a:pt x="60951" y="1"/>
                    </a:moveTo>
                    <a:cubicBezTo>
                      <a:pt x="59447" y="1690"/>
                      <a:pt x="57819" y="3225"/>
                      <a:pt x="56038" y="4607"/>
                    </a:cubicBezTo>
                    <a:cubicBezTo>
                      <a:pt x="53152" y="6817"/>
                      <a:pt x="50051" y="8721"/>
                      <a:pt x="46827" y="10287"/>
                    </a:cubicBezTo>
                    <a:cubicBezTo>
                      <a:pt x="40639" y="13354"/>
                      <a:pt x="33974" y="14294"/>
                      <a:pt x="28367" y="14294"/>
                    </a:cubicBezTo>
                    <a:cubicBezTo>
                      <a:pt x="24541" y="14294"/>
                      <a:pt x="21207" y="13856"/>
                      <a:pt x="18853" y="13358"/>
                    </a:cubicBezTo>
                    <a:cubicBezTo>
                      <a:pt x="12743" y="12130"/>
                      <a:pt x="6878" y="9335"/>
                      <a:pt x="2395" y="4914"/>
                    </a:cubicBezTo>
                    <a:cubicBezTo>
                      <a:pt x="1535" y="4085"/>
                      <a:pt x="737" y="3194"/>
                      <a:pt x="0" y="2242"/>
                    </a:cubicBezTo>
                    <a:lnTo>
                      <a:pt x="0" y="30093"/>
                    </a:lnTo>
                    <a:lnTo>
                      <a:pt x="60951" y="30093"/>
                    </a:lnTo>
                    <a:lnTo>
                      <a:pt x="60951" y="4637"/>
                    </a:lnTo>
                    <a:cubicBezTo>
                      <a:pt x="60368" y="5037"/>
                      <a:pt x="59754" y="5436"/>
                      <a:pt x="59109" y="5804"/>
                    </a:cubicBezTo>
                    <a:cubicBezTo>
                      <a:pt x="56990" y="7063"/>
                      <a:pt x="54779" y="8138"/>
                      <a:pt x="52507" y="9059"/>
                    </a:cubicBezTo>
                    <a:cubicBezTo>
                      <a:pt x="53950" y="8046"/>
                      <a:pt x="55363" y="7002"/>
                      <a:pt x="56653" y="5988"/>
                    </a:cubicBezTo>
                    <a:cubicBezTo>
                      <a:pt x="58126" y="4822"/>
                      <a:pt x="59570" y="3593"/>
                      <a:pt x="60951" y="2304"/>
                    </a:cubicBezTo>
                    <a:lnTo>
                      <a:pt x="6095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77" name="Google Shape;1177;p58"/>
              <p:cNvSpPr/>
              <p:nvPr/>
            </p:nvSpPr>
            <p:spPr>
              <a:xfrm>
                <a:off x="95254" y="1835159"/>
                <a:ext cx="1523700" cy="10050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endParaRPr sz="2400"/>
              </a:p>
            </p:txBody>
          </p:sp>
        </p:grpSp>
        <p:sp>
          <p:nvSpPr>
            <p:cNvPr id="1178" name="Google Shape;1178;p58"/>
            <p:cNvSpPr txBox="1"/>
            <p:nvPr/>
          </p:nvSpPr>
          <p:spPr>
            <a:xfrm>
              <a:off x="7081723" y="701820"/>
              <a:ext cx="3180927" cy="854000"/>
            </a:xfrm>
            <a:prstGeom prst="rect">
              <a:avLst/>
            </a:prstGeom>
            <a:noFill/>
            <a:ln>
              <a:noFill/>
            </a:ln>
          </p:spPr>
          <p:txBody>
            <a:bodyPr spcFirstLastPara="1" wrap="square" lIns="121900" tIns="121900" rIns="121900" bIns="121900" anchor="t" anchorCtr="0">
              <a:noAutofit/>
            </a:bodyPr>
            <a:lstStyle/>
            <a:p>
              <a:pPr>
                <a:spcAft>
                  <a:spcPts val="2133"/>
                </a:spcAft>
              </a:pPr>
              <a:r>
                <a:rPr lang="en-US" sz="2400">
                  <a:solidFill>
                    <a:schemeClr val="bg1"/>
                  </a:solidFill>
                  <a:latin typeface="#9Slide03 SFU Futura_12" panose="00000400000000000000" pitchFamily="2" charset="0"/>
                </a:rPr>
                <a:t>Khu vực đồng bằng ven biển đẩy mạnh phát triển tổng hợp kinh tế biển, công nghiệp, dịch </a:t>
              </a:r>
              <a:endParaRPr sz="2400">
                <a:solidFill>
                  <a:schemeClr val="bg1"/>
                </a:solidFill>
                <a:latin typeface="#9Slide03 SFU Futura_12" panose="00000400000000000000" pitchFamily="2" charset="0"/>
                <a:ea typeface="Montserrat Light"/>
                <a:cs typeface="Montserrat Light"/>
                <a:sym typeface="Montserrat Light"/>
              </a:endParaRPr>
            </a:p>
          </p:txBody>
        </p:sp>
        <p:sp>
          <p:nvSpPr>
            <p:cNvPr id="1219" name="Google Shape;1219;p58"/>
            <p:cNvSpPr/>
            <p:nvPr/>
          </p:nvSpPr>
          <p:spPr>
            <a:xfrm rot="5400000" flipH="1">
              <a:off x="10072000" y="623562"/>
              <a:ext cx="2120000" cy="2120000"/>
            </a:xfrm>
            <a:prstGeom prst="blockArc">
              <a:avLst>
                <a:gd name="adj1" fmla="val 3411513"/>
                <a:gd name="adj2" fmla="val 4203"/>
                <a:gd name="adj3" fmla="val 8955"/>
              </a:avLst>
            </a:prstGeom>
            <a:solidFill>
              <a:schemeClr val="accent2"/>
            </a:solidFill>
            <a:ln>
              <a:noFill/>
            </a:ln>
          </p:spPr>
          <p:txBody>
            <a:bodyPr spcFirstLastPara="1" wrap="square" lIns="121900" tIns="121900" rIns="121900" bIns="121900" anchor="ctr" anchorCtr="0">
              <a:noAutofit/>
            </a:bodyPr>
            <a:lstStyle/>
            <a:p>
              <a:endParaRPr sz="2400"/>
            </a:p>
          </p:txBody>
        </p:sp>
      </p:grpSp>
      <p:grpSp>
        <p:nvGrpSpPr>
          <p:cNvPr id="19" name="Group 18">
            <a:extLst>
              <a:ext uri="{FF2B5EF4-FFF2-40B4-BE49-F238E27FC236}">
                <a16:creationId xmlns:a16="http://schemas.microsoft.com/office/drawing/2014/main" id="{3E4EEAFA-20A3-071B-48B6-F8886D14F8A3}"/>
              </a:ext>
            </a:extLst>
          </p:cNvPr>
          <p:cNvGrpSpPr/>
          <p:nvPr/>
        </p:nvGrpSpPr>
        <p:grpSpPr>
          <a:xfrm>
            <a:off x="6716505" y="2743562"/>
            <a:ext cx="4411998" cy="1477450"/>
            <a:chOff x="6716505" y="2743562"/>
            <a:chExt cx="4411998" cy="1477450"/>
          </a:xfrm>
        </p:grpSpPr>
        <p:grpSp>
          <p:nvGrpSpPr>
            <p:cNvPr id="1189" name="Google Shape;1189;p58"/>
            <p:cNvGrpSpPr/>
            <p:nvPr/>
          </p:nvGrpSpPr>
          <p:grpSpPr>
            <a:xfrm>
              <a:off x="6716505" y="2963628"/>
              <a:ext cx="3732998" cy="1257384"/>
              <a:chOff x="4824150" y="3185999"/>
              <a:chExt cx="2305500" cy="695896"/>
            </a:xfrm>
          </p:grpSpPr>
          <p:sp>
            <p:nvSpPr>
              <p:cNvPr id="1190" name="Google Shape;1190;p58"/>
              <p:cNvSpPr/>
              <p:nvPr/>
            </p:nvSpPr>
            <p:spPr>
              <a:xfrm flipH="1">
                <a:off x="4824150" y="3201850"/>
                <a:ext cx="2305500" cy="612900"/>
              </a:xfrm>
              <a:prstGeom prst="roundRect">
                <a:avLst>
                  <a:gd name="adj" fmla="val 50000"/>
                </a:avLst>
              </a:prstGeom>
              <a:solidFill>
                <a:schemeClr val="lt1"/>
              </a:solid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191" name="Google Shape;1191;p58"/>
              <p:cNvSpPr txBox="1"/>
              <p:nvPr/>
            </p:nvSpPr>
            <p:spPr>
              <a:xfrm>
                <a:off x="4916421" y="3185999"/>
                <a:ext cx="1855754" cy="695896"/>
              </a:xfrm>
              <a:prstGeom prst="rect">
                <a:avLst/>
              </a:prstGeom>
              <a:noFill/>
              <a:ln>
                <a:noFill/>
              </a:ln>
            </p:spPr>
            <p:txBody>
              <a:bodyPr spcFirstLastPara="1" wrap="square" lIns="121900" tIns="121900" rIns="121900" bIns="121900" anchor="ctr" anchorCtr="0">
                <a:noAutofit/>
              </a:bodyPr>
              <a:lstStyle/>
              <a:p>
                <a:pPr marL="6350" marR="140335" indent="-6350" algn="just">
                  <a:lnSpc>
                    <a:spcPct val="112000"/>
                  </a:lnSpc>
                  <a:spcAft>
                    <a:spcPts val="35"/>
                  </a:spcAft>
                </a:pPr>
                <a:r>
                  <a:rPr lang="en-US" sz="1800" kern="100">
                    <a:solidFill>
                      <a:srgbClr val="0070C0"/>
                    </a:solidFill>
                    <a:effectLst/>
                    <a:latin typeface="#9Slide03 SFU Futura_12" panose="00000400000000000000" pitchFamily="2" charset="0"/>
                    <a:ea typeface="Times New Roman" panose="02020603050405020304" pitchFamily="18" charset="0"/>
                  </a:rPr>
                  <a:t>Hình thành dải khu công nghiệp ven biển kéo dài từ Đà Nẵng đến Bình Thuận.</a:t>
                </a:r>
              </a:p>
            </p:txBody>
          </p:sp>
          <p:grpSp>
            <p:nvGrpSpPr>
              <p:cNvPr id="1192" name="Google Shape;1192;p58"/>
              <p:cNvGrpSpPr/>
              <p:nvPr/>
            </p:nvGrpSpPr>
            <p:grpSpPr>
              <a:xfrm>
                <a:off x="6645439" y="3329198"/>
                <a:ext cx="354311" cy="354104"/>
                <a:chOff x="-49764975" y="3183375"/>
                <a:chExt cx="299300" cy="299125"/>
              </a:xfrm>
            </p:grpSpPr>
            <p:sp>
              <p:nvSpPr>
                <p:cNvPr id="1193" name="Google Shape;1193;p58"/>
                <p:cNvSpPr/>
                <p:nvPr/>
              </p:nvSpPr>
              <p:spPr>
                <a:xfrm>
                  <a:off x="-49606675" y="3233575"/>
                  <a:ext cx="70125" cy="103200"/>
                </a:xfrm>
                <a:custGeom>
                  <a:avLst/>
                  <a:gdLst/>
                  <a:ahLst/>
                  <a:cxnLst/>
                  <a:rect l="l" t="t" r="r" b="b"/>
                  <a:pathLst>
                    <a:path w="2805" h="4128" extrusionOk="0">
                      <a:moveTo>
                        <a:pt x="2805" y="1"/>
                      </a:moveTo>
                      <a:lnTo>
                        <a:pt x="1" y="1355"/>
                      </a:lnTo>
                      <a:lnTo>
                        <a:pt x="1" y="4128"/>
                      </a:lnTo>
                      <a:lnTo>
                        <a:pt x="2805" y="2710"/>
                      </a:lnTo>
                      <a:lnTo>
                        <a:pt x="2805"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4" name="Google Shape;1194;p58"/>
                <p:cNvSpPr/>
                <p:nvPr/>
              </p:nvSpPr>
              <p:spPr>
                <a:xfrm>
                  <a:off x="-49676775" y="3364325"/>
                  <a:ext cx="52000" cy="118175"/>
                </a:xfrm>
                <a:custGeom>
                  <a:avLst/>
                  <a:gdLst/>
                  <a:ahLst/>
                  <a:cxnLst/>
                  <a:rect l="l" t="t" r="r" b="b"/>
                  <a:pathLst>
                    <a:path w="2080" h="4727" extrusionOk="0">
                      <a:moveTo>
                        <a:pt x="2080" y="0"/>
                      </a:moveTo>
                      <a:lnTo>
                        <a:pt x="1" y="1072"/>
                      </a:lnTo>
                      <a:lnTo>
                        <a:pt x="1" y="4726"/>
                      </a:lnTo>
                      <a:lnTo>
                        <a:pt x="2080" y="3529"/>
                      </a:lnTo>
                      <a:lnTo>
                        <a:pt x="208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5" name="Google Shape;1195;p58"/>
                <p:cNvSpPr/>
                <p:nvPr/>
              </p:nvSpPr>
              <p:spPr>
                <a:xfrm>
                  <a:off x="-49694100" y="3233575"/>
                  <a:ext cx="69325" cy="103200"/>
                </a:xfrm>
                <a:custGeom>
                  <a:avLst/>
                  <a:gdLst/>
                  <a:ahLst/>
                  <a:cxnLst/>
                  <a:rect l="l" t="t" r="r" b="b"/>
                  <a:pathLst>
                    <a:path w="2773" h="4128" extrusionOk="0">
                      <a:moveTo>
                        <a:pt x="1" y="1"/>
                      </a:moveTo>
                      <a:lnTo>
                        <a:pt x="1" y="2710"/>
                      </a:lnTo>
                      <a:lnTo>
                        <a:pt x="2773" y="4128"/>
                      </a:lnTo>
                      <a:lnTo>
                        <a:pt x="2773" y="1355"/>
                      </a:lnTo>
                      <a:lnTo>
                        <a:pt x="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6" name="Google Shape;1196;p58"/>
                <p:cNvSpPr/>
                <p:nvPr/>
              </p:nvSpPr>
              <p:spPr>
                <a:xfrm>
                  <a:off x="-49756325" y="3314700"/>
                  <a:ext cx="121325" cy="61450"/>
                </a:xfrm>
                <a:custGeom>
                  <a:avLst/>
                  <a:gdLst/>
                  <a:ahLst/>
                  <a:cxnLst/>
                  <a:rect l="l" t="t" r="r" b="b"/>
                  <a:pathLst>
                    <a:path w="4853" h="2458" extrusionOk="0">
                      <a:moveTo>
                        <a:pt x="2048" y="1"/>
                      </a:moveTo>
                      <a:lnTo>
                        <a:pt x="1" y="1040"/>
                      </a:lnTo>
                      <a:lnTo>
                        <a:pt x="2836" y="2458"/>
                      </a:lnTo>
                      <a:lnTo>
                        <a:pt x="4852" y="1418"/>
                      </a:lnTo>
                      <a:lnTo>
                        <a:pt x="204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7" name="Google Shape;1197;p58"/>
                <p:cNvSpPr/>
                <p:nvPr/>
              </p:nvSpPr>
              <p:spPr>
                <a:xfrm>
                  <a:off x="-49606675" y="3364325"/>
                  <a:ext cx="52000" cy="118175"/>
                </a:xfrm>
                <a:custGeom>
                  <a:avLst/>
                  <a:gdLst/>
                  <a:ahLst/>
                  <a:cxnLst/>
                  <a:rect l="l" t="t" r="r" b="b"/>
                  <a:pathLst>
                    <a:path w="2080" h="4727" extrusionOk="0">
                      <a:moveTo>
                        <a:pt x="1" y="0"/>
                      </a:moveTo>
                      <a:lnTo>
                        <a:pt x="1" y="3529"/>
                      </a:lnTo>
                      <a:lnTo>
                        <a:pt x="2080" y="4726"/>
                      </a:lnTo>
                      <a:lnTo>
                        <a:pt x="2080" y="1072"/>
                      </a:lnTo>
                      <a:lnTo>
                        <a:pt x="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8" name="Google Shape;1198;p58"/>
                <p:cNvSpPr/>
                <p:nvPr/>
              </p:nvSpPr>
              <p:spPr>
                <a:xfrm>
                  <a:off x="-49595650" y="3314700"/>
                  <a:ext cx="121325" cy="61450"/>
                </a:xfrm>
                <a:custGeom>
                  <a:avLst/>
                  <a:gdLst/>
                  <a:ahLst/>
                  <a:cxnLst/>
                  <a:rect l="l" t="t" r="r" b="b"/>
                  <a:pathLst>
                    <a:path w="4853" h="2458" extrusionOk="0">
                      <a:moveTo>
                        <a:pt x="2773" y="1"/>
                      </a:moveTo>
                      <a:lnTo>
                        <a:pt x="1" y="1418"/>
                      </a:lnTo>
                      <a:lnTo>
                        <a:pt x="1985" y="2458"/>
                      </a:lnTo>
                      <a:lnTo>
                        <a:pt x="4852" y="1040"/>
                      </a:lnTo>
                      <a:lnTo>
                        <a:pt x="2773"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9" name="Google Shape;1199;p58"/>
                <p:cNvSpPr/>
                <p:nvPr/>
              </p:nvSpPr>
              <p:spPr>
                <a:xfrm>
                  <a:off x="-49764975" y="3355650"/>
                  <a:ext cx="70100" cy="126850"/>
                </a:xfrm>
                <a:custGeom>
                  <a:avLst/>
                  <a:gdLst/>
                  <a:ahLst/>
                  <a:cxnLst/>
                  <a:rect l="l" t="t" r="r" b="b"/>
                  <a:pathLst>
                    <a:path w="2804" h="5074" extrusionOk="0">
                      <a:moveTo>
                        <a:pt x="0" y="1"/>
                      </a:moveTo>
                      <a:lnTo>
                        <a:pt x="0" y="3309"/>
                      </a:lnTo>
                      <a:cubicBezTo>
                        <a:pt x="0" y="3403"/>
                        <a:pt x="63" y="3529"/>
                        <a:pt x="189" y="3624"/>
                      </a:cubicBezTo>
                      <a:lnTo>
                        <a:pt x="2804" y="5073"/>
                      </a:lnTo>
                      <a:lnTo>
                        <a:pt x="2804" y="1419"/>
                      </a:lnTo>
                      <a:lnTo>
                        <a:pt x="0"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00" name="Google Shape;1200;p58"/>
                <p:cNvSpPr/>
                <p:nvPr/>
              </p:nvSpPr>
              <p:spPr>
                <a:xfrm>
                  <a:off x="-49535775" y="3355650"/>
                  <a:ext cx="70100" cy="126850"/>
                </a:xfrm>
                <a:custGeom>
                  <a:avLst/>
                  <a:gdLst/>
                  <a:ahLst/>
                  <a:cxnLst/>
                  <a:rect l="l" t="t" r="r" b="b"/>
                  <a:pathLst>
                    <a:path w="2804" h="5074" extrusionOk="0">
                      <a:moveTo>
                        <a:pt x="2804" y="1"/>
                      </a:moveTo>
                      <a:lnTo>
                        <a:pt x="0" y="1419"/>
                      </a:lnTo>
                      <a:lnTo>
                        <a:pt x="0" y="5073"/>
                      </a:lnTo>
                      <a:lnTo>
                        <a:pt x="2583" y="3624"/>
                      </a:lnTo>
                      <a:cubicBezTo>
                        <a:pt x="2709" y="3529"/>
                        <a:pt x="2804" y="3403"/>
                        <a:pt x="2804" y="3309"/>
                      </a:cubicBezTo>
                      <a:lnTo>
                        <a:pt x="2804"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01" name="Google Shape;1201;p58"/>
                <p:cNvSpPr/>
                <p:nvPr/>
              </p:nvSpPr>
              <p:spPr>
                <a:xfrm>
                  <a:off x="-49685425" y="3183375"/>
                  <a:ext cx="140200" cy="69925"/>
                </a:xfrm>
                <a:custGeom>
                  <a:avLst/>
                  <a:gdLst/>
                  <a:ahLst/>
                  <a:cxnLst/>
                  <a:rect l="l" t="t" r="r" b="b"/>
                  <a:pathLst>
                    <a:path w="5608" h="2797" extrusionOk="0">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cxnSp>
          <p:nvCxnSpPr>
            <p:cNvPr id="1220" name="Google Shape;1220;p58"/>
            <p:cNvCxnSpPr>
              <a:stCxn id="1190" idx="1"/>
              <a:endCxn id="1164" idx="4"/>
            </p:cNvCxnSpPr>
            <p:nvPr/>
          </p:nvCxnSpPr>
          <p:spPr>
            <a:xfrm flipV="1">
              <a:off x="10449503" y="2743562"/>
              <a:ext cx="679000" cy="802416"/>
            </a:xfrm>
            <a:prstGeom prst="bentConnector2">
              <a:avLst/>
            </a:prstGeom>
            <a:noFill/>
            <a:ln w="9525" cap="flat" cmpd="sng">
              <a:solidFill>
                <a:schemeClr val="dk1"/>
              </a:solidFill>
              <a:prstDash val="dash"/>
              <a:round/>
              <a:headEnd type="none" w="med" len="med"/>
              <a:tailEnd type="none" w="med" len="med"/>
            </a:ln>
          </p:spPr>
        </p:cxnSp>
      </p:grpSp>
      <p:grpSp>
        <p:nvGrpSpPr>
          <p:cNvPr id="21" name="Group 20">
            <a:extLst>
              <a:ext uri="{FF2B5EF4-FFF2-40B4-BE49-F238E27FC236}">
                <a16:creationId xmlns:a16="http://schemas.microsoft.com/office/drawing/2014/main" id="{DA67BE23-F274-5AD2-9364-694257AD9277}"/>
              </a:ext>
            </a:extLst>
          </p:cNvPr>
          <p:cNvGrpSpPr/>
          <p:nvPr/>
        </p:nvGrpSpPr>
        <p:grpSpPr>
          <a:xfrm>
            <a:off x="6736068" y="3384277"/>
            <a:ext cx="4410621" cy="2556722"/>
            <a:chOff x="6736068" y="3384277"/>
            <a:chExt cx="4410621" cy="2208445"/>
          </a:xfrm>
        </p:grpSpPr>
        <p:grpSp>
          <p:nvGrpSpPr>
            <p:cNvPr id="1208" name="Google Shape;1208;p58"/>
            <p:cNvGrpSpPr/>
            <p:nvPr/>
          </p:nvGrpSpPr>
          <p:grpSpPr>
            <a:xfrm>
              <a:off x="6736068" y="4636153"/>
              <a:ext cx="3687521" cy="956569"/>
              <a:chOff x="4364008" y="3949592"/>
              <a:chExt cx="2765641" cy="717427"/>
            </a:xfrm>
          </p:grpSpPr>
          <p:sp>
            <p:nvSpPr>
              <p:cNvPr id="1209" name="Google Shape;1209;p58"/>
              <p:cNvSpPr/>
              <p:nvPr/>
            </p:nvSpPr>
            <p:spPr>
              <a:xfrm flipH="1">
                <a:off x="4364008" y="3949592"/>
                <a:ext cx="2765641" cy="717427"/>
              </a:xfrm>
              <a:prstGeom prst="roundRect">
                <a:avLst>
                  <a:gd name="adj" fmla="val 50000"/>
                </a:avLst>
              </a:prstGeom>
              <a:solidFill>
                <a:schemeClr val="lt1"/>
              </a:solid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210" name="Google Shape;1210;p58"/>
              <p:cNvSpPr txBox="1"/>
              <p:nvPr/>
            </p:nvSpPr>
            <p:spPr>
              <a:xfrm>
                <a:off x="4445607" y="4008462"/>
                <a:ext cx="2425050" cy="640500"/>
              </a:xfrm>
              <a:prstGeom prst="rect">
                <a:avLst/>
              </a:prstGeom>
              <a:noFill/>
              <a:ln>
                <a:noFill/>
              </a:ln>
            </p:spPr>
            <p:txBody>
              <a:bodyPr spcFirstLastPara="1" wrap="square" lIns="121900" tIns="121900" rIns="121900" bIns="121900" anchor="ctr" anchorCtr="0">
                <a:noAutofit/>
              </a:bodyPr>
              <a:lstStyle/>
              <a:p>
                <a:r>
                  <a:rPr lang="en-US" sz="2000">
                    <a:solidFill>
                      <a:srgbClr val="0070C0"/>
                    </a:solidFill>
                    <a:effectLst/>
                    <a:latin typeface="#9Slide03 SFU Futura_12" panose="00000400000000000000" pitchFamily="2" charset="0"/>
                    <a:ea typeface="Times New Roman" panose="02020603050405020304" pitchFamily="18" charset="0"/>
                  </a:rPr>
                  <a:t>Khu vực phía tây phát triển nông lâm kết hợp, du lịch sinh thái và thuỷ điện</a:t>
                </a:r>
                <a:endParaRPr sz="2000">
                  <a:solidFill>
                    <a:srgbClr val="0070C0"/>
                  </a:solidFill>
                  <a:latin typeface="#9Slide03 SFU Futura_12" panose="00000400000000000000" pitchFamily="2" charset="0"/>
                  <a:ea typeface="Montserrat Light"/>
                  <a:cs typeface="Montserrat Light"/>
                  <a:sym typeface="Montserrat Light"/>
                </a:endParaRPr>
              </a:p>
            </p:txBody>
          </p:sp>
          <p:grpSp>
            <p:nvGrpSpPr>
              <p:cNvPr id="1211" name="Google Shape;1211;p58"/>
              <p:cNvGrpSpPr/>
              <p:nvPr/>
            </p:nvGrpSpPr>
            <p:grpSpPr>
              <a:xfrm>
                <a:off x="6643042" y="4071885"/>
                <a:ext cx="359106" cy="355525"/>
                <a:chOff x="-49031025" y="3920175"/>
                <a:chExt cx="303350" cy="300325"/>
              </a:xfrm>
            </p:grpSpPr>
            <p:sp>
              <p:nvSpPr>
                <p:cNvPr id="1212" name="Google Shape;1212;p58"/>
                <p:cNvSpPr/>
                <p:nvPr/>
              </p:nvSpPr>
              <p:spPr>
                <a:xfrm>
                  <a:off x="-49031025" y="4131875"/>
                  <a:ext cx="109600" cy="88625"/>
                </a:xfrm>
                <a:custGeom>
                  <a:avLst/>
                  <a:gdLst/>
                  <a:ahLst/>
                  <a:cxnLst/>
                  <a:rect l="l" t="t" r="r" b="b"/>
                  <a:pathLst>
                    <a:path w="4384" h="3545" extrusionOk="0">
                      <a:moveTo>
                        <a:pt x="472" y="1"/>
                      </a:moveTo>
                      <a:cubicBezTo>
                        <a:pt x="202" y="1"/>
                        <a:pt x="0" y="326"/>
                        <a:pt x="225" y="551"/>
                      </a:cubicBezTo>
                      <a:lnTo>
                        <a:pt x="2336" y="3387"/>
                      </a:lnTo>
                      <a:cubicBezTo>
                        <a:pt x="2399" y="3481"/>
                        <a:pt x="2494" y="3544"/>
                        <a:pt x="2620" y="3544"/>
                      </a:cubicBezTo>
                      <a:lnTo>
                        <a:pt x="4384" y="3544"/>
                      </a:lnTo>
                      <a:lnTo>
                        <a:pt x="2620" y="583"/>
                      </a:lnTo>
                      <a:lnTo>
                        <a:pt x="572" y="16"/>
                      </a:lnTo>
                      <a:cubicBezTo>
                        <a:pt x="538" y="5"/>
                        <a:pt x="505" y="1"/>
                        <a:pt x="47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3" name="Google Shape;1213;p58"/>
                <p:cNvSpPr/>
                <p:nvPr/>
              </p:nvSpPr>
              <p:spPr>
                <a:xfrm>
                  <a:off x="-48921450" y="3920175"/>
                  <a:ext cx="79575" cy="130975"/>
                </a:xfrm>
                <a:custGeom>
                  <a:avLst/>
                  <a:gdLst/>
                  <a:ahLst/>
                  <a:cxnLst/>
                  <a:rect l="l" t="t" r="r" b="b"/>
                  <a:pathLst>
                    <a:path w="3183" h="5239" extrusionOk="0">
                      <a:moveTo>
                        <a:pt x="302" y="1"/>
                      </a:moveTo>
                      <a:cubicBezTo>
                        <a:pt x="275" y="1"/>
                        <a:pt x="248" y="3"/>
                        <a:pt x="221" y="9"/>
                      </a:cubicBezTo>
                      <a:cubicBezTo>
                        <a:pt x="64" y="40"/>
                        <a:pt x="1" y="198"/>
                        <a:pt x="1" y="355"/>
                      </a:cubicBezTo>
                      <a:lnTo>
                        <a:pt x="64" y="1269"/>
                      </a:lnTo>
                      <a:lnTo>
                        <a:pt x="2584" y="5239"/>
                      </a:lnTo>
                      <a:lnTo>
                        <a:pt x="3183" y="4199"/>
                      </a:lnTo>
                      <a:lnTo>
                        <a:pt x="631" y="166"/>
                      </a:lnTo>
                      <a:cubicBezTo>
                        <a:pt x="553" y="62"/>
                        <a:pt x="431" y="1"/>
                        <a:pt x="3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4" name="Google Shape;1214;p58"/>
                <p:cNvSpPr/>
                <p:nvPr/>
              </p:nvSpPr>
              <p:spPr>
                <a:xfrm>
                  <a:off x="-48842675" y="4008100"/>
                  <a:ext cx="115000" cy="53300"/>
                </a:xfrm>
                <a:custGeom>
                  <a:avLst/>
                  <a:gdLst/>
                  <a:ahLst/>
                  <a:cxnLst/>
                  <a:rect l="l" t="t" r="r" b="b"/>
                  <a:pathLst>
                    <a:path w="4600" h="2132" extrusionOk="0">
                      <a:moveTo>
                        <a:pt x="1359" y="0"/>
                      </a:moveTo>
                      <a:cubicBezTo>
                        <a:pt x="1245" y="0"/>
                        <a:pt x="1132" y="57"/>
                        <a:pt x="1072" y="178"/>
                      </a:cubicBezTo>
                      <a:lnTo>
                        <a:pt x="0" y="2131"/>
                      </a:lnTo>
                      <a:lnTo>
                        <a:pt x="4191" y="2131"/>
                      </a:lnTo>
                      <a:cubicBezTo>
                        <a:pt x="4317" y="2131"/>
                        <a:pt x="4506" y="2005"/>
                        <a:pt x="4537" y="1848"/>
                      </a:cubicBezTo>
                      <a:cubicBezTo>
                        <a:pt x="4600" y="1690"/>
                        <a:pt x="4537" y="1533"/>
                        <a:pt x="4380" y="1469"/>
                      </a:cubicBezTo>
                      <a:lnTo>
                        <a:pt x="1544" y="52"/>
                      </a:lnTo>
                      <a:cubicBezTo>
                        <a:pt x="1488" y="18"/>
                        <a:pt x="1423" y="0"/>
                        <a:pt x="13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5" name="Google Shape;1215;p58"/>
                <p:cNvSpPr/>
                <p:nvPr/>
              </p:nvSpPr>
              <p:spPr>
                <a:xfrm>
                  <a:off x="-48838750" y="4078700"/>
                  <a:ext cx="51225" cy="66975"/>
                </a:xfrm>
                <a:custGeom>
                  <a:avLst/>
                  <a:gdLst/>
                  <a:ahLst/>
                  <a:cxnLst/>
                  <a:rect l="l" t="t" r="r" b="b"/>
                  <a:pathLst>
                    <a:path w="2049" h="2679" extrusionOk="0">
                      <a:moveTo>
                        <a:pt x="1" y="0"/>
                      </a:moveTo>
                      <a:lnTo>
                        <a:pt x="1734" y="2678"/>
                      </a:lnTo>
                      <a:lnTo>
                        <a:pt x="2049"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6" name="Google Shape;1216;p58"/>
                <p:cNvSpPr/>
                <p:nvPr/>
              </p:nvSpPr>
              <p:spPr>
                <a:xfrm>
                  <a:off x="-48975000" y="3920575"/>
                  <a:ext cx="173300" cy="248725"/>
                </a:xfrm>
                <a:custGeom>
                  <a:avLst/>
                  <a:gdLst/>
                  <a:ahLst/>
                  <a:cxnLst/>
                  <a:rect l="l" t="t" r="r" b="b"/>
                  <a:pathLst>
                    <a:path w="6932" h="9949" extrusionOk="0">
                      <a:moveTo>
                        <a:pt x="374" y="0"/>
                      </a:moveTo>
                      <a:cubicBezTo>
                        <a:pt x="334" y="0"/>
                        <a:pt x="293" y="8"/>
                        <a:pt x="253" y="24"/>
                      </a:cubicBezTo>
                      <a:cubicBezTo>
                        <a:pt x="95" y="87"/>
                        <a:pt x="1" y="245"/>
                        <a:pt x="1" y="402"/>
                      </a:cubicBezTo>
                      <a:lnTo>
                        <a:pt x="694" y="7585"/>
                      </a:lnTo>
                      <a:lnTo>
                        <a:pt x="6932" y="9948"/>
                      </a:lnTo>
                      <a:lnTo>
                        <a:pt x="694" y="182"/>
                      </a:lnTo>
                      <a:cubicBezTo>
                        <a:pt x="600" y="65"/>
                        <a:pt x="489" y="0"/>
                        <a:pt x="3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7" name="Google Shape;1217;p58"/>
                <p:cNvSpPr/>
                <p:nvPr/>
              </p:nvSpPr>
              <p:spPr>
                <a:xfrm>
                  <a:off x="-48955300" y="4129900"/>
                  <a:ext cx="151250" cy="89800"/>
                </a:xfrm>
                <a:custGeom>
                  <a:avLst/>
                  <a:gdLst/>
                  <a:ahLst/>
                  <a:cxnLst/>
                  <a:rect l="l" t="t" r="r" b="b"/>
                  <a:pathLst>
                    <a:path w="6050" h="3592" extrusionOk="0">
                      <a:moveTo>
                        <a:pt x="0" y="0"/>
                      </a:moveTo>
                      <a:lnTo>
                        <a:pt x="2174" y="3592"/>
                      </a:lnTo>
                      <a:lnTo>
                        <a:pt x="5167" y="3592"/>
                      </a:lnTo>
                      <a:cubicBezTo>
                        <a:pt x="5293" y="3592"/>
                        <a:pt x="5419" y="3529"/>
                        <a:pt x="5482" y="3403"/>
                      </a:cubicBezTo>
                      <a:lnTo>
                        <a:pt x="6049" y="2268"/>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cxnSp>
          <p:nvCxnSpPr>
            <p:cNvPr id="1221" name="Google Shape;1221;p58"/>
            <p:cNvCxnSpPr>
              <a:cxnSpLocks/>
            </p:cNvCxnSpPr>
            <p:nvPr/>
          </p:nvCxnSpPr>
          <p:spPr>
            <a:xfrm rot="10800000" flipH="1">
              <a:off x="10467489" y="3384277"/>
              <a:ext cx="679200" cy="1708400"/>
            </a:xfrm>
            <a:prstGeom prst="bentConnector2">
              <a:avLst/>
            </a:prstGeom>
            <a:noFill/>
            <a:ln w="9525" cap="flat" cmpd="sng">
              <a:solidFill>
                <a:schemeClr val="dk1"/>
              </a:solidFill>
              <a:prstDash val="dash"/>
              <a:round/>
              <a:headEnd type="none" w="med" len="med"/>
              <a:tailEnd type="none" w="med" len="med"/>
            </a:ln>
          </p:spPr>
        </p:cxnSp>
      </p:grpSp>
      <p:grpSp>
        <p:nvGrpSpPr>
          <p:cNvPr id="17" name="Group 16">
            <a:extLst>
              <a:ext uri="{FF2B5EF4-FFF2-40B4-BE49-F238E27FC236}">
                <a16:creationId xmlns:a16="http://schemas.microsoft.com/office/drawing/2014/main" id="{4B52FF01-1B29-1B7B-46A0-E4F397B45792}"/>
              </a:ext>
            </a:extLst>
          </p:cNvPr>
          <p:cNvGrpSpPr/>
          <p:nvPr/>
        </p:nvGrpSpPr>
        <p:grpSpPr>
          <a:xfrm>
            <a:off x="260331" y="4447881"/>
            <a:ext cx="4950904" cy="2276518"/>
            <a:chOff x="260331" y="4447881"/>
            <a:chExt cx="4950904" cy="2276518"/>
          </a:xfrm>
        </p:grpSpPr>
        <p:cxnSp>
          <p:nvCxnSpPr>
            <p:cNvPr id="5" name="Google Shape;1167;p58">
              <a:extLst>
                <a:ext uri="{FF2B5EF4-FFF2-40B4-BE49-F238E27FC236}">
                  <a16:creationId xmlns:a16="http://schemas.microsoft.com/office/drawing/2014/main" id="{F208E599-B962-850F-62D6-809E724D1417}"/>
                </a:ext>
              </a:extLst>
            </p:cNvPr>
            <p:cNvCxnSpPr>
              <a:cxnSpLocks/>
            </p:cNvCxnSpPr>
            <p:nvPr/>
          </p:nvCxnSpPr>
          <p:spPr>
            <a:xfrm rot="5400000">
              <a:off x="4015835" y="4960881"/>
              <a:ext cx="1708400" cy="682400"/>
            </a:xfrm>
            <a:prstGeom prst="bentConnector2">
              <a:avLst/>
            </a:prstGeom>
            <a:noFill/>
            <a:ln w="9525" cap="flat" cmpd="sng">
              <a:solidFill>
                <a:schemeClr val="dk1"/>
              </a:solidFill>
              <a:prstDash val="dash"/>
              <a:round/>
              <a:headEnd type="none" w="med" len="med"/>
              <a:tailEnd type="none" w="med" len="med"/>
            </a:ln>
          </p:spPr>
        </p:cxnSp>
        <p:grpSp>
          <p:nvGrpSpPr>
            <p:cNvPr id="7" name="Google Shape;1184;p58">
              <a:extLst>
                <a:ext uri="{FF2B5EF4-FFF2-40B4-BE49-F238E27FC236}">
                  <a16:creationId xmlns:a16="http://schemas.microsoft.com/office/drawing/2014/main" id="{4A3C6F52-70C6-D469-8D16-A4CC3285551B}"/>
                </a:ext>
              </a:extLst>
            </p:cNvPr>
            <p:cNvGrpSpPr/>
            <p:nvPr/>
          </p:nvGrpSpPr>
          <p:grpSpPr>
            <a:xfrm>
              <a:off x="260331" y="5773678"/>
              <a:ext cx="4503754" cy="950721"/>
              <a:chOff x="-193215" y="3684451"/>
              <a:chExt cx="3377816" cy="924124"/>
            </a:xfrm>
          </p:grpSpPr>
          <p:sp>
            <p:nvSpPr>
              <p:cNvPr id="8" name="Google Shape;1168;p58">
                <a:extLst>
                  <a:ext uri="{FF2B5EF4-FFF2-40B4-BE49-F238E27FC236}">
                    <a16:creationId xmlns:a16="http://schemas.microsoft.com/office/drawing/2014/main" id="{41B73651-53ED-7C07-916D-2261AB62985D}"/>
                  </a:ext>
                </a:extLst>
              </p:cNvPr>
              <p:cNvSpPr/>
              <p:nvPr/>
            </p:nvSpPr>
            <p:spPr>
              <a:xfrm flipH="1">
                <a:off x="-193215" y="3684451"/>
                <a:ext cx="3206339" cy="924124"/>
              </a:xfrm>
              <a:prstGeom prst="roundRect">
                <a:avLst>
                  <a:gd name="adj" fmla="val 50000"/>
                </a:avLst>
              </a:prstGeom>
              <a:solidFill>
                <a:schemeClr val="lt1"/>
              </a:solid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9" name="Google Shape;1185;p58">
                <a:extLst>
                  <a:ext uri="{FF2B5EF4-FFF2-40B4-BE49-F238E27FC236}">
                    <a16:creationId xmlns:a16="http://schemas.microsoft.com/office/drawing/2014/main" id="{13BDE6A7-47BC-A127-AD21-245A4E6A2745}"/>
                  </a:ext>
                </a:extLst>
              </p:cNvPr>
              <p:cNvSpPr txBox="1"/>
              <p:nvPr/>
            </p:nvSpPr>
            <p:spPr>
              <a:xfrm>
                <a:off x="-70973" y="3847091"/>
                <a:ext cx="3084097" cy="640500"/>
              </a:xfrm>
              <a:prstGeom prst="rect">
                <a:avLst/>
              </a:prstGeom>
              <a:noFill/>
              <a:ln>
                <a:noFill/>
              </a:ln>
            </p:spPr>
            <p:txBody>
              <a:bodyPr spcFirstLastPara="1" wrap="square" lIns="121900" tIns="121900" rIns="121900" bIns="121900" anchor="ctr" anchorCtr="0">
                <a:noAutofit/>
              </a:bodyPr>
              <a:lstStyle/>
              <a:p>
                <a:r>
                  <a:rPr lang="en-US" sz="2000" b="0" i="0">
                    <a:solidFill>
                      <a:srgbClr val="0070C0"/>
                    </a:solidFill>
                    <a:effectLst/>
                    <a:latin typeface="#9Slide03 SFU Futura_12" panose="00000400000000000000" pitchFamily="2" charset="0"/>
                  </a:rPr>
                  <a:t>C</a:t>
                </a:r>
                <a:r>
                  <a:rPr lang="vi-VN" sz="2000" b="0" i="0">
                    <a:solidFill>
                      <a:srgbClr val="0070C0"/>
                    </a:solidFill>
                    <a:effectLst/>
                    <a:latin typeface="#9Slide03 SFU Futura_12" panose="00000400000000000000" pitchFamily="2" charset="0"/>
                  </a:rPr>
                  <a:t>hú trọng phát triển các ngành có giá trị gia tăng và hàm lượng công nghệ cao.</a:t>
                </a:r>
                <a:endParaRPr sz="2000">
                  <a:solidFill>
                    <a:srgbClr val="0070C0"/>
                  </a:solidFill>
                  <a:latin typeface="#9Slide03 SFU Futura_12" panose="00000400000000000000" pitchFamily="2" charset="0"/>
                  <a:ea typeface="Montserrat Light"/>
                  <a:cs typeface="Montserrat Light"/>
                  <a:sym typeface="Montserrat Light"/>
                </a:endParaRPr>
              </a:p>
            </p:txBody>
          </p:sp>
          <p:grpSp>
            <p:nvGrpSpPr>
              <p:cNvPr id="10" name="Google Shape;1186;p58">
                <a:extLst>
                  <a:ext uri="{FF2B5EF4-FFF2-40B4-BE49-F238E27FC236}">
                    <a16:creationId xmlns:a16="http://schemas.microsoft.com/office/drawing/2014/main" id="{D818FD7A-058E-3A4E-7448-658F2EABE9F6}"/>
                  </a:ext>
                </a:extLst>
              </p:cNvPr>
              <p:cNvGrpSpPr/>
              <p:nvPr/>
            </p:nvGrpSpPr>
            <p:grpSpPr>
              <a:xfrm>
                <a:off x="2906538" y="3907655"/>
                <a:ext cx="278063" cy="353395"/>
                <a:chOff x="-46457966" y="3754542"/>
                <a:chExt cx="234890" cy="298526"/>
              </a:xfrm>
            </p:grpSpPr>
            <p:sp>
              <p:nvSpPr>
                <p:cNvPr id="11" name="Google Shape;1187;p58">
                  <a:extLst>
                    <a:ext uri="{FF2B5EF4-FFF2-40B4-BE49-F238E27FC236}">
                      <a16:creationId xmlns:a16="http://schemas.microsoft.com/office/drawing/2014/main" id="{5C97DEF3-6B7D-1BA4-1CFF-F9410EB79115}"/>
                    </a:ext>
                  </a:extLst>
                </p:cNvPr>
                <p:cNvSpPr/>
                <p:nvPr/>
              </p:nvSpPr>
              <p:spPr>
                <a:xfrm>
                  <a:off x="-46340521" y="3877417"/>
                  <a:ext cx="53575" cy="52775"/>
                </a:xfrm>
                <a:custGeom>
                  <a:avLst/>
                  <a:gdLst/>
                  <a:ahLst/>
                  <a:cxnLst/>
                  <a:rect l="l" t="t" r="r" b="b"/>
                  <a:pathLst>
                    <a:path w="2143" h="2111" extrusionOk="0">
                      <a:moveTo>
                        <a:pt x="1071" y="0"/>
                      </a:moveTo>
                      <a:cubicBezTo>
                        <a:pt x="473" y="0"/>
                        <a:pt x="0" y="473"/>
                        <a:pt x="0" y="1071"/>
                      </a:cubicBezTo>
                      <a:cubicBezTo>
                        <a:pt x="0" y="1638"/>
                        <a:pt x="473" y="2111"/>
                        <a:pt x="1071" y="2111"/>
                      </a:cubicBezTo>
                      <a:cubicBezTo>
                        <a:pt x="1670" y="2111"/>
                        <a:pt x="2143" y="1638"/>
                        <a:pt x="2143" y="1071"/>
                      </a:cubicBezTo>
                      <a:cubicBezTo>
                        <a:pt x="2079" y="473"/>
                        <a:pt x="1607" y="0"/>
                        <a:pt x="107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 name="Google Shape;1188;p58">
                  <a:extLst>
                    <a:ext uri="{FF2B5EF4-FFF2-40B4-BE49-F238E27FC236}">
                      <a16:creationId xmlns:a16="http://schemas.microsoft.com/office/drawing/2014/main" id="{548A92AD-6760-D010-4C53-E0AE45601778}"/>
                    </a:ext>
                  </a:extLst>
                </p:cNvPr>
                <p:cNvSpPr/>
                <p:nvPr/>
              </p:nvSpPr>
              <p:spPr>
                <a:xfrm>
                  <a:off x="-46457966" y="3754542"/>
                  <a:ext cx="234890" cy="298526"/>
                </a:xfrm>
                <a:custGeom>
                  <a:avLst/>
                  <a:gdLst/>
                  <a:ahLst/>
                  <a:cxnLst/>
                  <a:rect l="l" t="t" r="r" b="b"/>
                  <a:pathLst>
                    <a:path w="11973" h="11941" extrusionOk="0">
                      <a:moveTo>
                        <a:pt x="6301" y="1418"/>
                      </a:moveTo>
                      <a:cubicBezTo>
                        <a:pt x="8538" y="1607"/>
                        <a:pt x="10366" y="3371"/>
                        <a:pt x="10523" y="5608"/>
                      </a:cubicBezTo>
                      <a:lnTo>
                        <a:pt x="9798" y="5608"/>
                      </a:lnTo>
                      <a:cubicBezTo>
                        <a:pt x="9641" y="3781"/>
                        <a:pt x="8160" y="2300"/>
                        <a:pt x="6301" y="2111"/>
                      </a:cubicBezTo>
                      <a:lnTo>
                        <a:pt x="6301" y="1418"/>
                      </a:lnTo>
                      <a:close/>
                      <a:moveTo>
                        <a:pt x="5640" y="1450"/>
                      </a:moveTo>
                      <a:lnTo>
                        <a:pt x="5640" y="2143"/>
                      </a:lnTo>
                      <a:cubicBezTo>
                        <a:pt x="3781" y="2300"/>
                        <a:pt x="2332" y="3812"/>
                        <a:pt x="2111" y="5671"/>
                      </a:cubicBezTo>
                      <a:lnTo>
                        <a:pt x="1418" y="5671"/>
                      </a:lnTo>
                      <a:cubicBezTo>
                        <a:pt x="1576" y="3371"/>
                        <a:pt x="3371" y="1607"/>
                        <a:pt x="5640" y="1450"/>
                      </a:cubicBezTo>
                      <a:close/>
                      <a:moveTo>
                        <a:pt x="6333" y="2899"/>
                      </a:moveTo>
                      <a:cubicBezTo>
                        <a:pt x="7782" y="3056"/>
                        <a:pt x="8948" y="4190"/>
                        <a:pt x="9105" y="5671"/>
                      </a:cubicBezTo>
                      <a:lnTo>
                        <a:pt x="8790" y="5671"/>
                      </a:lnTo>
                      <a:cubicBezTo>
                        <a:pt x="8570" y="5671"/>
                        <a:pt x="8412" y="5829"/>
                        <a:pt x="8412" y="6018"/>
                      </a:cubicBezTo>
                      <a:cubicBezTo>
                        <a:pt x="8412" y="6175"/>
                        <a:pt x="8570" y="6333"/>
                        <a:pt x="8790" y="6333"/>
                      </a:cubicBezTo>
                      <a:lnTo>
                        <a:pt x="9105" y="6333"/>
                      </a:lnTo>
                      <a:cubicBezTo>
                        <a:pt x="8948" y="7782"/>
                        <a:pt x="7782" y="8916"/>
                        <a:pt x="6333" y="9137"/>
                      </a:cubicBezTo>
                      <a:lnTo>
                        <a:pt x="6333" y="8822"/>
                      </a:lnTo>
                      <a:cubicBezTo>
                        <a:pt x="6333" y="8601"/>
                        <a:pt x="6175" y="8444"/>
                        <a:pt x="5986" y="8444"/>
                      </a:cubicBezTo>
                      <a:cubicBezTo>
                        <a:pt x="5797" y="8444"/>
                        <a:pt x="5640" y="8601"/>
                        <a:pt x="5640" y="8822"/>
                      </a:cubicBezTo>
                      <a:lnTo>
                        <a:pt x="5640" y="9137"/>
                      </a:lnTo>
                      <a:cubicBezTo>
                        <a:pt x="4191" y="8979"/>
                        <a:pt x="3025" y="7814"/>
                        <a:pt x="2867" y="6364"/>
                      </a:cubicBezTo>
                      <a:lnTo>
                        <a:pt x="3182" y="6364"/>
                      </a:lnTo>
                      <a:cubicBezTo>
                        <a:pt x="3403" y="6364"/>
                        <a:pt x="3560" y="6207"/>
                        <a:pt x="3560" y="6018"/>
                      </a:cubicBezTo>
                      <a:cubicBezTo>
                        <a:pt x="3560" y="5829"/>
                        <a:pt x="3403" y="5671"/>
                        <a:pt x="3182" y="5671"/>
                      </a:cubicBezTo>
                      <a:lnTo>
                        <a:pt x="2867" y="5671"/>
                      </a:lnTo>
                      <a:cubicBezTo>
                        <a:pt x="3025" y="4190"/>
                        <a:pt x="4191" y="3056"/>
                        <a:pt x="5640" y="2899"/>
                      </a:cubicBezTo>
                      <a:lnTo>
                        <a:pt x="5640" y="3214"/>
                      </a:lnTo>
                      <a:cubicBezTo>
                        <a:pt x="5640" y="3403"/>
                        <a:pt x="5797" y="3560"/>
                        <a:pt x="5986" y="3560"/>
                      </a:cubicBezTo>
                      <a:cubicBezTo>
                        <a:pt x="6175" y="3560"/>
                        <a:pt x="6333" y="3403"/>
                        <a:pt x="6333" y="3214"/>
                      </a:cubicBezTo>
                      <a:lnTo>
                        <a:pt x="6333" y="2899"/>
                      </a:lnTo>
                      <a:close/>
                      <a:moveTo>
                        <a:pt x="2111" y="6333"/>
                      </a:moveTo>
                      <a:cubicBezTo>
                        <a:pt x="2269" y="8192"/>
                        <a:pt x="3781" y="9641"/>
                        <a:pt x="5640" y="9830"/>
                      </a:cubicBezTo>
                      <a:lnTo>
                        <a:pt x="5640" y="10554"/>
                      </a:lnTo>
                      <a:cubicBezTo>
                        <a:pt x="3371" y="10334"/>
                        <a:pt x="1576" y="8570"/>
                        <a:pt x="1418" y="6333"/>
                      </a:cubicBezTo>
                      <a:close/>
                      <a:moveTo>
                        <a:pt x="10523" y="6333"/>
                      </a:moveTo>
                      <a:cubicBezTo>
                        <a:pt x="10366" y="8570"/>
                        <a:pt x="8538" y="10334"/>
                        <a:pt x="6301" y="10554"/>
                      </a:cubicBezTo>
                      <a:lnTo>
                        <a:pt x="6301" y="9830"/>
                      </a:lnTo>
                      <a:cubicBezTo>
                        <a:pt x="8160" y="9672"/>
                        <a:pt x="9609" y="8192"/>
                        <a:pt x="9798" y="6333"/>
                      </a:cubicBezTo>
                      <a:close/>
                      <a:moveTo>
                        <a:pt x="5986" y="0"/>
                      </a:moveTo>
                      <a:cubicBezTo>
                        <a:pt x="5797" y="0"/>
                        <a:pt x="5640" y="158"/>
                        <a:pt x="5640" y="347"/>
                      </a:cubicBezTo>
                      <a:lnTo>
                        <a:pt x="5640" y="725"/>
                      </a:lnTo>
                      <a:cubicBezTo>
                        <a:pt x="2993" y="882"/>
                        <a:pt x="914" y="3025"/>
                        <a:pt x="757" y="5608"/>
                      </a:cubicBezTo>
                      <a:lnTo>
                        <a:pt x="347" y="5608"/>
                      </a:lnTo>
                      <a:cubicBezTo>
                        <a:pt x="158" y="5608"/>
                        <a:pt x="0" y="5766"/>
                        <a:pt x="0" y="5986"/>
                      </a:cubicBezTo>
                      <a:cubicBezTo>
                        <a:pt x="0" y="6175"/>
                        <a:pt x="158" y="6333"/>
                        <a:pt x="347" y="6333"/>
                      </a:cubicBezTo>
                      <a:lnTo>
                        <a:pt x="757" y="6333"/>
                      </a:lnTo>
                      <a:cubicBezTo>
                        <a:pt x="914" y="8979"/>
                        <a:pt x="3025" y="11059"/>
                        <a:pt x="5640" y="11216"/>
                      </a:cubicBezTo>
                      <a:lnTo>
                        <a:pt x="5640" y="11594"/>
                      </a:lnTo>
                      <a:cubicBezTo>
                        <a:pt x="5640" y="11783"/>
                        <a:pt x="5797" y="11941"/>
                        <a:pt x="5986" y="11941"/>
                      </a:cubicBezTo>
                      <a:cubicBezTo>
                        <a:pt x="6175" y="11941"/>
                        <a:pt x="6333" y="11783"/>
                        <a:pt x="6333" y="11594"/>
                      </a:cubicBezTo>
                      <a:lnTo>
                        <a:pt x="6333" y="11216"/>
                      </a:lnTo>
                      <a:cubicBezTo>
                        <a:pt x="8979" y="11059"/>
                        <a:pt x="11059" y="8916"/>
                        <a:pt x="11216" y="6333"/>
                      </a:cubicBezTo>
                      <a:lnTo>
                        <a:pt x="11626" y="6333"/>
                      </a:lnTo>
                      <a:cubicBezTo>
                        <a:pt x="11815" y="6333"/>
                        <a:pt x="11972" y="6175"/>
                        <a:pt x="11972" y="5986"/>
                      </a:cubicBezTo>
                      <a:cubicBezTo>
                        <a:pt x="11972" y="5766"/>
                        <a:pt x="11815" y="5608"/>
                        <a:pt x="11626" y="5608"/>
                      </a:cubicBezTo>
                      <a:lnTo>
                        <a:pt x="11216" y="5608"/>
                      </a:lnTo>
                      <a:cubicBezTo>
                        <a:pt x="11059" y="2993"/>
                        <a:pt x="8948" y="882"/>
                        <a:pt x="6333" y="725"/>
                      </a:cubicBezTo>
                      <a:lnTo>
                        <a:pt x="6333" y="347"/>
                      </a:lnTo>
                      <a:cubicBezTo>
                        <a:pt x="6333" y="158"/>
                        <a:pt x="6175" y="0"/>
                        <a:pt x="598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grpSp>
      <p:pic>
        <p:nvPicPr>
          <p:cNvPr id="18" name="Picture 17">
            <a:extLst>
              <a:ext uri="{FF2B5EF4-FFF2-40B4-BE49-F238E27FC236}">
                <a16:creationId xmlns:a16="http://schemas.microsoft.com/office/drawing/2014/main" id="{13960E18-274B-5296-C22F-D850A9747441}"/>
              </a:ext>
            </a:extLst>
          </p:cNvPr>
          <p:cNvPicPr>
            <a:picLocks noChangeAspect="1"/>
          </p:cNvPicPr>
          <p:nvPr/>
        </p:nvPicPr>
        <p:blipFill rotWithShape="1">
          <a:blip r:embed="rId3"/>
          <a:srcRect r="4939"/>
          <a:stretch/>
        </p:blipFill>
        <p:spPr>
          <a:xfrm>
            <a:off x="5439433" y="2992268"/>
            <a:ext cx="6699951" cy="3436173"/>
          </a:xfrm>
          <a:prstGeom prst="rect">
            <a:avLst/>
          </a:prstGeom>
        </p:spPr>
      </p:pic>
      <p:pic>
        <p:nvPicPr>
          <p:cNvPr id="22" name="Picture 21">
            <a:extLst>
              <a:ext uri="{FF2B5EF4-FFF2-40B4-BE49-F238E27FC236}">
                <a16:creationId xmlns:a16="http://schemas.microsoft.com/office/drawing/2014/main" id="{38B9AE5A-B46C-8E77-9153-7B5E6D8FF5EA}"/>
              </a:ext>
            </a:extLst>
          </p:cNvPr>
          <p:cNvPicPr>
            <a:picLocks noChangeAspect="1"/>
          </p:cNvPicPr>
          <p:nvPr/>
        </p:nvPicPr>
        <p:blipFill>
          <a:blip r:embed="rId4"/>
          <a:stretch>
            <a:fillRect/>
          </a:stretch>
        </p:blipFill>
        <p:spPr>
          <a:xfrm>
            <a:off x="18586" y="577711"/>
            <a:ext cx="5215991" cy="62324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righ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righ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right)">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64">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Xây dựng cụm cảng Đà Nẵng thành cụm cảng lớn, hiện đại">
            <a:extLst>
              <a:ext uri="{FF2B5EF4-FFF2-40B4-BE49-F238E27FC236}">
                <a16:creationId xmlns:a16="http://schemas.microsoft.com/office/drawing/2014/main" id="{3D8BBF09-243C-A087-7B29-2DDC7D798F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981"/>
          <a:stretch/>
        </p:blipFill>
        <p:spPr bwMode="auto">
          <a:xfrm>
            <a:off x="198739" y="97286"/>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ổng quan về Cảng Vân Phong (Khánh Hòa)">
            <a:extLst>
              <a:ext uri="{FF2B5EF4-FFF2-40B4-BE49-F238E27FC236}">
                <a16:creationId xmlns:a16="http://schemas.microsoft.com/office/drawing/2014/main" id="{3350A3BB-ADFD-44A5-5091-EC573ED73E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01" r="2" b="4649"/>
          <a:stretch/>
        </p:blipFill>
        <p:spPr bwMode="auto">
          <a:xfrm>
            <a:off x="6195373" y="97286"/>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ÂN BAY ĐÀ NẴNG | Tin tuc CẬP NHẬT , san bay da nang | Báo Người lao động">
            <a:extLst>
              <a:ext uri="{FF2B5EF4-FFF2-40B4-BE49-F238E27FC236}">
                <a16:creationId xmlns:a16="http://schemas.microsoft.com/office/drawing/2014/main" id="{41F11057-3B7A-030C-CEF7-EF105564D0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091" r="-2" b="-2"/>
          <a:stretch/>
        </p:blipFill>
        <p:spPr bwMode="auto">
          <a:xfrm>
            <a:off x="198739" y="3595920"/>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us parked outside of a building&#10;&#10;Description automatically generated">
            <a:extLst>
              <a:ext uri="{FF2B5EF4-FFF2-40B4-BE49-F238E27FC236}">
                <a16:creationId xmlns:a16="http://schemas.microsoft.com/office/drawing/2014/main" id="{504358F8-8D88-EB88-C2B3-AC96CD6F91D1}"/>
              </a:ext>
            </a:extLst>
          </p:cNvPr>
          <p:cNvPicPr>
            <a:picLocks noChangeAspect="1"/>
          </p:cNvPicPr>
          <p:nvPr/>
        </p:nvPicPr>
        <p:blipFill rotWithShape="1">
          <a:blip r:embed="rId5"/>
          <a:srcRect t="8342" r="2" b="2"/>
          <a:stretch/>
        </p:blipFill>
        <p:spPr>
          <a:xfrm>
            <a:off x="6195372" y="3595920"/>
            <a:ext cx="5797883" cy="2789948"/>
          </a:xfrm>
          <a:prstGeom prst="rect">
            <a:avLst/>
          </a:prstGeom>
        </p:spPr>
      </p:pic>
      <p:sp>
        <p:nvSpPr>
          <p:cNvPr id="6" name="TextBox 5">
            <a:extLst>
              <a:ext uri="{FF2B5EF4-FFF2-40B4-BE49-F238E27FC236}">
                <a16:creationId xmlns:a16="http://schemas.microsoft.com/office/drawing/2014/main" id="{2916FA1A-2949-AAC0-38DF-2C5AF0439409}"/>
              </a:ext>
            </a:extLst>
          </p:cNvPr>
          <p:cNvSpPr txBox="1"/>
          <p:nvPr/>
        </p:nvSpPr>
        <p:spPr>
          <a:xfrm>
            <a:off x="1073888" y="6433634"/>
            <a:ext cx="4295554" cy="400110"/>
          </a:xfrm>
          <a:prstGeom prst="rect">
            <a:avLst/>
          </a:prstGeom>
          <a:noFill/>
        </p:spPr>
        <p:txBody>
          <a:bodyPr wrap="square" rtlCol="0">
            <a:spAutoFit/>
          </a:bodyPr>
          <a:lstStyle/>
          <a:p>
            <a:r>
              <a:rPr lang="en-US" sz="2000">
                <a:solidFill>
                  <a:srgbClr val="00B050"/>
                </a:solidFill>
                <a:latin typeface="#9Slide03 SFU Futura_12" panose="00000400000000000000" pitchFamily="2" charset="0"/>
              </a:rPr>
              <a:t>Cảng hàng không Đà Nẵng</a:t>
            </a:r>
          </a:p>
        </p:txBody>
      </p:sp>
      <p:sp>
        <p:nvSpPr>
          <p:cNvPr id="7" name="TextBox 6">
            <a:extLst>
              <a:ext uri="{FF2B5EF4-FFF2-40B4-BE49-F238E27FC236}">
                <a16:creationId xmlns:a16="http://schemas.microsoft.com/office/drawing/2014/main" id="{EBA5AA5B-4B18-7064-66DC-86AA3F3317C4}"/>
              </a:ext>
            </a:extLst>
          </p:cNvPr>
          <p:cNvSpPr txBox="1"/>
          <p:nvPr/>
        </p:nvSpPr>
        <p:spPr>
          <a:xfrm>
            <a:off x="7265582" y="6460299"/>
            <a:ext cx="4295554" cy="400110"/>
          </a:xfrm>
          <a:prstGeom prst="rect">
            <a:avLst/>
          </a:prstGeom>
          <a:noFill/>
        </p:spPr>
        <p:txBody>
          <a:bodyPr wrap="square" rtlCol="0">
            <a:spAutoFit/>
          </a:bodyPr>
          <a:lstStyle/>
          <a:p>
            <a:r>
              <a:rPr lang="en-US" sz="2000">
                <a:solidFill>
                  <a:srgbClr val="00B050"/>
                </a:solidFill>
                <a:latin typeface="#9Slide03 SFU Futura_12" panose="00000400000000000000" pitchFamily="2" charset="0"/>
              </a:rPr>
              <a:t>Cảng hàng không Chu Lai</a:t>
            </a:r>
          </a:p>
        </p:txBody>
      </p:sp>
      <p:sp>
        <p:nvSpPr>
          <p:cNvPr id="8" name="TextBox 7">
            <a:extLst>
              <a:ext uri="{FF2B5EF4-FFF2-40B4-BE49-F238E27FC236}">
                <a16:creationId xmlns:a16="http://schemas.microsoft.com/office/drawing/2014/main" id="{1B425EF4-6207-854C-CFF6-014E8ED68A40}"/>
              </a:ext>
            </a:extLst>
          </p:cNvPr>
          <p:cNvSpPr txBox="1"/>
          <p:nvPr/>
        </p:nvSpPr>
        <p:spPr>
          <a:xfrm>
            <a:off x="1300716" y="3250466"/>
            <a:ext cx="4295554" cy="400110"/>
          </a:xfrm>
          <a:prstGeom prst="rect">
            <a:avLst/>
          </a:prstGeom>
          <a:noFill/>
        </p:spPr>
        <p:txBody>
          <a:bodyPr wrap="square" rtlCol="0">
            <a:spAutoFit/>
          </a:bodyPr>
          <a:lstStyle/>
          <a:p>
            <a:r>
              <a:rPr lang="en-US" sz="2000">
                <a:solidFill>
                  <a:srgbClr val="00B050"/>
                </a:solidFill>
                <a:latin typeface="#9Slide03 SFU Futura_12" panose="00000400000000000000" pitchFamily="2" charset="0"/>
              </a:rPr>
              <a:t>Cảng biển Đà Nẵng</a:t>
            </a:r>
          </a:p>
        </p:txBody>
      </p:sp>
      <p:sp>
        <p:nvSpPr>
          <p:cNvPr id="9" name="TextBox 8">
            <a:extLst>
              <a:ext uri="{FF2B5EF4-FFF2-40B4-BE49-F238E27FC236}">
                <a16:creationId xmlns:a16="http://schemas.microsoft.com/office/drawing/2014/main" id="{C0966BD6-92C0-311C-13C3-EC29CE07B3A1}"/>
              </a:ext>
            </a:extLst>
          </p:cNvPr>
          <p:cNvSpPr txBox="1"/>
          <p:nvPr/>
        </p:nvSpPr>
        <p:spPr>
          <a:xfrm>
            <a:off x="7896446" y="3255543"/>
            <a:ext cx="4295554" cy="400110"/>
          </a:xfrm>
          <a:prstGeom prst="rect">
            <a:avLst/>
          </a:prstGeom>
          <a:noFill/>
        </p:spPr>
        <p:txBody>
          <a:bodyPr wrap="square" rtlCol="0">
            <a:spAutoFit/>
          </a:bodyPr>
          <a:lstStyle/>
          <a:p>
            <a:r>
              <a:rPr lang="en-US" sz="2000">
                <a:solidFill>
                  <a:srgbClr val="00B050"/>
                </a:solidFill>
                <a:latin typeface="#9Slide03 SFU Futura_12" panose="00000400000000000000" pitchFamily="2" charset="0"/>
              </a:rPr>
              <a:t>Cảng biển Khánh Hòa (Cam Ranh)</a:t>
            </a:r>
          </a:p>
        </p:txBody>
      </p:sp>
    </p:spTree>
    <p:extLst>
      <p:ext uri="{BB962C8B-B14F-4D97-AF65-F5344CB8AC3E}">
        <p14:creationId xmlns:p14="http://schemas.microsoft.com/office/powerpoint/2010/main" val="4208727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A0AC94-11BB-A635-4F03-3140A76857DE}"/>
              </a:ext>
            </a:extLst>
          </p:cNvPr>
          <p:cNvPicPr>
            <a:picLocks noChangeAspect="1"/>
          </p:cNvPicPr>
          <p:nvPr/>
        </p:nvPicPr>
        <p:blipFill>
          <a:blip r:embed="rId2"/>
          <a:stretch>
            <a:fillRect/>
          </a:stretch>
        </p:blipFill>
        <p:spPr>
          <a:xfrm>
            <a:off x="6452451" y="0"/>
            <a:ext cx="5739549" cy="6858000"/>
          </a:xfrm>
          <a:prstGeom prst="rect">
            <a:avLst/>
          </a:prstGeom>
        </p:spPr>
      </p:pic>
      <p:sp>
        <p:nvSpPr>
          <p:cNvPr id="7" name="Rectangle 6">
            <a:extLst>
              <a:ext uri="{FF2B5EF4-FFF2-40B4-BE49-F238E27FC236}">
                <a16:creationId xmlns:a16="http://schemas.microsoft.com/office/drawing/2014/main" id="{E7359625-32A1-3ABD-3283-85AECE4A7914}"/>
              </a:ext>
            </a:extLst>
          </p:cNvPr>
          <p:cNvSpPr/>
          <p:nvPr/>
        </p:nvSpPr>
        <p:spPr>
          <a:xfrm>
            <a:off x="611601" y="2184223"/>
            <a:ext cx="5739549" cy="1569660"/>
          </a:xfrm>
          <a:prstGeom prst="rect">
            <a:avLst/>
          </a:prstGeom>
          <a:ln w="19050">
            <a:solidFill>
              <a:srgbClr val="0070C0"/>
            </a:solidFill>
            <a:prstDash val="sysDash"/>
          </a:ln>
        </p:spPr>
        <p:txBody>
          <a:bodyPr wrap="square">
            <a:spAutoFit/>
          </a:bodyPr>
          <a:lstStyle/>
          <a:p>
            <a:pPr algn="just"/>
            <a:r>
              <a:rPr lang="en-US" sz="3200">
                <a:solidFill>
                  <a:srgbClr val="0070C0"/>
                </a:solidFill>
                <a:latin typeface="Arial" panose="020B0604020202020204" pitchFamily="34" charset="0"/>
                <a:cs typeface="Arial" panose="020B0604020202020204" pitchFamily="34" charset="0"/>
              </a:rPr>
              <a:t>X</a:t>
            </a:r>
            <a:r>
              <a:rPr lang="vi-VN" sz="3200">
                <a:solidFill>
                  <a:srgbClr val="0070C0"/>
                </a:solidFill>
                <a:latin typeface="Arial" panose="020B0604020202020204" pitchFamily="34" charset="0"/>
                <a:cs typeface="Arial" panose="020B0604020202020204" pitchFamily="34" charset="0"/>
              </a:rPr>
              <a:t>ác định </a:t>
            </a:r>
            <a:r>
              <a:rPr lang="en-US" sz="3200">
                <a:solidFill>
                  <a:srgbClr val="0070C0"/>
                </a:solidFill>
                <a:latin typeface="Arial" panose="020B0604020202020204" pitchFamily="34" charset="0"/>
                <a:cs typeface="Arial" panose="020B0604020202020204" pitchFamily="34" charset="0"/>
              </a:rPr>
              <a:t>trên bản đồ </a:t>
            </a:r>
            <a:r>
              <a:rPr lang="vi-VN" sz="3200">
                <a:solidFill>
                  <a:srgbClr val="0070C0"/>
                </a:solidFill>
                <a:latin typeface="Arial" panose="020B0604020202020204" pitchFamily="34" charset="0"/>
                <a:cs typeface="Arial" panose="020B0604020202020204" pitchFamily="34" charset="0"/>
              </a:rPr>
              <a:t>các </a:t>
            </a:r>
            <a:r>
              <a:rPr lang="en-US" sz="3200">
                <a:solidFill>
                  <a:srgbClr val="0070C0"/>
                </a:solidFill>
                <a:latin typeface="Arial" panose="020B0604020202020204" pitchFamily="34" charset="0"/>
                <a:cs typeface="Arial" panose="020B0604020202020204" pitchFamily="34" charset="0"/>
              </a:rPr>
              <a:t>các cảng hàng không và cảng biển </a:t>
            </a:r>
            <a:r>
              <a:rPr lang="en-US" sz="3200" dirty="0" err="1">
                <a:solidFill>
                  <a:srgbClr val="0070C0"/>
                </a:solidFill>
                <a:latin typeface="Arial" panose="020B0604020202020204" pitchFamily="34" charset="0"/>
                <a:cs typeface="Arial" panose="020B0604020202020204" pitchFamily="34" charset="0"/>
              </a:rPr>
              <a:t>của</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vùng</a:t>
            </a:r>
            <a:r>
              <a:rPr lang="vi-VN" sz="3200" dirty="0">
                <a:solidFill>
                  <a:srgbClr val="0070C0"/>
                </a:solidFill>
                <a:latin typeface="Arial" panose="020B0604020202020204" pitchFamily="34" charset="0"/>
                <a:cs typeface="Arial" panose="020B0604020202020204" pitchFamily="34" charset="0"/>
              </a:rPr>
              <a:t>? </a:t>
            </a:r>
          </a:p>
        </p:txBody>
      </p:sp>
      <p:pic>
        <p:nvPicPr>
          <p:cNvPr id="9" name="Picture 8" descr="A map with a pin on it&#10;&#10;Description automatically generated">
            <a:extLst>
              <a:ext uri="{FF2B5EF4-FFF2-40B4-BE49-F238E27FC236}">
                <a16:creationId xmlns:a16="http://schemas.microsoft.com/office/drawing/2014/main" id="{69BEB37E-CD13-A84E-BA01-2497FF196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45583" cy="2138252"/>
          </a:xfrm>
          <a:prstGeom prst="rect">
            <a:avLst/>
          </a:prstGeom>
        </p:spPr>
      </p:pic>
      <p:pic>
        <p:nvPicPr>
          <p:cNvPr id="11" name="Picture 10" descr="A red location pin&#10;&#10;Description automatically generated">
            <a:extLst>
              <a:ext uri="{FF2B5EF4-FFF2-40B4-BE49-F238E27FC236}">
                <a16:creationId xmlns:a16="http://schemas.microsoft.com/office/drawing/2014/main" id="{A16ABF94-6CD4-F452-177A-5FE4717F3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424" y="-69112"/>
            <a:ext cx="669851" cy="669851"/>
          </a:xfrm>
          <a:prstGeom prst="rect">
            <a:avLst/>
          </a:prstGeom>
        </p:spPr>
      </p:pic>
      <p:pic>
        <p:nvPicPr>
          <p:cNvPr id="14" name="Picture 13" descr="A red location pin&#10;&#10;Description automatically generated">
            <a:extLst>
              <a:ext uri="{FF2B5EF4-FFF2-40B4-BE49-F238E27FC236}">
                <a16:creationId xmlns:a16="http://schemas.microsoft.com/office/drawing/2014/main" id="{E399C4CE-19A9-6B47-EAC1-806369D51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6427" y="4072299"/>
            <a:ext cx="669851" cy="669851"/>
          </a:xfrm>
          <a:prstGeom prst="rect">
            <a:avLst/>
          </a:prstGeom>
        </p:spPr>
      </p:pic>
      <p:pic>
        <p:nvPicPr>
          <p:cNvPr id="15" name="Picture 14" descr="A red location pin&#10;&#10;Description automatically generated">
            <a:extLst>
              <a:ext uri="{FF2B5EF4-FFF2-40B4-BE49-F238E27FC236}">
                <a16:creationId xmlns:a16="http://schemas.microsoft.com/office/drawing/2014/main" id="{BC5F21E4-854B-DEAE-9A4F-0142FD7BD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711" y="552892"/>
            <a:ext cx="669851" cy="669851"/>
          </a:xfrm>
          <a:prstGeom prst="rect">
            <a:avLst/>
          </a:prstGeom>
        </p:spPr>
      </p:pic>
      <p:pic>
        <p:nvPicPr>
          <p:cNvPr id="16" name="Picture 15" descr="A red location pin&#10;&#10;Description automatically generated">
            <a:extLst>
              <a:ext uri="{FF2B5EF4-FFF2-40B4-BE49-F238E27FC236}">
                <a16:creationId xmlns:a16="http://schemas.microsoft.com/office/drawing/2014/main" id="{94EBA8A9-B260-4D2B-44BF-945ED3CCB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7562" y="2261220"/>
            <a:ext cx="669851" cy="669851"/>
          </a:xfrm>
          <a:prstGeom prst="rect">
            <a:avLst/>
          </a:prstGeom>
        </p:spPr>
      </p:pic>
    </p:spTree>
    <p:extLst>
      <p:ext uri="{BB962C8B-B14F-4D97-AF65-F5344CB8AC3E}">
        <p14:creationId xmlns:p14="http://schemas.microsoft.com/office/powerpoint/2010/main" val="34776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5A82C6-5F37-F546-C555-906693C709E9}"/>
              </a:ext>
            </a:extLst>
          </p:cNvPr>
          <p:cNvSpPr txBox="1"/>
          <p:nvPr/>
        </p:nvSpPr>
        <p:spPr>
          <a:xfrm>
            <a:off x="85062" y="1250560"/>
            <a:ext cx="12184912" cy="5361148"/>
          </a:xfrm>
          <a:prstGeom prst="rect">
            <a:avLst/>
          </a:prstGeom>
          <a:noFill/>
        </p:spPr>
        <p:txBody>
          <a:bodyPr wrap="square">
            <a:spAutoFit/>
          </a:bodyPr>
          <a:lstStyle/>
          <a:p>
            <a:pPr marL="342900" marR="140335" lvl="0" indent="-342900" algn="just" fontAlgn="base">
              <a:lnSpc>
                <a:spcPct val="112000"/>
              </a:lnSpc>
              <a:spcAft>
                <a:spcPts val="35"/>
              </a:spcAft>
              <a:buClr>
                <a:srgbClr val="181717"/>
              </a:buClr>
              <a:buSzPts val="1250"/>
              <a:buFont typeface="Arial" panose="020B0604020202020204" pitchFamily="34" charset="0"/>
              <a:buChar char="–"/>
            </a:pPr>
            <a:r>
              <a:rPr lang="en-US" sz="28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Chuyển biến trong phát triển kinh tế:</a:t>
            </a:r>
          </a:p>
          <a:p>
            <a:pPr marL="6350" marR="140335" indent="-6350" algn="just">
              <a:lnSpc>
                <a:spcPct val="112000"/>
              </a:lnSpc>
              <a:spcAft>
                <a:spcPts val="35"/>
              </a:spcAft>
            </a:pPr>
            <a:r>
              <a:rPr lang="en-US" sz="2800" kern="100">
                <a:solidFill>
                  <a:srgbClr val="0070C0"/>
                </a:solidFill>
                <a:effectLst/>
                <a:latin typeface="#9Slide03 SFU Futura_12" panose="00000400000000000000" pitchFamily="2" charset="0"/>
                <a:ea typeface="Times New Roman" panose="02020603050405020304" pitchFamily="18" charset="0"/>
              </a:rPr>
              <a:t>+ GRDP ngày càng tăng.</a:t>
            </a:r>
          </a:p>
          <a:p>
            <a:pPr marL="6350" marR="140335" indent="-6350" algn="just">
              <a:lnSpc>
                <a:spcPct val="112000"/>
              </a:lnSpc>
              <a:spcAft>
                <a:spcPts val="35"/>
              </a:spcAft>
            </a:pPr>
            <a:r>
              <a:rPr lang="en-US" sz="2800" kern="100">
                <a:solidFill>
                  <a:srgbClr val="0070C0"/>
                </a:solidFill>
                <a:effectLst/>
                <a:latin typeface="#9Slide03 SFU Futura_12" panose="00000400000000000000" pitchFamily="2" charset="0"/>
                <a:ea typeface="Times New Roman" panose="02020603050405020304" pitchFamily="18" charset="0"/>
              </a:rPr>
              <a:t>+ Cơ cấu kinh tế chuyển dịch theo hướng tăng tỉ trọng ngành công nghiệp và xây dựng, giảm tỉ trọng ngành nông nghiệp, lâm nghiệp và thuỷ sản. </a:t>
            </a:r>
          </a:p>
          <a:p>
            <a:pPr marL="6350" marR="140335" indent="-6350" algn="just">
              <a:lnSpc>
                <a:spcPct val="112000"/>
              </a:lnSpc>
              <a:spcAft>
                <a:spcPts val="35"/>
              </a:spcAft>
            </a:pPr>
            <a:r>
              <a:rPr lang="en-US" sz="2800" kern="100">
                <a:solidFill>
                  <a:srgbClr val="0070C0"/>
                </a:solidFill>
                <a:effectLst/>
                <a:latin typeface="#9Slide03 SFU Futura_12" panose="00000400000000000000" pitchFamily="2" charset="0"/>
                <a:ea typeface="Times New Roman" panose="02020603050405020304" pitchFamily="18" charset="0"/>
              </a:rPr>
              <a:t>+ Các ngành có giá trị gia tăng và hàm lượng công nghệ được chú trọng phát triển.</a:t>
            </a:r>
          </a:p>
          <a:p>
            <a:pPr marL="342900" marR="140335" lvl="0" indent="-342900" algn="just" fontAlgn="base">
              <a:lnSpc>
                <a:spcPct val="112000"/>
              </a:lnSpc>
              <a:spcAft>
                <a:spcPts val="35"/>
              </a:spcAft>
              <a:buClr>
                <a:srgbClr val="181717"/>
              </a:buClr>
              <a:buSzPts val="1250"/>
              <a:buFont typeface="Arial" panose="020B0604020202020204" pitchFamily="34" charset="0"/>
              <a:buChar char="–"/>
            </a:pPr>
            <a:r>
              <a:rPr lang="en-US" sz="28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Chuyến biến trong phân bố kinh tế:</a:t>
            </a:r>
          </a:p>
          <a:p>
            <a:pPr marL="6350" marR="140335" indent="-6350" algn="just">
              <a:lnSpc>
                <a:spcPct val="112000"/>
              </a:lnSpc>
              <a:spcAft>
                <a:spcPts val="35"/>
              </a:spcAft>
            </a:pPr>
            <a:r>
              <a:rPr lang="en-US" sz="2800" kern="100">
                <a:solidFill>
                  <a:srgbClr val="0070C0"/>
                </a:solidFill>
                <a:effectLst/>
                <a:latin typeface="#9Slide03 SFU Futura_12" panose="00000400000000000000" pitchFamily="2" charset="0"/>
                <a:ea typeface="Times New Roman" panose="02020603050405020304" pitchFamily="18" charset="0"/>
              </a:rPr>
              <a:t>+ Khu vực đồng bằng ven biển đẩy mạnh phát triển tổng hợp kinh tế biển, công nghiệp, dịch vụ. Hình thành dải khu công nghiệp ven biển kéo dài từ Đà Nẵng đến Bình Thuận.</a:t>
            </a:r>
          </a:p>
          <a:p>
            <a:pPr marL="6350" marR="140335" indent="-6350" algn="just">
              <a:lnSpc>
                <a:spcPct val="112000"/>
              </a:lnSpc>
              <a:spcAft>
                <a:spcPts val="35"/>
              </a:spcAft>
            </a:pPr>
            <a:r>
              <a:rPr lang="en-US" sz="2800" kern="100">
                <a:solidFill>
                  <a:srgbClr val="0070C0"/>
                </a:solidFill>
                <a:effectLst/>
                <a:latin typeface="#9Slide03 SFU Futura_12" panose="00000400000000000000" pitchFamily="2" charset="0"/>
                <a:ea typeface="Times New Roman" panose="02020603050405020304" pitchFamily="18" charset="0"/>
              </a:rPr>
              <a:t>+ Khu vực phía tây phát triển nông lâm kết hợp, du lịch sinh thái và thuỷ điện.</a:t>
            </a:r>
          </a:p>
        </p:txBody>
      </p:sp>
      <p:pic>
        <p:nvPicPr>
          <p:cNvPr id="4" name="Picture 3" descr="book9">
            <a:extLst>
              <a:ext uri="{FF2B5EF4-FFF2-40B4-BE49-F238E27FC236}">
                <a16:creationId xmlns:a16="http://schemas.microsoft.com/office/drawing/2014/main" id="{31475AEF-4C22-6652-6180-0E421718E9D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13250" y="854355"/>
            <a:ext cx="1605516" cy="119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7">
            <a:extLst>
              <a:ext uri="{FF2B5EF4-FFF2-40B4-BE49-F238E27FC236}">
                <a16:creationId xmlns:a16="http://schemas.microsoft.com/office/drawing/2014/main" id="{10F27EBB-DD92-15A3-BD99-1835A8447F42}"/>
              </a:ext>
            </a:extLst>
          </p:cNvPr>
          <p:cNvSpPr/>
          <p:nvPr/>
        </p:nvSpPr>
        <p:spPr>
          <a:xfrm>
            <a:off x="115186" y="108770"/>
            <a:ext cx="11961628" cy="745585"/>
          </a:xfrm>
          <a:custGeom>
            <a:avLst/>
            <a:gdLst>
              <a:gd name="connsiteX0" fmla="*/ 0 w 11961628"/>
              <a:gd name="connsiteY0" fmla="*/ 124267 h 745585"/>
              <a:gd name="connsiteX1" fmla="*/ 124267 w 11961628"/>
              <a:gd name="connsiteY1" fmla="*/ 0 h 745585"/>
              <a:gd name="connsiteX2" fmla="*/ 944184 w 11961628"/>
              <a:gd name="connsiteY2" fmla="*/ 0 h 745585"/>
              <a:gd name="connsiteX3" fmla="*/ 1412707 w 11961628"/>
              <a:gd name="connsiteY3" fmla="*/ 0 h 745585"/>
              <a:gd name="connsiteX4" fmla="*/ 1764100 w 11961628"/>
              <a:gd name="connsiteY4" fmla="*/ 0 h 745585"/>
              <a:gd name="connsiteX5" fmla="*/ 2466886 w 11961628"/>
              <a:gd name="connsiteY5" fmla="*/ 0 h 745585"/>
              <a:gd name="connsiteX6" fmla="*/ 2935410 w 11961628"/>
              <a:gd name="connsiteY6" fmla="*/ 0 h 745585"/>
              <a:gd name="connsiteX7" fmla="*/ 3755326 w 11961628"/>
              <a:gd name="connsiteY7" fmla="*/ 0 h 745585"/>
              <a:gd name="connsiteX8" fmla="*/ 4106719 w 11961628"/>
              <a:gd name="connsiteY8" fmla="*/ 0 h 745585"/>
              <a:gd name="connsiteX9" fmla="*/ 4926636 w 11961628"/>
              <a:gd name="connsiteY9" fmla="*/ 0 h 745585"/>
              <a:gd name="connsiteX10" fmla="*/ 5160897 w 11961628"/>
              <a:gd name="connsiteY10" fmla="*/ 0 h 745585"/>
              <a:gd name="connsiteX11" fmla="*/ 5746552 w 11961628"/>
              <a:gd name="connsiteY11" fmla="*/ 0 h 745585"/>
              <a:gd name="connsiteX12" fmla="*/ 6332207 w 11961628"/>
              <a:gd name="connsiteY12" fmla="*/ 0 h 745585"/>
              <a:gd name="connsiteX13" fmla="*/ 6800731 w 11961628"/>
              <a:gd name="connsiteY13" fmla="*/ 0 h 745585"/>
              <a:gd name="connsiteX14" fmla="*/ 7620647 w 11961628"/>
              <a:gd name="connsiteY14" fmla="*/ 0 h 745585"/>
              <a:gd name="connsiteX15" fmla="*/ 8440564 w 11961628"/>
              <a:gd name="connsiteY15" fmla="*/ 0 h 745585"/>
              <a:gd name="connsiteX16" fmla="*/ 8791957 w 11961628"/>
              <a:gd name="connsiteY16" fmla="*/ 0 h 745585"/>
              <a:gd name="connsiteX17" fmla="*/ 9377611 w 11961628"/>
              <a:gd name="connsiteY17" fmla="*/ 0 h 745585"/>
              <a:gd name="connsiteX18" fmla="*/ 10197528 w 11961628"/>
              <a:gd name="connsiteY18" fmla="*/ 0 h 745585"/>
              <a:gd name="connsiteX19" fmla="*/ 10783183 w 11961628"/>
              <a:gd name="connsiteY19" fmla="*/ 0 h 745585"/>
              <a:gd name="connsiteX20" fmla="*/ 11017444 w 11961628"/>
              <a:gd name="connsiteY20" fmla="*/ 0 h 745585"/>
              <a:gd name="connsiteX21" fmla="*/ 11837361 w 11961628"/>
              <a:gd name="connsiteY21" fmla="*/ 0 h 745585"/>
              <a:gd name="connsiteX22" fmla="*/ 11961628 w 11961628"/>
              <a:gd name="connsiteY22" fmla="*/ 124267 h 745585"/>
              <a:gd name="connsiteX23" fmla="*/ 11961628 w 11961628"/>
              <a:gd name="connsiteY23" fmla="*/ 621318 h 745585"/>
              <a:gd name="connsiteX24" fmla="*/ 11837361 w 11961628"/>
              <a:gd name="connsiteY24" fmla="*/ 745585 h 745585"/>
              <a:gd name="connsiteX25" fmla="*/ 11251706 w 11961628"/>
              <a:gd name="connsiteY25" fmla="*/ 745585 h 745585"/>
              <a:gd name="connsiteX26" fmla="*/ 10666052 w 11961628"/>
              <a:gd name="connsiteY26" fmla="*/ 745585 h 745585"/>
              <a:gd name="connsiteX27" fmla="*/ 10314659 w 11961628"/>
              <a:gd name="connsiteY27" fmla="*/ 745585 h 745585"/>
              <a:gd name="connsiteX28" fmla="*/ 9611873 w 11961628"/>
              <a:gd name="connsiteY28" fmla="*/ 745585 h 745585"/>
              <a:gd name="connsiteX29" fmla="*/ 9260480 w 11961628"/>
              <a:gd name="connsiteY29" fmla="*/ 745585 h 745585"/>
              <a:gd name="connsiteX30" fmla="*/ 8557695 w 11961628"/>
              <a:gd name="connsiteY30" fmla="*/ 745585 h 745585"/>
              <a:gd name="connsiteX31" fmla="*/ 8323433 w 11961628"/>
              <a:gd name="connsiteY31" fmla="*/ 745585 h 745585"/>
              <a:gd name="connsiteX32" fmla="*/ 7620647 w 11961628"/>
              <a:gd name="connsiteY32" fmla="*/ 745585 h 745585"/>
              <a:gd name="connsiteX33" fmla="*/ 7269254 w 11961628"/>
              <a:gd name="connsiteY33" fmla="*/ 745585 h 745585"/>
              <a:gd name="connsiteX34" fmla="*/ 7034992 w 11961628"/>
              <a:gd name="connsiteY34" fmla="*/ 745585 h 745585"/>
              <a:gd name="connsiteX35" fmla="*/ 6683600 w 11961628"/>
              <a:gd name="connsiteY35" fmla="*/ 745585 h 745585"/>
              <a:gd name="connsiteX36" fmla="*/ 5980814 w 11961628"/>
              <a:gd name="connsiteY36" fmla="*/ 745585 h 745585"/>
              <a:gd name="connsiteX37" fmla="*/ 5629421 w 11961628"/>
              <a:gd name="connsiteY37" fmla="*/ 745585 h 745585"/>
              <a:gd name="connsiteX38" fmla="*/ 5395159 w 11961628"/>
              <a:gd name="connsiteY38" fmla="*/ 745585 h 745585"/>
              <a:gd name="connsiteX39" fmla="*/ 5043766 w 11961628"/>
              <a:gd name="connsiteY39" fmla="*/ 745585 h 745585"/>
              <a:gd name="connsiteX40" fmla="*/ 4575243 w 11961628"/>
              <a:gd name="connsiteY40" fmla="*/ 745585 h 745585"/>
              <a:gd name="connsiteX41" fmla="*/ 3989588 w 11961628"/>
              <a:gd name="connsiteY41" fmla="*/ 745585 h 745585"/>
              <a:gd name="connsiteX42" fmla="*/ 3638195 w 11961628"/>
              <a:gd name="connsiteY42" fmla="*/ 745585 h 745585"/>
              <a:gd name="connsiteX43" fmla="*/ 2818279 w 11961628"/>
              <a:gd name="connsiteY43" fmla="*/ 745585 h 745585"/>
              <a:gd name="connsiteX44" fmla="*/ 2232624 w 11961628"/>
              <a:gd name="connsiteY44" fmla="*/ 745585 h 745585"/>
              <a:gd name="connsiteX45" fmla="*/ 1412707 w 11961628"/>
              <a:gd name="connsiteY45" fmla="*/ 745585 h 745585"/>
              <a:gd name="connsiteX46" fmla="*/ 709922 w 11961628"/>
              <a:gd name="connsiteY46" fmla="*/ 745585 h 745585"/>
              <a:gd name="connsiteX47" fmla="*/ 124267 w 11961628"/>
              <a:gd name="connsiteY47" fmla="*/ 745585 h 745585"/>
              <a:gd name="connsiteX48" fmla="*/ 0 w 11961628"/>
              <a:gd name="connsiteY48" fmla="*/ 621318 h 745585"/>
              <a:gd name="connsiteX49" fmla="*/ 0 w 11961628"/>
              <a:gd name="connsiteY49"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961628" h="745585" extrusionOk="0">
                <a:moveTo>
                  <a:pt x="0" y="124267"/>
                </a:moveTo>
                <a:cubicBezTo>
                  <a:pt x="-13249" y="47464"/>
                  <a:pt x="42408" y="4965"/>
                  <a:pt x="124267" y="0"/>
                </a:cubicBezTo>
                <a:cubicBezTo>
                  <a:pt x="294035" y="-59628"/>
                  <a:pt x="637629" y="66209"/>
                  <a:pt x="944184" y="0"/>
                </a:cubicBezTo>
                <a:cubicBezTo>
                  <a:pt x="1250739" y="-66209"/>
                  <a:pt x="1243908" y="48605"/>
                  <a:pt x="1412707" y="0"/>
                </a:cubicBezTo>
                <a:cubicBezTo>
                  <a:pt x="1581506" y="-48605"/>
                  <a:pt x="1630908" y="24730"/>
                  <a:pt x="1764100" y="0"/>
                </a:cubicBezTo>
                <a:cubicBezTo>
                  <a:pt x="1897292" y="-24730"/>
                  <a:pt x="2324747" y="21304"/>
                  <a:pt x="2466886" y="0"/>
                </a:cubicBezTo>
                <a:cubicBezTo>
                  <a:pt x="2609025" y="-21304"/>
                  <a:pt x="2710149" y="34020"/>
                  <a:pt x="2935410" y="0"/>
                </a:cubicBezTo>
                <a:cubicBezTo>
                  <a:pt x="3160671" y="-34020"/>
                  <a:pt x="3575202" y="58891"/>
                  <a:pt x="3755326" y="0"/>
                </a:cubicBezTo>
                <a:cubicBezTo>
                  <a:pt x="3935450" y="-58891"/>
                  <a:pt x="3996382" y="9995"/>
                  <a:pt x="4106719" y="0"/>
                </a:cubicBezTo>
                <a:cubicBezTo>
                  <a:pt x="4217056" y="-9995"/>
                  <a:pt x="4552884" y="96117"/>
                  <a:pt x="4926636" y="0"/>
                </a:cubicBezTo>
                <a:cubicBezTo>
                  <a:pt x="5300388" y="-96117"/>
                  <a:pt x="5101890" y="5967"/>
                  <a:pt x="5160897" y="0"/>
                </a:cubicBezTo>
                <a:cubicBezTo>
                  <a:pt x="5219904" y="-5967"/>
                  <a:pt x="5487651" y="37385"/>
                  <a:pt x="5746552" y="0"/>
                </a:cubicBezTo>
                <a:cubicBezTo>
                  <a:pt x="6005453" y="-37385"/>
                  <a:pt x="6082754" y="37655"/>
                  <a:pt x="6332207" y="0"/>
                </a:cubicBezTo>
                <a:cubicBezTo>
                  <a:pt x="6581661" y="-37655"/>
                  <a:pt x="6575358" y="25778"/>
                  <a:pt x="6800731" y="0"/>
                </a:cubicBezTo>
                <a:cubicBezTo>
                  <a:pt x="7026104" y="-25778"/>
                  <a:pt x="7371604" y="85385"/>
                  <a:pt x="7620647" y="0"/>
                </a:cubicBezTo>
                <a:cubicBezTo>
                  <a:pt x="7869690" y="-85385"/>
                  <a:pt x="8100856" y="70005"/>
                  <a:pt x="8440564" y="0"/>
                </a:cubicBezTo>
                <a:cubicBezTo>
                  <a:pt x="8780272" y="-70005"/>
                  <a:pt x="8674058" y="36727"/>
                  <a:pt x="8791957" y="0"/>
                </a:cubicBezTo>
                <a:cubicBezTo>
                  <a:pt x="8909856" y="-36727"/>
                  <a:pt x="9158088" y="10606"/>
                  <a:pt x="9377611" y="0"/>
                </a:cubicBezTo>
                <a:cubicBezTo>
                  <a:pt x="9597134" y="-10606"/>
                  <a:pt x="9820983" y="5186"/>
                  <a:pt x="10197528" y="0"/>
                </a:cubicBezTo>
                <a:cubicBezTo>
                  <a:pt x="10574073" y="-5186"/>
                  <a:pt x="10592945" y="7798"/>
                  <a:pt x="10783183" y="0"/>
                </a:cubicBezTo>
                <a:cubicBezTo>
                  <a:pt x="10973421" y="-7798"/>
                  <a:pt x="10922714" y="3437"/>
                  <a:pt x="11017444" y="0"/>
                </a:cubicBezTo>
                <a:cubicBezTo>
                  <a:pt x="11112174" y="-3437"/>
                  <a:pt x="11482953" y="60903"/>
                  <a:pt x="11837361" y="0"/>
                </a:cubicBezTo>
                <a:cubicBezTo>
                  <a:pt x="11908432" y="-1447"/>
                  <a:pt x="11950979" y="72542"/>
                  <a:pt x="11961628" y="124267"/>
                </a:cubicBezTo>
                <a:cubicBezTo>
                  <a:pt x="11990041" y="258630"/>
                  <a:pt x="11922812" y="404291"/>
                  <a:pt x="11961628" y="621318"/>
                </a:cubicBezTo>
                <a:cubicBezTo>
                  <a:pt x="11961462" y="685473"/>
                  <a:pt x="11909175" y="746249"/>
                  <a:pt x="11837361" y="745585"/>
                </a:cubicBezTo>
                <a:cubicBezTo>
                  <a:pt x="11674244" y="791658"/>
                  <a:pt x="11460835" y="724217"/>
                  <a:pt x="11251706" y="745585"/>
                </a:cubicBezTo>
                <a:cubicBezTo>
                  <a:pt x="11042578" y="766953"/>
                  <a:pt x="10865487" y="710713"/>
                  <a:pt x="10666052" y="745585"/>
                </a:cubicBezTo>
                <a:cubicBezTo>
                  <a:pt x="10466617" y="780457"/>
                  <a:pt x="10426965" y="739255"/>
                  <a:pt x="10314659" y="745585"/>
                </a:cubicBezTo>
                <a:cubicBezTo>
                  <a:pt x="10202353" y="751915"/>
                  <a:pt x="9829710" y="662826"/>
                  <a:pt x="9611873" y="745585"/>
                </a:cubicBezTo>
                <a:cubicBezTo>
                  <a:pt x="9394036" y="828344"/>
                  <a:pt x="9418699" y="703824"/>
                  <a:pt x="9260480" y="745585"/>
                </a:cubicBezTo>
                <a:cubicBezTo>
                  <a:pt x="9102261" y="787346"/>
                  <a:pt x="8792284" y="722472"/>
                  <a:pt x="8557695" y="745585"/>
                </a:cubicBezTo>
                <a:cubicBezTo>
                  <a:pt x="8323106" y="768698"/>
                  <a:pt x="8429685" y="720844"/>
                  <a:pt x="8323433" y="745585"/>
                </a:cubicBezTo>
                <a:cubicBezTo>
                  <a:pt x="8217181" y="770326"/>
                  <a:pt x="7780229" y="705792"/>
                  <a:pt x="7620647" y="745585"/>
                </a:cubicBezTo>
                <a:cubicBezTo>
                  <a:pt x="7461065" y="785378"/>
                  <a:pt x="7376716" y="715761"/>
                  <a:pt x="7269254" y="745585"/>
                </a:cubicBezTo>
                <a:cubicBezTo>
                  <a:pt x="7161792" y="775409"/>
                  <a:pt x="7116654" y="741148"/>
                  <a:pt x="7034992" y="745585"/>
                </a:cubicBezTo>
                <a:cubicBezTo>
                  <a:pt x="6953330" y="750022"/>
                  <a:pt x="6851284" y="711043"/>
                  <a:pt x="6683600" y="745585"/>
                </a:cubicBezTo>
                <a:cubicBezTo>
                  <a:pt x="6515916" y="780127"/>
                  <a:pt x="6264774" y="732909"/>
                  <a:pt x="5980814" y="745585"/>
                </a:cubicBezTo>
                <a:cubicBezTo>
                  <a:pt x="5696854" y="758261"/>
                  <a:pt x="5784970" y="717922"/>
                  <a:pt x="5629421" y="745585"/>
                </a:cubicBezTo>
                <a:cubicBezTo>
                  <a:pt x="5473872" y="773248"/>
                  <a:pt x="5502413" y="734684"/>
                  <a:pt x="5395159" y="745585"/>
                </a:cubicBezTo>
                <a:cubicBezTo>
                  <a:pt x="5287905" y="756486"/>
                  <a:pt x="5218304" y="740916"/>
                  <a:pt x="5043766" y="745585"/>
                </a:cubicBezTo>
                <a:cubicBezTo>
                  <a:pt x="4869228" y="750254"/>
                  <a:pt x="4696152" y="710319"/>
                  <a:pt x="4575243" y="745585"/>
                </a:cubicBezTo>
                <a:cubicBezTo>
                  <a:pt x="4454334" y="780851"/>
                  <a:pt x="4167731" y="693616"/>
                  <a:pt x="3989588" y="745585"/>
                </a:cubicBezTo>
                <a:cubicBezTo>
                  <a:pt x="3811446" y="797554"/>
                  <a:pt x="3809162" y="735243"/>
                  <a:pt x="3638195" y="745585"/>
                </a:cubicBezTo>
                <a:cubicBezTo>
                  <a:pt x="3467228" y="755927"/>
                  <a:pt x="3209573" y="694038"/>
                  <a:pt x="2818279" y="745585"/>
                </a:cubicBezTo>
                <a:cubicBezTo>
                  <a:pt x="2426985" y="797132"/>
                  <a:pt x="2366701" y="731676"/>
                  <a:pt x="2232624" y="745585"/>
                </a:cubicBezTo>
                <a:cubicBezTo>
                  <a:pt x="2098547" y="759494"/>
                  <a:pt x="1732081" y="735253"/>
                  <a:pt x="1412707" y="745585"/>
                </a:cubicBezTo>
                <a:cubicBezTo>
                  <a:pt x="1093333" y="755917"/>
                  <a:pt x="1013769" y="718032"/>
                  <a:pt x="709922" y="745585"/>
                </a:cubicBezTo>
                <a:cubicBezTo>
                  <a:pt x="406075" y="773138"/>
                  <a:pt x="405684" y="680355"/>
                  <a:pt x="124267" y="745585"/>
                </a:cubicBezTo>
                <a:cubicBezTo>
                  <a:pt x="70596" y="748150"/>
                  <a:pt x="-9678" y="693490"/>
                  <a:pt x="0" y="621318"/>
                </a:cubicBezTo>
                <a:cubicBezTo>
                  <a:pt x="-37057" y="475751"/>
                  <a:pt x="46877" y="312050"/>
                  <a:pt x="0" y="124267"/>
                </a:cubicBezTo>
                <a:close/>
              </a:path>
            </a:pathLst>
          </a:custGeom>
          <a:noFill/>
          <a:ln>
            <a:solidFill>
              <a:srgbClr val="FF0000"/>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50"/>
                </a:solidFill>
                <a:latin typeface="#9Slide07 SVNStick A Round" panose="02000503000000000000" pitchFamily="2" charset="0"/>
                <a:cs typeface="Arial" panose="020B0604020202020204" pitchFamily="34" charset="0"/>
              </a:rPr>
              <a:t>4. những chuyển biến trong phát triển và phân bố kinh tế</a:t>
            </a:r>
            <a:endParaRPr lang="en-US" sz="4400" b="1" dirty="0">
              <a:solidFill>
                <a:srgbClr val="00B050"/>
              </a:solidFill>
              <a:latin typeface="#9Slide07 SVNStick A Round" panose="02000503000000000000" pitchFamily="2" charset="0"/>
              <a:cs typeface="Arial" panose="020B0604020202020204" pitchFamily="34" charset="0"/>
            </a:endParaRPr>
          </a:p>
        </p:txBody>
      </p:sp>
    </p:spTree>
    <p:extLst>
      <p:ext uri="{BB962C8B-B14F-4D97-AF65-F5344CB8AC3E}">
        <p14:creationId xmlns:p14="http://schemas.microsoft.com/office/powerpoint/2010/main" val="143565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white and blue rectangle with green text&#10;&#10;Description automatically generated">
            <a:extLst>
              <a:ext uri="{FF2B5EF4-FFF2-40B4-BE49-F238E27FC236}">
                <a16:creationId xmlns:a16="http://schemas.microsoft.com/office/drawing/2014/main" id="{34A35C92-B748-01C9-BDB5-A0AA61FEA7FF}"/>
              </a:ext>
            </a:extLst>
          </p:cNvPr>
          <p:cNvPicPr>
            <a:picLocks noGrp="1" noRot="1" noChangeAspect="1" noMove="1" noResize="1" noEditPoints="1" noAdjustHandles="1" noChangeArrowheads="1" noChangeShapeType="1" noCrop="1"/>
          </p:cNvPicPr>
          <p:nvPr/>
        </p:nvPicPr>
        <p:blipFill rotWithShape="1">
          <a:blip r:embed="rId2"/>
          <a:srcRect r="425"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7A30B94-31E0-7D27-47D4-D2606CEEA2E7}"/>
              </a:ext>
            </a:extLst>
          </p:cNvPr>
          <p:cNvSpPr txBox="1"/>
          <p:nvPr/>
        </p:nvSpPr>
        <p:spPr>
          <a:xfrm>
            <a:off x="334108" y="2151727"/>
            <a:ext cx="5031860" cy="2554545"/>
          </a:xfrm>
          <a:prstGeom prst="rect">
            <a:avLst/>
          </a:prstGeom>
          <a:noFill/>
        </p:spPr>
        <p:txBody>
          <a:bodyPr wrap="square">
            <a:spAutoFit/>
          </a:bodyPr>
          <a:lstStyle/>
          <a:p>
            <a:pPr algn="just"/>
            <a:r>
              <a:rPr lang="vi-VN" sz="3200" b="0" i="0">
                <a:solidFill>
                  <a:srgbClr val="FF0000"/>
                </a:solidFill>
                <a:effectLst/>
                <a:latin typeface="#9Slide03 SFU Futura_12" panose="00000400000000000000" pitchFamily="2" charset="0"/>
              </a:rPr>
              <a:t>Dựa vào bảng 15.1, hãy vẽ biểu đồ thể hiện cơ cấu GRDP (giá hiện hành) của Duyên hải Nam Trung Bộ năm 2010 và năm 2021.</a:t>
            </a:r>
            <a:endParaRPr lang="en-US" sz="3200">
              <a:solidFill>
                <a:srgbClr val="FF0000"/>
              </a:solidFill>
              <a:latin typeface="#9Slide03 SFU Futura_12" panose="00000400000000000000" pitchFamily="2" charset="0"/>
            </a:endParaRPr>
          </a:p>
        </p:txBody>
      </p:sp>
      <p:pic>
        <p:nvPicPr>
          <p:cNvPr id="6" name="Picture 5">
            <a:extLst>
              <a:ext uri="{FF2B5EF4-FFF2-40B4-BE49-F238E27FC236}">
                <a16:creationId xmlns:a16="http://schemas.microsoft.com/office/drawing/2014/main" id="{4B5E89BC-565C-55E2-6D00-B8765034FCE5}"/>
              </a:ext>
            </a:extLst>
          </p:cNvPr>
          <p:cNvPicPr>
            <a:picLocks noChangeAspect="1"/>
          </p:cNvPicPr>
          <p:nvPr/>
        </p:nvPicPr>
        <p:blipFill rotWithShape="1">
          <a:blip r:embed="rId3"/>
          <a:srcRect r="5087"/>
          <a:stretch/>
        </p:blipFill>
        <p:spPr>
          <a:xfrm>
            <a:off x="5677788" y="1701209"/>
            <a:ext cx="6200868" cy="3083442"/>
          </a:xfrm>
          <a:prstGeom prst="rect">
            <a:avLst/>
          </a:prstGeom>
        </p:spPr>
      </p:pic>
      <p:pic>
        <p:nvPicPr>
          <p:cNvPr id="9" name="Picture 8">
            <a:extLst>
              <a:ext uri="{FF2B5EF4-FFF2-40B4-BE49-F238E27FC236}">
                <a16:creationId xmlns:a16="http://schemas.microsoft.com/office/drawing/2014/main" id="{E5E8B56E-3D45-0B81-1372-0C03B58E9BE4}"/>
              </a:ext>
            </a:extLst>
          </p:cNvPr>
          <p:cNvPicPr>
            <a:picLocks noChangeAspect="1"/>
          </p:cNvPicPr>
          <p:nvPr/>
        </p:nvPicPr>
        <p:blipFill>
          <a:blip r:embed="rId4"/>
          <a:stretch>
            <a:fillRect/>
          </a:stretch>
        </p:blipFill>
        <p:spPr>
          <a:xfrm>
            <a:off x="5698552" y="661851"/>
            <a:ext cx="6200868" cy="4725802"/>
          </a:xfrm>
          <a:prstGeom prst="rect">
            <a:avLst/>
          </a:prstGeom>
        </p:spPr>
      </p:pic>
    </p:spTree>
    <p:extLst>
      <p:ext uri="{BB962C8B-B14F-4D97-AF65-F5344CB8AC3E}">
        <p14:creationId xmlns:p14="http://schemas.microsoft.com/office/powerpoint/2010/main" val="179994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5E891A2-8A7D-401B-9CC9-9ADB399A247E}"/>
              </a:ext>
            </a:extLst>
          </p:cNvPr>
          <p:cNvSpPr txBox="1">
            <a:spLocks/>
          </p:cNvSpPr>
          <p:nvPr/>
        </p:nvSpPr>
        <p:spPr>
          <a:xfrm>
            <a:off x="1004933" y="5475615"/>
            <a:ext cx="10350639" cy="1278901"/>
          </a:xfrm>
          <a:prstGeom prst="rect">
            <a:avLst/>
          </a:prstGeom>
          <a:ln>
            <a:solidFill>
              <a:srgbClr val="00B0F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70510" algn="just">
              <a:lnSpc>
                <a:spcPct val="100000"/>
              </a:lnSpc>
              <a:spcBef>
                <a:spcPts val="0"/>
              </a:spcBef>
            </a:pPr>
            <a:r>
              <a:rPr lang="en-US" sz="3600">
                <a:solidFill>
                  <a:srgbClr val="FF0000"/>
                </a:solidFill>
                <a:effectLst/>
                <a:latin typeface="#9Slide03 SFU Futura_12" panose="00000400000000000000" pitchFamily="2" charset="0"/>
                <a:ea typeface="Calibri" panose="020F0502020204030204" pitchFamily="34" charset="0"/>
              </a:rPr>
              <a:t>Ghép nối các nông sản đặc trưng với các tỉnh, thành phố tương ứng.</a:t>
            </a:r>
          </a:p>
        </p:txBody>
      </p:sp>
      <p:graphicFrame>
        <p:nvGraphicFramePr>
          <p:cNvPr id="6" name="Table 5">
            <a:extLst>
              <a:ext uri="{FF2B5EF4-FFF2-40B4-BE49-F238E27FC236}">
                <a16:creationId xmlns:a16="http://schemas.microsoft.com/office/drawing/2014/main" id="{165E11CC-C3D6-4416-BCBB-C12E3E27B13B}"/>
              </a:ext>
            </a:extLst>
          </p:cNvPr>
          <p:cNvGraphicFramePr>
            <a:graphicFrameLocks noGrp="1"/>
          </p:cNvGraphicFramePr>
          <p:nvPr/>
        </p:nvGraphicFramePr>
        <p:xfrm>
          <a:off x="1432793" y="1052623"/>
          <a:ext cx="3649573" cy="3187405"/>
        </p:xfrm>
        <a:graphic>
          <a:graphicData uri="http://schemas.openxmlformats.org/drawingml/2006/table">
            <a:tbl>
              <a:tblPr firstRow="1" bandRow="1">
                <a:tableStyleId>{912C8C85-51F0-491E-9774-3900AFEF0FD7}</a:tableStyleId>
              </a:tblPr>
              <a:tblGrid>
                <a:gridCol w="3649573">
                  <a:extLst>
                    <a:ext uri="{9D8B030D-6E8A-4147-A177-3AD203B41FA5}">
                      <a16:colId xmlns:a16="http://schemas.microsoft.com/office/drawing/2014/main" val="1111261184"/>
                    </a:ext>
                  </a:extLst>
                </a:gridCol>
              </a:tblGrid>
              <a:tr h="458228">
                <a:tc>
                  <a:txBody>
                    <a:bodyPr/>
                    <a:lstStyle/>
                    <a:p>
                      <a:pPr algn="ctr"/>
                      <a:r>
                        <a:rPr lang="en-US" sz="2800" b="1">
                          <a:solidFill>
                            <a:srgbClr val="0070C0"/>
                          </a:solidFill>
                          <a:latin typeface="#9Slide03 SFU Futura_12" panose="00000400000000000000" pitchFamily="2" charset="0"/>
                          <a:cs typeface="Arial" panose="020B0604020202020204" pitchFamily="34" charset="0"/>
                        </a:rPr>
                        <a:t>TỈNH, THÀNH PHỐ</a:t>
                      </a:r>
                    </a:p>
                  </a:txBody>
                  <a:tcPr>
                    <a:solidFill>
                      <a:schemeClr val="bg1"/>
                    </a:solidFill>
                  </a:tcPr>
                </a:tc>
                <a:extLst>
                  <a:ext uri="{0D108BD9-81ED-4DB2-BD59-A6C34878D82A}">
                    <a16:rowId xmlns:a16="http://schemas.microsoft.com/office/drawing/2014/main" val="1012404111"/>
                  </a:ext>
                </a:extLst>
              </a:tr>
              <a:tr h="533849">
                <a:tc>
                  <a:txBody>
                    <a:bodyPr/>
                    <a:lstStyle/>
                    <a:p>
                      <a:pPr algn="l"/>
                      <a:r>
                        <a:rPr lang="en-US" sz="2800" b="0">
                          <a:solidFill>
                            <a:srgbClr val="0070C0"/>
                          </a:solidFill>
                          <a:latin typeface="#9Slide03 SFU Futura_12" panose="00000400000000000000" pitchFamily="2" charset="0"/>
                        </a:rPr>
                        <a:t>1. Bình Thuận</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3676923272"/>
                  </a:ext>
                </a:extLst>
              </a:tr>
              <a:tr h="533849">
                <a:tc>
                  <a:txBody>
                    <a:bodyPr/>
                    <a:lstStyle/>
                    <a:p>
                      <a:pPr algn="l"/>
                      <a:r>
                        <a:rPr lang="en-US" sz="2800" b="0">
                          <a:solidFill>
                            <a:srgbClr val="0070C0"/>
                          </a:solidFill>
                          <a:latin typeface="#9Slide03 SFU Futura_12" panose="00000400000000000000" pitchFamily="2" charset="0"/>
                        </a:rPr>
                        <a:t>2. Khánh Hòa</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1664033106"/>
                  </a:ext>
                </a:extLst>
              </a:tr>
              <a:tr h="533849">
                <a:tc>
                  <a:txBody>
                    <a:bodyPr/>
                    <a:lstStyle/>
                    <a:p>
                      <a:pPr algn="l"/>
                      <a:r>
                        <a:rPr lang="en-US" sz="2800" b="0">
                          <a:solidFill>
                            <a:srgbClr val="0070C0"/>
                          </a:solidFill>
                          <a:latin typeface="#9Slide03 SFU Futura_12" panose="00000400000000000000" pitchFamily="2" charset="0"/>
                        </a:rPr>
                        <a:t>3. Ninh Thuận</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2264750188"/>
                  </a:ext>
                </a:extLst>
              </a:tr>
              <a:tr h="533849">
                <a:tc>
                  <a:txBody>
                    <a:bodyPr/>
                    <a:lstStyle/>
                    <a:p>
                      <a:pPr algn="l"/>
                      <a:r>
                        <a:rPr lang="en-US" sz="2800" b="0">
                          <a:solidFill>
                            <a:srgbClr val="0070C0"/>
                          </a:solidFill>
                          <a:latin typeface="#9Slide03 SFU Futura_12" panose="00000400000000000000" pitchFamily="2" charset="0"/>
                        </a:rPr>
                        <a:t>4. Quảng Ngãi</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966214684"/>
                  </a:ext>
                </a:extLst>
              </a:tr>
              <a:tr h="533849">
                <a:tc>
                  <a:txBody>
                    <a:bodyPr/>
                    <a:lstStyle/>
                    <a:p>
                      <a:pPr algn="l"/>
                      <a:r>
                        <a:rPr lang="en-US" sz="2800" b="0">
                          <a:solidFill>
                            <a:srgbClr val="0070C0"/>
                          </a:solidFill>
                          <a:latin typeface="#9Slide03 SFU Futura_12" panose="00000400000000000000" pitchFamily="2" charset="0"/>
                        </a:rPr>
                        <a:t>5. Quảng Nam</a:t>
                      </a:r>
                      <a:endParaRPr lang="en-US" sz="2800" b="0">
                        <a:solidFill>
                          <a:srgbClr val="0070C0"/>
                        </a:solidFill>
                        <a:latin typeface="#9Slide03 SFU Futura_12" panose="00000400000000000000" pitchFamily="2" charset="0"/>
                        <a:cs typeface="Arial" panose="020B0604020202020204" pitchFamily="34" charset="0"/>
                      </a:endParaRPr>
                    </a:p>
                  </a:txBody>
                  <a:tcPr/>
                </a:tc>
                <a:extLst>
                  <a:ext uri="{0D108BD9-81ED-4DB2-BD59-A6C34878D82A}">
                    <a16:rowId xmlns:a16="http://schemas.microsoft.com/office/drawing/2014/main" val="2776339604"/>
                  </a:ext>
                </a:extLst>
              </a:tr>
            </a:tbl>
          </a:graphicData>
        </a:graphic>
      </p:graphicFrame>
      <p:sp>
        <p:nvSpPr>
          <p:cNvPr id="3" name="TextBox 2">
            <a:extLst>
              <a:ext uri="{FF2B5EF4-FFF2-40B4-BE49-F238E27FC236}">
                <a16:creationId xmlns:a16="http://schemas.microsoft.com/office/drawing/2014/main" id="{5D75F647-54F0-4182-FE5E-81B9AC8753C6}"/>
              </a:ext>
            </a:extLst>
          </p:cNvPr>
          <p:cNvSpPr txBox="1"/>
          <p:nvPr/>
        </p:nvSpPr>
        <p:spPr>
          <a:xfrm>
            <a:off x="3015217" y="103484"/>
            <a:ext cx="6161566" cy="769441"/>
          </a:xfrm>
          <a:prstGeom prst="rect">
            <a:avLst/>
          </a:prstGeom>
          <a:noFill/>
        </p:spPr>
        <p:txBody>
          <a:bodyPr wrap="square">
            <a:spAutoFit/>
          </a:bodyPr>
          <a:lstStyle/>
          <a:p>
            <a:pPr algn="ctr"/>
            <a:r>
              <a:rPr lang="en-US" sz="4400">
                <a:solidFill>
                  <a:srgbClr val="00B050"/>
                </a:solidFill>
                <a:latin typeface="#9Slide03 SFU Futura_05" panose="00000800000000000000" pitchFamily="2" charset="0"/>
                <a:cs typeface="Arial" panose="020B0604020202020204" pitchFamily="34" charset="0"/>
              </a:rPr>
              <a:t>AI NHANH H</a:t>
            </a:r>
            <a:r>
              <a:rPr lang="vi-VN" sz="4400">
                <a:solidFill>
                  <a:srgbClr val="00B050"/>
                </a:solidFill>
                <a:latin typeface="#9Slide03 SFU Futura_05" panose="00000800000000000000" pitchFamily="2" charset="0"/>
                <a:cs typeface="Arial" panose="020B0604020202020204" pitchFamily="34" charset="0"/>
              </a:rPr>
              <a:t>Ơ</a:t>
            </a:r>
            <a:r>
              <a:rPr lang="en-US" sz="4400">
                <a:solidFill>
                  <a:srgbClr val="00B050"/>
                </a:solidFill>
                <a:latin typeface="#9Slide03 SFU Futura_05" panose="00000800000000000000" pitchFamily="2" charset="0"/>
                <a:cs typeface="Arial" panose="020B0604020202020204" pitchFamily="34" charset="0"/>
              </a:rPr>
              <a:t>N</a:t>
            </a:r>
          </a:p>
        </p:txBody>
      </p:sp>
      <p:graphicFrame>
        <p:nvGraphicFramePr>
          <p:cNvPr id="16" name="Table 15">
            <a:extLst>
              <a:ext uri="{FF2B5EF4-FFF2-40B4-BE49-F238E27FC236}">
                <a16:creationId xmlns:a16="http://schemas.microsoft.com/office/drawing/2014/main" id="{504D4969-13CE-2338-6022-F7DF0CF63309}"/>
              </a:ext>
            </a:extLst>
          </p:cNvPr>
          <p:cNvGraphicFramePr>
            <a:graphicFrameLocks noGrp="1"/>
          </p:cNvGraphicFramePr>
          <p:nvPr/>
        </p:nvGraphicFramePr>
        <p:xfrm>
          <a:off x="6909120" y="1056269"/>
          <a:ext cx="3638381" cy="3183759"/>
        </p:xfrm>
        <a:graphic>
          <a:graphicData uri="http://schemas.openxmlformats.org/drawingml/2006/table">
            <a:tbl>
              <a:tblPr firstRow="1" bandRow="1">
                <a:tableStyleId>{912C8C85-51F0-491E-9774-3900AFEF0FD7}</a:tableStyleId>
              </a:tblPr>
              <a:tblGrid>
                <a:gridCol w="3638381">
                  <a:extLst>
                    <a:ext uri="{9D8B030D-6E8A-4147-A177-3AD203B41FA5}">
                      <a16:colId xmlns:a16="http://schemas.microsoft.com/office/drawing/2014/main" val="4152526610"/>
                    </a:ext>
                  </a:extLst>
                </a:gridCol>
              </a:tblGrid>
              <a:tr h="477932">
                <a:tc>
                  <a:txBody>
                    <a:bodyPr/>
                    <a:lstStyle/>
                    <a:p>
                      <a:pPr algn="ctr"/>
                      <a:r>
                        <a:rPr lang="en-US" sz="2800" b="1">
                          <a:solidFill>
                            <a:srgbClr val="C00000"/>
                          </a:solidFill>
                          <a:latin typeface="#9Slide03 SFU Futura_12" panose="00000400000000000000" pitchFamily="2" charset="0"/>
                          <a:ea typeface="Tahoma" panose="020B0604030504040204" pitchFamily="34" charset="0"/>
                          <a:cs typeface="Tahoma" panose="020B0604030504040204" pitchFamily="34" charset="0"/>
                        </a:rPr>
                        <a:t>NÔNG SẢN</a:t>
                      </a:r>
                    </a:p>
                  </a:txBody>
                  <a:tcPr>
                    <a:solidFill>
                      <a:schemeClr val="bg1"/>
                    </a:solidFill>
                  </a:tcPr>
                </a:tc>
                <a:extLst>
                  <a:ext uri="{0D108BD9-81ED-4DB2-BD59-A6C34878D82A}">
                    <a16:rowId xmlns:a16="http://schemas.microsoft.com/office/drawing/2014/main" val="704426240"/>
                  </a:ext>
                </a:extLst>
              </a:tr>
              <a:tr h="477932">
                <a:tc>
                  <a:txBody>
                    <a:bodyPr/>
                    <a:lstStyle/>
                    <a:p>
                      <a:pPr algn="l"/>
                      <a:r>
                        <a:rPr lang="en-US" sz="2800" b="0">
                          <a:solidFill>
                            <a:srgbClr val="0070C0"/>
                          </a:solidFill>
                          <a:latin typeface="#9Slide03 SFU Futura_12" panose="00000400000000000000" pitchFamily="2" charset="0"/>
                          <a:ea typeface="Tahoma" panose="020B0604030504040204" pitchFamily="34" charset="0"/>
                          <a:cs typeface="Tahoma" panose="020B0604030504040204" pitchFamily="34" charset="0"/>
                        </a:rPr>
                        <a:t>A. Sâm Ngọc Linh</a:t>
                      </a:r>
                    </a:p>
                  </a:txBody>
                  <a:tcPr/>
                </a:tc>
                <a:extLst>
                  <a:ext uri="{0D108BD9-81ED-4DB2-BD59-A6C34878D82A}">
                    <a16:rowId xmlns:a16="http://schemas.microsoft.com/office/drawing/2014/main" val="2447935802"/>
                  </a:ext>
                </a:extLst>
              </a:tr>
              <a:tr h="477932">
                <a:tc>
                  <a:txBody>
                    <a:bodyPr/>
                    <a:lstStyle/>
                    <a:p>
                      <a:pPr algn="l"/>
                      <a:r>
                        <a:rPr lang="en-US" sz="2800" b="0">
                          <a:solidFill>
                            <a:srgbClr val="0070C0"/>
                          </a:solidFill>
                          <a:latin typeface="#9Slide03 SFU Futura_12" panose="00000400000000000000" pitchFamily="2" charset="0"/>
                          <a:ea typeface="Tahoma" panose="020B0604030504040204" pitchFamily="34" charset="0"/>
                          <a:cs typeface="Tahoma" panose="020B0604030504040204" pitchFamily="34" charset="0"/>
                        </a:rPr>
                        <a:t>B. Cừu</a:t>
                      </a:r>
                    </a:p>
                  </a:txBody>
                  <a:tcPr/>
                </a:tc>
                <a:extLst>
                  <a:ext uri="{0D108BD9-81ED-4DB2-BD59-A6C34878D82A}">
                    <a16:rowId xmlns:a16="http://schemas.microsoft.com/office/drawing/2014/main" val="805665065"/>
                  </a:ext>
                </a:extLst>
              </a:tr>
              <a:tr h="477932">
                <a:tc>
                  <a:txBody>
                    <a:bodyPr/>
                    <a:lstStyle/>
                    <a:p>
                      <a:pPr algn="l"/>
                      <a:r>
                        <a:rPr lang="en-US" sz="2800" b="0">
                          <a:solidFill>
                            <a:srgbClr val="0070C0"/>
                          </a:solidFill>
                          <a:latin typeface="#9Slide03 SFU Futura_12" panose="00000400000000000000" pitchFamily="2" charset="0"/>
                          <a:ea typeface="Tahoma" panose="020B0604030504040204" pitchFamily="34" charset="0"/>
                          <a:cs typeface="Tahoma" panose="020B0604030504040204" pitchFamily="34" charset="0"/>
                        </a:rPr>
                        <a:t>C. Tỏi, Đường Phổi</a:t>
                      </a:r>
                    </a:p>
                  </a:txBody>
                  <a:tcPr/>
                </a:tc>
                <a:extLst>
                  <a:ext uri="{0D108BD9-81ED-4DB2-BD59-A6C34878D82A}">
                    <a16:rowId xmlns:a16="http://schemas.microsoft.com/office/drawing/2014/main" val="2063545086"/>
                  </a:ext>
                </a:extLst>
              </a:tr>
              <a:tr h="477932">
                <a:tc>
                  <a:txBody>
                    <a:bodyPr/>
                    <a:lstStyle/>
                    <a:p>
                      <a:pPr algn="l"/>
                      <a:r>
                        <a:rPr lang="en-US" sz="2800" b="0">
                          <a:solidFill>
                            <a:srgbClr val="0070C0"/>
                          </a:solidFill>
                          <a:latin typeface="#9Slide03 SFU Futura_12" panose="00000400000000000000" pitchFamily="2" charset="0"/>
                          <a:ea typeface="Tahoma" panose="020B0604030504040204" pitchFamily="34" charset="0"/>
                          <a:cs typeface="Tahoma" panose="020B0604030504040204" pitchFamily="34" charset="0"/>
                        </a:rPr>
                        <a:t>D. Thanh Long</a:t>
                      </a:r>
                    </a:p>
                  </a:txBody>
                  <a:tcPr/>
                </a:tc>
                <a:extLst>
                  <a:ext uri="{0D108BD9-81ED-4DB2-BD59-A6C34878D82A}">
                    <a16:rowId xmlns:a16="http://schemas.microsoft.com/office/drawing/2014/main" val="2885950227"/>
                  </a:ext>
                </a:extLst>
              </a:tr>
              <a:tr h="592959">
                <a:tc>
                  <a:txBody>
                    <a:bodyPr/>
                    <a:lstStyle/>
                    <a:p>
                      <a:pPr algn="l"/>
                      <a:r>
                        <a:rPr lang="vi-VN" sz="2800" b="0">
                          <a:solidFill>
                            <a:srgbClr val="0070C0"/>
                          </a:solidFill>
                          <a:latin typeface="#9Slide03 SFU Futura_12" panose="00000400000000000000" pitchFamily="2" charset="0"/>
                          <a:ea typeface="Tahoma" panose="020B0604030504040204" pitchFamily="34" charset="0"/>
                          <a:cs typeface="Tahoma" panose="020B0604030504040204" pitchFamily="34" charset="0"/>
                        </a:rPr>
                        <a:t>E</a:t>
                      </a:r>
                      <a:r>
                        <a:rPr lang="en-US" sz="2800" b="0">
                          <a:solidFill>
                            <a:srgbClr val="0070C0"/>
                          </a:solidFill>
                          <a:latin typeface="#9Slide03 SFU Futura_12" panose="00000400000000000000" pitchFamily="2" charset="0"/>
                          <a:ea typeface="Tahoma" panose="020B0604030504040204" pitchFamily="34" charset="0"/>
                          <a:cs typeface="Tahoma" panose="020B0604030504040204" pitchFamily="34" charset="0"/>
                        </a:rPr>
                        <a:t>. Tôm Hùm, Yến Sào</a:t>
                      </a:r>
                    </a:p>
                  </a:txBody>
                  <a:tcPr/>
                </a:tc>
                <a:extLst>
                  <a:ext uri="{0D108BD9-81ED-4DB2-BD59-A6C34878D82A}">
                    <a16:rowId xmlns:a16="http://schemas.microsoft.com/office/drawing/2014/main" val="3035687406"/>
                  </a:ext>
                </a:extLst>
              </a:tr>
            </a:tbl>
          </a:graphicData>
        </a:graphic>
      </p:graphicFrame>
      <p:graphicFrame>
        <p:nvGraphicFramePr>
          <p:cNvPr id="9" name="Table 8">
            <a:extLst>
              <a:ext uri="{FF2B5EF4-FFF2-40B4-BE49-F238E27FC236}">
                <a16:creationId xmlns:a16="http://schemas.microsoft.com/office/drawing/2014/main" id="{54C87895-22A3-96BE-1F07-9BE7E86AF100}"/>
              </a:ext>
            </a:extLst>
          </p:cNvPr>
          <p:cNvGraphicFramePr>
            <a:graphicFrameLocks noGrp="1"/>
          </p:cNvGraphicFramePr>
          <p:nvPr/>
        </p:nvGraphicFramePr>
        <p:xfrm>
          <a:off x="1775207" y="4556580"/>
          <a:ext cx="8772294" cy="518160"/>
        </p:xfrm>
        <a:graphic>
          <a:graphicData uri="http://schemas.openxmlformats.org/drawingml/2006/table">
            <a:tbl>
              <a:tblPr firstRow="1" bandRow="1">
                <a:tableStyleId>{5940675A-B579-460E-94D1-54222C63F5DA}</a:tableStyleId>
              </a:tblPr>
              <a:tblGrid>
                <a:gridCol w="1791430">
                  <a:extLst>
                    <a:ext uri="{9D8B030D-6E8A-4147-A177-3AD203B41FA5}">
                      <a16:colId xmlns:a16="http://schemas.microsoft.com/office/drawing/2014/main" val="175179040"/>
                    </a:ext>
                  </a:extLst>
                </a:gridCol>
                <a:gridCol w="1371600">
                  <a:extLst>
                    <a:ext uri="{9D8B030D-6E8A-4147-A177-3AD203B41FA5}">
                      <a16:colId xmlns:a16="http://schemas.microsoft.com/office/drawing/2014/main" val="4146273256"/>
                    </a:ext>
                  </a:extLst>
                </a:gridCol>
                <a:gridCol w="1223117">
                  <a:extLst>
                    <a:ext uri="{9D8B030D-6E8A-4147-A177-3AD203B41FA5}">
                      <a16:colId xmlns:a16="http://schemas.microsoft.com/office/drawing/2014/main" val="40014548"/>
                    </a:ext>
                  </a:extLst>
                </a:gridCol>
                <a:gridCol w="1462049">
                  <a:extLst>
                    <a:ext uri="{9D8B030D-6E8A-4147-A177-3AD203B41FA5}">
                      <a16:colId xmlns:a16="http://schemas.microsoft.com/office/drawing/2014/main" val="629535622"/>
                    </a:ext>
                  </a:extLst>
                </a:gridCol>
                <a:gridCol w="1339844">
                  <a:extLst>
                    <a:ext uri="{9D8B030D-6E8A-4147-A177-3AD203B41FA5}">
                      <a16:colId xmlns:a16="http://schemas.microsoft.com/office/drawing/2014/main" val="2549994615"/>
                    </a:ext>
                  </a:extLst>
                </a:gridCol>
                <a:gridCol w="1584254">
                  <a:extLst>
                    <a:ext uri="{9D8B030D-6E8A-4147-A177-3AD203B41FA5}">
                      <a16:colId xmlns:a16="http://schemas.microsoft.com/office/drawing/2014/main" val="2254251260"/>
                    </a:ext>
                  </a:extLst>
                </a:gridCol>
              </a:tblGrid>
              <a:tr h="370840">
                <a:tc>
                  <a:txBody>
                    <a:bodyPr/>
                    <a:lstStyle/>
                    <a:p>
                      <a:r>
                        <a:rPr lang="en-US" sz="2800">
                          <a:solidFill>
                            <a:srgbClr val="00B050"/>
                          </a:solidFill>
                          <a:latin typeface="#9Slide03 SFU Futura_12" panose="00000400000000000000" pitchFamily="2" charset="0"/>
                        </a:rPr>
                        <a:t>ĐÁP ÁN</a:t>
                      </a:r>
                    </a:p>
                  </a:txBody>
                  <a:tcPr/>
                </a:tc>
                <a:tc>
                  <a:txBody>
                    <a:bodyPr/>
                    <a:lstStyle/>
                    <a:p>
                      <a:endParaRPr lang="en-US" sz="2800">
                        <a:solidFill>
                          <a:srgbClr val="00B050"/>
                        </a:solidFill>
                        <a:latin typeface="#9Slide03 SFU Futura_12" panose="00000400000000000000" pitchFamily="2" charset="0"/>
                      </a:endParaRPr>
                    </a:p>
                  </a:txBody>
                  <a:tcPr/>
                </a:tc>
                <a:tc>
                  <a:txBody>
                    <a:bodyPr/>
                    <a:lstStyle/>
                    <a:p>
                      <a:endParaRPr lang="en-US" sz="2800">
                        <a:solidFill>
                          <a:srgbClr val="00B050"/>
                        </a:solidFill>
                        <a:latin typeface="#9Slide03 SFU Futura_12" panose="00000400000000000000" pitchFamily="2" charset="0"/>
                      </a:endParaRPr>
                    </a:p>
                  </a:txBody>
                  <a:tcPr/>
                </a:tc>
                <a:tc>
                  <a:txBody>
                    <a:bodyPr/>
                    <a:lstStyle/>
                    <a:p>
                      <a:endParaRPr lang="en-US" sz="2800">
                        <a:solidFill>
                          <a:srgbClr val="00B050"/>
                        </a:solidFill>
                        <a:latin typeface="#9Slide03 SFU Futura_12" panose="00000400000000000000" pitchFamily="2" charset="0"/>
                      </a:endParaRPr>
                    </a:p>
                  </a:txBody>
                  <a:tcPr/>
                </a:tc>
                <a:tc>
                  <a:txBody>
                    <a:bodyPr/>
                    <a:lstStyle/>
                    <a:p>
                      <a:endParaRPr lang="en-US" sz="2800">
                        <a:solidFill>
                          <a:srgbClr val="00B050"/>
                        </a:solidFill>
                        <a:latin typeface="#9Slide03 SFU Futura_12" panose="00000400000000000000" pitchFamily="2" charset="0"/>
                      </a:endParaRPr>
                    </a:p>
                  </a:txBody>
                  <a:tcPr/>
                </a:tc>
                <a:tc>
                  <a:txBody>
                    <a:bodyPr/>
                    <a:lstStyle/>
                    <a:p>
                      <a:endParaRPr lang="en-US" sz="2800">
                        <a:solidFill>
                          <a:srgbClr val="00B050"/>
                        </a:solidFill>
                        <a:latin typeface="#9Slide03 SFU Futura_12" panose="00000400000000000000" pitchFamily="2" charset="0"/>
                      </a:endParaRPr>
                    </a:p>
                  </a:txBody>
                  <a:tcPr/>
                </a:tc>
                <a:extLst>
                  <a:ext uri="{0D108BD9-81ED-4DB2-BD59-A6C34878D82A}">
                    <a16:rowId xmlns:a16="http://schemas.microsoft.com/office/drawing/2014/main" val="1143038141"/>
                  </a:ext>
                </a:extLst>
              </a:tr>
            </a:tbl>
          </a:graphicData>
        </a:graphic>
      </p:graphicFrame>
      <p:cxnSp>
        <p:nvCxnSpPr>
          <p:cNvPr id="11" name="Straight Arrow Connector 10">
            <a:extLst>
              <a:ext uri="{FF2B5EF4-FFF2-40B4-BE49-F238E27FC236}">
                <a16:creationId xmlns:a16="http://schemas.microsoft.com/office/drawing/2014/main" id="{D7AE8C97-54B2-3375-1AB2-30CD67F5F547}"/>
              </a:ext>
            </a:extLst>
          </p:cNvPr>
          <p:cNvCxnSpPr>
            <a:cxnSpLocks/>
          </p:cNvCxnSpPr>
          <p:nvPr/>
        </p:nvCxnSpPr>
        <p:spPr>
          <a:xfrm flipV="1">
            <a:off x="5082366" y="2301420"/>
            <a:ext cx="1826754" cy="613770"/>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A560F73-16AF-5E90-942C-B190BD237696}"/>
              </a:ext>
            </a:extLst>
          </p:cNvPr>
          <p:cNvCxnSpPr>
            <a:cxnSpLocks/>
          </p:cNvCxnSpPr>
          <p:nvPr/>
        </p:nvCxnSpPr>
        <p:spPr>
          <a:xfrm>
            <a:off x="5082366" y="1794098"/>
            <a:ext cx="1815648" cy="1601822"/>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A7E4DF1-A8C6-1E7E-997C-21C1568A6C09}"/>
              </a:ext>
            </a:extLst>
          </p:cNvPr>
          <p:cNvCxnSpPr>
            <a:cxnSpLocks/>
          </p:cNvCxnSpPr>
          <p:nvPr/>
        </p:nvCxnSpPr>
        <p:spPr>
          <a:xfrm>
            <a:off x="5085908" y="2282483"/>
            <a:ext cx="1815648" cy="1601822"/>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20" name="Picture 19" descr="A plant with leaves and a red flower growing out of a root&#10;&#10;Description automatically generated">
            <a:extLst>
              <a:ext uri="{FF2B5EF4-FFF2-40B4-BE49-F238E27FC236}">
                <a16:creationId xmlns:a16="http://schemas.microsoft.com/office/drawing/2014/main" id="{953EB138-54F7-199E-45EB-4E8495F07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093" y="973485"/>
            <a:ext cx="1766511" cy="1266841"/>
          </a:xfrm>
          <a:prstGeom prst="rect">
            <a:avLst/>
          </a:prstGeom>
        </p:spPr>
      </p:pic>
      <p:pic>
        <p:nvPicPr>
          <p:cNvPr id="1030" name="Picture 6" descr="Giá cừu thịt (cừu giống Phan Rang) bán tại Ninh Thuận, TPHCM - NẮNG GIÓ">
            <a:extLst>
              <a:ext uri="{FF2B5EF4-FFF2-40B4-BE49-F238E27FC236}">
                <a16:creationId xmlns:a16="http://schemas.microsoft.com/office/drawing/2014/main" id="{B366EC13-E012-037A-CFC6-FF114AF8E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3" y="1052623"/>
            <a:ext cx="1365942" cy="9106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ợi ích sức khỏe của quả thanh long | Vinmec">
            <a:extLst>
              <a:ext uri="{FF2B5EF4-FFF2-40B4-BE49-F238E27FC236}">
                <a16:creationId xmlns:a16="http://schemas.microsoft.com/office/drawing/2014/main" id="{0C21EBED-00CD-D01D-091C-AF17C3EF6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5" y="2559037"/>
            <a:ext cx="1184091" cy="7123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le of garlic bulbs&#10;&#10;Description automatically generated">
            <a:extLst>
              <a:ext uri="{FF2B5EF4-FFF2-40B4-BE49-F238E27FC236}">
                <a16:creationId xmlns:a16="http://schemas.microsoft.com/office/drawing/2014/main" id="{355CEAEF-D9F8-15E6-8246-3C919E5E28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6099" y="2766031"/>
            <a:ext cx="1656907" cy="1656907"/>
          </a:xfrm>
          <a:prstGeom prst="rect">
            <a:avLst/>
          </a:prstGeom>
        </p:spPr>
      </p:pic>
      <p:pic>
        <p:nvPicPr>
          <p:cNvPr id="24" name="Picture 23" descr="A pile of cubes of cheese&#10;&#10;Description automatically generated">
            <a:extLst>
              <a:ext uri="{FF2B5EF4-FFF2-40B4-BE49-F238E27FC236}">
                <a16:creationId xmlns:a16="http://schemas.microsoft.com/office/drawing/2014/main" id="{570BF8CB-05FA-DD31-861F-1FD9F9AEAB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9004" y="2347041"/>
            <a:ext cx="893135" cy="893135"/>
          </a:xfrm>
          <a:prstGeom prst="rect">
            <a:avLst/>
          </a:prstGeom>
        </p:spPr>
      </p:pic>
      <p:pic>
        <p:nvPicPr>
          <p:cNvPr id="32" name="Picture 31" descr="A plate with food on it&#10;&#10;Description automatically generated">
            <a:extLst>
              <a:ext uri="{FF2B5EF4-FFF2-40B4-BE49-F238E27FC236}">
                <a16:creationId xmlns:a16="http://schemas.microsoft.com/office/drawing/2014/main" id="{14048BD3-EA66-C85E-DA41-AABA7ECBE0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45" y="3358557"/>
            <a:ext cx="1365942" cy="914821"/>
          </a:xfrm>
          <a:prstGeom prst="rect">
            <a:avLst/>
          </a:prstGeom>
        </p:spPr>
      </p:pic>
      <p:cxnSp>
        <p:nvCxnSpPr>
          <p:cNvPr id="33" name="Straight Arrow Connector 32">
            <a:extLst>
              <a:ext uri="{FF2B5EF4-FFF2-40B4-BE49-F238E27FC236}">
                <a16:creationId xmlns:a16="http://schemas.microsoft.com/office/drawing/2014/main" id="{E83ED455-3BCC-4E5B-BED9-A744113B4720}"/>
              </a:ext>
            </a:extLst>
          </p:cNvPr>
          <p:cNvCxnSpPr>
            <a:cxnSpLocks/>
          </p:cNvCxnSpPr>
          <p:nvPr/>
        </p:nvCxnSpPr>
        <p:spPr>
          <a:xfrm flipV="1">
            <a:off x="5106665" y="2835374"/>
            <a:ext cx="1805997" cy="501110"/>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31CB05F-A8F4-7AA5-4663-9ED3DFD8B608}"/>
              </a:ext>
            </a:extLst>
          </p:cNvPr>
          <p:cNvCxnSpPr>
            <a:cxnSpLocks/>
          </p:cNvCxnSpPr>
          <p:nvPr/>
        </p:nvCxnSpPr>
        <p:spPr>
          <a:xfrm flipV="1">
            <a:off x="5078344" y="1794098"/>
            <a:ext cx="1797265" cy="2148713"/>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094C0F3A-F23A-56FC-058A-046266BE6F55}"/>
              </a:ext>
            </a:extLst>
          </p:cNvPr>
          <p:cNvSpPr txBox="1"/>
          <p:nvPr/>
        </p:nvSpPr>
        <p:spPr>
          <a:xfrm>
            <a:off x="3785191" y="4554050"/>
            <a:ext cx="967562" cy="523220"/>
          </a:xfrm>
          <a:prstGeom prst="rect">
            <a:avLst/>
          </a:prstGeom>
          <a:noFill/>
        </p:spPr>
        <p:txBody>
          <a:bodyPr wrap="square" rtlCol="0">
            <a:spAutoFit/>
          </a:bodyPr>
          <a:lstStyle/>
          <a:p>
            <a:r>
              <a:rPr lang="vi-VN" sz="2800" b="1">
                <a:solidFill>
                  <a:srgbClr val="0070C0"/>
                </a:solidFill>
                <a:latin typeface="#9Slide03 SFU Futura_12" panose="00000400000000000000" pitchFamily="2" charset="0"/>
              </a:rPr>
              <a:t>1-D</a:t>
            </a:r>
            <a:endParaRPr lang="en-US" sz="2800" b="1">
              <a:solidFill>
                <a:srgbClr val="0070C0"/>
              </a:solidFill>
              <a:latin typeface="#9Slide03 SFU Futura_12" panose="00000400000000000000" pitchFamily="2" charset="0"/>
            </a:endParaRPr>
          </a:p>
        </p:txBody>
      </p:sp>
      <p:sp>
        <p:nvSpPr>
          <p:cNvPr id="38" name="TextBox 37">
            <a:extLst>
              <a:ext uri="{FF2B5EF4-FFF2-40B4-BE49-F238E27FC236}">
                <a16:creationId xmlns:a16="http://schemas.microsoft.com/office/drawing/2014/main" id="{21E31B09-2CC6-8839-525E-BCE833A4A3B4}"/>
              </a:ext>
            </a:extLst>
          </p:cNvPr>
          <p:cNvSpPr txBox="1"/>
          <p:nvPr/>
        </p:nvSpPr>
        <p:spPr>
          <a:xfrm>
            <a:off x="5128438" y="4554050"/>
            <a:ext cx="967562" cy="523220"/>
          </a:xfrm>
          <a:prstGeom prst="rect">
            <a:avLst/>
          </a:prstGeom>
          <a:noFill/>
        </p:spPr>
        <p:txBody>
          <a:bodyPr wrap="square" rtlCol="0">
            <a:spAutoFit/>
          </a:bodyPr>
          <a:lstStyle/>
          <a:p>
            <a:r>
              <a:rPr lang="vi-VN" sz="2800" b="1">
                <a:solidFill>
                  <a:srgbClr val="0070C0"/>
                </a:solidFill>
                <a:latin typeface="#9Slide03 SFU Futura_12" panose="00000400000000000000" pitchFamily="2" charset="0"/>
              </a:rPr>
              <a:t>2-E</a:t>
            </a:r>
            <a:endParaRPr lang="en-US" sz="2800" b="1">
              <a:solidFill>
                <a:srgbClr val="0070C0"/>
              </a:solidFill>
              <a:latin typeface="#9Slide03 SFU Futura_12" panose="00000400000000000000" pitchFamily="2" charset="0"/>
            </a:endParaRPr>
          </a:p>
        </p:txBody>
      </p:sp>
      <p:sp>
        <p:nvSpPr>
          <p:cNvPr id="39" name="TextBox 38">
            <a:extLst>
              <a:ext uri="{FF2B5EF4-FFF2-40B4-BE49-F238E27FC236}">
                <a16:creationId xmlns:a16="http://schemas.microsoft.com/office/drawing/2014/main" id="{79FF0FE1-0A9C-247D-77A3-F61CD7CFF6DD}"/>
              </a:ext>
            </a:extLst>
          </p:cNvPr>
          <p:cNvSpPr txBox="1"/>
          <p:nvPr/>
        </p:nvSpPr>
        <p:spPr>
          <a:xfrm>
            <a:off x="6471685" y="4554050"/>
            <a:ext cx="967562" cy="523220"/>
          </a:xfrm>
          <a:prstGeom prst="rect">
            <a:avLst/>
          </a:prstGeom>
          <a:noFill/>
        </p:spPr>
        <p:txBody>
          <a:bodyPr wrap="square" rtlCol="0">
            <a:spAutoFit/>
          </a:bodyPr>
          <a:lstStyle/>
          <a:p>
            <a:r>
              <a:rPr lang="vi-VN" sz="2800" b="1">
                <a:solidFill>
                  <a:srgbClr val="0070C0"/>
                </a:solidFill>
                <a:latin typeface="#9Slide03 SFU Futura_12" panose="00000400000000000000" pitchFamily="2" charset="0"/>
              </a:rPr>
              <a:t>3-B</a:t>
            </a:r>
            <a:endParaRPr lang="en-US" sz="2800" b="1">
              <a:solidFill>
                <a:srgbClr val="0070C0"/>
              </a:solidFill>
              <a:latin typeface="#9Slide03 SFU Futura_12" panose="00000400000000000000" pitchFamily="2" charset="0"/>
            </a:endParaRPr>
          </a:p>
        </p:txBody>
      </p:sp>
      <p:sp>
        <p:nvSpPr>
          <p:cNvPr id="40" name="TextBox 39">
            <a:extLst>
              <a:ext uri="{FF2B5EF4-FFF2-40B4-BE49-F238E27FC236}">
                <a16:creationId xmlns:a16="http://schemas.microsoft.com/office/drawing/2014/main" id="{23AE6B83-5237-A71A-F98A-389E3FC86ED8}"/>
              </a:ext>
            </a:extLst>
          </p:cNvPr>
          <p:cNvSpPr txBox="1"/>
          <p:nvPr/>
        </p:nvSpPr>
        <p:spPr>
          <a:xfrm>
            <a:off x="7814932" y="4554050"/>
            <a:ext cx="967562" cy="523220"/>
          </a:xfrm>
          <a:prstGeom prst="rect">
            <a:avLst/>
          </a:prstGeom>
          <a:noFill/>
        </p:spPr>
        <p:txBody>
          <a:bodyPr wrap="square" rtlCol="0">
            <a:spAutoFit/>
          </a:bodyPr>
          <a:lstStyle/>
          <a:p>
            <a:r>
              <a:rPr lang="vi-VN" sz="2800" b="1">
                <a:solidFill>
                  <a:srgbClr val="0070C0"/>
                </a:solidFill>
                <a:latin typeface="#9Slide03 SFU Futura_12" panose="00000400000000000000" pitchFamily="2" charset="0"/>
              </a:rPr>
              <a:t>4-C</a:t>
            </a:r>
            <a:endParaRPr lang="en-US" sz="2800" b="1">
              <a:solidFill>
                <a:srgbClr val="0070C0"/>
              </a:solidFill>
              <a:latin typeface="#9Slide03 SFU Futura_12" panose="00000400000000000000" pitchFamily="2" charset="0"/>
            </a:endParaRPr>
          </a:p>
        </p:txBody>
      </p:sp>
      <p:sp>
        <p:nvSpPr>
          <p:cNvPr id="41" name="TextBox 40">
            <a:extLst>
              <a:ext uri="{FF2B5EF4-FFF2-40B4-BE49-F238E27FC236}">
                <a16:creationId xmlns:a16="http://schemas.microsoft.com/office/drawing/2014/main" id="{C68B932B-BE93-D8D3-418A-9B94BBA531F4}"/>
              </a:ext>
            </a:extLst>
          </p:cNvPr>
          <p:cNvSpPr txBox="1"/>
          <p:nvPr/>
        </p:nvSpPr>
        <p:spPr>
          <a:xfrm>
            <a:off x="9158179" y="4551520"/>
            <a:ext cx="967562" cy="523220"/>
          </a:xfrm>
          <a:prstGeom prst="rect">
            <a:avLst/>
          </a:prstGeom>
          <a:noFill/>
        </p:spPr>
        <p:txBody>
          <a:bodyPr wrap="square" rtlCol="0">
            <a:spAutoFit/>
          </a:bodyPr>
          <a:lstStyle/>
          <a:p>
            <a:r>
              <a:rPr lang="vi-VN" sz="2800" b="1">
                <a:solidFill>
                  <a:srgbClr val="0070C0"/>
                </a:solidFill>
                <a:latin typeface="#9Slide03 SFU Futura_12" panose="00000400000000000000" pitchFamily="2" charset="0"/>
              </a:rPr>
              <a:t>5-A</a:t>
            </a:r>
            <a:endParaRPr lang="en-US" sz="2800" b="1">
              <a:solidFill>
                <a:srgbClr val="0070C0"/>
              </a:solidFill>
              <a:latin typeface="#9Slide03 SFU Futura_12" panose="00000400000000000000" pitchFamily="2" charset="0"/>
            </a:endParaRPr>
          </a:p>
        </p:txBody>
      </p:sp>
    </p:spTree>
    <p:extLst>
      <p:ext uri="{BB962C8B-B14F-4D97-AF65-F5344CB8AC3E}">
        <p14:creationId xmlns:p14="http://schemas.microsoft.com/office/powerpoint/2010/main" val="1303109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barn(inVertical)">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arn(inVertical)">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p:bldP spid="39" grpId="0"/>
      <p:bldP spid="40"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6F1486E3-0270-4654-C431-767D866384BA}"/>
              </a:ext>
            </a:extLst>
          </p:cNvPr>
          <p:cNvSpPr/>
          <p:nvPr/>
        </p:nvSpPr>
        <p:spPr>
          <a:xfrm>
            <a:off x="7657091" y="4814761"/>
            <a:ext cx="2364061" cy="1799943"/>
          </a:xfrm>
          <a:custGeom>
            <a:avLst/>
            <a:gdLst/>
            <a:ahLst/>
            <a:cxnLst/>
            <a:rect l="l" t="t" r="r" b="b"/>
            <a:pathLst>
              <a:path w="2878471" h="2302777">
                <a:moveTo>
                  <a:pt x="0" y="0"/>
                </a:moveTo>
                <a:lnTo>
                  <a:pt x="2878471" y="0"/>
                </a:lnTo>
                <a:lnTo>
                  <a:pt x="2878471" y="2302777"/>
                </a:lnTo>
                <a:lnTo>
                  <a:pt x="0" y="2302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12">
            <a:extLst>
              <a:ext uri="{FF2B5EF4-FFF2-40B4-BE49-F238E27FC236}">
                <a16:creationId xmlns:a16="http://schemas.microsoft.com/office/drawing/2014/main" id="{36C8806D-4D05-A304-B6E6-B36B8BF56780}"/>
              </a:ext>
            </a:extLst>
          </p:cNvPr>
          <p:cNvSpPr txBox="1"/>
          <p:nvPr/>
        </p:nvSpPr>
        <p:spPr>
          <a:xfrm>
            <a:off x="1190847" y="32285"/>
            <a:ext cx="9080206" cy="996170"/>
          </a:xfrm>
          <a:prstGeom prst="rect">
            <a:avLst/>
          </a:prstGeom>
        </p:spPr>
        <p:txBody>
          <a:bodyPr wrap="square" lIns="0" tIns="0" rIns="0" bIns="0" rtlCol="0" anchor="t">
            <a:spAutoFit/>
          </a:bodyPr>
          <a:lstStyle/>
          <a:p>
            <a:pPr algn="ctr">
              <a:lnSpc>
                <a:spcPts val="8539"/>
              </a:lnSpc>
              <a:spcBef>
                <a:spcPct val="0"/>
              </a:spcBef>
            </a:pPr>
            <a:r>
              <a:rPr lang="en-US" sz="6000">
                <a:solidFill>
                  <a:srgbClr val="00B050"/>
                </a:solidFill>
                <a:latin typeface="#9Slide03 SVNNeutraface 2" panose="02000600040000020004" pitchFamily="2" charset="0"/>
              </a:rPr>
              <a:t>vận dụng</a:t>
            </a:r>
            <a:endParaRPr lang="en-US" sz="6000" dirty="0">
              <a:solidFill>
                <a:srgbClr val="00B050"/>
              </a:solidFill>
              <a:latin typeface="#9Slide03 SVNNeutraface 2" panose="02000600040000020004" pitchFamily="2" charset="0"/>
            </a:endParaRPr>
          </a:p>
        </p:txBody>
      </p:sp>
      <p:sp>
        <p:nvSpPr>
          <p:cNvPr id="6" name="TextBox 14">
            <a:extLst>
              <a:ext uri="{FF2B5EF4-FFF2-40B4-BE49-F238E27FC236}">
                <a16:creationId xmlns:a16="http://schemas.microsoft.com/office/drawing/2014/main" id="{01E21228-3789-CEB1-4821-78A6BDB29457}"/>
              </a:ext>
            </a:extLst>
          </p:cNvPr>
          <p:cNvSpPr txBox="1"/>
          <p:nvPr/>
        </p:nvSpPr>
        <p:spPr>
          <a:xfrm>
            <a:off x="1426957" y="5267015"/>
            <a:ext cx="6864158" cy="984885"/>
          </a:xfrm>
          <a:prstGeom prst="rect">
            <a:avLst/>
          </a:prstGeom>
        </p:spPr>
        <p:txBody>
          <a:bodyPr wrap="square" lIns="0" tIns="0" rIns="0" bIns="0" rtlCol="0" anchor="t">
            <a:spAutoFit/>
          </a:bodyPr>
          <a:lstStyle/>
          <a:p>
            <a:pPr marL="571500" indent="-571500">
              <a:buFont typeface="Wingdings" panose="05000000000000000000" pitchFamily="2" charset="2"/>
              <a:buChar char="q"/>
            </a:pPr>
            <a:r>
              <a:rPr lang="en-US" sz="3200">
                <a:solidFill>
                  <a:srgbClr val="7030A0"/>
                </a:solidFill>
                <a:latin typeface="#9Slide03 SFU Futura_12" panose="00000400000000000000" pitchFamily="2" charset="0"/>
              </a:rPr>
              <a:t>Thời </a:t>
            </a:r>
            <a:r>
              <a:rPr lang="en-US" sz="3200" dirty="0" err="1">
                <a:solidFill>
                  <a:srgbClr val="7030A0"/>
                </a:solidFill>
                <a:latin typeface="#9Slide03 SFU Futura_12" panose="00000400000000000000" pitchFamily="2" charset="0"/>
              </a:rPr>
              <a:t>gian</a:t>
            </a:r>
            <a:r>
              <a:rPr lang="en-US" sz="3200" dirty="0">
                <a:solidFill>
                  <a:srgbClr val="7030A0"/>
                </a:solidFill>
                <a:latin typeface="#9Slide03 SFU Futura_12" panose="00000400000000000000" pitchFamily="2" charset="0"/>
              </a:rPr>
              <a:t> </a:t>
            </a:r>
            <a:r>
              <a:rPr lang="en-US" sz="3200" dirty="0" err="1">
                <a:solidFill>
                  <a:srgbClr val="7030A0"/>
                </a:solidFill>
                <a:latin typeface="#9Slide03 SFU Futura_12" panose="00000400000000000000" pitchFamily="2" charset="0"/>
              </a:rPr>
              <a:t>thực</a:t>
            </a:r>
            <a:r>
              <a:rPr lang="en-US" sz="3200" dirty="0">
                <a:solidFill>
                  <a:srgbClr val="7030A0"/>
                </a:solidFill>
                <a:latin typeface="#9Slide03 SFU Futura_12" panose="00000400000000000000" pitchFamily="2" charset="0"/>
              </a:rPr>
              <a:t> </a:t>
            </a:r>
            <a:r>
              <a:rPr lang="en-US" sz="3200" dirty="0" err="1">
                <a:solidFill>
                  <a:srgbClr val="7030A0"/>
                </a:solidFill>
                <a:latin typeface="#9Slide03 SFU Futura_12" panose="00000400000000000000" pitchFamily="2" charset="0"/>
              </a:rPr>
              <a:t>hiện</a:t>
            </a:r>
            <a:r>
              <a:rPr lang="en-US" sz="3200" dirty="0">
                <a:solidFill>
                  <a:srgbClr val="7030A0"/>
                </a:solidFill>
                <a:latin typeface="#9Slide03 SFU Futura_12" panose="00000400000000000000" pitchFamily="2" charset="0"/>
              </a:rPr>
              <a:t>: </a:t>
            </a:r>
            <a:r>
              <a:rPr lang="en-US" sz="3200" dirty="0">
                <a:solidFill>
                  <a:srgbClr val="FF0000"/>
                </a:solidFill>
                <a:latin typeface="#9Slide03 SFU Futura_12" panose="00000400000000000000" pitchFamily="2" charset="0"/>
              </a:rPr>
              <a:t>1 </a:t>
            </a:r>
            <a:r>
              <a:rPr lang="en-US" sz="3200" dirty="0" err="1">
                <a:solidFill>
                  <a:srgbClr val="FF0000"/>
                </a:solidFill>
                <a:latin typeface="#9Slide03 SFU Futura_12" panose="00000400000000000000" pitchFamily="2" charset="0"/>
              </a:rPr>
              <a:t>tuần</a:t>
            </a:r>
            <a:endParaRPr lang="en-US" sz="3200" dirty="0">
              <a:solidFill>
                <a:srgbClr val="FF0000"/>
              </a:solidFill>
              <a:latin typeface="#9Slide03 SFU Futura_12" panose="00000400000000000000" pitchFamily="2" charset="0"/>
            </a:endParaRPr>
          </a:p>
          <a:p>
            <a:pPr marL="571500" indent="-571500">
              <a:buFont typeface="Wingdings" panose="05000000000000000000" pitchFamily="2" charset="2"/>
              <a:buChar char="q"/>
            </a:pPr>
            <a:r>
              <a:rPr lang="vi-VN" sz="3200">
                <a:solidFill>
                  <a:srgbClr val="7030A0"/>
                </a:solidFill>
                <a:latin typeface="#9Slide03 SFU Futura_12" panose="00000400000000000000" pitchFamily="2" charset="0"/>
              </a:rPr>
              <a:t>Yêu cầu</a:t>
            </a:r>
            <a:r>
              <a:rPr lang="en-US" sz="3200">
                <a:solidFill>
                  <a:srgbClr val="7030A0"/>
                </a:solidFill>
                <a:latin typeface="#9Slide03 SFU Futura_12" panose="00000400000000000000" pitchFamily="2" charset="0"/>
              </a:rPr>
              <a:t>: </a:t>
            </a:r>
            <a:r>
              <a:rPr lang="en-US" sz="3200" dirty="0" err="1">
                <a:solidFill>
                  <a:srgbClr val="FF0000"/>
                </a:solidFill>
                <a:latin typeface="#9Slide03 SFU Futura_12" panose="00000400000000000000" pitchFamily="2" charset="0"/>
              </a:rPr>
              <a:t>viết</a:t>
            </a:r>
            <a:r>
              <a:rPr lang="en-US" sz="3200" dirty="0">
                <a:solidFill>
                  <a:srgbClr val="FF0000"/>
                </a:solidFill>
                <a:latin typeface="#9Slide03 SFU Futura_12" panose="00000400000000000000" pitchFamily="2" charset="0"/>
              </a:rPr>
              <a:t> </a:t>
            </a:r>
            <a:r>
              <a:rPr lang="en-US" sz="3200" dirty="0" err="1">
                <a:solidFill>
                  <a:srgbClr val="FF0000"/>
                </a:solidFill>
                <a:latin typeface="#9Slide03 SFU Futura_12" panose="00000400000000000000" pitchFamily="2" charset="0"/>
              </a:rPr>
              <a:t>tay</a:t>
            </a:r>
            <a:r>
              <a:rPr lang="en-US" sz="3200" dirty="0">
                <a:solidFill>
                  <a:srgbClr val="FF0000"/>
                </a:solidFill>
                <a:latin typeface="#9Slide03 SFU Futura_12" panose="00000400000000000000" pitchFamily="2" charset="0"/>
              </a:rPr>
              <a:t>/ </a:t>
            </a:r>
            <a:r>
              <a:rPr lang="en-US" sz="3200" err="1">
                <a:solidFill>
                  <a:srgbClr val="FF0000"/>
                </a:solidFill>
                <a:latin typeface="#9Slide03 SFU Futura_12" panose="00000400000000000000" pitchFamily="2" charset="0"/>
              </a:rPr>
              <a:t>đánh</a:t>
            </a:r>
            <a:r>
              <a:rPr lang="en-US" sz="3200">
                <a:solidFill>
                  <a:srgbClr val="FF0000"/>
                </a:solidFill>
                <a:latin typeface="#9Slide03 SFU Futura_12" panose="00000400000000000000" pitchFamily="2" charset="0"/>
              </a:rPr>
              <a:t> máy</a:t>
            </a:r>
            <a:endParaRPr lang="en-US" sz="3200" dirty="0">
              <a:solidFill>
                <a:srgbClr val="FF0000"/>
              </a:solidFill>
              <a:latin typeface="#9Slide03 SFU Futura_12" panose="00000400000000000000" pitchFamily="2" charset="0"/>
            </a:endParaRPr>
          </a:p>
        </p:txBody>
      </p:sp>
      <p:sp>
        <p:nvSpPr>
          <p:cNvPr id="9" name="Rectangle: Rounded Corners 8">
            <a:extLst>
              <a:ext uri="{FF2B5EF4-FFF2-40B4-BE49-F238E27FC236}">
                <a16:creationId xmlns:a16="http://schemas.microsoft.com/office/drawing/2014/main" id="{6BE8E4C0-A9CD-0488-6BB5-9D89FF189010}"/>
              </a:ext>
            </a:extLst>
          </p:cNvPr>
          <p:cNvSpPr/>
          <p:nvPr/>
        </p:nvSpPr>
        <p:spPr>
          <a:xfrm>
            <a:off x="197615" y="1273841"/>
            <a:ext cx="11796770" cy="5392771"/>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4F827A3-AEDD-AF1E-3E96-C3AC622C984F}"/>
              </a:ext>
            </a:extLst>
          </p:cNvPr>
          <p:cNvSpPr txBox="1"/>
          <p:nvPr/>
        </p:nvSpPr>
        <p:spPr>
          <a:xfrm>
            <a:off x="2860158" y="1369499"/>
            <a:ext cx="8038214" cy="3600986"/>
          </a:xfrm>
          <a:prstGeom prst="rect">
            <a:avLst/>
          </a:prstGeom>
          <a:noFill/>
        </p:spPr>
        <p:txBody>
          <a:bodyPr wrap="square">
            <a:spAutoFit/>
          </a:bodyPr>
          <a:lstStyle/>
          <a:p>
            <a:pPr algn="just"/>
            <a:r>
              <a:rPr lang="vi-VN" sz="3200" b="0" i="0">
                <a:solidFill>
                  <a:srgbClr val="002060"/>
                </a:solidFill>
                <a:effectLst/>
                <a:latin typeface="#9Slide03 SFU Futura_12" panose="00000400000000000000" pitchFamily="2" charset="0"/>
              </a:rPr>
              <a:t>Tìm hiểu và viết báo cáo ngắn về một khu kinh tế ven biển ở Duyên hải Nam Trung Bộ theo gợi ý dưới đây:</a:t>
            </a:r>
          </a:p>
          <a:p>
            <a:pPr algn="just"/>
            <a:r>
              <a:rPr lang="vi-VN" sz="3200" b="0" i="0">
                <a:solidFill>
                  <a:srgbClr val="002060"/>
                </a:solidFill>
                <a:effectLst/>
                <a:latin typeface="#9Slide03 SFU Futura_12" panose="00000400000000000000" pitchFamily="2" charset="0"/>
              </a:rPr>
              <a:t>- Thời điểm thành lập.</a:t>
            </a:r>
          </a:p>
          <a:p>
            <a:pPr algn="just"/>
            <a:r>
              <a:rPr lang="vi-VN" sz="3200" b="0" i="0">
                <a:solidFill>
                  <a:srgbClr val="002060"/>
                </a:solidFill>
                <a:effectLst/>
                <a:latin typeface="#9Slide03 SFU Futura_12" panose="00000400000000000000" pitchFamily="2" charset="0"/>
              </a:rPr>
              <a:t>- Quy mô diện tích, phạm vi lãnh thổ.</a:t>
            </a:r>
          </a:p>
          <a:p>
            <a:pPr algn="just"/>
            <a:r>
              <a:rPr lang="vi-VN" sz="3200" b="0" i="0">
                <a:solidFill>
                  <a:srgbClr val="002060"/>
                </a:solidFill>
                <a:effectLst/>
                <a:latin typeface="#9Slide03 SFU Futura_12" panose="00000400000000000000" pitchFamily="2" charset="0"/>
              </a:rPr>
              <a:t>- Phân khu chức năng.</a:t>
            </a:r>
          </a:p>
          <a:p>
            <a:pPr algn="just"/>
            <a:r>
              <a:rPr lang="vi-VN" sz="3200" b="0" i="0">
                <a:solidFill>
                  <a:srgbClr val="002060"/>
                </a:solidFill>
                <a:effectLst/>
                <a:latin typeface="#9Slide03 SFU Futura_12" panose="00000400000000000000" pitchFamily="2" charset="0"/>
              </a:rPr>
              <a:t>- Các ngành kinh tế chính</a:t>
            </a:r>
            <a:r>
              <a:rPr lang="vi-VN" sz="3600" b="0" i="0">
                <a:solidFill>
                  <a:srgbClr val="00B0F0"/>
                </a:solidFill>
                <a:effectLst/>
                <a:latin typeface="#9Slide03 SFU Futura_12" panose="00000400000000000000" pitchFamily="2" charset="0"/>
              </a:rPr>
              <a:t>.</a:t>
            </a:r>
          </a:p>
        </p:txBody>
      </p:sp>
      <p:pic>
        <p:nvPicPr>
          <p:cNvPr id="12" name="Picture 11" descr="A graphic of a landscape with a wind turbine and buildings&#10;&#10;Description automatically generated with medium confidence">
            <a:extLst>
              <a:ext uri="{FF2B5EF4-FFF2-40B4-BE49-F238E27FC236}">
                <a16:creationId xmlns:a16="http://schemas.microsoft.com/office/drawing/2014/main" id="{AA12CE0A-51B4-7127-7287-F5AAD8413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2" y="3458376"/>
            <a:ext cx="3402485" cy="1832107"/>
          </a:xfrm>
          <a:prstGeom prst="rect">
            <a:avLst/>
          </a:prstGeom>
        </p:spPr>
      </p:pic>
      <p:pic>
        <p:nvPicPr>
          <p:cNvPr id="14" name="Picture 13" descr="A green planet with buildings and trees&#10;&#10;Description automatically generated">
            <a:extLst>
              <a:ext uri="{FF2B5EF4-FFF2-40B4-BE49-F238E27FC236}">
                <a16:creationId xmlns:a16="http://schemas.microsoft.com/office/drawing/2014/main" id="{2B31784B-6CBC-1812-0122-438A7BCA6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020" y="969597"/>
            <a:ext cx="4868328" cy="3225329"/>
          </a:xfrm>
          <a:prstGeom prst="rect">
            <a:avLst/>
          </a:prstGeom>
        </p:spPr>
      </p:pic>
    </p:spTree>
    <p:extLst>
      <p:ext uri="{BB962C8B-B14F-4D97-AF65-F5344CB8AC3E}">
        <p14:creationId xmlns:p14="http://schemas.microsoft.com/office/powerpoint/2010/main" val="412701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6987005" y="1963636"/>
            <a:ext cx="2461795" cy="833355"/>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txBody>
            <a:bodyPr/>
            <a:lstStyle/>
            <a:p>
              <a:endParaRPr lang="en-US"/>
            </a:p>
          </p:txBody>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txBody>
            <a:bodyPr/>
            <a:lstStyle/>
            <a:p>
              <a:endParaRPr lang="en-US"/>
            </a:p>
          </p:txBody>
        </p:sp>
      </p:grpSp>
      <p:sp>
        <p:nvSpPr>
          <p:cNvPr id="79" name="TextBox 78">
            <a:extLst>
              <a:ext uri="{FF2B5EF4-FFF2-40B4-BE49-F238E27FC236}">
                <a16:creationId xmlns:a16="http://schemas.microsoft.com/office/drawing/2014/main" id="{2F961E20-A278-4B6C-9158-AD68D542C072}"/>
              </a:ext>
            </a:extLst>
          </p:cNvPr>
          <p:cNvSpPr txBox="1"/>
          <p:nvPr/>
        </p:nvSpPr>
        <p:spPr>
          <a:xfrm>
            <a:off x="5839767" y="3330322"/>
            <a:ext cx="4792376" cy="1200329"/>
          </a:xfrm>
          <a:prstGeom prst="rect">
            <a:avLst/>
          </a:prstGeom>
          <a:noFill/>
        </p:spPr>
        <p:txBody>
          <a:bodyPr wrap="square">
            <a:spAutoFit/>
          </a:bodyPr>
          <a:lstStyle/>
          <a:p>
            <a:pPr algn="ctr" defTabSz="914354">
              <a:defRPr/>
            </a:pPr>
            <a:r>
              <a:rPr lang="en-US" sz="7200" dirty="0">
                <a:solidFill>
                  <a:prstClr val="white"/>
                </a:solidFill>
                <a:latin typeface="#9Slide05 Great Vibes" panose="02000507080000020002" pitchFamily="2" charset="-93"/>
                <a:ea typeface="#9Slide03 Roboto Medium" panose="02000000000000000000" pitchFamily="2" charset="0"/>
              </a:rPr>
              <a:t>Thank You</a:t>
            </a:r>
            <a:endParaRPr lang="en-US" sz="7200" dirty="0">
              <a:solidFill>
                <a:prstClr val="white"/>
              </a:solidFill>
              <a:latin typeface="#9Slide05 Great Vibes" panose="02000507080000020002" pitchFamily="2" charset="-93"/>
            </a:endParaRPr>
          </a:p>
        </p:txBody>
      </p:sp>
      <p:pic>
        <p:nvPicPr>
          <p:cNvPr id="3" name="Picture 2">
            <a:extLst>
              <a:ext uri="{FF2B5EF4-FFF2-40B4-BE49-F238E27FC236}">
                <a16:creationId xmlns:a16="http://schemas.microsoft.com/office/drawing/2014/main" id="{D0CD1EB5-68F5-4296-83AF-4FE44F34F2A9}"/>
              </a:ext>
            </a:extLst>
          </p:cNvPr>
          <p:cNvPicPr>
            <a:picLocks noChangeAspect="1"/>
          </p:cNvPicPr>
          <p:nvPr/>
        </p:nvPicPr>
        <p:blipFill>
          <a:blip r:embed="rId3"/>
          <a:stretch>
            <a:fillRect/>
          </a:stretch>
        </p:blipFill>
        <p:spPr>
          <a:xfrm>
            <a:off x="379259" y="135514"/>
            <a:ext cx="11145805" cy="10288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8B69C-3354-F14B-F355-6FC12F47D247}"/>
              </a:ext>
            </a:extLst>
          </p:cNvPr>
          <p:cNvPicPr>
            <a:picLocks noChangeAspect="1"/>
          </p:cNvPicPr>
          <p:nvPr/>
        </p:nvPicPr>
        <p:blipFill>
          <a:blip r:embed="rId2"/>
          <a:stretch>
            <a:fillRect/>
          </a:stretch>
        </p:blipFill>
        <p:spPr>
          <a:xfrm>
            <a:off x="0" y="660"/>
            <a:ext cx="12193174" cy="6857340"/>
          </a:xfrm>
          <a:prstGeom prst="rect">
            <a:avLst/>
          </a:prstGeom>
        </p:spPr>
      </p:pic>
      <p:sp>
        <p:nvSpPr>
          <p:cNvPr id="7" name="TextBox 6">
            <a:extLst>
              <a:ext uri="{FF2B5EF4-FFF2-40B4-BE49-F238E27FC236}">
                <a16:creationId xmlns:a16="http://schemas.microsoft.com/office/drawing/2014/main" id="{4A01E858-FE12-4924-8CDE-9B90AEDC78D5}"/>
              </a:ext>
            </a:extLst>
          </p:cNvPr>
          <p:cNvSpPr txBox="1"/>
          <p:nvPr/>
        </p:nvSpPr>
        <p:spPr>
          <a:xfrm>
            <a:off x="4654294" y="4522156"/>
            <a:ext cx="7243066" cy="1363215"/>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4400" b="1" kern="1200">
                <a:solidFill>
                  <a:schemeClr val="bg1"/>
                </a:solidFill>
                <a:latin typeface="Arial" panose="020B0604020202020204" pitchFamily="34" charset="0"/>
                <a:ea typeface="+mj-ea"/>
                <a:cs typeface="Arial" panose="020B0604020202020204" pitchFamily="34" charset="0"/>
              </a:rPr>
              <a:t>BÀI 15. VÙNG DUYÊN HẢI </a:t>
            </a:r>
          </a:p>
          <a:p>
            <a:pPr algn="ctr">
              <a:lnSpc>
                <a:spcPct val="90000"/>
              </a:lnSpc>
              <a:spcBef>
                <a:spcPct val="0"/>
              </a:spcBef>
              <a:spcAft>
                <a:spcPts val="600"/>
              </a:spcAft>
            </a:pPr>
            <a:r>
              <a:rPr lang="en-US" sz="4400" b="1" kern="1200">
                <a:solidFill>
                  <a:schemeClr val="bg1"/>
                </a:solidFill>
                <a:latin typeface="Arial" panose="020B0604020202020204" pitchFamily="34" charset="0"/>
                <a:ea typeface="+mj-ea"/>
                <a:cs typeface="Arial" panose="020B0604020202020204" pitchFamily="34" charset="0"/>
              </a:rPr>
              <a:t>NAM TRUNG BỘ</a:t>
            </a:r>
          </a:p>
        </p:txBody>
      </p:sp>
    </p:spTree>
    <p:extLst>
      <p:ext uri="{BB962C8B-B14F-4D97-AF65-F5344CB8AC3E}">
        <p14:creationId xmlns:p14="http://schemas.microsoft.com/office/powerpoint/2010/main" val="2390912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ình luận câu nói sau đây của nhà văn Pháp Đi-đơ-rô : Nếu không có mục  đích, anh không làm được gì cả, anh cũng không làm được cái gì nếu múc">
            <a:extLst>
              <a:ext uri="{FF2B5EF4-FFF2-40B4-BE49-F238E27FC236}">
                <a16:creationId xmlns:a16="http://schemas.microsoft.com/office/drawing/2014/main" id="{7EEFD8BA-CA33-4252-9184-E890F1748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6308" y="1157287"/>
            <a:ext cx="4876800" cy="4543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BAFCAC-8BD9-4776-B1CB-1AAC244F4F17}"/>
              </a:ext>
            </a:extLst>
          </p:cNvPr>
          <p:cNvSpPr txBox="1"/>
          <p:nvPr/>
        </p:nvSpPr>
        <p:spPr>
          <a:xfrm>
            <a:off x="7496282" y="274295"/>
            <a:ext cx="4505326" cy="1384995"/>
          </a:xfrm>
          <a:prstGeom prst="rect">
            <a:avLst/>
          </a:prstGeom>
          <a:noFill/>
        </p:spPr>
        <p:txBody>
          <a:bodyPr wrap="square">
            <a:spAutoFit/>
          </a:bodyPr>
          <a:lstStyle/>
          <a:p>
            <a:pPr algn="just">
              <a:defRPr/>
            </a:pPr>
            <a:r>
              <a:rPr lang="en-US" sz="2800">
                <a:solidFill>
                  <a:srgbClr val="0070C0"/>
                </a:solidFill>
                <a:latin typeface="#9Slide03 SFU Futura_12" panose="00000400000000000000" pitchFamily="2" charset="0"/>
              </a:rPr>
              <a:t>Trình bày được sự phân bố dân cư, dân tộc của Duyên hải Nam Trung Bộ</a:t>
            </a:r>
            <a:endParaRPr lang="en-US" sz="2800" b="1" kern="0" dirty="0">
              <a:solidFill>
                <a:srgbClr val="0070C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2F1E8E24-66BA-47F5-8916-192C02B420C1}"/>
              </a:ext>
            </a:extLst>
          </p:cNvPr>
          <p:cNvSpPr txBox="1"/>
          <p:nvPr/>
        </p:nvSpPr>
        <p:spPr>
          <a:xfrm>
            <a:off x="259478" y="4712821"/>
            <a:ext cx="4588968" cy="1815882"/>
          </a:xfrm>
          <a:prstGeom prst="rect">
            <a:avLst/>
          </a:prstGeom>
          <a:noFill/>
        </p:spPr>
        <p:txBody>
          <a:bodyPr wrap="square">
            <a:spAutoFit/>
          </a:bodyPr>
          <a:lstStyle/>
          <a:p>
            <a:pPr algn="just">
              <a:defRPr/>
            </a:pPr>
            <a:r>
              <a:rPr lang="en-US" sz="2800">
                <a:solidFill>
                  <a:srgbClr val="0070C0"/>
                </a:solidFill>
                <a:latin typeface="#9Slide03 SFU Futura_12" panose="00000400000000000000" pitchFamily="2" charset="0"/>
              </a:rPr>
              <a:t>Phân tích được những chuyển biến trong sự phát triển và phân bố kinh tế của Duyên hải Nam Trung Bộ</a:t>
            </a:r>
            <a:endParaRPr lang="en-US" sz="2800" b="1" kern="0" dirty="0">
              <a:solidFill>
                <a:srgbClr val="0070C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11" name="Title 1">
            <a:extLst>
              <a:ext uri="{FF2B5EF4-FFF2-40B4-BE49-F238E27FC236}">
                <a16:creationId xmlns:a16="http://schemas.microsoft.com/office/drawing/2014/main" id="{639B9768-49DF-4E99-B434-4862315355C5}"/>
              </a:ext>
            </a:extLst>
          </p:cNvPr>
          <p:cNvSpPr txBox="1">
            <a:spLocks/>
          </p:cNvSpPr>
          <p:nvPr/>
        </p:nvSpPr>
        <p:spPr>
          <a:xfrm>
            <a:off x="-59160" y="190176"/>
            <a:ext cx="4754880" cy="1366559"/>
          </a:xfrm>
          <a:prstGeom prst="rect">
            <a:avLst/>
          </a:prstGeom>
          <a:noFill/>
          <a:effectLst>
            <a:reflection blurRad="6350" stA="50000" endA="300" endPos="90000" dist="50800" dir="5400000" sy="-100000" algn="bl" rotWithShape="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MỤC TIÊU</a:t>
            </a:r>
          </a:p>
        </p:txBody>
      </p:sp>
      <p:pic>
        <p:nvPicPr>
          <p:cNvPr id="3082" name="Picture 10" descr="Climate Icon #300377 - Free Icons Library">
            <a:extLst>
              <a:ext uri="{FF2B5EF4-FFF2-40B4-BE49-F238E27FC236}">
                <a16:creationId xmlns:a16="http://schemas.microsoft.com/office/drawing/2014/main" id="{96076B72-3B0B-4475-8A25-79517B367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9009" y="4482755"/>
            <a:ext cx="2634657" cy="1916114"/>
          </a:xfrm>
          <a:prstGeom prst="rect">
            <a:avLst/>
          </a:prstGeom>
          <a:noFill/>
          <a:extLst>
            <a:ext uri="{909E8E84-426E-40DD-AFC4-6F175D3DCCD1}">
              <a14:hiddenFill xmlns:a14="http://schemas.microsoft.com/office/drawing/2010/main">
                <a:solidFill>
                  <a:srgbClr val="FFFFFF"/>
                </a:solidFill>
              </a14:hiddenFill>
            </a:ext>
          </a:extLst>
        </p:spPr>
      </p:pic>
      <p:sp>
        <p:nvSpPr>
          <p:cNvPr id="3" name="Frame 2">
            <a:extLst>
              <a:ext uri="{FF2B5EF4-FFF2-40B4-BE49-F238E27FC236}">
                <a16:creationId xmlns:a16="http://schemas.microsoft.com/office/drawing/2014/main" id="{479A1D7B-0D6F-498D-B4E3-BBE0AE509F34}"/>
              </a:ext>
            </a:extLst>
          </p:cNvPr>
          <p:cNvSpPr/>
          <p:nvPr/>
        </p:nvSpPr>
        <p:spPr>
          <a:xfrm>
            <a:off x="0" y="0"/>
            <a:ext cx="12192000" cy="6858000"/>
          </a:xfrm>
          <a:prstGeom prst="frame">
            <a:avLst>
              <a:gd name="adj1" fmla="val 28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A5FB13B0-4057-2E62-DDAC-F3770B304A43}"/>
              </a:ext>
            </a:extLst>
          </p:cNvPr>
          <p:cNvPicPr>
            <a:picLocks noChangeAspect="1"/>
          </p:cNvPicPr>
          <p:nvPr/>
        </p:nvPicPr>
        <p:blipFill rotWithShape="1">
          <a:blip r:embed="rId4">
            <a:extLst>
              <a:ext uri="{28A0092B-C50C-407E-A947-70E740481C1C}">
                <a14:useLocalDpi xmlns:a14="http://schemas.microsoft.com/office/drawing/2010/main" val="0"/>
              </a:ext>
            </a:extLst>
          </a:blip>
          <a:srcRect t="13047" b="28005"/>
          <a:stretch/>
        </p:blipFill>
        <p:spPr>
          <a:xfrm>
            <a:off x="639823" y="2547629"/>
            <a:ext cx="4208623" cy="1935126"/>
          </a:xfrm>
          <a:prstGeom prst="rect">
            <a:avLst/>
          </a:prstGeom>
        </p:spPr>
      </p:pic>
      <p:pic>
        <p:nvPicPr>
          <p:cNvPr id="1026" name="Picture 2" descr="Mật độ dân số&quot; – 9.771 Ảnh, vector, đối ...">
            <a:extLst>
              <a:ext uri="{FF2B5EF4-FFF2-40B4-BE49-F238E27FC236}">
                <a16:creationId xmlns:a16="http://schemas.microsoft.com/office/drawing/2014/main" id="{C6E3B50D-BFCC-31E4-5582-E33535FB88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729"/>
          <a:stretch/>
        </p:blipFill>
        <p:spPr bwMode="auto">
          <a:xfrm>
            <a:off x="5664711" y="331226"/>
            <a:ext cx="1570295" cy="111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19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3082"/>
                                        </p:tgtEl>
                                        <p:attrNameLst>
                                          <p:attrName>style.visibility</p:attrName>
                                        </p:attrNameLst>
                                      </p:cBhvr>
                                      <p:to>
                                        <p:strVal val="visible"/>
                                      </p:to>
                                    </p:set>
                                    <p:animEffect transition="in" filter="barn(inVertical)">
                                      <p:cBhvr>
                                        <p:cTn id="22" dur="500"/>
                                        <p:tgtEl>
                                          <p:spTgt spid="308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CFEDC5DD-9403-D1FD-C5A8-8F51604A32BE}"/>
              </a:ext>
            </a:extLst>
          </p:cNvPr>
          <p:cNvSpPr/>
          <p:nvPr/>
        </p:nvSpPr>
        <p:spPr>
          <a:xfrm>
            <a:off x="2727395" y="108770"/>
            <a:ext cx="7053915" cy="745585"/>
          </a:xfrm>
          <a:custGeom>
            <a:avLst/>
            <a:gdLst>
              <a:gd name="connsiteX0" fmla="*/ 0 w 7053915"/>
              <a:gd name="connsiteY0" fmla="*/ 124267 h 745585"/>
              <a:gd name="connsiteX1" fmla="*/ 124267 w 7053915"/>
              <a:gd name="connsiteY1" fmla="*/ 0 h 745585"/>
              <a:gd name="connsiteX2" fmla="*/ 827490 w 7053915"/>
              <a:gd name="connsiteY2" fmla="*/ 0 h 745585"/>
              <a:gd name="connsiteX3" fmla="*/ 1326551 w 7053915"/>
              <a:gd name="connsiteY3" fmla="*/ 0 h 745585"/>
              <a:gd name="connsiteX4" fmla="*/ 1757558 w 7053915"/>
              <a:gd name="connsiteY4" fmla="*/ 0 h 745585"/>
              <a:gd name="connsiteX5" fmla="*/ 2392727 w 7053915"/>
              <a:gd name="connsiteY5" fmla="*/ 0 h 745585"/>
              <a:gd name="connsiteX6" fmla="*/ 2891789 w 7053915"/>
              <a:gd name="connsiteY6" fmla="*/ 0 h 745585"/>
              <a:gd name="connsiteX7" fmla="*/ 3595011 w 7053915"/>
              <a:gd name="connsiteY7" fmla="*/ 0 h 745585"/>
              <a:gd name="connsiteX8" fmla="*/ 4026019 w 7053915"/>
              <a:gd name="connsiteY8" fmla="*/ 0 h 745585"/>
              <a:gd name="connsiteX9" fmla="*/ 4729241 w 7053915"/>
              <a:gd name="connsiteY9" fmla="*/ 0 h 745585"/>
              <a:gd name="connsiteX10" fmla="*/ 5092195 w 7053915"/>
              <a:gd name="connsiteY10" fmla="*/ 0 h 745585"/>
              <a:gd name="connsiteX11" fmla="*/ 5659310 w 7053915"/>
              <a:gd name="connsiteY11" fmla="*/ 0 h 745585"/>
              <a:gd name="connsiteX12" fmla="*/ 6226425 w 7053915"/>
              <a:gd name="connsiteY12" fmla="*/ 0 h 745585"/>
              <a:gd name="connsiteX13" fmla="*/ 6929648 w 7053915"/>
              <a:gd name="connsiteY13" fmla="*/ 0 h 745585"/>
              <a:gd name="connsiteX14" fmla="*/ 7053915 w 7053915"/>
              <a:gd name="connsiteY14" fmla="*/ 124267 h 745585"/>
              <a:gd name="connsiteX15" fmla="*/ 7053915 w 7053915"/>
              <a:gd name="connsiteY15" fmla="*/ 621318 h 745585"/>
              <a:gd name="connsiteX16" fmla="*/ 6929648 w 7053915"/>
              <a:gd name="connsiteY16" fmla="*/ 745585 h 745585"/>
              <a:gd name="connsiteX17" fmla="*/ 6294479 w 7053915"/>
              <a:gd name="connsiteY17" fmla="*/ 745585 h 745585"/>
              <a:gd name="connsiteX18" fmla="*/ 5931525 w 7053915"/>
              <a:gd name="connsiteY18" fmla="*/ 745585 h 745585"/>
              <a:gd name="connsiteX19" fmla="*/ 5500518 w 7053915"/>
              <a:gd name="connsiteY19" fmla="*/ 745585 h 745585"/>
              <a:gd name="connsiteX20" fmla="*/ 4797295 w 7053915"/>
              <a:gd name="connsiteY20" fmla="*/ 745585 h 745585"/>
              <a:gd name="connsiteX21" fmla="*/ 4230180 w 7053915"/>
              <a:gd name="connsiteY21" fmla="*/ 745585 h 745585"/>
              <a:gd name="connsiteX22" fmla="*/ 3799173 w 7053915"/>
              <a:gd name="connsiteY22" fmla="*/ 745585 h 745585"/>
              <a:gd name="connsiteX23" fmla="*/ 3232058 w 7053915"/>
              <a:gd name="connsiteY23" fmla="*/ 745585 h 745585"/>
              <a:gd name="connsiteX24" fmla="*/ 2869104 w 7053915"/>
              <a:gd name="connsiteY24" fmla="*/ 745585 h 745585"/>
              <a:gd name="connsiteX25" fmla="*/ 2506150 w 7053915"/>
              <a:gd name="connsiteY25" fmla="*/ 745585 h 745585"/>
              <a:gd name="connsiteX26" fmla="*/ 1939035 w 7053915"/>
              <a:gd name="connsiteY26" fmla="*/ 745585 h 745585"/>
              <a:gd name="connsiteX27" fmla="*/ 1508028 w 7053915"/>
              <a:gd name="connsiteY27" fmla="*/ 745585 h 745585"/>
              <a:gd name="connsiteX28" fmla="*/ 872859 w 7053915"/>
              <a:gd name="connsiteY28" fmla="*/ 745585 h 745585"/>
              <a:gd name="connsiteX29" fmla="*/ 124267 w 7053915"/>
              <a:gd name="connsiteY29" fmla="*/ 745585 h 745585"/>
              <a:gd name="connsiteX30" fmla="*/ 0 w 7053915"/>
              <a:gd name="connsiteY30" fmla="*/ 621318 h 745585"/>
              <a:gd name="connsiteX31" fmla="*/ 0 w 7053915"/>
              <a:gd name="connsiteY31" fmla="*/ 124267 h 74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53915" h="745585" extrusionOk="0">
                <a:moveTo>
                  <a:pt x="0" y="124267"/>
                </a:moveTo>
                <a:cubicBezTo>
                  <a:pt x="-13249" y="47464"/>
                  <a:pt x="42408" y="4965"/>
                  <a:pt x="124267" y="0"/>
                </a:cubicBezTo>
                <a:cubicBezTo>
                  <a:pt x="280698" y="-10651"/>
                  <a:pt x="669073" y="44035"/>
                  <a:pt x="827490" y="0"/>
                </a:cubicBezTo>
                <a:cubicBezTo>
                  <a:pt x="985907" y="-44035"/>
                  <a:pt x="1152314" y="11937"/>
                  <a:pt x="1326551" y="0"/>
                </a:cubicBezTo>
                <a:cubicBezTo>
                  <a:pt x="1500788" y="-11937"/>
                  <a:pt x="1629013" y="21218"/>
                  <a:pt x="1757558" y="0"/>
                </a:cubicBezTo>
                <a:cubicBezTo>
                  <a:pt x="1886103" y="-21218"/>
                  <a:pt x="2099092" y="39299"/>
                  <a:pt x="2392727" y="0"/>
                </a:cubicBezTo>
                <a:cubicBezTo>
                  <a:pt x="2686362" y="-39299"/>
                  <a:pt x="2730110" y="13465"/>
                  <a:pt x="2891789" y="0"/>
                </a:cubicBezTo>
                <a:cubicBezTo>
                  <a:pt x="3053468" y="-13465"/>
                  <a:pt x="3330898" y="37119"/>
                  <a:pt x="3595011" y="0"/>
                </a:cubicBezTo>
                <a:cubicBezTo>
                  <a:pt x="3859124" y="-37119"/>
                  <a:pt x="3849367" y="28122"/>
                  <a:pt x="4026019" y="0"/>
                </a:cubicBezTo>
                <a:cubicBezTo>
                  <a:pt x="4202671" y="-28122"/>
                  <a:pt x="4500268" y="65832"/>
                  <a:pt x="4729241" y="0"/>
                </a:cubicBezTo>
                <a:cubicBezTo>
                  <a:pt x="4958214" y="-65832"/>
                  <a:pt x="4967840" y="4173"/>
                  <a:pt x="5092195" y="0"/>
                </a:cubicBezTo>
                <a:cubicBezTo>
                  <a:pt x="5216550" y="-4173"/>
                  <a:pt x="5437535" y="2506"/>
                  <a:pt x="5659310" y="0"/>
                </a:cubicBezTo>
                <a:cubicBezTo>
                  <a:pt x="5881086" y="-2506"/>
                  <a:pt x="5964910" y="64969"/>
                  <a:pt x="6226425" y="0"/>
                </a:cubicBezTo>
                <a:cubicBezTo>
                  <a:pt x="6487940" y="-64969"/>
                  <a:pt x="6747710" y="17708"/>
                  <a:pt x="6929648" y="0"/>
                </a:cubicBezTo>
                <a:cubicBezTo>
                  <a:pt x="7008003" y="11911"/>
                  <a:pt x="7068075" y="43238"/>
                  <a:pt x="7053915" y="124267"/>
                </a:cubicBezTo>
                <a:cubicBezTo>
                  <a:pt x="7108241" y="243624"/>
                  <a:pt x="7038286" y="479674"/>
                  <a:pt x="7053915" y="621318"/>
                </a:cubicBezTo>
                <a:cubicBezTo>
                  <a:pt x="7048262" y="684622"/>
                  <a:pt x="6987229" y="729067"/>
                  <a:pt x="6929648" y="745585"/>
                </a:cubicBezTo>
                <a:cubicBezTo>
                  <a:pt x="6693211" y="764290"/>
                  <a:pt x="6505567" y="733085"/>
                  <a:pt x="6294479" y="745585"/>
                </a:cubicBezTo>
                <a:cubicBezTo>
                  <a:pt x="6083391" y="758085"/>
                  <a:pt x="6018397" y="721305"/>
                  <a:pt x="5931525" y="745585"/>
                </a:cubicBezTo>
                <a:cubicBezTo>
                  <a:pt x="5844653" y="769865"/>
                  <a:pt x="5615277" y="724144"/>
                  <a:pt x="5500518" y="745585"/>
                </a:cubicBezTo>
                <a:cubicBezTo>
                  <a:pt x="5385759" y="767026"/>
                  <a:pt x="5034939" y="685639"/>
                  <a:pt x="4797295" y="745585"/>
                </a:cubicBezTo>
                <a:cubicBezTo>
                  <a:pt x="4559651" y="805531"/>
                  <a:pt x="4402398" y="683014"/>
                  <a:pt x="4230180" y="745585"/>
                </a:cubicBezTo>
                <a:cubicBezTo>
                  <a:pt x="4057963" y="808156"/>
                  <a:pt x="3952069" y="735327"/>
                  <a:pt x="3799173" y="745585"/>
                </a:cubicBezTo>
                <a:cubicBezTo>
                  <a:pt x="3646277" y="755843"/>
                  <a:pt x="3503761" y="716902"/>
                  <a:pt x="3232058" y="745585"/>
                </a:cubicBezTo>
                <a:cubicBezTo>
                  <a:pt x="2960356" y="774268"/>
                  <a:pt x="3022026" y="739194"/>
                  <a:pt x="2869104" y="745585"/>
                </a:cubicBezTo>
                <a:cubicBezTo>
                  <a:pt x="2716182" y="751976"/>
                  <a:pt x="2682856" y="735577"/>
                  <a:pt x="2506150" y="745585"/>
                </a:cubicBezTo>
                <a:cubicBezTo>
                  <a:pt x="2329444" y="755593"/>
                  <a:pt x="2124521" y="699080"/>
                  <a:pt x="1939035" y="745585"/>
                </a:cubicBezTo>
                <a:cubicBezTo>
                  <a:pt x="1753549" y="792090"/>
                  <a:pt x="1665677" y="720043"/>
                  <a:pt x="1508028" y="745585"/>
                </a:cubicBezTo>
                <a:cubicBezTo>
                  <a:pt x="1350379" y="771127"/>
                  <a:pt x="1138552" y="674853"/>
                  <a:pt x="872859" y="745585"/>
                </a:cubicBezTo>
                <a:cubicBezTo>
                  <a:pt x="607166" y="816317"/>
                  <a:pt x="370933" y="662142"/>
                  <a:pt x="124267" y="745585"/>
                </a:cubicBezTo>
                <a:cubicBezTo>
                  <a:pt x="53335" y="752758"/>
                  <a:pt x="-5746" y="671853"/>
                  <a:pt x="0" y="621318"/>
                </a:cubicBezTo>
                <a:cubicBezTo>
                  <a:pt x="-34145" y="462367"/>
                  <a:pt x="58847" y="249989"/>
                  <a:pt x="0" y="124267"/>
                </a:cubicBezTo>
                <a:close/>
              </a:path>
            </a:pathLst>
          </a:custGeom>
          <a:noFill/>
          <a:ln>
            <a:solidFill>
              <a:srgbClr val="FF0000"/>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B050"/>
                </a:solidFill>
                <a:latin typeface="#9Slide07 SVNStick A Round" panose="02000503000000000000" pitchFamily="2" charset="0"/>
                <a:cs typeface="Arial" panose="020B0604020202020204" pitchFamily="34" charset="0"/>
              </a:rPr>
              <a:t>3</a:t>
            </a:r>
            <a:r>
              <a:rPr lang="en-US" sz="5400" b="1">
                <a:solidFill>
                  <a:srgbClr val="00B050"/>
                </a:solidFill>
                <a:latin typeface="#9Slide07 SVNStick A Round" panose="02000503000000000000" pitchFamily="2" charset="0"/>
                <a:cs typeface="Arial" panose="020B0604020202020204" pitchFamily="34" charset="0"/>
              </a:rPr>
              <a:t>. </a:t>
            </a:r>
            <a:r>
              <a:rPr lang="vi-VN" sz="5400" b="1">
                <a:solidFill>
                  <a:srgbClr val="00B050"/>
                </a:solidFill>
                <a:latin typeface="#9Slide07 SVNStick A Round" panose="02000503000000000000" pitchFamily="2" charset="0"/>
                <a:cs typeface="Arial" panose="020B0604020202020204" pitchFamily="34" charset="0"/>
              </a:rPr>
              <a:t>Phân bố dân cư, dân tộc</a:t>
            </a:r>
            <a:endParaRPr lang="en-US" sz="5400" b="1" dirty="0">
              <a:solidFill>
                <a:srgbClr val="00B050"/>
              </a:solidFill>
              <a:latin typeface="#9Slide07 SVNStick A Round" panose="02000503000000000000" pitchFamily="2" charset="0"/>
              <a:cs typeface="Arial" panose="020B0604020202020204" pitchFamily="34" charset="0"/>
            </a:endParaRPr>
          </a:p>
        </p:txBody>
      </p:sp>
      <p:sp>
        <p:nvSpPr>
          <p:cNvPr id="490" name="Google Shape;490;p37"/>
          <p:cNvSpPr txBox="1">
            <a:spLocks noGrp="1"/>
          </p:cNvSpPr>
          <p:nvPr>
            <p:ph type="title"/>
          </p:nvPr>
        </p:nvSpPr>
        <p:spPr>
          <a:xfrm>
            <a:off x="1647464" y="1503980"/>
            <a:ext cx="8287613" cy="975200"/>
          </a:xfrm>
          <a:prstGeom prst="rect">
            <a:avLst/>
          </a:prstGeom>
        </p:spPr>
        <p:txBody>
          <a:bodyPr spcFirstLastPara="1" vert="horz" wrap="square" lIns="121900" tIns="121900" rIns="121900" bIns="121900" rtlCol="0" anchor="t" anchorCtr="0">
            <a:noAutofit/>
          </a:bodyPr>
          <a:lstStyle/>
          <a:p>
            <a:pPr algn="ctr"/>
            <a:r>
              <a:rPr lang="es" sz="5867">
                <a:solidFill>
                  <a:srgbClr val="C00000"/>
                </a:solidFill>
                <a:latin typeface="#9Slide03 Neutra" panose="02040603050506020204" pitchFamily="18" charset="0"/>
              </a:rPr>
              <a:t>TRÍ NHỚ SIÊU ĐẲNG</a:t>
            </a:r>
            <a:endParaRPr sz="5867">
              <a:solidFill>
                <a:srgbClr val="C00000"/>
              </a:solidFill>
              <a:latin typeface="#9Slide03 Neutra" panose="02040603050506020204" pitchFamily="18" charset="0"/>
            </a:endParaRPr>
          </a:p>
        </p:txBody>
      </p:sp>
      <p:graphicFrame>
        <p:nvGraphicFramePr>
          <p:cNvPr id="492" name="TextBox 9">
            <a:extLst>
              <a:ext uri="{FF2B5EF4-FFF2-40B4-BE49-F238E27FC236}">
                <a16:creationId xmlns:a16="http://schemas.microsoft.com/office/drawing/2014/main" id="{F638037A-8313-3CAC-A42C-3944227B78A3}"/>
              </a:ext>
            </a:extLst>
          </p:cNvPr>
          <p:cNvGraphicFramePr/>
          <p:nvPr>
            <p:extLst>
              <p:ext uri="{D42A27DB-BD31-4B8C-83A1-F6EECF244321}">
                <p14:modId xmlns:p14="http://schemas.microsoft.com/office/powerpoint/2010/main" val="4083233621"/>
              </p:ext>
            </p:extLst>
          </p:nvPr>
        </p:nvGraphicFramePr>
        <p:xfrm>
          <a:off x="318978" y="2479179"/>
          <a:ext cx="11729336" cy="35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cartoon of a child reading a book&#10;&#10;Description automatically generated">
            <a:extLst>
              <a:ext uri="{FF2B5EF4-FFF2-40B4-BE49-F238E27FC236}">
                <a16:creationId xmlns:a16="http://schemas.microsoft.com/office/drawing/2014/main" id="{C158725B-1BE5-DFD9-20E1-7895EFA1A7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687" y="616689"/>
            <a:ext cx="2254102" cy="2254102"/>
          </a:xfrm>
          <a:prstGeom prst="rect">
            <a:avLst/>
          </a:prstGeom>
        </p:spPr>
      </p:pic>
      <p:pic>
        <p:nvPicPr>
          <p:cNvPr id="8" name="3 Minute Timer (Nho)">
            <a:hlinkClick r:id="" action="ppaction://media"/>
            <a:extLst>
              <a:ext uri="{FF2B5EF4-FFF2-40B4-BE49-F238E27FC236}">
                <a16:creationId xmlns:a16="http://schemas.microsoft.com/office/drawing/2014/main" id="{353DA83D-EA42-5FE8-8AAD-C8CF3026B6E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985344" y="1277270"/>
            <a:ext cx="1963223" cy="1201910"/>
          </a:xfrm>
          <a:prstGeom prst="rect">
            <a:avLst/>
          </a:prstGeom>
        </p:spPr>
      </p:pic>
    </p:spTree>
    <p:extLst>
      <p:ext uri="{BB962C8B-B14F-4D97-AF65-F5344CB8AC3E}">
        <p14:creationId xmlns:p14="http://schemas.microsoft.com/office/powerpoint/2010/main" val="37936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8"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23794" y="2117267"/>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9045" y="-31448"/>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8345" y="68811"/>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4804" y="-137735"/>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6312"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7456"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173560" y="68534"/>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10054785" y="5720277"/>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Oval 27">
            <a:hlinkClick r:id="rId6" action="ppaction://hlinksldjump"/>
            <a:extLst>
              <a:ext uri="{FF2B5EF4-FFF2-40B4-BE49-F238E27FC236}">
                <a16:creationId xmlns:a16="http://schemas.microsoft.com/office/drawing/2014/main" id="{8F5B3BE0-D1D4-47FD-A368-9DFCA7F65FC5}"/>
              </a:ext>
            </a:extLst>
          </p:cNvPr>
          <p:cNvSpPr/>
          <p:nvPr/>
        </p:nvSpPr>
        <p:spPr>
          <a:xfrm>
            <a:off x="1912704" y="542132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1</a:t>
            </a:r>
            <a:endParaRPr lang="en-US" sz="4000" dirty="0">
              <a:solidFill>
                <a:schemeClr val="bg1"/>
              </a:solidFill>
            </a:endParaRPr>
          </a:p>
        </p:txBody>
      </p:sp>
      <p:sp>
        <p:nvSpPr>
          <p:cNvPr id="30" name="Oval 29">
            <a:hlinkClick r:id="rId7" action="ppaction://hlinksldjump"/>
            <a:extLst>
              <a:ext uri="{FF2B5EF4-FFF2-40B4-BE49-F238E27FC236}">
                <a16:creationId xmlns:a16="http://schemas.microsoft.com/office/drawing/2014/main" id="{4C6FEB0A-B9D0-4CBF-9EE9-3294208479F4}"/>
              </a:ext>
            </a:extLst>
          </p:cNvPr>
          <p:cNvSpPr/>
          <p:nvPr/>
        </p:nvSpPr>
        <p:spPr>
          <a:xfrm>
            <a:off x="3400838" y="5808598"/>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2</a:t>
            </a:r>
            <a:endParaRPr lang="en-US" sz="4000" dirty="0">
              <a:solidFill>
                <a:schemeClr val="bg1"/>
              </a:solidFill>
            </a:endParaRPr>
          </a:p>
        </p:txBody>
      </p:sp>
      <p:sp>
        <p:nvSpPr>
          <p:cNvPr id="31" name="Oval 30">
            <a:hlinkClick r:id="rId8" action="ppaction://hlinksldjump"/>
            <a:extLst>
              <a:ext uri="{FF2B5EF4-FFF2-40B4-BE49-F238E27FC236}">
                <a16:creationId xmlns:a16="http://schemas.microsoft.com/office/drawing/2014/main" id="{635BE7F2-9B08-4EE8-A057-D784535DF59D}"/>
              </a:ext>
            </a:extLst>
          </p:cNvPr>
          <p:cNvSpPr/>
          <p:nvPr/>
        </p:nvSpPr>
        <p:spPr>
          <a:xfrm>
            <a:off x="4895901" y="5809890"/>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3</a:t>
            </a:r>
            <a:endParaRPr lang="en-US" sz="4000" dirty="0">
              <a:solidFill>
                <a:schemeClr val="bg1"/>
              </a:solidFill>
            </a:endParaRPr>
          </a:p>
        </p:txBody>
      </p:sp>
      <p:sp>
        <p:nvSpPr>
          <p:cNvPr id="32" name="Oval 31">
            <a:hlinkClick r:id="rId9" action="ppaction://hlinksldjump"/>
            <a:extLst>
              <a:ext uri="{FF2B5EF4-FFF2-40B4-BE49-F238E27FC236}">
                <a16:creationId xmlns:a16="http://schemas.microsoft.com/office/drawing/2014/main" id="{B00B4F1F-8007-4889-BB04-FEC72E3CC270}"/>
              </a:ext>
            </a:extLst>
          </p:cNvPr>
          <p:cNvSpPr/>
          <p:nvPr/>
        </p:nvSpPr>
        <p:spPr>
          <a:xfrm>
            <a:off x="6390964" y="5808598"/>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4</a:t>
            </a:r>
            <a:endParaRPr lang="en-US" sz="4000" dirty="0">
              <a:solidFill>
                <a:schemeClr val="bg1"/>
              </a:solidFill>
            </a:endParaRPr>
          </a:p>
        </p:txBody>
      </p:sp>
      <p:sp>
        <p:nvSpPr>
          <p:cNvPr id="33" name="Oval 32">
            <a:hlinkClick r:id="rId10" action="ppaction://hlinksldjump"/>
            <a:extLst>
              <a:ext uri="{FF2B5EF4-FFF2-40B4-BE49-F238E27FC236}">
                <a16:creationId xmlns:a16="http://schemas.microsoft.com/office/drawing/2014/main" id="{2713E0C3-167F-4D19-8946-ADC18E0B5787}"/>
              </a:ext>
            </a:extLst>
          </p:cNvPr>
          <p:cNvSpPr/>
          <p:nvPr/>
        </p:nvSpPr>
        <p:spPr>
          <a:xfrm>
            <a:off x="7886027" y="5808598"/>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5</a:t>
            </a:r>
            <a:endParaRPr lang="en-US" sz="4000" dirty="0">
              <a:solidFill>
                <a:schemeClr val="bg1"/>
              </a:solidFill>
            </a:endParaRPr>
          </a:p>
        </p:txBody>
      </p:sp>
      <p:grpSp>
        <p:nvGrpSpPr>
          <p:cNvPr id="2" name="Group 1">
            <a:extLst>
              <a:ext uri="{FF2B5EF4-FFF2-40B4-BE49-F238E27FC236}">
                <a16:creationId xmlns:a16="http://schemas.microsoft.com/office/drawing/2014/main" id="{B52AEF23-9B14-4E69-A4E5-E2B731CEFCF8}"/>
              </a:ext>
            </a:extLst>
          </p:cNvPr>
          <p:cNvGrpSpPr/>
          <p:nvPr/>
        </p:nvGrpSpPr>
        <p:grpSpPr>
          <a:xfrm>
            <a:off x="411894" y="5808596"/>
            <a:ext cx="938159" cy="938159"/>
            <a:chOff x="405405" y="5339515"/>
            <a:chExt cx="938159" cy="938159"/>
          </a:xfrm>
        </p:grpSpPr>
        <p:sp>
          <p:nvSpPr>
            <p:cNvPr id="27" name="Oval 26">
              <a:hlinkClick r:id="rId6" action="ppaction://hlinksldjump"/>
              <a:extLst>
                <a:ext uri="{FF2B5EF4-FFF2-40B4-BE49-F238E27FC236}">
                  <a16:creationId xmlns:a16="http://schemas.microsoft.com/office/drawing/2014/main" id="{69E91E87-9E20-48B3-92C2-7574B0595731}"/>
                </a:ext>
              </a:extLst>
            </p:cNvPr>
            <p:cNvSpPr/>
            <p:nvPr/>
          </p:nvSpPr>
          <p:spPr>
            <a:xfrm>
              <a:off x="405405" y="533951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Berlin Sans FB Demi" panose="020E0802020502020306" pitchFamily="34" charset="0"/>
              </a:endParaRPr>
            </a:p>
          </p:txBody>
        </p:sp>
        <p:sp>
          <p:nvSpPr>
            <p:cNvPr id="36" name="TextBox 35">
              <a:extLst>
                <a:ext uri="{FF2B5EF4-FFF2-40B4-BE49-F238E27FC236}">
                  <a16:creationId xmlns:a16="http://schemas.microsoft.com/office/drawing/2014/main" id="{9E28B9BF-AB11-4ED1-AF16-04121AE242AB}"/>
                </a:ext>
              </a:extLst>
            </p:cNvPr>
            <p:cNvSpPr txBox="1"/>
            <p:nvPr/>
          </p:nvSpPr>
          <p:spPr>
            <a:xfrm>
              <a:off x="434471" y="5623928"/>
              <a:ext cx="909093" cy="369332"/>
            </a:xfrm>
            <a:prstGeom prst="rect">
              <a:avLst/>
            </a:prstGeom>
            <a:noFill/>
          </p:spPr>
          <p:txBody>
            <a:bodyPr wrap="square" rtlCol="0">
              <a:spAutoFit/>
            </a:bodyPr>
            <a:lstStyle/>
            <a:p>
              <a:r>
                <a:rPr lang="en-US" b="1" dirty="0">
                  <a:solidFill>
                    <a:schemeClr val="bg1"/>
                  </a:solidFill>
                  <a:latin typeface="Berlin Sans FB Demi" panose="020E0802020502020306" pitchFamily="34" charset="0"/>
                </a:rPr>
                <a:t>START</a:t>
              </a:r>
            </a:p>
          </p:txBody>
        </p:sp>
      </p:grpSp>
      <p:sp>
        <p:nvSpPr>
          <p:cNvPr id="7" name="TextBox 6">
            <a:extLst>
              <a:ext uri="{FF2B5EF4-FFF2-40B4-BE49-F238E27FC236}">
                <a16:creationId xmlns:a16="http://schemas.microsoft.com/office/drawing/2014/main" id="{A1DD0CF0-A84F-482B-97DE-EFF6E79DFD96}"/>
              </a:ext>
            </a:extLst>
          </p:cNvPr>
          <p:cNvSpPr txBox="1"/>
          <p:nvPr/>
        </p:nvSpPr>
        <p:spPr>
          <a:xfrm>
            <a:off x="3724848" y="1447262"/>
            <a:ext cx="8036721" cy="1500924"/>
          </a:xfrm>
          <a:prstGeom prst="rect">
            <a:avLst/>
          </a:prstGeom>
          <a:noFill/>
        </p:spPr>
        <p:txBody>
          <a:bodyPr wrap="square" rtlCol="0">
            <a:spAutoFit/>
          </a:bodyPr>
          <a:lstStyle/>
          <a:p>
            <a:pPr algn="ctr">
              <a:lnSpc>
                <a:spcPct val="120000"/>
              </a:lnSpc>
            </a:pPr>
            <a:r>
              <a:rPr lang="en-US" sz="4000">
                <a:solidFill>
                  <a:srgbClr val="3333FF"/>
                </a:solidFill>
                <a:effectLst/>
                <a:latin typeface="#9Slide03 SFU Futura_12" panose="00000400000000000000" pitchFamily="2" charset="0"/>
                <a:ea typeface="Calibri" panose="020F0502020204030204" pitchFamily="34" charset="0"/>
                <a:cs typeface="Times New Roman" panose="02020603050405020304" pitchFamily="18" charset="0"/>
              </a:rPr>
              <a:t>Năm 2021, số dân của Duyên hải Nam Trung Bộ là bao nhiêu?</a:t>
            </a:r>
            <a:endParaRPr lang="en-US" sz="4000" dirty="0">
              <a:solidFill>
                <a:srgbClr val="3333FF"/>
              </a:solidFill>
              <a:latin typeface="#9Slide03 SFU Futura_12" panose="00000400000000000000" pitchFamily="2" charset="0"/>
              <a:ea typeface="#9Slide03 Roboto Bold" panose="02000000000000000000" pitchFamily="2" charset="0"/>
              <a:cs typeface="Times New Roman" panose="02020603050405020304" pitchFamily="18" charset="0"/>
            </a:endParaRPr>
          </a:p>
        </p:txBody>
      </p:sp>
      <p:grpSp>
        <p:nvGrpSpPr>
          <p:cNvPr id="9" name="Group 8">
            <a:extLst>
              <a:ext uri="{FF2B5EF4-FFF2-40B4-BE49-F238E27FC236}">
                <a16:creationId xmlns:a16="http://schemas.microsoft.com/office/drawing/2014/main" id="{C4D64987-5970-46E6-B693-613358337203}"/>
              </a:ext>
            </a:extLst>
          </p:cNvPr>
          <p:cNvGrpSpPr/>
          <p:nvPr/>
        </p:nvGrpSpPr>
        <p:grpSpPr>
          <a:xfrm>
            <a:off x="6068345" y="-137734"/>
            <a:ext cx="3605961" cy="1845976"/>
            <a:chOff x="6632250" y="430533"/>
            <a:chExt cx="3042056" cy="1277707"/>
          </a:xfrm>
        </p:grpSpPr>
        <p:pic>
          <p:nvPicPr>
            <p:cNvPr id="8" name="Picture 2" descr="Cloud Swipe Up Sticker">
              <a:extLst>
                <a:ext uri="{FF2B5EF4-FFF2-40B4-BE49-F238E27FC236}">
                  <a16:creationId xmlns:a16="http://schemas.microsoft.com/office/drawing/2014/main" id="{20C06E4C-0528-414C-ABE0-91EA4DDB8FC8}"/>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7B4B18C-EF6E-4514-8C03-27264F8DA7C9}"/>
                </a:ext>
              </a:extLst>
            </p:cNvPr>
            <p:cNvSpPr txBox="1"/>
            <p:nvPr/>
          </p:nvSpPr>
          <p:spPr>
            <a:xfrm>
              <a:off x="7152074" y="891213"/>
              <a:ext cx="2522232" cy="523220"/>
            </a:xfrm>
            <a:prstGeom prst="rect">
              <a:avLst/>
            </a:prstGeom>
            <a:noFill/>
          </p:spPr>
          <p:txBody>
            <a:bodyPr wrap="square">
              <a:spAutoFit/>
            </a:bodyPr>
            <a:lstStyle/>
            <a:p>
              <a:r>
                <a:rPr lang="en-US" sz="2800" b="1" dirty="0">
                  <a:solidFill>
                    <a:schemeClr val="bg1"/>
                  </a:solidFill>
                  <a:latin typeface="Comic Sans MS" panose="030F0702030302020204" pitchFamily="66" charset="0"/>
                </a:rPr>
                <a:t>Câu 1</a:t>
              </a:r>
            </a:p>
          </p:txBody>
        </p:sp>
      </p:grpSp>
      <p:pic>
        <p:nvPicPr>
          <p:cNvPr id="1028" name="Picture 4" descr="Cartoon Cute Hot Air Balloon Png">
            <a:extLst>
              <a:ext uri="{FF2B5EF4-FFF2-40B4-BE49-F238E27FC236}">
                <a16:creationId xmlns:a16="http://schemas.microsoft.com/office/drawing/2014/main" id="{A21A0CAA-9A9F-42C3-9A14-CF28591297E5}"/>
              </a:ext>
            </a:extLst>
          </p:cNvPr>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750001">
            <a:off x="11295920" y="2014618"/>
            <a:ext cx="1024186" cy="14083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E2385ED-28C8-437C-91EF-EE0EA7E0337A}"/>
              </a:ext>
            </a:extLst>
          </p:cNvPr>
          <p:cNvSpPr/>
          <p:nvPr/>
        </p:nvSpPr>
        <p:spPr>
          <a:xfrm>
            <a:off x="5024970" y="3619048"/>
            <a:ext cx="5260690" cy="137749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bg1"/>
                </a:solidFill>
                <a:latin typeface="#9Slide03 SFU Futura_12" panose="00000400000000000000" pitchFamily="2" charset="0"/>
              </a:rPr>
              <a:t>9,4 triệu</a:t>
            </a:r>
            <a:endParaRPr lang="en-US" sz="4800">
              <a:solidFill>
                <a:schemeClr val="bg1"/>
              </a:solidFill>
              <a:latin typeface="#9Slide03 SFU Futura_12" panose="00000400000000000000" pitchFamily="2" charset="0"/>
            </a:endParaRPr>
          </a:p>
        </p:txBody>
      </p:sp>
    </p:spTree>
    <p:custDataLst>
      <p:tags r:id="rId1"/>
    </p:custDataLst>
    <p:extLst>
      <p:ext uri="{BB962C8B-B14F-4D97-AF65-F5344CB8AC3E}">
        <p14:creationId xmlns:p14="http://schemas.microsoft.com/office/powerpoint/2010/main" val="426684434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23794" y="2117267"/>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057"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3282" y="111246"/>
            <a:ext cx="871772" cy="5593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4887" y="111246"/>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6312"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7456"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173560" y="68534"/>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FC7F2F45-ACA7-4031-8B07-7D17F1D9526E}"/>
              </a:ext>
            </a:extLst>
          </p:cNvPr>
          <p:cNvSpPr/>
          <p:nvPr/>
        </p:nvSpPr>
        <p:spPr>
          <a:xfrm>
            <a:off x="-8565431" y="5720277"/>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Oval 27">
            <a:hlinkClick r:id="rId6" action="ppaction://hlinksldjump"/>
            <a:extLst>
              <a:ext uri="{FF2B5EF4-FFF2-40B4-BE49-F238E27FC236}">
                <a16:creationId xmlns:a16="http://schemas.microsoft.com/office/drawing/2014/main" id="{CE9A331B-9B71-4298-BB1E-BF5D2E7A2906}"/>
              </a:ext>
            </a:extLst>
          </p:cNvPr>
          <p:cNvSpPr/>
          <p:nvPr/>
        </p:nvSpPr>
        <p:spPr>
          <a:xfrm>
            <a:off x="1905775" y="5809890"/>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1</a:t>
            </a:r>
            <a:endParaRPr lang="en-US" sz="4000" dirty="0">
              <a:solidFill>
                <a:schemeClr val="bg1"/>
              </a:solidFill>
            </a:endParaRPr>
          </a:p>
        </p:txBody>
      </p:sp>
      <p:sp>
        <p:nvSpPr>
          <p:cNvPr id="30" name="Oval 29">
            <a:hlinkClick r:id="rId7" action="ppaction://hlinksldjump"/>
            <a:extLst>
              <a:ext uri="{FF2B5EF4-FFF2-40B4-BE49-F238E27FC236}">
                <a16:creationId xmlns:a16="http://schemas.microsoft.com/office/drawing/2014/main" id="{8F239A76-8BCB-45A9-ABEE-71DE6D6147EA}"/>
              </a:ext>
            </a:extLst>
          </p:cNvPr>
          <p:cNvSpPr/>
          <p:nvPr/>
        </p:nvSpPr>
        <p:spPr>
          <a:xfrm>
            <a:off x="3400838" y="542770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2</a:t>
            </a:r>
            <a:endParaRPr lang="en-US" sz="4000" dirty="0">
              <a:solidFill>
                <a:schemeClr val="bg1"/>
              </a:solidFill>
            </a:endParaRPr>
          </a:p>
        </p:txBody>
      </p:sp>
      <p:sp>
        <p:nvSpPr>
          <p:cNvPr id="31" name="Oval 30">
            <a:hlinkClick r:id="rId8" action="ppaction://hlinksldjump"/>
            <a:extLst>
              <a:ext uri="{FF2B5EF4-FFF2-40B4-BE49-F238E27FC236}">
                <a16:creationId xmlns:a16="http://schemas.microsoft.com/office/drawing/2014/main" id="{8760CBC5-612A-4F54-8333-C3E49A6D292A}"/>
              </a:ext>
            </a:extLst>
          </p:cNvPr>
          <p:cNvSpPr/>
          <p:nvPr/>
        </p:nvSpPr>
        <p:spPr>
          <a:xfrm>
            <a:off x="4895901" y="5809890"/>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3</a:t>
            </a:r>
            <a:endParaRPr lang="en-US" sz="4000" dirty="0">
              <a:solidFill>
                <a:schemeClr val="bg1"/>
              </a:solidFill>
            </a:endParaRPr>
          </a:p>
        </p:txBody>
      </p:sp>
      <p:sp>
        <p:nvSpPr>
          <p:cNvPr id="32" name="Oval 31">
            <a:hlinkClick r:id="rId9" action="ppaction://hlinksldjump"/>
            <a:extLst>
              <a:ext uri="{FF2B5EF4-FFF2-40B4-BE49-F238E27FC236}">
                <a16:creationId xmlns:a16="http://schemas.microsoft.com/office/drawing/2014/main" id="{2AC9E13A-BF90-49C4-934D-7B03A32DDEC5}"/>
              </a:ext>
            </a:extLst>
          </p:cNvPr>
          <p:cNvSpPr/>
          <p:nvPr/>
        </p:nvSpPr>
        <p:spPr>
          <a:xfrm>
            <a:off x="6390964" y="5808598"/>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4</a:t>
            </a:r>
            <a:endParaRPr lang="en-US" sz="4000" dirty="0">
              <a:solidFill>
                <a:schemeClr val="bg1"/>
              </a:solidFill>
            </a:endParaRPr>
          </a:p>
        </p:txBody>
      </p:sp>
      <p:grpSp>
        <p:nvGrpSpPr>
          <p:cNvPr id="2" name="Group 1">
            <a:extLst>
              <a:ext uri="{FF2B5EF4-FFF2-40B4-BE49-F238E27FC236}">
                <a16:creationId xmlns:a16="http://schemas.microsoft.com/office/drawing/2014/main" id="{3E6C7AE6-82DA-45B0-9C27-7F8460ADF6ED}"/>
              </a:ext>
            </a:extLst>
          </p:cNvPr>
          <p:cNvGrpSpPr/>
          <p:nvPr/>
        </p:nvGrpSpPr>
        <p:grpSpPr>
          <a:xfrm>
            <a:off x="424570" y="5808597"/>
            <a:ext cx="938159" cy="938159"/>
            <a:chOff x="424569" y="5808595"/>
            <a:chExt cx="938159" cy="938159"/>
          </a:xfrm>
        </p:grpSpPr>
        <p:sp>
          <p:nvSpPr>
            <p:cNvPr id="27" name="Oval 26">
              <a:hlinkClick r:id="rId6" action="ppaction://hlinksldjump"/>
              <a:extLst>
                <a:ext uri="{FF2B5EF4-FFF2-40B4-BE49-F238E27FC236}">
                  <a16:creationId xmlns:a16="http://schemas.microsoft.com/office/drawing/2014/main" id="{E1B520F7-FCA4-44EA-8591-611D277BB90D}"/>
                </a:ext>
              </a:extLst>
            </p:cNvPr>
            <p:cNvSpPr/>
            <p:nvPr/>
          </p:nvSpPr>
          <p:spPr>
            <a:xfrm>
              <a:off x="424569"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Berlin Sans FB Demi" panose="020E0802020502020306" pitchFamily="34" charset="0"/>
              </a:endParaRPr>
            </a:p>
          </p:txBody>
        </p:sp>
        <p:sp>
          <p:nvSpPr>
            <p:cNvPr id="36" name="TextBox 35">
              <a:extLst>
                <a:ext uri="{FF2B5EF4-FFF2-40B4-BE49-F238E27FC236}">
                  <a16:creationId xmlns:a16="http://schemas.microsoft.com/office/drawing/2014/main" id="{24A2CED0-BAE0-4EA0-96FF-7E390071E874}"/>
                </a:ext>
              </a:extLst>
            </p:cNvPr>
            <p:cNvSpPr txBox="1"/>
            <p:nvPr/>
          </p:nvSpPr>
          <p:spPr>
            <a:xfrm>
              <a:off x="453635" y="6093008"/>
              <a:ext cx="909093" cy="369332"/>
            </a:xfrm>
            <a:prstGeom prst="rect">
              <a:avLst/>
            </a:prstGeom>
            <a:noFill/>
          </p:spPr>
          <p:txBody>
            <a:bodyPr wrap="square" rtlCol="0">
              <a:spAutoFit/>
            </a:bodyPr>
            <a:lstStyle/>
            <a:p>
              <a:r>
                <a:rPr lang="en-US" b="1" dirty="0">
                  <a:solidFill>
                    <a:schemeClr val="bg1"/>
                  </a:solidFill>
                  <a:latin typeface="Berlin Sans FB Demi" panose="020E0802020502020306" pitchFamily="34" charset="0"/>
                </a:rPr>
                <a:t>START</a:t>
              </a:r>
            </a:p>
          </p:txBody>
        </p:sp>
      </p:grpSp>
      <p:sp>
        <p:nvSpPr>
          <p:cNvPr id="23" name="TextBox 22">
            <a:extLst>
              <a:ext uri="{FF2B5EF4-FFF2-40B4-BE49-F238E27FC236}">
                <a16:creationId xmlns:a16="http://schemas.microsoft.com/office/drawing/2014/main" id="{7E34ED0C-4314-4056-86CA-B35BE78ACF9B}"/>
              </a:ext>
            </a:extLst>
          </p:cNvPr>
          <p:cNvSpPr txBox="1"/>
          <p:nvPr/>
        </p:nvSpPr>
        <p:spPr>
          <a:xfrm>
            <a:off x="3918332" y="1653407"/>
            <a:ext cx="8273668" cy="1360052"/>
          </a:xfrm>
          <a:prstGeom prst="rect">
            <a:avLst/>
          </a:prstGeom>
          <a:noFill/>
        </p:spPr>
        <p:txBody>
          <a:bodyPr wrap="square" rtlCol="0">
            <a:spAutoFit/>
          </a:bodyPr>
          <a:lstStyle/>
          <a:p>
            <a:pPr algn="just">
              <a:lnSpc>
                <a:spcPct val="120000"/>
              </a:lnSpc>
            </a:pPr>
            <a:r>
              <a:rPr lang="en-US" sz="3600">
                <a:solidFill>
                  <a:srgbClr val="3333FF"/>
                </a:solidFill>
                <a:effectLst/>
                <a:latin typeface="#9Slide03 SFU Futura_12" panose="00000400000000000000" pitchFamily="2" charset="0"/>
                <a:ea typeface="Calibri" panose="020F0502020204030204" pitchFamily="34" charset="0"/>
                <a:cs typeface="Times New Roman" panose="02020603050405020304" pitchFamily="18" charset="0"/>
              </a:rPr>
              <a:t>Cho biết mật độ dân số trung bình ở Duyên hải Nam Trung Bộ (năm 2021).</a:t>
            </a:r>
            <a:endParaRPr lang="en-US" sz="3600" dirty="0">
              <a:solidFill>
                <a:srgbClr val="3333FF"/>
              </a:solidFill>
              <a:latin typeface="#9Slide03 SFU Futura_12" panose="00000400000000000000" pitchFamily="2" charset="0"/>
              <a:ea typeface="#9Slide03 Roboto Bold" panose="02000000000000000000" pitchFamily="2" charset="0"/>
              <a:cs typeface="Times New Roman" panose="02020603050405020304" pitchFamily="18" charset="0"/>
            </a:endParaRPr>
          </a:p>
        </p:txBody>
      </p:sp>
      <p:grpSp>
        <p:nvGrpSpPr>
          <p:cNvPr id="37" name="Group 36">
            <a:extLst>
              <a:ext uri="{FF2B5EF4-FFF2-40B4-BE49-F238E27FC236}">
                <a16:creationId xmlns:a16="http://schemas.microsoft.com/office/drawing/2014/main" id="{9DB56F90-5CAD-4A4E-A75D-9DEC0CF19D07}"/>
              </a:ext>
            </a:extLst>
          </p:cNvPr>
          <p:cNvGrpSpPr/>
          <p:nvPr/>
        </p:nvGrpSpPr>
        <p:grpSpPr>
          <a:xfrm>
            <a:off x="6582244" y="244189"/>
            <a:ext cx="2522232" cy="1277707"/>
            <a:chOff x="6582243" y="430533"/>
            <a:chExt cx="2522232" cy="1277707"/>
          </a:xfrm>
        </p:grpSpPr>
        <p:pic>
          <p:nvPicPr>
            <p:cNvPr id="38" name="Picture 2" descr="Cloud Swipe Up Sticker">
              <a:extLst>
                <a:ext uri="{FF2B5EF4-FFF2-40B4-BE49-F238E27FC236}">
                  <a16:creationId xmlns:a16="http://schemas.microsoft.com/office/drawing/2014/main" id="{7FE40E52-A0B8-4966-AF09-85CD5E0D5B6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6E604C8-F0D3-426D-A884-9BF0841D256C}"/>
                </a:ext>
              </a:extLst>
            </p:cNvPr>
            <p:cNvSpPr txBox="1"/>
            <p:nvPr/>
          </p:nvSpPr>
          <p:spPr>
            <a:xfrm>
              <a:off x="6582243" y="826159"/>
              <a:ext cx="2522232" cy="523220"/>
            </a:xfrm>
            <a:prstGeom prst="rect">
              <a:avLst/>
            </a:prstGeom>
            <a:noFill/>
          </p:spPr>
          <p:txBody>
            <a:bodyPr wrap="square">
              <a:spAutoFit/>
            </a:bodyPr>
            <a:lstStyle/>
            <a:p>
              <a:pPr algn="ctr"/>
              <a:r>
                <a:rPr lang="en-US" sz="2800" b="1" dirty="0">
                  <a:solidFill>
                    <a:schemeClr val="bg1"/>
                  </a:solidFill>
                  <a:latin typeface="Comic Sans MS" panose="030F0702030302020204" pitchFamily="66" charset="0"/>
                </a:rPr>
                <a:t>Câu 2</a:t>
              </a:r>
            </a:p>
          </p:txBody>
        </p:sp>
      </p:grpSp>
      <p:sp>
        <p:nvSpPr>
          <p:cNvPr id="34" name="Rectangle: Rounded Corners 33">
            <a:extLst>
              <a:ext uri="{FF2B5EF4-FFF2-40B4-BE49-F238E27FC236}">
                <a16:creationId xmlns:a16="http://schemas.microsoft.com/office/drawing/2014/main" id="{42F48D6D-C079-4D82-BFC6-6ABAF8C64B4D}"/>
              </a:ext>
            </a:extLst>
          </p:cNvPr>
          <p:cNvSpPr/>
          <p:nvPr/>
        </p:nvSpPr>
        <p:spPr>
          <a:xfrm>
            <a:off x="5024970" y="3214259"/>
            <a:ext cx="5260690" cy="178228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3 SFU Futura_12" panose="00000400000000000000" pitchFamily="2" charset="0"/>
              </a:rPr>
              <a:t>Khoảng 211 người/km</a:t>
            </a:r>
            <a:r>
              <a:rPr lang="en-US" sz="4400" baseline="30000">
                <a:latin typeface="#9Slide03 SFU Futura_12" panose="00000400000000000000" pitchFamily="2" charset="0"/>
              </a:rPr>
              <a:t>2</a:t>
            </a:r>
            <a:endParaRPr lang="en-US" sz="4400">
              <a:solidFill>
                <a:schemeClr val="bg1"/>
              </a:solidFill>
              <a:latin typeface="#9Slide03 SFU Futura_12" panose="00000400000000000000" pitchFamily="2" charset="0"/>
            </a:endParaRPr>
          </a:p>
        </p:txBody>
      </p:sp>
    </p:spTree>
    <p:custDataLst>
      <p:tags r:id="rId1"/>
    </p:custDataLst>
    <p:extLst>
      <p:ext uri="{BB962C8B-B14F-4D97-AF65-F5344CB8AC3E}">
        <p14:creationId xmlns:p14="http://schemas.microsoft.com/office/powerpoint/2010/main" val="170195410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23794" y="2117267"/>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057"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37233" y="911224"/>
            <a:ext cx="2405605" cy="15435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6312"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7456"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173560" y="68534"/>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6E297550-A1AA-4318-A253-6CCA5CBA28A0}"/>
              </a:ext>
            </a:extLst>
          </p:cNvPr>
          <p:cNvSpPr/>
          <p:nvPr/>
        </p:nvSpPr>
        <p:spPr>
          <a:xfrm>
            <a:off x="-7069435" y="5721025"/>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Oval 26">
            <a:hlinkClick r:id="rId6" action="ppaction://hlinksldjump"/>
            <a:extLst>
              <a:ext uri="{FF2B5EF4-FFF2-40B4-BE49-F238E27FC236}">
                <a16:creationId xmlns:a16="http://schemas.microsoft.com/office/drawing/2014/main" id="{D207E211-84F5-4FF0-BBC5-B2BD4FBD0E22}"/>
              </a:ext>
            </a:extLst>
          </p:cNvPr>
          <p:cNvSpPr/>
          <p:nvPr/>
        </p:nvSpPr>
        <p:spPr>
          <a:xfrm>
            <a:off x="405406" y="580859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Berlin Sans FB Demi" panose="020E0802020502020306" pitchFamily="34" charset="0"/>
            </a:endParaRPr>
          </a:p>
        </p:txBody>
      </p:sp>
      <p:sp>
        <p:nvSpPr>
          <p:cNvPr id="28" name="Oval 27">
            <a:hlinkClick r:id="rId6" action="ppaction://hlinksldjump"/>
            <a:extLst>
              <a:ext uri="{FF2B5EF4-FFF2-40B4-BE49-F238E27FC236}">
                <a16:creationId xmlns:a16="http://schemas.microsoft.com/office/drawing/2014/main" id="{0176BAB6-93E7-424A-AAF0-AA4131612ABB}"/>
              </a:ext>
            </a:extLst>
          </p:cNvPr>
          <p:cNvSpPr/>
          <p:nvPr/>
        </p:nvSpPr>
        <p:spPr>
          <a:xfrm>
            <a:off x="1905775" y="5809890"/>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1</a:t>
            </a:r>
            <a:endParaRPr lang="en-US" sz="4000" dirty="0">
              <a:solidFill>
                <a:schemeClr val="bg1"/>
              </a:solidFill>
            </a:endParaRPr>
          </a:p>
        </p:txBody>
      </p:sp>
      <p:sp>
        <p:nvSpPr>
          <p:cNvPr id="30" name="Oval 29">
            <a:hlinkClick r:id="rId7" action="ppaction://hlinksldjump"/>
            <a:extLst>
              <a:ext uri="{FF2B5EF4-FFF2-40B4-BE49-F238E27FC236}">
                <a16:creationId xmlns:a16="http://schemas.microsoft.com/office/drawing/2014/main" id="{B5A638F7-0611-4A27-9F79-4B3E81894C77}"/>
              </a:ext>
            </a:extLst>
          </p:cNvPr>
          <p:cNvSpPr/>
          <p:nvPr/>
        </p:nvSpPr>
        <p:spPr>
          <a:xfrm>
            <a:off x="3400838" y="5808598"/>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2</a:t>
            </a:r>
            <a:endParaRPr lang="en-US" sz="4000" dirty="0">
              <a:solidFill>
                <a:schemeClr val="bg1"/>
              </a:solidFill>
            </a:endParaRPr>
          </a:p>
        </p:txBody>
      </p:sp>
      <p:sp>
        <p:nvSpPr>
          <p:cNvPr id="31" name="Oval 30">
            <a:hlinkClick r:id="rId8" action="ppaction://hlinksldjump"/>
            <a:extLst>
              <a:ext uri="{FF2B5EF4-FFF2-40B4-BE49-F238E27FC236}">
                <a16:creationId xmlns:a16="http://schemas.microsoft.com/office/drawing/2014/main" id="{F38BFC69-4F52-443B-94D0-6EF9495466A0}"/>
              </a:ext>
            </a:extLst>
          </p:cNvPr>
          <p:cNvSpPr/>
          <p:nvPr/>
        </p:nvSpPr>
        <p:spPr>
          <a:xfrm>
            <a:off x="4886319" y="542770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3</a:t>
            </a:r>
            <a:endParaRPr lang="en-US" sz="4000" dirty="0">
              <a:solidFill>
                <a:schemeClr val="bg1"/>
              </a:solidFill>
            </a:endParaRPr>
          </a:p>
        </p:txBody>
      </p:sp>
      <p:sp>
        <p:nvSpPr>
          <p:cNvPr id="32" name="Oval 31">
            <a:hlinkClick r:id="rId9" action="ppaction://hlinksldjump"/>
            <a:extLst>
              <a:ext uri="{FF2B5EF4-FFF2-40B4-BE49-F238E27FC236}">
                <a16:creationId xmlns:a16="http://schemas.microsoft.com/office/drawing/2014/main" id="{A2313F71-A449-42F6-8CC5-598EB5FA5A56}"/>
              </a:ext>
            </a:extLst>
          </p:cNvPr>
          <p:cNvSpPr/>
          <p:nvPr/>
        </p:nvSpPr>
        <p:spPr>
          <a:xfrm>
            <a:off x="6390964" y="5808598"/>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erlin Sans FB Demi" panose="020E0802020502020306" pitchFamily="34" charset="0"/>
              </a:rPr>
              <a:t>4</a:t>
            </a:r>
            <a:endParaRPr lang="en-US" sz="4000" dirty="0">
              <a:solidFill>
                <a:schemeClr val="bg1"/>
              </a:solidFill>
            </a:endParaRPr>
          </a:p>
        </p:txBody>
      </p:sp>
      <p:sp>
        <p:nvSpPr>
          <p:cNvPr id="36" name="TextBox 35">
            <a:extLst>
              <a:ext uri="{FF2B5EF4-FFF2-40B4-BE49-F238E27FC236}">
                <a16:creationId xmlns:a16="http://schemas.microsoft.com/office/drawing/2014/main" id="{D0ED9369-8FFB-4844-895A-F60860A869A8}"/>
              </a:ext>
            </a:extLst>
          </p:cNvPr>
          <p:cNvSpPr txBox="1"/>
          <p:nvPr/>
        </p:nvSpPr>
        <p:spPr>
          <a:xfrm>
            <a:off x="434472" y="6093008"/>
            <a:ext cx="909093" cy="369332"/>
          </a:xfrm>
          <a:prstGeom prst="rect">
            <a:avLst/>
          </a:prstGeom>
          <a:noFill/>
        </p:spPr>
        <p:txBody>
          <a:bodyPr wrap="square" rtlCol="0">
            <a:spAutoFit/>
          </a:bodyPr>
          <a:lstStyle/>
          <a:p>
            <a:r>
              <a:rPr lang="en-US" b="1" dirty="0">
                <a:solidFill>
                  <a:schemeClr val="bg1"/>
                </a:solidFill>
                <a:latin typeface="Berlin Sans FB Demi" panose="020E0802020502020306" pitchFamily="34" charset="0"/>
              </a:rPr>
              <a:t>START</a:t>
            </a:r>
          </a:p>
        </p:txBody>
      </p:sp>
      <p:sp>
        <p:nvSpPr>
          <p:cNvPr id="20" name="TextBox 19">
            <a:extLst>
              <a:ext uri="{FF2B5EF4-FFF2-40B4-BE49-F238E27FC236}">
                <a16:creationId xmlns:a16="http://schemas.microsoft.com/office/drawing/2014/main" id="{90435FBE-2789-487E-B2A8-F77A25746EBF}"/>
              </a:ext>
            </a:extLst>
          </p:cNvPr>
          <p:cNvSpPr txBox="1"/>
          <p:nvPr/>
        </p:nvSpPr>
        <p:spPr>
          <a:xfrm>
            <a:off x="3790738" y="1295893"/>
            <a:ext cx="8401262" cy="1446550"/>
          </a:xfrm>
          <a:prstGeom prst="rect">
            <a:avLst/>
          </a:prstGeom>
          <a:noFill/>
        </p:spPr>
        <p:txBody>
          <a:bodyPr wrap="square" rtlCol="0">
            <a:spAutoFit/>
          </a:bodyPr>
          <a:lstStyle/>
          <a:p>
            <a:pPr algn="ctr"/>
            <a:r>
              <a:rPr lang="en-US" sz="4400">
                <a:solidFill>
                  <a:srgbClr val="3333FF"/>
                </a:solidFill>
                <a:effectLst/>
                <a:latin typeface="#9Slide03 SFU Futura_12" panose="00000400000000000000" pitchFamily="2" charset="0"/>
                <a:ea typeface="Calibri" panose="020F0502020204030204" pitchFamily="34" charset="0"/>
                <a:cs typeface="Times New Roman" panose="02020603050405020304" pitchFamily="18" charset="0"/>
              </a:rPr>
              <a:t>Kể tên 7 dân tộc phổ biến ở Duyên hải</a:t>
            </a:r>
            <a:r>
              <a:rPr lang="vi-VN" sz="4400">
                <a:solidFill>
                  <a:srgbClr val="3333FF"/>
                </a:solidFill>
                <a:effectLst/>
                <a:latin typeface="#9Slide03 SFU Futura_12" panose="00000400000000000000" pitchFamily="2" charset="0"/>
                <a:ea typeface="Calibri" panose="020F0502020204030204" pitchFamily="34" charset="0"/>
                <a:cs typeface="Times New Roman" panose="02020603050405020304" pitchFamily="18" charset="0"/>
              </a:rPr>
              <a:t> </a:t>
            </a:r>
            <a:r>
              <a:rPr lang="en-US" sz="4400">
                <a:solidFill>
                  <a:srgbClr val="3333FF"/>
                </a:solidFill>
                <a:effectLst/>
                <a:latin typeface="#9Slide03 SFU Futura_12" panose="00000400000000000000" pitchFamily="2" charset="0"/>
                <a:ea typeface="Calibri" panose="020F0502020204030204" pitchFamily="34" charset="0"/>
                <a:cs typeface="Times New Roman" panose="02020603050405020304" pitchFamily="18" charset="0"/>
              </a:rPr>
              <a:t>Nam Trung Bộ.</a:t>
            </a:r>
            <a:endParaRPr lang="en-US" sz="4400" b="1" dirty="0">
              <a:solidFill>
                <a:srgbClr val="3333FF"/>
              </a:solidFill>
              <a:latin typeface="#9Slide03 SFU Futura_12" panose="00000400000000000000" pitchFamily="2" charset="0"/>
              <a:ea typeface="#9Slide03 Roboto Bold" panose="02000000000000000000" pitchFamily="2" charset="0"/>
              <a:cs typeface="Cascadia Code SemiBold" panose="020B0609020000020004" pitchFamily="49" charset="0"/>
            </a:endParaRPr>
          </a:p>
        </p:txBody>
      </p:sp>
      <p:grpSp>
        <p:nvGrpSpPr>
          <p:cNvPr id="24" name="Group 23">
            <a:extLst>
              <a:ext uri="{FF2B5EF4-FFF2-40B4-BE49-F238E27FC236}">
                <a16:creationId xmlns:a16="http://schemas.microsoft.com/office/drawing/2014/main" id="{EDA24E59-00C2-427F-8F81-67F266A32F9D}"/>
              </a:ext>
            </a:extLst>
          </p:cNvPr>
          <p:cNvGrpSpPr/>
          <p:nvPr/>
        </p:nvGrpSpPr>
        <p:grpSpPr>
          <a:xfrm>
            <a:off x="6815699" y="-71798"/>
            <a:ext cx="3018400" cy="1277707"/>
            <a:chOff x="6632250" y="430533"/>
            <a:chExt cx="3018400" cy="1277707"/>
          </a:xfrm>
        </p:grpSpPr>
        <p:pic>
          <p:nvPicPr>
            <p:cNvPr id="25" name="Picture 2" descr="Cloud Swipe Up Sticker">
              <a:extLst>
                <a:ext uri="{FF2B5EF4-FFF2-40B4-BE49-F238E27FC236}">
                  <a16:creationId xmlns:a16="http://schemas.microsoft.com/office/drawing/2014/main" id="{05E87BB6-1392-457F-A82D-3D94A5E6D9F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FC096C5-276C-4635-AC7D-6A7061DE0E5C}"/>
                </a:ext>
              </a:extLst>
            </p:cNvPr>
            <p:cNvSpPr txBox="1"/>
            <p:nvPr/>
          </p:nvSpPr>
          <p:spPr>
            <a:xfrm>
              <a:off x="7128418" y="874690"/>
              <a:ext cx="2522232" cy="523220"/>
            </a:xfrm>
            <a:prstGeom prst="rect">
              <a:avLst/>
            </a:prstGeom>
            <a:noFill/>
          </p:spPr>
          <p:txBody>
            <a:bodyPr wrap="square">
              <a:spAutoFit/>
            </a:bodyPr>
            <a:lstStyle/>
            <a:p>
              <a:r>
                <a:rPr lang="en-US" sz="2800" b="1" dirty="0">
                  <a:solidFill>
                    <a:schemeClr val="bg1"/>
                  </a:solidFill>
                  <a:latin typeface="Comic Sans MS" panose="030F0702030302020204" pitchFamily="66" charset="0"/>
                </a:rPr>
                <a:t>Câu 3</a:t>
              </a:r>
            </a:p>
          </p:txBody>
        </p:sp>
      </p:grpSp>
      <p:sp>
        <p:nvSpPr>
          <p:cNvPr id="34" name="Rectangle: Rounded Corners 33">
            <a:extLst>
              <a:ext uri="{FF2B5EF4-FFF2-40B4-BE49-F238E27FC236}">
                <a16:creationId xmlns:a16="http://schemas.microsoft.com/office/drawing/2014/main" id="{9B73DCED-0257-4AD8-BAA5-3994EEA8E8C0}"/>
              </a:ext>
            </a:extLst>
          </p:cNvPr>
          <p:cNvSpPr/>
          <p:nvPr/>
        </p:nvSpPr>
        <p:spPr>
          <a:xfrm>
            <a:off x="4691806" y="3000028"/>
            <a:ext cx="6351955" cy="178228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9Slide03 SFU Futura_12" panose="00000400000000000000" pitchFamily="2" charset="0"/>
              </a:rPr>
              <a:t>Kinh, Chăm, Xơ Đăng, Raglai, Cơ Ho, Hrê, Giẻ Triêng</a:t>
            </a:r>
            <a:endParaRPr lang="en-US" sz="3600" b="1">
              <a:solidFill>
                <a:schemeClr val="bg1"/>
              </a:solidFill>
              <a:latin typeface="#9Slide03 SFU Futura_12" panose="00000400000000000000" pitchFamily="2" charset="0"/>
            </a:endParaRPr>
          </a:p>
        </p:txBody>
      </p:sp>
    </p:spTree>
    <p:custDataLst>
      <p:tags r:id="rId1"/>
    </p:custDataLst>
    <p:extLst>
      <p:ext uri="{BB962C8B-B14F-4D97-AF65-F5344CB8AC3E}">
        <p14:creationId xmlns:p14="http://schemas.microsoft.com/office/powerpoint/2010/main" val="108298565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88.jpg" descr="Image result for DÃ¢n tá»c ChÄm">
            <a:extLst>
              <a:ext uri="{FF2B5EF4-FFF2-40B4-BE49-F238E27FC236}">
                <a16:creationId xmlns:a16="http://schemas.microsoft.com/office/drawing/2014/main" id="{FB8DCDA1-90C7-49AF-A54F-08022C54C045}"/>
              </a:ext>
            </a:extLst>
          </p:cNvPr>
          <p:cNvPicPr/>
          <p:nvPr/>
        </p:nvPicPr>
        <p:blipFill>
          <a:blip r:embed="rId2"/>
          <a:srcRect/>
          <a:stretch>
            <a:fillRect/>
          </a:stretch>
        </p:blipFill>
        <p:spPr>
          <a:xfrm>
            <a:off x="0" y="189907"/>
            <a:ext cx="3991430" cy="3127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age493.jpg" descr="Image result for dÃ¢n tá»c cÆ¡ tu">
            <a:extLst>
              <a:ext uri="{FF2B5EF4-FFF2-40B4-BE49-F238E27FC236}">
                <a16:creationId xmlns:a16="http://schemas.microsoft.com/office/drawing/2014/main" id="{485451B7-A227-4AF4-89E4-E24A8B7B49F1}"/>
              </a:ext>
            </a:extLst>
          </p:cNvPr>
          <p:cNvPicPr/>
          <p:nvPr/>
        </p:nvPicPr>
        <p:blipFill>
          <a:blip r:embed="rId3"/>
          <a:srcRect/>
          <a:stretch>
            <a:fillRect/>
          </a:stretch>
        </p:blipFill>
        <p:spPr>
          <a:xfrm>
            <a:off x="4109778" y="160488"/>
            <a:ext cx="3953567" cy="3127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image472.jpg" descr="Image result for dÃ¢n tá»c Ba Na">
            <a:extLst>
              <a:ext uri="{FF2B5EF4-FFF2-40B4-BE49-F238E27FC236}">
                <a16:creationId xmlns:a16="http://schemas.microsoft.com/office/drawing/2014/main" id="{0163C54D-BBFC-4ABD-BEE2-7ADB95CD460F}"/>
              </a:ext>
            </a:extLst>
          </p:cNvPr>
          <p:cNvPicPr/>
          <p:nvPr/>
        </p:nvPicPr>
        <p:blipFill>
          <a:blip r:embed="rId4"/>
          <a:srcRect/>
          <a:stretch>
            <a:fillRect/>
          </a:stretch>
        </p:blipFill>
        <p:spPr>
          <a:xfrm>
            <a:off x="8181695" y="160489"/>
            <a:ext cx="4010306" cy="31278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473.jpg" descr="Image result for dÃ¢n tá»c Ãª ÄÃª">
            <a:extLst>
              <a:ext uri="{FF2B5EF4-FFF2-40B4-BE49-F238E27FC236}">
                <a16:creationId xmlns:a16="http://schemas.microsoft.com/office/drawing/2014/main" id="{2D7F1872-B385-41EE-8A16-4700A098011A}"/>
              </a:ext>
            </a:extLst>
          </p:cNvPr>
          <p:cNvPicPr/>
          <p:nvPr/>
        </p:nvPicPr>
        <p:blipFill>
          <a:blip r:embed="rId5"/>
          <a:srcRect/>
          <a:stretch>
            <a:fillRect/>
          </a:stretch>
        </p:blipFill>
        <p:spPr>
          <a:xfrm>
            <a:off x="0" y="3730171"/>
            <a:ext cx="3991429" cy="29615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a:extLst>
              <a:ext uri="{FF2B5EF4-FFF2-40B4-BE49-F238E27FC236}">
                <a16:creationId xmlns:a16="http://schemas.microsoft.com/office/drawing/2014/main" id="{6BCCF5EA-B79A-40B3-A06A-43A747C64180}"/>
              </a:ext>
            </a:extLst>
          </p:cNvPr>
          <p:cNvSpPr/>
          <p:nvPr/>
        </p:nvSpPr>
        <p:spPr>
          <a:xfrm>
            <a:off x="109112" y="5990030"/>
            <a:ext cx="1487908" cy="461665"/>
          </a:xfrm>
          <a:prstGeom prst="rect">
            <a:avLst/>
          </a:prstGeom>
        </p:spPr>
        <p:txBody>
          <a:bodyPr wrap="none">
            <a:spAutoFit/>
          </a:bodyPr>
          <a:lstStyle/>
          <a:p>
            <a:r>
              <a:rPr lang="vi-VN"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a:t>
            </a:r>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 Ê Đê</a:t>
            </a:r>
            <a:endParaRPr lang="en-US" sz="2400" b="1" dirty="0">
              <a:solidFill>
                <a:srgbClr val="002060"/>
              </a:solidFill>
              <a:highlight>
                <a:srgbClr val="FFFF00"/>
              </a:highlight>
              <a:latin typeface="#9Slide05 Fourth Medium" panose="00000600000000000000" pitchFamily="2" charset="0"/>
            </a:endParaRPr>
          </a:p>
        </p:txBody>
      </p:sp>
      <p:sp>
        <p:nvSpPr>
          <p:cNvPr id="9" name="Rectangle 8">
            <a:extLst>
              <a:ext uri="{FF2B5EF4-FFF2-40B4-BE49-F238E27FC236}">
                <a16:creationId xmlns:a16="http://schemas.microsoft.com/office/drawing/2014/main" id="{B7DE296F-B0CC-4547-A58C-9D049D5F30E1}"/>
              </a:ext>
            </a:extLst>
          </p:cNvPr>
          <p:cNvSpPr/>
          <p:nvPr/>
        </p:nvSpPr>
        <p:spPr>
          <a:xfrm>
            <a:off x="9236565" y="2856072"/>
            <a:ext cx="1701107" cy="461665"/>
          </a:xfrm>
          <a:prstGeom prst="rect">
            <a:avLst/>
          </a:prstGeom>
        </p:spPr>
        <p:txBody>
          <a:bodyPr wrap="none">
            <a:spAutoFit/>
          </a:bodyPr>
          <a:lstStyle/>
          <a:p>
            <a:r>
              <a:rPr lang="vi-VN"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a:t>
            </a:r>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 Ba Na</a:t>
            </a:r>
            <a:endParaRPr lang="en-US" sz="2400" b="1" dirty="0">
              <a:solidFill>
                <a:srgbClr val="002060"/>
              </a:solidFill>
              <a:highlight>
                <a:srgbClr val="FFFF00"/>
              </a:highlight>
              <a:latin typeface="#9Slide05 Fourth Medium" panose="00000600000000000000" pitchFamily="2" charset="0"/>
            </a:endParaRPr>
          </a:p>
        </p:txBody>
      </p:sp>
      <p:sp>
        <p:nvSpPr>
          <p:cNvPr id="10" name="Rectangle 9">
            <a:extLst>
              <a:ext uri="{FF2B5EF4-FFF2-40B4-BE49-F238E27FC236}">
                <a16:creationId xmlns:a16="http://schemas.microsoft.com/office/drawing/2014/main" id="{4D006477-9C22-4E61-B435-B920C91F05F0}"/>
              </a:ext>
            </a:extLst>
          </p:cNvPr>
          <p:cNvSpPr/>
          <p:nvPr/>
        </p:nvSpPr>
        <p:spPr>
          <a:xfrm>
            <a:off x="5174752" y="2807413"/>
            <a:ext cx="1624163" cy="461665"/>
          </a:xfrm>
          <a:prstGeom prst="rect">
            <a:avLst/>
          </a:prstGeom>
        </p:spPr>
        <p:txBody>
          <a:bodyPr wrap="none">
            <a:spAutoFit/>
          </a:bodyPr>
          <a:lstStyle/>
          <a:p>
            <a:r>
              <a:rPr lang="vi-VN"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a:t>
            </a:r>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 Cơ Tu</a:t>
            </a:r>
            <a:endParaRPr lang="en-US" sz="2400" b="1" dirty="0">
              <a:solidFill>
                <a:srgbClr val="002060"/>
              </a:solidFill>
              <a:highlight>
                <a:srgbClr val="FFFF00"/>
              </a:highlight>
              <a:latin typeface="#9Slide05 Fourth Medium" panose="00000600000000000000" pitchFamily="2" charset="0"/>
            </a:endParaRPr>
          </a:p>
        </p:txBody>
      </p:sp>
      <p:sp>
        <p:nvSpPr>
          <p:cNvPr id="11" name="Rectangle 10">
            <a:extLst>
              <a:ext uri="{FF2B5EF4-FFF2-40B4-BE49-F238E27FC236}">
                <a16:creationId xmlns:a16="http://schemas.microsoft.com/office/drawing/2014/main" id="{8F67DB69-A78E-478D-AAA4-6525B1779C03}"/>
              </a:ext>
            </a:extLst>
          </p:cNvPr>
          <p:cNvSpPr/>
          <p:nvPr/>
        </p:nvSpPr>
        <p:spPr>
          <a:xfrm>
            <a:off x="1235454" y="2908292"/>
            <a:ext cx="1620957" cy="461665"/>
          </a:xfrm>
          <a:prstGeom prst="rect">
            <a:avLst/>
          </a:prstGeom>
        </p:spPr>
        <p:txBody>
          <a:bodyPr wrap="none">
            <a:spAutoFit/>
          </a:bodyPr>
          <a:lstStyle/>
          <a:p>
            <a:r>
              <a:rPr lang="vi-VN"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a:t>
            </a:r>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 Chăm</a:t>
            </a:r>
            <a:endParaRPr lang="en-US" sz="2400" b="1" dirty="0">
              <a:solidFill>
                <a:srgbClr val="002060"/>
              </a:solidFill>
              <a:highlight>
                <a:srgbClr val="FFFF00"/>
              </a:highlight>
              <a:latin typeface="#9Slide05 Fourth Medium" panose="00000600000000000000" pitchFamily="2" charset="0"/>
            </a:endParaRPr>
          </a:p>
        </p:txBody>
      </p:sp>
      <p:pic>
        <p:nvPicPr>
          <p:cNvPr id="12" name="image405.jpg" descr="Image result for NgÆ°á»i raglai">
            <a:extLst>
              <a:ext uri="{FF2B5EF4-FFF2-40B4-BE49-F238E27FC236}">
                <a16:creationId xmlns:a16="http://schemas.microsoft.com/office/drawing/2014/main" id="{ED6BD9F9-66D7-4220-82A1-FAB533AB98BA}"/>
              </a:ext>
            </a:extLst>
          </p:cNvPr>
          <p:cNvPicPr/>
          <p:nvPr/>
        </p:nvPicPr>
        <p:blipFill>
          <a:blip r:embed="rId6"/>
          <a:srcRect/>
          <a:stretch>
            <a:fillRect/>
          </a:stretch>
        </p:blipFill>
        <p:spPr>
          <a:xfrm>
            <a:off x="4109778" y="3730172"/>
            <a:ext cx="3953567" cy="29615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image394.jpg" descr="Image result for dÃ¢n tá»c cor">
            <a:extLst>
              <a:ext uri="{FF2B5EF4-FFF2-40B4-BE49-F238E27FC236}">
                <a16:creationId xmlns:a16="http://schemas.microsoft.com/office/drawing/2014/main" id="{6FDA7593-2AB4-47EA-85D5-C2CAD3EB3435}"/>
              </a:ext>
            </a:extLst>
          </p:cNvPr>
          <p:cNvPicPr/>
          <p:nvPr/>
        </p:nvPicPr>
        <p:blipFill>
          <a:blip r:embed="rId7"/>
          <a:srcRect/>
          <a:stretch>
            <a:fillRect/>
          </a:stretch>
        </p:blipFill>
        <p:spPr>
          <a:xfrm>
            <a:off x="8181695" y="3646967"/>
            <a:ext cx="4010305" cy="30447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Rectangle 13">
            <a:extLst>
              <a:ext uri="{FF2B5EF4-FFF2-40B4-BE49-F238E27FC236}">
                <a16:creationId xmlns:a16="http://schemas.microsoft.com/office/drawing/2014/main" id="{B7DE296F-B0CC-4547-A58C-9D049D5F30E1}"/>
              </a:ext>
            </a:extLst>
          </p:cNvPr>
          <p:cNvSpPr/>
          <p:nvPr/>
        </p:nvSpPr>
        <p:spPr>
          <a:xfrm>
            <a:off x="4100540" y="6013320"/>
            <a:ext cx="1744388" cy="461665"/>
          </a:xfrm>
          <a:prstGeom prst="rect">
            <a:avLst/>
          </a:prstGeom>
        </p:spPr>
        <p:txBody>
          <a:bodyPr wrap="none">
            <a:spAutoFit/>
          </a:bodyPr>
          <a:lstStyle/>
          <a:p>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 </a:t>
            </a:r>
            <a:r>
              <a:rPr lang="en-US"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Raglai</a:t>
            </a:r>
            <a:endParaRPr lang="en-US" sz="2400" b="1" dirty="0">
              <a:solidFill>
                <a:srgbClr val="002060"/>
              </a:solidFill>
              <a:highlight>
                <a:srgbClr val="FFFF00"/>
              </a:highlight>
              <a:latin typeface="#9Slide05 Fourth Medium" panose="00000600000000000000" pitchFamily="2" charset="0"/>
            </a:endParaRPr>
          </a:p>
        </p:txBody>
      </p:sp>
      <p:sp>
        <p:nvSpPr>
          <p:cNvPr id="15" name="Rectangle 14">
            <a:extLst>
              <a:ext uri="{FF2B5EF4-FFF2-40B4-BE49-F238E27FC236}">
                <a16:creationId xmlns:a16="http://schemas.microsoft.com/office/drawing/2014/main" id="{B7DE296F-B0CC-4547-A58C-9D049D5F30E1}"/>
              </a:ext>
            </a:extLst>
          </p:cNvPr>
          <p:cNvSpPr/>
          <p:nvPr/>
        </p:nvSpPr>
        <p:spPr>
          <a:xfrm>
            <a:off x="9515028" y="5322204"/>
            <a:ext cx="1343638" cy="461665"/>
          </a:xfrm>
          <a:prstGeom prst="rect">
            <a:avLst/>
          </a:prstGeom>
        </p:spPr>
        <p:txBody>
          <a:bodyPr wrap="none">
            <a:spAutoFit/>
          </a:bodyPr>
          <a:lstStyle/>
          <a:p>
            <a:r>
              <a:rPr lang="vi-VN" sz="2400" b="1" dirty="0">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Người </a:t>
            </a:r>
            <a:r>
              <a:rPr lang="en-US" sz="2400" b="1" dirty="0" err="1">
                <a:solidFill>
                  <a:srgbClr val="002060"/>
                </a:solidFill>
                <a:highlight>
                  <a:srgbClr val="FFFF00"/>
                </a:highlight>
                <a:latin typeface="#9Slide05 Fourth Medium" panose="00000600000000000000" pitchFamily="2" charset="0"/>
                <a:ea typeface="Times New Roman" panose="02020603050405020304" pitchFamily="18" charset="0"/>
                <a:cs typeface="Times New Roman" panose="02020603050405020304" pitchFamily="18" charset="0"/>
              </a:rPr>
              <a:t>Cor</a:t>
            </a:r>
            <a:endParaRPr lang="en-US" sz="2400" b="1" dirty="0">
              <a:solidFill>
                <a:srgbClr val="002060"/>
              </a:solidFill>
              <a:highlight>
                <a:srgbClr val="FFFF00"/>
              </a:highlight>
              <a:latin typeface="#9Slide05 Fourth Medium" panose="00000600000000000000" pitchFamily="2" charset="0"/>
            </a:endParaRPr>
          </a:p>
        </p:txBody>
      </p:sp>
    </p:spTree>
    <p:extLst>
      <p:ext uri="{BB962C8B-B14F-4D97-AF65-F5344CB8AC3E}">
        <p14:creationId xmlns:p14="http://schemas.microsoft.com/office/powerpoint/2010/main" val="397245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2.xml><?xml version="1.0" encoding="utf-8"?>
<p:tagLst xmlns:a="http://schemas.openxmlformats.org/drawingml/2006/main" xmlns:r="http://schemas.openxmlformats.org/officeDocument/2006/relationships" xmlns:p="http://schemas.openxmlformats.org/presentationml/2006/main">
  <p:tag name="GENSWF_SLIDE_UID" val="{DFFBE0F5-27F1-4478-B58F-C1E28F48F7DE}:258"/>
</p:tagLst>
</file>

<file path=ppt/tags/tag3.xml><?xml version="1.0" encoding="utf-8"?>
<p:tagLst xmlns:a="http://schemas.openxmlformats.org/drawingml/2006/main" xmlns:r="http://schemas.openxmlformats.org/officeDocument/2006/relationships" xmlns:p="http://schemas.openxmlformats.org/presentationml/2006/main">
  <p:tag name="GENSWF_SLIDE_UID" val="{D960CE40-9288-479A-8065-E377FB4B3657}:259"/>
</p:tagLst>
</file>

<file path=ppt/tags/tag4.xml><?xml version="1.0" encoding="utf-8"?>
<p:tagLst xmlns:a="http://schemas.openxmlformats.org/drawingml/2006/main" xmlns:r="http://schemas.openxmlformats.org/officeDocument/2006/relationships" xmlns:p="http://schemas.openxmlformats.org/presentationml/2006/main">
  <p:tag name="GENSWF_SLIDE_UID" val="{F1D04574-0F3A-4F96-81DF-16CF906A4A65}:260"/>
</p:tagLst>
</file>

<file path=ppt/tags/tag5.xml><?xml version="1.0" encoding="utf-8"?>
<p:tagLst xmlns:a="http://schemas.openxmlformats.org/drawingml/2006/main" xmlns:r="http://schemas.openxmlformats.org/officeDocument/2006/relationships" xmlns:p="http://schemas.openxmlformats.org/presentationml/2006/main">
  <p:tag name="GENSWF_SLIDE_UID" val="{F1D04574-0F3A-4F96-81DF-16CF906A4A65}:2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201</TotalTime>
  <Words>1036</Words>
  <Application>Microsoft Office PowerPoint</Application>
  <PresentationFormat>Widescreen</PresentationFormat>
  <Paragraphs>130</Paragraphs>
  <Slides>21</Slides>
  <Notes>7</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21</vt:i4>
      </vt:variant>
    </vt:vector>
  </HeadingPairs>
  <TitlesOfParts>
    <vt:vector size="40" baseType="lpstr">
      <vt:lpstr>#9Slide03 Neutra</vt:lpstr>
      <vt:lpstr>#9Slide03 SFU Futura_05</vt:lpstr>
      <vt:lpstr>#9Slide03 SFU Futura_12</vt:lpstr>
      <vt:lpstr>#9Slide03 SVNNeutraface 2</vt:lpstr>
      <vt:lpstr>#9Slide05 Fourth Medium</vt:lpstr>
      <vt:lpstr>#9Slide05 Great Vibes</vt:lpstr>
      <vt:lpstr>#9Slide05 SVNVanilla Daisy Pro</vt:lpstr>
      <vt:lpstr>#9Slide07 IcielLa Chic Pro Shad</vt:lpstr>
      <vt:lpstr>#9Slide07 SVNStick A Round</vt:lpstr>
      <vt:lpstr>Paytone One</vt:lpstr>
      <vt:lpstr>Aptos</vt:lpstr>
      <vt:lpstr>Aptos Display</vt:lpstr>
      <vt:lpstr>Arial</vt:lpstr>
      <vt:lpstr>Berlin Sans FB Demi</vt:lpstr>
      <vt:lpstr>Comic Sans MS</vt:lpstr>
      <vt:lpstr>Montserrat Light</vt:lpstr>
      <vt:lpstr>Tahoma</vt:lpstr>
      <vt:lpstr>Wingdings</vt:lpstr>
      <vt:lpstr>Office Theme</vt:lpstr>
      <vt:lpstr>PowerPoint Presentation</vt:lpstr>
      <vt:lpstr>PowerPoint Presentation</vt:lpstr>
      <vt:lpstr>PowerPoint Presentation</vt:lpstr>
      <vt:lpstr>PowerPoint Presentation</vt:lpstr>
      <vt:lpstr>TRÍ NHỚ SIÊU ĐẲNG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10</cp:revision>
  <dcterms:created xsi:type="dcterms:W3CDTF">2024-07-13T22:11:52Z</dcterms:created>
  <dcterms:modified xsi:type="dcterms:W3CDTF">2025-03-18T08:46:41Z</dcterms:modified>
</cp:coreProperties>
</file>