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a" ContentType="audio/x-ms-wma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71" r:id="rId2"/>
    <p:sldId id="258" r:id="rId3"/>
    <p:sldId id="262" r:id="rId4"/>
    <p:sldId id="268" r:id="rId5"/>
    <p:sldId id="269" r:id="rId6"/>
    <p:sldId id="270" r:id="rId7"/>
    <p:sldId id="273" r:id="rId8"/>
    <p:sldId id="274" r:id="rId9"/>
    <p:sldId id="275" r:id="rId10"/>
    <p:sldId id="277" r:id="rId11"/>
    <p:sldId id="278" r:id="rId12"/>
    <p:sldId id="276" r:id="rId13"/>
    <p:sldId id="319" r:id="rId14"/>
    <p:sldId id="279" r:id="rId15"/>
    <p:sldId id="280" r:id="rId16"/>
    <p:sldId id="281" r:id="rId17"/>
    <p:sldId id="282" r:id="rId18"/>
    <p:sldId id="283" r:id="rId19"/>
    <p:sldId id="284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20" r:id="rId34"/>
    <p:sldId id="300" r:id="rId35"/>
    <p:sldId id="301" r:id="rId36"/>
    <p:sldId id="304" r:id="rId37"/>
    <p:sldId id="305" r:id="rId38"/>
    <p:sldId id="306" r:id="rId39"/>
    <p:sldId id="303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0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42"/>
    <a:srgbClr val="DDB901"/>
    <a:srgbClr val="206316"/>
    <a:srgbClr val="FFFFFF"/>
    <a:srgbClr val="04B4D3"/>
    <a:srgbClr val="005C2A"/>
    <a:srgbClr val="008A3E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458F9-79AE-45A3-81EC-E65C25EAE76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98108-B2B6-4ECF-8312-DD20DC1FA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97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9DA67-8F0B-4DD8-B55E-35E50048CF5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4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DD9B-18DB-4D76-96DE-9C3FCEA1C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DC414-5819-4CB5-A469-413AA47D2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661CC-968B-4F46-BC4A-4D802F4F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162CA-4E7C-4839-80E6-9805365A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806B2-26DF-4DC9-B442-AD6E0259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101E-0045-4FE9-BAF9-95B80847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FDDF4-0188-452E-B324-5BA80173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F59B8-D301-4CD1-9361-C2603933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F9283-19B9-4899-AF09-2A37FFB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CC217-44A9-4544-96DB-EF2BAF17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1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E284A-F3AD-44A7-984F-83B411DEE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4694E-25FC-4C36-9072-929B26D27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046D-9A65-4B56-B551-4F7FF7AD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F2538-CC2D-4C90-A9EA-0E72A3D6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CA654-1A78-4163-A89D-D1563F08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4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0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8B12-FC18-498E-ADAB-D8797AA7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89C6-C3EE-4489-8E63-195FBBF2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E6F6B-F121-47C6-BD1F-9ED58E10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8F92E-5278-4CD9-A76E-8004805D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8FC14-BD4D-4F29-94FB-9ACAD58C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3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D4651-6907-4758-9173-3A8206E5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749D3-66A9-46C4-A583-2BDD1DC7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99D0A-4ADB-4359-8869-DA001162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861AF-F57C-45C0-AD9A-CC04E025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7B74A-F18E-4E62-B74A-C00ED455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3CD32-CC78-42C9-9772-CB24D863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8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1E76-1C70-4E1D-A34F-A1E94B03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39945-805D-4694-B686-8A4AD82AA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F4216-4CF6-4024-9E6E-6EB014B2B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7CABA-7FD3-4C47-ADF7-07F0C976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F2A97-6FA7-463E-9DC2-7BF623342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BA194-060A-4665-B2B1-6F258CA7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AD093-4F25-46A8-9C51-F7EE0A72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439807-2DF6-4CE4-8C48-88928A52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33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71A1-7857-4CF2-96FD-CFD4BA31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22C9B-28EE-4D5C-B60C-C5FE169F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53D791-EEBC-4318-84DC-01E24A4E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03173-2274-4E87-ACAC-19902C03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9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F22B3-CF7D-475D-B470-47D7E7EB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786459-5685-4ECC-994C-BBBB4F4E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B55DA-4464-4BEC-9EA3-458F1C6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4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5C259-2725-4BDE-B8F7-5E993489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112F-D132-4028-8446-634238FDF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2FB93-378C-4A0C-8C54-E07A877A4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3F9BE-FC2A-468B-A2FD-496B1D9C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9255F-B97E-4032-8423-43EEA0A5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2E129-6BAF-436B-94D0-6A449217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EDEB-3093-4CFB-9105-C1B3EBFA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66EA1-AEF1-40E3-975A-100D8F0F4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0A34E-A0CA-4E94-91FE-16786F3A3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C2589-2D40-45B0-80EE-CD58438A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1497E-405E-4EEF-B0CD-FA383079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E0EA4-47C8-4ACD-93DF-E0034804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4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B31C0D-06B4-4903-895B-3E0D05EE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49352-2D2E-42DA-8A8A-7FA5D8C0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0D4C0-DB50-4D86-8080-E57BD2B47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B9C2D-AB6D-471E-A334-BA654DB18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E461-12CE-4B89-A9C2-EDE8E99B4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2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2.gif"/><Relationship Id="rId7" Type="http://schemas.openxmlformats.org/officeDocument/2006/relationships/slide" Target="slide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NUL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slide" Target="slide8.xml"/><Relationship Id="rId4" Type="http://schemas.openxmlformats.org/officeDocument/2006/relationships/audio" Target="../media/audio5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NUL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slide" Target="slide8.xml"/><Relationship Id="rId4" Type="http://schemas.openxmlformats.org/officeDocument/2006/relationships/audio" Target="../media/audio5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NUL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slide" Target="slide8.xml"/><Relationship Id="rId4" Type="http://schemas.openxmlformats.org/officeDocument/2006/relationships/audio" Target="../media/audio5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NUL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slide" Target="slide8.xml"/><Relationship Id="rId4" Type="http://schemas.openxmlformats.org/officeDocument/2006/relationships/audio" Target="../media/audio5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NUL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slide" Target="slide8.xml"/><Relationship Id="rId4" Type="http://schemas.openxmlformats.org/officeDocument/2006/relationships/audio" Target="../media/audio5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NUL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slide" Target="slide8.xml"/><Relationship Id="rId4" Type="http://schemas.openxmlformats.org/officeDocument/2006/relationships/audio" Target="../media/audio5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NUL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slide" Target="slide8.xml"/><Relationship Id="rId4" Type="http://schemas.openxmlformats.org/officeDocument/2006/relationships/audio" Target="../media/audio5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C:\Users\Public\Pictures\Sample Pictures\Cap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69" y="0"/>
            <a:ext cx="122616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7351" y="6381750"/>
            <a:ext cx="720725" cy="331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4212012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ublic\Pictures\Sample Pictures\Captur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9" y="0"/>
            <a:ext cx="12026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35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ublic\Pictures\Sample Pictures\Captur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10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076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ublic\Pictures\Sample Pictures\Cap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1" y="0"/>
            <a:ext cx="11982994" cy="657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108960" y="214313"/>
            <a:ext cx="5094514" cy="500062"/>
          </a:xfrm>
          <a:prstGeom prst="round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5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  <a:endParaRPr lang="vi-VN" sz="4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84862" y="5484746"/>
            <a:ext cx="1571625" cy="5715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3456487" y="5317582"/>
            <a:ext cx="670641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vi-VN" alt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3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uyên tố hóa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4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3" name="AutoShape 4" descr="Hãy gọi tên vật thể, tên chất trong các hình ảnh dưới đây: - Quế Anh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4" name="AutoShape 6" descr="Tập Hợp Lớn Các Động Vật Khác Nhau Và Các Vật Thể Khác Trên Nền Trắng Hình  minh họa Sẵn có - Tải xuống Hình ảnh Ngay bây giờ - iStoc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5" name="Picture 7" descr="C:\Users\Admin\Pictures\istockphoto-1214896264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3" y="928688"/>
            <a:ext cx="11782697" cy="583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404946" y="160338"/>
            <a:ext cx="11286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60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Phân loại chất Mô hình hạt của đồng ở thể rắn, khí oxygen, khí hiếm helium,  khí carbon dioxide và muối ă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67" name="Picture 3" descr="C:\Users\Public\Pictures\Sample Pictures\Captur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269966"/>
            <a:ext cx="5773783" cy="463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:\Users\Public\Pictures\Sample Pictures\Capture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262" y="269966"/>
            <a:ext cx="5366657" cy="463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3592151" y="5505723"/>
            <a:ext cx="578643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01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ublic\Pictures\Sample Pictures\Captur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5953126" y="1068388"/>
            <a:ext cx="4714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</a:rPr>
              <a:t>Nguyên tố hóa học </a:t>
            </a:r>
            <a:endParaRPr lang="vi-VN" altLang="en-US" sz="3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33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ublic\Pictures\Sample Pictures\Captur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27" y="91364"/>
            <a:ext cx="10914424" cy="309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181226" y="3215248"/>
            <a:ext cx="1857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5258274" y="3201167"/>
            <a:ext cx="1857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8335322" y="3225689"/>
            <a:ext cx="1857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0309" y="4022656"/>
            <a:ext cx="285750" cy="21431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800"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0309" y="4379843"/>
            <a:ext cx="285750" cy="214312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80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3452814" y="1500189"/>
            <a:ext cx="428625" cy="428625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5738814" y="1500189"/>
            <a:ext cx="428625" cy="428625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8024814" y="1500189"/>
            <a:ext cx="428625" cy="428625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280309" y="4783740"/>
            <a:ext cx="285750" cy="21431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 sz="2800">
              <a:latin typeface="+mj-lt"/>
            </a:endParaRPr>
          </a:p>
        </p:txBody>
      </p:sp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820383" y="3828674"/>
            <a:ext cx="1857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+mj-lt"/>
              </a:rPr>
              <a:t>electron</a:t>
            </a:r>
            <a:endParaRPr lang="vi-VN" altLang="en-US" sz="2800" b="1" dirty="0">
              <a:latin typeface="+mj-lt"/>
            </a:endParaRPr>
          </a:p>
        </p:txBody>
      </p:sp>
      <p:sp>
        <p:nvSpPr>
          <p:cNvPr id="13325" name="TextBox 12"/>
          <p:cNvSpPr txBox="1">
            <a:spLocks noChangeArrowheads="1"/>
          </p:cNvSpPr>
          <p:nvPr/>
        </p:nvSpPr>
        <p:spPr bwMode="auto">
          <a:xfrm>
            <a:off x="815344" y="4211886"/>
            <a:ext cx="1857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+mj-lt"/>
              </a:rPr>
              <a:t>proton</a:t>
            </a:r>
            <a:endParaRPr lang="vi-VN" altLang="en-US" sz="2800" b="1" dirty="0">
              <a:latin typeface="+mj-lt"/>
            </a:endParaRPr>
          </a:p>
        </p:txBody>
      </p:sp>
      <p:sp>
        <p:nvSpPr>
          <p:cNvPr id="13326" name="TextBox 13"/>
          <p:cNvSpPr txBox="1">
            <a:spLocks noChangeArrowheads="1"/>
          </p:cNvSpPr>
          <p:nvPr/>
        </p:nvSpPr>
        <p:spPr bwMode="auto">
          <a:xfrm>
            <a:off x="815343" y="4594155"/>
            <a:ext cx="1857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+mj-lt"/>
              </a:rPr>
              <a:t>neutron</a:t>
            </a:r>
            <a:endParaRPr lang="vi-VN" altLang="en-US" sz="2800" b="1" dirty="0">
              <a:latin typeface="+mj-lt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51456"/>
              </p:ext>
            </p:extLst>
          </p:nvPr>
        </p:nvGraphicFramePr>
        <p:xfrm>
          <a:off x="3317964" y="4327255"/>
          <a:ext cx="7907384" cy="2500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6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6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68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5078"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1"/>
                          </a:solidFill>
                          <a:latin typeface="+mj-lt"/>
                        </a:rPr>
                        <a:t>Số</a:t>
                      </a:r>
                      <a:r>
                        <a:rPr lang="en-US" sz="2400" b="1" baseline="0">
                          <a:solidFill>
                            <a:schemeClr val="bg1"/>
                          </a:solidFill>
                          <a:latin typeface="+mj-lt"/>
                        </a:rPr>
                        <a:t> proton</a:t>
                      </a:r>
                      <a:endParaRPr lang="vi-VN" sz="2400" b="1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1"/>
                          </a:solidFill>
                          <a:latin typeface="+mj-lt"/>
                        </a:rPr>
                        <a:t>Số</a:t>
                      </a:r>
                      <a:r>
                        <a:rPr lang="en-US" sz="2400" b="1" baseline="0">
                          <a:solidFill>
                            <a:schemeClr val="bg1"/>
                          </a:solidFill>
                          <a:latin typeface="+mj-lt"/>
                        </a:rPr>
                        <a:t> electron</a:t>
                      </a:r>
                      <a:endParaRPr lang="vi-VN" sz="2400" b="1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1"/>
                          </a:solidFill>
                          <a:latin typeface="+mj-lt"/>
                        </a:rPr>
                        <a:t>Số</a:t>
                      </a:r>
                      <a:r>
                        <a:rPr lang="en-US" sz="2400" b="1" baseline="0">
                          <a:solidFill>
                            <a:schemeClr val="bg1"/>
                          </a:solidFill>
                          <a:latin typeface="+mj-lt"/>
                        </a:rPr>
                        <a:t>  neutron</a:t>
                      </a:r>
                      <a:endParaRPr lang="vi-VN" sz="2400" b="1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07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+mj-lt"/>
                        </a:rPr>
                        <a:t>Nguyên</a:t>
                      </a:r>
                      <a:r>
                        <a:rPr lang="en-US" sz="2400" b="1" baseline="0" dirty="0">
                          <a:solidFill>
                            <a:schemeClr val="tx2"/>
                          </a:solidFill>
                          <a:latin typeface="+mj-lt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2"/>
                          </a:solidFill>
                          <a:latin typeface="+mj-lt"/>
                        </a:rPr>
                        <a:t>tử</a:t>
                      </a:r>
                      <a:r>
                        <a:rPr lang="en-US" sz="2400" b="1" baseline="0" dirty="0">
                          <a:solidFill>
                            <a:schemeClr val="tx2"/>
                          </a:solidFill>
                          <a:latin typeface="+mj-lt"/>
                        </a:rPr>
                        <a:t> 1</a:t>
                      </a:r>
                      <a:endParaRPr lang="vi-VN" sz="2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2400" b="1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2400" b="1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07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2"/>
                          </a:solidFill>
                          <a:latin typeface="+mj-lt"/>
                        </a:rPr>
                        <a:t>Nguyên</a:t>
                      </a:r>
                      <a:r>
                        <a:rPr lang="en-US" sz="2400" b="1" baseline="0">
                          <a:solidFill>
                            <a:schemeClr val="tx2"/>
                          </a:solidFill>
                          <a:latin typeface="+mj-lt"/>
                        </a:rPr>
                        <a:t> tử 2</a:t>
                      </a:r>
                      <a:endParaRPr lang="vi-VN" sz="2400" b="1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2400" b="1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07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2"/>
                          </a:solidFill>
                          <a:latin typeface="+mj-lt"/>
                        </a:rPr>
                        <a:t>Nguyên</a:t>
                      </a:r>
                      <a:r>
                        <a:rPr lang="en-US" sz="2400" b="1" baseline="0">
                          <a:solidFill>
                            <a:schemeClr val="tx2"/>
                          </a:solidFill>
                          <a:latin typeface="+mj-lt"/>
                        </a:rPr>
                        <a:t> tử 3</a:t>
                      </a:r>
                      <a:endParaRPr lang="vi-VN" sz="2400" b="1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2400" b="1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5506811" y="3919132"/>
            <a:ext cx="3720464" cy="3571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9251" y="4908240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99251" y="5598802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99251" y="6241740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10500" y="4908240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10500" y="5598802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10500" y="6265552"/>
            <a:ext cx="6429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63536" y="4979677"/>
            <a:ext cx="642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0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63536" y="5598802"/>
            <a:ext cx="642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1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63536" y="6241740"/>
            <a:ext cx="642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vi-VN" sz="2800" b="1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5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ublic\Pictures\Sample Pictures\Captur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65" y="1022645"/>
            <a:ext cx="10241280" cy="366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095500" y="181827"/>
            <a:ext cx="8143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hidrogen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3381375" y="12858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1e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6167437" y="1274682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1e</a:t>
            </a:r>
            <a:endParaRPr lang="vi-VN" altLang="en-US" sz="1800" b="1" dirty="0">
              <a:solidFill>
                <a:srgbClr val="FF0000"/>
              </a:solidFill>
            </a:endParaRP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8881791" y="1284933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1e</a:t>
            </a:r>
            <a:endParaRPr lang="vi-VN" altLang="en-US" sz="1800" b="1" dirty="0">
              <a:solidFill>
                <a:srgbClr val="FF0000"/>
              </a:solidFill>
            </a:endParaRP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3533775" y="2487614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1p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5636283" y="2613631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1p</a:t>
            </a:r>
            <a:endParaRPr lang="vi-VN" altLang="en-US" sz="1800" b="1" dirty="0">
              <a:solidFill>
                <a:srgbClr val="FF0000"/>
              </a:solidFill>
            </a:endParaRPr>
          </a:p>
        </p:txBody>
      </p:sp>
      <p:sp>
        <p:nvSpPr>
          <p:cNvPr id="14345" name="TextBox 8"/>
          <p:cNvSpPr txBox="1">
            <a:spLocks noChangeArrowheads="1"/>
          </p:cNvSpPr>
          <p:nvPr/>
        </p:nvSpPr>
        <p:spPr bwMode="auto">
          <a:xfrm>
            <a:off x="8310291" y="2559051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1p</a:t>
            </a:r>
            <a:endParaRPr lang="vi-VN" altLang="en-US" sz="1800" b="1" dirty="0">
              <a:solidFill>
                <a:srgbClr val="FF0000"/>
              </a:solidFill>
            </a:endParaRPr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335484" y="1834424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1n</a:t>
            </a:r>
            <a:endParaRPr lang="vi-VN" altLang="en-US" sz="1800" b="1" dirty="0">
              <a:solidFill>
                <a:srgbClr val="FF0000"/>
              </a:solidFill>
            </a:endParaRP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8463915" y="1846678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2n</a:t>
            </a:r>
            <a:endParaRPr lang="vi-VN" altLang="en-US" sz="1800" b="1" dirty="0">
              <a:solidFill>
                <a:srgbClr val="FF0000"/>
              </a:solidFill>
            </a:endParaRPr>
          </a:p>
        </p:txBody>
      </p:sp>
      <p:sp>
        <p:nvSpPr>
          <p:cNvPr id="14348" name="TextBox 11"/>
          <p:cNvSpPr txBox="1">
            <a:spLocks noChangeArrowheads="1"/>
          </p:cNvSpPr>
          <p:nvPr/>
        </p:nvSpPr>
        <p:spPr bwMode="auto">
          <a:xfrm>
            <a:off x="966650" y="4913423"/>
            <a:ext cx="1073766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proton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electron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neutron,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neutron,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neutron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64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ublic\Pictures\Sample Pictures\Captur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32" y="1077119"/>
            <a:ext cx="9562011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3381375" y="12858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1e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5947818" y="1343977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1e</a:t>
            </a:r>
            <a:endParaRPr lang="vi-VN" altLang="en-US" sz="1800" b="1" dirty="0">
              <a:solidFill>
                <a:srgbClr val="FF0000"/>
              </a:solidFill>
            </a:endParaRP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8524875" y="1338262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1e</a:t>
            </a:r>
            <a:endParaRPr lang="vi-VN" altLang="en-US" sz="1800" b="1" dirty="0">
              <a:solidFill>
                <a:srgbClr val="FF0000"/>
              </a:solidFill>
            </a:endParaRP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3533775" y="2487614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1p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5667375" y="2559050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1p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8100468" y="2475516"/>
            <a:ext cx="57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1p</a:t>
            </a:r>
            <a:endParaRPr lang="vi-VN" altLang="en-US" sz="1800" b="1" dirty="0">
              <a:solidFill>
                <a:srgbClr val="FF0000"/>
              </a:solidFill>
            </a:endParaRPr>
          </a:p>
        </p:txBody>
      </p:sp>
      <p:sp>
        <p:nvSpPr>
          <p:cNvPr id="15369" name="TextBox 9"/>
          <p:cNvSpPr txBox="1">
            <a:spLocks noChangeArrowheads="1"/>
          </p:cNvSpPr>
          <p:nvPr/>
        </p:nvSpPr>
        <p:spPr bwMode="auto">
          <a:xfrm>
            <a:off x="6238875" y="1844675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1n</a:t>
            </a:r>
            <a:endParaRPr lang="vi-VN" altLang="en-US" sz="1800" b="1">
              <a:solidFill>
                <a:srgbClr val="FF0000"/>
              </a:solidFill>
            </a:endParaRPr>
          </a:p>
        </p:txBody>
      </p:sp>
      <p:sp>
        <p:nvSpPr>
          <p:cNvPr id="15370" name="TextBox 10"/>
          <p:cNvSpPr txBox="1">
            <a:spLocks noChangeArrowheads="1"/>
          </p:cNvSpPr>
          <p:nvPr/>
        </p:nvSpPr>
        <p:spPr bwMode="auto">
          <a:xfrm>
            <a:off x="8791574" y="1844675"/>
            <a:ext cx="6096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2n</a:t>
            </a:r>
            <a:endParaRPr lang="vi-VN" altLang="en-US" sz="1800" b="1" dirty="0">
              <a:solidFill>
                <a:srgbClr val="FF0000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2386422" y="4906476"/>
            <a:ext cx="7286625" cy="1829775"/>
          </a:xfrm>
          <a:prstGeom prst="cloudCallout">
            <a:avLst>
              <a:gd name="adj1" fmla="val 23268"/>
              <a:gd name="adj2" fmla="val -8175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0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50 Mẫu hình nền powerpoint dễ thương cho bạn tham kh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016103" y="1208089"/>
            <a:ext cx="8516982" cy="4714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AutoNum type="romanUcPeriod"/>
              <a:defRPr/>
            </a:pP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2809875" y="285751"/>
            <a:ext cx="6929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: NGUYÊN TỐ HÓA HỌC </a:t>
            </a:r>
            <a:endParaRPr lang="vi-VN" alt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6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ublic\Pictures\Sample Pictures\Captur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63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guyên tố phổ biến nhất trong lớp vỏ Trái đất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4" y="0"/>
            <a:ext cx="11782696" cy="560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2407377" y="5606824"/>
            <a:ext cx="70723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vi-VN" alt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59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ublic\Pictures\Sample Pictures\Capture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28626"/>
            <a:ext cx="8358188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C:\Users\Public\Pictures\Sample Pictures\Capture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0" y="113213"/>
            <a:ext cx="120874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50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Thành phần cơ thể người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2531" name="Picture 4" descr="Infographic] Những nguyên tố hóa học trong pháo hoa giúp cơ thể con người  hoạt động như thế nà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6" y="0"/>
            <a:ext cx="11112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895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C:\Users\Public\Pictures\Sample Pictures\Capture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3" y="0"/>
            <a:ext cx="50037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C:\Users\Public\Pictures\Sample Pictures\Capture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27" y="0"/>
            <a:ext cx="5059679" cy="341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C:\Users\Public\Pictures\Sample Pictures\Capture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27" y="3500438"/>
            <a:ext cx="5059679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384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3"/>
          <p:cNvGrpSpPr>
            <a:grpSpLocks/>
          </p:cNvGrpSpPr>
          <p:nvPr/>
        </p:nvGrpSpPr>
        <p:grpSpPr bwMode="auto">
          <a:xfrm>
            <a:off x="1010193" y="0"/>
            <a:ext cx="10337075" cy="6858000"/>
            <a:chOff x="285720" y="0"/>
            <a:chExt cx="8858280" cy="6286520"/>
          </a:xfrm>
        </p:grpSpPr>
        <p:pic>
          <p:nvPicPr>
            <p:cNvPr id="24579" name="Picture 2" descr="C:\Users\Public\Pictures\Sample Pictures\Capture1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285728"/>
              <a:ext cx="8572560" cy="6000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0" name="TextBox 2"/>
            <p:cNvSpPr txBox="1">
              <a:spLocks noChangeArrowheads="1"/>
            </p:cNvSpPr>
            <p:nvPr/>
          </p:nvSpPr>
          <p:spPr bwMode="auto">
            <a:xfrm>
              <a:off x="7786710" y="0"/>
              <a:ext cx="1357290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13019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Top 123+] Hình nền Powerpoint “ĐẸP NHỨC NÁCH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5603" name="Picture 3" descr="C:\Users\Admin\Pictures\tải xuốn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0"/>
            <a:ext cx="118175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1375954" y="1254443"/>
            <a:ext cx="859536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8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97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ÊN CÁC NGUYÊN TỐ HÓA HỌC THEO DANH PHÁP IUPAC - CÔ PHAN THẢO [27]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" y="0"/>
            <a:ext cx="62788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6688319" y="824049"/>
            <a:ext cx="39290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IUPAC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vi-VN" alt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64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50+ Hình nền Powerpoint ngộ nghĩnh, đáng yêu nhất - Phụ Kiện MacBook Chính 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4104596" y="231730"/>
            <a:ext cx="41433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2667000" y="1428751"/>
            <a:ext cx="7500938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en-US" alt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9620734" y="590397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1:Nguyên tử carbon có bao nhiêu proton ?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7857454" y="5191324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19555262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Cách nhận biết kim loại đồng chính xác nhất trong 5 Phú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5" name="AutoShape 4" descr="Giá kim loại đồng thế giới hôm nay 05/07/2022 bao nhiêu tiền 1kg?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6" name="AutoShape 6" descr="Kim Loại Đồng Để Làm Gì? 3 Ngành Dùng Nhiều Kim Loại Đồng Nhất Là?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7" name="AutoShape 8" descr="Sắt là gì? Ứng dụng và vai trò của kim loại sắt trong đời sống - Phế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8678" name="Picture 9" descr="C:\Users\Admin\Pictures\tải xuống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1" y="523221"/>
            <a:ext cx="5164182" cy="316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0" descr="C:\Users\Admin\Pictures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1" y="7937"/>
            <a:ext cx="4540432" cy="44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1" descr="C:\Users\Admin\Pictures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8" y="3686176"/>
            <a:ext cx="5442856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8"/>
          <p:cNvSpPr txBox="1">
            <a:spLocks noChangeArrowheads="1"/>
          </p:cNvSpPr>
          <p:nvPr/>
        </p:nvSpPr>
        <p:spPr bwMode="auto">
          <a:xfrm>
            <a:off x="2309814" y="1"/>
            <a:ext cx="2714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7275604" y="7937"/>
            <a:ext cx="2714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3" name="TextBox 10"/>
          <p:cNvSpPr txBox="1">
            <a:spLocks noChangeArrowheads="1"/>
          </p:cNvSpPr>
          <p:nvPr/>
        </p:nvSpPr>
        <p:spPr bwMode="auto">
          <a:xfrm>
            <a:off x="2309813" y="6334780"/>
            <a:ext cx="2714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alt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920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Public\Pictures\Sample Pictures\Capture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410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50+ Hình nền Powerpoint ngộ nghĩnh, đáng yêu nhất - Phụ Kiện MacBook Chính 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be 2"/>
          <p:cNvSpPr/>
          <p:nvPr/>
        </p:nvSpPr>
        <p:spPr>
          <a:xfrm>
            <a:off x="2738438" y="1428751"/>
            <a:ext cx="2857500" cy="2714625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4" name="Cube 3"/>
          <p:cNvSpPr/>
          <p:nvPr/>
        </p:nvSpPr>
        <p:spPr>
          <a:xfrm>
            <a:off x="6881813" y="1428751"/>
            <a:ext cx="2857500" cy="2714625"/>
          </a:xfrm>
          <a:prstGeom prst="cub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09876" y="2000250"/>
            <a:ext cx="21431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orine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81814" y="2071689"/>
            <a:ext cx="21431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3056709" y="4310744"/>
            <a:ext cx="6325416" cy="2098766"/>
          </a:xfrm>
          <a:prstGeom prst="cloudCallout">
            <a:avLst>
              <a:gd name="adj1" fmla="val -20662"/>
              <a:gd name="adj2" fmla="val -9249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10000" y="4857750"/>
            <a:ext cx="5143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89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ý thuyết Khoa học tự nhiên 7 Bài 3: Nguyên tố hóa học |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7" y="0"/>
            <a:ext cx="11808823" cy="702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666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3024188" y="714375"/>
            <a:ext cx="6215062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( 3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SGK -21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35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330926" y="95794"/>
            <a:ext cx="114691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736270"/>
              </p:ext>
            </p:extLst>
          </p:nvPr>
        </p:nvGraphicFramePr>
        <p:xfrm>
          <a:off x="487680" y="717844"/>
          <a:ext cx="11530149" cy="6127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0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39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7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(IUPAC)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2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Hydrogen</a:t>
                      </a:r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205"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2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</a:t>
                      </a:r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2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Neon</a:t>
                      </a:r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205"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205">
                <a:tc>
                  <a:txBody>
                    <a:bodyPr/>
                    <a:lstStyle/>
                    <a:p>
                      <a:pPr algn="ctr"/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205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Oxygen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205">
                <a:tc>
                  <a:txBody>
                    <a:bodyPr/>
                    <a:lstStyle/>
                    <a:p>
                      <a:pPr algn="ctr"/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205">
                <a:tc>
                  <a:txBody>
                    <a:bodyPr/>
                    <a:lstStyle/>
                    <a:p>
                      <a:pPr algn="ctr"/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205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205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Nitrogen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1205">
                <a:tc>
                  <a:txBody>
                    <a:bodyPr/>
                    <a:lstStyle/>
                    <a:p>
                      <a:pPr algn="ctr"/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tc>
                  <a:txBody>
                    <a:bodyPr/>
                    <a:lstStyle/>
                    <a:p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13" marB="45713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095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ình nền Powerpoint đẹ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5843" name="Picture 4" descr="100+ Hình nền Powerpoint đẹp và chất lượ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309814" y="1407796"/>
            <a:ext cx="7286625" cy="3071813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coca,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ctr">
              <a:buFontTx/>
              <a:buAutoNum type="arabicPeriod"/>
              <a:defRPr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3595689" y="285751"/>
            <a:ext cx="5572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KHÁM PHÁ !!!!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3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100+ Hình nền Powerpoint đẹp và chất lượ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6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Cây lớn lên nh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41" y="30162"/>
            <a:ext cx="584562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287384" y="4552993"/>
            <a:ext cx="864380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0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40+ hình nền powerpoint về môi trường cực chất cho bài thuyết tr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2809876" y="2214564"/>
            <a:ext cx="64293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296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140823" y="1848854"/>
            <a:ext cx="10328366" cy="373948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ts val="4663"/>
              </a:lnSpc>
              <a:spcBef>
                <a:spcPct val="0"/>
              </a:spcBef>
              <a:buNone/>
            </a:pPr>
            <a:r>
              <a:rPr lang="vi-V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mỗi 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một câu hỏi. Bạn nào giơ tay trước sẽ được quyền chọn 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mình, sau khi chọn nếu trả lời đúng người chơi sẽ nhận được một phần qùa. 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663"/>
              </a:lnSpc>
              <a:spcBef>
                <a:spcPct val="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70811" y="75196"/>
            <a:ext cx="5333642" cy="123110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7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SỐ BÍ ẨN</a:t>
            </a:r>
          </a:p>
        </p:txBody>
      </p:sp>
      <p:pic>
        <p:nvPicPr>
          <p:cNvPr id="3482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85725"/>
            <a:ext cx="66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669925"/>
            <a:ext cx="66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0" y="-65088"/>
            <a:ext cx="660400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669925"/>
            <a:ext cx="66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1193800"/>
            <a:ext cx="670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46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597421" y="5170198"/>
            <a:ext cx="1841735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Câu2: Chất khí cần cho sự hô hấp là ?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665156" y="5902525"/>
            <a:ext cx="1774000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562076" y="5170198"/>
            <a:ext cx="1805836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Hidrogen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749392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5501421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ảng tuần hoàn các nguyên tố hóa học – SONG PHƯ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74" y="1047733"/>
            <a:ext cx="733430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5554621"/>
            <a:ext cx="1346200" cy="1206500"/>
          </a:xfrm>
          <a:prstGeom prst="rect">
            <a:avLst/>
          </a:prstGeom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2285973" y="1047733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4095736" y="1047733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905499" y="1047733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7715261" y="1047733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2285973" y="2857496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4095736" y="2838459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5905499" y="2838459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7715261" y="2838459"/>
            <a:ext cx="1828800" cy="18288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37379" y="40783"/>
            <a:ext cx="4279378" cy="102598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867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SỐ BÍ ẨN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9720" y="4953011"/>
            <a:ext cx="816281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 tuần hoàn các nguyên tố hóa học </a:t>
            </a:r>
            <a:endParaRPr lang="en-US" sz="3733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95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6" action="ppaction://hlinksldjump"/>
          </p:cNvPr>
          <p:cNvSpPr/>
          <p:nvPr/>
        </p:nvSpPr>
        <p:spPr>
          <a:xfrm>
            <a:off x="1579419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55453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9419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 1</a:t>
            </a:r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3733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Nguyên tố hóa học fluorine có kí hiệu là :</a:t>
            </a:r>
            <a:endParaRPr lang="en-US" sz="3733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579419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Fl</a:t>
            </a:r>
            <a:endParaRPr lang="en-US" sz="3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11819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US" sz="3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475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587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99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811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923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4035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147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259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251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363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7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 là kí hiệu hóa học của nguyên tố nào sau đây ?</a:t>
            </a:r>
            <a:endParaRPr lang="en-US" sz="4267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6572253" y="3143248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Potassium ( Kali)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2000221" y="3143248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Calcium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CÂU HỎI 3</a:t>
            </a:r>
          </a:p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 tố Sodium có kí hiệu hóa học là :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52502"/>
            <a:ext cx="3810000" cy="987697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1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 4</a:t>
            </a:r>
          </a:p>
          <a:p>
            <a:pPr algn="ctr"/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267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Hemoglobin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 (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 ( iron)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9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 5</a:t>
            </a:r>
          </a:p>
          <a:p>
            <a:pPr algn="ctr"/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Muối khoáng của nguyên tố hóa học nào là thành phần quan trọng của xương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6381751" y="3047997"/>
            <a:ext cx="4230829" cy="1111251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Muối Magnesium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Mg)</a:t>
            </a:r>
          </a:p>
        </p:txBody>
      </p:sp>
      <p:sp>
        <p:nvSpPr>
          <p:cNvPr id="18" name="Snip Diagonal Corner Rectangle 17"/>
          <p:cNvSpPr/>
          <p:nvPr/>
        </p:nvSpPr>
        <p:spPr>
          <a:xfrm>
            <a:off x="2095472" y="3047997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Calcium( Ca)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0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 6</a:t>
            </a:r>
          </a:p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 tố nitrogen có kí hiệu hóa học là :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</a:t>
            </a: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 7</a:t>
            </a:r>
          </a:p>
          <a:p>
            <a:pPr algn="ctr"/>
            <a:r>
              <a:rPr lang="en-US" sz="3733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 tố hóa học nào sau đây có kí hiệu không xuất phát tên gọi theo IUPAC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Carbon</a:t>
            </a: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Sodium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0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1570181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46215" y="5247884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570181" y="685800"/>
            <a:ext cx="9042400" cy="20320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HỎI 8</a:t>
            </a:r>
          </a:p>
          <a:p>
            <a:pPr algn="ctr"/>
            <a:r>
              <a:rPr lang="en-US" sz="4267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 nay có tất cả bao nhiêu nguyên tố hóa học 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5701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120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802581" y="3124200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118 nguyên tố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38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49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60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71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83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3943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055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167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4159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27115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100+ Hình nền Powerpoint đẹp và chất lượ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70"/>
            <a:ext cx="11991703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095751" y="61083"/>
            <a:ext cx="5643563" cy="714375"/>
          </a:xfrm>
          <a:prstGeom prst="roundRect">
            <a:avLst/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84375" y="903666"/>
            <a:ext cx="102076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tên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nguyên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mẫu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alt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84375" y="1840437"/>
            <a:ext cx="7858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alt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8" name="AutoShape 2" descr="bảng nguyên tố hóa học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9155" name="Picture 3" descr="C:\Users\Admin\Pictures\bang-tuan-hoan-co-bao-nhieu-nguyen-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364312"/>
            <a:ext cx="12070080" cy="44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0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45803"/>
            <a:ext cx="3425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Nguyên tử có 8 proton trong hạt nhân là nguyên tử gì ?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Nitrogen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629808" y="5879009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641097" y="51913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  <p:extLst>
      <p:ext uri="{BB962C8B-B14F-4D97-AF65-F5344CB8AC3E}">
        <p14:creationId xmlns:p14="http://schemas.microsoft.com/office/powerpoint/2010/main" val="32977510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312"/>
            <a:ext cx="1534333" cy="44830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3887757"/>
            <a:ext cx="3425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Câu4: Muối khoáng của kim loại nào sau đây có trong sữa giúp chắc xương ?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Kali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Canxi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14111004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ngộ nghĩnh [NEW] - Cẩm Nang Tiếng 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645920" y="2143126"/>
            <a:ext cx="890886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TỐ </a:t>
            </a: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HỌC (4T) 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06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Tải +999 Hình Nền Powerpoint Ngộ Nghĩnh Đẹp Nhất Năm 201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3" name="AutoShape 4" descr="Tải +999 Hình Nền Powerpoint Ngộ Nghĩnh Đẹp Nhất Năm 201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4" name="Picture 6" descr="50+ Hình nền Powerpoint ngộ nghĩnh, đáng yêu nhất - Phụ Kiện MacBook Chính 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3727268" y="179274"/>
            <a:ext cx="47374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  <a:endParaRPr lang="vi-VN" altLang="en-US" sz="4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02080" y="1436914"/>
            <a:ext cx="8125097" cy="6347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NGUYÊN TỐ HÓA HỌC </a:t>
            </a:r>
            <a:endParaRPr lang="vi-VN" sz="4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23703" y="2544498"/>
            <a:ext cx="9109165" cy="14620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TÊN GỌI VÀ KÍ HIỆU CỦA NGUYÊN TỐ HÓA HỌC  </a:t>
            </a:r>
            <a:endParaRPr lang="vi-VN" sz="4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76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ững nguyên tố hóa học nào có trong cơ thể người? - KhoaHoc.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" y="-1"/>
            <a:ext cx="12096206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611086" y="6215063"/>
            <a:ext cx="8403499" cy="6429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nguyên tố hóa học  tạo nên cơ thể người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8826137" y="418012"/>
            <a:ext cx="3365863" cy="2786742"/>
          </a:xfrm>
          <a:prstGeom prst="cloudCallout">
            <a:avLst>
              <a:gd name="adj1" fmla="val -105788"/>
              <a:gd name="adj2" fmla="val 1506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AF273F5-C010-4EE2-AE74-184C89A575DB}">
  <we:reference id="wa104381411" version="1.0.0.0" store="en-US" storeType="OMEX"/>
  <we:alternateReferences>
    <we:reference id="wa104381411" version="1.0.0.0" store="WA10438141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1087</Words>
  <Application>Microsoft Office PowerPoint</Application>
  <PresentationFormat>Widescreen</PresentationFormat>
  <Paragraphs>274</Paragraphs>
  <Slides>49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GIÁO DỤC: ĐÁNH BAY COVID-19</dc:title>
  <dc:creator>Ngô Hoàng</dc:creator>
  <cp:lastModifiedBy>Admin</cp:lastModifiedBy>
  <cp:revision>70</cp:revision>
  <dcterms:created xsi:type="dcterms:W3CDTF">2020-04-09T18:31:27Z</dcterms:created>
  <dcterms:modified xsi:type="dcterms:W3CDTF">2025-10-05T08:28:18Z</dcterms:modified>
</cp:coreProperties>
</file>