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1"/>
  </p:notesMasterIdLst>
  <p:sldIdLst>
    <p:sldId id="1080" r:id="rId5"/>
    <p:sldId id="1163" r:id="rId6"/>
    <p:sldId id="1125" r:id="rId7"/>
    <p:sldId id="1169" r:id="rId8"/>
    <p:sldId id="1161" r:id="rId9"/>
    <p:sldId id="1171" r:id="rId10"/>
    <p:sldId id="1170" r:id="rId11"/>
    <p:sldId id="1172" r:id="rId12"/>
    <p:sldId id="1175" r:id="rId13"/>
    <p:sldId id="1174" r:id="rId14"/>
    <p:sldId id="1176" r:id="rId15"/>
    <p:sldId id="1178" r:id="rId16"/>
    <p:sldId id="1177" r:id="rId17"/>
    <p:sldId id="1179" r:id="rId18"/>
    <p:sldId id="1180" r:id="rId19"/>
    <p:sldId id="1181" r:id="rId20"/>
    <p:sldId id="1183" r:id="rId21"/>
    <p:sldId id="1182" r:id="rId22"/>
    <p:sldId id="1184" r:id="rId23"/>
    <p:sldId id="1186" r:id="rId24"/>
    <p:sldId id="1185" r:id="rId25"/>
    <p:sldId id="1173" r:id="rId26"/>
    <p:sldId id="1187" r:id="rId27"/>
    <p:sldId id="1188" r:id="rId28"/>
    <p:sldId id="1189" r:id="rId29"/>
    <p:sldId id="11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7184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CE32A34-1007-4F74-93F8-B73429F9EDBF}" type="slidenum">
              <a:rPr lang="en-US" altLang="en-US" smtClean="0"/>
              <a:pPr/>
              <a:t>13</a:t>
            </a:fld>
            <a:endParaRPr lang="en-US" altLang="en-US" smtClean="0"/>
          </a:p>
        </p:txBody>
      </p:sp>
    </p:spTree>
    <p:extLst>
      <p:ext uri="{BB962C8B-B14F-4D97-AF65-F5344CB8AC3E}">
        <p14:creationId xmlns:p14="http://schemas.microsoft.com/office/powerpoint/2010/main" val="123554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7DF616-0861-4132-9315-9DCA5B1E735E}" type="slidenum">
              <a:rPr lang="en-US" altLang="en-US" smtClean="0"/>
              <a:pPr/>
              <a:t>14</a:t>
            </a:fld>
            <a:endParaRPr lang="en-US" altLang="en-US" smtClean="0"/>
          </a:p>
        </p:txBody>
      </p:sp>
    </p:spTree>
    <p:extLst>
      <p:ext uri="{BB962C8B-B14F-4D97-AF65-F5344CB8AC3E}">
        <p14:creationId xmlns:p14="http://schemas.microsoft.com/office/powerpoint/2010/main" val="235039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168BEA-381C-4AA7-9B47-D8A465E52D31}" type="slidenum">
              <a:rPr lang="en-US" altLang="en-US" smtClean="0"/>
              <a:pPr/>
              <a:t>15</a:t>
            </a:fld>
            <a:endParaRPr lang="en-US" altLang="en-US" smtClean="0"/>
          </a:p>
        </p:txBody>
      </p:sp>
    </p:spTree>
    <p:extLst>
      <p:ext uri="{BB962C8B-B14F-4D97-AF65-F5344CB8AC3E}">
        <p14:creationId xmlns:p14="http://schemas.microsoft.com/office/powerpoint/2010/main" val="386938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420983-A219-496C-86B7-055E4E12E0F3}" type="slidenum">
              <a:rPr lang="en-US" altLang="en-US" smtClean="0"/>
              <a:pPr/>
              <a:t>16</a:t>
            </a:fld>
            <a:endParaRPr lang="en-US" altLang="en-US" smtClean="0"/>
          </a:p>
        </p:txBody>
      </p:sp>
    </p:spTree>
    <p:extLst>
      <p:ext uri="{BB962C8B-B14F-4D97-AF65-F5344CB8AC3E}">
        <p14:creationId xmlns:p14="http://schemas.microsoft.com/office/powerpoint/2010/main" val="12423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2375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28E90A-44DD-4161-8F7E-53B226122553}" type="slidenum">
              <a:rPr lang="en-US" altLang="en-US" smtClean="0"/>
              <a:pPr/>
              <a:t>18</a:t>
            </a:fld>
            <a:endParaRPr lang="en-US" altLang="en-US" smtClean="0"/>
          </a:p>
        </p:txBody>
      </p:sp>
    </p:spTree>
    <p:extLst>
      <p:ext uri="{BB962C8B-B14F-4D97-AF65-F5344CB8AC3E}">
        <p14:creationId xmlns:p14="http://schemas.microsoft.com/office/powerpoint/2010/main" val="62918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B21A30-9F06-4EBB-B7DC-7E1E5420576A}" type="slidenum">
              <a:rPr lang="en-US" altLang="en-US" smtClean="0"/>
              <a:pPr/>
              <a:t>19</a:t>
            </a:fld>
            <a:endParaRPr lang="en-US" altLang="en-US" smtClean="0"/>
          </a:p>
        </p:txBody>
      </p:sp>
    </p:spTree>
    <p:extLst>
      <p:ext uri="{BB962C8B-B14F-4D97-AF65-F5344CB8AC3E}">
        <p14:creationId xmlns:p14="http://schemas.microsoft.com/office/powerpoint/2010/main" val="151871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21</a:t>
            </a:fld>
            <a:endParaRPr lang="en-US" altLang="zh-CN" smtClean="0">
              <a:latin typeface="等线"/>
              <a:ea typeface="等线"/>
              <a:cs typeface="等线"/>
            </a:endParaRPr>
          </a:p>
        </p:txBody>
      </p:sp>
    </p:spTree>
    <p:extLst>
      <p:ext uri="{BB962C8B-B14F-4D97-AF65-F5344CB8AC3E}">
        <p14:creationId xmlns:p14="http://schemas.microsoft.com/office/powerpoint/2010/main" val="349700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26</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2930CA-D50E-45F3-9DF5-EC8588F41831}" type="slidenum">
              <a:rPr lang="en-US" altLang="en-US" smtClean="0"/>
              <a:pPr/>
              <a:t>4</a:t>
            </a:fld>
            <a:endParaRPr lang="en-US" altLang="en-US" smtClean="0"/>
          </a:p>
        </p:txBody>
      </p:sp>
    </p:spTree>
    <p:extLst>
      <p:ext uri="{BB962C8B-B14F-4D97-AF65-F5344CB8AC3E}">
        <p14:creationId xmlns:p14="http://schemas.microsoft.com/office/powerpoint/2010/main" val="107823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0702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6175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7CF557-ED4E-4CC3-BE6E-A3E8D5B20B0C}" type="slidenum">
              <a:rPr lang="en-US" altLang="en-US" smtClean="0"/>
              <a:pPr/>
              <a:t>10</a:t>
            </a:fld>
            <a:endParaRPr lang="en-US" altLang="en-US" smtClean="0"/>
          </a:p>
        </p:txBody>
      </p:sp>
    </p:spTree>
    <p:extLst>
      <p:ext uri="{BB962C8B-B14F-4D97-AF65-F5344CB8AC3E}">
        <p14:creationId xmlns:p14="http://schemas.microsoft.com/office/powerpoint/2010/main" val="318454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589762-EBB7-4490-819C-C3D64F447101}" type="slidenum">
              <a:rPr lang="en-US" altLang="en-US" smtClean="0"/>
              <a:pPr/>
              <a:t>11</a:t>
            </a:fld>
            <a:endParaRPr lang="en-US" altLang="en-US" smtClean="0"/>
          </a:p>
        </p:txBody>
      </p:sp>
    </p:spTree>
    <p:extLst>
      <p:ext uri="{BB962C8B-B14F-4D97-AF65-F5344CB8AC3E}">
        <p14:creationId xmlns:p14="http://schemas.microsoft.com/office/powerpoint/2010/main" val="272696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24/07/2023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2023/7/24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8.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solidFill>
                  <a:schemeClr val="tx1"/>
                </a:solidFill>
                <a:latin typeface="Times New Roman" panose="02020603050405020304" pitchFamily="18" charset="0"/>
                <a:cs typeface="Times New Roman" panose="02020603050405020304" pitchFamily="18" charset="0"/>
              </a:rPr>
              <a:t> NÓI </a:t>
            </a:r>
            <a:r>
              <a:rPr lang="en-US" sz="3600" b="1">
                <a:solidFill>
                  <a:schemeClr val="tx1"/>
                </a:solidFill>
                <a:latin typeface="Times New Roman" panose="02020603050405020304" pitchFamily="18" charset="0"/>
                <a:cs typeface="Times New Roman" panose="02020603050405020304" pitchFamily="18" charset="0"/>
              </a:rPr>
              <a:t>VÀ NGHE. TRÌNH BÀY BÀI GIỚI THIỆU NGẮN VỀ MỘT CUỐN SÁCH (CUỐN TRUYỆN LỊCH SỬ)</a:t>
            </a:r>
            <a:endParaRPr lang="en-US" sz="3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609600" y="1447800"/>
            <a:ext cx="1905000" cy="4038600"/>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Tập luyện trước khi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00400" y="914400"/>
            <a:ext cx="7315200" cy="2133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3200">
                <a:solidFill>
                  <a:schemeClr val="tx1"/>
                </a:solidFill>
                <a:latin typeface="Times New Roman" panose="02020603050405020304" pitchFamily="18" charset="0"/>
                <a:cs typeface="Times New Roman" panose="02020603050405020304" pitchFamily="18" charset="0"/>
              </a:rPr>
              <a:t>Tập nói một mình( nói thầm, nói to thành tiếng, nói trước gương, thu âm, thu hình bài nói)  để nắm chắc nội dung bài nói. </a:t>
            </a:r>
          </a:p>
        </p:txBody>
      </p:sp>
      <p:sp>
        <p:nvSpPr>
          <p:cNvPr id="6" name="Rounded Rectangle 5"/>
          <p:cNvSpPr/>
          <p:nvPr/>
        </p:nvSpPr>
        <p:spPr>
          <a:xfrm>
            <a:off x="3352800" y="3565525"/>
            <a:ext cx="7315200" cy="2133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3200">
                <a:latin typeface="Times New Roman" panose="02020603050405020304" pitchFamily="18" charset="0"/>
                <a:cs typeface="Times New Roman" panose="02020603050405020304" pitchFamily="18" charset="0"/>
              </a:rPr>
              <a:t>Xem lại bài nói nói đã  thu âm hoặc ghi hình để điều chỉnh dung lượng, tốc độ, giọng nói, các cử chỉ điệu bộ khi nói.</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EA278526-4C74-B970-5FA7-2D4F747F3840}"/>
              </a:ext>
            </a:extLst>
          </p:cNvPr>
          <p:cNvCxnSpPr>
            <a:cxnSpLocks/>
          </p:cNvCxnSpPr>
          <p:nvPr/>
        </p:nvCxnSpPr>
        <p:spPr>
          <a:xfrm flipV="1">
            <a:off x="2232025" y="1997075"/>
            <a:ext cx="968375" cy="12096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278526-4C74-B970-5FA7-2D4F747F3840}"/>
              </a:ext>
            </a:extLst>
          </p:cNvPr>
          <p:cNvCxnSpPr>
            <a:cxnSpLocks/>
            <a:endCxn id="6" idx="1"/>
          </p:cNvCxnSpPr>
          <p:nvPr/>
        </p:nvCxnSpPr>
        <p:spPr>
          <a:xfrm>
            <a:off x="2232025" y="3206750"/>
            <a:ext cx="1120775" cy="14255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585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2819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3505200"/>
            <a:ext cx="2876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57200" y="1981200"/>
            <a:ext cx="2057400" cy="914400"/>
          </a:xfrm>
          <a:prstGeom prst="ellipse">
            <a:avLst/>
          </a:prstGeom>
          <a:scene3d>
            <a:camera prst="perspectiveRelaxedModerately"/>
            <a:lightRig rig="threePt" dir="t"/>
          </a:scene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Bạn bè</a:t>
            </a:r>
          </a:p>
        </p:txBody>
      </p:sp>
      <p:sp>
        <p:nvSpPr>
          <p:cNvPr id="5" name="Oval 4"/>
          <p:cNvSpPr/>
          <p:nvPr/>
        </p:nvSpPr>
        <p:spPr>
          <a:xfrm>
            <a:off x="228600" y="5638800"/>
            <a:ext cx="2438400" cy="990600"/>
          </a:xfrm>
          <a:prstGeom prst="ellipse">
            <a:avLst/>
          </a:prstGeom>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Ngừời thân</a:t>
            </a:r>
          </a:p>
        </p:txBody>
      </p:sp>
      <p:sp>
        <p:nvSpPr>
          <p:cNvPr id="6" name="TextBox 5"/>
          <p:cNvSpPr txBox="1">
            <a:spLocks noChangeArrowheads="1"/>
          </p:cNvSpPr>
          <p:nvPr/>
        </p:nvSpPr>
        <p:spPr bwMode="auto">
          <a:xfrm>
            <a:off x="3505200" y="1219200"/>
            <a:ext cx="8305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Nói cho bạn, cho anh chị hoặc người thân của mình nghe. </a:t>
            </a:r>
          </a:p>
          <a:p>
            <a:pPr>
              <a:spcBef>
                <a:spcPct val="0"/>
              </a:spcBef>
              <a:buFontTx/>
              <a:buNone/>
            </a:pPr>
            <a:r>
              <a:rPr lang="en-US" altLang="en-US">
                <a:latin typeface="Times New Roman" panose="02020603050405020304" pitchFamily="18" charset="0"/>
                <a:cs typeface="Times New Roman" panose="02020603050405020304" pitchFamily="18" charset="0"/>
              </a:rPr>
              <a:t>+ Tập luyện nói trước đám đông để rèn luyện tâm lý cũng như kỹ năng trình bày.</a:t>
            </a:r>
          </a:p>
          <a:p>
            <a:pPr>
              <a:spcBef>
                <a:spcPct val="0"/>
              </a:spcBef>
              <a:buFontTx/>
              <a:buNone/>
            </a:pPr>
            <a:r>
              <a:rPr lang="en-US" altLang="en-US">
                <a:latin typeface="Times New Roman" panose="02020603050405020304" pitchFamily="18" charset="0"/>
                <a:cs typeface="Times New Roman" panose="02020603050405020304" pitchFamily="18" charset="0"/>
              </a:rPr>
              <a:t>+  Nhờ mọi người kiểm soát thời gian nói, tốc độ nói và biểu cảm, cử chỉ cho mình. </a:t>
            </a:r>
          </a:p>
          <a:p>
            <a:pPr>
              <a:spcBef>
                <a:spcPct val="0"/>
              </a:spcBef>
              <a:buFontTx/>
              <a:buNone/>
            </a:pPr>
            <a:r>
              <a:rPr lang="en-US" altLang="en-US">
                <a:latin typeface="Times New Roman" panose="02020603050405020304" pitchFamily="18" charset="0"/>
                <a:cs typeface="Times New Roman" panose="02020603050405020304" pitchFamily="18" charset="0"/>
              </a:rPr>
              <a:t>+ Lắng nghe góp ý của mọi người để từ đó hoàn thiện bài nói.</a:t>
            </a:r>
          </a:p>
        </p:txBody>
      </p:sp>
      <p:sp>
        <p:nvSpPr>
          <p:cNvPr id="7" name="Oval 6"/>
          <p:cNvSpPr/>
          <p:nvPr/>
        </p:nvSpPr>
        <p:spPr>
          <a:xfrm>
            <a:off x="3200400" y="304800"/>
            <a:ext cx="8458200" cy="685800"/>
          </a:xfrm>
          <a:prstGeom prst="ellipse">
            <a:avLst/>
          </a:prstGeom>
          <a:scene3d>
            <a:camera prst="orthographicFront"/>
            <a:lightRig rig="threePt" dir="t"/>
          </a:scene3d>
          <a:sp3d>
            <a:bevelT w="139700" h="139700" prst="divot"/>
          </a:sp3d>
        </p:spPr>
        <p:style>
          <a:lnRef idx="1">
            <a:schemeClr val="accent2"/>
          </a:lnRef>
          <a:fillRef idx="2">
            <a:schemeClr val="accent2"/>
          </a:fillRef>
          <a:effectRef idx="1">
            <a:schemeClr val="accent2"/>
          </a:effectRef>
          <a:fontRef idx="minor">
            <a:schemeClr val="dk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Tập luyện trước khi nói:</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45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 NÓI </a:t>
            </a:r>
            <a:r>
              <a:rPr lang="en-US" sz="3200" b="1">
                <a:solidFill>
                  <a:schemeClr val="tx1"/>
                </a:solidFill>
                <a:latin typeface="Times New Roman" panose="02020603050405020304" pitchFamily="18" charset="0"/>
                <a:cs typeface="Times New Roman" panose="02020603050405020304" pitchFamily="18" charset="0"/>
              </a:rPr>
              <a:t>VÀ NGHE. TRÌNH BÀY BÀI GIỚI THIỆU NGẮN VỀ MỘT CUỐN SÁCH (CUỐN TRUYỆN LỊCH SỬ)</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7075" y="1504604"/>
            <a:ext cx="5378335" cy="3046988"/>
          </a:xfrm>
          <a:prstGeom prst="rect">
            <a:avLst/>
          </a:prstGeom>
          <a:noFill/>
        </p:spPr>
        <p:txBody>
          <a:bodyPr wrap="square" rtlCol="0">
            <a:spAutoFit/>
          </a:bodyPr>
          <a:lstStyle/>
          <a:p>
            <a:r>
              <a:rPr lang="pt-BR" sz="3200" b="1" smtClean="0">
                <a:latin typeface="Times New Roman" panose="02020603050405020304" pitchFamily="18" charset="0"/>
                <a:cs typeface="Times New Roman" panose="02020603050405020304" pitchFamily="18" charset="0"/>
              </a:rPr>
              <a:t>I. YÊU </a:t>
            </a:r>
            <a:r>
              <a:rPr lang="pt-BR" sz="3200" b="1">
                <a:latin typeface="Times New Roman" panose="02020603050405020304" pitchFamily="18" charset="0"/>
                <a:cs typeface="Times New Roman" panose="02020603050405020304" pitchFamily="18" charset="0"/>
              </a:rPr>
              <a:t>CẦU CỦA </a:t>
            </a:r>
            <a:r>
              <a:rPr lang="pt-BR" sz="3200" b="1">
                <a:latin typeface="Times New Roman" panose="02020603050405020304" pitchFamily="18" charset="0"/>
                <a:cs typeface="Times New Roman" panose="02020603050405020304" pitchFamily="18" charset="0"/>
              </a:rPr>
              <a:t>BÀI </a:t>
            </a:r>
            <a:r>
              <a:rPr lang="pt-BR" sz="3200" b="1" smtClean="0">
                <a:latin typeface="Times New Roman" panose="02020603050405020304" pitchFamily="18" charset="0"/>
                <a:cs typeface="Times New Roman" panose="02020603050405020304" pitchFamily="18" charset="0"/>
              </a:rPr>
              <a:t>NÓI</a:t>
            </a:r>
          </a:p>
          <a:p>
            <a:r>
              <a:rPr lang="en-US" sz="3200" b="1">
                <a:latin typeface="Times New Roman" panose="02020603050405020304" pitchFamily="18" charset="0"/>
                <a:cs typeface="Times New Roman" panose="02020603050405020304" pitchFamily="18" charset="0"/>
              </a:rPr>
              <a:t>II.</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CHUẨN BỊ TRƯỚC KHI NÓI</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III. TẬP LUYỆN TRƯỚC KHI NÓI</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IV. </a:t>
            </a:r>
            <a:r>
              <a:rPr lang="en-US" sz="3200" b="1">
                <a:latin typeface="Times New Roman" panose="02020603050405020304" pitchFamily="18" charset="0"/>
                <a:cs typeface="Times New Roman" panose="02020603050405020304" pitchFamily="18" charset="0"/>
              </a:rPr>
              <a:t>TRÌNH BÀY BÀI NÓI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131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2543175"/>
            <a:ext cx="2286000" cy="1295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n-US" sz="3600" b="1">
                <a:solidFill>
                  <a:schemeClr val="tx1"/>
                </a:solidFill>
                <a:latin typeface="Times New Roman" panose="02020603050405020304" pitchFamily="18" charset="0"/>
                <a:cs typeface="Times New Roman" panose="02020603050405020304" pitchFamily="18" charset="0"/>
              </a:rPr>
              <a:t>Mở đầu:</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51203" name="TextBox 4"/>
          <p:cNvSpPr txBox="1">
            <a:spLocks noChangeArrowheads="1"/>
          </p:cNvSpPr>
          <p:nvPr/>
        </p:nvSpPr>
        <p:spPr bwMode="auto">
          <a:xfrm>
            <a:off x="3733800" y="1001713"/>
            <a:ext cx="7620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Chào mọi người, giới thiệu rõ ràng, rành mạch về hoạt động thiện nguyện em lựa chọn để trình bày.</a:t>
            </a:r>
          </a:p>
          <a:p>
            <a:pPr>
              <a:spcBef>
                <a:spcPct val="0"/>
              </a:spcBef>
              <a:buFontTx/>
              <a:buNone/>
            </a:pPr>
            <a:endParaRPr lang="en-US" altLang="en-US">
              <a:latin typeface="Times New Roman" panose="02020603050405020304" pitchFamily="18" charset="0"/>
              <a:cs typeface="Times New Roman" panose="02020603050405020304" pitchFamily="18" charset="0"/>
            </a:endParaRPr>
          </a:p>
        </p:txBody>
      </p:sp>
      <p:sp>
        <p:nvSpPr>
          <p:cNvPr id="51204" name="TextBox 5"/>
          <p:cNvSpPr txBox="1">
            <a:spLocks noChangeArrowheads="1"/>
          </p:cNvSpPr>
          <p:nvPr/>
        </p:nvSpPr>
        <p:spPr bwMode="auto">
          <a:xfrm>
            <a:off x="3886200" y="3090863"/>
            <a:ext cx="8001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Có thể vào đề bằng những câu hỏi khơi gợi sự quan tâm của người nghe hoặc bằng những bức ảnh, những đồ vật, đoạn video, bài hát... Có liên quan đến vấn đề...</a:t>
            </a:r>
          </a:p>
        </p:txBody>
      </p:sp>
      <p:cxnSp>
        <p:nvCxnSpPr>
          <p:cNvPr id="11" name="Straight Arrow Connector 10">
            <a:extLst>
              <a:ext uri="{FF2B5EF4-FFF2-40B4-BE49-F238E27FC236}">
                <a16:creationId xmlns:a16="http://schemas.microsoft.com/office/drawing/2014/main" id="{EA278526-4C74-B970-5FA7-2D4F747F3840}"/>
              </a:ext>
            </a:extLst>
          </p:cNvPr>
          <p:cNvCxnSpPr>
            <a:cxnSpLocks/>
          </p:cNvCxnSpPr>
          <p:nvPr/>
        </p:nvCxnSpPr>
        <p:spPr>
          <a:xfrm flipV="1">
            <a:off x="2640013" y="1447800"/>
            <a:ext cx="1169987" cy="1743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278526-4C74-B970-5FA7-2D4F747F3840}"/>
              </a:ext>
            </a:extLst>
          </p:cNvPr>
          <p:cNvCxnSpPr>
            <a:cxnSpLocks/>
            <a:stCxn id="4" idx="3"/>
          </p:cNvCxnSpPr>
          <p:nvPr/>
        </p:nvCxnSpPr>
        <p:spPr>
          <a:xfrm>
            <a:off x="2667000" y="3190875"/>
            <a:ext cx="1295400" cy="21272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86200" y="5478087"/>
            <a:ext cx="7934498" cy="1077218"/>
          </a:xfrm>
          <a:prstGeom prst="rect">
            <a:avLst/>
          </a:prstGeom>
          <a:noFill/>
        </p:spPr>
        <p:txBody>
          <a:bodyPr wrap="square" rtlCol="0">
            <a:spAutoFit/>
          </a:bodyPr>
          <a:lstStyle/>
          <a:p>
            <a:r>
              <a:rPr lang="en-US" smtClean="0"/>
              <a:t> </a:t>
            </a:r>
            <a:r>
              <a:rPr lang="vi-VN" sz="3200">
                <a:latin typeface="Times New Roman" panose="02020603050405020304" pitchFamily="18" charset="0"/>
                <a:cs typeface="Times New Roman" panose="02020603050405020304" pitchFamily="18" charset="0"/>
              </a:rPr>
              <a:t>Nêu các thông tin chung về cuốn truyện.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A278526-4C74-B970-5FA7-2D4F747F3840}"/>
              </a:ext>
            </a:extLst>
          </p:cNvPr>
          <p:cNvCxnSpPr>
            <a:cxnSpLocks/>
            <a:stCxn id="4" idx="3"/>
          </p:cNvCxnSpPr>
          <p:nvPr/>
        </p:nvCxnSpPr>
        <p:spPr>
          <a:xfrm>
            <a:off x="2667000" y="3190875"/>
            <a:ext cx="1322387" cy="266128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158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2543175"/>
            <a:ext cx="1828800" cy="12954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US" sz="3600" b="1">
                <a:solidFill>
                  <a:schemeClr val="tx1"/>
                </a:solidFill>
                <a:latin typeface="Times New Roman" panose="02020603050405020304" pitchFamily="18" charset="0"/>
                <a:cs typeface="Times New Roman" panose="02020603050405020304" pitchFamily="18" charset="0"/>
              </a:rPr>
              <a:t>Triển khai:</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53251" name="TextBox 4"/>
          <p:cNvSpPr txBox="1">
            <a:spLocks noChangeArrowheads="1"/>
          </p:cNvSpPr>
          <p:nvPr/>
        </p:nvSpPr>
        <p:spPr bwMode="auto">
          <a:xfrm>
            <a:off x="3124200" y="733944"/>
            <a:ext cx="8743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Times New Roman" panose="02020603050405020304" pitchFamily="18" charset="0"/>
                <a:cs typeface="Times New Roman" panose="02020603050405020304" pitchFamily="18" charset="0"/>
              </a:rPr>
              <a:t>Trình bày các nội dung chính; nêu một vài nét nổi bật về nghệ thuật của cuốn truyện.</a:t>
            </a:r>
            <a:endParaRPr lang="en-US" altLang="en-US" sz="2800">
              <a:latin typeface="Times New Roman" panose="02020603050405020304" pitchFamily="18" charset="0"/>
              <a:cs typeface="Times New Roman" panose="02020603050405020304" pitchFamily="18" charset="0"/>
            </a:endParaRPr>
          </a:p>
        </p:txBody>
      </p:sp>
      <p:sp>
        <p:nvSpPr>
          <p:cNvPr id="53252" name="TextBox 5"/>
          <p:cNvSpPr txBox="1">
            <a:spLocks noChangeArrowheads="1"/>
          </p:cNvSpPr>
          <p:nvPr/>
        </p:nvSpPr>
        <p:spPr bwMode="auto">
          <a:xfrm>
            <a:off x="3289300" y="2493789"/>
            <a:ext cx="88201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smtClean="0">
                <a:latin typeface="Times New Roman" panose="02020603050405020304" pitchFamily="18" charset="0"/>
                <a:cs typeface="Times New Roman" panose="02020603050405020304" pitchFamily="18" charset="0"/>
              </a:rPr>
              <a:t>Lưu </a:t>
            </a:r>
            <a:r>
              <a:rPr lang="vi-VN" sz="2800">
                <a:latin typeface="Times New Roman" panose="02020603050405020304" pitchFamily="18" charset="0"/>
                <a:cs typeface="Times New Roman" panose="02020603050405020304" pitchFamily="18" charset="0"/>
              </a:rPr>
              <a:t>ý: Khi trình bày, cần chọn giọng nói phù hợp (giọng chia sẻ thân mật, giọng tâm tình,…), thể hiện các thông tin một cách chính xác. Kết hợp ngôn ngữ nói với các phương tiện phi ngôn ngữ như nét mặt, ánh mắt, cử chỉ, điệu </a:t>
            </a:r>
            <a:r>
              <a:rPr lang="vi-VN" sz="2800">
                <a:latin typeface="Times New Roman" panose="02020603050405020304" pitchFamily="18" charset="0"/>
                <a:cs typeface="Times New Roman" panose="02020603050405020304" pitchFamily="18" charset="0"/>
              </a:rPr>
              <a:t>bộ</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A278526-4C74-B970-5FA7-2D4F747F3840}"/>
              </a:ext>
            </a:extLst>
          </p:cNvPr>
          <p:cNvCxnSpPr>
            <a:cxnSpLocks/>
            <a:endCxn id="53251" idx="1"/>
          </p:cNvCxnSpPr>
          <p:nvPr/>
        </p:nvCxnSpPr>
        <p:spPr>
          <a:xfrm flipV="1">
            <a:off x="2209800" y="1210998"/>
            <a:ext cx="914400" cy="197987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278526-4C74-B970-5FA7-2D4F747F3840}"/>
              </a:ext>
            </a:extLst>
          </p:cNvPr>
          <p:cNvCxnSpPr>
            <a:cxnSpLocks/>
          </p:cNvCxnSpPr>
          <p:nvPr/>
        </p:nvCxnSpPr>
        <p:spPr>
          <a:xfrm flipV="1">
            <a:off x="2222500" y="2892829"/>
            <a:ext cx="1066800" cy="28375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278526-4C74-B970-5FA7-2D4F747F3840}"/>
              </a:ext>
            </a:extLst>
          </p:cNvPr>
          <p:cNvCxnSpPr>
            <a:cxnSpLocks/>
            <a:stCxn id="4" idx="3"/>
          </p:cNvCxnSpPr>
          <p:nvPr/>
        </p:nvCxnSpPr>
        <p:spPr>
          <a:xfrm>
            <a:off x="2209800" y="3190875"/>
            <a:ext cx="1066800" cy="211264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76600" y="4937760"/>
            <a:ext cx="859155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Sử dụng từ ngữ để liên kết các ý trong bài trình bày như </a:t>
            </a:r>
            <a:r>
              <a:rPr lang="en-US" sz="2800" b="1">
                <a:latin typeface="Times New Roman" panose="02020603050405020304" pitchFamily="18" charset="0"/>
                <a:cs typeface="Times New Roman" panose="02020603050405020304" pitchFamily="18" charset="0"/>
              </a:rPr>
              <a:t>trước tiên, mặt khác, hơn nữa, không chỉ vậy,</a:t>
            </a:r>
            <a:r>
              <a:rPr lang="en-US" sz="2800">
                <a:latin typeface="Times New Roman" panose="02020603050405020304" pitchFamily="18" charset="0"/>
                <a:cs typeface="Times New Roman" panose="02020603050405020304" pitchFamily="18" charset="0"/>
              </a:rPr>
              <a:t> giúp cho các ý chính được thể hiện rõ ràng, chặt chẽ.</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281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2543175"/>
            <a:ext cx="2286000" cy="12954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US" sz="3600" b="1">
                <a:solidFill>
                  <a:schemeClr val="tx1"/>
                </a:solidFill>
                <a:latin typeface="Times New Roman" panose="02020603050405020304" pitchFamily="18" charset="0"/>
                <a:cs typeface="Times New Roman" panose="02020603050405020304" pitchFamily="18" charset="0"/>
              </a:rPr>
              <a:t>Kết thúc:</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55299" name="TextBox 4"/>
          <p:cNvSpPr txBox="1">
            <a:spLocks noChangeArrowheads="1"/>
          </p:cNvSpPr>
          <p:nvPr/>
        </p:nvSpPr>
        <p:spPr bwMode="auto">
          <a:xfrm>
            <a:off x="3733800" y="1001713"/>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mtClean="0">
                <a:latin typeface="Times New Roman" panose="02020603050405020304" pitchFamily="18" charset="0"/>
                <a:cs typeface="Times New Roman" panose="02020603050405020304" pitchFamily="18" charset="0"/>
              </a:rPr>
              <a:t>Nêu </a:t>
            </a:r>
            <a:r>
              <a:rPr lang="vi-VN">
                <a:latin typeface="Times New Roman" panose="02020603050405020304" pitchFamily="18" charset="0"/>
                <a:cs typeface="Times New Roman" panose="02020603050405020304" pitchFamily="18" charset="0"/>
              </a:rPr>
              <a:t>suy nghĩ của bản thân về ý nghĩa của cuốn truyện.</a:t>
            </a:r>
            <a:endParaRPr lang="en-US">
              <a:latin typeface="Times New Roman" panose="02020603050405020304" pitchFamily="18" charset="0"/>
              <a:cs typeface="Times New Roman" panose="02020603050405020304" pitchFamily="18" charset="0"/>
            </a:endParaRPr>
          </a:p>
        </p:txBody>
      </p:sp>
      <p:sp>
        <p:nvSpPr>
          <p:cNvPr id="55300" name="TextBox 5"/>
          <p:cNvSpPr txBox="1">
            <a:spLocks noChangeArrowheads="1"/>
          </p:cNvSpPr>
          <p:nvPr/>
        </p:nvSpPr>
        <p:spPr bwMode="auto">
          <a:xfrm>
            <a:off x="3886200" y="3090863"/>
            <a:ext cx="800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atin typeface="Times New Roman" panose="02020603050405020304" pitchFamily="18" charset="0"/>
                <a:cs typeface="Times New Roman" panose="02020603050405020304" pitchFamily="18" charset="0"/>
              </a:rPr>
              <a:t>Cảm ơn mọi người đã lắng nghe và xin ý kiến trao đổi, góp ý. </a:t>
            </a:r>
            <a:endParaRPr lang="en-US" altLang="en-US">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A278526-4C74-B970-5FA7-2D4F747F3840}"/>
              </a:ext>
            </a:extLst>
          </p:cNvPr>
          <p:cNvCxnSpPr>
            <a:cxnSpLocks/>
          </p:cNvCxnSpPr>
          <p:nvPr/>
        </p:nvCxnSpPr>
        <p:spPr>
          <a:xfrm flipV="1">
            <a:off x="2640013" y="1447800"/>
            <a:ext cx="1169987" cy="1743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278526-4C74-B970-5FA7-2D4F747F3840}"/>
              </a:ext>
            </a:extLst>
          </p:cNvPr>
          <p:cNvCxnSpPr>
            <a:cxnSpLocks/>
            <a:stCxn id="4" idx="3"/>
          </p:cNvCxnSpPr>
          <p:nvPr/>
        </p:nvCxnSpPr>
        <p:spPr>
          <a:xfrm>
            <a:off x="2667000" y="3190875"/>
            <a:ext cx="1295400" cy="21272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717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1219200"/>
            <a:ext cx="2022475" cy="3581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Lưu ý khi trình bày bài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733800" y="457200"/>
            <a:ext cx="7772400" cy="1600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latin typeface="Times New Roman" panose="02020603050405020304" pitchFamily="18" charset="0"/>
                <a:cs typeface="Times New Roman" panose="02020603050405020304" pitchFamily="18" charset="0"/>
              </a:rPr>
              <a:t>Chú ý điều chỉnh âm lượng, tốc độ nói, sắc thái biểu cảm của giọng nói, gương mặt, cử chỉ, điệu bộ cho phù hợp với nội dung bài nói. </a:t>
            </a:r>
          </a:p>
        </p:txBody>
      </p:sp>
      <p:sp>
        <p:nvSpPr>
          <p:cNvPr id="4" name="Rounded Rectangle 3"/>
          <p:cNvSpPr/>
          <p:nvPr/>
        </p:nvSpPr>
        <p:spPr>
          <a:xfrm>
            <a:off x="3657600" y="2667000"/>
            <a:ext cx="8001000" cy="1219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2800">
                <a:solidFill>
                  <a:schemeClr val="tx1"/>
                </a:solidFill>
                <a:latin typeface="Times New Roman" panose="02020603050405020304" pitchFamily="18" charset="0"/>
                <a:cs typeface="Times New Roman" panose="02020603050405020304" pitchFamily="18" charset="0"/>
              </a:rPr>
              <a:t>Tương tác tích cực với người nghe thông qua ánh mắt, cử chỉ, những câu hỏi gợi dẫn,....</a:t>
            </a:r>
          </a:p>
        </p:txBody>
      </p:sp>
      <p:sp>
        <p:nvSpPr>
          <p:cNvPr id="5" name="Rounded Rectangle 4"/>
          <p:cNvSpPr/>
          <p:nvPr/>
        </p:nvSpPr>
        <p:spPr>
          <a:xfrm>
            <a:off x="3648075" y="4776788"/>
            <a:ext cx="7580313"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chemeClr val="tx1"/>
                </a:solidFill>
                <a:latin typeface="Times New Roman" panose="02020603050405020304" pitchFamily="18" charset="0"/>
                <a:cs typeface="Times New Roman" panose="02020603050405020304" pitchFamily="18" charset="0"/>
              </a:rPr>
              <a:t>Trình bày bài nói trong thời gian qui định.</a:t>
            </a:r>
          </a:p>
        </p:txBody>
      </p:sp>
      <p:cxnSp>
        <p:nvCxnSpPr>
          <p:cNvPr id="6" name="Straight Arrow Connector 5">
            <a:extLst>
              <a:ext uri="{FF2B5EF4-FFF2-40B4-BE49-F238E27FC236}">
                <a16:creationId xmlns:a16="http://schemas.microsoft.com/office/drawing/2014/main" id="{EA278526-4C74-B970-5FA7-2D4F747F3840}"/>
              </a:ext>
            </a:extLst>
          </p:cNvPr>
          <p:cNvCxnSpPr>
            <a:cxnSpLocks/>
          </p:cNvCxnSpPr>
          <p:nvPr/>
        </p:nvCxnSpPr>
        <p:spPr>
          <a:xfrm flipV="1">
            <a:off x="2559050" y="1166813"/>
            <a:ext cx="1169988" cy="1743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278526-4C74-B970-5FA7-2D4F747F3840}"/>
              </a:ext>
            </a:extLst>
          </p:cNvPr>
          <p:cNvCxnSpPr>
            <a:cxnSpLocks/>
          </p:cNvCxnSpPr>
          <p:nvPr/>
        </p:nvCxnSpPr>
        <p:spPr>
          <a:xfrm>
            <a:off x="2559050" y="2909888"/>
            <a:ext cx="1101725" cy="30480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278526-4C74-B970-5FA7-2D4F747F3840}"/>
              </a:ext>
            </a:extLst>
          </p:cNvPr>
          <p:cNvCxnSpPr>
            <a:cxnSpLocks/>
          </p:cNvCxnSpPr>
          <p:nvPr/>
        </p:nvCxnSpPr>
        <p:spPr>
          <a:xfrm>
            <a:off x="2559050" y="2909888"/>
            <a:ext cx="1066800" cy="231140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142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 NÓI </a:t>
            </a:r>
            <a:r>
              <a:rPr lang="en-US" sz="3200" b="1">
                <a:solidFill>
                  <a:schemeClr val="tx1"/>
                </a:solidFill>
                <a:latin typeface="Times New Roman" panose="02020603050405020304" pitchFamily="18" charset="0"/>
                <a:cs typeface="Times New Roman" panose="02020603050405020304" pitchFamily="18" charset="0"/>
              </a:rPr>
              <a:t>VÀ NGHE. TRÌNH BÀY BÀI GIỚI THIỆU NGẮN VỀ MỘT CUỐN SÁCH (CUỐN TRUYỆN LỊCH SỬ)</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7075" y="1504604"/>
            <a:ext cx="5378335" cy="3046988"/>
          </a:xfrm>
          <a:prstGeom prst="rect">
            <a:avLst/>
          </a:prstGeom>
          <a:noFill/>
        </p:spPr>
        <p:txBody>
          <a:bodyPr wrap="square" rtlCol="0">
            <a:spAutoFit/>
          </a:bodyPr>
          <a:lstStyle/>
          <a:p>
            <a:r>
              <a:rPr lang="pt-BR" sz="3200" b="1" smtClean="0">
                <a:latin typeface="Times New Roman" panose="02020603050405020304" pitchFamily="18" charset="0"/>
                <a:cs typeface="Times New Roman" panose="02020603050405020304" pitchFamily="18" charset="0"/>
              </a:rPr>
              <a:t>I. YÊU </a:t>
            </a:r>
            <a:r>
              <a:rPr lang="pt-BR" sz="3200" b="1">
                <a:latin typeface="Times New Roman" panose="02020603050405020304" pitchFamily="18" charset="0"/>
                <a:cs typeface="Times New Roman" panose="02020603050405020304" pitchFamily="18" charset="0"/>
              </a:rPr>
              <a:t>CẦU CỦA </a:t>
            </a:r>
            <a:r>
              <a:rPr lang="pt-BR" sz="3200" b="1">
                <a:latin typeface="Times New Roman" panose="02020603050405020304" pitchFamily="18" charset="0"/>
                <a:cs typeface="Times New Roman" panose="02020603050405020304" pitchFamily="18" charset="0"/>
              </a:rPr>
              <a:t>BÀI </a:t>
            </a:r>
            <a:r>
              <a:rPr lang="pt-BR" sz="3200" b="1" smtClean="0">
                <a:latin typeface="Times New Roman" panose="02020603050405020304" pitchFamily="18" charset="0"/>
                <a:cs typeface="Times New Roman" panose="02020603050405020304" pitchFamily="18" charset="0"/>
              </a:rPr>
              <a:t>NÓI</a:t>
            </a:r>
          </a:p>
          <a:p>
            <a:r>
              <a:rPr lang="en-US" sz="3200" b="1">
                <a:latin typeface="Times New Roman" panose="02020603050405020304" pitchFamily="18" charset="0"/>
                <a:cs typeface="Times New Roman" panose="02020603050405020304" pitchFamily="18" charset="0"/>
              </a:rPr>
              <a:t>II.</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CHUẨN BỊ TRƯỚC KHI NÓI</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III. TẬP LUYỆN TRƯỚC KHI NÓI</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IV. </a:t>
            </a:r>
            <a:r>
              <a:rPr lang="en-US" sz="3200" b="1">
                <a:latin typeface="Times New Roman" panose="02020603050405020304" pitchFamily="18" charset="0"/>
                <a:cs typeface="Times New Roman" panose="02020603050405020304" pitchFamily="18" charset="0"/>
              </a:rPr>
              <a:t>TRÌNH BÀY BÀI NÓI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48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a:xfrm>
            <a:off x="2496589" y="385157"/>
            <a:ext cx="6858000" cy="914400"/>
          </a:xfrm>
          <a:prstGeom prst="flowChartDecision">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nói</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55964" y="1508124"/>
            <a:ext cx="10626436" cy="4776297"/>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Tiếp thu những ý kiến mà em cho là xác đáng, có thể dùng cấu trúc c</a:t>
            </a:r>
            <a:r>
              <a:rPr lang="en-US" sz="3200">
                <a:latin typeface="Times New Roman" panose="02020603050405020304" pitchFamily="18" charset="0"/>
                <a:cs typeface="Times New Roman" panose="02020603050405020304" pitchFamily="18" charset="0"/>
              </a:rPr>
              <a:t>âu</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cảm ơn ý kiến đóng góp của bạn, tôi sẽ tiếp thu để bà</a:t>
            </a:r>
            <a:r>
              <a:rPr lang="en-US" sz="3200" b="1">
                <a:latin typeface="Times New Roman" panose="02020603050405020304" pitchFamily="18" charset="0"/>
                <a:cs typeface="Times New Roman" panose="02020603050405020304" pitchFamily="18" charset="0"/>
              </a:rPr>
              <a:t>i nói</a:t>
            </a:r>
            <a:r>
              <a:rPr lang="vi-VN" sz="3200" b="1">
                <a:latin typeface="Times New Roman" panose="02020603050405020304" pitchFamily="18" charset="0"/>
                <a:cs typeface="Times New Roman" panose="02020603050405020304" pitchFamily="18" charset="0"/>
              </a:rPr>
              <a:t> của mình hoàn thiện hơn.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Bổ sung lý lẽ, bằng chứng để bảo vệ ý kiến của mình nếu thấy ý kiến đó đúng, có thể dùng cấu trúc câu: cảm ơn bạn đã góp </a:t>
            </a:r>
            <a:r>
              <a:rPr lang="en-US" sz="3200">
                <a:latin typeface="Times New Roman" panose="02020603050405020304" pitchFamily="18" charset="0"/>
                <a:cs typeface="Times New Roman" panose="02020603050405020304" pitchFamily="18" charset="0"/>
              </a:rPr>
              <a:t>ý</a:t>
            </a:r>
            <a:r>
              <a:rPr lang="vi-VN" sz="3200">
                <a:latin typeface="Times New Roman" panose="02020603050405020304" pitchFamily="18" charset="0"/>
                <a:cs typeface="Times New Roman" panose="02020603050405020304" pitchFamily="18" charset="0"/>
              </a:rPr>
              <a:t> nhưng tôi xin bổ sung những lý lẽ bằng chứng để khẳng định cho quan điểm của mình</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ôi nghĩ rằng ý kiến của bạn </a:t>
            </a:r>
            <a:r>
              <a:rPr lang="en-US" sz="3200">
                <a:latin typeface="Times New Roman" panose="02020603050405020304" pitchFamily="18" charset="0"/>
                <a:cs typeface="Times New Roman" panose="02020603050405020304" pitchFamily="18" charset="0"/>
              </a:rPr>
              <a:t>chưa hợp</a:t>
            </a:r>
            <a:r>
              <a:rPr lang="vi-VN" sz="3200">
                <a:latin typeface="Times New Roman" panose="02020603050405020304" pitchFamily="18" charset="0"/>
                <a:cs typeface="Times New Roman" panose="02020603050405020304" pitchFamily="18" charset="0"/>
              </a:rPr>
              <a:t> l</a:t>
            </a:r>
            <a:r>
              <a:rPr lang="en-US" sz="3200">
                <a:latin typeface="Times New Roman" panose="02020603050405020304" pitchFamily="18" charset="0"/>
                <a:cs typeface="Times New Roman" panose="02020603050405020304" pitchFamily="18" charset="0"/>
              </a:rPr>
              <a:t>í</a:t>
            </a:r>
            <a:r>
              <a:rPr lang="vi-VN" sz="3200">
                <a:latin typeface="Times New Roman" panose="02020603050405020304" pitchFamily="18" charset="0"/>
                <a:cs typeface="Times New Roman" panose="02020603050405020304" pitchFamily="18" charset="0"/>
              </a:rPr>
              <a:t> bởi vì</a:t>
            </a:r>
            <a:r>
              <a:rPr 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171627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a:xfrm>
            <a:off x="3429000" y="152400"/>
            <a:ext cx="7848600" cy="914400"/>
          </a:xfrm>
          <a:prstGeom prst="flowChartDecision">
            <a:avLst/>
          </a:prstGeom>
        </p:spPr>
        <p:style>
          <a:lnRef idx="3">
            <a:schemeClr val="lt1"/>
          </a:lnRef>
          <a:fillRef idx="1">
            <a:schemeClr val="accent4"/>
          </a:fillRef>
          <a:effectRef idx="1">
            <a:schemeClr val="accent4"/>
          </a:effectRef>
          <a:fontRef idx="minor">
            <a:schemeClr val="lt1"/>
          </a:fontRef>
        </p:style>
        <p:txBody>
          <a:bodyPr anchor="ctr"/>
          <a:lstStyle/>
          <a:p>
            <a:pPr>
              <a:defRPr/>
            </a:pP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nghe</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15884" y="1066799"/>
            <a:ext cx="11687694" cy="571638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r>
              <a:rPr lang="en-US" sz="3200">
                <a:latin typeface="Times New Roman" panose="02020603050405020304" pitchFamily="18" charset="0"/>
                <a:cs typeface="Times New Roman" panose="02020603050405020304" pitchFamily="18" charset="0"/>
              </a:rPr>
              <a:t> </a:t>
            </a:r>
            <a:endParaRPr lang="en-US" sz="3200" smtClean="0">
              <a:latin typeface="Times New Roman" panose="02020603050405020304" pitchFamily="18" charset="0"/>
              <a:cs typeface="Times New Roman" panose="02020603050405020304" pitchFamily="18" charset="0"/>
            </a:endParaRPr>
          </a:p>
          <a:p>
            <a:r>
              <a:rPr lang="vi-VN" sz="3200" smtClean="0">
                <a:latin typeface="Times New Roman" panose="02020603050405020304" pitchFamily="18" charset="0"/>
                <a:cs typeface="Times New Roman" panose="02020603050405020304" pitchFamily="18" charset="0"/>
              </a:rPr>
              <a:t>Trao </a:t>
            </a:r>
            <a:r>
              <a:rPr lang="vi-VN" sz="3200">
                <a:latin typeface="Times New Roman" panose="02020603050405020304" pitchFamily="18" charset="0"/>
                <a:cs typeface="Times New Roman" panose="02020603050405020304" pitchFamily="18" charset="0"/>
              </a:rPr>
              <a:t>đổi, đánh giá những vấn đề sau đây để cùng rút kinh nghiệm:</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Các thông tin chung về cuốn truyện đã được giới thiệu rõ ràng chưa?</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Nội dung bài nói đã làm rõ được những thông tin quan trọng về nội dung và nghệ thuật của cuốn truyện chưa?</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Cảm xúc, suy nghĩ của người nói về cuốn truyện được thể hiện như thế nào?</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Việc sử dụng ngôn ngữ và các phương tiện phi ngôn ngữ, khả năng tương tác với người nghe đạt mức độ nào?</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Người nghe có thái độ như thế nào? Có nắm bắt được nội dung bài nói và nêu được ý kiến trao đổi không?</a:t>
            </a:r>
            <a:endParaRPr lang="en-US" sz="3200">
              <a:latin typeface="Times New Roman" panose="02020603050405020304" pitchFamily="18" charset="0"/>
              <a:cs typeface="Times New Roman" panose="02020603050405020304" pitchFamily="18" charset="0"/>
            </a:endParaRPr>
          </a:p>
          <a:p>
            <a:pPr>
              <a:defRPr/>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5613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5075845"/>
              </p:ext>
            </p:extLst>
          </p:nvPr>
        </p:nvGraphicFramePr>
        <p:xfrm>
          <a:off x="216132" y="865975"/>
          <a:ext cx="11812384" cy="5801565"/>
        </p:xfrm>
        <a:graphic>
          <a:graphicData uri="http://schemas.openxmlformats.org/drawingml/2006/table">
            <a:tbl>
              <a:tblPr firstRow="1" firstCol="1" bandRow="1">
                <a:tableStyleId>{5C22544A-7EE6-4342-B048-85BDC9FD1C3A}</a:tableStyleId>
              </a:tblPr>
              <a:tblGrid>
                <a:gridCol w="1671400">
                  <a:extLst>
                    <a:ext uri="{9D8B030D-6E8A-4147-A177-3AD203B41FA5}">
                      <a16:colId xmlns:a16="http://schemas.microsoft.com/office/drawing/2014/main" val="2351170249"/>
                    </a:ext>
                  </a:extLst>
                </a:gridCol>
                <a:gridCol w="6134250">
                  <a:extLst>
                    <a:ext uri="{9D8B030D-6E8A-4147-A177-3AD203B41FA5}">
                      <a16:colId xmlns:a16="http://schemas.microsoft.com/office/drawing/2014/main" val="3798309502"/>
                    </a:ext>
                  </a:extLst>
                </a:gridCol>
                <a:gridCol w="1311800">
                  <a:extLst>
                    <a:ext uri="{9D8B030D-6E8A-4147-A177-3AD203B41FA5}">
                      <a16:colId xmlns:a16="http://schemas.microsoft.com/office/drawing/2014/main" val="636229255"/>
                    </a:ext>
                  </a:extLst>
                </a:gridCol>
                <a:gridCol w="1347467">
                  <a:extLst>
                    <a:ext uri="{9D8B030D-6E8A-4147-A177-3AD203B41FA5}">
                      <a16:colId xmlns:a16="http://schemas.microsoft.com/office/drawing/2014/main" val="1303211716"/>
                    </a:ext>
                  </a:extLst>
                </a:gridCol>
                <a:gridCol w="1347467">
                  <a:extLst>
                    <a:ext uri="{9D8B030D-6E8A-4147-A177-3AD203B41FA5}">
                      <a16:colId xmlns:a16="http://schemas.microsoft.com/office/drawing/2014/main" val="2397804427"/>
                    </a:ext>
                  </a:extLst>
                </a:gridCol>
              </a:tblGrid>
              <a:tr h="286087">
                <a:tc gridSpan="2">
                  <a:txBody>
                    <a:bodyPr/>
                    <a:lstStyle/>
                    <a:p>
                      <a:pPr algn="ctr">
                        <a:spcAft>
                          <a:spcPts val="0"/>
                        </a:spcAft>
                      </a:pPr>
                      <a:r>
                        <a:rPr lang="vi-VN" sz="2000">
                          <a:solidFill>
                            <a:schemeClr val="tx1"/>
                          </a:solidFill>
                          <a:effectLst/>
                          <a:latin typeface="Times New Roman" panose="02020603050405020304" pitchFamily="18" charset="0"/>
                          <a:cs typeface="Times New Roman" panose="02020603050405020304" pitchFamily="18" charset="0"/>
                        </a:rPr>
                        <a:t>Tiêu chí</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h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Chưa tốt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Tốt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Xuất sắc</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59892433"/>
                  </a:ext>
                </a:extLst>
              </a:tr>
              <a:tr h="294529">
                <a:tc rowSpan="3">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Mở đầu</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Có lời chào ban đầu và giới thiệu</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785622128"/>
                  </a:ext>
                </a:extLst>
              </a:tr>
              <a:tr h="286087">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Giới thiệu rõ vấn đề của bài nói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2826856948"/>
                  </a:ext>
                </a:extLst>
              </a:tr>
              <a:tr h="315165">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Nêu khái quát được nội dung bài nói (bố cục, ý chính)</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3048524636"/>
                  </a:ext>
                </a:extLst>
              </a:tr>
              <a:tr h="315165">
                <a:tc rowSpan="4">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Nội dung chính</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Các thông tin chung về cuốn truyện đã được giới thiệu rõ ràng chưa?</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3258265295"/>
                  </a:ext>
                </a:extLst>
              </a:tr>
              <a:tr h="525275">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Nội dung bài nói đã làm rõ được những thông tin quan trọng về nội dung và nghệ thuật của cuốn truyện chưa?</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3056266911"/>
                  </a:ext>
                </a:extLst>
              </a:tr>
              <a:tr h="315165">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Cảm xúc, suy nghĩ của người nói về cuốn truyện được thể hiện như thế nào?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1386191046"/>
                  </a:ext>
                </a:extLst>
              </a:tr>
              <a:tr h="525275">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Việc sử dụng ngôn ngữ và các phương tiện phi ngôn ngữ, khả năng tương tác với người nghe đạt mức độ nào?</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1267526989"/>
                  </a:ext>
                </a:extLst>
              </a:tr>
              <a:tr h="286087">
                <a:tc rowSpan="2">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Kết thúc</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Khẳng định được vấn đề của bài nói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2705985540"/>
                  </a:ext>
                </a:extLst>
              </a:tr>
              <a:tr h="286087">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Rút ra được bài học nhận thức, hành động</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3696466947"/>
                  </a:ext>
                </a:extLst>
              </a:tr>
              <a:tr h="286087">
                <a:tc rowSpan="3">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Kỹ năng trình bày</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Diễn đạt rõ ràng, tự tin, đáp ứng yêu cầu bài nói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2757803835"/>
                  </a:ext>
                </a:extLst>
              </a:tr>
              <a:tr h="315165">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Cử chỉ tự nhiên, kết hợp sử dụng các phương tiện phi ngôn ngữ hỗ trợ bài nói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1781383025"/>
                  </a:ext>
                </a:extLst>
              </a:tr>
              <a:tr h="315165">
                <a:tc vMerge="1">
                  <a:txBody>
                    <a:bodyPr/>
                    <a:lstStyle/>
                    <a:p>
                      <a:endParaRPr lang="en-US"/>
                    </a:p>
                  </a:txBody>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Có phản hồi thỏa đáng những câu hỏi, ý kiến của người nghe</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tc>
                  <a:txBody>
                    <a:bodyPr/>
                    <a:lstStyle/>
                    <a:p>
                      <a:pPr algn="just">
                        <a:spcAft>
                          <a:spcPts val="0"/>
                        </a:spcAft>
                      </a:pPr>
                      <a:r>
                        <a:rPr lang="vi-VN"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8" marR="33768" marT="0" marB="0">
                    <a:solidFill>
                      <a:schemeClr val="accent4">
                        <a:lumMod val="20000"/>
                        <a:lumOff val="80000"/>
                      </a:schemeClr>
                    </a:solidFill>
                  </a:tcPr>
                </a:tc>
                <a:extLst>
                  <a:ext uri="{0D108BD9-81ED-4DB2-BD59-A6C34878D82A}">
                    <a16:rowId xmlns:a16="http://schemas.microsoft.com/office/drawing/2014/main" val="1828116586"/>
                  </a:ext>
                </a:extLst>
              </a:tr>
            </a:tbl>
          </a:graphicData>
        </a:graphic>
      </p:graphicFrame>
      <p:sp>
        <p:nvSpPr>
          <p:cNvPr id="5" name="Oval 4"/>
          <p:cNvSpPr/>
          <p:nvPr/>
        </p:nvSpPr>
        <p:spPr>
          <a:xfrm>
            <a:off x="2460567" y="167706"/>
            <a:ext cx="7099069" cy="6317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BẢNG KIỂM ĐÁNH GIÁ </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30496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05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1171" y="1227159"/>
            <a:ext cx="772529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spcAft>
                <a:spcPts val="0"/>
              </a:spcAft>
              <a:tabLst>
                <a:tab pos="90170" algn="l"/>
                <a:tab pos="180340" algn="l"/>
              </a:tabLst>
            </a:pPr>
            <a:r>
              <a:rPr lang="en-US" sz="3600" smtClean="0">
                <a:solidFill>
                  <a:srgbClr val="000000"/>
                </a:solidFill>
                <a:latin typeface="Times New Roman" panose="02020603050405020304" pitchFamily="18" charset="0"/>
                <a:ea typeface="Times New Roman" panose="02020603050405020304" pitchFamily="18" charset="0"/>
              </a:rPr>
              <a:t>ĐỀ BÀI: </a:t>
            </a:r>
            <a:r>
              <a:rPr lang="vi-VN" sz="3600" smtClean="0">
                <a:solidFill>
                  <a:srgbClr val="000000"/>
                </a:solidFill>
                <a:latin typeface="Times New Roman" panose="02020603050405020304" pitchFamily="18" charset="0"/>
                <a:ea typeface="Times New Roman" panose="02020603050405020304" pitchFamily="18" charset="0"/>
              </a:rPr>
              <a:t>Trình </a:t>
            </a:r>
            <a:r>
              <a:rPr lang="vi-VN" sz="3600">
                <a:solidFill>
                  <a:srgbClr val="000000"/>
                </a:solidFill>
                <a:latin typeface="Times New Roman" panose="02020603050405020304" pitchFamily="18" charset="0"/>
                <a:ea typeface="Times New Roman" panose="02020603050405020304" pitchFamily="18" charset="0"/>
              </a:rPr>
              <a:t>bày bài giới thiệu ngắn về một cuốn sách (cuốn truyện lịch sử)</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79027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982" y="1308021"/>
            <a:ext cx="9360131"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3600" b="1">
                <a:solidFill>
                  <a:srgbClr val="000000"/>
                </a:solidFill>
                <a:latin typeface="Times New Roman" panose="02020603050405020304" pitchFamily="18" charset="0"/>
                <a:ea typeface="Times New Roman" panose="02020603050405020304" pitchFamily="18" charset="0"/>
              </a:rPr>
              <a:t>1, Mở đầu:</a:t>
            </a:r>
            <a:endParaRPr lang="en-US" sz="3600">
              <a:latin typeface="Times New Roman" panose="02020603050405020304" pitchFamily="18" charset="0"/>
              <a:ea typeface="Times New Roman" panose="02020603050405020304" pitchFamily="18" charset="0"/>
            </a:endParaRPr>
          </a:p>
          <a:p>
            <a:pPr>
              <a:spcAft>
                <a:spcPts val="0"/>
              </a:spcAft>
            </a:pPr>
            <a:r>
              <a:rPr lang="en-US" sz="3600">
                <a:solidFill>
                  <a:srgbClr val="000000"/>
                </a:solidFill>
                <a:latin typeface="Times New Roman" panose="02020603050405020304" pitchFamily="18" charset="0"/>
                <a:ea typeface="Times New Roman" panose="02020603050405020304" pitchFamily="18" charset="0"/>
              </a:rPr>
              <a:t>+  Em xin chào các thầy cô giáo và các bạn!</a:t>
            </a:r>
            <a:endParaRPr lang="en-US" sz="3600">
              <a:latin typeface="Times New Roman" panose="02020603050405020304" pitchFamily="18" charset="0"/>
              <a:ea typeface="Times New Roman" panose="02020603050405020304" pitchFamily="18" charset="0"/>
            </a:endParaRPr>
          </a:p>
          <a:p>
            <a:pPr>
              <a:spcAft>
                <a:spcPts val="0"/>
              </a:spcAft>
            </a:pPr>
            <a:r>
              <a:rPr lang="en-US" sz="3600">
                <a:solidFill>
                  <a:srgbClr val="000000"/>
                </a:solidFill>
                <a:latin typeface="Times New Roman" panose="02020603050405020304" pitchFamily="18" charset="0"/>
                <a:ea typeface="Times New Roman" panose="02020603050405020304" pitchFamily="18" charset="0"/>
              </a:rPr>
              <a:t> + Em xin được trình bày </a:t>
            </a:r>
            <a:r>
              <a:rPr lang="vi-VN" sz="3600">
                <a:solidFill>
                  <a:srgbClr val="000000"/>
                </a:solidFill>
                <a:latin typeface="Times New Roman" panose="02020603050405020304" pitchFamily="18" charset="0"/>
                <a:ea typeface="Times New Roman" panose="02020603050405020304" pitchFamily="18" charset="0"/>
              </a:rPr>
              <a:t>bài giới thiệu ngắn về </a:t>
            </a:r>
            <a:r>
              <a:rPr lang="en-US" sz="3600">
                <a:solidFill>
                  <a:srgbClr val="000000"/>
                </a:solidFill>
                <a:latin typeface="Times New Roman" panose="02020603050405020304" pitchFamily="18" charset="0"/>
                <a:ea typeface="Times New Roman" panose="02020603050405020304" pitchFamily="18" charset="0"/>
              </a:rPr>
              <a:t>Tác phẩm “Sử Việt – 12 khúc tráng ca” </a:t>
            </a:r>
            <a:endParaRPr lang="en-US" sz="3600">
              <a:latin typeface="Times New Roman" panose="02020603050405020304" pitchFamily="18" charset="0"/>
              <a:ea typeface="Times New Roman" panose="02020603050405020304" pitchFamily="18" charset="0"/>
            </a:endParaRPr>
          </a:p>
          <a:p>
            <a:pPr algn="just">
              <a:spcAft>
                <a:spcPts val="0"/>
              </a:spcAft>
            </a:pPr>
            <a:r>
              <a:rPr lang="en-US" sz="3600" b="1">
                <a:solidFill>
                  <a:srgbClr val="000000"/>
                </a:solidFill>
                <a:latin typeface="Times New Roman" panose="02020603050405020304" pitchFamily="18" charset="0"/>
                <a:ea typeface="Times New Roman" panose="02020603050405020304" pitchFamily="18" charset="0"/>
              </a:rPr>
              <a:t> </a:t>
            </a:r>
            <a:r>
              <a:rPr lang="en-US" sz="3600" b="1" smtClean="0">
                <a:solidFill>
                  <a:srgbClr val="000000"/>
                </a:solidFill>
                <a:latin typeface="Times New Roman" panose="02020603050405020304" pitchFamily="18" charset="0"/>
                <a:ea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7953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69425"/>
            <a:ext cx="11887200" cy="67403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2200" b="1" smtClean="0">
                <a:solidFill>
                  <a:srgbClr val="000000"/>
                </a:solidFill>
                <a:latin typeface="Times New Roman" panose="02020603050405020304" pitchFamily="18" charset="0"/>
                <a:ea typeface="Times New Roman" panose="02020603050405020304" pitchFamily="18" charset="0"/>
              </a:rPr>
              <a:t> </a:t>
            </a:r>
            <a:r>
              <a:rPr lang="en-US" sz="2400" b="1" smtClean="0">
                <a:solidFill>
                  <a:srgbClr val="000000"/>
                </a:solidFill>
                <a:latin typeface="Times New Roman" panose="02020603050405020304" pitchFamily="18" charset="0"/>
                <a:ea typeface="Times New Roman" panose="02020603050405020304" pitchFamily="18" charset="0"/>
              </a:rPr>
              <a:t>2</a:t>
            </a:r>
            <a:r>
              <a:rPr lang="en-US" sz="2400" b="1">
                <a:solidFill>
                  <a:srgbClr val="000000"/>
                </a:solidFill>
                <a:latin typeface="Times New Roman" panose="02020603050405020304" pitchFamily="18" charset="0"/>
                <a:ea typeface="Times New Roman" panose="02020603050405020304" pitchFamily="18" charset="0"/>
              </a:rPr>
              <a:t>, Triển khai</a:t>
            </a:r>
            <a:r>
              <a:rPr lang="en-US" sz="2400" b="1">
                <a:solidFill>
                  <a:srgbClr val="000000"/>
                </a:solidFill>
                <a:latin typeface="Times New Roman" panose="02020603050405020304" pitchFamily="18" charset="0"/>
                <a:ea typeface="Times New Roman" panose="02020603050405020304" pitchFamily="18" charset="0"/>
              </a:rPr>
              <a:t>:</a:t>
            </a:r>
            <a:r>
              <a:rPr lang="en-US" sz="2400">
                <a:solidFill>
                  <a:srgbClr val="000000"/>
                </a:solidFill>
                <a:latin typeface="Times New Roman" panose="02020603050405020304" pitchFamily="18" charset="0"/>
                <a:ea typeface="Times New Roman" panose="02020603050405020304" pitchFamily="18" charset="0"/>
              </a:rPr>
              <a:t>  </a:t>
            </a:r>
            <a:r>
              <a:rPr lang="en-US" sz="2400" smtClean="0">
                <a:solidFill>
                  <a:srgbClr val="000000"/>
                </a:solidFill>
                <a:latin typeface="Times New Roman" panose="02020603050405020304" pitchFamily="18" charset="0"/>
                <a:ea typeface="Times New Roman" panose="02020603050405020304" pitchFamily="18" charset="0"/>
              </a:rPr>
              <a:t> </a:t>
            </a:r>
            <a:r>
              <a:rPr lang="vi-VN" sz="2400">
                <a:solidFill>
                  <a:srgbClr val="000000"/>
                </a:solidFill>
                <a:latin typeface="Times New Roman" panose="02020603050405020304" pitchFamily="18" charset="0"/>
                <a:ea typeface="Times New Roman" panose="02020603050405020304" pitchFamily="18" charset="0"/>
              </a:rPr>
              <a:t>Trình bày các nội dung chính; nêu một vài nét nổi bật về nghệ thuật của cuốn truyện.</a:t>
            </a:r>
            <a:endParaRPr lang="en-US" sz="2400">
              <a:latin typeface="Times New Roman" panose="02020603050405020304" pitchFamily="18" charset="0"/>
              <a:ea typeface="Times New Roman" panose="02020603050405020304" pitchFamily="18" charset="0"/>
            </a:endParaRPr>
          </a:p>
          <a:p>
            <a:pPr algn="just">
              <a:spcAft>
                <a:spcPts val="0"/>
              </a:spcAft>
            </a:pPr>
            <a:r>
              <a:rPr lang="en-US" sz="2400" smtClean="0">
                <a:solidFill>
                  <a:srgbClr val="000000"/>
                </a:solidFill>
                <a:latin typeface="Times New Roman" panose="02020603050405020304" pitchFamily="18" charset="0"/>
                <a:ea typeface="Times New Roman" panose="02020603050405020304" pitchFamily="18" charset="0"/>
              </a:rPr>
              <a:t>+ Tác </a:t>
            </a:r>
            <a:r>
              <a:rPr lang="en-US" sz="2400">
                <a:solidFill>
                  <a:srgbClr val="000000"/>
                </a:solidFill>
                <a:latin typeface="Times New Roman" panose="02020603050405020304" pitchFamily="18" charset="0"/>
                <a:ea typeface="Times New Roman" panose="02020603050405020304" pitchFamily="18" charset="0"/>
              </a:rPr>
              <a:t>phẩm “Sử Việt – 12 khúc tráng ca” kể về 12 câu chuyện dựng nước và giữ nước thời phong kiến, được chọn lọc theo tính chất quan trọng và hùng tráng trong dòng chảy lịch sử Việt Nam. </a:t>
            </a:r>
            <a:endParaRPr lang="en-US" sz="2400">
              <a:latin typeface="Times New Roman" panose="02020603050405020304" pitchFamily="18" charset="0"/>
              <a:ea typeface="Times New Roman" panose="02020603050405020304" pitchFamily="18" charset="0"/>
            </a:endParaRPr>
          </a:p>
          <a:p>
            <a:r>
              <a:rPr lang="en-US" sz="2400" smtClean="0">
                <a:solidFill>
                  <a:srgbClr val="000000"/>
                </a:solidFill>
                <a:latin typeface="Times New Roman" panose="02020603050405020304" pitchFamily="18" charset="0"/>
                <a:ea typeface="Times New Roman" panose="02020603050405020304" pitchFamily="18" charset="0"/>
              </a:rPr>
              <a:t>+ Cuốn </a:t>
            </a:r>
            <a:r>
              <a:rPr lang="en-US" sz="2400">
                <a:solidFill>
                  <a:srgbClr val="000000"/>
                </a:solidFill>
                <a:latin typeface="Times New Roman" panose="02020603050405020304" pitchFamily="18" charset="0"/>
                <a:ea typeface="Times New Roman" panose="02020603050405020304" pitchFamily="18" charset="0"/>
              </a:rPr>
              <a:t>sách là sự kết hợp của những tư liệu lịch sử đã được kiểm chứng, xen kẽ với nhận định và đánh giá của người biên soạn. Tác phẩm kể lại các câu chuyện Sử Việt đầy </a:t>
            </a:r>
            <a:r>
              <a:rPr lang="en-US" sz="2400">
                <a:solidFill>
                  <a:srgbClr val="000000"/>
                </a:solidFill>
                <a:latin typeface="Times New Roman" panose="02020603050405020304" pitchFamily="18" charset="0"/>
                <a:ea typeface="Times New Roman" panose="02020603050405020304" pitchFamily="18" charset="0"/>
              </a:rPr>
              <a:t>hấp </a:t>
            </a:r>
            <a:r>
              <a:rPr lang="en-US" sz="2400">
                <a:latin typeface="Times New Roman" panose="02020603050405020304" pitchFamily="18" charset="0"/>
                <a:cs typeface="Times New Roman" panose="02020603050405020304" pitchFamily="18" charset="0"/>
              </a:rPr>
              <a:t>dẫn bằng một cách tiếp cận hoàn toàn mới, không phải như tiểu thuyết dã sử, nhưng cũng không phải là một tài liệu chuyên khảo khô khan.</a:t>
            </a:r>
          </a:p>
          <a:p>
            <a:r>
              <a:rPr lang="en-US" sz="2400" smtClean="0">
                <a:latin typeface="Times New Roman" panose="02020603050405020304" pitchFamily="18" charset="0"/>
                <a:cs typeface="Times New Roman" panose="02020603050405020304" pitchFamily="18" charset="0"/>
              </a:rPr>
              <a:t>+ Đây </a:t>
            </a:r>
            <a:r>
              <a:rPr lang="en-US" sz="2400">
                <a:latin typeface="Times New Roman" panose="02020603050405020304" pitchFamily="18" charset="0"/>
                <a:cs typeface="Times New Roman" panose="02020603050405020304" pitchFamily="18" charset="0"/>
              </a:rPr>
              <a:t>là cuốn sách lịch sử Việt Nam dành cho tất cả mọi thế hệ. Bởi chỉ cần là người Việt Nam, thì đều có thể tìm kiếm được trong đây tình yêu với sử nhà bởi tính chất hấp dẫn, bi hùng và những bài học của tiền nhân để lại thông qua những câu chuyện đặc sắc.</a:t>
            </a:r>
          </a:p>
          <a:p>
            <a:r>
              <a:rPr lang="en-US" sz="2400" smtClean="0">
                <a:latin typeface="Times New Roman" panose="02020603050405020304" pitchFamily="18" charset="0"/>
                <a:cs typeface="Times New Roman" panose="02020603050405020304" pitchFamily="18" charset="0"/>
              </a:rPr>
              <a:t>+ Không </a:t>
            </a:r>
            <a:r>
              <a:rPr lang="en-US" sz="2400">
                <a:latin typeface="Times New Roman" panose="02020603050405020304" pitchFamily="18" charset="0"/>
                <a:cs typeface="Times New Roman" panose="02020603050405020304" pitchFamily="18" charset="0"/>
              </a:rPr>
              <a:t>chỉ đưa người đọc đến với những vị anh hùng như Lý Thường Kiệt, Trần Hưng Đạo… cuốn sách còn đến với những nhân vật quan trọng chưa được đánh giá đúng mực (Khúc Hạo), hay những địa danh bị bụi phủ mờ (thành Bình Lỗ, đầm Thi Nại), càng không chỉ nói sơ qua chiến tích ở Bạch Đằng, mà còn giúp hiểu thêm kĩ thuật đóng cọc trên sông. Bên cạnh giải đáp chuyện bí ẩn Quang Trung hành quân thần tốc, còn lý giải vì sao lãnh thổ dân tộc có diện mạo hình chữ S như ngày hôm </a:t>
            </a:r>
            <a:r>
              <a:rPr lang="en-US" sz="2400">
                <a:latin typeface="Times New Roman" panose="02020603050405020304" pitchFamily="18" charset="0"/>
                <a:cs typeface="Times New Roman" panose="02020603050405020304" pitchFamily="18" charset="0"/>
              </a:rPr>
              <a:t>nay</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25562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1475" y="293868"/>
            <a:ext cx="9559637" cy="58477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US" sz="2200" b="1" smtClean="0">
                <a:solidFill>
                  <a:srgbClr val="000000"/>
                </a:solidFill>
                <a:latin typeface="Times New Roman" panose="02020603050405020304" pitchFamily="18" charset="0"/>
                <a:ea typeface="Times New Roman" panose="02020603050405020304" pitchFamily="18" charset="0"/>
              </a:rPr>
              <a:t> </a:t>
            </a:r>
            <a:r>
              <a:rPr lang="en-US" sz="2200" smtClean="0">
                <a:latin typeface="Times New Roman" panose="02020603050405020304" pitchFamily="18" charset="0"/>
                <a:ea typeface="Times New Roman" panose="02020603050405020304" pitchFamily="18" charset="0"/>
              </a:rPr>
              <a:t> </a:t>
            </a:r>
            <a:endParaRPr lang="en-US" sz="2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3, </a:t>
            </a:r>
            <a:r>
              <a:rPr lang="vi-VN" sz="3200" b="1">
                <a:latin typeface="Times New Roman" panose="02020603050405020304" pitchFamily="18" charset="0"/>
                <a:cs typeface="Times New Roman" panose="02020603050405020304" pitchFamily="18" charset="0"/>
              </a:rPr>
              <a:t>Kết thúc.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Nêu suy nghĩ của bản thân về ý nghĩa của cuốn truyện</a:t>
            </a:r>
            <a:r>
              <a:rPr lang="en-US" sz="3200">
                <a:latin typeface="Times New Roman" panose="02020603050405020304" pitchFamily="18" charset="0"/>
                <a:cs typeface="Times New Roman" panose="02020603050405020304" pitchFamily="18" charset="0"/>
              </a:rPr>
              <a:t>: Sử Việt – 12 khúc tráng ca” hệt như một cuốn phim li kì, với hàng loạt câu hỏi về các nghi án lịch sử, những tranh đoạt hoàng quyền trong các triều đại phong kiến Việt Nam. Cuốn sách lịch sử Việt Nam này như một bản nhạc, khi thì dồn dập, khi thì bi ai, khi thì hùng tráng, khi thì trầm mặc. Những câu chuyện trập trùng xen kẽ như các khúc ca thăng trầm của dân tộc Việt Nam.</a:t>
            </a:r>
          </a:p>
          <a:p>
            <a:r>
              <a:rPr lang="en-US" sz="3200">
                <a:latin typeface="Times New Roman" panose="02020603050405020304" pitchFamily="18" charset="0"/>
                <a:cs typeface="Times New Roman" panose="02020603050405020304" pitchFamily="18" charset="0"/>
              </a:rPr>
              <a:t>+ Cảm ơn mọi người đã lắng nghe và xin ý kiến trao đổi, góp ý.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63855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 NÓI </a:t>
            </a:r>
            <a:r>
              <a:rPr lang="en-US" sz="3200" b="1">
                <a:solidFill>
                  <a:schemeClr val="tx1"/>
                </a:solidFill>
                <a:latin typeface="Times New Roman" panose="02020603050405020304" pitchFamily="18" charset="0"/>
                <a:cs typeface="Times New Roman" panose="02020603050405020304" pitchFamily="18" charset="0"/>
              </a:rPr>
              <a:t>VÀ NGHE. TRÌNH BÀY BÀI GIỚI THIỆU NGẮN VỀ MỘT CUỐN SÁCH (CUỐN TRUYỆN LỊCH SỬ)</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7076" y="1504604"/>
            <a:ext cx="5187142" cy="584775"/>
          </a:xfrm>
          <a:prstGeom prst="rect">
            <a:avLst/>
          </a:prstGeom>
          <a:noFill/>
        </p:spPr>
        <p:txBody>
          <a:bodyPr wrap="square" rtlCol="0">
            <a:spAutoFit/>
          </a:bodyPr>
          <a:lstStyle/>
          <a:p>
            <a:r>
              <a:rPr lang="pt-BR" sz="3200" b="1">
                <a:latin typeface="Times New Roman" panose="02020603050405020304" pitchFamily="18" charset="0"/>
                <a:cs typeface="Times New Roman" panose="02020603050405020304" pitchFamily="18" charset="0"/>
              </a:rPr>
              <a:t>I. YÊU CẦU CỦA BÀI NÓI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86000" y="4572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n-US" sz="2800" b="1">
                <a:latin typeface="Times New Roman" panose="02020603050405020304" pitchFamily="18" charset="0"/>
                <a:cs typeface="Times New Roman" panose="02020603050405020304" pitchFamily="18" charset="0"/>
              </a:rPr>
              <a:t>PHIẾU HỌC TẬP SỐ 1: Xác định đề tài, người nghe, mục đích, thời gian và không gian nói</a:t>
            </a:r>
            <a:endParaRPr lang="en-US" altLang="en-US" sz="2800" b="1">
              <a:latin typeface="Times New Roman" panose="02020603050405020304" pitchFamily="18" charset="0"/>
              <a:cs typeface="Times New Roman" panose="02020603050405020304" pitchFamily="18" charset="0"/>
            </a:endParaRPr>
          </a:p>
          <a:p>
            <a:pPr>
              <a:spcBef>
                <a:spcPct val="0"/>
              </a:spcBef>
              <a:buFontTx/>
              <a:buNone/>
            </a:pPr>
            <a:endParaRPr lang="en-US" altLang="en-US" sz="2800" b="1">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624013" y="2243138"/>
          <a:ext cx="9144000" cy="2987676"/>
        </p:xfrm>
        <a:graphic>
          <a:graphicData uri="http://schemas.openxmlformats.org/drawingml/2006/table">
            <a:tbl>
              <a:tblPr firstRow="1" firstCol="1" bandRow="1">
                <a:tableStyleId>{5C22544A-7EE6-4342-B048-85BDC9FD1C3A}</a:tableStyleId>
              </a:tblPr>
              <a:tblGrid>
                <a:gridCol w="3328821">
                  <a:extLst>
                    <a:ext uri="{9D8B030D-6E8A-4147-A177-3AD203B41FA5}">
                      <a16:colId xmlns:a16="http://schemas.microsoft.com/office/drawing/2014/main" val="20000"/>
                    </a:ext>
                  </a:extLst>
                </a:gridCol>
                <a:gridCol w="5815179">
                  <a:extLst>
                    <a:ext uri="{9D8B030D-6E8A-4147-A177-3AD203B41FA5}">
                      <a16:colId xmlns:a16="http://schemas.microsoft.com/office/drawing/2014/main" val="20001"/>
                    </a:ext>
                  </a:extLst>
                </a:gridCol>
              </a:tblGrid>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Đề tài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Mục đích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Người nghe</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Địa điểm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r h="1280432">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Thời gian trình bày bài nói.</a:t>
                      </a:r>
                      <a:endParaRPr lang="en-US" sz="28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213441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3651416"/>
              </p:ext>
            </p:extLst>
          </p:nvPr>
        </p:nvGraphicFramePr>
        <p:xfrm>
          <a:off x="241069" y="104451"/>
          <a:ext cx="11720945" cy="5852160"/>
        </p:xfrm>
        <a:graphic>
          <a:graphicData uri="http://schemas.openxmlformats.org/drawingml/2006/table">
            <a:tbl>
              <a:tblPr firstRow="1" firstCol="1" bandRow="1">
                <a:tableStyleId>{5C22544A-7EE6-4342-B048-85BDC9FD1C3A}</a:tableStyleId>
              </a:tblPr>
              <a:tblGrid>
                <a:gridCol w="2302626">
                  <a:extLst>
                    <a:ext uri="{9D8B030D-6E8A-4147-A177-3AD203B41FA5}">
                      <a16:colId xmlns:a16="http://schemas.microsoft.com/office/drawing/2014/main" val="3818943829"/>
                    </a:ext>
                  </a:extLst>
                </a:gridCol>
                <a:gridCol w="9418319">
                  <a:extLst>
                    <a:ext uri="{9D8B030D-6E8A-4147-A177-3AD203B41FA5}">
                      <a16:colId xmlns:a16="http://schemas.microsoft.com/office/drawing/2014/main" val="2429720404"/>
                    </a:ext>
                  </a:extLst>
                </a:gridCol>
              </a:tblGrid>
              <a:tr h="164465">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Đề tài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 </a:t>
                      </a:r>
                      <a:r>
                        <a:rPr lang="en-US" sz="3200" b="0">
                          <a:solidFill>
                            <a:schemeClr val="tx1"/>
                          </a:solidFill>
                          <a:effectLst/>
                          <a:latin typeface="Times New Roman" panose="02020603050405020304" pitchFamily="18" charset="0"/>
                          <a:cs typeface="Times New Roman" panose="02020603050405020304" pitchFamily="18" charset="0"/>
                        </a:rPr>
                        <a:t>T</a:t>
                      </a:r>
                      <a:r>
                        <a:rPr lang="vi-VN" sz="3200" b="0">
                          <a:solidFill>
                            <a:schemeClr val="tx1"/>
                          </a:solidFill>
                          <a:effectLst/>
                          <a:latin typeface="Times New Roman" panose="02020603050405020304" pitchFamily="18" charset="0"/>
                          <a:cs typeface="Times New Roman" panose="02020603050405020304" pitchFamily="18" charset="0"/>
                        </a:rPr>
                        <a:t>rình bày được bài giới thiệu ngắn về một cuốn truyện </a:t>
                      </a:r>
                      <a:r>
                        <a:rPr lang="vi-VN" sz="3200" b="0">
                          <a:solidFill>
                            <a:schemeClr val="tx1"/>
                          </a:solidFill>
                          <a:effectLst/>
                          <a:latin typeface="Times New Roman" panose="02020603050405020304" pitchFamily="18" charset="0"/>
                          <a:cs typeface="Times New Roman" panose="02020603050405020304" pitchFamily="18" charset="0"/>
                        </a:rPr>
                        <a:t>lịch </a:t>
                      </a:r>
                      <a:r>
                        <a:rPr lang="vi-VN" sz="3200" b="0" smtClean="0">
                          <a:solidFill>
                            <a:schemeClr val="tx1"/>
                          </a:solidFill>
                          <a:effectLst/>
                          <a:latin typeface="Times New Roman" panose="02020603050405020304" pitchFamily="18" charset="0"/>
                          <a:cs typeface="Times New Roman" panose="02020603050405020304" pitchFamily="18" charset="0"/>
                        </a:rPr>
                        <a:t>sử</a:t>
                      </a:r>
                      <a:endParaRPr lang="en-US" sz="3200" b="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84991099"/>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Mục đích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R="6350" indent="12700" algn="l">
                        <a:lnSpc>
                          <a:spcPct val="1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Cung cấp thông tin cơ bản </a:t>
                      </a:r>
                      <a:r>
                        <a:rPr lang="en-US" sz="3200">
                          <a:solidFill>
                            <a:schemeClr val="tx1"/>
                          </a:solidFill>
                          <a:effectLst/>
                          <a:latin typeface="Times New Roman" panose="02020603050405020304" pitchFamily="18" charset="0"/>
                          <a:cs typeface="Times New Roman" panose="02020603050405020304" pitchFamily="18" charset="0"/>
                        </a:rPr>
                        <a:t>về </a:t>
                      </a:r>
                      <a:r>
                        <a:rPr lang="en-US" sz="3200" smtClean="0">
                          <a:solidFill>
                            <a:schemeClr val="tx1"/>
                          </a:solidFill>
                          <a:effectLst/>
                          <a:latin typeface="Times New Roman" panose="02020603050405020304" pitchFamily="18" charset="0"/>
                          <a:cs typeface="Times New Roman" panose="02020603050405020304" pitchFamily="18" charset="0"/>
                        </a:rPr>
                        <a:t>một</a:t>
                      </a:r>
                      <a:r>
                        <a:rPr lang="en-US" sz="3200" baseline="0" smtClean="0">
                          <a:solidFill>
                            <a:schemeClr val="tx1"/>
                          </a:solidFill>
                          <a:effectLst/>
                          <a:latin typeface="Times New Roman" panose="02020603050405020304" pitchFamily="18" charset="0"/>
                          <a:cs typeface="Times New Roman" panose="02020603050405020304" pitchFamily="18" charset="0"/>
                        </a:rPr>
                        <a:t> </a:t>
                      </a:r>
                      <a:r>
                        <a:rPr lang="en-US" sz="3200" smtClean="0">
                          <a:solidFill>
                            <a:schemeClr val="tx1"/>
                          </a:solidFill>
                          <a:effectLst/>
                          <a:latin typeface="Times New Roman" panose="02020603050405020304" pitchFamily="18" charset="0"/>
                          <a:cs typeface="Times New Roman" panose="02020603050405020304" pitchFamily="18" charset="0"/>
                        </a:rPr>
                        <a:t>cuốn </a:t>
                      </a:r>
                      <a:r>
                        <a:rPr lang="en-US" sz="3200">
                          <a:solidFill>
                            <a:schemeClr val="tx1"/>
                          </a:solidFill>
                          <a:effectLst/>
                          <a:latin typeface="Times New Roman" panose="02020603050405020304" pitchFamily="18" charset="0"/>
                          <a:cs typeface="Times New Roman" panose="02020603050405020304" pitchFamily="18" charset="0"/>
                        </a:rPr>
                        <a:t>truyện lịch sử, khơi </a:t>
                      </a:r>
                      <a:r>
                        <a:rPr lang="en-US" sz="3200">
                          <a:solidFill>
                            <a:schemeClr val="tx1"/>
                          </a:solidFill>
                          <a:effectLst/>
                          <a:latin typeface="Times New Roman" panose="02020603050405020304" pitchFamily="18" charset="0"/>
                          <a:cs typeface="Times New Roman" panose="02020603050405020304" pitchFamily="18" charset="0"/>
                        </a:rPr>
                        <a:t>gợi </a:t>
                      </a:r>
                      <a:r>
                        <a:rPr lang="en-US" sz="3200" smtClean="0">
                          <a:solidFill>
                            <a:schemeClr val="tx1"/>
                          </a:solidFill>
                          <a:effectLst/>
                          <a:latin typeface="Times New Roman" panose="02020603050405020304" pitchFamily="18" charset="0"/>
                          <a:cs typeface="Times New Roman" panose="02020603050405020304" pitchFamily="18" charset="0"/>
                        </a:rPr>
                        <a:t>hứng</a:t>
                      </a:r>
                      <a:r>
                        <a:rPr lang="en-US" sz="3200" baseline="0" smtClean="0">
                          <a:solidFill>
                            <a:schemeClr val="tx1"/>
                          </a:solidFill>
                          <a:effectLst/>
                          <a:latin typeface="Times New Roman" panose="02020603050405020304" pitchFamily="18" charset="0"/>
                          <a:cs typeface="Times New Roman" panose="02020603050405020304" pitchFamily="18" charset="0"/>
                        </a:rPr>
                        <a:t> </a:t>
                      </a:r>
                      <a:r>
                        <a:rPr lang="en-US" sz="3200" smtClean="0">
                          <a:solidFill>
                            <a:schemeClr val="tx1"/>
                          </a:solidFill>
                          <a:effectLst/>
                          <a:latin typeface="Times New Roman" panose="02020603050405020304" pitchFamily="18" charset="0"/>
                          <a:cs typeface="Times New Roman" panose="02020603050405020304" pitchFamily="18" charset="0"/>
                        </a:rPr>
                        <a:t>thú </a:t>
                      </a:r>
                      <a:r>
                        <a:rPr lang="en-US" sz="3200">
                          <a:solidFill>
                            <a:schemeClr val="tx1"/>
                          </a:solidFill>
                          <a:effectLst/>
                          <a:latin typeface="Times New Roman" panose="02020603050405020304" pitchFamily="18" charset="0"/>
                          <a:cs typeface="Times New Roman" panose="02020603050405020304" pitchFamily="18" charset="0"/>
                        </a:rPr>
                        <a:t>ở người nghe và </a:t>
                      </a:r>
                      <a:r>
                        <a:rPr lang="en-US" sz="3200">
                          <a:solidFill>
                            <a:schemeClr val="tx1"/>
                          </a:solidFill>
                          <a:effectLst/>
                          <a:latin typeface="Times New Roman" panose="02020603050405020304" pitchFamily="18" charset="0"/>
                          <a:cs typeface="Times New Roman" panose="02020603050405020304" pitchFamily="18" charset="0"/>
                        </a:rPr>
                        <a:t>khuyến </a:t>
                      </a:r>
                      <a:r>
                        <a:rPr lang="en-US" sz="3200" smtClean="0">
                          <a:solidFill>
                            <a:schemeClr val="tx1"/>
                          </a:solidFill>
                          <a:effectLst/>
                          <a:latin typeface="Times New Roman" panose="02020603050405020304" pitchFamily="18" charset="0"/>
                          <a:cs typeface="Times New Roman" panose="02020603050405020304" pitchFamily="18" charset="0"/>
                        </a:rPr>
                        <a:t>khích</a:t>
                      </a:r>
                      <a:r>
                        <a:rPr lang="en-US" sz="3200" baseline="0" smtClean="0">
                          <a:solidFill>
                            <a:schemeClr val="tx1"/>
                          </a:solidFill>
                          <a:effectLst/>
                          <a:latin typeface="Times New Roman" panose="02020603050405020304" pitchFamily="18" charset="0"/>
                          <a:cs typeface="Times New Roman" panose="02020603050405020304" pitchFamily="18" charset="0"/>
                        </a:rPr>
                        <a:t> </a:t>
                      </a:r>
                      <a:r>
                        <a:rPr lang="en-US" sz="3200" smtClean="0">
                          <a:solidFill>
                            <a:schemeClr val="tx1"/>
                          </a:solidFill>
                          <a:effectLst/>
                          <a:latin typeface="Times New Roman" panose="02020603050405020304" pitchFamily="18" charset="0"/>
                          <a:cs typeface="Times New Roman" panose="02020603050405020304" pitchFamily="18" charset="0"/>
                        </a:rPr>
                        <a:t>họ </a:t>
                      </a:r>
                      <a:r>
                        <a:rPr lang="en-US" sz="3200">
                          <a:solidFill>
                            <a:schemeClr val="tx1"/>
                          </a:solidFill>
                          <a:effectLst/>
                          <a:latin typeface="Times New Roman" panose="02020603050405020304" pitchFamily="18" charset="0"/>
                          <a:cs typeface="Times New Roman" panose="02020603050405020304" pitchFamily="18" charset="0"/>
                        </a:rPr>
                        <a:t>tìm đọc tác phẩm.</a:t>
                      </a:r>
                      <a:endParaRPr lang="en-US" sz="32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55894285"/>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Người nghe</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l">
                        <a:lnSpc>
                          <a:spcPct val="100000"/>
                        </a:lnSpc>
                        <a:spcAft>
                          <a:spcPts val="0"/>
                        </a:spcAft>
                      </a:pPr>
                      <a:r>
                        <a:rPr lang="vi-VN" sz="3200">
                          <a:solidFill>
                            <a:schemeClr val="tx1"/>
                          </a:solidFill>
                          <a:effectLst/>
                          <a:latin typeface="Times New Roman" panose="02020603050405020304" pitchFamily="18" charset="0"/>
                          <a:cs typeface="Times New Roman" panose="02020603050405020304" pitchFamily="18" charset="0"/>
                        </a:rPr>
                        <a:t>Những người yêu thích truyện </a:t>
                      </a:r>
                      <a:r>
                        <a:rPr lang="vi-VN" sz="3200">
                          <a:solidFill>
                            <a:schemeClr val="tx1"/>
                          </a:solidFill>
                          <a:effectLst/>
                          <a:latin typeface="Times New Roman" panose="02020603050405020304" pitchFamily="18" charset="0"/>
                          <a:cs typeface="Times New Roman" panose="02020603050405020304" pitchFamily="18" charset="0"/>
                        </a:rPr>
                        <a:t>lịch </a:t>
                      </a:r>
                      <a:r>
                        <a:rPr lang="vi-VN" sz="3200" smtClean="0">
                          <a:solidFill>
                            <a:schemeClr val="tx1"/>
                          </a:solidFill>
                          <a:effectLst/>
                          <a:latin typeface="Times New Roman" panose="02020603050405020304" pitchFamily="18" charset="0"/>
                          <a:cs typeface="Times New Roman" panose="02020603050405020304" pitchFamily="18" charset="0"/>
                        </a:rPr>
                        <a:t>sử</a:t>
                      </a:r>
                      <a:r>
                        <a:rPr lang="en-US" sz="3200" baseline="0" smtClean="0">
                          <a:solidFill>
                            <a:schemeClr val="tx1"/>
                          </a:solidFill>
                          <a:effectLst/>
                          <a:latin typeface="Times New Roman" panose="02020603050405020304" pitchFamily="18" charset="0"/>
                          <a:cs typeface="Times New Roman" panose="02020603050405020304" pitchFamily="18" charset="0"/>
                        </a:rPr>
                        <a:t> </a:t>
                      </a:r>
                      <a:r>
                        <a:rPr lang="vi-VN" sz="3200" smtClean="0">
                          <a:solidFill>
                            <a:schemeClr val="tx1"/>
                          </a:solidFill>
                          <a:effectLst/>
                          <a:latin typeface="Times New Roman" panose="02020603050405020304" pitchFamily="18" charset="0"/>
                          <a:cs typeface="Times New Roman" panose="02020603050405020304" pitchFamily="18" charset="0"/>
                        </a:rPr>
                        <a:t>hoặc </a:t>
                      </a:r>
                      <a:r>
                        <a:rPr lang="vi-VN" sz="3200">
                          <a:solidFill>
                            <a:schemeClr val="tx1"/>
                          </a:solidFill>
                          <a:effectLst/>
                          <a:latin typeface="Times New Roman" panose="02020603050405020304" pitchFamily="18" charset="0"/>
                          <a:cs typeface="Times New Roman" panose="02020603050405020304" pitchFamily="18" charset="0"/>
                        </a:rPr>
                        <a:t>quan tâm đến cuốn </a:t>
                      </a:r>
                      <a:r>
                        <a:rPr lang="vi-VN" sz="3200">
                          <a:solidFill>
                            <a:schemeClr val="tx1"/>
                          </a:solidFill>
                          <a:effectLst/>
                          <a:latin typeface="Times New Roman" panose="02020603050405020304" pitchFamily="18" charset="0"/>
                          <a:cs typeface="Times New Roman" panose="02020603050405020304" pitchFamily="18" charset="0"/>
                        </a:rPr>
                        <a:t>truyện </a:t>
                      </a:r>
                      <a:r>
                        <a:rPr lang="vi-VN" sz="3200" smtClean="0">
                          <a:solidFill>
                            <a:schemeClr val="tx1"/>
                          </a:solidFill>
                          <a:effectLst/>
                          <a:latin typeface="Times New Roman" panose="02020603050405020304" pitchFamily="18" charset="0"/>
                          <a:cs typeface="Times New Roman" panose="02020603050405020304" pitchFamily="18" charset="0"/>
                        </a:rPr>
                        <a:t>lịch</a:t>
                      </a:r>
                      <a:r>
                        <a:rPr lang="en-US" sz="3200" baseline="0" smtClean="0">
                          <a:solidFill>
                            <a:schemeClr val="tx1"/>
                          </a:solidFill>
                          <a:effectLst/>
                          <a:latin typeface="Times New Roman" panose="02020603050405020304" pitchFamily="18" charset="0"/>
                          <a:cs typeface="Times New Roman" panose="02020603050405020304" pitchFamily="18" charset="0"/>
                        </a:rPr>
                        <a:t> </a:t>
                      </a:r>
                      <a:r>
                        <a:rPr lang="vi-VN" sz="3200" smtClean="0">
                          <a:solidFill>
                            <a:schemeClr val="tx1"/>
                          </a:solidFill>
                          <a:effectLst/>
                          <a:latin typeface="Times New Roman" panose="02020603050405020304" pitchFamily="18" charset="0"/>
                          <a:cs typeface="Times New Roman" panose="02020603050405020304" pitchFamily="18" charset="0"/>
                        </a:rPr>
                        <a:t>sử </a:t>
                      </a:r>
                      <a:r>
                        <a:rPr lang="vi-VN" sz="3200">
                          <a:solidFill>
                            <a:schemeClr val="tx1"/>
                          </a:solidFill>
                          <a:effectLst/>
                          <a:latin typeface="Times New Roman" panose="02020603050405020304" pitchFamily="18" charset="0"/>
                          <a:cs typeface="Times New Roman" panose="02020603050405020304" pitchFamily="18" charset="0"/>
                        </a:rPr>
                        <a:t>được giới thiệu.</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25262170"/>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Địa điểm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Trong lớp học, trong gia đình, trong buổi trò chuyện với bạn bè.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047334244"/>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Thời gian trình bày bài nói.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Trình bày bài nói trong khoảng năm đến bẩy phút.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39215505"/>
                  </a:ext>
                </a:extLst>
              </a:tr>
            </a:tbl>
          </a:graphicData>
        </a:graphic>
      </p:graphicFrame>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 NÓI </a:t>
            </a:r>
            <a:r>
              <a:rPr lang="en-US" sz="3200" b="1">
                <a:solidFill>
                  <a:schemeClr val="tx1"/>
                </a:solidFill>
                <a:latin typeface="Times New Roman" panose="02020603050405020304" pitchFamily="18" charset="0"/>
                <a:cs typeface="Times New Roman" panose="02020603050405020304" pitchFamily="18" charset="0"/>
              </a:rPr>
              <a:t>VÀ NGHE. TRÌNH BÀY BÀI GIỚI THIỆU NGẮN VỀ MỘT CUỐN SÁCH (CUỐN TRUYỆN LỊCH SỬ)</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7075" y="1504604"/>
            <a:ext cx="5378335" cy="2062103"/>
          </a:xfrm>
          <a:prstGeom prst="rect">
            <a:avLst/>
          </a:prstGeom>
          <a:noFill/>
        </p:spPr>
        <p:txBody>
          <a:bodyPr wrap="square" rtlCol="0">
            <a:spAutoFit/>
          </a:bodyPr>
          <a:lstStyle/>
          <a:p>
            <a:r>
              <a:rPr lang="pt-BR" sz="3200" b="1" smtClean="0">
                <a:latin typeface="Times New Roman" panose="02020603050405020304" pitchFamily="18" charset="0"/>
                <a:cs typeface="Times New Roman" panose="02020603050405020304" pitchFamily="18" charset="0"/>
              </a:rPr>
              <a:t>I. YÊU </a:t>
            </a:r>
            <a:r>
              <a:rPr lang="pt-BR" sz="3200" b="1">
                <a:latin typeface="Times New Roman" panose="02020603050405020304" pitchFamily="18" charset="0"/>
                <a:cs typeface="Times New Roman" panose="02020603050405020304" pitchFamily="18" charset="0"/>
              </a:rPr>
              <a:t>CẦU CỦA </a:t>
            </a:r>
            <a:r>
              <a:rPr lang="pt-BR" sz="3200" b="1">
                <a:latin typeface="Times New Roman" panose="02020603050405020304" pitchFamily="18" charset="0"/>
                <a:cs typeface="Times New Roman" panose="02020603050405020304" pitchFamily="18" charset="0"/>
              </a:rPr>
              <a:t>BÀI </a:t>
            </a:r>
            <a:r>
              <a:rPr lang="pt-BR" sz="3200" b="1" smtClean="0">
                <a:latin typeface="Times New Roman" panose="02020603050405020304" pitchFamily="18" charset="0"/>
                <a:cs typeface="Times New Roman" panose="02020603050405020304" pitchFamily="18" charset="0"/>
              </a:rPr>
              <a:t>NÓI</a:t>
            </a:r>
          </a:p>
          <a:p>
            <a:r>
              <a:rPr lang="en-US" sz="3200" b="1">
                <a:latin typeface="Times New Roman" panose="02020603050405020304" pitchFamily="18" charset="0"/>
                <a:cs typeface="Times New Roman" panose="02020603050405020304" pitchFamily="18" charset="0"/>
              </a:rPr>
              <a:t>II.</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CHUẨN BỊ TRƯỚC KHI NÓI</a:t>
            </a:r>
            <a:endParaRPr lang="en-US" sz="3200">
              <a:latin typeface="Times New Roman" panose="02020603050405020304" pitchFamily="18" charset="0"/>
              <a:cs typeface="Times New Roman" panose="02020603050405020304" pitchFamily="18" charset="0"/>
            </a:endParaRPr>
          </a:p>
          <a:p>
            <a:pPr marL="571500" indent="-571500">
              <a:buAutoNum type="romanUcPeriod"/>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38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13" y="1859340"/>
            <a:ext cx="11321933"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tabLst>
                <a:tab pos="90170" algn="l"/>
                <a:tab pos="180340" algn="l"/>
              </a:tabLst>
            </a:pPr>
            <a:r>
              <a:rPr lang="vi-VN" sz="3200" smtClean="0">
                <a:solidFill>
                  <a:srgbClr val="000000"/>
                </a:solidFill>
                <a:latin typeface="Times New Roman" panose="02020603050405020304" pitchFamily="18" charset="0"/>
                <a:ea typeface="Times New Roman" panose="02020603050405020304" pitchFamily="18" charset="0"/>
              </a:rPr>
              <a:t>Trình </a:t>
            </a:r>
            <a:r>
              <a:rPr lang="vi-VN" sz="3200">
                <a:solidFill>
                  <a:srgbClr val="000000"/>
                </a:solidFill>
                <a:latin typeface="Times New Roman" panose="02020603050405020304" pitchFamily="18" charset="0"/>
                <a:ea typeface="Times New Roman" panose="02020603050405020304" pitchFamily="18" charset="0"/>
              </a:rPr>
              <a:t>bày bài nói trên cơ sở bài viết đã thực hiện. Với phương án này, em cần tóm lược nội dung bài viết thành dàn ý bài nói, gồm đầy đủ các phần. Ghi chú những điểm cần nhấn mạnh trong cách mở đầu, triển khai và kết luận để gây ấn tượng cho người nghe.</a:t>
            </a:r>
            <a:endParaRPr lang="en-US" sz="320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vi-VN" sz="3200">
                <a:solidFill>
                  <a:srgbClr val="000000"/>
                </a:solidFill>
                <a:latin typeface="Times New Roman" panose="02020603050405020304" pitchFamily="18" charset="0"/>
                <a:ea typeface="Times New Roman" panose="02020603050405020304" pitchFamily="18" charset="0"/>
              </a:rPr>
              <a:t>+ Cần lưu ý chuyển từ ngôn ngữ viết sang ngôn ngữ nói.</a:t>
            </a:r>
            <a:endParaRPr lang="en-US" sz="320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vi-VN" sz="3200">
                <a:solidFill>
                  <a:srgbClr val="000000"/>
                </a:solidFill>
                <a:latin typeface="Times New Roman" panose="02020603050405020304" pitchFamily="18" charset="0"/>
                <a:ea typeface="Times New Roman" panose="02020603050405020304" pitchFamily="18" charset="0"/>
              </a:rPr>
              <a:t>+ Ghi những từ ngữ, câu văn quan trọng không thể bỏ qua khi trình bày (câu giới thiệu cuốn truyện; các từ ngữ thể hiện đúng thông tin về cuốn truyện; những câu văn bộc lộ tình cảm, suy nghĩ của em đối với những khía cạnh gây ấn tượng của cuốn truyện;…).</a:t>
            </a:r>
            <a:endParaRPr lang="en-US" sz="3200">
              <a:effectLst/>
              <a:latin typeface="Times New Roman" panose="02020603050405020304" pitchFamily="18" charset="0"/>
              <a:ea typeface="Times New Roman" panose="02020603050405020304" pitchFamily="18" charset="0"/>
            </a:endParaRPr>
          </a:p>
        </p:txBody>
      </p:sp>
      <p:sp>
        <p:nvSpPr>
          <p:cNvPr id="3" name="Right Arrow 2"/>
          <p:cNvSpPr/>
          <p:nvPr/>
        </p:nvSpPr>
        <p:spPr>
          <a:xfrm>
            <a:off x="3424844" y="349135"/>
            <a:ext cx="5652654" cy="1271847"/>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000000"/>
                </a:solidFill>
                <a:latin typeface="Times New Roman" panose="02020603050405020304" pitchFamily="18" charset="0"/>
                <a:ea typeface="Times New Roman" panose="02020603050405020304" pitchFamily="18" charset="0"/>
              </a:rPr>
              <a:t>- Phương án thứ nhất</a:t>
            </a:r>
            <a:r>
              <a:rPr lang="vi-VN" sz="3200">
                <a:solidFill>
                  <a:srgbClr val="000000"/>
                </a:solidFill>
                <a:latin typeface="Times New Roman" panose="02020603050405020304" pitchFamily="18" charset="0"/>
                <a:ea typeface="Times New Roman" panose="02020603050405020304" pitchFamily="18" charset="0"/>
              </a:rPr>
              <a:t>:</a:t>
            </a:r>
            <a:endParaRPr lang="en-US" sz="3200"/>
          </a:p>
        </p:txBody>
      </p:sp>
    </p:spTree>
    <p:extLst>
      <p:ext uri="{BB962C8B-B14F-4D97-AF65-F5344CB8AC3E}">
        <p14:creationId xmlns:p14="http://schemas.microsoft.com/office/powerpoint/2010/main" val="9161440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4" y="1693085"/>
            <a:ext cx="11321933"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latin typeface="Times New Roman" panose="02020603050405020304" pitchFamily="18" charset="0"/>
                <a:cs typeface="Times New Roman" panose="02020603050405020304" pitchFamily="18" charset="0"/>
              </a:rPr>
              <a:t>Chưa có bài viết giới thiệu về cuốn truyện. Trước hết, em cần tìm đọc một số cuốn truyện lịch sử, chọn một cuốn em cảm thấy có hứng thú để giới thiệu. (Gợi ý những cuốn truyện em có thể đọc: Tiêu Sơn tráng sĩ của Khái Hưng; Đêm hội Long Trì, An </a:t>
            </a:r>
            <a:r>
              <a:rPr lang="vi-VN" sz="2400">
                <a:latin typeface="Times New Roman" panose="02020603050405020304" pitchFamily="18" charset="0"/>
                <a:cs typeface="Times New Roman" panose="02020603050405020304" pitchFamily="18" charset="0"/>
              </a:rPr>
              <a:t>Tư </a:t>
            </a:r>
            <a:r>
              <a:rPr lang="vi-VN" sz="2400">
                <a:latin typeface="Times New Roman" panose="02020603050405020304" pitchFamily="18" charset="0"/>
                <a:cs typeface="Times New Roman" panose="02020603050405020304" pitchFamily="18" charset="0"/>
              </a:rPr>
              <a:t>của Nguyễn Huy Tưởng; Núi rừng Yên Thế của Nguyễn Hồng; Trên sông truyền hịch, Người Thăng Long của Hà Ân;…). Sau khi đọc kĩ cuốn truyện, em hãy lập dàn ý bài nói với các nội dung cơ bản sau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Giới thiệu chung về cuốn truyện (tên truyện, tác giả, nhà xuất bản, năm xuất bản, số trang,…).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Giới thiệu nội dung cuốn truyện (thời kì lịch sử được tái hiện trong cuốn truyện, tóm lược cốt truyện, nêu các sự kiện gắn với nhân vật chính và các nhân vật có liên quan,…).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Nhận xét ngắn gọn một số nét nổi bật về nghệ thuật của cuốn truyện (sự hấp dẫn của cách kể, cách khắc họa nhân vật, đặc điểm ngôn ngữ kể chuyện và ngôn ngữ đối thoại,…).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Nêu một vài suy nghĩ của em về cuốn </a:t>
            </a:r>
            <a:r>
              <a:rPr lang="vi-VN" sz="2400">
                <a:latin typeface="Times New Roman" panose="02020603050405020304" pitchFamily="18" charset="0"/>
                <a:cs typeface="Times New Roman" panose="02020603050405020304" pitchFamily="18" charset="0"/>
              </a:rPr>
              <a:t>truyện</a:t>
            </a:r>
            <a:r>
              <a:rPr lang="vi-VN"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3" name="Right Arrow 2"/>
          <p:cNvSpPr/>
          <p:nvPr/>
        </p:nvSpPr>
        <p:spPr>
          <a:xfrm>
            <a:off x="3424844" y="349135"/>
            <a:ext cx="5652654" cy="1271847"/>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solidFill>
                  <a:srgbClr val="000000"/>
                </a:solidFill>
                <a:latin typeface="Times New Roman" panose="02020603050405020304" pitchFamily="18" charset="0"/>
                <a:ea typeface="Times New Roman" panose="02020603050405020304" pitchFamily="18" charset="0"/>
              </a:rPr>
              <a:t>- Phương án </a:t>
            </a:r>
            <a:r>
              <a:rPr lang="vi-VN" sz="3200" i="1">
                <a:solidFill>
                  <a:srgbClr val="000000"/>
                </a:solidFill>
                <a:latin typeface="Times New Roman" panose="02020603050405020304" pitchFamily="18" charset="0"/>
                <a:ea typeface="Times New Roman" panose="02020603050405020304" pitchFamily="18" charset="0"/>
              </a:rPr>
              <a:t>thứ </a:t>
            </a:r>
            <a:r>
              <a:rPr lang="en-US" sz="3200" i="1" smtClean="0">
                <a:solidFill>
                  <a:srgbClr val="000000"/>
                </a:solidFill>
                <a:latin typeface="Times New Roman" panose="02020603050405020304" pitchFamily="18" charset="0"/>
                <a:ea typeface="Times New Roman" panose="02020603050405020304" pitchFamily="18" charset="0"/>
              </a:rPr>
              <a:t>hai</a:t>
            </a:r>
            <a:r>
              <a:rPr lang="vi-VN" sz="3200" smtClean="0">
                <a:solidFill>
                  <a:srgbClr val="000000"/>
                </a:solidFill>
                <a:latin typeface="Times New Roman" panose="02020603050405020304" pitchFamily="18" charset="0"/>
                <a:ea typeface="Times New Roman" panose="02020603050405020304" pitchFamily="18" charset="0"/>
              </a:rPr>
              <a:t>:</a:t>
            </a:r>
            <a:endParaRPr lang="en-US" sz="3200"/>
          </a:p>
        </p:txBody>
      </p:sp>
    </p:spTree>
    <p:extLst>
      <p:ext uri="{BB962C8B-B14F-4D97-AF65-F5344CB8AC3E}">
        <p14:creationId xmlns:p14="http://schemas.microsoft.com/office/powerpoint/2010/main" val="9452561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 NÓI </a:t>
            </a:r>
            <a:r>
              <a:rPr lang="en-US" sz="3200" b="1">
                <a:solidFill>
                  <a:schemeClr val="tx1"/>
                </a:solidFill>
                <a:latin typeface="Times New Roman" panose="02020603050405020304" pitchFamily="18" charset="0"/>
                <a:cs typeface="Times New Roman" panose="02020603050405020304" pitchFamily="18" charset="0"/>
              </a:rPr>
              <a:t>VÀ NGHE. TRÌNH BÀY BÀI GIỚI THIỆU NGẮN VỀ MỘT CUỐN SÁCH (CUỐN TRUYỆN LỊCH SỬ)</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7075" y="1504604"/>
            <a:ext cx="5378335" cy="3046988"/>
          </a:xfrm>
          <a:prstGeom prst="rect">
            <a:avLst/>
          </a:prstGeom>
          <a:noFill/>
        </p:spPr>
        <p:txBody>
          <a:bodyPr wrap="square" rtlCol="0">
            <a:spAutoFit/>
          </a:bodyPr>
          <a:lstStyle/>
          <a:p>
            <a:r>
              <a:rPr lang="pt-BR" sz="3200" b="1" smtClean="0">
                <a:latin typeface="Times New Roman" panose="02020603050405020304" pitchFamily="18" charset="0"/>
                <a:cs typeface="Times New Roman" panose="02020603050405020304" pitchFamily="18" charset="0"/>
              </a:rPr>
              <a:t>I. YÊU </a:t>
            </a:r>
            <a:r>
              <a:rPr lang="pt-BR" sz="3200" b="1">
                <a:latin typeface="Times New Roman" panose="02020603050405020304" pitchFamily="18" charset="0"/>
                <a:cs typeface="Times New Roman" panose="02020603050405020304" pitchFamily="18" charset="0"/>
              </a:rPr>
              <a:t>CẦU CỦA </a:t>
            </a:r>
            <a:r>
              <a:rPr lang="pt-BR" sz="3200" b="1">
                <a:latin typeface="Times New Roman" panose="02020603050405020304" pitchFamily="18" charset="0"/>
                <a:cs typeface="Times New Roman" panose="02020603050405020304" pitchFamily="18" charset="0"/>
              </a:rPr>
              <a:t>BÀI </a:t>
            </a:r>
            <a:r>
              <a:rPr lang="pt-BR" sz="3200" b="1" smtClean="0">
                <a:latin typeface="Times New Roman" panose="02020603050405020304" pitchFamily="18" charset="0"/>
                <a:cs typeface="Times New Roman" panose="02020603050405020304" pitchFamily="18" charset="0"/>
              </a:rPr>
              <a:t>NÓI</a:t>
            </a:r>
          </a:p>
          <a:p>
            <a:r>
              <a:rPr lang="en-US" sz="3200" b="1">
                <a:latin typeface="Times New Roman" panose="02020603050405020304" pitchFamily="18" charset="0"/>
                <a:cs typeface="Times New Roman" panose="02020603050405020304" pitchFamily="18" charset="0"/>
              </a:rPr>
              <a:t>II.</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CHUẨN BỊ TRƯỚC KHI NÓI</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III. TẬP LUYỆN TRƯỚC KHI NÓI</a:t>
            </a:r>
            <a:endParaRPr lang="en-US" sz="3200">
              <a:latin typeface="Times New Roman" panose="02020603050405020304" pitchFamily="18" charset="0"/>
              <a:cs typeface="Times New Roman" panose="02020603050405020304" pitchFamily="18" charset="0"/>
            </a:endParaRPr>
          </a:p>
          <a:p>
            <a:pPr marL="571500" indent="-571500">
              <a:buAutoNum type="romanUcPeriod"/>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48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1349</TotalTime>
  <Words>1978</Words>
  <Application>Microsoft Office PowerPoint</Application>
  <PresentationFormat>Widescreen</PresentationFormat>
  <Paragraphs>196</Paragraphs>
  <Slides>26</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170</cp:revision>
  <dcterms:created xsi:type="dcterms:W3CDTF">2022-06-02T15:23:58Z</dcterms:created>
  <dcterms:modified xsi:type="dcterms:W3CDTF">2023-07-24T11:10:38Z</dcterms:modified>
</cp:coreProperties>
</file>