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  <p:sldMasterId id="2147483744" r:id="rId2"/>
  </p:sldMasterIdLst>
  <p:notesMasterIdLst>
    <p:notesMasterId r:id="rId34"/>
  </p:notesMasterIdLst>
  <p:sldIdLst>
    <p:sldId id="280" r:id="rId3"/>
    <p:sldId id="302" r:id="rId4"/>
    <p:sldId id="30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2" r:id="rId15"/>
    <p:sldId id="293" r:id="rId16"/>
    <p:sldId id="294" r:id="rId17"/>
    <p:sldId id="309" r:id="rId18"/>
    <p:sldId id="310" r:id="rId19"/>
    <p:sldId id="311" r:id="rId20"/>
    <p:sldId id="312" r:id="rId21"/>
    <p:sldId id="313" r:id="rId22"/>
    <p:sldId id="314" r:id="rId23"/>
    <p:sldId id="295" r:id="rId24"/>
    <p:sldId id="296" r:id="rId25"/>
    <p:sldId id="305" r:id="rId26"/>
    <p:sldId id="317" r:id="rId27"/>
    <p:sldId id="319" r:id="rId28"/>
    <p:sldId id="297" r:id="rId29"/>
    <p:sldId id="308" r:id="rId30"/>
    <p:sldId id="315" r:id="rId31"/>
    <p:sldId id="299" r:id="rId32"/>
    <p:sldId id="300" r:id="rId33"/>
  </p:sldIdLst>
  <p:sldSz cx="12192000" cy="6858000"/>
  <p:notesSz cx="6858000" cy="9144000"/>
  <p:embeddedFontLst>
    <p:embeddedFont>
      <p:font typeface="Algerian" panose="04020705040A02060702" pitchFamily="8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000FF"/>
    <a:srgbClr val="1020B6"/>
    <a:srgbClr val="B9B9B9"/>
    <a:srgbClr val="DBB2CB"/>
    <a:srgbClr val="9F7906"/>
    <a:srgbClr val="0E73B7"/>
    <a:srgbClr val="E9AAD4"/>
    <a:srgbClr val="E43230"/>
    <a:srgbClr val="E99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 snapToGrid="0">
      <p:cViewPr varScale="1">
        <p:scale>
          <a:sx n="52" d="100"/>
          <a:sy n="52" d="100"/>
        </p:scale>
        <p:origin x="669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FE4B-0FC8-4818-BFCB-319E7003E5E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82A16-D394-4E78-880A-F1E92C979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0A142-CCE4-493D-B8A7-2B0888091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682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0A142-CCE4-493D-B8A7-2B0888091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7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1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9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94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3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57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45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1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44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11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95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43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18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7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8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31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30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5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0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0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2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7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7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5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hyperlink" Target="http://www.glitter-graphics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sv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18" Type="http://schemas.microsoft.com/office/2007/relationships/hdphoto" Target="../media/hdphoto2.wdp"/><Relationship Id="rId3" Type="http://schemas.microsoft.com/office/2007/relationships/media" Target="../media/media3.mp3"/><Relationship Id="rId7" Type="http://schemas.microsoft.com/office/2007/relationships/media" Target="../media/media7.mp3"/><Relationship Id="rId12" Type="http://schemas.openxmlformats.org/officeDocument/2006/relationships/audio" Target="../media/media6.mp3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6.mp3"/><Relationship Id="rId5" Type="http://schemas.microsoft.com/office/2007/relationships/media" Target="../media/media4.mp3"/><Relationship Id="rId15" Type="http://schemas.openxmlformats.org/officeDocument/2006/relationships/image" Target="../media/image16.jpeg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gif"/><Relationship Id="rId5" Type="http://schemas.openxmlformats.org/officeDocument/2006/relationships/image" Target="../media/image44.jp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g"/><Relationship Id="rId5" Type="http://schemas.openxmlformats.org/officeDocument/2006/relationships/audio" Target="../media/audio5.wav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1.jpeg"/><Relationship Id="rId7" Type="http://schemas.openxmlformats.org/officeDocument/2006/relationships/image" Target="../media/image5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1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6050" y="157625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hững hình nền powerpoint chuyên nghiệp đẹp mắ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Google Shape;133;p17"/>
          <p:cNvSpPr txBox="1"/>
          <p:nvPr/>
        </p:nvSpPr>
        <p:spPr>
          <a:xfrm>
            <a:off x="4005004" y="4287011"/>
            <a:ext cx="4351867" cy="427039"/>
          </a:xfrm>
          <a:prstGeom prst="rect">
            <a:avLst/>
          </a:prstGeom>
          <a:noFill/>
          <a:ln>
            <a:noFill/>
          </a:ln>
        </p:spPr>
        <p:txBody>
          <a:bodyPr spcFirstLastPara="1" lIns="117207" tIns="58587" rIns="117207" bIns="58587"/>
          <a:lstStyle/>
          <a:p>
            <a:pPr>
              <a:buClr>
                <a:srgbClr val="0000FF"/>
              </a:buClr>
              <a:buFont typeface="Times New Roman"/>
              <a:buNone/>
              <a:defRPr/>
            </a:pPr>
            <a:r>
              <a:rPr lang="en-US" sz="2800" b="1" i="1" kern="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year: 2024 -2025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Google Shape;135;p17"/>
          <p:cNvSpPr txBox="1"/>
          <p:nvPr/>
        </p:nvSpPr>
        <p:spPr>
          <a:xfrm>
            <a:off x="3782757" y="4739449"/>
            <a:ext cx="5058833" cy="461963"/>
          </a:xfrm>
          <a:prstGeom prst="rect">
            <a:avLst/>
          </a:prstGeom>
          <a:noFill/>
          <a:ln>
            <a:noFill/>
          </a:ln>
        </p:spPr>
        <p:txBody>
          <a:bodyPr spcFirstLastPara="1" lIns="117207" tIns="58587" rIns="117207" bIns="58587"/>
          <a:lstStyle/>
          <a:p>
            <a:pPr>
              <a:buClr>
                <a:srgbClr val="0000FF"/>
              </a:buClr>
              <a:buFont typeface="Times New Roman"/>
              <a:buNone/>
              <a:defRPr/>
            </a:pPr>
            <a:r>
              <a:rPr lang="en-US" sz="3100" b="1" i="1" kern="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Teacher :   Ho </a:t>
            </a:r>
            <a:r>
              <a:rPr lang="en-US" sz="3100" b="1" i="1" kern="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</a:t>
            </a:r>
            <a:r>
              <a:rPr lang="en-US" sz="3100" b="1" i="1" kern="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100" b="1" i="1" kern="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4758" y="1145193"/>
            <a:ext cx="97271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</a:t>
            </a: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OUR CLASS</a:t>
            </a:r>
          </a:p>
        </p:txBody>
      </p:sp>
      <p:sp>
        <p:nvSpPr>
          <p:cNvPr id="6" name="Google Shape;134;p17"/>
          <p:cNvSpPr/>
          <p:nvPr/>
        </p:nvSpPr>
        <p:spPr>
          <a:xfrm>
            <a:off x="3419671" y="207594"/>
            <a:ext cx="5835165" cy="623679"/>
          </a:xfrm>
          <a:prstGeom prst="rect">
            <a:avLst/>
          </a:prstGeom>
          <a:noFill/>
          <a:ln>
            <a:noFill/>
          </a:ln>
        </p:spPr>
        <p:txBody>
          <a:bodyPr spcFirstLastPara="1" lIns="117207" tIns="58587" rIns="117207" bIns="58587"/>
          <a:lstStyle/>
          <a:p>
            <a:pPr algn="ctr">
              <a:buClr>
                <a:srgbClr val="FF0000"/>
              </a:buClr>
              <a:buFont typeface="Times New Roman"/>
              <a:buNone/>
              <a:defRPr/>
            </a:pPr>
            <a:r>
              <a:rPr lang="en-US" sz="24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/>
                <a:sym typeface="Times New Roman"/>
              </a:rPr>
              <a:t>WEDNESDAY, NOVEMBER 13</a:t>
            </a:r>
            <a:r>
              <a:rPr lang="en-US" sz="2400" b="1" kern="0" baseline="30000" dirty="0">
                <a:solidFill>
                  <a:srgbClr val="FF0000"/>
                </a:solidFill>
                <a:latin typeface="Algerian" panose="04020705040A02060702" pitchFamily="82" charset="0"/>
                <a:cs typeface="Times New Roman"/>
                <a:sym typeface="Times New Roman"/>
              </a:rPr>
              <a:t>TH</a:t>
            </a:r>
            <a:r>
              <a:rPr lang="en-US" sz="24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/>
                <a:sym typeface="Times New Roman"/>
              </a:rPr>
              <a:t> , 2024</a:t>
            </a:r>
            <a:endParaRPr sz="2400" kern="0" dirty="0">
              <a:solidFill>
                <a:srgbClr val="FF0000"/>
              </a:solidFill>
              <a:latin typeface="Algerian" panose="04020705040A02060702" pitchFamily="82" charset="0"/>
              <a:cs typeface="Arial"/>
              <a:sym typeface="Arial"/>
            </a:endParaRPr>
          </a:p>
        </p:txBody>
      </p:sp>
      <p:cxnSp>
        <p:nvCxnSpPr>
          <p:cNvPr id="10" name="Google Shape;117;p17"/>
          <p:cNvCxnSpPr>
            <a:cxnSpLocks noChangeShapeType="1"/>
          </p:cNvCxnSpPr>
          <p:nvPr/>
        </p:nvCxnSpPr>
        <p:spPr bwMode="auto">
          <a:xfrm>
            <a:off x="4090731" y="657577"/>
            <a:ext cx="4442884" cy="38100"/>
          </a:xfrm>
          <a:prstGeom prst="straightConnector1">
            <a:avLst/>
          </a:prstGeom>
          <a:noFill/>
          <a:ln w="57150" cmpd="thinThick">
            <a:solidFill>
              <a:srgbClr val="0E73B7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2" descr="878060mzmb0yx9vo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971109"/>
            <a:ext cx="3105803" cy="2544115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3" descr="725785bctbrcanz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5235765"/>
            <a:ext cx="685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1076442l03b3w328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03" y="5649060"/>
            <a:ext cx="8191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8"/>
          <p:cNvSpPr/>
          <p:nvPr/>
        </p:nvSpPr>
        <p:spPr>
          <a:xfrm>
            <a:off x="9977647" y="99753"/>
            <a:ext cx="2214353" cy="1463040"/>
          </a:xfrm>
          <a:custGeom>
            <a:avLst/>
            <a:gdLst/>
            <a:ahLst/>
            <a:cxnLst/>
            <a:rect l="l" t="t" r="r" b="b"/>
            <a:pathLst>
              <a:path w="10810905" h="4393906">
                <a:moveTo>
                  <a:pt x="0" y="0"/>
                </a:moveTo>
                <a:lnTo>
                  <a:pt x="10810905" y="0"/>
                </a:lnTo>
                <a:lnTo>
                  <a:pt x="10810905" y="4393906"/>
                </a:lnTo>
                <a:lnTo>
                  <a:pt x="0" y="4393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272671" y="2374392"/>
            <a:ext cx="1511977" cy="78464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1"/>
          <p:cNvSpPr/>
          <p:nvPr/>
        </p:nvSpPr>
        <p:spPr>
          <a:xfrm>
            <a:off x="10478568" y="1941887"/>
            <a:ext cx="1374700" cy="1046148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7821233" y="3835801"/>
            <a:ext cx="2453202" cy="2210948"/>
          </a:xfrm>
          <a:custGeom>
            <a:avLst/>
            <a:gdLst/>
            <a:ahLst/>
            <a:cxnLst/>
            <a:rect l="l" t="t" r="r" b="b"/>
            <a:pathLst>
              <a:path w="2453202" h="2210948">
                <a:moveTo>
                  <a:pt x="0" y="0"/>
                </a:moveTo>
                <a:lnTo>
                  <a:pt x="2453202" y="0"/>
                </a:lnTo>
                <a:lnTo>
                  <a:pt x="2453202" y="2210948"/>
                </a:lnTo>
                <a:lnTo>
                  <a:pt x="0" y="22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1554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80921" y="237710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27152" y="229765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96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13296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sp>
        <p:nvSpPr>
          <p:cNvPr id="18" name="Google Shape;1881;p31"/>
          <p:cNvSpPr txBox="1">
            <a:spLocks/>
          </p:cNvSpPr>
          <p:nvPr/>
        </p:nvSpPr>
        <p:spPr>
          <a:xfrm>
            <a:off x="95035" y="1975993"/>
            <a:ext cx="5302100" cy="12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400" dirty="0"/>
              <a:t>5. terraced field </a:t>
            </a:r>
            <a:r>
              <a:rPr lang="en-US" sz="4000" dirty="0"/>
              <a:t>(n)</a:t>
            </a:r>
            <a:endParaRPr lang="en-US" sz="4800" dirty="0"/>
          </a:p>
        </p:txBody>
      </p:sp>
      <p:sp>
        <p:nvSpPr>
          <p:cNvPr id="19" name="Rectangle 18"/>
          <p:cNvSpPr/>
          <p:nvPr/>
        </p:nvSpPr>
        <p:spPr>
          <a:xfrm>
            <a:off x="7195463" y="2145411"/>
            <a:ext cx="518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/>
              <a:t>ruộng</a:t>
            </a:r>
            <a:r>
              <a:rPr lang="en-US" sz="4000" dirty="0"/>
              <a:t> </a:t>
            </a:r>
            <a:r>
              <a:rPr lang="en-US" sz="4000" dirty="0" err="1"/>
              <a:t>bậc</a:t>
            </a:r>
            <a:r>
              <a:rPr lang="en-US" sz="4000" dirty="0"/>
              <a:t> thang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0194" y="2145411"/>
            <a:ext cx="35990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terəst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92" y="3098831"/>
            <a:ext cx="4334093" cy="33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terraced fie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7039" y="3098831"/>
            <a:ext cx="609600" cy="6096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25" name="TextBox 24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27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51" name="Round Single Corner Rectangle 50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ound Single Corner Rectangle 51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ound Single Corner Rectangle 52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Chord 49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0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3504" y="5269733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0921" y="237710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27152" y="229765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96" y="1116209"/>
            <a:ext cx="12152391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13296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sp>
        <p:nvSpPr>
          <p:cNvPr id="18" name="Google Shape;1881;p31"/>
          <p:cNvSpPr txBox="1">
            <a:spLocks/>
          </p:cNvSpPr>
          <p:nvPr/>
        </p:nvSpPr>
        <p:spPr>
          <a:xfrm>
            <a:off x="437973" y="3421618"/>
            <a:ext cx="4616219" cy="12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400" dirty="0"/>
              <a:t>6. overlook (v)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590771"/>
            <a:ext cx="276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/>
              <a:t>nhìn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endParaRPr lang="en-US" sz="4000" dirty="0"/>
          </a:p>
        </p:txBody>
      </p:sp>
      <p:sp>
        <p:nvSpPr>
          <p:cNvPr id="21" name="Rectangle 20"/>
          <p:cNvSpPr/>
          <p:nvPr/>
        </p:nvSpPr>
        <p:spPr>
          <a:xfrm>
            <a:off x="4326662" y="3590771"/>
            <a:ext cx="289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əʊvəˈlʊk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2" name="Google Shape;1881;p31"/>
          <p:cNvSpPr txBox="1">
            <a:spLocks/>
          </p:cNvSpPr>
          <p:nvPr/>
        </p:nvSpPr>
        <p:spPr>
          <a:xfrm>
            <a:off x="460375" y="2127808"/>
            <a:ext cx="9676402" cy="12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400" dirty="0" err="1"/>
              <a:t>Ex:Our</a:t>
            </a:r>
            <a:r>
              <a:rPr lang="en-US" sz="4400" dirty="0"/>
              <a:t> house  overlooks terraced field.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26" name="TextBox 25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28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52" name="Round Single Corner Rectangle 51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ound Single Corner Rectangle 52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ound Single Corner Rectangle 53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Chord 5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4132291" y="2847703"/>
            <a:ext cx="2268509" cy="174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verlook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339" y="4521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7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8" grpId="0"/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rgbClr val="CBEAF0"/>
          </a:solidFill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5447" y="130706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 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427318"/>
              </p:ext>
            </p:extLst>
          </p:nvPr>
        </p:nvGraphicFramePr>
        <p:xfrm>
          <a:off x="1123225" y="2124627"/>
          <a:ext cx="7646524" cy="41343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29305">
                  <a:extLst>
                    <a:ext uri="{9D8B030D-6E8A-4147-A177-3AD203B41FA5}">
                      <a16:colId xmlns:a16="http://schemas.microsoft.com/office/drawing/2014/main" val="178702658"/>
                    </a:ext>
                  </a:extLst>
                </a:gridCol>
                <a:gridCol w="4017219">
                  <a:extLst>
                    <a:ext uri="{9D8B030D-6E8A-4147-A177-3AD203B41FA5}">
                      <a16:colId xmlns:a16="http://schemas.microsoft.com/office/drawing/2014/main" val="1363729389"/>
                    </a:ext>
                  </a:extLst>
                </a:gridCol>
              </a:tblGrid>
              <a:tr h="40365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1. ethnic (group) (</a:t>
                      </a:r>
                      <a:r>
                        <a:rPr lang="en-US" sz="2500" dirty="0" err="1">
                          <a:effectLst/>
                        </a:rPr>
                        <a:t>adj</a:t>
                      </a:r>
                      <a:r>
                        <a:rPr lang="en-US" sz="2500" dirty="0">
                          <a:effectLst/>
                        </a:rPr>
                        <a:t>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(</a:t>
                      </a:r>
                      <a:r>
                        <a:rPr lang="en-US" sz="2500" dirty="0" err="1">
                          <a:effectLst/>
                        </a:rPr>
                        <a:t>nhóm</a:t>
                      </a:r>
                      <a:r>
                        <a:rPr lang="en-US" sz="2500" dirty="0">
                          <a:effectLst/>
                        </a:rPr>
                        <a:t>) </a:t>
                      </a:r>
                      <a:r>
                        <a:rPr lang="en-US" sz="2500" dirty="0" err="1">
                          <a:effectLst/>
                        </a:rPr>
                        <a:t>dân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tộc</a:t>
                      </a:r>
                      <a:r>
                        <a:rPr lang="vi-VN" sz="2500" dirty="0">
                          <a:effectLst/>
                        </a:rPr>
                        <a:t>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6037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2. post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cột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989348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3. overlook (v)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nhìn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ra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13314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4. stilt house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nhà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sàn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327387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5. costume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trang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phục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7684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6. terraced field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ruộng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bậc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thang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422520"/>
                  </a:ext>
                </a:extLst>
              </a:tr>
            </a:tbl>
          </a:graphicData>
        </a:graphic>
      </p:graphicFrame>
      <p:pic>
        <p:nvPicPr>
          <p:cNvPr id="11" name="ethnic_group_1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377" y="2162066"/>
            <a:ext cx="609600" cy="609600"/>
          </a:xfrm>
          <a:prstGeom prst="rect">
            <a:avLst/>
          </a:prstGeom>
        </p:spPr>
      </p:pic>
      <p:pic>
        <p:nvPicPr>
          <p:cNvPr id="12" name="pos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377" y="2895639"/>
            <a:ext cx="609600" cy="609600"/>
          </a:xfrm>
          <a:prstGeom prst="rect">
            <a:avLst/>
          </a:prstGeom>
        </p:spPr>
      </p:pic>
      <p:pic>
        <p:nvPicPr>
          <p:cNvPr id="13" name="stilt house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377" y="4315775"/>
            <a:ext cx="609600" cy="609600"/>
          </a:xfrm>
          <a:prstGeom prst="rect">
            <a:avLst/>
          </a:prstGeom>
        </p:spPr>
      </p:pic>
      <p:pic>
        <p:nvPicPr>
          <p:cNvPr id="3" name="overlook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377" y="3582202"/>
            <a:ext cx="609600" cy="609600"/>
          </a:xfrm>
          <a:prstGeom prst="rect">
            <a:avLst/>
          </a:prstGeom>
        </p:spPr>
      </p:pic>
      <p:pic>
        <p:nvPicPr>
          <p:cNvPr id="14" name="costume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377" y="5049348"/>
            <a:ext cx="609600" cy="609600"/>
          </a:xfrm>
          <a:prstGeom prst="rect">
            <a:avLst/>
          </a:prstGeom>
        </p:spPr>
      </p:pic>
      <p:pic>
        <p:nvPicPr>
          <p:cNvPr id="15" name="terraced fiel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377" y="578292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2379" y="4925379"/>
            <a:ext cx="139337" cy="1239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42460" y="3520216"/>
            <a:ext cx="139337" cy="1239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32710" y="2136622"/>
            <a:ext cx="139337" cy="1239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19" name="TextBox 18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21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32" name="Round Single Corner Rectangle 31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ound Single Corner Rectangle 32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ound Single Corner Rectangle 33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rgbClr val="CBEAF0"/>
          </a:solidFill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26638" y="11728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513406"/>
              </p:ext>
            </p:extLst>
          </p:nvPr>
        </p:nvGraphicFramePr>
        <p:xfrm>
          <a:off x="130062" y="1326969"/>
          <a:ext cx="11748050" cy="54330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80141">
                  <a:extLst>
                    <a:ext uri="{9D8B030D-6E8A-4147-A177-3AD203B41FA5}">
                      <a16:colId xmlns:a16="http://schemas.microsoft.com/office/drawing/2014/main" val="178702658"/>
                    </a:ext>
                  </a:extLst>
                </a:gridCol>
                <a:gridCol w="2943980">
                  <a:extLst>
                    <a:ext uri="{9D8B030D-6E8A-4147-A177-3AD203B41FA5}">
                      <a16:colId xmlns:a16="http://schemas.microsoft.com/office/drawing/2014/main" val="2759178352"/>
                    </a:ext>
                  </a:extLst>
                </a:gridCol>
                <a:gridCol w="5023929">
                  <a:extLst>
                    <a:ext uri="{9D8B030D-6E8A-4147-A177-3AD203B41FA5}">
                      <a16:colId xmlns:a16="http://schemas.microsoft.com/office/drawing/2014/main" val="1363729389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1. ethnic (group) (</a:t>
                      </a:r>
                      <a:r>
                        <a:rPr lang="en-US" sz="2500" dirty="0" err="1">
                          <a:effectLst/>
                        </a:rPr>
                        <a:t>adj</a:t>
                      </a:r>
                      <a:r>
                        <a:rPr lang="en-US" sz="2500" dirty="0">
                          <a:effectLst/>
                        </a:rPr>
                        <a:t>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nhìn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ra</a:t>
                      </a:r>
                      <a:endParaRPr lang="en-US" sz="25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6037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2. post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nhà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sàn</a:t>
                      </a:r>
                      <a:endParaRPr lang="en-US" sz="25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989348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3. overlook (v)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effectLst/>
                        </a:rPr>
                        <a:t>(</a:t>
                      </a:r>
                      <a:r>
                        <a:rPr lang="en-US" sz="2500" dirty="0" err="1">
                          <a:effectLst/>
                        </a:rPr>
                        <a:t>nhóm</a:t>
                      </a:r>
                      <a:r>
                        <a:rPr lang="en-US" sz="2500" dirty="0">
                          <a:effectLst/>
                        </a:rPr>
                        <a:t>) </a:t>
                      </a:r>
                      <a:r>
                        <a:rPr lang="en-US" sz="2500" dirty="0" err="1">
                          <a:effectLst/>
                        </a:rPr>
                        <a:t>dân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tộc</a:t>
                      </a:r>
                      <a:r>
                        <a:rPr lang="vi-VN" sz="2500" dirty="0">
                          <a:effectLst/>
                        </a:rPr>
                        <a:t>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13314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4. stilt house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>
                          <a:effectLst/>
                        </a:rPr>
                        <a:t>cột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327387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5. costume (n)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</a:rPr>
                        <a:t>ruộng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bậc</a:t>
                      </a:r>
                      <a:r>
                        <a:rPr lang="en-US" sz="2500" dirty="0">
                          <a:effectLst/>
                        </a:rPr>
                        <a:t> thang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7684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6. terraced field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>
                          <a:effectLst/>
                        </a:rPr>
                        <a:t>trang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r>
                        <a:rPr lang="en-US" sz="2500" dirty="0" err="1">
                          <a:effectLst/>
                        </a:rPr>
                        <a:t>phục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422520"/>
                  </a:ext>
                </a:extLst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3856508" y="1923336"/>
            <a:ext cx="3110495" cy="1675856"/>
          </a:xfrm>
          <a:prstGeom prst="straightConnector1">
            <a:avLst/>
          </a:prstGeom>
          <a:ln w="38100">
            <a:solidFill>
              <a:srgbClr val="2A770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856508" y="2761264"/>
            <a:ext cx="3129085" cy="1927694"/>
          </a:xfrm>
          <a:prstGeom prst="straightConnector1">
            <a:avLst/>
          </a:prstGeom>
          <a:ln w="38100">
            <a:solidFill>
              <a:srgbClr val="F7941E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856508" y="1963606"/>
            <a:ext cx="3043913" cy="17070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36572" y="2861151"/>
            <a:ext cx="3130431" cy="174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56508" y="5345954"/>
            <a:ext cx="3129085" cy="10552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56508" y="5345954"/>
            <a:ext cx="3043913" cy="10552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16" name="TextBox 15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20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31" name="Round Single Corner Rectangle 30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ound Single Corner Rectangle 31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ound Single Corner Rectangle 32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Chord 29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4595" y="1435966"/>
            <a:ext cx="2765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8146" y="1435964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145" y="12957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1577" y="2010988"/>
            <a:ext cx="11382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What do you think Lai and Tom talking about?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you know anything about the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ethnic group?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5"/>
          <a:stretch/>
        </p:blipFill>
        <p:spPr bwMode="auto">
          <a:xfrm>
            <a:off x="2873828" y="3130330"/>
            <a:ext cx="2158029" cy="329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61" y="3130392"/>
            <a:ext cx="3306599" cy="329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11" name="TextBox 10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17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28" name="Round Single Corner Rectangle 27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ound Single Corner Rectangle 28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ound Single Corner Rectangle 29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Chord 26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6914607" y="3222171"/>
            <a:ext cx="2177142" cy="4354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8108454" y="4143857"/>
            <a:ext cx="1392596" cy="1071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5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79" y="1475157"/>
            <a:ext cx="118682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Hi, I’m Tom. You look new here. 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I am. I’m Lai from Ha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Oh, I’ve heard about beautiful Ha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you live in the mountains? 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Yes, I do. I’m from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ethnic group. We are the second largest ethnic group in Viet Nam, only after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Oh … I once saw a bamboo house on high posts in a travel brochure. Do you live in a home like that? 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Yes, we call it a “stilt house”. Our house overlooks terraced fields. </a:t>
            </a: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Awesome. What is life in your village like? 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It’s peaceful. There are 16 houses in my village. We live very close to nature. </a:t>
            </a: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I love it. Can you tell me something about your culture? 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Certainly. We have our own culture. You can see it in our folk dances, musical instruments like the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our special five-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sticky rice. </a:t>
            </a: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It sounds interesting. I hope to visit Ha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 day.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1587" y="978828"/>
            <a:ext cx="332714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5615" y="972548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401" y="9548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Track 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4461" y="1170354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8" name="TextBox 7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10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24" name="Round Single Corner Rectangle 23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ound Single Corner Rectangle 24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ound Single Corner Rectangle 25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Chord 22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6595" y="1003417"/>
            <a:ext cx="12069842" cy="5756612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8469">
            <a:off x="305715" y="692401"/>
            <a:ext cx="8014168" cy="4987770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to Ha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Giang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with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1" y="304800"/>
            <a:ext cx="868679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Lai mentions …. of the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people.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A.costumes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B.folk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dances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5" y="2523127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26569" y="0"/>
            <a:ext cx="12268200" cy="68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46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92 -7.40741E-7 L -1.0125 -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7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 L 1.02917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2" y="4417148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6" y="2681612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4002" y="2681612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71600" y="0"/>
            <a:ext cx="9296400" cy="23301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A “stilt house”……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is on high posts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always faces a field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-15240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1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-1.0625 0.019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25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371600" y="0"/>
            <a:ext cx="9296400" cy="19050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What’re Tom and Lai talking about?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Life of the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Minority groups of Viet Nam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5960" y="-76200"/>
            <a:ext cx="12327803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45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1.0125 -0.01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25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ảnh làm slide PowerPoint cực đẹp, chuyên nghiệp k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671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7" y="1121339"/>
            <a:ext cx="10406744" cy="48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13909" y="2369938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09740" y="11380"/>
            <a:ext cx="915826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Where is Lai from?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Thai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Ha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Giang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6118" y="28575"/>
            <a:ext cx="12733744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1.03594 0.00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9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13909" y="2369938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72429" y="92961"/>
            <a:ext cx="91440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 many houses are there in Lai’s village?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16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399818" y="92961"/>
            <a:ext cx="9341962" cy="6647624"/>
            <a:chOff x="207819" y="12465"/>
            <a:chExt cx="9341962" cy="6647624"/>
          </a:xfrm>
        </p:grpSpPr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Love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3582" y="-8190"/>
            <a:ext cx="12456417" cy="7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4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1.0224 -0.012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3999" y="1299678"/>
            <a:ext cx="106757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 pictures with the word and phrases from the conversation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2943" y="2819513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stilt 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2943" y="3576597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terraced fields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2943" y="4339218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bamboo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22943" y="5002201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five-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sticky rice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97495" y="1217650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0281" y="11150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7" y="1971307"/>
            <a:ext cx="27432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11" y="1976623"/>
            <a:ext cx="2743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4" y="4407923"/>
            <a:ext cx="28098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317" y="4268450"/>
            <a:ext cx="28194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14" name="TextBox 13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16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32" name="Round Single Corner Rectangle 31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ound Single Corner Rectangle 32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ound Single Corner Rectangle 33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4.44444E-6 L -0.25554 0.4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3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-2.22222E-6 L -0.26764 0.02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-3.33333E-6 L 0.36982 0.27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85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-2.59259E-6 L 0.28781 -0.184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4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2997" y="303869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words and phrases from the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234694" y="781221"/>
            <a:ext cx="1063724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overlooks	                     musical instrument	               ethnic groups	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 dance                             traditional	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639" y="1570207"/>
            <a:ext cx="119632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 love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popular _________ of the Thai people.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Their beautiful stilt house _________ a large rice field.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A: What is the name of a popular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Tay’s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__________________?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B: It’s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Every ethnic group has their own __________ culture.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Of the 54 ______________ in Viet Nam,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largest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9392" y="1612216"/>
            <a:ext cx="23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 dance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5799" y="2480738"/>
            <a:ext cx="267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overlooks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85164" y="3328609"/>
            <a:ext cx="329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musical instrument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5773" y="4520759"/>
            <a:ext cx="246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92470" y="5374670"/>
            <a:ext cx="230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ethnic groups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61543" y="393599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40" y="2909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595" y="16752"/>
            <a:ext cx="12030237" cy="6841248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108804"/>
            <a:ext cx="3561478" cy="3045877"/>
            <a:chOff x="161109" y="4296"/>
            <a:chExt cx="3561478" cy="3205143"/>
          </a:xfrm>
        </p:grpSpPr>
        <p:pic>
          <p:nvPicPr>
            <p:cNvPr id="7" name="Picture 2" descr="VĂN HÓA NGƯỜI MÔNG Ở HÀ GIANG - PHẦN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0689" r="747" b="29734"/>
            <a:stretch/>
          </p:blipFill>
          <p:spPr bwMode="auto">
            <a:xfrm>
              <a:off x="187275" y="4296"/>
              <a:ext cx="3515628" cy="1753648"/>
            </a:xfrm>
            <a:prstGeom prst="rect">
              <a:avLst/>
            </a:prstGeom>
            <a:noFill/>
            <a:ln w="28575">
              <a:solidFill>
                <a:srgbClr val="1020B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1109" y="1749368"/>
              <a:ext cx="3561478" cy="1460071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1020B6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HMong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live mostly in the mountains, 1,000 meters above sea level, in the northern region, in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province, and in the central highlands.</a:t>
              </a:r>
              <a:endPara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6595" y="4"/>
            <a:ext cx="12030237" cy="6857996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23063" y="141643"/>
            <a:ext cx="4066903" cy="3013038"/>
            <a:chOff x="3823063" y="28426"/>
            <a:chExt cx="4066903" cy="3120716"/>
          </a:xfrm>
        </p:grpSpPr>
        <p:pic>
          <p:nvPicPr>
            <p:cNvPr id="8" name="Picture 4" descr="Nét đẹp truyền thống trong phong tục Tết Cổ truyền của dân tộc Nù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25"/>
            <a:stretch/>
          </p:blipFill>
          <p:spPr bwMode="auto">
            <a:xfrm>
              <a:off x="3833444" y="28426"/>
              <a:ext cx="4033861" cy="194842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23063" y="2002931"/>
              <a:ext cx="4066903" cy="114621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47474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r>
                <a:rPr lang="en-US" sz="1600" b="1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 </a:t>
              </a:r>
              <a:r>
                <a:rPr lang="en-US" sz="1600" b="1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Nung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all 63 provinces of Vietnam, but mainly in northern provinces of Lang Son, Cao Bang, Bac Can, Thai Nguyen, Bac </a:t>
              </a:r>
              <a:r>
                <a:rPr lang="en-US" sz="16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Giang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and </a:t>
              </a:r>
              <a:r>
                <a:rPr lang="en-US" sz="16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Tuyen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Quang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8566" y="3799539"/>
            <a:ext cx="3542608" cy="2997605"/>
            <a:chOff x="36595" y="3648289"/>
            <a:chExt cx="3703648" cy="3148855"/>
          </a:xfrm>
        </p:grpSpPr>
        <p:pic>
          <p:nvPicPr>
            <p:cNvPr id="10" name="Picture 6" descr="Trang phục dân tộc Ê Đê? Sắc màu truyền thống nơi núi rừng - Coolma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5" y="3648289"/>
              <a:ext cx="3685992" cy="31488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6517" y="5453385"/>
              <a:ext cx="3683726" cy="1323439"/>
            </a:xfrm>
            <a:prstGeom prst="rect">
              <a:avLst/>
            </a:prstGeom>
            <a:solidFill>
              <a:srgbClr val="30CFCD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base"/>
              <a:r>
                <a:rPr lang="en-US" sz="1600" b="1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 Ede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the south-eastern provinces of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Dak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Lak,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Gai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Lai,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Khanh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Hoa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Phu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Yen. The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Êde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small villages, usually gathering twenty to fifty houses</a:t>
              </a:r>
              <a:r>
                <a:rPr lang="en-US" sz="12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016240" y="141641"/>
            <a:ext cx="3891280" cy="3013040"/>
            <a:chOff x="8016240" y="28426"/>
            <a:chExt cx="3891280" cy="3123657"/>
          </a:xfrm>
        </p:grpSpPr>
        <p:pic>
          <p:nvPicPr>
            <p:cNvPr id="12" name="Picture 8" descr="Nét đẹp trong văn hóa và Tết của dân tộc Ba n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97"/>
            <a:stretch/>
          </p:blipFill>
          <p:spPr bwMode="auto">
            <a:xfrm>
              <a:off x="8031035" y="28426"/>
              <a:ext cx="3863358" cy="2240915"/>
            </a:xfrm>
            <a:prstGeom prst="rect">
              <a:avLst/>
            </a:prstGeom>
            <a:noFill/>
            <a:ln w="28575">
              <a:solidFill>
                <a:srgbClr val="1020B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8016240" y="2269341"/>
              <a:ext cx="3891280" cy="88274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1020B6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As the ethnic group </a:t>
              </a:r>
              <a:r>
                <a:rPr lang="en-US" sz="16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Bahnar</a:t>
              </a:r>
              <a:r>
                <a:rPr lang="en-US" sz="16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with the largest population. They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southern Central Vietnam and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Cochinchina</a:t>
              </a:r>
              <a:endPara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Dân tộc Khmer ở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63" y="3799539"/>
            <a:ext cx="4066903" cy="3012973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03379" y="5741850"/>
            <a:ext cx="4072635" cy="1077218"/>
          </a:xfrm>
          <a:prstGeom prst="rect">
            <a:avLst/>
          </a:prstGeom>
          <a:solidFill>
            <a:srgbClr val="9F7906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Vietnam has 1.3 million 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Khmer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people living in the southern provinces of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The Khmer do farm work, fish, and produce handicraft products. 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991857" y="3769359"/>
            <a:ext cx="3915664" cy="3043153"/>
            <a:chOff x="7991856" y="3512365"/>
            <a:chExt cx="3915665" cy="3198895"/>
          </a:xfrm>
        </p:grpSpPr>
        <p:sp>
          <p:nvSpPr>
            <p:cNvPr id="15" name="Rectangle 14"/>
            <p:cNvSpPr/>
            <p:nvPr/>
          </p:nvSpPr>
          <p:spPr>
            <a:xfrm>
              <a:off x="7991856" y="6115419"/>
              <a:ext cx="3915665" cy="5958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Bef>
                  <a:spcPts val="200"/>
                </a:spcBef>
              </a:pPr>
              <a:r>
                <a:rPr lang="en-US" sz="1500" b="1" dirty="0">
                  <a:solidFill>
                    <a:srgbClr val="1C2F5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 Cham</a:t>
              </a:r>
              <a:r>
                <a:rPr lang="en-US" sz="1500" dirty="0">
                  <a:solidFill>
                    <a:srgbClr val="1C2F5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/>
                <a:t>ethnic minority group have lived on the central coast of Vietnam for a long time</a:t>
              </a:r>
              <a:endParaRPr lang="en-US" sz="1500" b="1" i="1" dirty="0"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Tìm hiểu cộng đồng người Chăm tại Việt Nam | Nghiên Cứu Lịch Sử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7"/>
            <a:stretch/>
          </p:blipFill>
          <p:spPr bwMode="auto">
            <a:xfrm>
              <a:off x="8016239" y="3512365"/>
              <a:ext cx="3891281" cy="260746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198862" y="3009018"/>
            <a:ext cx="5141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Travel around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48004" y="339590"/>
            <a:ext cx="7436205" cy="6208485"/>
            <a:chOff x="3659487" y="276099"/>
            <a:chExt cx="7436205" cy="6208485"/>
          </a:xfrm>
        </p:grpSpPr>
        <p:pic>
          <p:nvPicPr>
            <p:cNvPr id="16" name="Picture 4" descr="Tìm hiểu cộng đồng người Chăm tại Việt Nam | Nghiên Cứu Lịch S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0"/>
            <a:stretch/>
          </p:blipFill>
          <p:spPr bwMode="auto">
            <a:xfrm>
              <a:off x="3678138" y="276099"/>
              <a:ext cx="7398905" cy="5397938"/>
            </a:xfrm>
            <a:prstGeom prst="rect">
              <a:avLst/>
            </a:prstGeom>
            <a:ln w="60325" cmpd="sng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7" name="Rectangle 16"/>
            <p:cNvSpPr/>
            <p:nvPr/>
          </p:nvSpPr>
          <p:spPr>
            <a:xfrm>
              <a:off x="3659487" y="5530477"/>
              <a:ext cx="7436205" cy="954107"/>
            </a:xfrm>
            <a:prstGeom prst="rect">
              <a:avLst/>
            </a:prstGeom>
            <a:ln w="60325" cmpd="sng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b="1" dirty="0">
                  <a:solidFill>
                    <a:srgbClr val="1C2F5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6. The Cham</a:t>
              </a:r>
              <a:r>
                <a:rPr lang="en-US" sz="2800" dirty="0">
                  <a:solidFill>
                    <a:srgbClr val="1C2F5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/>
                <a:t>ethnic minority group have lived on the central coast of Vietnam for a long time</a:t>
              </a:r>
              <a:endParaRPr lang="en-US" sz="2800" b="1" i="1" dirty="0"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02592" y="339590"/>
            <a:ext cx="7436205" cy="6185936"/>
            <a:chOff x="5264767" y="396405"/>
            <a:chExt cx="7436205" cy="6185936"/>
          </a:xfrm>
        </p:grpSpPr>
        <p:pic>
          <p:nvPicPr>
            <p:cNvPr id="14" name="Picture 2" descr="Dân tộc Khmer ở Việt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767" y="396405"/>
              <a:ext cx="7417556" cy="5236590"/>
            </a:xfrm>
            <a:prstGeom prst="rect">
              <a:avLst/>
            </a:pr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5" name="Rectangle 14"/>
            <p:cNvSpPr/>
            <p:nvPr/>
          </p:nvSpPr>
          <p:spPr>
            <a:xfrm>
              <a:off x="5264767" y="5012681"/>
              <a:ext cx="7436205" cy="1569660"/>
            </a:xfrm>
            <a:prstGeom prst="rect">
              <a:avLst/>
            </a:pr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base"/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5.Vietnam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has 1.3 million </a:t>
              </a:r>
              <a:r>
                <a:rPr lang="en-US" sz="2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Khmer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people living in the southern provinces of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Vinh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Soc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Kien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... The Khmer do farm work, fish, and produce handicraft products.  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27145" y="341786"/>
            <a:ext cx="7477925" cy="6175109"/>
            <a:chOff x="5226059" y="451760"/>
            <a:chExt cx="7477925" cy="6088673"/>
          </a:xfrm>
        </p:grpSpPr>
        <p:sp>
          <p:nvSpPr>
            <p:cNvPr id="13" name="Rectangle 12"/>
            <p:cNvSpPr/>
            <p:nvPr/>
          </p:nvSpPr>
          <p:spPr>
            <a:xfrm>
              <a:off x="5226059" y="5340104"/>
              <a:ext cx="7477925" cy="1200329"/>
            </a:xfrm>
            <a:prstGeom prst="rect">
              <a:avLst/>
            </a:prstGeom>
            <a:solidFill>
              <a:srgbClr val="30CFCD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base"/>
              <a:r>
                <a:rPr lang="en-US" sz="2400" b="1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4.The</a:t>
              </a:r>
              <a:r>
                <a:rPr lang="en-US" sz="2400" b="1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Ede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the south-eastern provinces of </a:t>
              </a:r>
              <a:r>
                <a:rPr lang="en-US" sz="24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Dak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Lak, </a:t>
              </a:r>
              <a:r>
                <a:rPr lang="en-US" sz="24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Gai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Lai, </a:t>
              </a:r>
              <a:r>
                <a:rPr lang="en-US" sz="24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Khanh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Hoa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</a:t>
              </a:r>
              <a:r>
                <a:rPr lang="en-US" sz="24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Phu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Yen. The </a:t>
              </a:r>
              <a:r>
                <a:rPr lang="en-US" sz="24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Êde</a:t>
              </a:r>
              <a:r>
                <a:rPr lang="en-US" sz="24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small villages, usually gathering twenty to fifty houses. 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6" descr="Trang phục dân tộc Ê Đê? Sắc màu truyền thống nơi núi rừng - Coolmat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6"/>
            <a:stretch/>
          </p:blipFill>
          <p:spPr bwMode="auto">
            <a:xfrm>
              <a:off x="5253022" y="451760"/>
              <a:ext cx="7417554" cy="4855064"/>
            </a:xfrm>
            <a:prstGeom prst="rect">
              <a:avLst/>
            </a:prstGeom>
            <a:ln w="57150">
              <a:solidFill>
                <a:srgbClr val="0000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9" name="Group 8"/>
          <p:cNvGrpSpPr/>
          <p:nvPr/>
        </p:nvGrpSpPr>
        <p:grpSpPr>
          <a:xfrm>
            <a:off x="2737834" y="339590"/>
            <a:ext cx="7436205" cy="6196684"/>
            <a:chOff x="5264767" y="391186"/>
            <a:chExt cx="7436205" cy="6196684"/>
          </a:xfrm>
        </p:grpSpPr>
        <p:pic>
          <p:nvPicPr>
            <p:cNvPr id="10" name="Picture 8" descr="Nét đẹp trong văn hóa và Tết của dân tộc Ba n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418" y="391186"/>
              <a:ext cx="7398905" cy="5203378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1" name="Rectangle 10"/>
            <p:cNvSpPr/>
            <p:nvPr/>
          </p:nvSpPr>
          <p:spPr>
            <a:xfrm>
              <a:off x="5264767" y="5609141"/>
              <a:ext cx="7436205" cy="978729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3.As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the ethnic group </a:t>
              </a:r>
              <a:r>
                <a:rPr lang="en-US" sz="24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Bahnar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with the largest population. They live mainly in the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southern Central Vietnam and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Cochinchina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27145" y="339590"/>
            <a:ext cx="7360790" cy="6063584"/>
            <a:chOff x="5894350" y="458952"/>
            <a:chExt cx="7360790" cy="6063584"/>
          </a:xfrm>
        </p:grpSpPr>
        <p:pic>
          <p:nvPicPr>
            <p:cNvPr id="6" name="Picture 4" descr="Nét đẹp truyền thống trong phong tục Tết Cổ truyền của dân tộc Nù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66" r="412" b="-566"/>
            <a:stretch/>
          </p:blipFill>
          <p:spPr bwMode="auto">
            <a:xfrm>
              <a:off x="5923280" y="458952"/>
              <a:ext cx="7312240" cy="5389275"/>
            </a:xfrm>
            <a:prstGeom prst="rect">
              <a:avLst/>
            </a:prstGeom>
            <a:noFill/>
            <a:ln w="57150">
              <a:solidFill>
                <a:srgbClr val="1020B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894350" y="5244686"/>
              <a:ext cx="7360790" cy="1277850"/>
            </a:xfrm>
            <a:prstGeom prst="rect">
              <a:avLst/>
            </a:prstGeom>
            <a:solidFill>
              <a:srgbClr val="DBB2CB"/>
            </a:solidFill>
            <a:ln w="57150">
              <a:solidFill>
                <a:srgbClr val="1020B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47474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2. </a:t>
              </a:r>
              <a:r>
                <a:rPr lang="en-US" sz="2400" b="1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 </a:t>
              </a:r>
              <a:r>
                <a:rPr lang="en-US" sz="2400" b="1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Nung</a:t>
              </a:r>
              <a:r>
                <a:rPr lang="en-US" sz="24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all 63 provinces of Vietnam, but mainly in northern provinces of Lang Son, Cao Bang, Bac Can, Thai Nguyen, Bac </a:t>
              </a:r>
              <a:r>
                <a:rPr lang="en-US" sz="24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Giang</a:t>
              </a:r>
              <a:r>
                <a:rPr lang="en-US" sz="24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and </a:t>
              </a:r>
              <a:r>
                <a:rPr lang="en-US" sz="24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Tuyen</a:t>
              </a:r>
              <a:r>
                <a:rPr lang="en-US" sz="24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Quang</a:t>
              </a:r>
              <a:r>
                <a:rPr lang="en-US" sz="24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56075" y="339590"/>
            <a:ext cx="7447279" cy="6177305"/>
            <a:chOff x="5865616" y="402084"/>
            <a:chExt cx="7447279" cy="5859873"/>
          </a:xfrm>
        </p:grpSpPr>
        <p:pic>
          <p:nvPicPr>
            <p:cNvPr id="4" name="Picture 2" descr="VĂN HÓA NGƯỜI MÔNG Ở HÀ GIANG - PHẦN 1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5"/>
            <a:stretch/>
          </p:blipFill>
          <p:spPr bwMode="auto">
            <a:xfrm>
              <a:off x="5894427" y="402084"/>
              <a:ext cx="7398905" cy="5116021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865616" y="4984107"/>
              <a:ext cx="7447279" cy="1277850"/>
            </a:xfrm>
            <a:prstGeom prst="rect">
              <a:avLst/>
            </a:prstGeom>
            <a:solidFill>
              <a:srgbClr val="FFC000"/>
            </a:solidFill>
            <a:ln w="57150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1.The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HMong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live mostly in the mountains, 1,000 meters above sea level, in the northern region, in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province, and in the central highlands.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2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108804"/>
            <a:ext cx="3561478" cy="3045877"/>
            <a:chOff x="161109" y="4296"/>
            <a:chExt cx="3561478" cy="3205143"/>
          </a:xfrm>
        </p:grpSpPr>
        <p:pic>
          <p:nvPicPr>
            <p:cNvPr id="7" name="Picture 2" descr="VĂN HÓA NGƯỜI MÔNG Ở HÀ GIANG - PHẦN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7" t="10689" r="747" b="29734"/>
            <a:stretch/>
          </p:blipFill>
          <p:spPr bwMode="auto">
            <a:xfrm>
              <a:off x="187275" y="4296"/>
              <a:ext cx="3515628" cy="1753648"/>
            </a:xfrm>
            <a:prstGeom prst="rect">
              <a:avLst/>
            </a:prstGeom>
            <a:noFill/>
            <a:ln w="28575">
              <a:solidFill>
                <a:srgbClr val="1020B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1109" y="1749368"/>
              <a:ext cx="3561478" cy="1460071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1020B6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HMong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live mostly in the mountains, 1,000 meters above sea level, in the northern region, in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province, and in the central highlands.</a:t>
              </a:r>
              <a:endPara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6595" y="4"/>
            <a:ext cx="12030237" cy="6857996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23063" y="141643"/>
            <a:ext cx="4066903" cy="3013038"/>
            <a:chOff x="3823063" y="28426"/>
            <a:chExt cx="4066903" cy="3120716"/>
          </a:xfrm>
        </p:grpSpPr>
        <p:pic>
          <p:nvPicPr>
            <p:cNvPr id="8" name="Picture 4" descr="Nét đẹp truyền thống trong phong tục Tết Cổ truyền của dân tộc Nù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25"/>
            <a:stretch/>
          </p:blipFill>
          <p:spPr bwMode="auto">
            <a:xfrm>
              <a:off x="3833444" y="28426"/>
              <a:ext cx="4033861" cy="194842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23063" y="2002931"/>
              <a:ext cx="4066903" cy="114621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47474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r>
                <a:rPr lang="en-US" sz="1600" b="1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 </a:t>
              </a:r>
              <a:r>
                <a:rPr lang="en-US" sz="1600" b="1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Nung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all 63 provinces of Vietnam, but mainly in northern provinces of Lang Son, Cao Bang, Bac Can, Thai Nguyen, Bac </a:t>
              </a:r>
              <a:r>
                <a:rPr lang="en-US" sz="16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Giang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and </a:t>
              </a:r>
              <a:r>
                <a:rPr lang="en-US" sz="16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Tuyen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Quang</a:t>
              </a:r>
              <a:r>
                <a:rPr lang="en-US" sz="1600" dirty="0">
                  <a:solidFill>
                    <a:srgbClr val="6666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8566" y="3799539"/>
            <a:ext cx="3542608" cy="2997605"/>
            <a:chOff x="36595" y="3648289"/>
            <a:chExt cx="3703648" cy="3148855"/>
          </a:xfrm>
        </p:grpSpPr>
        <p:pic>
          <p:nvPicPr>
            <p:cNvPr id="10" name="Picture 6" descr="Trang phục dân tộc Ê Đê? Sắc màu truyền thống nơi núi rừng - Coolma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5" y="3648289"/>
              <a:ext cx="3685992" cy="31488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6517" y="5453385"/>
              <a:ext cx="3683726" cy="1323439"/>
            </a:xfrm>
            <a:prstGeom prst="rect">
              <a:avLst/>
            </a:prstGeom>
            <a:solidFill>
              <a:srgbClr val="30CFCD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base"/>
              <a:r>
                <a:rPr lang="en-US" sz="1600" b="1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 Ede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the south-eastern provinces of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Dak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Lak,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Gai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Lai,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Khanh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Hoa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Phu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Yen. The </a:t>
              </a:r>
              <a:r>
                <a:rPr lang="en-US" sz="1600" dirty="0" err="1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Êde</a:t>
              </a:r>
              <a:r>
                <a:rPr lang="en-US" sz="16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live in small villages, usually gathering twenty to fifty houses</a:t>
              </a:r>
              <a:r>
                <a:rPr lang="en-US" sz="1200" dirty="0">
                  <a:solidFill>
                    <a:srgbClr val="2F42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016240" y="141641"/>
            <a:ext cx="3891280" cy="3013040"/>
            <a:chOff x="8016240" y="28426"/>
            <a:chExt cx="3891280" cy="3123657"/>
          </a:xfrm>
        </p:grpSpPr>
        <p:pic>
          <p:nvPicPr>
            <p:cNvPr id="12" name="Picture 8" descr="Nét đẹp trong văn hóa và Tết của dân tộc Ba n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97"/>
            <a:stretch/>
          </p:blipFill>
          <p:spPr bwMode="auto">
            <a:xfrm>
              <a:off x="8031035" y="28426"/>
              <a:ext cx="3863358" cy="2240915"/>
            </a:xfrm>
            <a:prstGeom prst="rect">
              <a:avLst/>
            </a:prstGeom>
            <a:noFill/>
            <a:ln w="28575">
              <a:solidFill>
                <a:srgbClr val="1020B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8016240" y="2269341"/>
              <a:ext cx="3891280" cy="88274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1020B6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As the ethnic group </a:t>
              </a:r>
              <a:r>
                <a:rPr lang="en-US" sz="16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Bahnar</a:t>
              </a:r>
              <a:r>
                <a:rPr lang="en-US" sz="16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with the largest population. They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southern Central Vietnam and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Cochinchina</a:t>
              </a:r>
              <a:endPara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Dân tộc Khmer ở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63" y="3799539"/>
            <a:ext cx="4066903" cy="3012973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03379" y="5741850"/>
            <a:ext cx="4072635" cy="1077218"/>
          </a:xfrm>
          <a:prstGeom prst="rect">
            <a:avLst/>
          </a:prstGeom>
          <a:solidFill>
            <a:srgbClr val="9F7906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Vietnam has 1.3 million 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Khmer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people living in the southern provinces of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The Khmer do farm work, fish, and produce handicraft products. 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991857" y="3769359"/>
            <a:ext cx="3915664" cy="3043153"/>
            <a:chOff x="7991856" y="3512365"/>
            <a:chExt cx="3915665" cy="3198895"/>
          </a:xfrm>
        </p:grpSpPr>
        <p:sp>
          <p:nvSpPr>
            <p:cNvPr id="15" name="Rectangle 14"/>
            <p:cNvSpPr/>
            <p:nvPr/>
          </p:nvSpPr>
          <p:spPr>
            <a:xfrm>
              <a:off x="7991856" y="6115419"/>
              <a:ext cx="3915665" cy="5958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Bef>
                  <a:spcPts val="200"/>
                </a:spcBef>
              </a:pPr>
              <a:r>
                <a:rPr lang="en-US" sz="1500" b="1" dirty="0">
                  <a:solidFill>
                    <a:srgbClr val="1C2F5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 Cham</a:t>
              </a:r>
              <a:r>
                <a:rPr lang="en-US" sz="1500" dirty="0">
                  <a:solidFill>
                    <a:srgbClr val="1C2F54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/>
                <a:t>ethnic minority group have lived on the central coast of Vietnam for a long time</a:t>
              </a:r>
              <a:endParaRPr lang="en-US" sz="1500" b="1" i="1" dirty="0"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Tìm hiểu cộng đồng người Chăm tại Việt Nam | Nghiên Cứu Lịch Sử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7"/>
            <a:stretch/>
          </p:blipFill>
          <p:spPr bwMode="auto">
            <a:xfrm>
              <a:off x="8016239" y="3512365"/>
              <a:ext cx="3891281" cy="260746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198862" y="3009018"/>
            <a:ext cx="5141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Travel around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 bwMode="auto">
          <a:xfrm>
            <a:off x="6601875" y="643229"/>
            <a:ext cx="5585997" cy="57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36675" y="188057"/>
            <a:ext cx="401608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Game: Where are they?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63206" y="463208"/>
            <a:ext cx="214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Hmong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67429" y="1036710"/>
            <a:ext cx="15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F4B66"/>
                </a:solidFill>
              </a:rPr>
              <a:t>Nung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2037" y="3534385"/>
            <a:ext cx="126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</a:rPr>
              <a:t>Ede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83310" y="4016610"/>
            <a:ext cx="1623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EF4B66"/>
                </a:solidFill>
              </a:rPr>
              <a:t>Bahnar</a:t>
            </a:r>
            <a:endParaRPr lang="en-US" sz="3600" b="1" dirty="0">
              <a:solidFill>
                <a:srgbClr val="EF4B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09292" y="5227091"/>
            <a:ext cx="176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Khmer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94753" y="5794575"/>
            <a:ext cx="1265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Cham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1282" y="290697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068" y="1880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3" y="1894005"/>
            <a:ext cx="6358647" cy="14137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-553" y="0"/>
            <a:ext cx="12192553" cy="6760029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5844" y="864980"/>
            <a:ext cx="4854409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 the Map with the names of the ethnic groups.</a:t>
            </a:r>
          </a:p>
        </p:txBody>
      </p:sp>
      <p:sp>
        <p:nvSpPr>
          <p:cNvPr id="6" name="Cloud Callout 5"/>
          <p:cNvSpPr/>
          <p:nvPr/>
        </p:nvSpPr>
        <p:spPr>
          <a:xfrm rot="773396">
            <a:off x="1239688" y="3717008"/>
            <a:ext cx="3228217" cy="241949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wants to be a tourist guide?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8" grpId="0"/>
      <p:bldP spid="19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rgbClr val="CBEAF0"/>
          </a:solidFill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10" name="TextBox 9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12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23" name="Round Single Corner Rectangle 22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ound Single Corner Rectangle 23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ound Single Corner Rectangle 24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Chord 21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5483" y="1254404"/>
            <a:ext cx="11829777" cy="5406572"/>
            <a:chOff x="100966" y="1627337"/>
            <a:chExt cx="11419262" cy="3920023"/>
          </a:xfrm>
        </p:grpSpPr>
        <p:cxnSp>
          <p:nvCxnSpPr>
            <p:cNvPr id="27" name="Straight Arrow Connector 26"/>
            <p:cNvCxnSpPr>
              <a:endCxn id="28" idx="1"/>
            </p:cNvCxnSpPr>
            <p:nvPr/>
          </p:nvCxnSpPr>
          <p:spPr>
            <a:xfrm flipV="1">
              <a:off x="2468497" y="3517645"/>
              <a:ext cx="1167322" cy="160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3635819" y="3112696"/>
              <a:ext cx="1667702" cy="8098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7030A0"/>
                  </a:solidFill>
                </a:rPr>
                <a:t>THE</a:t>
              </a:r>
              <a:r>
                <a:rPr lang="en-US" sz="2000" b="1" dirty="0">
                  <a:solidFill>
                    <a:srgbClr val="FF0000"/>
                  </a:solidFill>
                </a:rPr>
                <a:t>…(2)... </a:t>
              </a:r>
              <a:r>
                <a:rPr lang="en-US" sz="2000" b="1" dirty="0">
                  <a:solidFill>
                    <a:srgbClr val="7030A0"/>
                  </a:solidFill>
                </a:rPr>
                <a:t>ETHNIC GROUP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0966" y="2767211"/>
              <a:ext cx="2367531" cy="162037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…(1)… </a:t>
              </a:r>
              <a:r>
                <a:rPr lang="en-US" sz="2400" b="1" dirty="0">
                  <a:solidFill>
                    <a:srgbClr val="0000FF"/>
                  </a:solidFill>
                </a:rPr>
                <a:t>ETHNIC GROUPS OF VIET NAM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941894" y="2405002"/>
              <a:ext cx="1088438" cy="163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8" idx="3"/>
              <a:endCxn id="39" idx="1"/>
            </p:cNvCxnSpPr>
            <p:nvPr/>
          </p:nvCxnSpPr>
          <p:spPr>
            <a:xfrm flipV="1">
              <a:off x="5303521" y="2402400"/>
              <a:ext cx="1028690" cy="11152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6332212" y="4316463"/>
              <a:ext cx="1609682" cy="574766"/>
            </a:xfrm>
            <a:prstGeom prst="roundRect">
              <a:avLst/>
            </a:prstGeom>
            <a:solidFill>
              <a:srgbClr val="E9AA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FEATURES</a:t>
              </a:r>
              <a:r>
                <a:rPr lang="en-US" b="1" dirty="0"/>
                <a:t> 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332211" y="2115017"/>
              <a:ext cx="1609683" cy="574766"/>
            </a:xfrm>
            <a:prstGeom prst="roundRect">
              <a:avLst/>
            </a:prstGeom>
            <a:solidFill>
              <a:srgbClr val="E9AA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LOCATION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9030332" y="1627337"/>
              <a:ext cx="2489896" cy="1550126"/>
            </a:xfrm>
            <a:prstGeom prst="roundRect">
              <a:avLst>
                <a:gd name="adj" fmla="val 19633"/>
              </a:avLst>
            </a:prstGeom>
            <a:solidFill>
              <a:srgbClr val="30CF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Mainly in the Northeast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…(3).. :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Tuyen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Lao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Cai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ctr"/>
              <a:endParaRPr lang="en-US" dirty="0"/>
            </a:p>
          </p:txBody>
        </p:sp>
        <p:cxnSp>
          <p:nvCxnSpPr>
            <p:cNvPr id="48" name="Straight Arrow Connector 47"/>
            <p:cNvCxnSpPr>
              <a:stCxn id="28" idx="3"/>
              <a:endCxn id="38" idx="1"/>
            </p:cNvCxnSpPr>
            <p:nvPr/>
          </p:nvCxnSpPr>
          <p:spPr>
            <a:xfrm>
              <a:off x="5303521" y="3517645"/>
              <a:ext cx="1028691" cy="10862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/>
            <p:cNvSpPr/>
            <p:nvPr/>
          </p:nvSpPr>
          <p:spPr>
            <a:xfrm>
              <a:off x="8970583" y="3687992"/>
              <a:ext cx="2489897" cy="1859368"/>
            </a:xfrm>
            <a:prstGeom prst="roundRect">
              <a:avLst>
                <a:gd name="adj" fmla="val 19633"/>
              </a:avLst>
            </a:prstGeom>
            <a:solidFill>
              <a:srgbClr val="30CF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>
                <a:solidFill>
                  <a:srgbClr val="FFFF00"/>
                </a:solidFill>
              </a:endParaRPr>
            </a:p>
            <a:p>
              <a:r>
                <a:rPr lang="en-US" b="1" dirty="0">
                  <a:solidFill>
                    <a:schemeClr val="tx1"/>
                  </a:solidFill>
                </a:rPr>
                <a:t>-   Tradition musical instrument: </a:t>
              </a:r>
              <a:r>
                <a:rPr lang="en-US" b="1" dirty="0">
                  <a:solidFill>
                    <a:srgbClr val="FF0000"/>
                  </a:solidFill>
                </a:rPr>
                <a:t>…..(4)…</a:t>
              </a:r>
            </a:p>
            <a:p>
              <a:r>
                <a:rPr lang="en-US" b="1" dirty="0">
                  <a:solidFill>
                    <a:schemeClr val="tx1"/>
                  </a:solidFill>
                </a:rPr>
                <a:t>-    Stilt House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/>
                  </a:solidFill>
                </a:rPr>
                <a:t>Terraced fields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/>
                  </a:solidFill>
                </a:rPr>
                <a:t>Bamboo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/>
                  </a:solidFill>
                </a:rPr>
                <a:t>Special food: </a:t>
              </a:r>
              <a:r>
                <a:rPr lang="en-US" b="1" dirty="0">
                  <a:solidFill>
                    <a:srgbClr val="FF0000"/>
                  </a:solidFill>
                </a:rPr>
                <a:t>..(5)..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 </a:t>
              </a:r>
              <a:endParaRPr lang="en-US" dirty="0"/>
            </a:p>
          </p:txBody>
        </p:sp>
        <p:cxnSp>
          <p:nvCxnSpPr>
            <p:cNvPr id="62" name="Straight Arrow Connector 61"/>
            <p:cNvCxnSpPr>
              <a:stCxn id="38" idx="3"/>
              <a:endCxn id="60" idx="1"/>
            </p:cNvCxnSpPr>
            <p:nvPr/>
          </p:nvCxnSpPr>
          <p:spPr>
            <a:xfrm>
              <a:off x="7941894" y="4603846"/>
              <a:ext cx="1028689" cy="138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01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rgbClr val="CBEAF0"/>
          </a:solidFill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10" name="TextBox 9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12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23" name="Round Single Corner Rectangle 22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ound Single Corner Rectangle 23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ound Single Corner Rectangle 24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Chord 21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0965" y="1057100"/>
            <a:ext cx="11910221" cy="5631083"/>
            <a:chOff x="100966" y="1741714"/>
            <a:chExt cx="11359514" cy="3944982"/>
          </a:xfrm>
        </p:grpSpPr>
        <p:cxnSp>
          <p:nvCxnSpPr>
            <p:cNvPr id="27" name="Straight Arrow Connector 26"/>
            <p:cNvCxnSpPr>
              <a:endCxn id="28" idx="1"/>
            </p:cNvCxnSpPr>
            <p:nvPr/>
          </p:nvCxnSpPr>
          <p:spPr>
            <a:xfrm flipV="1">
              <a:off x="2468497" y="3517645"/>
              <a:ext cx="1167322" cy="160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3635819" y="3112696"/>
              <a:ext cx="1667702" cy="80989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7030A0"/>
                  </a:solidFill>
                </a:rPr>
                <a:t>THE </a:t>
              </a:r>
              <a:r>
                <a:rPr lang="en-US" sz="2000" b="1" dirty="0" err="1">
                  <a:solidFill>
                    <a:srgbClr val="FF0000"/>
                  </a:solidFill>
                </a:rPr>
                <a:t>TAY</a:t>
              </a:r>
              <a:r>
                <a:rPr lang="en-US" sz="2000" b="1" dirty="0">
                  <a:solidFill>
                    <a:srgbClr val="7030A0"/>
                  </a:solidFill>
                </a:rPr>
                <a:t> ETHNIC GROUP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0966" y="2767211"/>
              <a:ext cx="2367531" cy="162037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54</a:t>
              </a:r>
              <a:r>
                <a:rPr lang="en-US" sz="2400" b="1" dirty="0">
                  <a:solidFill>
                    <a:srgbClr val="0000FF"/>
                  </a:solidFill>
                </a:rPr>
                <a:t> ETHNIC GROUPS OF VIET NAM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82146" y="2750894"/>
              <a:ext cx="1088438" cy="163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39" idx="1"/>
            </p:cNvCxnSpPr>
            <p:nvPr/>
          </p:nvCxnSpPr>
          <p:spPr>
            <a:xfrm flipV="1">
              <a:off x="5300370" y="2750894"/>
              <a:ext cx="978316" cy="7028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6278687" y="3835365"/>
              <a:ext cx="1609682" cy="574766"/>
            </a:xfrm>
            <a:prstGeom prst="roundRect">
              <a:avLst/>
            </a:prstGeom>
            <a:solidFill>
              <a:srgbClr val="E9AA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FEATURES</a:t>
              </a:r>
              <a:r>
                <a:rPr lang="en-US" b="1" dirty="0"/>
                <a:t> 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278686" y="2463511"/>
              <a:ext cx="1609683" cy="574766"/>
            </a:xfrm>
            <a:prstGeom prst="roundRect">
              <a:avLst/>
            </a:prstGeom>
            <a:solidFill>
              <a:srgbClr val="E9AA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LOCATION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8970584" y="1741714"/>
              <a:ext cx="2489896" cy="1550126"/>
            </a:xfrm>
            <a:prstGeom prst="roundRect">
              <a:avLst>
                <a:gd name="adj" fmla="val 19633"/>
              </a:avLst>
            </a:prstGeom>
            <a:solidFill>
              <a:srgbClr val="30CF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Mainly in the Northeast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provinces: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Tuyen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Lao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Cai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ctr"/>
              <a:endParaRPr lang="en-US" dirty="0"/>
            </a:p>
          </p:txBody>
        </p:sp>
        <p:cxnSp>
          <p:nvCxnSpPr>
            <p:cNvPr id="48" name="Straight Arrow Connector 47"/>
            <p:cNvCxnSpPr>
              <a:endCxn id="38" idx="1"/>
            </p:cNvCxnSpPr>
            <p:nvPr/>
          </p:nvCxnSpPr>
          <p:spPr>
            <a:xfrm>
              <a:off x="5273517" y="3671589"/>
              <a:ext cx="1005170" cy="4511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/>
            <p:cNvSpPr/>
            <p:nvPr/>
          </p:nvSpPr>
          <p:spPr>
            <a:xfrm>
              <a:off x="8970583" y="3687991"/>
              <a:ext cx="2489897" cy="1998705"/>
            </a:xfrm>
            <a:prstGeom prst="roundRect">
              <a:avLst>
                <a:gd name="adj" fmla="val 19633"/>
              </a:avLst>
            </a:prstGeom>
            <a:solidFill>
              <a:srgbClr val="30CF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>
                <a:solidFill>
                  <a:srgbClr val="FFFF00"/>
                </a:solidFill>
              </a:endParaRPr>
            </a:p>
            <a:p>
              <a:r>
                <a:rPr lang="en-US" b="1" dirty="0">
                  <a:solidFill>
                    <a:schemeClr val="tx1"/>
                  </a:solidFill>
                </a:rPr>
                <a:t>-   Tradition musical instrument: </a:t>
              </a:r>
              <a:r>
                <a:rPr lang="en-US" b="1" dirty="0">
                  <a:solidFill>
                    <a:srgbClr val="FF0000"/>
                  </a:solidFill>
                </a:rPr>
                <a:t>Dan </a:t>
              </a:r>
              <a:r>
                <a:rPr lang="en-US" b="1" dirty="0" err="1">
                  <a:solidFill>
                    <a:srgbClr val="FF0000"/>
                  </a:solidFill>
                </a:rPr>
                <a:t>Tinh</a:t>
              </a:r>
              <a:endParaRPr lang="en-US" b="1" dirty="0">
                <a:solidFill>
                  <a:srgbClr val="FF0000"/>
                </a:solidFill>
              </a:endParaRPr>
            </a:p>
            <a:p>
              <a:r>
                <a:rPr lang="en-US" b="1" dirty="0">
                  <a:solidFill>
                    <a:schemeClr val="tx1"/>
                  </a:solidFill>
                </a:rPr>
                <a:t>-    Stilt House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/>
                  </a:solidFill>
                </a:rPr>
                <a:t>Terraced fields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/>
                  </a:solidFill>
                </a:rPr>
                <a:t>Bamboo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/>
                  </a:solidFill>
                </a:rPr>
                <a:t>Special food: </a:t>
              </a:r>
              <a:r>
                <a:rPr lang="en-US" b="1" dirty="0">
                  <a:solidFill>
                    <a:srgbClr val="FF0000"/>
                  </a:solidFill>
                </a:rPr>
                <a:t>Five-</a:t>
              </a:r>
              <a:r>
                <a:rPr lang="en-US" b="1" dirty="0" err="1">
                  <a:solidFill>
                    <a:srgbClr val="FF0000"/>
                  </a:solidFill>
                </a:rPr>
                <a:t>colour</a:t>
              </a:r>
              <a:r>
                <a:rPr lang="en-US" b="1" dirty="0">
                  <a:solidFill>
                    <a:srgbClr val="FF0000"/>
                  </a:solidFill>
                </a:rPr>
                <a:t> sticky rice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 </a:t>
              </a:r>
              <a:endParaRPr lang="en-US" dirty="0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7852488" y="4105453"/>
              <a:ext cx="1088438" cy="163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1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5657" y="188259"/>
            <a:ext cx="955518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54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DÂN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TỘC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VIỆT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NAM( ETHNIC GROUPS OF VIET NAM </a:t>
            </a:r>
          </a:p>
        </p:txBody>
      </p:sp>
      <p:pic>
        <p:nvPicPr>
          <p:cNvPr id="3" name="ETHNIC GRO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18" y="851833"/>
            <a:ext cx="11322423" cy="5503225"/>
          </a:xfrm>
          <a:prstGeom prst="rect">
            <a:avLst/>
          </a:prstGeom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11434354" y="480646"/>
            <a:ext cx="348343" cy="269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681" y="1933439"/>
            <a:ext cx="5092548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Start preparing for the Project of the unit: choose an ethnic group in Viet Nam that you are most interested in and make a poster/ a video about it .You will show and present their posters in Lesson 7 – Looking back and Project..)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9690" y="130160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90" y="5329645"/>
            <a:ext cx="1153428" cy="11534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7" name="TextBox 6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9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20" name="Round Single Corner Rectangle 19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ound Single Corner Rectangle 20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ound Single Corner Rectangle 21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Chord 18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6595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lking about the K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04003" y="1307166"/>
            <a:ext cx="6286916" cy="51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IF xin chào Powerpoi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920" y="337133"/>
            <a:ext cx="12218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FOR YOUR ATTENTION</a:t>
            </a:r>
          </a:p>
        </p:txBody>
      </p:sp>
      <p:sp>
        <p:nvSpPr>
          <p:cNvPr id="2" name="AutoShape 2" descr="anh-nen-powerpoint-cam-on-2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anh-nen-powerpoint-cam-on-20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806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rgbClr val="30CFCD"/>
          </a:solidFill>
        </p:grpSpPr>
        <p:sp>
          <p:nvSpPr>
            <p:cNvPr id="35" name="Round Single Corner Rectangle 3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7" y="202247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NETWORK</a:t>
            </a:r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028531" y="2380567"/>
            <a:ext cx="4177123" cy="2249823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Ethnic groups of Viet Nam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750711" y="2094279"/>
            <a:ext cx="924232" cy="64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74941" y="1799303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The </a:t>
            </a:r>
            <a:r>
              <a:rPr lang="en-US" sz="2800" b="1" dirty="0" err="1">
                <a:solidFill>
                  <a:srgbClr val="C00000"/>
                </a:solidFill>
              </a:rPr>
              <a:t>Tay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74941" y="2890816"/>
            <a:ext cx="1907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2800" b="1" dirty="0" err="1">
                <a:solidFill>
                  <a:srgbClr val="002060"/>
                </a:solidFill>
              </a:rPr>
              <a:t>Nung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43769" y="3720719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Yao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43769" y="4828300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2800" b="1" dirty="0" err="1">
                <a:solidFill>
                  <a:srgbClr val="002060"/>
                </a:solidFill>
              </a:rPr>
              <a:t>Kinh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6477" y="5102514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2800" b="1" dirty="0" err="1">
                <a:solidFill>
                  <a:srgbClr val="002060"/>
                </a:solidFill>
              </a:rPr>
              <a:t>Brau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2209" y="5144077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24984" y="5016259"/>
            <a:ext cx="200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Hmong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4107" y="3754133"/>
            <a:ext cx="195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2800" b="1" dirty="0" err="1">
                <a:solidFill>
                  <a:srgbClr val="002060"/>
                </a:solidFill>
              </a:rPr>
              <a:t>Bahnar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4254" y="2488815"/>
            <a:ext cx="1592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2800" b="1" dirty="0" err="1">
                <a:solidFill>
                  <a:srgbClr val="002060"/>
                </a:solidFill>
              </a:rPr>
              <a:t>Bru</a:t>
            </a:r>
            <a:r>
              <a:rPr lang="en-US" sz="2800" b="1" dirty="0">
                <a:solidFill>
                  <a:srgbClr val="002060"/>
                </a:solidFill>
              </a:rPr>
              <a:t>-Van </a:t>
            </a:r>
            <a:r>
              <a:rPr lang="en-US" sz="2800" b="1" dirty="0" err="1">
                <a:solidFill>
                  <a:srgbClr val="002060"/>
                </a:solidFill>
              </a:rPr>
              <a:t>Kieu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13477" y="1499930"/>
            <a:ext cx="201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Muong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00661" y="1346722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2800" b="1" dirty="0" err="1">
                <a:solidFill>
                  <a:srgbClr val="002060"/>
                </a:solidFill>
              </a:rPr>
              <a:t>Koho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0653" y="1327179"/>
            <a:ext cx="1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 The </a:t>
            </a:r>
            <a:r>
              <a:rPr lang="en-US" sz="2800" b="1" dirty="0" err="1">
                <a:solidFill>
                  <a:srgbClr val="002060"/>
                </a:solidFill>
              </a:rPr>
              <a:t>Giay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4" name="Straight Arrow Connector 3"/>
          <p:cNvCxnSpPr>
            <a:endCxn id="21" idx="2"/>
          </p:cNvCxnSpPr>
          <p:nvPr/>
        </p:nvCxnSpPr>
        <p:spPr>
          <a:xfrm flipV="1">
            <a:off x="8075364" y="1850399"/>
            <a:ext cx="191701" cy="472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16981" y="3152426"/>
            <a:ext cx="712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>
            <a:off x="9173496" y="3720719"/>
            <a:ext cx="570272" cy="261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" idx="4"/>
          </p:cNvCxnSpPr>
          <p:nvPr/>
        </p:nvCxnSpPr>
        <p:spPr>
          <a:xfrm>
            <a:off x="8593935" y="4300915"/>
            <a:ext cx="1268040" cy="640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4" idx="0"/>
          </p:cNvCxnSpPr>
          <p:nvPr/>
        </p:nvCxnSpPr>
        <p:spPr>
          <a:xfrm>
            <a:off x="8171216" y="4199343"/>
            <a:ext cx="451677" cy="903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5" idx="0"/>
          </p:cNvCxnSpPr>
          <p:nvPr/>
        </p:nvCxnSpPr>
        <p:spPr>
          <a:xfrm flipH="1">
            <a:off x="6528620" y="4488647"/>
            <a:ext cx="162269" cy="655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6" idx="0"/>
          </p:cNvCxnSpPr>
          <p:nvPr/>
        </p:nvCxnSpPr>
        <p:spPr>
          <a:xfrm flipH="1">
            <a:off x="4227875" y="4199342"/>
            <a:ext cx="1172478" cy="816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044083" y="3676115"/>
            <a:ext cx="873268" cy="175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480717" y="2890824"/>
            <a:ext cx="673875" cy="12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042745" y="2019740"/>
            <a:ext cx="581143" cy="441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559055" y="1800070"/>
            <a:ext cx="131839" cy="639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6596" y="1116209"/>
            <a:ext cx="12069841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Rectangle: Rounded Corners 82">
            <a:extLst>
              <a:ext uri="{FF2B5EF4-FFF2-40B4-BE49-F238E27FC236}">
                <a16:creationId xmlns:a16="http://schemas.microsoft.com/office/drawing/2014/main" id="{7BBFE8DE-A37D-4FDD-9B30-0CB817142238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3" name="Rectangle: Rounded Corners 83">
            <a:extLst>
              <a:ext uri="{FF2B5EF4-FFF2-40B4-BE49-F238E27FC236}">
                <a16:creationId xmlns:a16="http://schemas.microsoft.com/office/drawing/2014/main" id="{9AAE048C-4514-4725-85F6-BB595F19EC42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664" name="Rectangle: Rounded Corners 84">
            <a:extLst>
              <a:ext uri="{FF2B5EF4-FFF2-40B4-BE49-F238E27FC236}">
                <a16:creationId xmlns:a16="http://schemas.microsoft.com/office/drawing/2014/main" id="{5A77D1BF-7B55-4A38-90F3-CF68A53C1F10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665" name="Rectangle: Rounded Corners 85">
            <a:extLst>
              <a:ext uri="{FF2B5EF4-FFF2-40B4-BE49-F238E27FC236}">
                <a16:creationId xmlns:a16="http://schemas.microsoft.com/office/drawing/2014/main" id="{AF846D83-4BD2-4366-AF8B-AD5371D3783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666" name="Rectangle: Rounded Corners 86">
            <a:extLst>
              <a:ext uri="{FF2B5EF4-FFF2-40B4-BE49-F238E27FC236}">
                <a16:creationId xmlns:a16="http://schemas.microsoft.com/office/drawing/2014/main" id="{CD944014-7DE6-4E43-859F-0FBD88FE3BA6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667" name="Rectangle: Rounded Corners 87">
            <a:extLst>
              <a:ext uri="{FF2B5EF4-FFF2-40B4-BE49-F238E27FC236}">
                <a16:creationId xmlns:a16="http://schemas.microsoft.com/office/drawing/2014/main" id="{BC4742C2-D5DE-4AC4-8FB9-E20298EB894B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668" name="Rectangle: Rounded Corners 88">
            <a:extLst>
              <a:ext uri="{FF2B5EF4-FFF2-40B4-BE49-F238E27FC236}">
                <a16:creationId xmlns:a16="http://schemas.microsoft.com/office/drawing/2014/main" id="{1CBA9D5E-BED4-41A5-90DA-78F926A29CA2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669" name="Rectangle: Rounded Corners 89">
            <a:extLst>
              <a:ext uri="{FF2B5EF4-FFF2-40B4-BE49-F238E27FC236}">
                <a16:creationId xmlns:a16="http://schemas.microsoft.com/office/drawing/2014/main" id="{83AB01B7-456B-4256-9A0C-3CF103D81A6D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670" name="Rectangle: Rounded Corners 90">
            <a:extLst>
              <a:ext uri="{FF2B5EF4-FFF2-40B4-BE49-F238E27FC236}">
                <a16:creationId xmlns:a16="http://schemas.microsoft.com/office/drawing/2014/main" id="{8777D524-129A-4CD1-B95F-4003D680C7D8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671" name="Rectangle: Rounded Corners 91">
            <a:extLst>
              <a:ext uri="{FF2B5EF4-FFF2-40B4-BE49-F238E27FC236}">
                <a16:creationId xmlns:a16="http://schemas.microsoft.com/office/drawing/2014/main" id="{65C05DBB-5F17-4427-9729-263B676A82D7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672" name="Rectangle: Rounded Corners 92">
            <a:extLst>
              <a:ext uri="{FF2B5EF4-FFF2-40B4-BE49-F238E27FC236}">
                <a16:creationId xmlns:a16="http://schemas.microsoft.com/office/drawing/2014/main" id="{DE1B120E-450B-478B-9098-88AC993A7C07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673" name="Rectangle: Rounded Corners 93">
            <a:extLst>
              <a:ext uri="{FF2B5EF4-FFF2-40B4-BE49-F238E27FC236}">
                <a16:creationId xmlns:a16="http://schemas.microsoft.com/office/drawing/2014/main" id="{15D21A33-2AE7-43B1-9887-87660DC354F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674" name="Rectangle: Rounded Corners 94">
            <a:extLst>
              <a:ext uri="{FF2B5EF4-FFF2-40B4-BE49-F238E27FC236}">
                <a16:creationId xmlns:a16="http://schemas.microsoft.com/office/drawing/2014/main" id="{FD9AA513-5D98-4F64-98FE-44126D550652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675" name="Rectangle: Rounded Corners 95">
            <a:extLst>
              <a:ext uri="{FF2B5EF4-FFF2-40B4-BE49-F238E27FC236}">
                <a16:creationId xmlns:a16="http://schemas.microsoft.com/office/drawing/2014/main" id="{1AD1C027-0974-47C0-9BF9-347A4FF38F1A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676" name="Rectangle: Rounded Corners 96">
            <a:extLst>
              <a:ext uri="{FF2B5EF4-FFF2-40B4-BE49-F238E27FC236}">
                <a16:creationId xmlns:a16="http://schemas.microsoft.com/office/drawing/2014/main" id="{0C115EE6-EA96-455A-A182-92D626AE11C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677" name="Rectangle: Rounded Corners 97">
            <a:extLst>
              <a:ext uri="{FF2B5EF4-FFF2-40B4-BE49-F238E27FC236}">
                <a16:creationId xmlns:a16="http://schemas.microsoft.com/office/drawing/2014/main" id="{F9B7B8D2-7403-4E56-BC0C-9BB01D03522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678" name="Rectangle: Rounded Corners 98">
            <a:extLst>
              <a:ext uri="{FF2B5EF4-FFF2-40B4-BE49-F238E27FC236}">
                <a16:creationId xmlns:a16="http://schemas.microsoft.com/office/drawing/2014/main" id="{D6F83139-7129-4BE7-8C51-B92A68656EBF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679" name="Rectangle: Rounded Corners 99">
            <a:extLst>
              <a:ext uri="{FF2B5EF4-FFF2-40B4-BE49-F238E27FC236}">
                <a16:creationId xmlns:a16="http://schemas.microsoft.com/office/drawing/2014/main" id="{C3119FD5-E725-4625-BEA0-3808FB44D7A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680" name="Rectangle: Rounded Corners 100">
            <a:extLst>
              <a:ext uri="{FF2B5EF4-FFF2-40B4-BE49-F238E27FC236}">
                <a16:creationId xmlns:a16="http://schemas.microsoft.com/office/drawing/2014/main" id="{5688E656-013D-45D4-9069-27E0B7E92B85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681" name="Rectangle: Rounded Corners 101">
            <a:extLst>
              <a:ext uri="{FF2B5EF4-FFF2-40B4-BE49-F238E27FC236}">
                <a16:creationId xmlns:a16="http://schemas.microsoft.com/office/drawing/2014/main" id="{A7C4F8D5-6A21-42AF-B205-EB6ADA344192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682" name="Rectangle: Rounded Corners 102">
            <a:extLst>
              <a:ext uri="{FF2B5EF4-FFF2-40B4-BE49-F238E27FC236}">
                <a16:creationId xmlns:a16="http://schemas.microsoft.com/office/drawing/2014/main" id="{FE3686A9-1B20-4765-AE7D-D97B9E0EC74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683" name="Rectangle: Rounded Corners 103">
            <a:extLst>
              <a:ext uri="{FF2B5EF4-FFF2-40B4-BE49-F238E27FC236}">
                <a16:creationId xmlns:a16="http://schemas.microsoft.com/office/drawing/2014/main" id="{188F48BD-5A3D-4FF8-A2B8-A390F1EAA836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684" name="Rectangle: Rounded Corners 104">
            <a:extLst>
              <a:ext uri="{FF2B5EF4-FFF2-40B4-BE49-F238E27FC236}">
                <a16:creationId xmlns:a16="http://schemas.microsoft.com/office/drawing/2014/main" id="{7607412B-737C-4E66-A99B-6BB70DBB4E52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685" name="Rectangle: Rounded Corners 105">
            <a:extLst>
              <a:ext uri="{FF2B5EF4-FFF2-40B4-BE49-F238E27FC236}">
                <a16:creationId xmlns:a16="http://schemas.microsoft.com/office/drawing/2014/main" id="{FBCAEB90-1E20-4D59-A36A-2A8A62CF363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686" name="Rectangle: Rounded Corners 106">
            <a:extLst>
              <a:ext uri="{FF2B5EF4-FFF2-40B4-BE49-F238E27FC236}">
                <a16:creationId xmlns:a16="http://schemas.microsoft.com/office/drawing/2014/main" id="{92FD5F57-94F4-491A-8277-B3EBFB883B7E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687" name="Rectangle: Rounded Corners 107">
            <a:extLst>
              <a:ext uri="{FF2B5EF4-FFF2-40B4-BE49-F238E27FC236}">
                <a16:creationId xmlns:a16="http://schemas.microsoft.com/office/drawing/2014/main" id="{0620A33D-65B4-4B64-ABA6-59906AD500E1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688" name="Rectangle: Rounded Corners 108">
            <a:extLst>
              <a:ext uri="{FF2B5EF4-FFF2-40B4-BE49-F238E27FC236}">
                <a16:creationId xmlns:a16="http://schemas.microsoft.com/office/drawing/2014/main" id="{FEB88615-BF69-4497-AB47-A5155F2F1C39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689" name="Rectangle: Rounded Corners 109">
            <a:extLst>
              <a:ext uri="{FF2B5EF4-FFF2-40B4-BE49-F238E27FC236}">
                <a16:creationId xmlns:a16="http://schemas.microsoft.com/office/drawing/2014/main" id="{567D04BB-0D02-424B-8F1D-CC9BC6D7D078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690" name="Rectangle: Rounded Corners 110">
            <a:extLst>
              <a:ext uri="{FF2B5EF4-FFF2-40B4-BE49-F238E27FC236}">
                <a16:creationId xmlns:a16="http://schemas.microsoft.com/office/drawing/2014/main" id="{E0973456-C1CF-4460-9F7D-0EB1136B5F42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691" name="Rectangle: Rounded Corners 111">
            <a:extLst>
              <a:ext uri="{FF2B5EF4-FFF2-40B4-BE49-F238E27FC236}">
                <a16:creationId xmlns:a16="http://schemas.microsoft.com/office/drawing/2014/main" id="{D3415DF1-E4E0-4C3D-84EF-3B137D340A29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692" name="Rectangle: Rounded Corners 112">
            <a:extLst>
              <a:ext uri="{FF2B5EF4-FFF2-40B4-BE49-F238E27FC236}">
                <a16:creationId xmlns:a16="http://schemas.microsoft.com/office/drawing/2014/main" id="{7F969D57-1471-4F84-9EA4-03554AB9C4F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693" name="Rectangle: Rounded Corners 113">
            <a:extLst>
              <a:ext uri="{FF2B5EF4-FFF2-40B4-BE49-F238E27FC236}">
                <a16:creationId xmlns:a16="http://schemas.microsoft.com/office/drawing/2014/main" id="{E10F3ED2-16B5-4D6A-8FD3-6E2CF33E48F1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694" name="Rectangle: Rounded Corners 114">
            <a:extLst>
              <a:ext uri="{FF2B5EF4-FFF2-40B4-BE49-F238E27FC236}">
                <a16:creationId xmlns:a16="http://schemas.microsoft.com/office/drawing/2014/main" id="{6159DB5F-408B-4C39-93E0-A9B0701676CF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695" name="Rectangle: Rounded Corners 115">
            <a:extLst>
              <a:ext uri="{FF2B5EF4-FFF2-40B4-BE49-F238E27FC236}">
                <a16:creationId xmlns:a16="http://schemas.microsoft.com/office/drawing/2014/main" id="{23AB49D6-70B1-4AA4-B818-7E876637E18B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96" name="Rectangle: Rounded Corners 116">
            <a:extLst>
              <a:ext uri="{FF2B5EF4-FFF2-40B4-BE49-F238E27FC236}">
                <a16:creationId xmlns:a16="http://schemas.microsoft.com/office/drawing/2014/main" id="{3E85114E-6002-438F-A444-F233B3940871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697" name="Rectangle: Rounded Corners 117">
            <a:extLst>
              <a:ext uri="{FF2B5EF4-FFF2-40B4-BE49-F238E27FC236}">
                <a16:creationId xmlns:a16="http://schemas.microsoft.com/office/drawing/2014/main" id="{64DFDDE6-CA14-4C68-B375-C730B57B4C4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698" name="Rectangle: Rounded Corners 118">
            <a:extLst>
              <a:ext uri="{FF2B5EF4-FFF2-40B4-BE49-F238E27FC236}">
                <a16:creationId xmlns:a16="http://schemas.microsoft.com/office/drawing/2014/main" id="{0B3AF65F-2DEC-47FE-A59A-D106C9D4E450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699" name="Rectangle: Rounded Corners 119">
            <a:extLst>
              <a:ext uri="{FF2B5EF4-FFF2-40B4-BE49-F238E27FC236}">
                <a16:creationId xmlns:a16="http://schemas.microsoft.com/office/drawing/2014/main" id="{4566512C-630D-40BB-9536-12CA689A2CD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700" name="Rectangle: Rounded Corners 120">
            <a:extLst>
              <a:ext uri="{FF2B5EF4-FFF2-40B4-BE49-F238E27FC236}">
                <a16:creationId xmlns:a16="http://schemas.microsoft.com/office/drawing/2014/main" id="{09FE6A45-34BB-437A-8EDE-0F8977324127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701" name="Rectangle: Rounded Corners 121">
            <a:extLst>
              <a:ext uri="{FF2B5EF4-FFF2-40B4-BE49-F238E27FC236}">
                <a16:creationId xmlns:a16="http://schemas.microsoft.com/office/drawing/2014/main" id="{EB63BAE7-ABE2-455A-A76A-8723E755CB46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702" name="Rectangle: Rounded Corners 122">
            <a:extLst>
              <a:ext uri="{FF2B5EF4-FFF2-40B4-BE49-F238E27FC236}">
                <a16:creationId xmlns:a16="http://schemas.microsoft.com/office/drawing/2014/main" id="{CFEC1F39-E798-4C5F-9CDE-A7ACC788E4F0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703" name="Rectangle: Rounded Corners 123">
            <a:extLst>
              <a:ext uri="{FF2B5EF4-FFF2-40B4-BE49-F238E27FC236}">
                <a16:creationId xmlns:a16="http://schemas.microsoft.com/office/drawing/2014/main" id="{90A0FDF6-53EF-4980-937E-BAD78A4B1A8B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704" name="Rectangle: Rounded Corners 187">
            <a:extLst>
              <a:ext uri="{FF2B5EF4-FFF2-40B4-BE49-F238E27FC236}">
                <a16:creationId xmlns:a16="http://schemas.microsoft.com/office/drawing/2014/main" id="{B56D9460-634A-4879-A9D4-1C98E042623A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705" name="Rectangle: Rounded Corners 188">
            <a:extLst>
              <a:ext uri="{FF2B5EF4-FFF2-40B4-BE49-F238E27FC236}">
                <a16:creationId xmlns:a16="http://schemas.microsoft.com/office/drawing/2014/main" id="{F6886FE1-0021-4EF4-BD83-8D95ECECD71A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706" name="Rectangle: Rounded Corners 189">
            <a:extLst>
              <a:ext uri="{FF2B5EF4-FFF2-40B4-BE49-F238E27FC236}">
                <a16:creationId xmlns:a16="http://schemas.microsoft.com/office/drawing/2014/main" id="{91848AC0-6784-4C28-BBC8-7C46424E3F98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707" name="Rectangle: Rounded Corners 190">
            <a:extLst>
              <a:ext uri="{FF2B5EF4-FFF2-40B4-BE49-F238E27FC236}">
                <a16:creationId xmlns:a16="http://schemas.microsoft.com/office/drawing/2014/main" id="{023E12A0-8C5E-40CC-8700-A36127D83FED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708" name="Rectangle: Rounded Corners 191">
            <a:extLst>
              <a:ext uri="{FF2B5EF4-FFF2-40B4-BE49-F238E27FC236}">
                <a16:creationId xmlns:a16="http://schemas.microsoft.com/office/drawing/2014/main" id="{A983F2E6-C6F7-46EE-B951-64DD45478C0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709" name="Rectangle: Rounded Corners 192">
            <a:extLst>
              <a:ext uri="{FF2B5EF4-FFF2-40B4-BE49-F238E27FC236}">
                <a16:creationId xmlns:a16="http://schemas.microsoft.com/office/drawing/2014/main" id="{A9029866-902D-4A61-A4A4-884E095BE31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710" name="Rectangle: Rounded Corners 193">
            <a:extLst>
              <a:ext uri="{FF2B5EF4-FFF2-40B4-BE49-F238E27FC236}">
                <a16:creationId xmlns:a16="http://schemas.microsoft.com/office/drawing/2014/main" id="{60331DD9-0F05-48E5-BF10-C95EE6E74860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711" name="Rectangle: Rounded Corners 194">
            <a:extLst>
              <a:ext uri="{FF2B5EF4-FFF2-40B4-BE49-F238E27FC236}">
                <a16:creationId xmlns:a16="http://schemas.microsoft.com/office/drawing/2014/main" id="{EEE64C42-ACC7-46DB-9903-7254A6F72FC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712" name="Rectangle: Rounded Corners 195">
            <a:extLst>
              <a:ext uri="{FF2B5EF4-FFF2-40B4-BE49-F238E27FC236}">
                <a16:creationId xmlns:a16="http://schemas.microsoft.com/office/drawing/2014/main" id="{B844F127-2C2F-41B4-A20B-B8BA5A24FC9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713" name="Rectangle: Rounded Corners 196">
            <a:extLst>
              <a:ext uri="{FF2B5EF4-FFF2-40B4-BE49-F238E27FC236}">
                <a16:creationId xmlns:a16="http://schemas.microsoft.com/office/drawing/2014/main" id="{AD17963A-5CD0-48A8-9ADF-7869E874C780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714" name="Rectangle: Rounded Corners 197">
            <a:extLst>
              <a:ext uri="{FF2B5EF4-FFF2-40B4-BE49-F238E27FC236}">
                <a16:creationId xmlns:a16="http://schemas.microsoft.com/office/drawing/2014/main" id="{DBA7915D-897F-47D7-A195-96BD70E682B7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715" name="Rectangle: Rounded Corners 198">
            <a:extLst>
              <a:ext uri="{FF2B5EF4-FFF2-40B4-BE49-F238E27FC236}">
                <a16:creationId xmlns:a16="http://schemas.microsoft.com/office/drawing/2014/main" id="{7A130325-D67E-42D0-AE6F-E6B137EE266E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716" name="Rectangle: Rounded Corners 199">
            <a:extLst>
              <a:ext uri="{FF2B5EF4-FFF2-40B4-BE49-F238E27FC236}">
                <a16:creationId xmlns:a16="http://schemas.microsoft.com/office/drawing/2014/main" id="{2E28DFF4-F246-4DEC-A97B-4C3E481F5455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717" name="Rectangle: Rounded Corners 200">
            <a:extLst>
              <a:ext uri="{FF2B5EF4-FFF2-40B4-BE49-F238E27FC236}">
                <a16:creationId xmlns:a16="http://schemas.microsoft.com/office/drawing/2014/main" id="{66C5F92A-4159-49F4-AA55-233FB7A5EFBC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718" name="Rectangle: Rounded Corners 201">
            <a:extLst>
              <a:ext uri="{FF2B5EF4-FFF2-40B4-BE49-F238E27FC236}">
                <a16:creationId xmlns:a16="http://schemas.microsoft.com/office/drawing/2014/main" id="{D27BB384-24FD-40BF-8EA6-652A58B811E1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719" name="Rectangle: Rounded Corners 202">
            <a:extLst>
              <a:ext uri="{FF2B5EF4-FFF2-40B4-BE49-F238E27FC236}">
                <a16:creationId xmlns:a16="http://schemas.microsoft.com/office/drawing/2014/main" id="{F3B6DFD4-37CD-4F3B-8218-57103FA9FCB7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720" name="Rectangle: Rounded Corners 203">
            <a:extLst>
              <a:ext uri="{FF2B5EF4-FFF2-40B4-BE49-F238E27FC236}">
                <a16:creationId xmlns:a16="http://schemas.microsoft.com/office/drawing/2014/main" id="{1D605404-4657-414F-8693-FC5A6CD5B6E9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721" name="Rectangle: Rounded Corners 204">
            <a:extLst>
              <a:ext uri="{FF2B5EF4-FFF2-40B4-BE49-F238E27FC236}">
                <a16:creationId xmlns:a16="http://schemas.microsoft.com/office/drawing/2014/main" id="{C0B72B12-D598-4B3D-AF99-F5154C047C04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722" name="Rectangle: Rounded Corners 205">
            <a:extLst>
              <a:ext uri="{FF2B5EF4-FFF2-40B4-BE49-F238E27FC236}">
                <a16:creationId xmlns:a16="http://schemas.microsoft.com/office/drawing/2014/main" id="{7010CB5D-D16C-47FE-9405-D9C75934A2FF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23" name="Rectangle: Rounded Corners 206">
            <a:extLst>
              <a:ext uri="{FF2B5EF4-FFF2-40B4-BE49-F238E27FC236}">
                <a16:creationId xmlns:a16="http://schemas.microsoft.com/office/drawing/2014/main" id="{BEAB4674-9B81-47FE-AC4D-7B5477D374D0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24" name="Rectangle: Rounded Corners 207">
            <a:extLst>
              <a:ext uri="{FF2B5EF4-FFF2-40B4-BE49-F238E27FC236}">
                <a16:creationId xmlns:a16="http://schemas.microsoft.com/office/drawing/2014/main" id="{1CD261BB-159A-4727-B646-6D40CECC085B}"/>
              </a:ext>
            </a:extLst>
          </p:cNvPr>
          <p:cNvSpPr/>
          <p:nvPr/>
        </p:nvSpPr>
        <p:spPr>
          <a:xfrm>
            <a:off x="188914" y="547461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</a:p>
        </p:txBody>
      </p:sp>
    </p:spTree>
    <p:extLst>
      <p:ext uri="{BB962C8B-B14F-4D97-AF65-F5344CB8AC3E}">
        <p14:creationId xmlns:p14="http://schemas.microsoft.com/office/powerpoint/2010/main" val="15588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8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9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1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2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3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4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5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8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1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3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4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7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8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2"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6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3725121" y="1439548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1637" y="2319137"/>
            <a:ext cx="5636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I’m from the </a:t>
            </a:r>
            <a:r>
              <a:rPr lang="en-US" sz="3200" b="1" dirty="0" err="1">
                <a:solidFill>
                  <a:srgbClr val="0070C0"/>
                </a:solidFill>
              </a:rPr>
              <a:t>Tay</a:t>
            </a:r>
            <a:r>
              <a:rPr lang="en-US" sz="3200" b="1" dirty="0">
                <a:solidFill>
                  <a:srgbClr val="0070C0"/>
                </a:solidFill>
              </a:rPr>
              <a:t> ethnic group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0580" y="1546421"/>
            <a:ext cx="4074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7" y="1271150"/>
            <a:ext cx="964452" cy="91649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80921" y="237710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27152" y="229765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150256" y="88283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199106" y="121537"/>
            <a:ext cx="712319" cy="709214"/>
            <a:chOff x="2180974" y="148629"/>
            <a:chExt cx="712319" cy="709214"/>
          </a:xfrm>
        </p:grpSpPr>
        <p:sp>
          <p:nvSpPr>
            <p:cNvPr id="46" name="Oval 45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hord 46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194761" y="95694"/>
            <a:ext cx="730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8441" y="132933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96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37" name="TextBox 36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39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41" name="Round Single Corner Rectangle 40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ound Single Corner Rectangle 41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ound Single Corner Rectangle 42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Chord 46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96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881;p31"/>
          <p:cNvSpPr txBox="1">
            <a:spLocks/>
          </p:cNvSpPr>
          <p:nvPr/>
        </p:nvSpPr>
        <p:spPr>
          <a:xfrm>
            <a:off x="155575" y="1927243"/>
            <a:ext cx="4675148" cy="8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000" dirty="0"/>
              <a:t>1. ethnic (group) </a:t>
            </a:r>
            <a:r>
              <a:rPr lang="en-US" sz="3200" dirty="0"/>
              <a:t>(</a:t>
            </a:r>
            <a:r>
              <a:rPr lang="en-US" sz="3200" dirty="0" err="1"/>
              <a:t>adj</a:t>
            </a:r>
            <a:r>
              <a:rPr lang="en-US" sz="4000" dirty="0"/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81601" y="2005992"/>
            <a:ext cx="3639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(</a:t>
            </a:r>
            <a:r>
              <a:rPr lang="en-US" sz="4000" dirty="0" err="1"/>
              <a:t>nhóm</a:t>
            </a:r>
            <a:r>
              <a:rPr lang="en-US" sz="4000" dirty="0"/>
              <a:t>) </a:t>
            </a:r>
            <a:r>
              <a:rPr lang="en-US" sz="4000" dirty="0" err="1"/>
              <a:t>dân</a:t>
            </a:r>
            <a:r>
              <a:rPr lang="en-US" sz="4000" dirty="0"/>
              <a:t> </a:t>
            </a:r>
            <a:r>
              <a:rPr lang="en-US" sz="4000" dirty="0" err="1"/>
              <a:t>tộc</a:t>
            </a:r>
            <a:r>
              <a:rPr lang="en-US" sz="4000" dirty="0"/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21636" y="2017940"/>
            <a:ext cx="4926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eθnɪk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/ (/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gru:p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575" y="13296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51" y="2997843"/>
            <a:ext cx="5087508" cy="3388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ethnic_group_1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940" y="3119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80921" y="237710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27152" y="229765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96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881;p31"/>
          <p:cNvSpPr txBox="1">
            <a:spLocks/>
          </p:cNvSpPr>
          <p:nvPr/>
        </p:nvSpPr>
        <p:spPr>
          <a:xfrm>
            <a:off x="31565" y="2072574"/>
            <a:ext cx="3165385" cy="106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800" dirty="0"/>
              <a:t>2. post </a:t>
            </a:r>
            <a:r>
              <a:rPr lang="en-US" sz="4000" dirty="0"/>
              <a:t>(n)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32816" y="2248217"/>
            <a:ext cx="14910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cột</a:t>
            </a:r>
            <a:endParaRPr lang="en-US" sz="4400" dirty="0"/>
          </a:p>
        </p:txBody>
      </p:sp>
      <p:sp>
        <p:nvSpPr>
          <p:cNvPr id="23" name="Rectangle 22"/>
          <p:cNvSpPr/>
          <p:nvPr/>
        </p:nvSpPr>
        <p:spPr>
          <a:xfrm>
            <a:off x="2645932" y="2235794"/>
            <a:ext cx="21996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pəʊst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320294"/>
            <a:ext cx="5833571" cy="4382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o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699" y="3245209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5575" y="13296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708186" y="1761565"/>
            <a:ext cx="2229190" cy="19363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29" name="TextBox 28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31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55" name="Round Single Corner Rectangle 54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ound Single Corner Rectangle 55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ound Single Corner Rectangle 56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Chord 53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3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80921" y="237710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27152" y="229765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96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13296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61790" y="2037552"/>
            <a:ext cx="2425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/>
              <a:t>nhà</a:t>
            </a:r>
            <a:r>
              <a:rPr lang="en-US" sz="4000" b="1" dirty="0"/>
              <a:t> </a:t>
            </a:r>
            <a:r>
              <a:rPr lang="en-US" sz="4000" b="1" dirty="0" err="1"/>
              <a:t>sàn</a:t>
            </a:r>
            <a:endParaRPr lang="en-US" sz="4000" b="1" dirty="0"/>
          </a:p>
        </p:txBody>
      </p:sp>
      <p:sp>
        <p:nvSpPr>
          <p:cNvPr id="19" name="Rectangle 18"/>
          <p:cNvSpPr/>
          <p:nvPr/>
        </p:nvSpPr>
        <p:spPr>
          <a:xfrm>
            <a:off x="4185716" y="1976001"/>
            <a:ext cx="33794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/stilt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haus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48" y="2843310"/>
            <a:ext cx="4882607" cy="366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Google Shape;1881;p31"/>
          <p:cNvSpPr txBox="1">
            <a:spLocks/>
          </p:cNvSpPr>
          <p:nvPr/>
        </p:nvSpPr>
        <p:spPr>
          <a:xfrm>
            <a:off x="64849" y="1756939"/>
            <a:ext cx="4978299" cy="75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800" dirty="0"/>
              <a:t>3. stilt house </a:t>
            </a:r>
            <a:r>
              <a:rPr lang="en-US" sz="4000" dirty="0"/>
              <a:t>(n)</a:t>
            </a:r>
            <a:r>
              <a:rPr lang="en-US" sz="5400" dirty="0"/>
              <a:t> </a:t>
            </a:r>
          </a:p>
        </p:txBody>
      </p:sp>
      <p:pic>
        <p:nvPicPr>
          <p:cNvPr id="23" name="stilt hous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247" y="3225342"/>
            <a:ext cx="609600" cy="6096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25" name="TextBox 24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27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51" name="Round Single Corner Rectangle 50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ound Single Corner Rectangle 51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ound Single Corner Rectangle 52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Chord 49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5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Mẫu background , hình nền powerpoint đơn giản đẹp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80921" y="237710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27152" y="229765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96" y="1116209"/>
            <a:ext cx="12030237" cy="5643820"/>
          </a:xfrm>
          <a:prstGeom prst="rect">
            <a:avLst/>
          </a:prstGeom>
          <a:noFill/>
          <a:ln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13296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sp>
        <p:nvSpPr>
          <p:cNvPr id="18" name="Google Shape;1881;p31"/>
          <p:cNvSpPr txBox="1">
            <a:spLocks/>
          </p:cNvSpPr>
          <p:nvPr/>
        </p:nvSpPr>
        <p:spPr>
          <a:xfrm>
            <a:off x="36596" y="2153044"/>
            <a:ext cx="3968381" cy="114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800" dirty="0" err="1"/>
              <a:t>4.costume</a:t>
            </a:r>
            <a:r>
              <a:rPr lang="en-US" sz="4800" dirty="0"/>
              <a:t> </a:t>
            </a:r>
            <a:r>
              <a:rPr lang="en-US" sz="4000" dirty="0"/>
              <a:t>(n)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11329" y="2339847"/>
            <a:ext cx="39937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trang</a:t>
            </a:r>
            <a:r>
              <a:rPr lang="en-US" sz="4400" dirty="0"/>
              <a:t> </a:t>
            </a:r>
            <a:r>
              <a:rPr lang="en-US" sz="4400" dirty="0" err="1"/>
              <a:t>phục</a:t>
            </a:r>
            <a:endParaRPr lang="en-US" sz="4400" dirty="0"/>
          </a:p>
        </p:txBody>
      </p:sp>
      <p:sp>
        <p:nvSpPr>
          <p:cNvPr id="21" name="Rectangle 20"/>
          <p:cNvSpPr/>
          <p:nvPr/>
        </p:nvSpPr>
        <p:spPr>
          <a:xfrm>
            <a:off x="3426347" y="2339848"/>
            <a:ext cx="33457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/'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kɔstju:m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65" y="3350317"/>
            <a:ext cx="5246915" cy="3183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costum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3939" y="3326253"/>
            <a:ext cx="609600" cy="6096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013" y="-144463"/>
            <a:ext cx="12192000" cy="1399948"/>
            <a:chOff x="-3013" y="-144463"/>
            <a:chExt cx="12192000" cy="1399948"/>
          </a:xfrm>
        </p:grpSpPr>
        <p:sp>
          <p:nvSpPr>
            <p:cNvPr id="25" name="TextBox 24"/>
            <p:cNvSpPr txBox="1"/>
            <p:nvPr/>
          </p:nvSpPr>
          <p:spPr>
            <a:xfrm>
              <a:off x="780915" y="237708"/>
              <a:ext cx="1306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27150" y="229764"/>
              <a:ext cx="8762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sp>
          <p:nvSpPr>
            <p:cNvPr id="27" name="AutoShape 2" descr="The Rules of Connectors in Bangla | BD English School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3013" y="-7620"/>
              <a:ext cx="12192000" cy="1083309"/>
              <a:chOff x="0" y="-3"/>
              <a:chExt cx="12192000" cy="1083309"/>
            </a:xfrm>
          </p:grpSpPr>
          <p:sp>
            <p:nvSpPr>
              <p:cNvPr id="51" name="Round Single Corner Rectangle 50"/>
              <p:cNvSpPr/>
              <p:nvPr/>
            </p:nvSpPr>
            <p:spPr>
              <a:xfrm flipV="1">
                <a:off x="0" y="1741"/>
                <a:ext cx="12192000" cy="1081565"/>
              </a:xfrm>
              <a:prstGeom prst="round1Rect">
                <a:avLst/>
              </a:prstGeom>
              <a:solidFill>
                <a:srgbClr val="F3F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ound Single Corner Rectangle 51"/>
              <p:cNvSpPr/>
              <p:nvPr/>
            </p:nvSpPr>
            <p:spPr>
              <a:xfrm flipV="1">
                <a:off x="0" y="-3"/>
                <a:ext cx="12109450" cy="996951"/>
              </a:xfrm>
              <a:prstGeom prst="round1Rect">
                <a:avLst/>
              </a:prstGeom>
              <a:solidFill>
                <a:srgbClr val="D8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ound Single Corner Rectangle 52"/>
              <p:cNvSpPr/>
              <p:nvPr/>
            </p:nvSpPr>
            <p:spPr>
              <a:xfrm flipV="1">
                <a:off x="0" y="-3"/>
                <a:ext cx="12014200" cy="914401"/>
              </a:xfrm>
              <a:prstGeom prst="round1Rect">
                <a:avLst/>
              </a:prstGeom>
              <a:solidFill>
                <a:srgbClr val="CB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139618" y="34833"/>
              <a:ext cx="8871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Myriad Pro" pitchFamily="34" charset="0"/>
                </a:rPr>
                <a:t>ETHNIC GROUPS OF VIET NAM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199101" y="121537"/>
              <a:ext cx="712319" cy="709214"/>
              <a:chOff x="2180974" y="148629"/>
              <a:chExt cx="712319" cy="709214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F7A5A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Chord 49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EF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194762" y="95694"/>
              <a:ext cx="730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28438" y="132929"/>
              <a:ext cx="1252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853" y="522567"/>
              <a:ext cx="591438" cy="562026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4132291" y="600064"/>
              <a:ext cx="3280880" cy="320796"/>
            </a:xfrm>
            <a:prstGeom prst="roundRect">
              <a:avLst>
                <a:gd name="adj" fmla="val 42661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32291" y="547599"/>
              <a:ext cx="3976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LESSON 1: GETTING STARTED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3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2033</Words>
  <Application>Microsoft Office PowerPoint</Application>
  <PresentationFormat>Widescreen</PresentationFormat>
  <Paragraphs>376</Paragraphs>
  <Slides>31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Algerian</vt:lpstr>
      <vt:lpstr>Myriad Pro</vt:lpstr>
      <vt:lpstr>Times New Roman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to Ha Giang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10 Home</cp:lastModifiedBy>
  <cp:revision>166</cp:revision>
  <dcterms:created xsi:type="dcterms:W3CDTF">2018-05-10T00:06:18Z</dcterms:created>
  <dcterms:modified xsi:type="dcterms:W3CDTF">2024-11-12T16:51:59Z</dcterms:modified>
</cp:coreProperties>
</file>