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7" r:id="rId3"/>
    <p:sldId id="275" r:id="rId4"/>
    <p:sldId id="259" r:id="rId5"/>
    <p:sldId id="276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Bungee" panose="020B0604020202020204" charset="0"/>
      <p:regular r:id="rId20"/>
    </p:embeddedFont>
    <p:embeddedFont>
      <p:font typeface="Bungee Shade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golian Baiti" panose="03000500000000000000" pitchFamily="66" charset="0"/>
      <p:regular r:id="rId26"/>
    </p:embeddedFont>
    <p:embeddedFont>
      <p:font typeface="Muli Bold" panose="020B0604020202020204" charset="0"/>
      <p:regular r:id="rId27"/>
    </p:embeddedFont>
    <p:embeddedFont>
      <p:font typeface="Paytone One" panose="020B0604020202020204" charset="0"/>
      <p:regular r:id="rId28"/>
    </p:embeddedFont>
    <p:embeddedFont>
      <p:font typeface="Rokkitt" panose="020B0604020202020204" charset="0"/>
      <p:regular r:id="rId29"/>
    </p:embeddedFont>
    <p:embeddedFont>
      <p:font typeface="Saira ExtraCondensed Heavy" panose="020B0604020202020204" charset="0"/>
      <p:regular r:id="rId30"/>
    </p:embeddedFont>
    <p:embeddedFont>
      <p:font typeface="Segoe UI Black" panose="020B0A02040204020203" pitchFamily="34" charset="0"/>
      <p:bold r:id="rId31"/>
      <p:boldItalic r:id="rId32"/>
    </p:embeddedFont>
    <p:embeddedFont>
      <p:font typeface="Times New Roman" panose="02020603050405020304" pitchFamily="18" charset="0"/>
      <p:regular r:id="rId33"/>
    </p:embeddedFont>
    <p:embeddedFont>
      <p:font typeface="Times New Roman Bold" panose="02020803070505020304" pitchFamily="18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4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4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4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4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4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4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svg"/><Relationship Id="rId7" Type="http://schemas.openxmlformats.org/officeDocument/2006/relationships/image" Target="../media/image4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8.svg"/><Relationship Id="rId4" Type="http://schemas.openxmlformats.org/officeDocument/2006/relationships/image" Target="../media/image26.png"/><Relationship Id="rId9" Type="http://schemas.openxmlformats.org/officeDocument/2006/relationships/image" Target="../media/image5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5.svg"/><Relationship Id="rId7" Type="http://schemas.openxmlformats.org/officeDocument/2006/relationships/image" Target="../media/image5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svg"/><Relationship Id="rId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15.jpe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4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4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78481">
            <a:off x="-2628900" y="7647652"/>
            <a:ext cx="7315200" cy="3994432"/>
          </a:xfrm>
          <a:custGeom>
            <a:avLst/>
            <a:gdLst/>
            <a:ahLst/>
            <a:cxnLst/>
            <a:rect l="l" t="t" r="r" b="b"/>
            <a:pathLst>
              <a:path w="7315200" h="3994432">
                <a:moveTo>
                  <a:pt x="0" y="0"/>
                </a:moveTo>
                <a:lnTo>
                  <a:pt x="7315200" y="0"/>
                </a:lnTo>
                <a:lnTo>
                  <a:pt x="7315200" y="3994432"/>
                </a:lnTo>
                <a:lnTo>
                  <a:pt x="0" y="3994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304280">
            <a:off x="13477052" y="7833510"/>
            <a:ext cx="7315200" cy="3994432"/>
          </a:xfrm>
          <a:custGeom>
            <a:avLst/>
            <a:gdLst/>
            <a:ahLst/>
            <a:cxnLst/>
            <a:rect l="l" t="t" r="r" b="b"/>
            <a:pathLst>
              <a:path w="7315200" h="3994432">
                <a:moveTo>
                  <a:pt x="0" y="0"/>
                </a:moveTo>
                <a:lnTo>
                  <a:pt x="7315200" y="0"/>
                </a:lnTo>
                <a:lnTo>
                  <a:pt x="7315200" y="3994432"/>
                </a:lnTo>
                <a:lnTo>
                  <a:pt x="0" y="3994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8700" y="2079276"/>
            <a:ext cx="16230600" cy="6752867"/>
            <a:chOff x="0" y="0"/>
            <a:chExt cx="4274726" cy="1778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1778533"/>
            </a:xfrm>
            <a:custGeom>
              <a:avLst/>
              <a:gdLst/>
              <a:ahLst/>
              <a:cxnLst/>
              <a:rect l="l" t="t" r="r" b="b"/>
              <a:pathLst>
                <a:path w="4274726" h="1778533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1758022"/>
                  </a:lnTo>
                  <a:cubicBezTo>
                    <a:pt x="4274726" y="1763462"/>
                    <a:pt x="4272565" y="1768679"/>
                    <a:pt x="4268719" y="1772526"/>
                  </a:cubicBezTo>
                  <a:cubicBezTo>
                    <a:pt x="4264872" y="1776372"/>
                    <a:pt x="4259655" y="1778533"/>
                    <a:pt x="4254215" y="1778533"/>
                  </a:cubicBezTo>
                  <a:lnTo>
                    <a:pt x="20511" y="1778533"/>
                  </a:lnTo>
                  <a:cubicBezTo>
                    <a:pt x="15071" y="1778533"/>
                    <a:pt x="9854" y="1776372"/>
                    <a:pt x="6007" y="1772526"/>
                  </a:cubicBezTo>
                  <a:cubicBezTo>
                    <a:pt x="2161" y="1768679"/>
                    <a:pt x="0" y="1763462"/>
                    <a:pt x="0" y="1758022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739378"/>
            <a:ext cx="16230600" cy="1923256"/>
            <a:chOff x="0" y="-76200"/>
            <a:chExt cx="4274726" cy="5065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330266"/>
            </a:xfrm>
            <a:custGeom>
              <a:avLst/>
              <a:gdLst/>
              <a:ahLst/>
              <a:cxnLst/>
              <a:rect l="l" t="t" r="r" b="b"/>
              <a:pathLst>
                <a:path w="4274726" h="330266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82567"/>
                  </a:lnTo>
                  <a:cubicBezTo>
                    <a:pt x="4274726" y="295218"/>
                    <a:pt x="4269700" y="307350"/>
                    <a:pt x="4260755" y="316296"/>
                  </a:cubicBezTo>
                  <a:cubicBezTo>
                    <a:pt x="4251809" y="325241"/>
                    <a:pt x="4239677" y="330266"/>
                    <a:pt x="4227026" y="330266"/>
                  </a:cubicBezTo>
                  <a:lnTo>
                    <a:pt x="47700" y="330266"/>
                  </a:lnTo>
                  <a:cubicBezTo>
                    <a:pt x="35049" y="330266"/>
                    <a:pt x="22916" y="325241"/>
                    <a:pt x="13971" y="316296"/>
                  </a:cubicBezTo>
                  <a:cubicBezTo>
                    <a:pt x="5025" y="307350"/>
                    <a:pt x="0" y="295218"/>
                    <a:pt x="0" y="2825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4274726" cy="50653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just">
                <a:lnSpc>
                  <a:spcPts val="3119"/>
                </a:lnSpc>
                <a:spcBef>
                  <a:spcPct val="0"/>
                </a:spcBef>
              </a:pPr>
              <a:r>
                <a:rPr lang="en-US" sz="2399" dirty="0">
                  <a:solidFill>
                    <a:srgbClr val="40246D"/>
                  </a:solidFill>
                  <a:latin typeface="Bungee Shade"/>
                </a:rPr>
                <a:t>                                                                        </a:t>
              </a:r>
              <a:r>
                <a:rPr lang="en-US" sz="3600" dirty="0">
                  <a:solidFill>
                    <a:srgbClr val="40246D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BÀI TẬP THỂ DỤC</a:t>
              </a:r>
              <a:endParaRPr lang="en-US" sz="2399" dirty="0">
                <a:solidFill>
                  <a:srgbClr val="40246D"/>
                </a:solidFill>
                <a:latin typeface="Segoe UI Black" panose="020B0A02040204020203" pitchFamily="34" charset="0"/>
                <a:ea typeface="Segoe UI Black" panose="020B0A02040204020203" pitchFamily="34" charset="0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-333352" y="6458227"/>
            <a:ext cx="4968857" cy="5600146"/>
          </a:xfrm>
          <a:custGeom>
            <a:avLst/>
            <a:gdLst/>
            <a:ahLst/>
            <a:cxnLst/>
            <a:rect l="l" t="t" r="r" b="b"/>
            <a:pathLst>
              <a:path w="4968857" h="5600146">
                <a:moveTo>
                  <a:pt x="0" y="0"/>
                </a:moveTo>
                <a:lnTo>
                  <a:pt x="4968857" y="0"/>
                </a:lnTo>
                <a:lnTo>
                  <a:pt x="4968857" y="5600146"/>
                </a:lnTo>
                <a:lnTo>
                  <a:pt x="0" y="56001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798771"/>
            <a:ext cx="4991100" cy="1827699"/>
            <a:chOff x="0" y="-85725"/>
            <a:chExt cx="1377115" cy="72024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7115" cy="505773"/>
            </a:xfrm>
            <a:custGeom>
              <a:avLst/>
              <a:gdLst/>
              <a:ahLst/>
              <a:cxnLst/>
              <a:rect l="l" t="t" r="r" b="b"/>
              <a:pathLst>
                <a:path w="1377115" h="330266">
                  <a:moveTo>
                    <a:pt x="148065" y="0"/>
                  </a:moveTo>
                  <a:lnTo>
                    <a:pt x="1229050" y="0"/>
                  </a:lnTo>
                  <a:cubicBezTo>
                    <a:pt x="1310824" y="0"/>
                    <a:pt x="1377115" y="66291"/>
                    <a:pt x="1377115" y="148065"/>
                  </a:cubicBezTo>
                  <a:lnTo>
                    <a:pt x="1377115" y="182201"/>
                  </a:lnTo>
                  <a:cubicBezTo>
                    <a:pt x="1377115" y="263975"/>
                    <a:pt x="1310824" y="330266"/>
                    <a:pt x="1229050" y="330266"/>
                  </a:cubicBezTo>
                  <a:lnTo>
                    <a:pt x="148065" y="330266"/>
                  </a:lnTo>
                  <a:cubicBezTo>
                    <a:pt x="66291" y="330266"/>
                    <a:pt x="0" y="263975"/>
                    <a:pt x="0" y="182201"/>
                  </a:cubicBezTo>
                  <a:lnTo>
                    <a:pt x="0" y="148065"/>
                  </a:lnTo>
                  <a:cubicBezTo>
                    <a:pt x="0" y="66291"/>
                    <a:pt x="66291" y="0"/>
                    <a:pt x="148065" y="0"/>
                  </a:cubicBezTo>
                  <a:close/>
                </a:path>
              </a:pathLst>
            </a:custGeom>
            <a:solidFill>
              <a:srgbClr val="44000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377115" cy="72024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FFFFFF"/>
                  </a:solidFill>
                  <a:latin typeface="Bungee"/>
                </a:rPr>
                <a:t>CHỦ ĐỀ 4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493765" y="6936116"/>
            <a:ext cx="3032049" cy="1648332"/>
          </a:xfrm>
          <a:custGeom>
            <a:avLst/>
            <a:gdLst/>
            <a:ahLst/>
            <a:cxnLst/>
            <a:rect l="l" t="t" r="r" b="b"/>
            <a:pathLst>
              <a:path w="3032049" h="1648332">
                <a:moveTo>
                  <a:pt x="0" y="0"/>
                </a:moveTo>
                <a:lnTo>
                  <a:pt x="3032049" y="0"/>
                </a:lnTo>
                <a:lnTo>
                  <a:pt x="3032049" y="1648332"/>
                </a:lnTo>
                <a:lnTo>
                  <a:pt x="0" y="16483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539878" y="3007494"/>
            <a:ext cx="16985936" cy="5273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2"/>
              </a:lnSpc>
            </a:pPr>
            <a:r>
              <a:rPr lang="en-US" sz="10301" spc="61" dirty="0">
                <a:solidFill>
                  <a:srgbClr val="FD5D5B"/>
                </a:solidFill>
                <a:latin typeface="Saira ExtraCondensed Heavy"/>
              </a:rPr>
              <a:t>BÀI 3</a:t>
            </a:r>
          </a:p>
          <a:p>
            <a:pPr algn="ctr">
              <a:lnSpc>
                <a:spcPts val="19800"/>
              </a:lnSpc>
            </a:pPr>
            <a:r>
              <a:rPr lang="en-US" sz="18000" spc="108" dirty="0" err="1">
                <a:solidFill>
                  <a:srgbClr val="44000A"/>
                </a:solidFill>
                <a:latin typeface="Saira ExtraCondensed Heavy"/>
              </a:rPr>
              <a:t>Bài</a:t>
            </a:r>
            <a:r>
              <a:rPr lang="en-US" sz="18000" spc="108" dirty="0">
                <a:solidFill>
                  <a:srgbClr val="44000A"/>
                </a:solidFill>
                <a:latin typeface="Saira ExtraCondensed Heavy"/>
              </a:rPr>
              <a:t> </a:t>
            </a:r>
            <a:r>
              <a:rPr lang="en-US" sz="18000" spc="108" dirty="0" err="1">
                <a:solidFill>
                  <a:srgbClr val="44000A"/>
                </a:solidFill>
                <a:latin typeface="Saira ExtraCondensed Heavy"/>
              </a:rPr>
              <a:t>thể</a:t>
            </a:r>
            <a:r>
              <a:rPr lang="en-US" sz="18000" spc="108" dirty="0">
                <a:solidFill>
                  <a:srgbClr val="44000A"/>
                </a:solidFill>
                <a:latin typeface="Saira ExtraCondensed Heavy"/>
              </a:rPr>
              <a:t> </a:t>
            </a:r>
            <a:r>
              <a:rPr lang="en-US" sz="18000" spc="108" dirty="0" err="1">
                <a:solidFill>
                  <a:srgbClr val="44000A"/>
                </a:solidFill>
                <a:latin typeface="Saira ExtraCondensed Heavy"/>
              </a:rPr>
              <a:t>dục</a:t>
            </a:r>
            <a:r>
              <a:rPr lang="en-US" sz="18000" spc="108" dirty="0">
                <a:solidFill>
                  <a:srgbClr val="44000A"/>
                </a:solidFill>
                <a:latin typeface="Saira ExtraCondensed Heavy"/>
              </a:rPr>
              <a:t> </a:t>
            </a:r>
            <a:r>
              <a:rPr lang="en-US" sz="18000" spc="108" dirty="0" err="1">
                <a:solidFill>
                  <a:srgbClr val="44000A"/>
                </a:solidFill>
                <a:latin typeface="Saira ExtraCondensed Heavy"/>
              </a:rPr>
              <a:t>liên</a:t>
            </a:r>
            <a:r>
              <a:rPr lang="en-US" sz="18000" spc="108" dirty="0">
                <a:solidFill>
                  <a:srgbClr val="44000A"/>
                </a:solidFill>
                <a:latin typeface="Saira ExtraCondensed Heavy"/>
              </a:rPr>
              <a:t> </a:t>
            </a:r>
            <a:r>
              <a:rPr lang="en-US" sz="18000" spc="108" dirty="0" err="1">
                <a:solidFill>
                  <a:srgbClr val="44000A"/>
                </a:solidFill>
                <a:latin typeface="Saira ExtraCondensed Heavy"/>
              </a:rPr>
              <a:t>hoàn</a:t>
            </a:r>
            <a:endParaRPr lang="en-US" sz="18000" spc="108" dirty="0">
              <a:solidFill>
                <a:srgbClr val="44000A"/>
              </a:solidFill>
              <a:latin typeface="Saira ExtraCondensed Heavy"/>
            </a:endParaRPr>
          </a:p>
          <a:p>
            <a:pPr algn="ctr">
              <a:lnSpc>
                <a:spcPts val="9792"/>
              </a:lnSpc>
            </a:pPr>
            <a:r>
              <a:rPr lang="en-US" sz="8902" spc="53" dirty="0">
                <a:solidFill>
                  <a:srgbClr val="44000A"/>
                </a:solidFill>
                <a:latin typeface="Saira ExtraCondensed Heavy"/>
              </a:rPr>
              <a:t>(</a:t>
            </a:r>
            <a:r>
              <a:rPr lang="en-US" sz="8902" spc="53" dirty="0" err="1">
                <a:solidFill>
                  <a:srgbClr val="44000A"/>
                </a:solidFill>
                <a:latin typeface="Saira ExtraCondensed Heavy"/>
              </a:rPr>
              <a:t>từ</a:t>
            </a:r>
            <a:r>
              <a:rPr lang="en-US" sz="8902" spc="53" dirty="0">
                <a:solidFill>
                  <a:srgbClr val="44000A"/>
                </a:solidFill>
                <a:latin typeface="Saira ExtraCondensed Heavy"/>
              </a:rPr>
              <a:t> </a:t>
            </a:r>
            <a:r>
              <a:rPr lang="en-US" sz="8902" spc="53" dirty="0" err="1">
                <a:solidFill>
                  <a:srgbClr val="44000A"/>
                </a:solidFill>
                <a:latin typeface="Saira ExtraCondensed Heavy"/>
              </a:rPr>
              <a:t>nhịp</a:t>
            </a:r>
            <a:r>
              <a:rPr lang="en-US" sz="8902" spc="53" dirty="0">
                <a:solidFill>
                  <a:srgbClr val="44000A"/>
                </a:solidFill>
                <a:latin typeface="Saira ExtraCondensed Heavy"/>
              </a:rPr>
              <a:t> 21 </a:t>
            </a:r>
            <a:r>
              <a:rPr lang="en-US" sz="8902" spc="53" dirty="0" err="1">
                <a:solidFill>
                  <a:srgbClr val="44000A"/>
                </a:solidFill>
                <a:latin typeface="Saira ExtraCondensed Heavy"/>
              </a:rPr>
              <a:t>đến</a:t>
            </a:r>
            <a:r>
              <a:rPr lang="en-US" sz="8902" spc="53" dirty="0">
                <a:solidFill>
                  <a:srgbClr val="44000A"/>
                </a:solidFill>
                <a:latin typeface="Saira ExtraCondensed Heavy"/>
              </a:rPr>
              <a:t> </a:t>
            </a:r>
            <a:r>
              <a:rPr lang="en-US" sz="8902" spc="53" dirty="0" err="1">
                <a:solidFill>
                  <a:srgbClr val="44000A"/>
                </a:solidFill>
                <a:latin typeface="Saira ExtraCondensed Heavy"/>
              </a:rPr>
              <a:t>nhịp</a:t>
            </a:r>
            <a:r>
              <a:rPr lang="en-US" sz="8902" spc="53" dirty="0">
                <a:solidFill>
                  <a:srgbClr val="44000A"/>
                </a:solidFill>
                <a:latin typeface="Saira ExtraCondensed Heavy"/>
              </a:rPr>
              <a:t> 30)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570450" y="1253808"/>
            <a:ext cx="299973" cy="299973"/>
          </a:xfrm>
          <a:custGeom>
            <a:avLst/>
            <a:gdLst/>
            <a:ahLst/>
            <a:cxnLst/>
            <a:rect l="l" t="t" r="r" b="b"/>
            <a:pathLst>
              <a:path w="299973" h="299973">
                <a:moveTo>
                  <a:pt x="0" y="0"/>
                </a:moveTo>
                <a:lnTo>
                  <a:pt x="299972" y="0"/>
                </a:lnTo>
                <a:lnTo>
                  <a:pt x="299972" y="299973"/>
                </a:lnTo>
                <a:lnTo>
                  <a:pt x="0" y="2999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065989" y="3915818"/>
            <a:ext cx="658098" cy="658098"/>
          </a:xfrm>
          <a:custGeom>
            <a:avLst/>
            <a:gdLst/>
            <a:ahLst/>
            <a:cxnLst/>
            <a:rect l="l" t="t" r="r" b="b"/>
            <a:pathLst>
              <a:path w="658098" h="658098">
                <a:moveTo>
                  <a:pt x="0" y="0"/>
                </a:moveTo>
                <a:lnTo>
                  <a:pt x="658098" y="0"/>
                </a:lnTo>
                <a:lnTo>
                  <a:pt x="658098" y="658098"/>
                </a:lnTo>
                <a:lnTo>
                  <a:pt x="0" y="6580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563913" y="3915818"/>
            <a:ext cx="658098" cy="658098"/>
          </a:xfrm>
          <a:custGeom>
            <a:avLst/>
            <a:gdLst/>
            <a:ahLst/>
            <a:cxnLst/>
            <a:rect l="l" t="t" r="r" b="b"/>
            <a:pathLst>
              <a:path w="658098" h="658098">
                <a:moveTo>
                  <a:pt x="0" y="0"/>
                </a:moveTo>
                <a:lnTo>
                  <a:pt x="658098" y="0"/>
                </a:lnTo>
                <a:lnTo>
                  <a:pt x="658098" y="658098"/>
                </a:lnTo>
                <a:lnTo>
                  <a:pt x="0" y="6580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4114800" y="139936"/>
            <a:ext cx="9067800" cy="658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TIÊN THANH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72604" y="9610799"/>
            <a:ext cx="672048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GIÁO VIÊN: MAI VŨ TUYẾT THANH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4E0095-FFA9-050E-C0D5-ED2A1289DE9C}"/>
              </a:ext>
            </a:extLst>
          </p:cNvPr>
          <p:cNvSpPr txBox="1"/>
          <p:nvPr/>
        </p:nvSpPr>
        <p:spPr>
          <a:xfrm>
            <a:off x="5672603" y="8975932"/>
            <a:ext cx="6720483" cy="49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Times New Roman Bold"/>
              </a:rPr>
              <a:t>MÔN: GIÁO DỤC THỂ CHẤT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183242" y="5878212"/>
            <a:ext cx="4100173" cy="4408788"/>
          </a:xfrm>
          <a:custGeom>
            <a:avLst/>
            <a:gdLst/>
            <a:ahLst/>
            <a:cxnLst/>
            <a:rect l="l" t="t" r="r" b="b"/>
            <a:pathLst>
              <a:path w="4100173" h="4408788">
                <a:moveTo>
                  <a:pt x="0" y="0"/>
                </a:moveTo>
                <a:lnTo>
                  <a:pt x="4100173" y="0"/>
                </a:lnTo>
                <a:lnTo>
                  <a:pt x="4100173" y="4408788"/>
                </a:lnTo>
                <a:lnTo>
                  <a:pt x="0" y="44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634707" y="2744485"/>
            <a:ext cx="6910862" cy="58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44000A"/>
                </a:solidFill>
                <a:latin typeface="Rokkitt"/>
              </a:rPr>
              <a:t>Chân trái thu về sát chân phải, ngồi ở tư thế hai thay chống trước bằng cả bàn tay, hai gót kiễng, đầu ngửa, mắt nhìn thẳng.</a:t>
            </a:r>
          </a:p>
        </p:txBody>
      </p:sp>
      <p:sp>
        <p:nvSpPr>
          <p:cNvPr id="7" name="Freeform 7"/>
          <p:cNvSpPr/>
          <p:nvPr/>
        </p:nvSpPr>
        <p:spPr>
          <a:xfrm>
            <a:off x="368226" y="2811759"/>
            <a:ext cx="6901527" cy="5974541"/>
          </a:xfrm>
          <a:custGeom>
            <a:avLst/>
            <a:gdLst/>
            <a:ahLst/>
            <a:cxnLst/>
            <a:rect l="l" t="t" r="r" b="b"/>
            <a:pathLst>
              <a:path w="6901527" h="5974541">
                <a:moveTo>
                  <a:pt x="0" y="0"/>
                </a:moveTo>
                <a:lnTo>
                  <a:pt x="6901527" y="0"/>
                </a:lnTo>
                <a:lnTo>
                  <a:pt x="6901527" y="5974541"/>
                </a:lnTo>
                <a:lnTo>
                  <a:pt x="0" y="5974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00" t="-64695" r="-10401" b="-7024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269316" y="560448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183242" y="5878212"/>
            <a:ext cx="4100173" cy="4408788"/>
          </a:xfrm>
          <a:custGeom>
            <a:avLst/>
            <a:gdLst/>
            <a:ahLst/>
            <a:cxnLst/>
            <a:rect l="l" t="t" r="r" b="b"/>
            <a:pathLst>
              <a:path w="4100173" h="4408788">
                <a:moveTo>
                  <a:pt x="0" y="0"/>
                </a:moveTo>
                <a:lnTo>
                  <a:pt x="4100173" y="0"/>
                </a:lnTo>
                <a:lnTo>
                  <a:pt x="4100173" y="4408788"/>
                </a:lnTo>
                <a:lnTo>
                  <a:pt x="0" y="44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01857" y="3004350"/>
            <a:ext cx="7843470" cy="5078256"/>
          </a:xfrm>
          <a:custGeom>
            <a:avLst/>
            <a:gdLst/>
            <a:ahLst/>
            <a:cxnLst/>
            <a:rect l="l" t="t" r="r" b="b"/>
            <a:pathLst>
              <a:path w="7843470" h="5078256">
                <a:moveTo>
                  <a:pt x="0" y="0"/>
                </a:moveTo>
                <a:lnTo>
                  <a:pt x="7843470" y="0"/>
                </a:lnTo>
                <a:lnTo>
                  <a:pt x="7843470" y="5078256"/>
                </a:lnTo>
                <a:lnTo>
                  <a:pt x="0" y="50782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8286" b="-1262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626167" y="2687934"/>
            <a:ext cx="5829465" cy="626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9"/>
              </a:lnSpc>
            </a:pPr>
            <a:r>
              <a:rPr lang="en-US" sz="5899">
                <a:solidFill>
                  <a:srgbClr val="44000A"/>
                </a:solidFill>
                <a:latin typeface="Rokkitt"/>
              </a:rPr>
              <a:t>Hai chân bật ra sau, tiếp đất bằng hai nửa trước bàn chân, thân người duỗi thẳng, đầu ngửa.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9316" y="560448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26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183242" y="5878212"/>
            <a:ext cx="4100173" cy="4408788"/>
          </a:xfrm>
          <a:custGeom>
            <a:avLst/>
            <a:gdLst/>
            <a:ahLst/>
            <a:cxnLst/>
            <a:rect l="l" t="t" r="r" b="b"/>
            <a:pathLst>
              <a:path w="4100173" h="4408788">
                <a:moveTo>
                  <a:pt x="0" y="0"/>
                </a:moveTo>
                <a:lnTo>
                  <a:pt x="4100173" y="0"/>
                </a:lnTo>
                <a:lnTo>
                  <a:pt x="4100173" y="4408788"/>
                </a:lnTo>
                <a:lnTo>
                  <a:pt x="0" y="44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7313" y="2858785"/>
            <a:ext cx="7742473" cy="4775822"/>
          </a:xfrm>
          <a:custGeom>
            <a:avLst/>
            <a:gdLst/>
            <a:ahLst/>
            <a:cxnLst/>
            <a:rect l="l" t="t" r="r" b="b"/>
            <a:pathLst>
              <a:path w="7742473" h="4775822">
                <a:moveTo>
                  <a:pt x="0" y="0"/>
                </a:moveTo>
                <a:lnTo>
                  <a:pt x="7742474" y="0"/>
                </a:lnTo>
                <a:lnTo>
                  <a:pt x="7742474" y="4775822"/>
                </a:lnTo>
                <a:lnTo>
                  <a:pt x="0" y="47758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4422" b="-1337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361737" y="2384020"/>
            <a:ext cx="5461040" cy="7362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>
                <a:solidFill>
                  <a:srgbClr val="44000A"/>
                </a:solidFill>
                <a:latin typeface="Rokkitt"/>
              </a:rPr>
              <a:t>Hai chân bật lên và đưa chân trái ra trước, gập ở khớp gối, tiếp đất ngang hông bằng nửa trước bàn chân.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9316" y="560448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27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183242" y="5878212"/>
            <a:ext cx="4100173" cy="4408788"/>
          </a:xfrm>
          <a:custGeom>
            <a:avLst/>
            <a:gdLst/>
            <a:ahLst/>
            <a:cxnLst/>
            <a:rect l="l" t="t" r="r" b="b"/>
            <a:pathLst>
              <a:path w="4100173" h="4408788">
                <a:moveTo>
                  <a:pt x="0" y="0"/>
                </a:moveTo>
                <a:lnTo>
                  <a:pt x="4100173" y="0"/>
                </a:lnTo>
                <a:lnTo>
                  <a:pt x="4100173" y="4408788"/>
                </a:lnTo>
                <a:lnTo>
                  <a:pt x="0" y="44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511776" y="2482848"/>
            <a:ext cx="6865563" cy="677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44000A"/>
                </a:solidFill>
                <a:latin typeface="Rokkitt"/>
              </a:rPr>
              <a:t>Hai chân bật lên, chân trái đưa ra sau, duỗi thẳng khớp gối, đống thời chân phải đưa ra trước, gập ở khớp gối, tiếp đất bằng nửa trước bàn chân.</a:t>
            </a:r>
          </a:p>
        </p:txBody>
      </p:sp>
      <p:sp>
        <p:nvSpPr>
          <p:cNvPr id="7" name="Freeform 7"/>
          <p:cNvSpPr/>
          <p:nvPr/>
        </p:nvSpPr>
        <p:spPr>
          <a:xfrm>
            <a:off x="257313" y="2811759"/>
            <a:ext cx="6989873" cy="4311592"/>
          </a:xfrm>
          <a:custGeom>
            <a:avLst/>
            <a:gdLst/>
            <a:ahLst/>
            <a:cxnLst/>
            <a:rect l="l" t="t" r="r" b="b"/>
            <a:pathLst>
              <a:path w="6989873" h="4311592">
                <a:moveTo>
                  <a:pt x="0" y="0"/>
                </a:moveTo>
                <a:lnTo>
                  <a:pt x="6989874" y="0"/>
                </a:lnTo>
                <a:lnTo>
                  <a:pt x="6989874" y="4311593"/>
                </a:lnTo>
                <a:lnTo>
                  <a:pt x="0" y="43115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6893" b="-12131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269316" y="560448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28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183242" y="5878212"/>
            <a:ext cx="4100173" cy="4408788"/>
          </a:xfrm>
          <a:custGeom>
            <a:avLst/>
            <a:gdLst/>
            <a:ahLst/>
            <a:cxnLst/>
            <a:rect l="l" t="t" r="r" b="b"/>
            <a:pathLst>
              <a:path w="4100173" h="4408788">
                <a:moveTo>
                  <a:pt x="0" y="0"/>
                </a:moveTo>
                <a:lnTo>
                  <a:pt x="4100173" y="0"/>
                </a:lnTo>
                <a:lnTo>
                  <a:pt x="4100173" y="4408788"/>
                </a:lnTo>
                <a:lnTo>
                  <a:pt x="0" y="44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62323" y="2811759"/>
            <a:ext cx="7383217" cy="6175439"/>
          </a:xfrm>
          <a:custGeom>
            <a:avLst/>
            <a:gdLst/>
            <a:ahLst/>
            <a:cxnLst/>
            <a:rect l="l" t="t" r="r" b="b"/>
            <a:pathLst>
              <a:path w="7383217" h="6175439">
                <a:moveTo>
                  <a:pt x="0" y="0"/>
                </a:moveTo>
                <a:lnTo>
                  <a:pt x="7383217" y="0"/>
                </a:lnTo>
                <a:lnTo>
                  <a:pt x="7383217" y="6175439"/>
                </a:lnTo>
                <a:lnTo>
                  <a:pt x="0" y="61754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8428" b="-8411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781673" y="2697459"/>
            <a:ext cx="5401569" cy="288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44000A"/>
                </a:solidFill>
                <a:latin typeface="Rokkitt"/>
              </a:rPr>
              <a:t>Chân trái bật và thu về trước, trở về nhịp 25.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9316" y="560448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29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914188" y="6664175"/>
            <a:ext cx="3369227" cy="3622825"/>
          </a:xfrm>
          <a:custGeom>
            <a:avLst/>
            <a:gdLst/>
            <a:ahLst/>
            <a:cxnLst/>
            <a:rect l="l" t="t" r="r" b="b"/>
            <a:pathLst>
              <a:path w="3369227" h="3622825">
                <a:moveTo>
                  <a:pt x="0" y="0"/>
                </a:moveTo>
                <a:lnTo>
                  <a:pt x="3369227" y="0"/>
                </a:lnTo>
                <a:lnTo>
                  <a:pt x="3369227" y="3622825"/>
                </a:lnTo>
                <a:lnTo>
                  <a:pt x="0" y="36228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76527" y="2506564"/>
            <a:ext cx="5189998" cy="7233499"/>
          </a:xfrm>
          <a:custGeom>
            <a:avLst/>
            <a:gdLst/>
            <a:ahLst/>
            <a:cxnLst/>
            <a:rect l="l" t="t" r="r" b="b"/>
            <a:pathLst>
              <a:path w="5189998" h="7233499">
                <a:moveTo>
                  <a:pt x="0" y="0"/>
                </a:moveTo>
                <a:lnTo>
                  <a:pt x="5189998" y="0"/>
                </a:lnTo>
                <a:lnTo>
                  <a:pt x="5189998" y="7233499"/>
                </a:lnTo>
                <a:lnTo>
                  <a:pt x="0" y="72334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000" t="-25832" r="-6400" b="-200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553511" y="2697459"/>
            <a:ext cx="4009035" cy="288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dirty="0" err="1">
                <a:solidFill>
                  <a:srgbClr val="44000A"/>
                </a:solidFill>
                <a:latin typeface="Rokkitt"/>
              </a:rPr>
              <a:t>Đứng</a:t>
            </a:r>
            <a:r>
              <a:rPr lang="en-US" sz="5499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5499" dirty="0" err="1">
                <a:solidFill>
                  <a:srgbClr val="44000A"/>
                </a:solidFill>
                <a:latin typeface="Rokkitt"/>
              </a:rPr>
              <a:t>lên</a:t>
            </a:r>
            <a:r>
              <a:rPr lang="en-US" sz="5499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5499" dirty="0" err="1">
                <a:solidFill>
                  <a:srgbClr val="44000A"/>
                </a:solidFill>
                <a:latin typeface="Rokkitt"/>
              </a:rPr>
              <a:t>và</a:t>
            </a:r>
            <a:r>
              <a:rPr lang="en-US" sz="5499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5499" dirty="0" err="1">
                <a:solidFill>
                  <a:srgbClr val="44000A"/>
                </a:solidFill>
                <a:latin typeface="Rokkitt"/>
              </a:rPr>
              <a:t>trở</a:t>
            </a:r>
            <a:r>
              <a:rPr lang="en-US" sz="5499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5499" dirty="0" err="1">
                <a:solidFill>
                  <a:srgbClr val="44000A"/>
                </a:solidFill>
                <a:latin typeface="Rokkitt"/>
              </a:rPr>
              <a:t>về</a:t>
            </a:r>
            <a:r>
              <a:rPr lang="en-US" sz="5499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5499" dirty="0" err="1">
                <a:solidFill>
                  <a:srgbClr val="44000A"/>
                </a:solidFill>
                <a:latin typeface="Rokkitt"/>
              </a:rPr>
              <a:t>tư</a:t>
            </a:r>
            <a:r>
              <a:rPr lang="en-US" sz="5499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5499" dirty="0" err="1">
                <a:solidFill>
                  <a:srgbClr val="44000A"/>
                </a:solidFill>
                <a:latin typeface="Rokkitt"/>
              </a:rPr>
              <a:t>thế</a:t>
            </a:r>
            <a:r>
              <a:rPr lang="en-US" sz="5499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5499" dirty="0" err="1">
                <a:solidFill>
                  <a:srgbClr val="44000A"/>
                </a:solidFill>
                <a:latin typeface="Rokkitt"/>
              </a:rPr>
              <a:t>cơ</a:t>
            </a:r>
            <a:r>
              <a:rPr lang="en-US" sz="5499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5499" dirty="0" err="1">
                <a:solidFill>
                  <a:srgbClr val="44000A"/>
                </a:solidFill>
                <a:latin typeface="Rokkitt"/>
              </a:rPr>
              <a:t>bản</a:t>
            </a:r>
            <a:r>
              <a:rPr lang="en-US" sz="5499" dirty="0">
                <a:solidFill>
                  <a:srgbClr val="44000A"/>
                </a:solidFill>
                <a:latin typeface="Rokkitt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917720" y="429426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30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6460" y="-17846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31620" y="4789947"/>
            <a:ext cx="4366339" cy="1378456"/>
            <a:chOff x="0" y="0"/>
            <a:chExt cx="1149982" cy="3630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982" cy="363050"/>
            </a:xfrm>
            <a:custGeom>
              <a:avLst/>
              <a:gdLst/>
              <a:ahLst/>
              <a:cxnLst/>
              <a:rect l="l" t="t" r="r" b="b"/>
              <a:pathLst>
                <a:path w="1149982" h="363050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286807"/>
                  </a:lnTo>
                  <a:cubicBezTo>
                    <a:pt x="1149982" y="307028"/>
                    <a:pt x="1141949" y="326421"/>
                    <a:pt x="1127651" y="340719"/>
                  </a:cubicBezTo>
                  <a:cubicBezTo>
                    <a:pt x="1113353" y="355017"/>
                    <a:pt x="1093960" y="363050"/>
                    <a:pt x="1073739" y="363050"/>
                  </a:cubicBezTo>
                  <a:lnTo>
                    <a:pt x="76243" y="363050"/>
                  </a:lnTo>
                  <a:cubicBezTo>
                    <a:pt x="34135" y="363050"/>
                    <a:pt x="0" y="328915"/>
                    <a:pt x="0" y="286807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2369B5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149982" cy="3630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44000A"/>
                  </a:solidFill>
                  <a:latin typeface="Paytone One"/>
                </a:rPr>
                <a:t>Nhóm</a:t>
              </a:r>
              <a:r>
                <a:rPr lang="en-US" sz="3999" dirty="0">
                  <a:solidFill>
                    <a:srgbClr val="44000A"/>
                  </a:solidFill>
                  <a:latin typeface="Paytone One"/>
                </a:rPr>
                <a:t> 3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882698" y="8833765"/>
            <a:ext cx="4733145" cy="424535"/>
            <a:chOff x="0" y="0"/>
            <a:chExt cx="1136982" cy="101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31620" y="6541167"/>
            <a:ext cx="4366339" cy="1878934"/>
            <a:chOff x="0" y="-66675"/>
            <a:chExt cx="1149982" cy="4948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9982" cy="363050"/>
            </a:xfrm>
            <a:custGeom>
              <a:avLst/>
              <a:gdLst/>
              <a:ahLst/>
              <a:cxnLst/>
              <a:rect l="l" t="t" r="r" b="b"/>
              <a:pathLst>
                <a:path w="1149982" h="363050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286807"/>
                  </a:lnTo>
                  <a:cubicBezTo>
                    <a:pt x="1149982" y="307028"/>
                    <a:pt x="1141949" y="326421"/>
                    <a:pt x="1127651" y="340719"/>
                  </a:cubicBezTo>
                  <a:cubicBezTo>
                    <a:pt x="1113353" y="355017"/>
                    <a:pt x="1093960" y="363050"/>
                    <a:pt x="1073739" y="363050"/>
                  </a:cubicBezTo>
                  <a:lnTo>
                    <a:pt x="76243" y="363050"/>
                  </a:lnTo>
                  <a:cubicBezTo>
                    <a:pt x="34135" y="363050"/>
                    <a:pt x="0" y="328915"/>
                    <a:pt x="0" y="286807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147799" cy="49486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44000A"/>
                  </a:solidFill>
                  <a:latin typeface="Paytone One"/>
                </a:rPr>
                <a:t>Nhóm</a:t>
              </a:r>
              <a:r>
                <a:rPr lang="en-US" sz="3999" dirty="0">
                  <a:solidFill>
                    <a:srgbClr val="44000A"/>
                  </a:solidFill>
                  <a:latin typeface="Paytone One"/>
                </a:rPr>
                <a:t> 4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875723" y="4329630"/>
            <a:ext cx="4366339" cy="1838774"/>
            <a:chOff x="0" y="-66675"/>
            <a:chExt cx="1149982" cy="4842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49982" cy="363050"/>
            </a:xfrm>
            <a:custGeom>
              <a:avLst/>
              <a:gdLst/>
              <a:ahLst/>
              <a:cxnLst/>
              <a:rect l="l" t="t" r="r" b="b"/>
              <a:pathLst>
                <a:path w="1149982" h="363050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286807"/>
                  </a:lnTo>
                  <a:cubicBezTo>
                    <a:pt x="1149982" y="307028"/>
                    <a:pt x="1141949" y="326421"/>
                    <a:pt x="1127651" y="340719"/>
                  </a:cubicBezTo>
                  <a:cubicBezTo>
                    <a:pt x="1113353" y="355017"/>
                    <a:pt x="1093960" y="363050"/>
                    <a:pt x="1073739" y="363050"/>
                  </a:cubicBezTo>
                  <a:lnTo>
                    <a:pt x="76243" y="363050"/>
                  </a:lnTo>
                  <a:cubicBezTo>
                    <a:pt x="34135" y="363050"/>
                    <a:pt x="0" y="328915"/>
                    <a:pt x="0" y="286807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9593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149982" cy="48428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44000A"/>
                  </a:solidFill>
                  <a:latin typeface="Paytone One"/>
                </a:rPr>
                <a:t>Nhóm</a:t>
              </a:r>
              <a:r>
                <a:rPr lang="en-US" sz="3999" dirty="0">
                  <a:solidFill>
                    <a:srgbClr val="44000A"/>
                  </a:solidFill>
                  <a:latin typeface="Paytone One"/>
                </a:rPr>
                <a:t> 1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875723" y="6525260"/>
            <a:ext cx="4366339" cy="1838774"/>
            <a:chOff x="0" y="-66675"/>
            <a:chExt cx="1149982" cy="48428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49982" cy="363050"/>
            </a:xfrm>
            <a:custGeom>
              <a:avLst/>
              <a:gdLst/>
              <a:ahLst/>
              <a:cxnLst/>
              <a:rect l="l" t="t" r="r" b="b"/>
              <a:pathLst>
                <a:path w="1149982" h="363050">
                  <a:moveTo>
                    <a:pt x="76243" y="0"/>
                  </a:moveTo>
                  <a:lnTo>
                    <a:pt x="1073739" y="0"/>
                  </a:lnTo>
                  <a:cubicBezTo>
                    <a:pt x="1115847" y="0"/>
                    <a:pt x="1149982" y="34135"/>
                    <a:pt x="1149982" y="76243"/>
                  </a:cubicBezTo>
                  <a:lnTo>
                    <a:pt x="1149982" y="286807"/>
                  </a:lnTo>
                  <a:cubicBezTo>
                    <a:pt x="1149982" y="307028"/>
                    <a:pt x="1141949" y="326421"/>
                    <a:pt x="1127651" y="340719"/>
                  </a:cubicBezTo>
                  <a:cubicBezTo>
                    <a:pt x="1113353" y="355017"/>
                    <a:pt x="1093960" y="363050"/>
                    <a:pt x="1073739" y="363050"/>
                  </a:cubicBezTo>
                  <a:lnTo>
                    <a:pt x="76243" y="363050"/>
                  </a:lnTo>
                  <a:cubicBezTo>
                    <a:pt x="34135" y="363050"/>
                    <a:pt x="0" y="328915"/>
                    <a:pt x="0" y="286807"/>
                  </a:cubicBezTo>
                  <a:lnTo>
                    <a:pt x="0" y="76243"/>
                  </a:lnTo>
                  <a:cubicBezTo>
                    <a:pt x="0" y="34135"/>
                    <a:pt x="34135" y="0"/>
                    <a:pt x="76243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149982" cy="48428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44000A"/>
                  </a:solidFill>
                  <a:latin typeface="Paytone One"/>
                </a:rPr>
                <a:t>Nhóm</a:t>
              </a:r>
              <a:r>
                <a:rPr lang="en-US" sz="3999" dirty="0">
                  <a:solidFill>
                    <a:srgbClr val="44000A"/>
                  </a:solidFill>
                  <a:latin typeface="Paytone One"/>
                </a:rPr>
                <a:t> 2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0475311" y="6892086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222295" y="4375628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6636614" y="5503649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632098" y="5338741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7" y="0"/>
                </a:lnTo>
                <a:lnTo>
                  <a:pt x="433607" y="433606"/>
                </a:lnTo>
                <a:lnTo>
                  <a:pt x="0" y="433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317548" y="4931233"/>
            <a:ext cx="4047934" cy="4114800"/>
          </a:xfrm>
          <a:custGeom>
            <a:avLst/>
            <a:gdLst/>
            <a:ahLst/>
            <a:cxnLst/>
            <a:rect l="l" t="t" r="r" b="b"/>
            <a:pathLst>
              <a:path w="4047934" h="4114800">
                <a:moveTo>
                  <a:pt x="0" y="0"/>
                </a:moveTo>
                <a:lnTo>
                  <a:pt x="4047935" y="0"/>
                </a:lnTo>
                <a:lnTo>
                  <a:pt x="40479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5978949" y="917245"/>
            <a:ext cx="6384443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874" spc="-137">
                <a:solidFill>
                  <a:srgbClr val="44000A"/>
                </a:solidFill>
                <a:latin typeface="Saira ExtraCondensed Heavy"/>
              </a:rPr>
              <a:t>Luyện tập nhóm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03237" y="314227"/>
            <a:ext cx="9156063" cy="4725539"/>
          </a:xfrm>
          <a:custGeom>
            <a:avLst/>
            <a:gdLst/>
            <a:ahLst/>
            <a:cxnLst/>
            <a:rect l="l" t="t" r="r" b="b"/>
            <a:pathLst>
              <a:path w="9156063" h="4725539">
                <a:moveTo>
                  <a:pt x="0" y="0"/>
                </a:moveTo>
                <a:lnTo>
                  <a:pt x="9156063" y="0"/>
                </a:lnTo>
                <a:lnTo>
                  <a:pt x="9156063" y="4725539"/>
                </a:lnTo>
                <a:lnTo>
                  <a:pt x="0" y="4725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50" t="-25016" r="-17171" b="-100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535891" y="5038725"/>
            <a:ext cx="10484274" cy="484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3"/>
              </a:lnSpc>
            </a:pPr>
            <a:r>
              <a:rPr lang="en-US" sz="4595" dirty="0">
                <a:solidFill>
                  <a:srgbClr val="44000A"/>
                </a:solidFill>
                <a:latin typeface="Rokkitt"/>
              </a:rPr>
              <a:t>Khi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có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hiệu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lệnh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,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các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trong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mối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đồng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loạt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nhảy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lò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cò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đến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đích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.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có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rời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tay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khỏi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vai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hoặc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chân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bàn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phía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trước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phải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dừng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lại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,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điều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chỉnh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tư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thế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và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tiếp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tục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thực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hiện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.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có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cuối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cùng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vượt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qua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vạch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đích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đầu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tiên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là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thắng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595" dirty="0" err="1">
                <a:solidFill>
                  <a:srgbClr val="44000A"/>
                </a:solidFill>
                <a:latin typeface="Rokkitt"/>
              </a:rPr>
              <a:t>cuộc</a:t>
            </a:r>
            <a:r>
              <a:rPr lang="en-US" sz="4595" dirty="0">
                <a:solidFill>
                  <a:srgbClr val="44000A"/>
                </a:solidFill>
                <a:latin typeface="Rokkitt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380902"/>
            <a:ext cx="7324595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 spc="-160">
                <a:solidFill>
                  <a:srgbClr val="44000A"/>
                </a:solidFill>
                <a:latin typeface="Saira ExtraCondensed Heavy"/>
              </a:rPr>
              <a:t>Trò chơi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89180" y="1567083"/>
            <a:ext cx="5298052" cy="91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15"/>
              </a:lnSpc>
            </a:pPr>
            <a:r>
              <a:rPr lang="en-US" sz="6263" spc="-125">
                <a:solidFill>
                  <a:srgbClr val="44000A"/>
                </a:solidFill>
                <a:latin typeface="Paytone One"/>
              </a:rPr>
              <a:t>Lò cò tập thể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9725" y="2820035"/>
            <a:ext cx="6705145" cy="7064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3"/>
              </a:lnSpc>
            </a:pPr>
            <a:r>
              <a:rPr lang="en-US" sz="4995" dirty="0">
                <a:solidFill>
                  <a:srgbClr val="44000A"/>
                </a:solidFill>
                <a:latin typeface="Rokkitt"/>
              </a:rPr>
              <a:t>Chia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lớp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thành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nhiều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có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số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người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bằng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nhau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.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mỗi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đứng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thành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1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hàng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dọc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sau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vạch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xuất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phát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. Bạn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phía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sau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đặt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tay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trái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lên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vai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trái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,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tay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phải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cầm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cổ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chân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phải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người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phía</a:t>
            </a:r>
            <a:r>
              <a:rPr lang="en-US" sz="4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4995" dirty="0" err="1">
                <a:solidFill>
                  <a:srgbClr val="44000A"/>
                </a:solidFill>
                <a:latin typeface="Rokkitt"/>
              </a:rPr>
              <a:t>trước</a:t>
            </a:r>
            <a:endParaRPr lang="en-US" sz="4995" dirty="0">
              <a:solidFill>
                <a:srgbClr val="44000A"/>
              </a:solidFill>
              <a:latin typeface="Rokkit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454224" y="1263828"/>
            <a:ext cx="3814890" cy="3244992"/>
            <a:chOff x="0" y="0"/>
            <a:chExt cx="597347" cy="5081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7347" cy="508111"/>
            </a:xfrm>
            <a:custGeom>
              <a:avLst/>
              <a:gdLst/>
              <a:ahLst/>
              <a:cxnLst/>
              <a:rect l="l" t="t" r="r" b="b"/>
              <a:pathLst>
                <a:path w="597347" h="508111">
                  <a:moveTo>
                    <a:pt x="87264" y="0"/>
                  </a:moveTo>
                  <a:lnTo>
                    <a:pt x="510083" y="0"/>
                  </a:lnTo>
                  <a:cubicBezTo>
                    <a:pt x="533227" y="0"/>
                    <a:pt x="555423" y="9194"/>
                    <a:pt x="571788" y="25559"/>
                  </a:cubicBezTo>
                  <a:cubicBezTo>
                    <a:pt x="588153" y="41924"/>
                    <a:pt x="597347" y="64120"/>
                    <a:pt x="597347" y="87264"/>
                  </a:cubicBezTo>
                  <a:lnTo>
                    <a:pt x="597347" y="420847"/>
                  </a:lnTo>
                  <a:cubicBezTo>
                    <a:pt x="597347" y="469041"/>
                    <a:pt x="558278" y="508111"/>
                    <a:pt x="510083" y="508111"/>
                  </a:cubicBezTo>
                  <a:lnTo>
                    <a:pt x="87264" y="508111"/>
                  </a:lnTo>
                  <a:cubicBezTo>
                    <a:pt x="39069" y="508111"/>
                    <a:pt x="0" y="469041"/>
                    <a:pt x="0" y="420847"/>
                  </a:cubicBezTo>
                  <a:lnTo>
                    <a:pt x="0" y="87264"/>
                  </a:lnTo>
                  <a:cubicBezTo>
                    <a:pt x="0" y="39069"/>
                    <a:pt x="39069" y="0"/>
                    <a:pt x="87264" y="0"/>
                  </a:cubicBezTo>
                  <a:close/>
                </a:path>
              </a:pathLst>
            </a:custGeom>
            <a:solidFill>
              <a:srgbClr val="FD5D5B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16370" y="1028700"/>
            <a:ext cx="5871630" cy="3459243"/>
          </a:xfrm>
          <a:custGeom>
            <a:avLst/>
            <a:gdLst/>
            <a:ahLst/>
            <a:cxnLst/>
            <a:rect l="l" t="t" r="r" b="b"/>
            <a:pathLst>
              <a:path w="5871630" h="3459243">
                <a:moveTo>
                  <a:pt x="0" y="0"/>
                </a:moveTo>
                <a:lnTo>
                  <a:pt x="5871630" y="0"/>
                </a:lnTo>
                <a:lnTo>
                  <a:pt x="5871630" y="3459243"/>
                </a:lnTo>
                <a:lnTo>
                  <a:pt x="0" y="3459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407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2454224" y="6013308"/>
            <a:ext cx="3814890" cy="3244992"/>
            <a:chOff x="0" y="0"/>
            <a:chExt cx="597347" cy="5081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7347" cy="508111"/>
            </a:xfrm>
            <a:custGeom>
              <a:avLst/>
              <a:gdLst/>
              <a:ahLst/>
              <a:cxnLst/>
              <a:rect l="l" t="t" r="r" b="b"/>
              <a:pathLst>
                <a:path w="597347" h="508111">
                  <a:moveTo>
                    <a:pt x="87264" y="0"/>
                  </a:moveTo>
                  <a:lnTo>
                    <a:pt x="510083" y="0"/>
                  </a:lnTo>
                  <a:cubicBezTo>
                    <a:pt x="533227" y="0"/>
                    <a:pt x="555423" y="9194"/>
                    <a:pt x="571788" y="25559"/>
                  </a:cubicBezTo>
                  <a:cubicBezTo>
                    <a:pt x="588153" y="41924"/>
                    <a:pt x="597347" y="64120"/>
                    <a:pt x="597347" y="87264"/>
                  </a:cubicBezTo>
                  <a:lnTo>
                    <a:pt x="597347" y="420847"/>
                  </a:lnTo>
                  <a:cubicBezTo>
                    <a:pt x="597347" y="469041"/>
                    <a:pt x="558278" y="508111"/>
                    <a:pt x="510083" y="508111"/>
                  </a:cubicBezTo>
                  <a:lnTo>
                    <a:pt x="87264" y="508111"/>
                  </a:lnTo>
                  <a:cubicBezTo>
                    <a:pt x="39069" y="508111"/>
                    <a:pt x="0" y="469041"/>
                    <a:pt x="0" y="420847"/>
                  </a:cubicBezTo>
                  <a:lnTo>
                    <a:pt x="0" y="87264"/>
                  </a:lnTo>
                  <a:cubicBezTo>
                    <a:pt x="0" y="39069"/>
                    <a:pt x="39069" y="0"/>
                    <a:pt x="87264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968491" y="5193574"/>
            <a:ext cx="3702348" cy="4064726"/>
          </a:xfrm>
          <a:custGeom>
            <a:avLst/>
            <a:gdLst/>
            <a:ahLst/>
            <a:cxnLst/>
            <a:rect l="l" t="t" r="r" b="b"/>
            <a:pathLst>
              <a:path w="3702348" h="4064726">
                <a:moveTo>
                  <a:pt x="0" y="0"/>
                </a:moveTo>
                <a:lnTo>
                  <a:pt x="3702347" y="0"/>
                </a:lnTo>
                <a:lnTo>
                  <a:pt x="3702347" y="4064726"/>
                </a:lnTo>
                <a:lnTo>
                  <a:pt x="0" y="40647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80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551324" y="487997"/>
            <a:ext cx="3309509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0"/>
              </a:lnSpc>
            </a:pPr>
            <a:r>
              <a:rPr lang="en-US" sz="8000" spc="-160">
                <a:solidFill>
                  <a:srgbClr val="44000A"/>
                </a:solidFill>
                <a:latin typeface="Saira ExtraCondensed Heavy"/>
              </a:rPr>
              <a:t>Vận dụng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01530" y="2032839"/>
            <a:ext cx="9196454" cy="3869457"/>
            <a:chOff x="0" y="0"/>
            <a:chExt cx="12261939" cy="5159277"/>
          </a:xfrm>
        </p:grpSpPr>
        <p:sp>
          <p:nvSpPr>
            <p:cNvPr id="14" name="TextBox 14"/>
            <p:cNvSpPr txBox="1"/>
            <p:nvPr/>
          </p:nvSpPr>
          <p:spPr>
            <a:xfrm>
              <a:off x="536550" y="-114300"/>
              <a:ext cx="11725389" cy="527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72"/>
                </a:lnSpc>
              </a:pPr>
              <a:r>
                <a:rPr lang="en-US" sz="5694">
                  <a:solidFill>
                    <a:srgbClr val="44000A"/>
                  </a:solidFill>
                  <a:latin typeface="Rokkitt"/>
                </a:rPr>
                <a:t>Sử dụng các trò chơi đã học để tham gia các hoạt động ngoại khoá ở trường và khi vui chơi ở nhà.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60304"/>
              <a:ext cx="405089" cy="405089"/>
            </a:xfrm>
            <a:custGeom>
              <a:avLst/>
              <a:gdLst/>
              <a:ahLst/>
              <a:cxnLst/>
              <a:rect l="l" t="t" r="r" b="b"/>
              <a:pathLst>
                <a:path w="405089" h="405089">
                  <a:moveTo>
                    <a:pt x="0" y="0"/>
                  </a:moveTo>
                  <a:lnTo>
                    <a:pt x="405089" y="0"/>
                  </a:lnTo>
                  <a:lnTo>
                    <a:pt x="405089" y="405089"/>
                  </a:lnTo>
                  <a:lnTo>
                    <a:pt x="0" y="405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21619" y="6259828"/>
            <a:ext cx="9265042" cy="2998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9"/>
              </a:lnSpc>
            </a:pPr>
            <a:r>
              <a:rPr lang="en-US" sz="5699">
                <a:solidFill>
                  <a:srgbClr val="44000A"/>
                </a:solidFill>
                <a:latin typeface="Rokkitt"/>
              </a:rPr>
              <a:t>Sử dụng bài tập thể dục (từ nhịp 1 - 30) để tập thể dục buổi sáng</a:t>
            </a:r>
          </a:p>
        </p:txBody>
      </p:sp>
      <p:sp>
        <p:nvSpPr>
          <p:cNvPr id="17" name="Freeform 17"/>
          <p:cNvSpPr/>
          <p:nvPr/>
        </p:nvSpPr>
        <p:spPr>
          <a:xfrm>
            <a:off x="201530" y="6591486"/>
            <a:ext cx="320089" cy="320089"/>
          </a:xfrm>
          <a:custGeom>
            <a:avLst/>
            <a:gdLst/>
            <a:ahLst/>
            <a:cxnLst/>
            <a:rect l="l" t="t" r="r" b="b"/>
            <a:pathLst>
              <a:path w="320089" h="320089">
                <a:moveTo>
                  <a:pt x="0" y="0"/>
                </a:moveTo>
                <a:lnTo>
                  <a:pt x="320089" y="0"/>
                </a:lnTo>
                <a:lnTo>
                  <a:pt x="320089" y="320090"/>
                </a:lnTo>
                <a:lnTo>
                  <a:pt x="0" y="3200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12258">
            <a:off x="-3667864" y="7573670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79" y="0"/>
                </a:lnTo>
                <a:lnTo>
                  <a:pt x="9975079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87668" y="6326926"/>
            <a:ext cx="7171946" cy="3303092"/>
            <a:chOff x="0" y="-57150"/>
            <a:chExt cx="1888908" cy="8699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8908" cy="714899"/>
            </a:xfrm>
            <a:custGeom>
              <a:avLst/>
              <a:gdLst/>
              <a:ahLst/>
              <a:cxnLst/>
              <a:rect l="l" t="t" r="r" b="b"/>
              <a:pathLst>
                <a:path w="1888908" h="714899">
                  <a:moveTo>
                    <a:pt x="46417" y="0"/>
                  </a:moveTo>
                  <a:lnTo>
                    <a:pt x="1842490" y="0"/>
                  </a:lnTo>
                  <a:cubicBezTo>
                    <a:pt x="1868126" y="0"/>
                    <a:pt x="1888908" y="20782"/>
                    <a:pt x="1888908" y="46417"/>
                  </a:cubicBezTo>
                  <a:lnTo>
                    <a:pt x="1888908" y="668482"/>
                  </a:lnTo>
                  <a:cubicBezTo>
                    <a:pt x="1888908" y="694118"/>
                    <a:pt x="1868126" y="714899"/>
                    <a:pt x="1842490" y="714899"/>
                  </a:cubicBezTo>
                  <a:lnTo>
                    <a:pt x="46417" y="714899"/>
                  </a:lnTo>
                  <a:cubicBezTo>
                    <a:pt x="20782" y="714899"/>
                    <a:pt x="0" y="694118"/>
                    <a:pt x="0" y="668482"/>
                  </a:cubicBezTo>
                  <a:lnTo>
                    <a:pt x="0" y="46417"/>
                  </a:lnTo>
                  <a:cubicBezTo>
                    <a:pt x="0" y="20782"/>
                    <a:pt x="20782" y="0"/>
                    <a:pt x="4641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888908" cy="8699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619"/>
                </a:lnSpc>
              </a:pP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Thực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hiện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được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từ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nhịp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21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đến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nhịp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30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của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bài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thể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dục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liên</a:t>
              </a:r>
              <a:r>
                <a:rPr lang="en-US" sz="3299" b="1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b="1" dirty="0" err="1">
                  <a:solidFill>
                    <a:srgbClr val="44000A"/>
                  </a:solidFill>
                  <a:latin typeface="Muli Bold"/>
                </a:rPr>
                <a:t>hoàn</a:t>
              </a:r>
              <a:endParaRPr lang="en-US" sz="3299" b="1" dirty="0">
                <a:solidFill>
                  <a:srgbClr val="44000A"/>
                </a:solidFill>
                <a:latin typeface="Muli 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784281">
            <a:off x="12271760" y="7858943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428387" y="6326926"/>
            <a:ext cx="7171946" cy="3303092"/>
            <a:chOff x="0" y="-57150"/>
            <a:chExt cx="1888908" cy="8699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88908" cy="714899"/>
            </a:xfrm>
            <a:custGeom>
              <a:avLst/>
              <a:gdLst/>
              <a:ahLst/>
              <a:cxnLst/>
              <a:rect l="l" t="t" r="r" b="b"/>
              <a:pathLst>
                <a:path w="1888908" h="714899">
                  <a:moveTo>
                    <a:pt x="46417" y="0"/>
                  </a:moveTo>
                  <a:lnTo>
                    <a:pt x="1842490" y="0"/>
                  </a:lnTo>
                  <a:cubicBezTo>
                    <a:pt x="1868126" y="0"/>
                    <a:pt x="1888908" y="20782"/>
                    <a:pt x="1888908" y="46417"/>
                  </a:cubicBezTo>
                  <a:lnTo>
                    <a:pt x="1888908" y="668482"/>
                  </a:lnTo>
                  <a:cubicBezTo>
                    <a:pt x="1888908" y="694118"/>
                    <a:pt x="1868126" y="714899"/>
                    <a:pt x="1842490" y="714899"/>
                  </a:cubicBezTo>
                  <a:lnTo>
                    <a:pt x="46417" y="714899"/>
                  </a:lnTo>
                  <a:cubicBezTo>
                    <a:pt x="20782" y="714899"/>
                    <a:pt x="0" y="694118"/>
                    <a:pt x="0" y="668482"/>
                  </a:cubicBezTo>
                  <a:lnTo>
                    <a:pt x="0" y="46417"/>
                  </a:lnTo>
                  <a:cubicBezTo>
                    <a:pt x="0" y="20782"/>
                    <a:pt x="20782" y="0"/>
                    <a:pt x="46417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888908" cy="86995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619"/>
                </a:lnSpc>
              </a:pP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Tự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giác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,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kiên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trì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tự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học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và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rèn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luyện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để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hoàn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thành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nội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dung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học</a:t>
              </a:r>
              <a:r>
                <a:rPr lang="en-US" sz="3299" dirty="0">
                  <a:solidFill>
                    <a:srgbClr val="44000A"/>
                  </a:solidFill>
                  <a:latin typeface="Muli Bold"/>
                </a:rPr>
                <a:t> </a:t>
              </a:r>
              <a:r>
                <a:rPr lang="en-US" sz="3299" dirty="0" err="1">
                  <a:solidFill>
                    <a:srgbClr val="44000A"/>
                  </a:solidFill>
                  <a:latin typeface="Muli Bold"/>
                </a:rPr>
                <a:t>tập</a:t>
              </a:r>
              <a:endParaRPr lang="en-US" sz="3299" dirty="0">
                <a:solidFill>
                  <a:srgbClr val="44000A"/>
                </a:solidFill>
                <a:latin typeface="Muli Bold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687668" y="2744447"/>
            <a:ext cx="7171946" cy="3585973"/>
            <a:chOff x="0" y="0"/>
            <a:chExt cx="6350000" cy="3175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4"/>
              <a:stretch>
                <a:fillRect t="-7966" b="-79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428387" y="2744447"/>
            <a:ext cx="7171946" cy="3585973"/>
            <a:chOff x="0" y="0"/>
            <a:chExt cx="6350000" cy="3175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5"/>
              <a:stretch>
                <a:fillRect t="-2258" b="-22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283144" y="9391328"/>
            <a:ext cx="1302339" cy="345295"/>
            <a:chOff x="0" y="0"/>
            <a:chExt cx="312844" cy="829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2844" cy="82946"/>
            </a:xfrm>
            <a:custGeom>
              <a:avLst/>
              <a:gdLst/>
              <a:ahLst/>
              <a:cxnLst/>
              <a:rect l="l" t="t" r="r" b="b"/>
              <a:pathLst>
                <a:path w="312844" h="82946">
                  <a:moveTo>
                    <a:pt x="156422" y="0"/>
                  </a:moveTo>
                  <a:cubicBezTo>
                    <a:pt x="70033" y="0"/>
                    <a:pt x="0" y="18568"/>
                    <a:pt x="0" y="41473"/>
                  </a:cubicBezTo>
                  <a:cubicBezTo>
                    <a:pt x="0" y="64378"/>
                    <a:pt x="70033" y="82946"/>
                    <a:pt x="156422" y="82946"/>
                  </a:cubicBezTo>
                  <a:cubicBezTo>
                    <a:pt x="242812" y="82946"/>
                    <a:pt x="312844" y="64378"/>
                    <a:pt x="312844" y="41473"/>
                  </a:cubicBezTo>
                  <a:cubicBezTo>
                    <a:pt x="312844" y="18568"/>
                    <a:pt x="242812" y="0"/>
                    <a:pt x="156422" y="0"/>
                  </a:cubicBezTo>
                  <a:close/>
                </a:path>
              </a:pathLst>
            </a:custGeom>
            <a:solidFill>
              <a:srgbClr val="402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283144" y="7698647"/>
            <a:ext cx="1302339" cy="1865329"/>
          </a:xfrm>
          <a:custGeom>
            <a:avLst/>
            <a:gdLst/>
            <a:ahLst/>
            <a:cxnLst/>
            <a:rect l="l" t="t" r="r" b="b"/>
            <a:pathLst>
              <a:path w="1302339" h="1865329">
                <a:moveTo>
                  <a:pt x="0" y="0"/>
                </a:moveTo>
                <a:lnTo>
                  <a:pt x="1302339" y="0"/>
                </a:lnTo>
                <a:lnTo>
                  <a:pt x="1302339" y="1865329"/>
                </a:lnTo>
                <a:lnTo>
                  <a:pt x="0" y="1865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687668" y="946334"/>
            <a:ext cx="14912665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 spc="-160">
                <a:solidFill>
                  <a:srgbClr val="44000A"/>
                </a:solidFill>
                <a:latin typeface="Saira ExtraCondensed Heavy"/>
              </a:rPr>
              <a:t>Mục tiêu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695638" y="9391328"/>
            <a:ext cx="1248075" cy="345295"/>
            <a:chOff x="0" y="0"/>
            <a:chExt cx="299809" cy="829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9809" cy="82946"/>
            </a:xfrm>
            <a:custGeom>
              <a:avLst/>
              <a:gdLst/>
              <a:ahLst/>
              <a:cxnLst/>
              <a:rect l="l" t="t" r="r" b="b"/>
              <a:pathLst>
                <a:path w="299809" h="82946">
                  <a:moveTo>
                    <a:pt x="149904" y="0"/>
                  </a:moveTo>
                  <a:cubicBezTo>
                    <a:pt x="67115" y="0"/>
                    <a:pt x="0" y="18568"/>
                    <a:pt x="0" y="41473"/>
                  </a:cubicBezTo>
                  <a:cubicBezTo>
                    <a:pt x="0" y="64378"/>
                    <a:pt x="67115" y="82946"/>
                    <a:pt x="149904" y="82946"/>
                  </a:cubicBezTo>
                  <a:cubicBezTo>
                    <a:pt x="232694" y="82946"/>
                    <a:pt x="299809" y="64378"/>
                    <a:pt x="299809" y="41473"/>
                  </a:cubicBezTo>
                  <a:cubicBezTo>
                    <a:pt x="299809" y="18568"/>
                    <a:pt x="232694" y="0"/>
                    <a:pt x="149904" y="0"/>
                  </a:cubicBezTo>
                  <a:close/>
                </a:path>
              </a:pathLst>
            </a:custGeom>
            <a:solidFill>
              <a:srgbClr val="402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695638" y="7698647"/>
            <a:ext cx="1248075" cy="1865329"/>
          </a:xfrm>
          <a:custGeom>
            <a:avLst/>
            <a:gdLst/>
            <a:ahLst/>
            <a:cxnLst/>
            <a:rect l="l" t="t" r="r" b="b"/>
            <a:pathLst>
              <a:path w="1248075" h="1865329">
                <a:moveTo>
                  <a:pt x="0" y="0"/>
                </a:moveTo>
                <a:lnTo>
                  <a:pt x="1248075" y="0"/>
                </a:lnTo>
                <a:lnTo>
                  <a:pt x="1248075" y="1865329"/>
                </a:lnTo>
                <a:lnTo>
                  <a:pt x="0" y="1865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569560" y="1133368"/>
            <a:ext cx="467968" cy="467968"/>
          </a:xfrm>
          <a:custGeom>
            <a:avLst/>
            <a:gdLst/>
            <a:ahLst/>
            <a:cxnLst/>
            <a:rect l="l" t="t" r="r" b="b"/>
            <a:pathLst>
              <a:path w="467968" h="467968">
                <a:moveTo>
                  <a:pt x="0" y="0"/>
                </a:moveTo>
                <a:lnTo>
                  <a:pt x="467968" y="0"/>
                </a:lnTo>
                <a:lnTo>
                  <a:pt x="467968" y="467968"/>
                </a:lnTo>
                <a:lnTo>
                  <a:pt x="0" y="467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5250472" y="1133368"/>
            <a:ext cx="467968" cy="467968"/>
          </a:xfrm>
          <a:custGeom>
            <a:avLst/>
            <a:gdLst/>
            <a:ahLst/>
            <a:cxnLst/>
            <a:rect l="l" t="t" r="r" b="b"/>
            <a:pathLst>
              <a:path w="467968" h="467968">
                <a:moveTo>
                  <a:pt x="0" y="0"/>
                </a:moveTo>
                <a:lnTo>
                  <a:pt x="467968" y="0"/>
                </a:lnTo>
                <a:lnTo>
                  <a:pt x="467968" y="467968"/>
                </a:lnTo>
                <a:lnTo>
                  <a:pt x="0" y="46796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56460" y="-17846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171170" y="5819135"/>
            <a:ext cx="4782261" cy="1828475"/>
            <a:chOff x="0" y="-66675"/>
            <a:chExt cx="1259526" cy="4815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52370" cy="349799"/>
            </a:xfrm>
            <a:custGeom>
              <a:avLst/>
              <a:gdLst/>
              <a:ahLst/>
              <a:cxnLst/>
              <a:rect l="l" t="t" r="r" b="b"/>
              <a:pathLst>
                <a:path w="1252370" h="349799">
                  <a:moveTo>
                    <a:pt x="70010" y="0"/>
                  </a:moveTo>
                  <a:lnTo>
                    <a:pt x="1182360" y="0"/>
                  </a:lnTo>
                  <a:cubicBezTo>
                    <a:pt x="1221025" y="0"/>
                    <a:pt x="1252370" y="31344"/>
                    <a:pt x="1252370" y="70010"/>
                  </a:cubicBezTo>
                  <a:lnTo>
                    <a:pt x="1252370" y="279789"/>
                  </a:lnTo>
                  <a:cubicBezTo>
                    <a:pt x="1252370" y="318454"/>
                    <a:pt x="1221025" y="349799"/>
                    <a:pt x="1182360" y="349799"/>
                  </a:cubicBezTo>
                  <a:lnTo>
                    <a:pt x="70010" y="349799"/>
                  </a:lnTo>
                  <a:cubicBezTo>
                    <a:pt x="31344" y="349799"/>
                    <a:pt x="0" y="318454"/>
                    <a:pt x="0" y="279789"/>
                  </a:cubicBezTo>
                  <a:lnTo>
                    <a:pt x="0" y="70010"/>
                  </a:lnTo>
                  <a:cubicBezTo>
                    <a:pt x="0" y="31344"/>
                    <a:pt x="31344" y="0"/>
                    <a:pt x="70010" y="0"/>
                  </a:cubicBezTo>
                  <a:close/>
                </a:path>
              </a:pathLst>
            </a:custGeom>
            <a:solidFill>
              <a:srgbClr val="FFD447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259526" cy="48157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Chạy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nhẹ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nhàng</a:t>
              </a:r>
              <a:endParaRPr lang="en-US" sz="3599" b="1" dirty="0">
                <a:solidFill>
                  <a:srgbClr val="44000A"/>
                </a:solidFill>
                <a:latin typeface="Mongolian Baiti" panose="03000500000000000000" pitchFamily="66" charset="0"/>
                <a:cs typeface="Mongolian Baiti" panose="03000500000000000000" pitchFamily="66" charset="0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51074" y="9046033"/>
            <a:ext cx="4733145" cy="424535"/>
            <a:chOff x="0" y="0"/>
            <a:chExt cx="1136982" cy="1019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56344" y="4243817"/>
            <a:ext cx="4522604" cy="5076392"/>
          </a:xfrm>
          <a:custGeom>
            <a:avLst/>
            <a:gdLst/>
            <a:ahLst/>
            <a:cxnLst/>
            <a:rect l="l" t="t" r="r" b="b"/>
            <a:pathLst>
              <a:path w="4522604" h="5076392">
                <a:moveTo>
                  <a:pt x="0" y="0"/>
                </a:moveTo>
                <a:lnTo>
                  <a:pt x="4522605" y="0"/>
                </a:lnTo>
                <a:lnTo>
                  <a:pt x="4522605" y="5076392"/>
                </a:lnTo>
                <a:lnTo>
                  <a:pt x="0" y="50763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9171170" y="7647610"/>
            <a:ext cx="4782261" cy="2220289"/>
            <a:chOff x="0" y="-66675"/>
            <a:chExt cx="1259526" cy="5847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52370" cy="468213"/>
            </a:xfrm>
            <a:custGeom>
              <a:avLst/>
              <a:gdLst/>
              <a:ahLst/>
              <a:cxnLst/>
              <a:rect l="l" t="t" r="r" b="b"/>
              <a:pathLst>
                <a:path w="1252370" h="468213">
                  <a:moveTo>
                    <a:pt x="70010" y="0"/>
                  </a:moveTo>
                  <a:lnTo>
                    <a:pt x="1182360" y="0"/>
                  </a:lnTo>
                  <a:cubicBezTo>
                    <a:pt x="1221025" y="0"/>
                    <a:pt x="1252370" y="31344"/>
                    <a:pt x="1252370" y="70010"/>
                  </a:cubicBezTo>
                  <a:lnTo>
                    <a:pt x="1252370" y="398203"/>
                  </a:lnTo>
                  <a:cubicBezTo>
                    <a:pt x="1252370" y="436868"/>
                    <a:pt x="1221025" y="468213"/>
                    <a:pt x="1182360" y="468213"/>
                  </a:cubicBezTo>
                  <a:lnTo>
                    <a:pt x="70010" y="468213"/>
                  </a:lnTo>
                  <a:cubicBezTo>
                    <a:pt x="31344" y="468213"/>
                    <a:pt x="0" y="436868"/>
                    <a:pt x="0" y="398203"/>
                  </a:cubicBezTo>
                  <a:lnTo>
                    <a:pt x="0" y="70010"/>
                  </a:lnTo>
                  <a:cubicBezTo>
                    <a:pt x="0" y="31344"/>
                    <a:pt x="31344" y="0"/>
                    <a:pt x="70010" y="0"/>
                  </a:cubicBezTo>
                  <a:close/>
                </a:path>
              </a:pathLst>
            </a:custGeom>
            <a:solidFill>
              <a:srgbClr val="FD5D5B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259526" cy="58476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Thực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hiện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20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nhịp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đã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học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ở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bài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1,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bài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3990661"/>
            <a:ext cx="4782261" cy="1828475"/>
            <a:chOff x="0" y="-66675"/>
            <a:chExt cx="1259525" cy="4815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59525" cy="349799"/>
            </a:xfrm>
            <a:custGeom>
              <a:avLst/>
              <a:gdLst/>
              <a:ahLst/>
              <a:cxnLst/>
              <a:rect l="l" t="t" r="r" b="b"/>
              <a:pathLst>
                <a:path w="1259525" h="349799">
                  <a:moveTo>
                    <a:pt x="69612" y="0"/>
                  </a:moveTo>
                  <a:lnTo>
                    <a:pt x="1189914" y="0"/>
                  </a:lnTo>
                  <a:cubicBezTo>
                    <a:pt x="1228359" y="0"/>
                    <a:pt x="1259525" y="31166"/>
                    <a:pt x="1259525" y="69612"/>
                  </a:cubicBezTo>
                  <a:lnTo>
                    <a:pt x="1259525" y="280187"/>
                  </a:lnTo>
                  <a:cubicBezTo>
                    <a:pt x="1259525" y="298649"/>
                    <a:pt x="1252191" y="316355"/>
                    <a:pt x="1239137" y="329410"/>
                  </a:cubicBezTo>
                  <a:cubicBezTo>
                    <a:pt x="1226082" y="342465"/>
                    <a:pt x="1208376" y="349799"/>
                    <a:pt x="1189914" y="349799"/>
                  </a:cubicBezTo>
                  <a:lnTo>
                    <a:pt x="69612" y="349799"/>
                  </a:lnTo>
                  <a:cubicBezTo>
                    <a:pt x="31166" y="349799"/>
                    <a:pt x="0" y="318632"/>
                    <a:pt x="0" y="280187"/>
                  </a:cubicBezTo>
                  <a:lnTo>
                    <a:pt x="0" y="69612"/>
                  </a:lnTo>
                  <a:cubicBezTo>
                    <a:pt x="0" y="31166"/>
                    <a:pt x="31166" y="0"/>
                    <a:pt x="69612" y="0"/>
                  </a:cubicBezTo>
                  <a:close/>
                </a:path>
              </a:pathLst>
            </a:custGeom>
            <a:solidFill>
              <a:srgbClr val="FF9141"/>
            </a:solidFill>
            <a:ln w="19050" cap="rnd">
              <a:solidFill>
                <a:srgbClr val="40246D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252369" cy="48157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39"/>
                </a:lnSpc>
              </a:pP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Xoay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các</a:t>
              </a:r>
              <a:r>
                <a:rPr lang="en-US" sz="3599" b="1" dirty="0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 </a:t>
              </a:r>
              <a:r>
                <a:rPr lang="en-US" sz="3599" b="1" dirty="0" err="1">
                  <a:solidFill>
                    <a:srgbClr val="44000A"/>
                  </a:solidFill>
                  <a:latin typeface="Mongolian Baiti" panose="03000500000000000000" pitchFamily="66" charset="0"/>
                  <a:cs typeface="Mongolian Baiti" panose="03000500000000000000" pitchFamily="66" charset="0"/>
                </a:rPr>
                <a:t>khớp</a:t>
              </a:r>
              <a:endParaRPr lang="en-US" sz="3599" b="1" dirty="0">
                <a:solidFill>
                  <a:srgbClr val="44000A"/>
                </a:solidFill>
                <a:latin typeface="Mongolian Baiti" panose="03000500000000000000" pitchFamily="66" charset="0"/>
                <a:cs typeface="Mongolian Baiti" panose="03000500000000000000" pitchFamily="66" charset="0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5345607" y="7238778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21541" y="4243817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8" y="0"/>
                </a:lnTo>
                <a:lnTo>
                  <a:pt x="414318" y="414318"/>
                </a:lnTo>
                <a:lnTo>
                  <a:pt x="0" y="4143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14381" y="5772347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336026" y="5143500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6" y="0"/>
                </a:lnTo>
                <a:lnTo>
                  <a:pt x="433606" y="433606"/>
                </a:lnTo>
                <a:lnTo>
                  <a:pt x="0" y="433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5978949" y="691442"/>
            <a:ext cx="6384443" cy="144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83"/>
              </a:lnSpc>
            </a:pPr>
            <a:r>
              <a:rPr lang="en-US" sz="10074" spc="-201">
                <a:solidFill>
                  <a:srgbClr val="44000A"/>
                </a:solidFill>
                <a:latin typeface="Saira ExtraCondensed Heavy"/>
              </a:rPr>
              <a:t>Khởi động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83685" y="9623622"/>
            <a:ext cx="3236480" cy="424535"/>
            <a:chOff x="0" y="0"/>
            <a:chExt cx="777458" cy="101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458" cy="101980"/>
            </a:xfrm>
            <a:custGeom>
              <a:avLst/>
              <a:gdLst/>
              <a:ahLst/>
              <a:cxnLst/>
              <a:rect l="l" t="t" r="r" b="b"/>
              <a:pathLst>
                <a:path w="777458" h="101980">
                  <a:moveTo>
                    <a:pt x="388729" y="0"/>
                  </a:moveTo>
                  <a:cubicBezTo>
                    <a:pt x="174040" y="0"/>
                    <a:pt x="0" y="22829"/>
                    <a:pt x="0" y="50990"/>
                  </a:cubicBezTo>
                  <a:cubicBezTo>
                    <a:pt x="0" y="79151"/>
                    <a:pt x="174040" y="101980"/>
                    <a:pt x="388729" y="101980"/>
                  </a:cubicBezTo>
                  <a:cubicBezTo>
                    <a:pt x="603418" y="101980"/>
                    <a:pt x="777458" y="79151"/>
                    <a:pt x="777458" y="50990"/>
                  </a:cubicBezTo>
                  <a:cubicBezTo>
                    <a:pt x="777458" y="22829"/>
                    <a:pt x="603418" y="0"/>
                    <a:pt x="388729" y="0"/>
                  </a:cubicBezTo>
                  <a:close/>
                </a:path>
              </a:pathLst>
            </a:custGeom>
            <a:solidFill>
              <a:srgbClr val="402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783685" y="6418869"/>
            <a:ext cx="3236480" cy="3476688"/>
          </a:xfrm>
          <a:custGeom>
            <a:avLst/>
            <a:gdLst/>
            <a:ahLst/>
            <a:cxnLst/>
            <a:rect l="l" t="t" r="r" b="b"/>
            <a:pathLst>
              <a:path w="3236480" h="3476688">
                <a:moveTo>
                  <a:pt x="0" y="0"/>
                </a:moveTo>
                <a:lnTo>
                  <a:pt x="3236480" y="0"/>
                </a:lnTo>
                <a:lnTo>
                  <a:pt x="3236480" y="3476688"/>
                </a:lnTo>
                <a:lnTo>
                  <a:pt x="0" y="3476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97928">
            <a:off x="-2408583" y="7012445"/>
            <a:ext cx="9563951" cy="5222352"/>
          </a:xfrm>
          <a:custGeom>
            <a:avLst/>
            <a:gdLst/>
            <a:ahLst/>
            <a:cxnLst/>
            <a:rect l="l" t="t" r="r" b="b"/>
            <a:pathLst>
              <a:path w="9563951" h="5222352">
                <a:moveTo>
                  <a:pt x="0" y="0"/>
                </a:moveTo>
                <a:lnTo>
                  <a:pt x="9563951" y="0"/>
                </a:lnTo>
                <a:lnTo>
                  <a:pt x="9563951" y="5222353"/>
                </a:lnTo>
                <a:lnTo>
                  <a:pt x="0" y="5222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583642" y="211666"/>
            <a:ext cx="10158840" cy="5286908"/>
          </a:xfrm>
          <a:custGeom>
            <a:avLst/>
            <a:gdLst/>
            <a:ahLst/>
            <a:cxnLst/>
            <a:rect l="l" t="t" r="r" b="b"/>
            <a:pathLst>
              <a:path w="10158840" h="5286908">
                <a:moveTo>
                  <a:pt x="0" y="0"/>
                </a:moveTo>
                <a:lnTo>
                  <a:pt x="10158840" y="0"/>
                </a:lnTo>
                <a:lnTo>
                  <a:pt x="10158840" y="5286907"/>
                </a:lnTo>
                <a:lnTo>
                  <a:pt x="0" y="52869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515" t="-9151" r="-9963" b="-15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898865" y="5834806"/>
            <a:ext cx="7884819" cy="421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3"/>
              </a:lnSpc>
            </a:pPr>
            <a:r>
              <a:rPr lang="en-US" sz="3995" dirty="0">
                <a:solidFill>
                  <a:srgbClr val="44000A"/>
                </a:solidFill>
                <a:latin typeface="Rokkitt"/>
              </a:rPr>
              <a:t>Khi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có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hiệu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lệnh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,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các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trong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mỗi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đồng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loạt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di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chuyển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ở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tư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thế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ngồi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để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đến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đích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,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có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rời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tay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khỏi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vai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phía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trước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phải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xuất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phát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lại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.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có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có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cuối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hàng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vượt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qua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vạch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đích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trước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là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thắng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cuộc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9046" y="487997"/>
            <a:ext cx="7324595" cy="114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8000" spc="-160">
                <a:solidFill>
                  <a:srgbClr val="44000A"/>
                </a:solidFill>
                <a:latin typeface="Saira ExtraCondensed Heavy"/>
              </a:rPr>
              <a:t>Trò chơi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2797" y="1693228"/>
            <a:ext cx="5676068" cy="942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51"/>
              </a:lnSpc>
            </a:pPr>
            <a:r>
              <a:rPr lang="en-US" sz="6563" spc="-131">
                <a:solidFill>
                  <a:srgbClr val="44000A"/>
                </a:solidFill>
                <a:latin typeface="Paytone One"/>
              </a:rPr>
              <a:t>Vịt sang sông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9046" y="2993962"/>
            <a:ext cx="6436223" cy="428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3"/>
              </a:lnSpc>
            </a:pPr>
            <a:r>
              <a:rPr lang="en-US" sz="3995" dirty="0" err="1">
                <a:solidFill>
                  <a:srgbClr val="44000A"/>
                </a:solidFill>
                <a:latin typeface="Rokkitt"/>
              </a:rPr>
              <a:t>Các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tham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gia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được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chia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thành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nhiều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có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số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lượng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người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bằng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nhau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,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mỗi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đội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ngồi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thành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1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hàng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dọc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sau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vị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trí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xuất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phát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,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hai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tay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phía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sau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đặt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lên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vai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bạn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phía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 </a:t>
            </a:r>
            <a:r>
              <a:rPr lang="en-US" sz="3995" dirty="0" err="1">
                <a:solidFill>
                  <a:srgbClr val="44000A"/>
                </a:solidFill>
                <a:latin typeface="Rokkitt"/>
              </a:rPr>
              <a:t>trước</a:t>
            </a:r>
            <a:r>
              <a:rPr lang="en-US" sz="3995" dirty="0">
                <a:solidFill>
                  <a:srgbClr val="44000A"/>
                </a:solidFill>
                <a:latin typeface="Rokkitt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08157" y="259497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6"/>
                </a:lnTo>
                <a:lnTo>
                  <a:pt x="0" y="5097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83486" y="8243897"/>
            <a:ext cx="4733145" cy="424535"/>
            <a:chOff x="0" y="0"/>
            <a:chExt cx="1136982" cy="10198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6982" cy="101980"/>
            </a:xfrm>
            <a:custGeom>
              <a:avLst/>
              <a:gdLst/>
              <a:ahLst/>
              <a:cxnLst/>
              <a:rect l="l" t="t" r="r" b="b"/>
              <a:pathLst>
                <a:path w="1136982" h="101980">
                  <a:moveTo>
                    <a:pt x="568491" y="0"/>
                  </a:moveTo>
                  <a:cubicBezTo>
                    <a:pt x="254522" y="0"/>
                    <a:pt x="0" y="22829"/>
                    <a:pt x="0" y="50990"/>
                  </a:cubicBezTo>
                  <a:cubicBezTo>
                    <a:pt x="0" y="79151"/>
                    <a:pt x="254522" y="101980"/>
                    <a:pt x="568491" y="101980"/>
                  </a:cubicBezTo>
                  <a:cubicBezTo>
                    <a:pt x="882460" y="101980"/>
                    <a:pt x="1136982" y="79151"/>
                    <a:pt x="1136982" y="50990"/>
                  </a:cubicBezTo>
                  <a:cubicBezTo>
                    <a:pt x="1136982" y="22829"/>
                    <a:pt x="882460" y="0"/>
                    <a:pt x="568491" y="0"/>
                  </a:cubicBezTo>
                  <a:close/>
                </a:path>
              </a:pathLst>
            </a:custGeom>
            <a:solidFill>
              <a:srgbClr val="4024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56344" y="2409050"/>
            <a:ext cx="5387429" cy="6047114"/>
          </a:xfrm>
          <a:custGeom>
            <a:avLst/>
            <a:gdLst/>
            <a:ahLst/>
            <a:cxnLst/>
            <a:rect l="l" t="t" r="r" b="b"/>
            <a:pathLst>
              <a:path w="5387429" h="6047114">
                <a:moveTo>
                  <a:pt x="0" y="0"/>
                </a:moveTo>
                <a:lnTo>
                  <a:pt x="5387429" y="0"/>
                </a:lnTo>
                <a:lnTo>
                  <a:pt x="5387429" y="6047114"/>
                </a:lnTo>
                <a:lnTo>
                  <a:pt x="0" y="6047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872441" y="6186666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56344" y="2594977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8"/>
                </a:lnTo>
                <a:lnTo>
                  <a:pt x="0" y="4143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14381" y="5772347"/>
            <a:ext cx="414319" cy="414319"/>
          </a:xfrm>
          <a:custGeom>
            <a:avLst/>
            <a:gdLst/>
            <a:ahLst/>
            <a:cxnLst/>
            <a:rect l="l" t="t" r="r" b="b"/>
            <a:pathLst>
              <a:path w="414319" h="414319">
                <a:moveTo>
                  <a:pt x="0" y="0"/>
                </a:moveTo>
                <a:lnTo>
                  <a:pt x="414319" y="0"/>
                </a:lnTo>
                <a:lnTo>
                  <a:pt x="414319" y="414319"/>
                </a:lnTo>
                <a:lnTo>
                  <a:pt x="0" y="414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882698" y="4384435"/>
            <a:ext cx="433606" cy="433606"/>
          </a:xfrm>
          <a:custGeom>
            <a:avLst/>
            <a:gdLst/>
            <a:ahLst/>
            <a:cxnLst/>
            <a:rect l="l" t="t" r="r" b="b"/>
            <a:pathLst>
              <a:path w="433606" h="433606">
                <a:moveTo>
                  <a:pt x="0" y="0"/>
                </a:moveTo>
                <a:lnTo>
                  <a:pt x="433606" y="0"/>
                </a:lnTo>
                <a:lnTo>
                  <a:pt x="433606" y="433606"/>
                </a:lnTo>
                <a:lnTo>
                  <a:pt x="0" y="433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983056" y="4216062"/>
            <a:ext cx="7848600" cy="1970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90"/>
              </a:lnSpc>
            </a:pPr>
            <a:r>
              <a:rPr lang="en-US" sz="13473" spc="-269" dirty="0">
                <a:solidFill>
                  <a:srgbClr val="44000A"/>
                </a:solidFill>
                <a:latin typeface="Saira ExtraCondensed Heavy"/>
              </a:rPr>
              <a:t>Let’s continue !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0E95F64-6A26-4C8D-AA58-BFF53FBCE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26979" rIns="0" bIns="-2697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Arial Unicode MS"/>
                <a:ea typeface="inherit"/>
              </a:rPr>
              <a:t>Let's continue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183242" y="5878212"/>
            <a:ext cx="4100173" cy="4408788"/>
          </a:xfrm>
          <a:custGeom>
            <a:avLst/>
            <a:gdLst/>
            <a:ahLst/>
            <a:cxnLst/>
            <a:rect l="l" t="t" r="r" b="b"/>
            <a:pathLst>
              <a:path w="4100173" h="4408788">
                <a:moveTo>
                  <a:pt x="0" y="0"/>
                </a:moveTo>
                <a:lnTo>
                  <a:pt x="4100173" y="0"/>
                </a:lnTo>
                <a:lnTo>
                  <a:pt x="4100173" y="4408788"/>
                </a:lnTo>
                <a:lnTo>
                  <a:pt x="0" y="44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228047" y="2241834"/>
            <a:ext cx="6955195" cy="6775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44000A"/>
                </a:solidFill>
                <a:latin typeface="Rokkitt"/>
              </a:rPr>
              <a:t>Chân phải duỗi thẳng thành tư thế đứng hai chân rộng hơn vai, thân trên gập ra trước, lưng thẳng, bàn tay sấp, đầu ngửa, mắt nhìn phía trước.</a:t>
            </a:r>
          </a:p>
        </p:txBody>
      </p:sp>
      <p:sp>
        <p:nvSpPr>
          <p:cNvPr id="7" name="Freeform 7"/>
          <p:cNvSpPr/>
          <p:nvPr/>
        </p:nvSpPr>
        <p:spPr>
          <a:xfrm>
            <a:off x="212518" y="2679538"/>
            <a:ext cx="6674626" cy="5610894"/>
          </a:xfrm>
          <a:custGeom>
            <a:avLst/>
            <a:gdLst/>
            <a:ahLst/>
            <a:cxnLst/>
            <a:rect l="l" t="t" r="r" b="b"/>
            <a:pathLst>
              <a:path w="6674626" h="5610894">
                <a:moveTo>
                  <a:pt x="0" y="0"/>
                </a:moveTo>
                <a:lnTo>
                  <a:pt x="6674626" y="0"/>
                </a:lnTo>
                <a:lnTo>
                  <a:pt x="6674626" y="5610894"/>
                </a:lnTo>
                <a:lnTo>
                  <a:pt x="0" y="56108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4925" b="-665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269316" y="560448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21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183242" y="5878212"/>
            <a:ext cx="4100173" cy="4408788"/>
          </a:xfrm>
          <a:custGeom>
            <a:avLst/>
            <a:gdLst/>
            <a:ahLst/>
            <a:cxnLst/>
            <a:rect l="l" t="t" r="r" b="b"/>
            <a:pathLst>
              <a:path w="4100173" h="4408788">
                <a:moveTo>
                  <a:pt x="0" y="0"/>
                </a:moveTo>
                <a:lnTo>
                  <a:pt x="4100173" y="0"/>
                </a:lnTo>
                <a:lnTo>
                  <a:pt x="4100173" y="4408788"/>
                </a:lnTo>
                <a:lnTo>
                  <a:pt x="0" y="44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06196" y="2600831"/>
            <a:ext cx="6305612" cy="6314970"/>
          </a:xfrm>
          <a:custGeom>
            <a:avLst/>
            <a:gdLst/>
            <a:ahLst/>
            <a:cxnLst/>
            <a:rect l="l" t="t" r="r" b="b"/>
            <a:pathLst>
              <a:path w="6305612" h="6314970">
                <a:moveTo>
                  <a:pt x="0" y="0"/>
                </a:moveTo>
                <a:lnTo>
                  <a:pt x="6305612" y="0"/>
                </a:lnTo>
                <a:lnTo>
                  <a:pt x="6305612" y="6314970"/>
                </a:lnTo>
                <a:lnTo>
                  <a:pt x="0" y="63149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1648" b="-558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245233" y="2486531"/>
            <a:ext cx="6200245" cy="58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44000A"/>
                </a:solidFill>
                <a:latin typeface="Rokkitt"/>
              </a:rPr>
              <a:t>Đầu và thân trên xoay sang trái, tay phải đưa xuống dưới sang trái, bàn tay chạm bàn chân trái, tay trái đưa lên cao.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9316" y="560448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183242" y="5878212"/>
            <a:ext cx="4100173" cy="4408788"/>
          </a:xfrm>
          <a:custGeom>
            <a:avLst/>
            <a:gdLst/>
            <a:ahLst/>
            <a:cxnLst/>
            <a:rect l="l" t="t" r="r" b="b"/>
            <a:pathLst>
              <a:path w="4100173" h="4408788">
                <a:moveTo>
                  <a:pt x="0" y="0"/>
                </a:moveTo>
                <a:lnTo>
                  <a:pt x="4100173" y="0"/>
                </a:lnTo>
                <a:lnTo>
                  <a:pt x="4100173" y="4408788"/>
                </a:lnTo>
                <a:lnTo>
                  <a:pt x="0" y="44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29585" y="2506750"/>
            <a:ext cx="6597677" cy="6561327"/>
          </a:xfrm>
          <a:custGeom>
            <a:avLst/>
            <a:gdLst/>
            <a:ahLst/>
            <a:cxnLst/>
            <a:rect l="l" t="t" r="r" b="b"/>
            <a:pathLst>
              <a:path w="6597677" h="6561327">
                <a:moveTo>
                  <a:pt x="0" y="0"/>
                </a:moveTo>
                <a:lnTo>
                  <a:pt x="6597677" y="0"/>
                </a:lnTo>
                <a:lnTo>
                  <a:pt x="6597677" y="6561327"/>
                </a:lnTo>
                <a:lnTo>
                  <a:pt x="0" y="656132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6174" b="-625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409553" y="2392450"/>
            <a:ext cx="6603630" cy="6027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9"/>
              </a:lnSpc>
            </a:pPr>
            <a:r>
              <a:rPr lang="en-US" sz="5699">
                <a:solidFill>
                  <a:srgbClr val="44000A"/>
                </a:solidFill>
                <a:latin typeface="Rokkitt"/>
              </a:rPr>
              <a:t>Đầu và thân trên xoay sang phải, tay trái đưa xuống dưới sang phải, bàn tay chạm vào chân phải, tay phải đưa lên cao.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72748" y="429426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7267">
            <a:off x="10757544" y="-2195297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558029" y="8290432"/>
            <a:ext cx="9975080" cy="5097047"/>
          </a:xfrm>
          <a:custGeom>
            <a:avLst/>
            <a:gdLst/>
            <a:ahLst/>
            <a:cxnLst/>
            <a:rect l="l" t="t" r="r" b="b"/>
            <a:pathLst>
              <a:path w="9975080" h="5097047">
                <a:moveTo>
                  <a:pt x="0" y="0"/>
                </a:moveTo>
                <a:lnTo>
                  <a:pt x="9975080" y="0"/>
                </a:lnTo>
                <a:lnTo>
                  <a:pt x="9975080" y="5097047"/>
                </a:lnTo>
                <a:lnTo>
                  <a:pt x="0" y="50970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83242" y="0"/>
            <a:ext cx="4104758" cy="281175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4183242" y="5878212"/>
            <a:ext cx="4100173" cy="4408788"/>
          </a:xfrm>
          <a:custGeom>
            <a:avLst/>
            <a:gdLst/>
            <a:ahLst/>
            <a:cxnLst/>
            <a:rect l="l" t="t" r="r" b="b"/>
            <a:pathLst>
              <a:path w="4100173" h="4408788">
                <a:moveTo>
                  <a:pt x="0" y="0"/>
                </a:moveTo>
                <a:lnTo>
                  <a:pt x="4100173" y="0"/>
                </a:lnTo>
                <a:lnTo>
                  <a:pt x="4100173" y="4408788"/>
                </a:lnTo>
                <a:lnTo>
                  <a:pt x="0" y="4408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01167" y="2858785"/>
            <a:ext cx="7252018" cy="5947811"/>
          </a:xfrm>
          <a:custGeom>
            <a:avLst/>
            <a:gdLst/>
            <a:ahLst/>
            <a:cxnLst/>
            <a:rect l="l" t="t" r="r" b="b"/>
            <a:pathLst>
              <a:path w="7252018" h="5947811">
                <a:moveTo>
                  <a:pt x="0" y="0"/>
                </a:moveTo>
                <a:lnTo>
                  <a:pt x="7252018" y="0"/>
                </a:lnTo>
                <a:lnTo>
                  <a:pt x="7252018" y="5947812"/>
                </a:lnTo>
                <a:lnTo>
                  <a:pt x="0" y="59478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8203" b="-685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829414" y="2744485"/>
            <a:ext cx="6353828" cy="4191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>
                <a:solidFill>
                  <a:srgbClr val="44000A"/>
                </a:solidFill>
                <a:latin typeface="Rokkitt"/>
              </a:rPr>
              <a:t>Thân trên gập ra trước, hai tay dang ngang, bàn tay sấp và trở về nhịp 21.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69316" y="560448"/>
            <a:ext cx="5271583" cy="14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7"/>
              </a:lnSpc>
            </a:pPr>
            <a:r>
              <a:rPr lang="en-US" sz="9863" spc="-197">
                <a:solidFill>
                  <a:srgbClr val="44000A"/>
                </a:solidFill>
                <a:latin typeface="Saira ExtraCondensed Heavy"/>
              </a:rPr>
              <a:t>Nhịp 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637</Words>
  <Application>Microsoft Office PowerPoint</Application>
  <PresentationFormat>Custom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Times New Roman Bold</vt:lpstr>
      <vt:lpstr>Times New Roman</vt:lpstr>
      <vt:lpstr>Rokkitt</vt:lpstr>
      <vt:lpstr>Paytone One</vt:lpstr>
      <vt:lpstr>Bungee Shade</vt:lpstr>
      <vt:lpstr>Arial Unicode MS</vt:lpstr>
      <vt:lpstr>Muli Bold</vt:lpstr>
      <vt:lpstr>Calibri</vt:lpstr>
      <vt:lpstr>Arial</vt:lpstr>
      <vt:lpstr>Mongolian Baiti</vt:lpstr>
      <vt:lpstr>Bungee</vt:lpstr>
      <vt:lpstr>Saira ExtraCondensed Heavy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 Cam Hồng Vàng Dự án Nhóm Lên ý tưởng Hình minh hoạ Vui tươi Bản thuyết trình Bảng trắng</dc:title>
  <cp:lastModifiedBy>Nguyễn Thảo Vy</cp:lastModifiedBy>
  <cp:revision>5</cp:revision>
  <dcterms:created xsi:type="dcterms:W3CDTF">2006-08-16T00:00:00Z</dcterms:created>
  <dcterms:modified xsi:type="dcterms:W3CDTF">2023-10-21T16:11:31Z</dcterms:modified>
  <dc:identifier>DAFwWRmzcoQ</dc:identifier>
</cp:coreProperties>
</file>