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62" r:id="rId2"/>
    <p:sldId id="363" r:id="rId3"/>
    <p:sldId id="256" r:id="rId4"/>
    <p:sldId id="257" r:id="rId5"/>
    <p:sldId id="364" r:id="rId6"/>
    <p:sldId id="365" r:id="rId7"/>
    <p:sldId id="258" r:id="rId8"/>
    <p:sldId id="360" r:id="rId9"/>
    <p:sldId id="261" r:id="rId10"/>
    <p:sldId id="366" r:id="rId11"/>
    <p:sldId id="367" r:id="rId12"/>
    <p:sldId id="273" r:id="rId13"/>
    <p:sldId id="264" r:id="rId14"/>
    <p:sldId id="275" r:id="rId15"/>
    <p:sldId id="276" r:id="rId16"/>
    <p:sldId id="274" r:id="rId17"/>
    <p:sldId id="368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F09456"/>
    <a:srgbClr val="F490AD"/>
    <a:srgbClr val="EF5F88"/>
    <a:srgbClr val="6ECFF6"/>
    <a:srgbClr val="3BBEF3"/>
    <a:srgbClr val="0EAAAE"/>
    <a:srgbClr val="73CED3"/>
    <a:srgbClr val="0FB7BD"/>
    <a:srgbClr val="62C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72" d="100"/>
          <a:sy n="72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" y="888908"/>
            <a:ext cx="4480560" cy="4414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4840224" y="181772"/>
            <a:ext cx="3663696" cy="2048256"/>
          </a:xfrm>
          <a:prstGeom prst="cloudCallout">
            <a:avLst>
              <a:gd name="adj1" fmla="val -64101"/>
              <a:gd name="adj2" fmla="val 767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Do you have a lot of friends?</a:t>
            </a:r>
          </a:p>
        </p:txBody>
      </p:sp>
    </p:spTree>
    <p:extLst>
      <p:ext uri="{BB962C8B-B14F-4D97-AF65-F5344CB8AC3E}">
        <p14:creationId xmlns:p14="http://schemas.microsoft.com/office/powerpoint/2010/main" val="4178579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38545"/>
            <a:ext cx="5181600" cy="369332"/>
          </a:xfrm>
          <a:prstGeom prst="rect">
            <a:avLst/>
          </a:prstGeom>
          <a:solidFill>
            <a:srgbClr val="A3E7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Match the word with it’s meaning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4452" y="768927"/>
            <a:ext cx="2209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cheek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4452" y="1371600"/>
            <a:ext cx="2209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eye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5232" y="1960417"/>
            <a:ext cx="2209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4452" y="2514600"/>
            <a:ext cx="2209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5232" y="3124200"/>
            <a:ext cx="2209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mouth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5231" y="3740727"/>
            <a:ext cx="2216729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9088" y="4350327"/>
            <a:ext cx="2209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9870" y="4911439"/>
            <a:ext cx="2209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hair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9870" y="5500257"/>
            <a:ext cx="2209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shoulder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39088" y="6068293"/>
            <a:ext cx="2209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46516" y="718222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Mắt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046516" y="1320895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Cánh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046516" y="1916639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Gò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046516" y="2463895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067296" y="3073495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chân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067295" y="3690022"/>
            <a:ext cx="2216729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mũi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081152" y="4299622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Miệng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101934" y="4860734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tóc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101934" y="5405465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081152" y="5973498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vai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7" idx="3"/>
            <a:endCxn id="29" idx="1"/>
          </p:cNvCxnSpPr>
          <p:nvPr/>
        </p:nvCxnSpPr>
        <p:spPr>
          <a:xfrm>
            <a:off x="3214252" y="997527"/>
            <a:ext cx="1832264" cy="1147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7" idx="1"/>
          </p:cNvCxnSpPr>
          <p:nvPr/>
        </p:nvCxnSpPr>
        <p:spPr>
          <a:xfrm flipV="1">
            <a:off x="3269670" y="946822"/>
            <a:ext cx="1776846" cy="697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" idx="3"/>
            <a:endCxn id="30" idx="1"/>
          </p:cNvCxnSpPr>
          <p:nvPr/>
        </p:nvCxnSpPr>
        <p:spPr>
          <a:xfrm>
            <a:off x="3235032" y="2189017"/>
            <a:ext cx="1811484" cy="503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3"/>
            <a:endCxn id="28" idx="1"/>
          </p:cNvCxnSpPr>
          <p:nvPr/>
        </p:nvCxnSpPr>
        <p:spPr>
          <a:xfrm flipV="1">
            <a:off x="3214252" y="1549495"/>
            <a:ext cx="1832264" cy="1193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3"/>
            <a:endCxn id="33" idx="1"/>
          </p:cNvCxnSpPr>
          <p:nvPr/>
        </p:nvCxnSpPr>
        <p:spPr>
          <a:xfrm>
            <a:off x="3235032" y="3352800"/>
            <a:ext cx="1846120" cy="1175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2" idx="3"/>
            <a:endCxn id="31" idx="1"/>
          </p:cNvCxnSpPr>
          <p:nvPr/>
        </p:nvCxnSpPr>
        <p:spPr>
          <a:xfrm flipV="1">
            <a:off x="3241960" y="3302095"/>
            <a:ext cx="1825336" cy="667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3" idx="3"/>
            <a:endCxn id="32" idx="1"/>
          </p:cNvCxnSpPr>
          <p:nvPr/>
        </p:nvCxnSpPr>
        <p:spPr>
          <a:xfrm flipV="1">
            <a:off x="3248888" y="3918622"/>
            <a:ext cx="1818407" cy="660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4" idx="3"/>
            <a:endCxn id="34" idx="1"/>
          </p:cNvCxnSpPr>
          <p:nvPr/>
        </p:nvCxnSpPr>
        <p:spPr>
          <a:xfrm flipV="1">
            <a:off x="3269670" y="5089334"/>
            <a:ext cx="1832264" cy="50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5" idx="3"/>
            <a:endCxn id="36" idx="1"/>
          </p:cNvCxnSpPr>
          <p:nvPr/>
        </p:nvCxnSpPr>
        <p:spPr>
          <a:xfrm>
            <a:off x="3269670" y="5728857"/>
            <a:ext cx="1811482" cy="473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5" idx="3"/>
          </p:cNvCxnSpPr>
          <p:nvPr/>
        </p:nvCxnSpPr>
        <p:spPr>
          <a:xfrm flipV="1">
            <a:off x="3248888" y="5634065"/>
            <a:ext cx="1776849" cy="662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67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finger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245974"/>
            <a:ext cx="8229600" cy="1200329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 you know any other words for body parts?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04800" y="2038350"/>
            <a:ext cx="1787525" cy="769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latin typeface="Calibri" pitchFamily="34" charset="0"/>
                <a:ea typeface="MS PGothic" pitchFamily="34" charset="-128"/>
              </a:rPr>
              <a:t>ears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212245" y="2043843"/>
            <a:ext cx="1787525" cy="769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elbow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829372" y="2855850"/>
            <a:ext cx="1787525" cy="769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face</a:t>
            </a:r>
            <a:endParaRPr lang="en-US" altLang="en-US" sz="4400" b="1" dirty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157913" y="2085912"/>
            <a:ext cx="1814512" cy="769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head </a:t>
            </a:r>
            <a:endParaRPr lang="en-US" altLang="en-US" sz="4400" b="1" dirty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4343400" y="2034540"/>
            <a:ext cx="1814513" cy="769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knee </a:t>
            </a:r>
            <a:endParaRPr lang="en-US" altLang="en-US" sz="4400" b="1" dirty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4343399" y="2855850"/>
            <a:ext cx="1814513" cy="769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finger</a:t>
            </a:r>
            <a:endParaRPr lang="en-US" altLang="en-US" sz="4400" b="1" dirty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6677498" y="2845450"/>
            <a:ext cx="1814513" cy="769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 b="1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toes</a:t>
            </a:r>
            <a:endParaRPr lang="en-US" altLang="en-US" sz="4400" b="1" dirty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691838" y="3697895"/>
            <a:ext cx="1814513" cy="769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 b="1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tooth</a:t>
            </a:r>
            <a:endParaRPr lang="en-US" altLang="en-US" sz="4400" b="1" dirty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3427101" y="3697894"/>
            <a:ext cx="1814513" cy="769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 b="1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lips</a:t>
            </a:r>
            <a:endParaRPr lang="en-US" altLang="en-US" sz="4400" b="1" dirty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2217" y="1703860"/>
            <a:ext cx="424764" cy="412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067690" y="1992389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09" y="1626827"/>
            <a:ext cx="2750717" cy="48278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2735" y="2538321"/>
            <a:ext cx="424764" cy="412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048208" y="2826850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2735" y="3449813"/>
            <a:ext cx="424764" cy="412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048208" y="3738342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46419" y="4476899"/>
            <a:ext cx="424764" cy="412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091892" y="4765428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46419" y="5388392"/>
            <a:ext cx="424764" cy="412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1091892" y="5676921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737602" y="2006754"/>
            <a:ext cx="1635972" cy="64856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74877" y="2744814"/>
            <a:ext cx="1799570" cy="8203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737602" y="3160145"/>
            <a:ext cx="1461983" cy="5781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774877" y="4582967"/>
            <a:ext cx="1032218" cy="18246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757821" y="5552256"/>
            <a:ext cx="1615753" cy="14081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202626" y="1703860"/>
            <a:ext cx="589588" cy="412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10.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6712923" y="1992389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347968" y="2294871"/>
            <a:ext cx="424764" cy="412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9.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6693441" y="2583400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367450" y="3066714"/>
            <a:ext cx="424764" cy="412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8.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6712923" y="3355243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391652" y="4001156"/>
            <a:ext cx="424764" cy="412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7.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6737125" y="4289685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338959" y="5855814"/>
            <a:ext cx="545625" cy="412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6805293" y="6144343"/>
            <a:ext cx="1635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053551" y="1959045"/>
            <a:ext cx="1246457" cy="26197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4819206" y="2583400"/>
            <a:ext cx="1627896" cy="17501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/>
            <a:endCxn id="75" idx="1"/>
          </p:cNvCxnSpPr>
          <p:nvPr/>
        </p:nvCxnSpPr>
        <p:spPr>
          <a:xfrm>
            <a:off x="4735914" y="2846761"/>
            <a:ext cx="1631536" cy="42644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cxnSpLocks/>
            <a:endCxn id="78" idx="1"/>
          </p:cNvCxnSpPr>
          <p:nvPr/>
        </p:nvCxnSpPr>
        <p:spPr>
          <a:xfrm>
            <a:off x="5219096" y="3957178"/>
            <a:ext cx="1172556" cy="25047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219096" y="6028550"/>
            <a:ext cx="1228006" cy="1157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908957" y="6252456"/>
            <a:ext cx="732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Do you know any other words for body parts?</a:t>
            </a:r>
          </a:p>
        </p:txBody>
      </p:sp>
      <p:sp>
        <p:nvSpPr>
          <p:cNvPr id="59" name="Rounded Rectangle 31">
            <a:extLst>
              <a:ext uri="{FF2B5EF4-FFF2-40B4-BE49-F238E27FC236}">
                <a16:creationId xmlns:a16="http://schemas.microsoft.com/office/drawing/2014/main" id="{E7D9E915-D2A7-42B7-B736-2597C34861D8}"/>
              </a:ext>
            </a:extLst>
          </p:cNvPr>
          <p:cNvSpPr/>
          <p:nvPr/>
        </p:nvSpPr>
        <p:spPr>
          <a:xfrm>
            <a:off x="966214" y="137733"/>
            <a:ext cx="7786938" cy="1181782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365AB1-E43E-499B-9192-E2391E81227D}"/>
              </a:ext>
            </a:extLst>
          </p:cNvPr>
          <p:cNvSpPr txBox="1"/>
          <p:nvPr/>
        </p:nvSpPr>
        <p:spPr>
          <a:xfrm>
            <a:off x="1073504" y="209331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cheek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20B28B-67CD-4F9D-B094-85D556B8424C}"/>
              </a:ext>
            </a:extLst>
          </p:cNvPr>
          <p:cNvSpPr txBox="1"/>
          <p:nvPr/>
        </p:nvSpPr>
        <p:spPr>
          <a:xfrm>
            <a:off x="5655099" y="195467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D9E6E98-83C8-430D-A036-1E41857F84D9}"/>
              </a:ext>
            </a:extLst>
          </p:cNvPr>
          <p:cNvSpPr txBox="1"/>
          <p:nvPr/>
        </p:nvSpPr>
        <p:spPr>
          <a:xfrm>
            <a:off x="2551139" y="711848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nose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AD96120-5F94-4E0E-AA25-05D194C302AE}"/>
              </a:ext>
            </a:extLst>
          </p:cNvPr>
          <p:cNvSpPr txBox="1"/>
          <p:nvPr/>
        </p:nvSpPr>
        <p:spPr>
          <a:xfrm>
            <a:off x="2499695" y="205813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eye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C2CF1B3-99C8-418E-932F-ED5235E1BB20}"/>
              </a:ext>
            </a:extLst>
          </p:cNvPr>
          <p:cNvSpPr txBox="1"/>
          <p:nvPr/>
        </p:nvSpPr>
        <p:spPr>
          <a:xfrm>
            <a:off x="1066796" y="677414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5D5C3B-F2DD-495E-9396-527CF10DACEC}"/>
              </a:ext>
            </a:extLst>
          </p:cNvPr>
          <p:cNvSpPr txBox="1"/>
          <p:nvPr/>
        </p:nvSpPr>
        <p:spPr>
          <a:xfrm>
            <a:off x="5573844" y="694794"/>
            <a:ext cx="1618564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shoulder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E97706-BD5B-409A-B9CB-6CC3EC853F61}"/>
              </a:ext>
            </a:extLst>
          </p:cNvPr>
          <p:cNvSpPr txBox="1"/>
          <p:nvPr/>
        </p:nvSpPr>
        <p:spPr>
          <a:xfrm>
            <a:off x="4078779" y="195466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hand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DD22334-6057-402C-A315-0FDC3F172E68}"/>
              </a:ext>
            </a:extLst>
          </p:cNvPr>
          <p:cNvSpPr txBox="1"/>
          <p:nvPr/>
        </p:nvSpPr>
        <p:spPr>
          <a:xfrm>
            <a:off x="4110804" y="708634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hair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4560520-0B70-4337-ACDA-FAA66641099D}"/>
              </a:ext>
            </a:extLst>
          </p:cNvPr>
          <p:cNvSpPr txBox="1"/>
          <p:nvPr/>
        </p:nvSpPr>
        <p:spPr>
          <a:xfrm>
            <a:off x="7103453" y="208970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mouth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F7DB058-12EE-4B30-9374-964A0CBE4A4E}"/>
              </a:ext>
            </a:extLst>
          </p:cNvPr>
          <p:cNvSpPr txBox="1"/>
          <p:nvPr/>
        </p:nvSpPr>
        <p:spPr>
          <a:xfrm>
            <a:off x="7160515" y="703840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6772732" y="2104075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cheek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6779907" y="3746116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arm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1151393" y="2350054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nose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1154156" y="1519865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eye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1134674" y="5178415"/>
            <a:ext cx="1438394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leg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1133222" y="3256931"/>
            <a:ext cx="15367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shoulder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1127499" y="4293526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hand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6772003" y="1467589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hair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6784505" y="2797337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mouth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6779907" y="5594768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EDBD20D-8B04-4F9B-A819-880CE5FCEB7C}"/>
              </a:ext>
            </a:extLst>
          </p:cNvPr>
          <p:cNvSpPr txBox="1"/>
          <p:nvPr/>
        </p:nvSpPr>
        <p:spPr>
          <a:xfrm>
            <a:off x="1024068" y="228366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cheek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077D1E2-2992-4724-B195-122FBFC27592}"/>
              </a:ext>
            </a:extLst>
          </p:cNvPr>
          <p:cNvSpPr txBox="1"/>
          <p:nvPr/>
        </p:nvSpPr>
        <p:spPr>
          <a:xfrm>
            <a:off x="5605663" y="214502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arm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67C29AD-D150-4DC6-A618-A6AFA9D2282E}"/>
              </a:ext>
            </a:extLst>
          </p:cNvPr>
          <p:cNvSpPr txBox="1"/>
          <p:nvPr/>
        </p:nvSpPr>
        <p:spPr>
          <a:xfrm>
            <a:off x="2501703" y="730883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nose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6692649-A2C2-480B-BFC4-AA6A8B598E96}"/>
              </a:ext>
            </a:extLst>
          </p:cNvPr>
          <p:cNvSpPr txBox="1"/>
          <p:nvPr/>
        </p:nvSpPr>
        <p:spPr>
          <a:xfrm>
            <a:off x="2450259" y="224848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eye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9D85F1D-E919-4502-964E-E34D7625E3C5}"/>
              </a:ext>
            </a:extLst>
          </p:cNvPr>
          <p:cNvSpPr txBox="1"/>
          <p:nvPr/>
        </p:nvSpPr>
        <p:spPr>
          <a:xfrm>
            <a:off x="1017360" y="696449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leg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6052E01-7613-451C-A9B1-D38682B789F0}"/>
              </a:ext>
            </a:extLst>
          </p:cNvPr>
          <p:cNvSpPr txBox="1"/>
          <p:nvPr/>
        </p:nvSpPr>
        <p:spPr>
          <a:xfrm>
            <a:off x="5579824" y="713829"/>
            <a:ext cx="1536192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shoulder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C2E4BF-206D-44DE-9AD9-4BE213341CE2}"/>
              </a:ext>
            </a:extLst>
          </p:cNvPr>
          <p:cNvSpPr txBox="1"/>
          <p:nvPr/>
        </p:nvSpPr>
        <p:spPr>
          <a:xfrm>
            <a:off x="4029343" y="214501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hand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FC926F8-5D4C-4112-8AD8-E8E4DD859744}"/>
              </a:ext>
            </a:extLst>
          </p:cNvPr>
          <p:cNvSpPr txBox="1"/>
          <p:nvPr/>
        </p:nvSpPr>
        <p:spPr>
          <a:xfrm>
            <a:off x="4061368" y="727669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hair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DE8B09E-F478-4F96-B977-EE0589A2FFF9}"/>
              </a:ext>
            </a:extLst>
          </p:cNvPr>
          <p:cNvSpPr txBox="1"/>
          <p:nvPr/>
        </p:nvSpPr>
        <p:spPr>
          <a:xfrm>
            <a:off x="7054017" y="228005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mouth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1F8CDC3-3B22-4BEF-9C99-1F54771D7F3E}"/>
              </a:ext>
            </a:extLst>
          </p:cNvPr>
          <p:cNvSpPr txBox="1"/>
          <p:nvPr/>
        </p:nvSpPr>
        <p:spPr>
          <a:xfrm>
            <a:off x="7111079" y="722875"/>
            <a:ext cx="1463040" cy="578882"/>
          </a:xfrm>
          <a:prstGeom prst="round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foot</a:t>
            </a:r>
          </a:p>
        </p:txBody>
      </p:sp>
      <p:pic>
        <p:nvPicPr>
          <p:cNvPr id="68" name="Picture 2" descr="C:\Users\Tung\Desktop\1 (2).JPG">
            <a:extLst>
              <a:ext uri="{FF2B5EF4-FFF2-40B4-BE49-F238E27FC236}">
                <a16:creationId xmlns:a16="http://schemas.microsoft.com/office/drawing/2014/main" id="{B1397CAE-2108-4222-8789-4782FD3194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64" y="4620027"/>
            <a:ext cx="4043768" cy="171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8778E-17 L -0.14063 0.1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14878 0.236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3.7037E-6 L -0.48542 0.371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31823 0.5949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0" y="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118 0.6541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324 L -0.03733 0.7108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3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486 L 0.12829 0.5148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02986 0.3743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324 L 0.62952 0.2722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76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2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162 L 0.29636 0.1085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8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9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83" grpId="0" animBg="1"/>
      <p:bldP spid="85" grpId="0" animBg="1"/>
      <p:bldP spid="86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29" grpId="0" animBg="1"/>
      <p:bldP spid="129" grpId="1" animBg="1"/>
      <p:bldP spid="129" grpId="2" animBg="1"/>
      <p:bldP spid="130" grpId="0" animBg="1"/>
      <p:bldP spid="130" grpId="1" animBg="1"/>
      <p:bldP spid="130" grpId="2" animBg="1"/>
      <p:bldP spid="131" grpId="0" animBg="1"/>
      <p:bldP spid="131" grpId="1" animBg="1"/>
      <p:bldP spid="131" grpId="2" animBg="1"/>
      <p:bldP spid="132" grpId="0" animBg="1"/>
      <p:bldP spid="132" grpId="1" animBg="1"/>
      <p:bldP spid="132" grpId="2" animBg="1"/>
      <p:bldP spid="133" grpId="0" animBg="1"/>
      <p:bldP spid="133" grpId="1" animBg="1"/>
      <p:bldP spid="133" grpId="2" animBg="1"/>
      <p:bldP spid="134" grpId="0" animBg="1"/>
      <p:bldP spid="134" grpId="1" animBg="1"/>
      <p:bldP spid="134" grpId="2" animBg="1"/>
      <p:bldP spid="135" grpId="0" animBg="1"/>
      <p:bldP spid="135" grpId="1" animBg="1"/>
      <p:bldP spid="13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201849"/>
            <a:ext cx="76357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Complete the word webs.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04958" y="1980358"/>
            <a:ext cx="4147318" cy="2002770"/>
            <a:chOff x="204958" y="1729980"/>
            <a:chExt cx="4147318" cy="2002770"/>
          </a:xfrm>
        </p:grpSpPr>
        <p:grpSp>
          <p:nvGrpSpPr>
            <p:cNvPr id="14" name="Group 13"/>
            <p:cNvGrpSpPr/>
            <p:nvPr/>
          </p:nvGrpSpPr>
          <p:grpSpPr>
            <a:xfrm>
              <a:off x="204958" y="1729980"/>
              <a:ext cx="4147318" cy="2002770"/>
              <a:chOff x="204958" y="1729980"/>
              <a:chExt cx="4147318" cy="200277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04958" y="1729980"/>
                <a:ext cx="4147318" cy="2002770"/>
                <a:chOff x="204958" y="1729980"/>
                <a:chExt cx="4147318" cy="200277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204958" y="1729980"/>
                  <a:ext cx="4147318" cy="2002770"/>
                  <a:chOff x="1017270" y="1977388"/>
                  <a:chExt cx="6512429" cy="3144900"/>
                </a:xfrm>
                <a:solidFill>
                  <a:srgbClr val="6ECFF6"/>
                </a:solidFill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 flipH="1">
                    <a:off x="2383155" y="3678161"/>
                    <a:ext cx="1243965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>
                    <a:stCxn id="28" idx="2"/>
                  </p:cNvCxnSpPr>
                  <p:nvPr/>
                </p:nvCxnSpPr>
                <p:spPr>
                  <a:xfrm flipH="1">
                    <a:off x="5497829" y="2695318"/>
                    <a:ext cx="95497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5425059" y="3678161"/>
                    <a:ext cx="1316736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Straight Connector 4"/>
                  <p:cNvCxnSpPr>
                    <a:stCxn id="2" idx="2"/>
                  </p:cNvCxnSpPr>
                  <p:nvPr/>
                </p:nvCxnSpPr>
                <p:spPr>
                  <a:xfrm>
                    <a:off x="2094164" y="2695318"/>
                    <a:ext cx="150628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6ECFF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1017270" y="1977388"/>
                    <a:ext cx="2153789" cy="717930"/>
                  </a:xfrm>
                  <a:prstGeom prst="roundRect">
                    <a:avLst>
                      <a:gd name="adj" fmla="val 45834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5375910" y="1977388"/>
                    <a:ext cx="2153789" cy="717930"/>
                  </a:xfrm>
                  <a:prstGeom prst="roundRect">
                    <a:avLst>
                      <a:gd name="adj" fmla="val 41667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ounded Rectangle 28"/>
                  <p:cNvSpPr/>
                  <p:nvPr/>
                </p:nvSpPr>
                <p:spPr>
                  <a:xfrm>
                    <a:off x="1017270" y="4404358"/>
                    <a:ext cx="2153789" cy="717930"/>
                  </a:xfrm>
                  <a:prstGeom prst="roundRect">
                    <a:avLst>
                      <a:gd name="adj" fmla="val 47917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5375910" y="4404358"/>
                    <a:ext cx="2153789" cy="717930"/>
                  </a:xfrm>
                  <a:prstGeom prst="roundRect">
                    <a:avLst>
                      <a:gd name="adj" fmla="val 43750"/>
                    </a:avLst>
                  </a:prstGeom>
                  <a:grpFill/>
                  <a:ln>
                    <a:solidFill>
                      <a:srgbClr val="6ECFF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413657" y="1729980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/>
                    <a:t>arms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188113" y="1740504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/>
                    <a:t>hair</a:t>
                  </a:r>
                </a:p>
              </p:txBody>
            </p:sp>
          </p:grpSp>
          <p:sp>
            <p:nvSpPr>
              <p:cNvPr id="9" name="Oval 8"/>
              <p:cNvSpPr/>
              <p:nvPr/>
            </p:nvSpPr>
            <p:spPr>
              <a:xfrm>
                <a:off x="1602772" y="2276667"/>
                <a:ext cx="1643743" cy="805543"/>
              </a:xfrm>
              <a:prstGeom prst="ellipse">
                <a:avLst/>
              </a:prstGeom>
              <a:solidFill>
                <a:srgbClr val="3BBEF3"/>
              </a:solidFill>
              <a:ln>
                <a:solidFill>
                  <a:srgbClr val="3BBEF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28267" y="2325925"/>
              <a:ext cx="9638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/>
                <a:t>long / short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62606" y="1990882"/>
            <a:ext cx="4147318" cy="2002770"/>
            <a:chOff x="4762606" y="1740504"/>
            <a:chExt cx="4147318" cy="2002770"/>
          </a:xfrm>
        </p:grpSpPr>
        <p:grpSp>
          <p:nvGrpSpPr>
            <p:cNvPr id="23" name="Group 22"/>
            <p:cNvGrpSpPr/>
            <p:nvPr/>
          </p:nvGrpSpPr>
          <p:grpSpPr>
            <a:xfrm>
              <a:off x="4762606" y="1740504"/>
              <a:ext cx="4147318" cy="2002770"/>
              <a:chOff x="204958" y="1729980"/>
              <a:chExt cx="4147318" cy="200277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04958" y="1729980"/>
                <a:ext cx="4147318" cy="2002770"/>
                <a:chOff x="204958" y="1729980"/>
                <a:chExt cx="4147318" cy="2002770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204958" y="1729980"/>
                  <a:ext cx="4147318" cy="2002770"/>
                  <a:chOff x="1017270" y="1977388"/>
                  <a:chExt cx="6512429" cy="3144900"/>
                </a:xfrm>
                <a:solidFill>
                  <a:srgbClr val="6ECFF6"/>
                </a:solidFill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 flipH="1">
                    <a:off x="2383155" y="3678161"/>
                    <a:ext cx="1243965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8" idx="2"/>
                  </p:cNvCxnSpPr>
                  <p:nvPr/>
                </p:nvCxnSpPr>
                <p:spPr>
                  <a:xfrm flipH="1">
                    <a:off x="5497829" y="2695318"/>
                    <a:ext cx="95497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5425059" y="3678161"/>
                    <a:ext cx="1316736" cy="732406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>
                    <a:stCxn id="37" idx="2"/>
                  </p:cNvCxnSpPr>
                  <p:nvPr/>
                </p:nvCxnSpPr>
                <p:spPr>
                  <a:xfrm>
                    <a:off x="2094164" y="2695318"/>
                    <a:ext cx="1506285" cy="563118"/>
                  </a:xfrm>
                  <a:prstGeom prst="line">
                    <a:avLst/>
                  </a:prstGeom>
                  <a:grpFill/>
                  <a:ln w="19050">
                    <a:solidFill>
                      <a:srgbClr val="F490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1017270" y="1977388"/>
                    <a:ext cx="2153789" cy="717930"/>
                  </a:xfrm>
                  <a:prstGeom prst="roundRect">
                    <a:avLst>
                      <a:gd name="adj" fmla="val 45834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ounded Rectangle 37"/>
                  <p:cNvSpPr/>
                  <p:nvPr/>
                </p:nvSpPr>
                <p:spPr>
                  <a:xfrm>
                    <a:off x="5375910" y="1977388"/>
                    <a:ext cx="2153789" cy="717930"/>
                  </a:xfrm>
                  <a:prstGeom prst="roundRect">
                    <a:avLst>
                      <a:gd name="adj" fmla="val 41667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ounded Rectangle 38"/>
                  <p:cNvSpPr/>
                  <p:nvPr/>
                </p:nvSpPr>
                <p:spPr>
                  <a:xfrm>
                    <a:off x="1017270" y="4404358"/>
                    <a:ext cx="2153789" cy="717930"/>
                  </a:xfrm>
                  <a:prstGeom prst="roundRect">
                    <a:avLst>
                      <a:gd name="adj" fmla="val 47917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5375910" y="4404358"/>
                    <a:ext cx="2153789" cy="717930"/>
                  </a:xfrm>
                  <a:prstGeom prst="roundRect">
                    <a:avLst>
                      <a:gd name="adj" fmla="val 43750"/>
                    </a:avLst>
                  </a:prstGeom>
                  <a:solidFill>
                    <a:srgbClr val="F490AD"/>
                  </a:solidFill>
                  <a:ln>
                    <a:solidFill>
                      <a:srgbClr val="F490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413657" y="1729980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/>
                    <a:t>nose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188113" y="1740504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/>
                    <a:t>eyes</a:t>
                  </a:r>
                </a:p>
              </p:txBody>
            </p:sp>
          </p:grpSp>
          <p:sp>
            <p:nvSpPr>
              <p:cNvPr id="25" name="Oval 24"/>
              <p:cNvSpPr/>
              <p:nvPr/>
            </p:nvSpPr>
            <p:spPr>
              <a:xfrm>
                <a:off x="1602772" y="2276667"/>
                <a:ext cx="1643743" cy="805543"/>
              </a:xfrm>
              <a:prstGeom prst="ellipse">
                <a:avLst/>
              </a:prstGeom>
              <a:solidFill>
                <a:srgbClr val="EF5F88"/>
              </a:solidFill>
              <a:ln>
                <a:solidFill>
                  <a:srgbClr val="EF5F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568301" y="2325925"/>
              <a:ext cx="9638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/>
                <a:t>big / small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98341" y="4473395"/>
            <a:ext cx="4147318" cy="2002770"/>
            <a:chOff x="2498341" y="4473395"/>
            <a:chExt cx="4147318" cy="2002770"/>
          </a:xfrm>
        </p:grpSpPr>
        <p:grpSp>
          <p:nvGrpSpPr>
            <p:cNvPr id="41" name="Group 40"/>
            <p:cNvGrpSpPr/>
            <p:nvPr/>
          </p:nvGrpSpPr>
          <p:grpSpPr>
            <a:xfrm>
              <a:off x="2498341" y="4473395"/>
              <a:ext cx="4147318" cy="2002770"/>
              <a:chOff x="204958" y="1729980"/>
              <a:chExt cx="4147318" cy="200277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204958" y="1729980"/>
                <a:ext cx="4147318" cy="2002770"/>
                <a:chOff x="204958" y="1729980"/>
                <a:chExt cx="4147318" cy="2002770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204958" y="1729980"/>
                  <a:ext cx="4147318" cy="2002770"/>
                  <a:chOff x="1017270" y="1977388"/>
                  <a:chExt cx="6512429" cy="3144900"/>
                </a:xfrm>
                <a:solidFill>
                  <a:srgbClr val="6ECFF6"/>
                </a:solidFill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flipH="1">
                    <a:off x="2383155" y="3678161"/>
                    <a:ext cx="1243965" cy="732406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>
                    <a:stCxn id="55" idx="2"/>
                  </p:cNvCxnSpPr>
                  <p:nvPr/>
                </p:nvCxnSpPr>
                <p:spPr>
                  <a:xfrm flipH="1">
                    <a:off x="5497829" y="2695318"/>
                    <a:ext cx="954975" cy="563118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5425059" y="3678161"/>
                    <a:ext cx="1316736" cy="732406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4" idx="2"/>
                  </p:cNvCxnSpPr>
                  <p:nvPr/>
                </p:nvCxnSpPr>
                <p:spPr>
                  <a:xfrm>
                    <a:off x="2094164" y="2695318"/>
                    <a:ext cx="1506285" cy="563118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Rounded Rectangle 53"/>
                  <p:cNvSpPr/>
                  <p:nvPr/>
                </p:nvSpPr>
                <p:spPr>
                  <a:xfrm>
                    <a:off x="1017270" y="1977388"/>
                    <a:ext cx="2153789" cy="717930"/>
                  </a:xfrm>
                  <a:prstGeom prst="roundRect">
                    <a:avLst>
                      <a:gd name="adj" fmla="val 45834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ounded Rectangle 54"/>
                  <p:cNvSpPr/>
                  <p:nvPr/>
                </p:nvSpPr>
                <p:spPr>
                  <a:xfrm>
                    <a:off x="5375910" y="1977388"/>
                    <a:ext cx="2153789" cy="717930"/>
                  </a:xfrm>
                  <a:prstGeom prst="roundRect">
                    <a:avLst>
                      <a:gd name="adj" fmla="val 41667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1017270" y="4404358"/>
                    <a:ext cx="2153789" cy="717930"/>
                  </a:xfrm>
                  <a:prstGeom prst="roundRect">
                    <a:avLst>
                      <a:gd name="adj" fmla="val 47917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ounded Rectangle 56"/>
                  <p:cNvSpPr/>
                  <p:nvPr/>
                </p:nvSpPr>
                <p:spPr>
                  <a:xfrm>
                    <a:off x="5375910" y="4404358"/>
                    <a:ext cx="2153789" cy="717930"/>
                  </a:xfrm>
                  <a:prstGeom prst="roundRect">
                    <a:avLst>
                      <a:gd name="adj" fmla="val 43750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" name="TextBox 44"/>
                <p:cNvSpPr txBox="1"/>
                <p:nvPr/>
              </p:nvSpPr>
              <p:spPr>
                <a:xfrm>
                  <a:off x="394461" y="1729980"/>
                  <a:ext cx="97592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/>
                    <a:t>blonde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3188113" y="1740504"/>
                  <a:ext cx="95672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/>
                    <a:t>curly</a:t>
                  </a:r>
                </a:p>
              </p:txBody>
            </p:sp>
          </p:grpSp>
          <p:sp>
            <p:nvSpPr>
              <p:cNvPr id="43" name="Oval 42"/>
              <p:cNvSpPr/>
              <p:nvPr/>
            </p:nvSpPr>
            <p:spPr>
              <a:xfrm>
                <a:off x="1602772" y="2276667"/>
                <a:ext cx="1643743" cy="805543"/>
              </a:xfrm>
              <a:prstGeom prst="ellipse">
                <a:avLst/>
              </a:prstGeom>
              <a:solidFill>
                <a:srgbClr val="F094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4236567" y="5207409"/>
              <a:ext cx="9638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/>
                <a:t>hair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9994" y="1180214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201849"/>
            <a:ext cx="76357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Complete the word webs.</a:t>
            </a:r>
          </a:p>
        </p:txBody>
      </p:sp>
      <p:cxnSp>
        <p:nvCxnSpPr>
          <p:cNvPr id="10" name="Straight Connector 9"/>
          <p:cNvCxnSpPr>
            <a:cxnSpLocks/>
            <a:stCxn id="28" idx="2"/>
          </p:cNvCxnSpPr>
          <p:nvPr/>
        </p:nvCxnSpPr>
        <p:spPr>
          <a:xfrm flipH="1">
            <a:off x="5059644" y="2878626"/>
            <a:ext cx="1130868" cy="464934"/>
          </a:xfrm>
          <a:prstGeom prst="line">
            <a:avLst/>
          </a:prstGeom>
          <a:solidFill>
            <a:srgbClr val="6ECFF6"/>
          </a:solidFill>
          <a:ln w="19050">
            <a:solidFill>
              <a:srgbClr val="6ECF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endCxn id="60" idx="0"/>
          </p:cNvCxnSpPr>
          <p:nvPr/>
        </p:nvCxnSpPr>
        <p:spPr>
          <a:xfrm flipH="1">
            <a:off x="2819798" y="3863532"/>
            <a:ext cx="1689518" cy="646256"/>
          </a:xfrm>
          <a:prstGeom prst="line">
            <a:avLst/>
          </a:prstGeom>
          <a:solidFill>
            <a:srgbClr val="6ECFF6"/>
          </a:solidFill>
          <a:ln w="19050">
            <a:solidFill>
              <a:srgbClr val="6ECF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  <a:stCxn id="2" idx="2"/>
          </p:cNvCxnSpPr>
          <p:nvPr/>
        </p:nvCxnSpPr>
        <p:spPr>
          <a:xfrm>
            <a:off x="2953770" y="2895964"/>
            <a:ext cx="944471" cy="342623"/>
          </a:xfrm>
          <a:prstGeom prst="line">
            <a:avLst/>
          </a:prstGeom>
          <a:solidFill>
            <a:srgbClr val="6ECFF6"/>
          </a:solidFill>
          <a:ln w="19050">
            <a:solidFill>
              <a:srgbClr val="6ECF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199390" y="2301604"/>
            <a:ext cx="1508760" cy="594360"/>
          </a:xfrm>
          <a:prstGeom prst="roundRect">
            <a:avLst>
              <a:gd name="adj" fmla="val 45834"/>
            </a:avLst>
          </a:prstGeom>
          <a:solidFill>
            <a:srgbClr val="6ECFF6"/>
          </a:solidFill>
          <a:ln>
            <a:solidFill>
              <a:srgbClr val="6E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436413" y="2281379"/>
            <a:ext cx="1508197" cy="597247"/>
          </a:xfrm>
          <a:prstGeom prst="roundRect">
            <a:avLst>
              <a:gd name="adj" fmla="val 41667"/>
            </a:avLst>
          </a:prstGeom>
          <a:solidFill>
            <a:srgbClr val="6ECFF6"/>
          </a:solidFill>
          <a:ln>
            <a:solidFill>
              <a:srgbClr val="6E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33643" y="2300595"/>
            <a:ext cx="1240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73406" y="2301604"/>
            <a:ext cx="130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hair</a:t>
            </a:r>
          </a:p>
        </p:txBody>
      </p:sp>
      <p:sp>
        <p:nvSpPr>
          <p:cNvPr id="9" name="Oval 8"/>
          <p:cNvSpPr/>
          <p:nvPr/>
        </p:nvSpPr>
        <p:spPr>
          <a:xfrm>
            <a:off x="3662481" y="2968113"/>
            <a:ext cx="1685374" cy="952469"/>
          </a:xfrm>
          <a:prstGeom prst="ellipse">
            <a:avLst/>
          </a:prstGeom>
          <a:solidFill>
            <a:srgbClr val="3BBEF3"/>
          </a:solidFill>
          <a:ln>
            <a:solidFill>
              <a:srgbClr val="3BB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98274" y="2975702"/>
            <a:ext cx="1249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long / short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9994" y="1180214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FCCB45B-AA7D-4CA3-A28A-825A517E70C9}"/>
              </a:ext>
            </a:extLst>
          </p:cNvPr>
          <p:cNvGrpSpPr/>
          <p:nvPr/>
        </p:nvGrpSpPr>
        <p:grpSpPr>
          <a:xfrm>
            <a:off x="2065699" y="4509788"/>
            <a:ext cx="1508197" cy="597247"/>
            <a:chOff x="3751069" y="4223464"/>
            <a:chExt cx="1508197" cy="597247"/>
          </a:xfrm>
        </p:grpSpPr>
        <p:sp>
          <p:nvSpPr>
            <p:cNvPr id="60" name="Rounded Rectangle 27">
              <a:extLst>
                <a:ext uri="{FF2B5EF4-FFF2-40B4-BE49-F238E27FC236}">
                  <a16:creationId xmlns:a16="http://schemas.microsoft.com/office/drawing/2014/main" id="{076E3452-E243-49D6-8DFA-D015C4D1FCF3}"/>
                </a:ext>
              </a:extLst>
            </p:cNvPr>
            <p:cNvSpPr/>
            <p:nvPr/>
          </p:nvSpPr>
          <p:spPr>
            <a:xfrm>
              <a:off x="3751069" y="4223464"/>
              <a:ext cx="1508197" cy="597247"/>
            </a:xfrm>
            <a:prstGeom prst="roundRect">
              <a:avLst>
                <a:gd name="adj" fmla="val 41667"/>
              </a:avLst>
            </a:prstGeom>
            <a:solidFill>
              <a:srgbClr val="6ECFF6"/>
            </a:solidFill>
            <a:ln>
              <a:solidFill>
                <a:srgbClr val="6ECF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D920795-D325-409B-B099-51E78ACFBCC7}"/>
                </a:ext>
              </a:extLst>
            </p:cNvPr>
            <p:cNvSpPr txBox="1"/>
            <p:nvPr/>
          </p:nvSpPr>
          <p:spPr>
            <a:xfrm>
              <a:off x="3851118" y="4271397"/>
              <a:ext cx="13059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leg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710FC1-A85B-4B8F-A37E-BD59F6CFE9D4}"/>
              </a:ext>
            </a:extLst>
          </p:cNvPr>
          <p:cNvCxnSpPr>
            <a:cxnSpLocks/>
          </p:cNvCxnSpPr>
          <p:nvPr/>
        </p:nvCxnSpPr>
        <p:spPr>
          <a:xfrm>
            <a:off x="4817818" y="3863532"/>
            <a:ext cx="1132408" cy="802993"/>
          </a:xfrm>
          <a:prstGeom prst="line">
            <a:avLst/>
          </a:prstGeom>
          <a:solidFill>
            <a:srgbClr val="6ECFF6"/>
          </a:solidFill>
          <a:ln w="19050">
            <a:solidFill>
              <a:srgbClr val="6ECF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4367B3-EBEF-41A7-8BFF-728F9F8F5F0E}"/>
              </a:ext>
            </a:extLst>
          </p:cNvPr>
          <p:cNvGrpSpPr/>
          <p:nvPr/>
        </p:nvGrpSpPr>
        <p:grpSpPr>
          <a:xfrm>
            <a:off x="5247822" y="4666525"/>
            <a:ext cx="1508197" cy="597247"/>
            <a:chOff x="3751069" y="4223464"/>
            <a:chExt cx="1508197" cy="597247"/>
          </a:xfrm>
        </p:grpSpPr>
        <p:sp>
          <p:nvSpPr>
            <p:cNvPr id="23" name="Rounded Rectangle 27">
              <a:extLst>
                <a:ext uri="{FF2B5EF4-FFF2-40B4-BE49-F238E27FC236}">
                  <a16:creationId xmlns:a16="http://schemas.microsoft.com/office/drawing/2014/main" id="{D1603EB5-29E6-4CF6-9887-B737A2A64BBA}"/>
                </a:ext>
              </a:extLst>
            </p:cNvPr>
            <p:cNvSpPr/>
            <p:nvPr/>
          </p:nvSpPr>
          <p:spPr>
            <a:xfrm>
              <a:off x="3751069" y="4223464"/>
              <a:ext cx="1508197" cy="597247"/>
            </a:xfrm>
            <a:prstGeom prst="roundRect">
              <a:avLst>
                <a:gd name="adj" fmla="val 41667"/>
              </a:avLst>
            </a:prstGeom>
            <a:solidFill>
              <a:srgbClr val="6ECFF6"/>
            </a:solidFill>
            <a:ln>
              <a:solidFill>
                <a:srgbClr val="6ECF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4AEF92-EDC0-474C-8EB5-97FA5FB682D6}"/>
                </a:ext>
              </a:extLst>
            </p:cNvPr>
            <p:cNvSpPr txBox="1"/>
            <p:nvPr/>
          </p:nvSpPr>
          <p:spPr>
            <a:xfrm>
              <a:off x="3851118" y="4271397"/>
              <a:ext cx="13059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tail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57D23E-613C-4D69-ACB0-CFC72216697F}"/>
              </a:ext>
            </a:extLst>
          </p:cNvPr>
          <p:cNvGrpSpPr/>
          <p:nvPr/>
        </p:nvGrpSpPr>
        <p:grpSpPr>
          <a:xfrm>
            <a:off x="5950226" y="3385478"/>
            <a:ext cx="2875722" cy="1172243"/>
            <a:chOff x="3751069" y="4223464"/>
            <a:chExt cx="1508197" cy="1002040"/>
          </a:xfrm>
        </p:grpSpPr>
        <p:sp>
          <p:nvSpPr>
            <p:cNvPr id="26" name="Rounded Rectangle 27">
              <a:extLst>
                <a:ext uri="{FF2B5EF4-FFF2-40B4-BE49-F238E27FC236}">
                  <a16:creationId xmlns:a16="http://schemas.microsoft.com/office/drawing/2014/main" id="{D3EBE747-408D-40F5-86D8-A79F6B13EEB8}"/>
                </a:ext>
              </a:extLst>
            </p:cNvPr>
            <p:cNvSpPr/>
            <p:nvPr/>
          </p:nvSpPr>
          <p:spPr>
            <a:xfrm>
              <a:off x="3751069" y="4223464"/>
              <a:ext cx="1508197" cy="597247"/>
            </a:xfrm>
            <a:prstGeom prst="roundRect">
              <a:avLst>
                <a:gd name="adj" fmla="val 41667"/>
              </a:avLst>
            </a:prstGeom>
            <a:solidFill>
              <a:srgbClr val="6ECFF6"/>
            </a:solidFill>
            <a:ln>
              <a:solidFill>
                <a:srgbClr val="6ECF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3B2242-BBDF-41C8-9DCD-53F0C67AE7B6}"/>
                </a:ext>
              </a:extLst>
            </p:cNvPr>
            <p:cNvSpPr txBox="1"/>
            <p:nvPr/>
          </p:nvSpPr>
          <p:spPr>
            <a:xfrm>
              <a:off x="3851118" y="4271397"/>
              <a:ext cx="13059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Finger/toe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601E5A-54BE-4E02-A4D5-D15A84ABDBA3}"/>
              </a:ext>
            </a:extLst>
          </p:cNvPr>
          <p:cNvCxnSpPr>
            <a:cxnSpLocks/>
          </p:cNvCxnSpPr>
          <p:nvPr/>
        </p:nvCxnSpPr>
        <p:spPr>
          <a:xfrm flipH="1" flipV="1">
            <a:off x="5347855" y="3570767"/>
            <a:ext cx="579440" cy="127963"/>
          </a:xfrm>
          <a:prstGeom prst="line">
            <a:avLst/>
          </a:prstGeom>
          <a:solidFill>
            <a:srgbClr val="6ECFF6"/>
          </a:solidFill>
          <a:ln w="19050">
            <a:solidFill>
              <a:srgbClr val="6ECF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22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984E4C9-D79C-43AD-A14B-5A4342C53232}"/>
              </a:ext>
            </a:extLst>
          </p:cNvPr>
          <p:cNvCxnSpPr>
            <a:cxnSpLocks/>
          </p:cNvCxnSpPr>
          <p:nvPr/>
        </p:nvCxnSpPr>
        <p:spPr>
          <a:xfrm>
            <a:off x="5121476" y="3753342"/>
            <a:ext cx="1048415" cy="0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E25233-6D5E-41B9-A923-CD7E7688285B}"/>
              </a:ext>
            </a:extLst>
          </p:cNvPr>
          <p:cNvCxnSpPr>
            <a:cxnSpLocks/>
          </p:cNvCxnSpPr>
          <p:nvPr/>
        </p:nvCxnSpPr>
        <p:spPr>
          <a:xfrm>
            <a:off x="2682668" y="3753342"/>
            <a:ext cx="1048415" cy="0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201849"/>
            <a:ext cx="76357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Complete the word webs.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 flipH="1">
            <a:off x="3619195" y="4089541"/>
            <a:ext cx="531342" cy="646863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stCxn id="38" idx="2"/>
          </p:cNvCxnSpPr>
          <p:nvPr/>
        </p:nvCxnSpPr>
        <p:spPr>
          <a:xfrm flipH="1">
            <a:off x="5012164" y="2779203"/>
            <a:ext cx="1016275" cy="746013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4786212" y="4075076"/>
            <a:ext cx="508137" cy="661328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37" idx="2"/>
          </p:cNvCxnSpPr>
          <p:nvPr/>
        </p:nvCxnSpPr>
        <p:spPr>
          <a:xfrm>
            <a:off x="3252721" y="2779203"/>
            <a:ext cx="686236" cy="656722"/>
          </a:xfrm>
          <a:prstGeom prst="line">
            <a:avLst/>
          </a:prstGeom>
          <a:solidFill>
            <a:srgbClr val="6ECFF6"/>
          </a:solidFill>
          <a:ln w="19050">
            <a:solidFill>
              <a:srgbClr val="F49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5E745E-CFBD-4FF0-93A3-D1BFB6C530F5}"/>
              </a:ext>
            </a:extLst>
          </p:cNvPr>
          <p:cNvGrpSpPr/>
          <p:nvPr/>
        </p:nvGrpSpPr>
        <p:grpSpPr>
          <a:xfrm>
            <a:off x="2498341" y="2184843"/>
            <a:ext cx="1508760" cy="594360"/>
            <a:chOff x="2498341" y="1926227"/>
            <a:chExt cx="1508760" cy="594360"/>
          </a:xfrm>
        </p:grpSpPr>
        <p:sp>
          <p:nvSpPr>
            <p:cNvPr id="37" name="Rounded Rectangle 36"/>
            <p:cNvSpPr/>
            <p:nvPr/>
          </p:nvSpPr>
          <p:spPr>
            <a:xfrm>
              <a:off x="2498341" y="1926227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74358" y="1970583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nose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3F5385-2513-41B0-BD13-EF2BEBEE1B9F}"/>
              </a:ext>
            </a:extLst>
          </p:cNvPr>
          <p:cNvGrpSpPr/>
          <p:nvPr/>
        </p:nvGrpSpPr>
        <p:grpSpPr>
          <a:xfrm>
            <a:off x="5274059" y="2184843"/>
            <a:ext cx="1508760" cy="594360"/>
            <a:chOff x="5274059" y="1926227"/>
            <a:chExt cx="1508760" cy="594360"/>
          </a:xfrm>
        </p:grpSpPr>
        <p:sp>
          <p:nvSpPr>
            <p:cNvPr id="38" name="Rounded Rectangle 37"/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50076" y="1961797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eyes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341A73F-494B-4D11-8162-694BA56A78E7}"/>
              </a:ext>
            </a:extLst>
          </p:cNvPr>
          <p:cNvGrpSpPr/>
          <p:nvPr/>
        </p:nvGrpSpPr>
        <p:grpSpPr>
          <a:xfrm>
            <a:off x="3647312" y="3201122"/>
            <a:ext cx="1701256" cy="972987"/>
            <a:chOff x="3838643" y="2472914"/>
            <a:chExt cx="1701256" cy="972987"/>
          </a:xfrm>
        </p:grpSpPr>
        <p:sp>
          <p:nvSpPr>
            <p:cNvPr id="25" name="Oval 24"/>
            <p:cNvSpPr/>
            <p:nvPr/>
          </p:nvSpPr>
          <p:spPr>
            <a:xfrm>
              <a:off x="3838643" y="2472914"/>
              <a:ext cx="1701256" cy="954107"/>
            </a:xfrm>
            <a:prstGeom prst="ellipse">
              <a:avLst/>
            </a:prstGeom>
            <a:solidFill>
              <a:srgbClr val="EF5F88"/>
            </a:solidFill>
            <a:ln>
              <a:solidFill>
                <a:srgbClr val="EF5F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39600" y="2491794"/>
              <a:ext cx="9638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big / small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9994" y="1180214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EFEAD77-45A9-4AFE-8AC6-F5EF674F52C4}"/>
              </a:ext>
            </a:extLst>
          </p:cNvPr>
          <p:cNvGrpSpPr/>
          <p:nvPr/>
        </p:nvGrpSpPr>
        <p:grpSpPr>
          <a:xfrm>
            <a:off x="1329516" y="3399875"/>
            <a:ext cx="1508760" cy="594360"/>
            <a:chOff x="5274059" y="1926227"/>
            <a:chExt cx="1508760" cy="594360"/>
          </a:xfrm>
        </p:grpSpPr>
        <p:sp>
          <p:nvSpPr>
            <p:cNvPr id="65" name="Rounded Rectangle 37">
              <a:extLst>
                <a:ext uri="{FF2B5EF4-FFF2-40B4-BE49-F238E27FC236}">
                  <a16:creationId xmlns:a16="http://schemas.microsoft.com/office/drawing/2014/main" id="{59CCFB27-8945-4C06-BB2E-35E55602A14F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E36AFEA-F060-4AF7-9DAD-D8E25A00C685}"/>
                </a:ext>
              </a:extLst>
            </p:cNvPr>
            <p:cNvSpPr txBox="1"/>
            <p:nvPr/>
          </p:nvSpPr>
          <p:spPr>
            <a:xfrm>
              <a:off x="5550076" y="1961797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head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34B537-64F4-475B-ACC7-F6F0C6CCF71D}"/>
              </a:ext>
            </a:extLst>
          </p:cNvPr>
          <p:cNvGrpSpPr/>
          <p:nvPr/>
        </p:nvGrpSpPr>
        <p:grpSpPr>
          <a:xfrm>
            <a:off x="6152128" y="3435925"/>
            <a:ext cx="1508760" cy="594360"/>
            <a:chOff x="5274059" y="1926227"/>
            <a:chExt cx="1508760" cy="594360"/>
          </a:xfrm>
        </p:grpSpPr>
        <p:sp>
          <p:nvSpPr>
            <p:cNvPr id="68" name="Rounded Rectangle 37">
              <a:extLst>
                <a:ext uri="{FF2B5EF4-FFF2-40B4-BE49-F238E27FC236}">
                  <a16:creationId xmlns:a16="http://schemas.microsoft.com/office/drawing/2014/main" id="{E6247C87-0E80-4CAE-843E-CC37F95AC250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34FFF6C-0370-4CC0-AB76-501A2D238EE5}"/>
                </a:ext>
              </a:extLst>
            </p:cNvPr>
            <p:cNvSpPr txBox="1"/>
            <p:nvPr/>
          </p:nvSpPr>
          <p:spPr>
            <a:xfrm>
              <a:off x="5550076" y="1961797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feet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B0FEB85-1957-484C-B63D-C0BBFEE13B7B}"/>
              </a:ext>
            </a:extLst>
          </p:cNvPr>
          <p:cNvGrpSpPr/>
          <p:nvPr/>
        </p:nvGrpSpPr>
        <p:grpSpPr>
          <a:xfrm>
            <a:off x="2682668" y="4723969"/>
            <a:ext cx="1508760" cy="594360"/>
            <a:chOff x="5274059" y="1926227"/>
            <a:chExt cx="1508760" cy="594360"/>
          </a:xfrm>
        </p:grpSpPr>
        <p:sp>
          <p:nvSpPr>
            <p:cNvPr id="71" name="Rounded Rectangle 37">
              <a:extLst>
                <a:ext uri="{FF2B5EF4-FFF2-40B4-BE49-F238E27FC236}">
                  <a16:creationId xmlns:a16="http://schemas.microsoft.com/office/drawing/2014/main" id="{50CA1ABD-D229-4FD2-AD72-AAF40F421DD4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37D5331-F109-4132-8446-81E40A8C3004}"/>
                </a:ext>
              </a:extLst>
            </p:cNvPr>
            <p:cNvSpPr txBox="1"/>
            <p:nvPr/>
          </p:nvSpPr>
          <p:spPr>
            <a:xfrm>
              <a:off x="5550076" y="1961797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hand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FB9FA29-AA82-4CEE-B6EB-71538BB0BC4C}"/>
              </a:ext>
            </a:extLst>
          </p:cNvPr>
          <p:cNvGrpSpPr/>
          <p:nvPr/>
        </p:nvGrpSpPr>
        <p:grpSpPr>
          <a:xfrm>
            <a:off x="4765921" y="4723969"/>
            <a:ext cx="1508760" cy="594360"/>
            <a:chOff x="5274059" y="1926227"/>
            <a:chExt cx="1508760" cy="594360"/>
          </a:xfrm>
        </p:grpSpPr>
        <p:sp>
          <p:nvSpPr>
            <p:cNvPr id="74" name="Rounded Rectangle 37">
              <a:extLst>
                <a:ext uri="{FF2B5EF4-FFF2-40B4-BE49-F238E27FC236}">
                  <a16:creationId xmlns:a16="http://schemas.microsoft.com/office/drawing/2014/main" id="{4C8E88C6-9B8A-495C-ACEB-1579AA6DBC6C}"/>
                </a:ext>
              </a:extLst>
            </p:cNvPr>
            <p:cNvSpPr/>
            <p:nvPr/>
          </p:nvSpPr>
          <p:spPr>
            <a:xfrm>
              <a:off x="5274059" y="1926227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rgbClr val="F490AD"/>
            </a:solidFill>
            <a:ln>
              <a:solidFill>
                <a:srgbClr val="F49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806F8EB-D057-4A64-BCAC-CB3B6C523BA8}"/>
                </a:ext>
              </a:extLst>
            </p:cNvPr>
            <p:cNvSpPr txBox="1"/>
            <p:nvPr/>
          </p:nvSpPr>
          <p:spPr>
            <a:xfrm>
              <a:off x="5550076" y="1961797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022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DA131BE-BD85-46EC-B656-AED65C63F85D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4593967" y="3965182"/>
            <a:ext cx="126385" cy="961785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A4344CD-DF0E-49C4-95CB-104AF78C925F}"/>
              </a:ext>
            </a:extLst>
          </p:cNvPr>
          <p:cNvCxnSpPr>
            <a:cxnSpLocks/>
          </p:cNvCxnSpPr>
          <p:nvPr/>
        </p:nvCxnSpPr>
        <p:spPr>
          <a:xfrm>
            <a:off x="5117015" y="3720346"/>
            <a:ext cx="985400" cy="894712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5CF99DC-3D7A-4F6F-8BBC-707F841B925B}"/>
              </a:ext>
            </a:extLst>
          </p:cNvPr>
          <p:cNvCxnSpPr>
            <a:cxnSpLocks/>
            <a:stCxn id="43" idx="6"/>
            <a:endCxn id="75" idx="1"/>
          </p:cNvCxnSpPr>
          <p:nvPr/>
        </p:nvCxnSpPr>
        <p:spPr>
          <a:xfrm flipV="1">
            <a:off x="5269792" y="3290363"/>
            <a:ext cx="959618" cy="324617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201849"/>
            <a:ext cx="76357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Complete the word webs.</a:t>
            </a:r>
          </a:p>
        </p:txBody>
      </p:sp>
      <p:cxnSp>
        <p:nvCxnSpPr>
          <p:cNvPr id="47" name="Straight Connector 46"/>
          <p:cNvCxnSpPr>
            <a:cxnSpLocks/>
          </p:cNvCxnSpPr>
          <p:nvPr/>
        </p:nvCxnSpPr>
        <p:spPr>
          <a:xfrm flipH="1">
            <a:off x="3323252" y="3881353"/>
            <a:ext cx="893527" cy="797716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 flipH="1">
            <a:off x="4630446" y="2699024"/>
            <a:ext cx="492489" cy="795863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  <a:stCxn id="63" idx="3"/>
            <a:endCxn id="43" idx="2"/>
          </p:cNvCxnSpPr>
          <p:nvPr/>
        </p:nvCxnSpPr>
        <p:spPr>
          <a:xfrm flipV="1">
            <a:off x="2773759" y="3614980"/>
            <a:ext cx="852290" cy="23636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3239008" y="2665521"/>
            <a:ext cx="581673" cy="815811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A0C358-91EB-448E-B06C-DDD6B78E157C}"/>
              </a:ext>
            </a:extLst>
          </p:cNvPr>
          <p:cNvGrpSpPr/>
          <p:nvPr/>
        </p:nvGrpSpPr>
        <p:grpSpPr>
          <a:xfrm>
            <a:off x="2311921" y="2131926"/>
            <a:ext cx="1508760" cy="594360"/>
            <a:chOff x="2424643" y="2542995"/>
            <a:chExt cx="1508760" cy="594360"/>
          </a:xfrm>
        </p:grpSpPr>
        <p:sp>
          <p:nvSpPr>
            <p:cNvPr id="54" name="Rounded Rectangle 53"/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blonde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4630446" y="2104664"/>
            <a:ext cx="1508760" cy="594360"/>
            <a:chOff x="5200361" y="2542995"/>
            <a:chExt cx="1508760" cy="594360"/>
          </a:xfrm>
        </p:grpSpPr>
        <p:sp>
          <p:nvSpPr>
            <p:cNvPr id="55" name="Rounded Rectangle 54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76378" y="2581063"/>
              <a:ext cx="95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curly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DDA3A2E-12A7-4478-A922-A207FD3EF5AE}"/>
              </a:ext>
            </a:extLst>
          </p:cNvPr>
          <p:cNvGrpSpPr/>
          <p:nvPr/>
        </p:nvGrpSpPr>
        <p:grpSpPr>
          <a:xfrm>
            <a:off x="3626049" y="3212208"/>
            <a:ext cx="1643743" cy="805543"/>
            <a:chOff x="3822457" y="3089682"/>
            <a:chExt cx="1643743" cy="805543"/>
          </a:xfrm>
        </p:grpSpPr>
        <p:sp>
          <p:nvSpPr>
            <p:cNvPr id="43" name="Oval 42"/>
            <p:cNvSpPr/>
            <p:nvPr/>
          </p:nvSpPr>
          <p:spPr>
            <a:xfrm>
              <a:off x="3822457" y="3089682"/>
              <a:ext cx="1643743" cy="805543"/>
            </a:xfrm>
            <a:prstGeom prst="ellipse">
              <a:avLst/>
            </a:prstGeom>
            <a:solidFill>
              <a:srgbClr val="F094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62380" y="3230843"/>
              <a:ext cx="96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hair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9994" y="1180214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0B0B9CB-1073-4CAC-8496-9EAB10990BE4}"/>
              </a:ext>
            </a:extLst>
          </p:cNvPr>
          <p:cNvGrpSpPr/>
          <p:nvPr/>
        </p:nvGrpSpPr>
        <p:grpSpPr>
          <a:xfrm>
            <a:off x="1390323" y="3347629"/>
            <a:ext cx="1508760" cy="594360"/>
            <a:chOff x="2424643" y="2542995"/>
            <a:chExt cx="1508760" cy="594360"/>
          </a:xfrm>
        </p:grpSpPr>
        <p:sp>
          <p:nvSpPr>
            <p:cNvPr id="62" name="Rounded Rectangle 53">
              <a:extLst>
                <a:ext uri="{FF2B5EF4-FFF2-40B4-BE49-F238E27FC236}">
                  <a16:creationId xmlns:a16="http://schemas.microsoft.com/office/drawing/2014/main" id="{DE1CAA3A-6AED-41DD-8FBA-E86E07146F95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E2DC08-A174-4695-8B53-3D83D5BA49F5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black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2D132D3-91A3-4C0F-B8C8-98916B6C2ED9}"/>
              </a:ext>
            </a:extLst>
          </p:cNvPr>
          <p:cNvGrpSpPr/>
          <p:nvPr/>
        </p:nvGrpSpPr>
        <p:grpSpPr>
          <a:xfrm>
            <a:off x="1817119" y="4563333"/>
            <a:ext cx="1690761" cy="983484"/>
            <a:chOff x="2424643" y="2542995"/>
            <a:chExt cx="1508760" cy="983484"/>
          </a:xfrm>
        </p:grpSpPr>
        <p:sp>
          <p:nvSpPr>
            <p:cNvPr id="65" name="Rounded Rectangle 53">
              <a:extLst>
                <a:ext uri="{FF2B5EF4-FFF2-40B4-BE49-F238E27FC236}">
                  <a16:creationId xmlns:a16="http://schemas.microsoft.com/office/drawing/2014/main" id="{3AB1B905-15DF-405C-BC2C-8880123D586A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3E5990-92F4-4EF0-88EA-1EC355031993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straight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B060537-F6E6-4D10-959A-5920C25CC5EE}"/>
              </a:ext>
            </a:extLst>
          </p:cNvPr>
          <p:cNvGrpSpPr/>
          <p:nvPr/>
        </p:nvGrpSpPr>
        <p:grpSpPr>
          <a:xfrm>
            <a:off x="3965972" y="4897590"/>
            <a:ext cx="1508760" cy="594360"/>
            <a:chOff x="2424643" y="2542995"/>
            <a:chExt cx="1508760" cy="594360"/>
          </a:xfrm>
        </p:grpSpPr>
        <p:sp>
          <p:nvSpPr>
            <p:cNvPr id="68" name="Rounded Rectangle 53">
              <a:extLst>
                <a:ext uri="{FF2B5EF4-FFF2-40B4-BE49-F238E27FC236}">
                  <a16:creationId xmlns:a16="http://schemas.microsoft.com/office/drawing/2014/main" id="{51A9EF47-2CAF-42E4-A88B-1FA6ACE51009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803B60F-B4D8-40DD-9402-4994BF0CFDFD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fair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A735741-A966-4373-AE53-AC7076A851B9}"/>
              </a:ext>
            </a:extLst>
          </p:cNvPr>
          <p:cNvGrpSpPr/>
          <p:nvPr/>
        </p:nvGrpSpPr>
        <p:grpSpPr>
          <a:xfrm>
            <a:off x="5898901" y="4347390"/>
            <a:ext cx="1508760" cy="594360"/>
            <a:chOff x="2424643" y="2542995"/>
            <a:chExt cx="1508760" cy="594360"/>
          </a:xfrm>
        </p:grpSpPr>
        <p:sp>
          <p:nvSpPr>
            <p:cNvPr id="71" name="Rounded Rectangle 53">
              <a:extLst>
                <a:ext uri="{FF2B5EF4-FFF2-40B4-BE49-F238E27FC236}">
                  <a16:creationId xmlns:a16="http://schemas.microsoft.com/office/drawing/2014/main" id="{C55850A1-A536-4AC0-9BB4-F77AA9E32A1C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21D7C54-AC35-4642-A840-49500D878933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wavy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1088E36-CC9C-41DA-A6B7-13902AA1763D}"/>
              </a:ext>
            </a:extLst>
          </p:cNvPr>
          <p:cNvGrpSpPr/>
          <p:nvPr/>
        </p:nvGrpSpPr>
        <p:grpSpPr>
          <a:xfrm>
            <a:off x="6024225" y="2999376"/>
            <a:ext cx="2470196" cy="594360"/>
            <a:chOff x="2424643" y="2542995"/>
            <a:chExt cx="1508760" cy="594360"/>
          </a:xfrm>
        </p:grpSpPr>
        <p:sp>
          <p:nvSpPr>
            <p:cNvPr id="74" name="Rounded Rectangle 53">
              <a:extLst>
                <a:ext uri="{FF2B5EF4-FFF2-40B4-BE49-F238E27FC236}">
                  <a16:creationId xmlns:a16="http://schemas.microsoft.com/office/drawing/2014/main" id="{6D0D8EAE-E685-4BDB-9A25-427479943E9D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D3515D6-456F-413E-B3F6-05153C96DDA8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long/short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E8A83F-3135-4B84-8A4C-ED57AB4AF11E}"/>
              </a:ext>
            </a:extLst>
          </p:cNvPr>
          <p:cNvGrpSpPr/>
          <p:nvPr/>
        </p:nvGrpSpPr>
        <p:grpSpPr>
          <a:xfrm>
            <a:off x="5474732" y="5153007"/>
            <a:ext cx="1508760" cy="594360"/>
            <a:chOff x="2424643" y="2542995"/>
            <a:chExt cx="1508760" cy="594360"/>
          </a:xfrm>
        </p:grpSpPr>
        <p:sp>
          <p:nvSpPr>
            <p:cNvPr id="38" name="Rounded Rectangle 53">
              <a:extLst>
                <a:ext uri="{FF2B5EF4-FFF2-40B4-BE49-F238E27FC236}">
                  <a16:creationId xmlns:a16="http://schemas.microsoft.com/office/drawing/2014/main" id="{B04A7358-1B16-42B7-8731-088D9719DD36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143D1DA-31D5-4B31-BC79-250AAA1E12BC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dyed</a:t>
              </a: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B00225C-2E0F-4461-B6F9-AE95F935480C}"/>
              </a:ext>
            </a:extLst>
          </p:cNvPr>
          <p:cNvCxnSpPr>
            <a:cxnSpLocks/>
          </p:cNvCxnSpPr>
          <p:nvPr/>
        </p:nvCxnSpPr>
        <p:spPr>
          <a:xfrm>
            <a:off x="4850839" y="3961115"/>
            <a:ext cx="1200839" cy="1318015"/>
          </a:xfrm>
          <a:prstGeom prst="line">
            <a:avLst/>
          </a:prstGeom>
          <a:solidFill>
            <a:srgbClr val="6ECFF6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807403" y="689401"/>
            <a:ext cx="771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turns to describe a classmate. Other group members guess who  he / she is.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2287" y="170286"/>
            <a:ext cx="196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Guessing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1" y="158182"/>
            <a:ext cx="1858736" cy="5433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64891" y="1953476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3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1039" y="2574253"/>
            <a:ext cx="5891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 smtClean="0"/>
              <a:t>She </a:t>
            </a:r>
            <a:r>
              <a:rPr lang="en-US" sz="2400" dirty="0"/>
              <a:t>has </a:t>
            </a:r>
            <a:r>
              <a:rPr lang="en-US" sz="2400" dirty="0" smtClean="0"/>
              <a:t>_________ and __________.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Is that </a:t>
            </a:r>
            <a:r>
              <a:rPr lang="en-US" sz="2400" dirty="0" smtClean="0"/>
              <a:t>_____?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That’s right.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68" y="3364992"/>
            <a:ext cx="3600827" cy="281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0489" y="2715186"/>
            <a:ext cx="1518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long hair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69562" y="2714998"/>
            <a:ext cx="1417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big eyes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9919" y="3268267"/>
            <a:ext cx="709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Lan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8" y="231937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82982" y="228600"/>
            <a:ext cx="4944410" cy="151664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What can you do with your friends?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5392" y="1375910"/>
            <a:ext cx="210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Times New Roman" pitchFamily="18" charset="0"/>
              </a:rPr>
              <a:t>…………….</a:t>
            </a:r>
            <a:endParaRPr lang="en-GB" dirty="0"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47" y="1745242"/>
            <a:ext cx="5931409" cy="7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Image result for sing song song with my frien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71" y="2834546"/>
            <a:ext cx="2549239" cy="213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11571" y="5544233"/>
            <a:ext cx="344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we </a:t>
            </a:r>
            <a:r>
              <a:rPr lang="en-US" b="1" i="1" dirty="0" smtClean="0"/>
              <a:t>sing some songs</a:t>
            </a:r>
            <a:endParaRPr lang="en-US" b="1" dirty="0"/>
          </a:p>
        </p:txBody>
      </p:sp>
      <p:pic>
        <p:nvPicPr>
          <p:cNvPr id="15" name="Picture 4" descr="Image result for play game with my frien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548" y="2759636"/>
            <a:ext cx="2766060" cy="2069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60810" y="5174509"/>
            <a:ext cx="356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 can play some games</a:t>
            </a:r>
            <a:endParaRPr lang="en-US" b="1" dirty="0"/>
          </a:p>
        </p:txBody>
      </p:sp>
      <p:pic>
        <p:nvPicPr>
          <p:cNvPr id="17" name="Picture 6" descr="Image result for ate many different kinds of foods with my friends in the picn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6" y="2834546"/>
            <a:ext cx="2466941" cy="1813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786" y="4829610"/>
            <a:ext cx="361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 can eat and drink together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29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907793"/>
            <a:ext cx="8892967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0" y="2515478"/>
            <a:ext cx="4491358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3906613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4" y="462278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5549383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48" y="3932132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48" y="5098079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5258" y="3932132"/>
            <a:ext cx="244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5256" y="4611053"/>
            <a:ext cx="373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the blanks with the words from the conversation.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5256" y="5508611"/>
            <a:ext cx="363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Label the body parts with the words in the box.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1843" y="3892723"/>
            <a:ext cx="382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Complete the word webs.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1843" y="5549383"/>
            <a:ext cx="4078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Take turns to describe a classmate. Other group members guess who  he / she is.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" y="3346279"/>
            <a:ext cx="307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48DA4"/>
                </a:solidFill>
              </a:rPr>
              <a:t>A surprise guest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176" y="5152674"/>
            <a:ext cx="1020536" cy="2983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62554" y="5130852"/>
            <a:ext cx="146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Guessing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81504" y="3297726"/>
            <a:ext cx="326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Biscuit</a:t>
            </a:r>
            <a:r>
              <a:rPr lang="en-US" sz="2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(n):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336799" y="3271070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62438" y="2392216"/>
            <a:ext cx="335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*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u="sng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Vocabulary: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99252" y="1925684"/>
            <a:ext cx="5871565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LESSON 1: </a:t>
            </a:r>
            <a:r>
              <a:rPr lang="en-US" sz="2800" b="1" dirty="0" err="1" smtClean="0">
                <a:solidFill>
                  <a:srgbClr val="FF0000"/>
                </a:solidFill>
                <a:latin typeface=".VnArial" pitchFamily="34" charset="0"/>
              </a:rPr>
              <a:t>Gettingstarted</a:t>
            </a:r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6992" y="390723"/>
            <a:ext cx="8451669" cy="1483581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rgbClr val="FF0000"/>
              </a:solidFill>
              <a:latin typeface=".VnBlackH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BlackH" pitchFamily="34" charset="0"/>
              </a:rPr>
              <a:t>Tuesday, October 12</a:t>
            </a:r>
            <a:r>
              <a:rPr lang="en-US" sz="4000" b="1" baseline="30000" dirty="0" smtClean="0">
                <a:solidFill>
                  <a:srgbClr val="FF0000"/>
                </a:solidFill>
                <a:latin typeface=".VnBlackH" pitchFamily="34" charset="0"/>
              </a:rPr>
              <a:t>th</a:t>
            </a:r>
            <a:r>
              <a:rPr lang="en-US" sz="4000" b="1" dirty="0" smtClean="0">
                <a:solidFill>
                  <a:srgbClr val="FF0000"/>
                </a:solidFill>
                <a:latin typeface=".VnBlackH" pitchFamily="34" charset="0"/>
              </a:rPr>
              <a:t> 2021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BlackH" pitchFamily="34" charset="0"/>
              </a:rPr>
              <a:t>Period 16. UNIT </a:t>
            </a:r>
            <a:r>
              <a:rPr lang="en-US" sz="4000" b="1" dirty="0">
                <a:solidFill>
                  <a:srgbClr val="FF0000"/>
                </a:solidFill>
                <a:latin typeface=".VnBlackH" pitchFamily="34" charset="0"/>
              </a:rPr>
              <a:t>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  <a:p>
            <a:pPr algn="ctr"/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28" name="Picture 10" descr="Image result for picnic with frie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20" y="2448903"/>
            <a:ext cx="2706623" cy="2731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Image result for bisc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60" y="2597571"/>
            <a:ext cx="3074309" cy="2399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8441" y="4565943"/>
            <a:ext cx="2357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13" indent="-265113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Magazine (n</a:t>
            </a: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US" sz="2800" spc="-7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 descr="Káº¿t quáº£ hÃ¬nh áº£nh cho pictures of magazi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25" y="2695496"/>
            <a:ext cx="2942036" cy="264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0633" y="4164083"/>
            <a:ext cx="2504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28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Glasses (</a:t>
            </a: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 ) :</a:t>
            </a:r>
            <a:endParaRPr lang="en-US" sz="2800" spc="-7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Káº¿t quáº£ hÃ¬nh áº£nh cho picture of glass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18" y="2644964"/>
            <a:ext cx="2800391" cy="26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0284" y="2910919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Picnic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(n):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9255" y="2885691"/>
            <a:ext cx="1409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1844" y="3758175"/>
            <a:ext cx="1822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13" indent="-265113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pass (v) : </a:t>
            </a:r>
            <a:endParaRPr lang="en-US" sz="2800" spc="-7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46590" y="3765818"/>
            <a:ext cx="2976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spc="-7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huyển</a:t>
            </a: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</a:t>
            </a:r>
            <a:endParaRPr lang="en-US" sz="2800" spc="-7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78941" y="4160947"/>
            <a:ext cx="2504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spc="-7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2800" spc="-7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18453" y="4574261"/>
            <a:ext cx="1417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spc="-7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ạp</a:t>
            </a: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endParaRPr lang="en-US" sz="2800" spc="-7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476" y="5016011"/>
            <a:ext cx="2478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 surprise 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33075" y="4997139"/>
            <a:ext cx="2832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spc="-7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8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7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spc="-7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19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6" grpId="0"/>
      <p:bldP spid="8" grpId="0"/>
      <p:bldP spid="9" grpId="0"/>
      <p:bldP spid="10" grpId="0"/>
      <p:bldP spid="33" grpId="0"/>
      <p:bldP spid="34" grpId="0"/>
      <p:bldP spid="35" grpId="0"/>
      <p:bldP spid="36" grpId="0"/>
      <p:bldP spid="11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365760" y="530967"/>
            <a:ext cx="3505200" cy="560387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words: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574869" y="559903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877275" y="1079016"/>
            <a:ext cx="2133600" cy="1447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picnic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441269" y="4303546"/>
            <a:ext cx="2133600" cy="1447800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/>
              <a:t>Magazine</a:t>
            </a:r>
            <a:endParaRPr lang="en-US" sz="2800" b="1" dirty="0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306645" y="2855746"/>
            <a:ext cx="2133600" cy="14478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glasses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914400" y="1968486"/>
            <a:ext cx="2133600" cy="1447800"/>
          </a:xfrm>
          <a:prstGeom prst="ellipse">
            <a:avLst/>
          </a:prstGeom>
          <a:solidFill>
            <a:srgbClr val="00B050">
              <a:alpha val="7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pass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010875" y="2855746"/>
            <a:ext cx="2133600" cy="1447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</a:rPr>
              <a:t>biscuit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165746" y="4481710"/>
            <a:ext cx="2133600" cy="1447800"/>
          </a:xfrm>
          <a:prstGeom prst="ellipse">
            <a:avLst/>
          </a:prstGeom>
          <a:solidFill>
            <a:srgbClr val="0D9F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surprise</a:t>
            </a:r>
          </a:p>
        </p:txBody>
      </p:sp>
    </p:spTree>
    <p:extLst>
      <p:ext uri="{BB962C8B-B14F-4D97-AF65-F5344CB8AC3E}">
        <p14:creationId xmlns:p14="http://schemas.microsoft.com/office/powerpoint/2010/main" val="42095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756348"/>
            <a:ext cx="9144000" cy="6040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95943" y="926634"/>
            <a:ext cx="4426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FB7BD"/>
                </a:solidFill>
              </a:rPr>
              <a:t>A surprise guest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2" name="Bản sao của B1_16">
            <a:hlinkClick r:id="" action="ppaction://media"/>
            <a:extLst>
              <a:ext uri="{FF2B5EF4-FFF2-40B4-BE49-F238E27FC236}">
                <a16:creationId xmlns:a16="http://schemas.microsoft.com/office/drawing/2014/main" id="{D6FC9BE8-8465-46B7-87D4-47B5A5CEB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73286" y="1096279"/>
            <a:ext cx="487363" cy="4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F113878A-E9D5-44AF-B3D6-4124620EA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" y="54263"/>
            <a:ext cx="9144000" cy="11096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9572967-B6B3-4439-A659-852E97159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1F87BDF-ED27-469B-83CA-059000AB2666}"/>
              </a:ext>
            </a:extLst>
          </p:cNvPr>
          <p:cNvSpPr txBox="1"/>
          <p:nvPr/>
        </p:nvSpPr>
        <p:spPr>
          <a:xfrm>
            <a:off x="937422" y="269727"/>
            <a:ext cx="754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the words from the conversation.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1B6372-1A32-4B5C-951A-8BE6F2D3DF2C}"/>
              </a:ext>
            </a:extLst>
          </p:cNvPr>
          <p:cNvSpPr txBox="1"/>
          <p:nvPr/>
        </p:nvSpPr>
        <p:spPr>
          <a:xfrm>
            <a:off x="1072033" y="16979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799438-24AA-4B63-B827-91DEAF578A6A}"/>
              </a:ext>
            </a:extLst>
          </p:cNvPr>
          <p:cNvSpPr txBox="1"/>
          <p:nvPr/>
        </p:nvSpPr>
        <p:spPr>
          <a:xfrm>
            <a:off x="1546863" y="1656660"/>
            <a:ext cx="482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and Nam are having a              .    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330A3A-CE82-4146-8FA3-A79B5C39DBBC}"/>
              </a:ext>
            </a:extLst>
          </p:cNvPr>
          <p:cNvCxnSpPr/>
          <p:nvPr/>
        </p:nvCxnSpPr>
        <p:spPr>
          <a:xfrm>
            <a:off x="5202917" y="197696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017F313-94AB-4B48-A8BE-D897C910A4D8}"/>
              </a:ext>
            </a:extLst>
          </p:cNvPr>
          <p:cNvSpPr txBox="1"/>
          <p:nvPr/>
        </p:nvSpPr>
        <p:spPr>
          <a:xfrm>
            <a:off x="1072033" y="24166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AE27C98-0563-41CE-9631-9959719E0869}"/>
              </a:ext>
            </a:extLst>
          </p:cNvPr>
          <p:cNvSpPr txBox="1"/>
          <p:nvPr/>
        </p:nvSpPr>
        <p:spPr>
          <a:xfrm>
            <a:off x="1546864" y="2375334"/>
            <a:ext cx="223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4Teen </a:t>
            </a:r>
            <a:r>
              <a:rPr lang="en-US" sz="2400" dirty="0"/>
              <a:t>is </a:t>
            </a:r>
            <a:r>
              <a:rPr lang="en-US" sz="2400" dirty="0" err="1"/>
              <a:t>Phong’s</a:t>
            </a:r>
            <a:endParaRPr lang="en-US" sz="2400" i="1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75F2589-8C9B-4483-81CD-B51F8FA32AC5}"/>
              </a:ext>
            </a:extLst>
          </p:cNvPr>
          <p:cNvCxnSpPr>
            <a:cxnSpLocks/>
          </p:cNvCxnSpPr>
          <p:nvPr/>
        </p:nvCxnSpPr>
        <p:spPr>
          <a:xfrm>
            <a:off x="3692450" y="272284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1712AE1-A771-4509-8FE2-CA025E76606A}"/>
              </a:ext>
            </a:extLst>
          </p:cNvPr>
          <p:cNvSpPr txBox="1"/>
          <p:nvPr/>
        </p:nvSpPr>
        <p:spPr>
          <a:xfrm>
            <a:off x="1072033" y="31842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25C566-D543-4736-B303-A7AB4292F218}"/>
              </a:ext>
            </a:extLst>
          </p:cNvPr>
          <p:cNvSpPr txBox="1"/>
          <p:nvPr/>
        </p:nvSpPr>
        <p:spPr>
          <a:xfrm>
            <a:off x="1546863" y="3186523"/>
            <a:ext cx="439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and Nam see               and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1DD6878-D955-415E-9102-C429AFB6B003}"/>
              </a:ext>
            </a:extLst>
          </p:cNvPr>
          <p:cNvCxnSpPr/>
          <p:nvPr/>
        </p:nvCxnSpPr>
        <p:spPr>
          <a:xfrm>
            <a:off x="4148066" y="353369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BB8F0C5-9EBC-44BF-8E62-046EED480340}"/>
              </a:ext>
            </a:extLst>
          </p:cNvPr>
          <p:cNvSpPr txBox="1"/>
          <p:nvPr/>
        </p:nvSpPr>
        <p:spPr>
          <a:xfrm>
            <a:off x="1072033" y="40378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229AED9-0910-41C0-8802-45B4533437EB}"/>
              </a:ext>
            </a:extLst>
          </p:cNvPr>
          <p:cNvSpPr txBox="1"/>
          <p:nvPr/>
        </p:nvSpPr>
        <p:spPr>
          <a:xfrm>
            <a:off x="1546863" y="4040110"/>
            <a:ext cx="349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Chau has                 and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5F1820B-F7C0-4673-8D1E-4CB6A001ADC8}"/>
              </a:ext>
            </a:extLst>
          </p:cNvPr>
          <p:cNvSpPr txBox="1"/>
          <p:nvPr/>
        </p:nvSpPr>
        <p:spPr>
          <a:xfrm>
            <a:off x="1072033" y="47418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ADCDF9-670B-4C09-A64B-0D1BCBC28665}"/>
              </a:ext>
            </a:extLst>
          </p:cNvPr>
          <p:cNvSpPr txBox="1"/>
          <p:nvPr/>
        </p:nvSpPr>
        <p:spPr>
          <a:xfrm>
            <a:off x="1546863" y="4752758"/>
            <a:ext cx="200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 and Chau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1635799-4CE0-4A51-9537-DABEA554DA72}"/>
              </a:ext>
            </a:extLst>
          </p:cNvPr>
          <p:cNvCxnSpPr/>
          <p:nvPr/>
        </p:nvCxnSpPr>
        <p:spPr>
          <a:xfrm>
            <a:off x="3690866" y="5157493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BFE2D7-60DC-4309-9277-421E11770268}"/>
              </a:ext>
            </a:extLst>
          </p:cNvPr>
          <p:cNvCxnSpPr/>
          <p:nvPr/>
        </p:nvCxnSpPr>
        <p:spPr>
          <a:xfrm>
            <a:off x="4423657" y="436024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F610BF-AF42-4F75-8BE4-0D5A375CAC33}"/>
              </a:ext>
            </a:extLst>
          </p:cNvPr>
          <p:cNvCxnSpPr/>
          <p:nvPr/>
        </p:nvCxnSpPr>
        <p:spPr>
          <a:xfrm>
            <a:off x="5659412" y="353369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DAE560F-ECA6-4451-A53E-0D5737E65F87}"/>
              </a:ext>
            </a:extLst>
          </p:cNvPr>
          <p:cNvCxnSpPr/>
          <p:nvPr/>
        </p:nvCxnSpPr>
        <p:spPr>
          <a:xfrm>
            <a:off x="2798236" y="436024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13E7F21-6FFF-4432-990D-4E6D02EFD027}"/>
              </a:ext>
            </a:extLst>
          </p:cNvPr>
          <p:cNvSpPr txBox="1"/>
          <p:nvPr/>
        </p:nvSpPr>
        <p:spPr>
          <a:xfrm>
            <a:off x="4549752" y="2408262"/>
            <a:ext cx="321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BCCD3C-B2C5-4057-9829-0E3EE08A3C74}"/>
              </a:ext>
            </a:extLst>
          </p:cNvPr>
          <p:cNvSpPr txBox="1"/>
          <p:nvPr/>
        </p:nvSpPr>
        <p:spPr>
          <a:xfrm>
            <a:off x="5479295" y="4053879"/>
            <a:ext cx="251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57CBC5-873C-4E96-AFFD-A065CC65AEE1}"/>
              </a:ext>
            </a:extLst>
          </p:cNvPr>
          <p:cNvSpPr txBox="1"/>
          <p:nvPr/>
        </p:nvSpPr>
        <p:spPr>
          <a:xfrm>
            <a:off x="4693164" y="4737746"/>
            <a:ext cx="3235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mtClean="0"/>
              <a:t>        the </a:t>
            </a:r>
            <a:r>
              <a:rPr lang="en-US" sz="2400" dirty="0"/>
              <a:t>bookshop.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D3010F-74AD-4BF0-A152-39BEDD8E57FD}"/>
              </a:ext>
            </a:extLst>
          </p:cNvPr>
          <p:cNvSpPr txBox="1"/>
          <p:nvPr/>
        </p:nvSpPr>
        <p:spPr>
          <a:xfrm>
            <a:off x="6682641" y="3213412"/>
            <a:ext cx="311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2917" y="165666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</a:t>
            </a:r>
            <a:r>
              <a:rPr lang="en-US" sz="2400" smtClean="0">
                <a:solidFill>
                  <a:srgbClr val="FF0000"/>
                </a:solidFill>
              </a:rPr>
              <a:t>icnic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90866" y="2339346"/>
            <a:ext cx="318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f</a:t>
            </a:r>
            <a:r>
              <a:rPr lang="en-US" sz="2400" smtClean="0">
                <a:solidFill>
                  <a:srgbClr val="FF0000"/>
                </a:solidFill>
              </a:rPr>
              <a:t>avourite magazin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8517" y="314521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Mai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50852" y="312470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Châu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14496" y="3951078"/>
            <a:ext cx="1500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glasses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3657" y="4000051"/>
            <a:ext cx="234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long black hair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50945" y="4759378"/>
            <a:ext cx="2040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</a:t>
            </a:r>
            <a:r>
              <a:rPr lang="en-US" sz="2400" smtClean="0">
                <a:solidFill>
                  <a:srgbClr val="FF0000"/>
                </a:solidFill>
              </a:rPr>
              <a:t>re going to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869" y="72219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Label the body parts with the words in the box.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702735" y="1285091"/>
            <a:ext cx="7738530" cy="4827850"/>
            <a:chOff x="219994" y="1480257"/>
            <a:chExt cx="8650650" cy="5396896"/>
          </a:xfrm>
        </p:grpSpPr>
        <p:grpSp>
          <p:nvGrpSpPr>
            <p:cNvPr id="2" name="Group 1"/>
            <p:cNvGrpSpPr/>
            <p:nvPr/>
          </p:nvGrpSpPr>
          <p:grpSpPr>
            <a:xfrm>
              <a:off x="241772" y="1566370"/>
              <a:ext cx="2214993" cy="461665"/>
              <a:chOff x="1072033" y="1708857"/>
              <a:chExt cx="2214993" cy="46166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072033" y="170885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531" y="1480257"/>
              <a:ext cx="3074937" cy="5396896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219994" y="2499186"/>
              <a:ext cx="2214993" cy="461665"/>
              <a:chOff x="1072033" y="1708857"/>
              <a:chExt cx="2214993" cy="46166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072033" y="170885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19994" y="3518114"/>
              <a:ext cx="2214993" cy="461665"/>
              <a:chOff x="1072033" y="1708857"/>
              <a:chExt cx="2214993" cy="46166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072033" y="170885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268827" y="4666260"/>
              <a:ext cx="2214993" cy="461665"/>
              <a:chOff x="1072033" y="1708857"/>
              <a:chExt cx="2214993" cy="461665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072033" y="170885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268827" y="5685188"/>
              <a:ext cx="2214993" cy="461665"/>
              <a:chOff x="1072033" y="1708857"/>
              <a:chExt cx="2214993" cy="46166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072033" y="170885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flipH="1" flipV="1">
              <a:off x="2494705" y="1904965"/>
              <a:ext cx="1828800" cy="72501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536374" y="2730018"/>
              <a:ext cx="2011680" cy="9170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494705" y="3194303"/>
              <a:ext cx="1634303" cy="64634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536374" y="4784829"/>
              <a:ext cx="1153883" cy="20396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2517308" y="5868366"/>
              <a:ext cx="1806197" cy="15741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6368143" y="1566370"/>
              <a:ext cx="2399244" cy="461665"/>
              <a:chOff x="887782" y="1708857"/>
              <a:chExt cx="2399244" cy="461665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887782" y="1708857"/>
                <a:ext cx="6590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10.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6530616" y="2227042"/>
              <a:ext cx="2214993" cy="461665"/>
              <a:chOff x="1072033" y="1708857"/>
              <a:chExt cx="2214993" cy="461665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072033" y="170885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9.</a:t>
                </a: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6530616" y="2745222"/>
              <a:ext cx="2214993" cy="461665"/>
              <a:chOff x="1072033" y="1708857"/>
              <a:chExt cx="2214993" cy="461665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072033" y="170885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8.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6579449" y="3762743"/>
              <a:ext cx="2214993" cy="461665"/>
              <a:chOff x="1072033" y="1708857"/>
              <a:chExt cx="2214993" cy="461665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072033" y="170885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7.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6520545" y="6207704"/>
              <a:ext cx="2350099" cy="461665"/>
              <a:chOff x="936927" y="1708857"/>
              <a:chExt cx="2350099" cy="461665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936927" y="1708857"/>
                <a:ext cx="6099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6.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 flipV="1">
              <a:off x="5083629" y="1851633"/>
              <a:ext cx="1393374" cy="292853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821662" y="2549579"/>
              <a:ext cx="1819772" cy="195643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669971" y="2821723"/>
              <a:ext cx="1971463" cy="13912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268686" y="4085280"/>
              <a:ext cx="1372748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268686" y="6400800"/>
              <a:ext cx="1372748" cy="12944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908957" y="6179494"/>
            <a:ext cx="732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Do you know any other words for body parts?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</TotalTime>
  <Words>524</Words>
  <Application>Microsoft Office PowerPoint</Application>
  <PresentationFormat>On-screen Show (4:3)</PresentationFormat>
  <Paragraphs>199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.VnArial</vt:lpstr>
      <vt:lpstr>.VnBlackH</vt:lpstr>
      <vt:lpstr>MS PGothic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Checking words:</vt:lpstr>
      <vt:lpstr>PowerPoint Presentation</vt:lpstr>
      <vt:lpstr>PowerPoint Presentation</vt:lpstr>
      <vt:lpstr>PowerPoint Presentation</vt:lpstr>
      <vt:lpstr>PowerPoint Presentation</vt:lpstr>
      <vt:lpstr>Do you know any other words for body parts?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Ms. Thu</cp:lastModifiedBy>
  <cp:revision>66</cp:revision>
  <dcterms:created xsi:type="dcterms:W3CDTF">2020-12-09T02:04:09Z</dcterms:created>
  <dcterms:modified xsi:type="dcterms:W3CDTF">2025-04-11T12:15:52Z</dcterms:modified>
</cp:coreProperties>
</file>