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3" r:id="rId3"/>
    <p:sldId id="300" r:id="rId4"/>
    <p:sldId id="301" r:id="rId5"/>
    <p:sldId id="286" r:id="rId6"/>
    <p:sldId id="297" r:id="rId7"/>
    <p:sldId id="298" r:id="rId8"/>
    <p:sldId id="287" r:id="rId9"/>
    <p:sldId id="258" r:id="rId10"/>
    <p:sldId id="281" r:id="rId11"/>
    <p:sldId id="261" r:id="rId12"/>
    <p:sldId id="262" r:id="rId13"/>
    <p:sldId id="295" r:id="rId14"/>
    <p:sldId id="296" r:id="rId15"/>
    <p:sldId id="275" r:id="rId16"/>
    <p:sldId id="291" r:id="rId17"/>
    <p:sldId id="282" r:id="rId18"/>
    <p:sldId id="284" r:id="rId19"/>
    <p:sldId id="285" r:id="rId20"/>
  </p:sldIdLst>
  <p:sldSz cx="117951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pos="37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53D"/>
    <a:srgbClr val="EAF2FA"/>
    <a:srgbClr val="0FB7BD"/>
    <a:srgbClr val="1D9EFF"/>
    <a:srgbClr val="F16649"/>
    <a:srgbClr val="9CDDE0"/>
    <a:srgbClr val="AFDDFF"/>
    <a:srgbClr val="79D1D5"/>
    <a:srgbClr val="A3E7FF"/>
    <a:srgbClr val="0D9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6" y="78"/>
      </p:cViewPr>
      <p:guideLst>
        <p:guide orient="horz" pos="1488"/>
        <p:guide pos="2904"/>
        <p:guide pos="37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4635" y="1122363"/>
            <a:ext cx="1002585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4391" y="3602038"/>
            <a:ext cx="88463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40887" y="365125"/>
            <a:ext cx="254332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916" y="365125"/>
            <a:ext cx="748253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772" y="1709740"/>
            <a:ext cx="1017329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772" y="4589465"/>
            <a:ext cx="1017329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915" y="1825625"/>
            <a:ext cx="501292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71282" y="1825625"/>
            <a:ext cx="501292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51" y="365127"/>
            <a:ext cx="1017329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452" y="1681163"/>
            <a:ext cx="49898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452" y="2505075"/>
            <a:ext cx="498989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71283" y="1681163"/>
            <a:ext cx="501446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71283" y="2505075"/>
            <a:ext cx="501446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51" y="457200"/>
            <a:ext cx="380423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464" y="987427"/>
            <a:ext cx="597128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51" y="2057400"/>
            <a:ext cx="380423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51" y="457200"/>
            <a:ext cx="380423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14464" y="987427"/>
            <a:ext cx="597128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451" y="2057400"/>
            <a:ext cx="380423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915" y="365127"/>
            <a:ext cx="101732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915" y="1825625"/>
            <a:ext cx="101732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915" y="6356352"/>
            <a:ext cx="2653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135" y="6356352"/>
            <a:ext cx="3980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0307" y="6356352"/>
            <a:ext cx="2653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8.wav"/><Relationship Id="rId7" Type="http://schemas.openxmlformats.org/officeDocument/2006/relationships/slide" Target="slide13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25.png"/><Relationship Id="rId10" Type="http://schemas.openxmlformats.org/officeDocument/2006/relationships/audio" Target="../media/audio13.wav"/><Relationship Id="rId4" Type="http://schemas.openxmlformats.org/officeDocument/2006/relationships/image" Target="../media/image24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3.jpe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8.wav"/><Relationship Id="rId7" Type="http://schemas.openxmlformats.org/officeDocument/2006/relationships/image" Target="../media/image13.jpeg"/><Relationship Id="rId12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16.svg"/><Relationship Id="rId5" Type="http://schemas.openxmlformats.org/officeDocument/2006/relationships/image" Target="../media/image17.jpe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E4765D-6B80-D6CD-1B48-32EA57551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505"/>
            <a:ext cx="11795125" cy="6746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689B7D-1E16-F935-C740-C5026AEE3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41" y="4460972"/>
            <a:ext cx="2609524" cy="1542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47689" y="1484177"/>
            <a:ext cx="12290501" cy="42765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1842" y="1859189"/>
            <a:ext cx="9122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Welcome Teachers to Our Class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3924" y="3087771"/>
            <a:ext cx="375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smtClean="0"/>
              <a:t>Shool year: 2024 - 2025</a:t>
            </a:r>
            <a:endParaRPr lang="en-US" sz="2400" b="1" u="sng"/>
          </a:p>
        </p:txBody>
      </p:sp>
      <p:sp>
        <p:nvSpPr>
          <p:cNvPr id="12" name="TextBox 11"/>
          <p:cNvSpPr txBox="1"/>
          <p:nvPr/>
        </p:nvSpPr>
        <p:spPr>
          <a:xfrm>
            <a:off x="0" y="205616"/>
            <a:ext cx="5182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smtClean="0"/>
              <a:t>Tien Thanh Secondary School</a:t>
            </a:r>
            <a:endParaRPr lang="en-US" sz="2800" b="1" u="sng"/>
          </a:p>
        </p:txBody>
      </p:sp>
      <p:sp>
        <p:nvSpPr>
          <p:cNvPr id="14" name="TextBox 13"/>
          <p:cNvSpPr txBox="1"/>
          <p:nvPr/>
        </p:nvSpPr>
        <p:spPr>
          <a:xfrm>
            <a:off x="7578878" y="4993816"/>
            <a:ext cx="375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Team: Social Science</a:t>
            </a:r>
          </a:p>
          <a:p>
            <a:r>
              <a:rPr lang="en-US" sz="2400" b="1" smtClean="0"/>
              <a:t>Teacher: Pham Hong Thu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1411915" y="544851"/>
            <a:ext cx="1429536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hospital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285022" y="2366045"/>
            <a:ext cx="1388188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3169785" y="134617"/>
            <a:ext cx="1388186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5256863" y="124723"/>
            <a:ext cx="135548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7211459" y="164895"/>
            <a:ext cx="1429536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hotel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9027758" y="511738"/>
            <a:ext cx="1145509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park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9F583354-DBEE-FFE2-B9B7-FFA47BA894B3}"/>
              </a:ext>
            </a:extLst>
          </p:cNvPr>
          <p:cNvSpPr/>
          <p:nvPr/>
        </p:nvSpPr>
        <p:spPr>
          <a:xfrm>
            <a:off x="2637059" y="679269"/>
            <a:ext cx="6801393" cy="2749731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rial Narrow" pitchFamily="34" charset="0"/>
              </a:rPr>
              <a:t>Name some other places in your </a:t>
            </a:r>
            <a:r>
              <a:rPr lang="en-US" sz="2800" b="1" dirty="0" err="1">
                <a:solidFill>
                  <a:schemeClr val="tx1"/>
                </a:solidFill>
                <a:latin typeface=".VnArial Narrow" pitchFamily="34" charset="0"/>
              </a:rPr>
              <a:t>neighbourhood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421C2-A1DF-4F80-D113-EE07789834B3}"/>
              </a:ext>
            </a:extLst>
          </p:cNvPr>
          <p:cNvSpPr txBox="1"/>
          <p:nvPr/>
        </p:nvSpPr>
        <p:spPr>
          <a:xfrm>
            <a:off x="9157815" y="1475252"/>
            <a:ext cx="1388188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cinema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9304B2-2985-C0B5-7BD6-CA239C4CFA8A}"/>
              </a:ext>
            </a:extLst>
          </p:cNvPr>
          <p:cNvSpPr txBox="1"/>
          <p:nvPr/>
        </p:nvSpPr>
        <p:spPr>
          <a:xfrm>
            <a:off x="8437027" y="2403991"/>
            <a:ext cx="1388188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CAB8B5-3CC2-16FF-D6FB-83357E9EAA7B}"/>
              </a:ext>
            </a:extLst>
          </p:cNvPr>
          <p:cNvSpPr txBox="1"/>
          <p:nvPr/>
        </p:nvSpPr>
        <p:spPr>
          <a:xfrm>
            <a:off x="920539" y="1465040"/>
            <a:ext cx="2024063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bookstore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0B772B-A57B-1450-9530-650307FD969E}"/>
              </a:ext>
            </a:extLst>
          </p:cNvPr>
          <p:cNvSpPr txBox="1"/>
          <p:nvPr/>
        </p:nvSpPr>
        <p:spPr>
          <a:xfrm>
            <a:off x="1687951" y="3269224"/>
            <a:ext cx="2024063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restaurant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748F5-E680-F657-EA81-4C16E7F74334}"/>
              </a:ext>
            </a:extLst>
          </p:cNvPr>
          <p:cNvSpPr txBox="1"/>
          <p:nvPr/>
        </p:nvSpPr>
        <p:spPr>
          <a:xfrm>
            <a:off x="4332788" y="3387518"/>
            <a:ext cx="2465091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supermarket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82A82F-56BA-F838-D146-B8416D3C788E}"/>
              </a:ext>
            </a:extLst>
          </p:cNvPr>
          <p:cNvSpPr txBox="1"/>
          <p:nvPr/>
        </p:nvSpPr>
        <p:spPr>
          <a:xfrm>
            <a:off x="7248919" y="3250664"/>
            <a:ext cx="2024063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Post office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0C4D56-A005-9A47-C81D-08E630DAC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49" y="3972008"/>
            <a:ext cx="67529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57E256-3043-0733-B5C8-FE730B392F69}"/>
              </a:ext>
            </a:extLst>
          </p:cNvPr>
          <p:cNvSpPr txBox="1"/>
          <p:nvPr/>
        </p:nvSpPr>
        <p:spPr>
          <a:xfrm>
            <a:off x="1067177" y="3959211"/>
            <a:ext cx="947882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520DC1-E0DD-30BB-6175-ACAD11F775D4}"/>
              </a:ext>
            </a:extLst>
          </p:cNvPr>
          <p:cNvSpPr txBox="1"/>
          <p:nvPr/>
        </p:nvSpPr>
        <p:spPr>
          <a:xfrm>
            <a:off x="1067177" y="4420876"/>
            <a:ext cx="284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731AAF-C31E-AAB2-A810-62BB3C46B16D}"/>
              </a:ext>
            </a:extLst>
          </p:cNvPr>
          <p:cNvSpPr txBox="1"/>
          <p:nvPr/>
        </p:nvSpPr>
        <p:spPr>
          <a:xfrm>
            <a:off x="942830" y="4944096"/>
            <a:ext cx="8709766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b="1" dirty="0"/>
              <a:t>Is there a </a:t>
            </a:r>
            <a:r>
              <a:rPr lang="en-US" sz="2800" b="1" u="sng" dirty="0">
                <a:solidFill>
                  <a:srgbClr val="FF0000"/>
                </a:solidFill>
              </a:rPr>
              <a:t>square</a:t>
            </a:r>
            <a:r>
              <a:rPr lang="en-US" sz="2800" b="1" dirty="0"/>
              <a:t> in your </a:t>
            </a:r>
            <a:r>
              <a:rPr lang="en-US" sz="2800" b="1" dirty="0" err="1"/>
              <a:t>neighbourhood</a:t>
            </a:r>
            <a:r>
              <a:rPr lang="en-US" sz="28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b="1" dirty="0"/>
              <a:t>Yes, there is. / No, these isn’t.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918DFF-2A10-246E-9FC9-2954E0C4E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577" y="4287804"/>
            <a:ext cx="3976039" cy="24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54708" y="45565"/>
            <a:ext cx="10523488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You can use the adjectives below.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45565"/>
            <a:ext cx="93699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pSp>
        <p:nvGrpSpPr>
          <p:cNvPr id="6" name="Group 5"/>
          <p:cNvGrpSpPr/>
          <p:nvPr/>
        </p:nvGrpSpPr>
        <p:grpSpPr>
          <a:xfrm>
            <a:off x="1760314" y="917685"/>
            <a:ext cx="9312276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63966" y="3075250"/>
            <a:ext cx="2843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2527" y="3753115"/>
            <a:ext cx="8709766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b="1" dirty="0"/>
              <a:t>Is your </a:t>
            </a:r>
            <a:r>
              <a:rPr lang="en-US" sz="3600" b="1" dirty="0" err="1"/>
              <a:t>neighbourhood</a:t>
            </a:r>
            <a:r>
              <a:rPr lang="en-US" sz="3600" b="1" dirty="0"/>
              <a:t> </a:t>
            </a:r>
            <a:r>
              <a:rPr lang="en-US" sz="3600" b="1" u="sng" dirty="0">
                <a:solidFill>
                  <a:srgbClr val="FF0000"/>
                </a:solidFill>
              </a:rPr>
              <a:t>quiet</a:t>
            </a:r>
            <a:r>
              <a:rPr lang="en-US" sz="36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b="1" dirty="0"/>
              <a:t>Yes, it is. / No, it’s </a:t>
            </a:r>
            <a:r>
              <a:rPr lang="en-US" sz="3600" b="1" u="sng" dirty="0">
                <a:solidFill>
                  <a:srgbClr val="FF0000"/>
                </a:solidFill>
              </a:rPr>
              <a:t>noisy</a:t>
            </a:r>
            <a:r>
              <a:rPr lang="en-US" sz="36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1D156-6CD2-286D-A4BA-C501F6BC2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38" y="2624235"/>
            <a:ext cx="4209362" cy="3782750"/>
          </a:xfrm>
          <a:prstGeom prst="rect">
            <a:avLst/>
          </a:prstGeom>
        </p:spPr>
      </p:pic>
      <p:sp>
        <p:nvSpPr>
          <p:cNvPr id="2" name="Action Button: Sound 1">
            <a:hlinkClick r:id="" action="ppaction://noaction" highlightClick="1">
              <a:snd r:embed="rId4" name="Activity3.wav"/>
            </a:hlinkClick>
            <a:extLst>
              <a:ext uri="{FF2B5EF4-FFF2-40B4-BE49-F238E27FC236}">
                <a16:creationId xmlns:a16="http://schemas.microsoft.com/office/drawing/2014/main" id="{5066BFBE-8BF7-A0F4-4807-AB90AC0D2BF0}"/>
              </a:ext>
            </a:extLst>
          </p:cNvPr>
          <p:cNvSpPr/>
          <p:nvPr/>
        </p:nvSpPr>
        <p:spPr>
          <a:xfrm>
            <a:off x="87450" y="920953"/>
            <a:ext cx="951376" cy="75320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Sound 8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2A6C5B65-61EF-FE16-FA36-2E409418E406}"/>
              </a:ext>
            </a:extLst>
          </p:cNvPr>
          <p:cNvSpPr/>
          <p:nvPr/>
        </p:nvSpPr>
        <p:spPr>
          <a:xfrm>
            <a:off x="254814" y="887531"/>
            <a:ext cx="644910" cy="451546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14" y="886170"/>
            <a:ext cx="644910" cy="501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99724" y="856532"/>
            <a:ext cx="1030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/ɪ/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912317"/>
              </p:ext>
            </p:extLst>
          </p:nvPr>
        </p:nvGraphicFramePr>
        <p:xfrm>
          <a:off x="1831183" y="3210108"/>
          <a:ext cx="7847424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930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7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/ɪ/</a:t>
                      </a:r>
                    </a:p>
                  </a:txBody>
                  <a:tcPr marL="117951" marR="11795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/i:/</a:t>
                      </a:r>
                    </a:p>
                  </a:txBody>
                  <a:tcPr marL="117951" marR="117951" anchor="ctr">
                    <a:solidFill>
                      <a:schemeClr val="accent1">
                        <a:lumMod val="60000"/>
                        <a:lumOff val="40000"/>
                        <a:alpha val="6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 marL="117951" marR="11795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 marL="117951" marR="11795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232732" y="1531425"/>
            <a:ext cx="9312276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31183" y="1511300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1182" y="1955647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6210" y="1511300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2811" y="1955647"/>
            <a:ext cx="2059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74443" y="1511300"/>
            <a:ext cx="195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5925" y="1955647"/>
            <a:ext cx="195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91383" y="1511300"/>
            <a:ext cx="223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96072" y="1955647"/>
            <a:ext cx="244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1495" y="2678549"/>
            <a:ext cx="969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F95274-D4C9-4461-A330-E71D3EA957C5}"/>
              </a:ext>
            </a:extLst>
          </p:cNvPr>
          <p:cNvSpPr txBox="1"/>
          <p:nvPr/>
        </p:nvSpPr>
        <p:spPr>
          <a:xfrm>
            <a:off x="1831183" y="1506323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D5D6E5-2910-4F77-B199-C78D5D2A5F1E}"/>
              </a:ext>
            </a:extLst>
          </p:cNvPr>
          <p:cNvSpPr txBox="1"/>
          <p:nvPr/>
        </p:nvSpPr>
        <p:spPr>
          <a:xfrm>
            <a:off x="1831182" y="1950670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9698E-508E-45F4-9C0C-1B8A29E54C5A}"/>
              </a:ext>
            </a:extLst>
          </p:cNvPr>
          <p:cNvSpPr txBox="1"/>
          <p:nvPr/>
        </p:nvSpPr>
        <p:spPr>
          <a:xfrm>
            <a:off x="3936210" y="1506323"/>
            <a:ext cx="157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72D8FF-2C4D-412F-9D2E-A92A64FDBD6A}"/>
              </a:ext>
            </a:extLst>
          </p:cNvPr>
          <p:cNvSpPr txBox="1"/>
          <p:nvPr/>
        </p:nvSpPr>
        <p:spPr>
          <a:xfrm>
            <a:off x="3852811" y="1950670"/>
            <a:ext cx="2059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79F8D4-AF9D-4CB2-9383-E77A3DC9B619}"/>
              </a:ext>
            </a:extLst>
          </p:cNvPr>
          <p:cNvSpPr txBox="1"/>
          <p:nvPr/>
        </p:nvSpPr>
        <p:spPr>
          <a:xfrm>
            <a:off x="5874443" y="1506323"/>
            <a:ext cx="1953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61C6AE-1F74-425A-953A-03CA9AE159FA}"/>
              </a:ext>
            </a:extLst>
          </p:cNvPr>
          <p:cNvSpPr txBox="1"/>
          <p:nvPr/>
        </p:nvSpPr>
        <p:spPr>
          <a:xfrm>
            <a:off x="5945925" y="1950670"/>
            <a:ext cx="195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33DF5B-8A4D-4C49-9B14-BE5DF4B21D44}"/>
              </a:ext>
            </a:extLst>
          </p:cNvPr>
          <p:cNvSpPr txBox="1"/>
          <p:nvPr/>
        </p:nvSpPr>
        <p:spPr>
          <a:xfrm>
            <a:off x="7991383" y="1506323"/>
            <a:ext cx="223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C27DAB-19AF-4E2A-A8B0-DC5A7DA55BEF}"/>
              </a:ext>
            </a:extLst>
          </p:cNvPr>
          <p:cNvSpPr txBox="1"/>
          <p:nvPr/>
        </p:nvSpPr>
        <p:spPr>
          <a:xfrm>
            <a:off x="7896072" y="1950670"/>
            <a:ext cx="2443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8BEB5A-2307-4D6F-A104-BCB8CF3BDB8D}"/>
              </a:ext>
            </a:extLst>
          </p:cNvPr>
          <p:cNvSpPr txBox="1"/>
          <p:nvPr/>
        </p:nvSpPr>
        <p:spPr>
          <a:xfrm>
            <a:off x="3245757" y="3941352"/>
            <a:ext cx="964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23435A-38A9-481F-B7CB-8A6EA43FECDF}"/>
              </a:ext>
            </a:extLst>
          </p:cNvPr>
          <p:cNvSpPr txBox="1"/>
          <p:nvPr/>
        </p:nvSpPr>
        <p:spPr>
          <a:xfrm>
            <a:off x="6668622" y="3941352"/>
            <a:ext cx="1836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81175-5882-4291-B140-4EE52CD86415}"/>
              </a:ext>
            </a:extLst>
          </p:cNvPr>
          <p:cNvSpPr txBox="1"/>
          <p:nvPr/>
        </p:nvSpPr>
        <p:spPr>
          <a:xfrm>
            <a:off x="7141270" y="4517631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95BC97-E5B2-4827-8095-8CE436A6E786}"/>
              </a:ext>
            </a:extLst>
          </p:cNvPr>
          <p:cNvSpPr txBox="1"/>
          <p:nvPr/>
        </p:nvSpPr>
        <p:spPr>
          <a:xfrm>
            <a:off x="6973602" y="5115658"/>
            <a:ext cx="145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09E44-FC93-4B2D-A239-0FD44574AF1C}"/>
              </a:ext>
            </a:extLst>
          </p:cNvPr>
          <p:cNvSpPr txBox="1"/>
          <p:nvPr/>
        </p:nvSpPr>
        <p:spPr>
          <a:xfrm>
            <a:off x="7270822" y="5713685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4063A6-DAD6-433E-9494-168D52192D34}"/>
              </a:ext>
            </a:extLst>
          </p:cNvPr>
          <p:cNvSpPr txBox="1"/>
          <p:nvPr/>
        </p:nvSpPr>
        <p:spPr>
          <a:xfrm>
            <a:off x="2886200" y="4517631"/>
            <a:ext cx="166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B17ADD-8D5D-48EC-B832-5370EDE94CEC}"/>
              </a:ext>
            </a:extLst>
          </p:cNvPr>
          <p:cNvSpPr txBox="1"/>
          <p:nvPr/>
        </p:nvSpPr>
        <p:spPr>
          <a:xfrm>
            <a:off x="3015615" y="5142187"/>
            <a:ext cx="1331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9D326-6848-41E0-ADFE-54E87C9C197C}"/>
              </a:ext>
            </a:extLst>
          </p:cNvPr>
          <p:cNvSpPr txBox="1"/>
          <p:nvPr/>
        </p:nvSpPr>
        <p:spPr>
          <a:xfrm>
            <a:off x="3097526" y="5713685"/>
            <a:ext cx="1338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51284" y="164513"/>
            <a:ext cx="347018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* Pronunciation: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71765" y="177694"/>
            <a:ext cx="244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/ɪ/ and /i:/</a:t>
            </a:r>
          </a:p>
        </p:txBody>
      </p:sp>
      <p:pic>
        <p:nvPicPr>
          <p:cNvPr id="6" name="Graphic 5" descr="Volume">
            <a:extLst>
              <a:ext uri="{FF2B5EF4-FFF2-40B4-BE49-F238E27FC236}">
                <a16:creationId xmlns:a16="http://schemas.microsoft.com/office/drawing/2014/main" id="{9221CD42-DF8C-B6C9-8F39-6177CE755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8607" y="192345"/>
            <a:ext cx="694503" cy="590665"/>
          </a:xfrm>
          <a:prstGeom prst="rect">
            <a:avLst/>
          </a:prstGeom>
        </p:spPr>
      </p:pic>
      <p:sp>
        <p:nvSpPr>
          <p:cNvPr id="3" name="Action Button: Video 2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61713B2-C582-018C-8EC7-EB0CA7786B57}"/>
              </a:ext>
            </a:extLst>
          </p:cNvPr>
          <p:cNvSpPr/>
          <p:nvPr/>
        </p:nvSpPr>
        <p:spPr>
          <a:xfrm>
            <a:off x="5032203" y="348603"/>
            <a:ext cx="722692" cy="328885"/>
          </a:xfrm>
          <a:prstGeom prst="actionButtonMovi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Video 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096A8DD-EC9F-B738-33BB-C635DDCB44A1}"/>
              </a:ext>
            </a:extLst>
          </p:cNvPr>
          <p:cNvSpPr/>
          <p:nvPr/>
        </p:nvSpPr>
        <p:spPr>
          <a:xfrm>
            <a:off x="8245769" y="348603"/>
            <a:ext cx="694503" cy="294701"/>
          </a:xfrm>
          <a:prstGeom prst="actionButtonMovi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Go Forward or Next 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3A85E84-6721-2CBF-68A6-15EB0E9EFB56}"/>
              </a:ext>
            </a:extLst>
          </p:cNvPr>
          <p:cNvSpPr/>
          <p:nvPr/>
        </p:nvSpPr>
        <p:spPr>
          <a:xfrm>
            <a:off x="10543841" y="6289964"/>
            <a:ext cx="522092" cy="229369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Sound 19">
            <a:hlinkClick r:id="" action="ppaction://noaction" highlightClick="1">
              <a:snd r:embed="rId10" name="i and i.wav"/>
            </a:hlinkClick>
            <a:extLst>
              <a:ext uri="{FF2B5EF4-FFF2-40B4-BE49-F238E27FC236}">
                <a16:creationId xmlns:a16="http://schemas.microsoft.com/office/drawing/2014/main" id="{FF05558F-E7CD-4B4E-B810-F4A435150240}"/>
              </a:ext>
            </a:extLst>
          </p:cNvPr>
          <p:cNvSpPr/>
          <p:nvPr/>
        </p:nvSpPr>
        <p:spPr>
          <a:xfrm>
            <a:off x="10736245" y="348603"/>
            <a:ext cx="388955" cy="314826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48991E-6 -3.7037E-6 L -0.10646 0.2935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1i">
            <a:hlinkClick r:id="" action="ppaction://media"/>
            <a:extLst>
              <a:ext uri="{FF2B5EF4-FFF2-40B4-BE49-F238E27FC236}">
                <a16:creationId xmlns:a16="http://schemas.microsoft.com/office/drawing/2014/main" id="{25DAB386-9A7D-7A05-601B-72D4C8EFC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067" y="1092200"/>
            <a:ext cx="9846733" cy="5190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B2D5C4-9259-C82D-A413-2720589CF48D}"/>
              </a:ext>
            </a:extLst>
          </p:cNvPr>
          <p:cNvSpPr txBox="1"/>
          <p:nvPr/>
        </p:nvSpPr>
        <p:spPr>
          <a:xfrm>
            <a:off x="999067" y="209034"/>
            <a:ext cx="9637183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Watch the video. Pay attention to the sounds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/ɪ/ </a:t>
            </a:r>
            <a:endParaRPr lang="en-US" sz="3200" dirty="0"/>
          </a:p>
        </p:txBody>
      </p:sp>
      <p:sp>
        <p:nvSpPr>
          <p:cNvPr id="7" name="Action Button: Go Back or Previous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DE02850-6733-667C-5AA7-42B278BA98D3}"/>
              </a:ext>
            </a:extLst>
          </p:cNvPr>
          <p:cNvSpPr/>
          <p:nvPr/>
        </p:nvSpPr>
        <p:spPr>
          <a:xfrm>
            <a:off x="10972800" y="279400"/>
            <a:ext cx="533400" cy="448733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2">
            <a:hlinkClick r:id="" action="ppaction://media"/>
            <a:extLst>
              <a:ext uri="{FF2B5EF4-FFF2-40B4-BE49-F238E27FC236}">
                <a16:creationId xmlns:a16="http://schemas.microsoft.com/office/drawing/2014/main" id="{9C66779D-1663-8ABE-F97C-F330C933D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1" y="1193800"/>
            <a:ext cx="9677399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2D8D1-F263-91CD-62B1-EBDECD11047D}"/>
              </a:ext>
            </a:extLst>
          </p:cNvPr>
          <p:cNvSpPr txBox="1"/>
          <p:nvPr/>
        </p:nvSpPr>
        <p:spPr>
          <a:xfrm>
            <a:off x="355601" y="242900"/>
            <a:ext cx="10566400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Watch the video. Pay attention to the sounds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3200" b="1" dirty="0" err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  <a:endParaRPr lang="en-US" sz="3200" dirty="0"/>
          </a:p>
        </p:txBody>
      </p:sp>
      <p:sp>
        <p:nvSpPr>
          <p:cNvPr id="7" name="Action Button: Go Back or Previous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3CCC5C0-775F-4852-9520-782BE70555CB}"/>
              </a:ext>
            </a:extLst>
          </p:cNvPr>
          <p:cNvSpPr/>
          <p:nvPr/>
        </p:nvSpPr>
        <p:spPr>
          <a:xfrm>
            <a:off x="10972800" y="279400"/>
            <a:ext cx="533400" cy="448733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Sound 2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C5ED0A4C-87C9-1E32-D6E1-30D1BB3E637B}"/>
              </a:ext>
            </a:extLst>
          </p:cNvPr>
          <p:cNvSpPr/>
          <p:nvPr/>
        </p:nvSpPr>
        <p:spPr>
          <a:xfrm>
            <a:off x="498322" y="179493"/>
            <a:ext cx="381000" cy="397934"/>
          </a:xfrm>
          <a:prstGeom prst="actionButtonSound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4509" y="0"/>
            <a:ext cx="11795125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8" y="138671"/>
            <a:ext cx="757717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41494" y="102513"/>
            <a:ext cx="100968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chant. Notice the sounds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/ɪ/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/i:/.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8045" y="1121065"/>
            <a:ext cx="6179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606" y="1945196"/>
            <a:ext cx="492252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578" y="4046997"/>
            <a:ext cx="6343747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b="1" dirty="0"/>
              <a:t>It’s a fantastic place to be.</a:t>
            </a:r>
          </a:p>
        </p:txBody>
      </p:sp>
      <p:pic>
        <p:nvPicPr>
          <p:cNvPr id="6" name="Graphic 5" descr="Volume">
            <a:extLst>
              <a:ext uri="{FF2B5EF4-FFF2-40B4-BE49-F238E27FC236}">
                <a16:creationId xmlns:a16="http://schemas.microsoft.com/office/drawing/2014/main" id="{DB496C41-A962-CC4E-8A78-3BD85927A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4733" y="138671"/>
            <a:ext cx="648614" cy="55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2">
            <a:hlinkClick r:id="" action="ppaction://media"/>
            <a:extLst>
              <a:ext uri="{FF2B5EF4-FFF2-40B4-BE49-F238E27FC236}">
                <a16:creationId xmlns:a16="http://schemas.microsoft.com/office/drawing/2014/main" id="{8F8307B8-7FA3-F300-2A01-8EC80C3F4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933" y="719666"/>
            <a:ext cx="10160004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0CF76-1362-737D-5025-084265C70194}"/>
              </a:ext>
            </a:extLst>
          </p:cNvPr>
          <p:cNvSpPr txBox="1"/>
          <p:nvPr/>
        </p:nvSpPr>
        <p:spPr>
          <a:xfrm>
            <a:off x="849133" y="184807"/>
            <a:ext cx="10096857" cy="4770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chant. Notice the sounds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/ɪ/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/i:/.</a:t>
            </a:r>
          </a:p>
        </p:txBody>
      </p:sp>
    </p:spTree>
    <p:extLst>
      <p:ext uri="{BB962C8B-B14F-4D97-AF65-F5344CB8AC3E}">
        <p14:creationId xmlns:p14="http://schemas.microsoft.com/office/powerpoint/2010/main" val="35938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Sound 4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D951E5FF-9A94-4F9E-E4D7-9A8A7F26A460}"/>
              </a:ext>
            </a:extLst>
          </p:cNvPr>
          <p:cNvSpPr/>
          <p:nvPr/>
        </p:nvSpPr>
        <p:spPr>
          <a:xfrm>
            <a:off x="257458" y="646847"/>
            <a:ext cx="496388" cy="430887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Sound 3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8DC251ED-3E91-84ED-3F99-775B27140CCD}"/>
              </a:ext>
            </a:extLst>
          </p:cNvPr>
          <p:cNvSpPr/>
          <p:nvPr/>
        </p:nvSpPr>
        <p:spPr>
          <a:xfrm>
            <a:off x="221538" y="561872"/>
            <a:ext cx="547702" cy="499533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Sound 19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52349E4A-5578-48B2-1BFA-93FCC256581E}"/>
              </a:ext>
            </a:extLst>
          </p:cNvPr>
          <p:cNvSpPr/>
          <p:nvPr/>
        </p:nvSpPr>
        <p:spPr>
          <a:xfrm>
            <a:off x="354699" y="704353"/>
            <a:ext cx="310937" cy="35705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Sound 18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FFAF5898-57D3-2D22-622B-FC8F86D0802A}"/>
              </a:ext>
            </a:extLst>
          </p:cNvPr>
          <p:cNvSpPr/>
          <p:nvPr/>
        </p:nvSpPr>
        <p:spPr>
          <a:xfrm>
            <a:off x="260193" y="621188"/>
            <a:ext cx="414867" cy="454055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1119ED-80E6-DF27-141E-23DE32A41B65}"/>
              </a:ext>
            </a:extLst>
          </p:cNvPr>
          <p:cNvGrpSpPr/>
          <p:nvPr/>
        </p:nvGrpSpPr>
        <p:grpSpPr>
          <a:xfrm>
            <a:off x="134061" y="534551"/>
            <a:ext cx="743181" cy="771097"/>
            <a:chOff x="381000" y="372533"/>
            <a:chExt cx="497648" cy="44026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88D3CC3-485C-C83E-375A-3C847A823317}"/>
                </a:ext>
              </a:extLst>
            </p:cNvPr>
            <p:cNvSpPr/>
            <p:nvPr/>
          </p:nvSpPr>
          <p:spPr>
            <a:xfrm>
              <a:off x="381000" y="372533"/>
              <a:ext cx="497648" cy="44026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69E0164-F98A-EE63-0CE1-A1BD7E238674}"/>
                </a:ext>
              </a:extLst>
            </p:cNvPr>
            <p:cNvSpPr/>
            <p:nvPr/>
          </p:nvSpPr>
          <p:spPr>
            <a:xfrm>
              <a:off x="421450" y="406399"/>
              <a:ext cx="414867" cy="372534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6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404CC21-271A-9204-D97C-A1BE0F1972B7}"/>
              </a:ext>
            </a:extLst>
          </p:cNvPr>
          <p:cNvSpPr txBox="1"/>
          <p:nvPr/>
        </p:nvSpPr>
        <p:spPr>
          <a:xfrm>
            <a:off x="1014179" y="717431"/>
            <a:ext cx="1008562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Practise reading the following sentences.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5AE75A-703F-08F1-F946-C0919E7567AD}"/>
              </a:ext>
            </a:extLst>
          </p:cNvPr>
          <p:cNvSpPr txBox="1"/>
          <p:nvPr/>
        </p:nvSpPr>
        <p:spPr>
          <a:xfrm>
            <a:off x="769240" y="3516321"/>
            <a:ext cx="95935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3. He took a chilly dip six feet deep in the sea. He says it keeps him fit.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2FAA6-FC7C-E217-0D66-AD141540F2F7}"/>
              </a:ext>
            </a:extLst>
          </p:cNvPr>
          <p:cNvSpPr txBox="1"/>
          <p:nvPr/>
        </p:nvSpPr>
        <p:spPr>
          <a:xfrm>
            <a:off x="769240" y="2910792"/>
            <a:ext cx="56650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2. The sheep on the ship were sick.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52C3E-0FEE-A2E7-236A-10CD6F542AA1}"/>
              </a:ext>
            </a:extLst>
          </p:cNvPr>
          <p:cNvSpPr txBox="1"/>
          <p:nvPr/>
        </p:nvSpPr>
        <p:spPr>
          <a:xfrm>
            <a:off x="815431" y="2305263"/>
            <a:ext cx="56650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1. Pick a seat and sit.      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0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09666" y="4197094"/>
            <a:ext cx="10320734" cy="2502173"/>
          </a:xfrm>
          <a:prstGeom prst="bevel">
            <a:avLst>
              <a:gd name="adj" fmla="val 904"/>
            </a:avLst>
          </a:prstGeom>
          <a:gradFill flip="none" rotWithShape="1">
            <a:gsLst>
              <a:gs pos="0">
                <a:srgbClr val="3366FF">
                  <a:alpha val="67998"/>
                </a:srgbClr>
              </a:gs>
              <a:gs pos="100000">
                <a:srgbClr val="FFFFFF"/>
              </a:gs>
            </a:gsLst>
            <a:lin ang="108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HOMEWORK</a:t>
            </a:r>
          </a:p>
          <a:p>
            <a:r>
              <a:rPr lang="en-US" sz="2800" b="1" dirty="0"/>
              <a:t>- Learn by heart Vocab.</a:t>
            </a:r>
          </a:p>
          <a:p>
            <a:pPr marL="285750" indent="-285750">
              <a:buFontTx/>
              <a:buChar char="-"/>
            </a:pPr>
            <a:r>
              <a:rPr lang="en-US" sz="2800" b="1" dirty="0"/>
              <a:t>Find 5 more words with the sound </a:t>
            </a:r>
            <a:r>
              <a:rPr lang="en-US" sz="2800" b="1" dirty="0">
                <a:solidFill>
                  <a:srgbClr val="FF0000"/>
                </a:solidFill>
              </a:rPr>
              <a:t>/i/ </a:t>
            </a:r>
          </a:p>
          <a:p>
            <a:r>
              <a:rPr lang="en-US" sz="2800" b="1" dirty="0"/>
              <a:t>  and 5 more words with the sound </a:t>
            </a:r>
            <a:r>
              <a:rPr lang="en-US" sz="2800" b="1" dirty="0">
                <a:solidFill>
                  <a:srgbClr val="FF0000"/>
                </a:solidFill>
              </a:rPr>
              <a:t>/i:/.</a:t>
            </a:r>
          </a:p>
          <a:p>
            <a:pPr marL="285750" indent="-285750">
              <a:buFontTx/>
              <a:buChar char="-"/>
            </a:pPr>
            <a:r>
              <a:rPr lang="en-US" sz="2800" b="1" dirty="0"/>
              <a:t>Prepare lesson 3 . </a:t>
            </a:r>
          </a:p>
        </p:txBody>
      </p:sp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1041400" y="138071"/>
            <a:ext cx="9457266" cy="397934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SlantUp">
              <a:avLst>
                <a:gd name="adj" fmla="val 743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WRAP UP AND 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ECAD18-8A3C-2790-1106-042C6C2EFEE0}"/>
              </a:ext>
            </a:extLst>
          </p:cNvPr>
          <p:cNvSpPr/>
          <p:nvPr/>
        </p:nvSpPr>
        <p:spPr>
          <a:xfrm>
            <a:off x="2015067" y="1865864"/>
            <a:ext cx="7509932" cy="5164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main points we have just learnt?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B7A411-E6CB-69A3-DFC0-9370E1A87959}"/>
              </a:ext>
            </a:extLst>
          </p:cNvPr>
          <p:cNvSpPr txBox="1"/>
          <p:nvPr/>
        </p:nvSpPr>
        <p:spPr>
          <a:xfrm>
            <a:off x="2191725" y="2712495"/>
            <a:ext cx="190952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7D464E-3098-0F70-4DE8-DAE842421BF8}"/>
              </a:ext>
            </a:extLst>
          </p:cNvPr>
          <p:cNvSpPr txBox="1"/>
          <p:nvPr/>
        </p:nvSpPr>
        <p:spPr>
          <a:xfrm>
            <a:off x="6901453" y="2708064"/>
            <a:ext cx="2358412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Pronunciation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C7399-4F54-0494-D208-A346C9E32333}"/>
              </a:ext>
            </a:extLst>
          </p:cNvPr>
          <p:cNvSpPr/>
          <p:nvPr/>
        </p:nvSpPr>
        <p:spPr>
          <a:xfrm>
            <a:off x="949871" y="3565879"/>
            <a:ext cx="4393232" cy="5164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Places in a </a:t>
            </a:r>
            <a:r>
              <a:rPr lang="en-US" sz="2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endParaRPr lang="en-US" sz="2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FBF11-84DA-92DD-E5FF-A814151B223D}"/>
              </a:ext>
            </a:extLst>
          </p:cNvPr>
          <p:cNvSpPr txBox="1"/>
          <p:nvPr/>
        </p:nvSpPr>
        <p:spPr>
          <a:xfrm>
            <a:off x="6487317" y="3626717"/>
            <a:ext cx="318668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sounds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756C6D-BD13-740C-7542-77F7B374C76C}"/>
              </a:ext>
            </a:extLst>
          </p:cNvPr>
          <p:cNvCxnSpPr>
            <a:stCxn id="2" idx="2"/>
            <a:endCxn id="3" idx="0"/>
          </p:cNvCxnSpPr>
          <p:nvPr/>
        </p:nvCxnSpPr>
        <p:spPr>
          <a:xfrm flipH="1">
            <a:off x="3146487" y="2382331"/>
            <a:ext cx="2623546" cy="3301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F1DA93-426D-02BF-65B5-486069143A61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>
            <a:off x="5770033" y="2382331"/>
            <a:ext cx="2310626" cy="3257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0E51DD-6EAF-BA3B-8E7F-89D8A43D40DE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3146487" y="3235715"/>
            <a:ext cx="0" cy="3301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FD00CD-F0C9-4FCC-020E-E41B303DBEE9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8080659" y="3231284"/>
            <a:ext cx="0" cy="39543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5">
            <a:extLst>
              <a:ext uri="{FF2B5EF4-FFF2-40B4-BE49-F238E27FC236}">
                <a16:creationId xmlns:a16="http://schemas.microsoft.com/office/drawing/2014/main" id="{68F153F8-B6C9-731C-9D7F-AF65ABA87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509" y="1161254"/>
            <a:ext cx="3557661" cy="64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84B1"/>
                </a:solidFill>
              </a:rPr>
              <a:t>Wrap up</a:t>
            </a:r>
          </a:p>
        </p:txBody>
      </p:sp>
      <p:pic>
        <p:nvPicPr>
          <p:cNvPr id="8193" name="Picture 3">
            <a:extLst>
              <a:ext uri="{FF2B5EF4-FFF2-40B4-BE49-F238E27FC236}">
                <a16:creationId xmlns:a16="http://schemas.microsoft.com/office/drawing/2014/main" id="{1FFCC470-CF0F-BE27-D817-4FB4BE6B56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72" y="567032"/>
            <a:ext cx="3515459" cy="76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6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795125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786342" y="1752600"/>
            <a:ext cx="10320734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2834724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id="{33B94C53-69F7-ADE5-3343-1110210D6A34}"/>
              </a:ext>
            </a:extLst>
          </p:cNvPr>
          <p:cNvSpPr/>
          <p:nvPr/>
        </p:nvSpPr>
        <p:spPr>
          <a:xfrm>
            <a:off x="3621339" y="383161"/>
            <a:ext cx="5148101" cy="1578850"/>
          </a:xfrm>
          <a:prstGeom prst="flowChartPunchedTap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i="1" dirty="0">
                <a:solidFill>
                  <a:srgbClr val="000000"/>
                </a:solidFill>
                <a:effectLst/>
                <a:latin typeface=".VnArial" panose="020B7200000000000000" pitchFamily="34" charset="0"/>
                <a:ea typeface="Times New Roman" panose="02020603050405020304" pitchFamily="18" charset="0"/>
              </a:rPr>
              <a:t>Jumbled Words</a:t>
            </a:r>
            <a:r>
              <a:rPr lang="en-US" sz="4400" b="1" i="1" u="sng" dirty="0">
                <a:solidFill>
                  <a:srgbClr val="000000"/>
                </a:solidFill>
                <a:effectLst/>
                <a:latin typeface=".VnArial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4400" dirty="0">
                <a:latin typeface=".VnArial" panose="020B7200000000000000" pitchFamily="34" charset="0"/>
              </a:rPr>
              <a:t> 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266024" y="383161"/>
            <a:ext cx="3030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Warm up:</a:t>
            </a:r>
            <a:endParaRPr lang="en-US" sz="5400" b="1" u="sng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052" name="Picture 4" descr="http://elevationekidz.com/wp-content/uploads/031616_eKidz_Quest_WCM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4" y="2097017"/>
            <a:ext cx="7859241" cy="442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TextBox 198"/>
          <p:cNvSpPr txBox="1"/>
          <p:nvPr/>
        </p:nvSpPr>
        <p:spPr>
          <a:xfrm>
            <a:off x="4718124" y="2305877"/>
            <a:ext cx="363074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 some places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" name="Rectangle 200"/>
          <p:cNvSpPr/>
          <p:nvPr/>
        </p:nvSpPr>
        <p:spPr>
          <a:xfrm rot="2124583">
            <a:off x="2995192" y="5121321"/>
            <a:ext cx="8040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</a:t>
            </a:r>
            <a:endParaRPr lang="en-US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5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4.thuthuatphanmem.vn/uploads/2021/02/07/hinh-anh-cho-que-ngay-tet_101055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3" y="529819"/>
            <a:ext cx="3979103" cy="26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92" y="529819"/>
            <a:ext cx="3964096" cy="263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663" y="529819"/>
            <a:ext cx="2872184" cy="2638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69" y="3826470"/>
            <a:ext cx="3712749" cy="2473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809" y="3826470"/>
            <a:ext cx="4107599" cy="2473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9546" y="3174938"/>
            <a:ext cx="1923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1. takmre</a:t>
            </a:r>
            <a:endParaRPr lang="en-US" sz="3200"/>
          </a:p>
        </p:txBody>
      </p:sp>
      <p:sp>
        <p:nvSpPr>
          <p:cNvPr id="9" name="Rectangle 8"/>
          <p:cNvSpPr/>
          <p:nvPr/>
        </p:nvSpPr>
        <p:spPr>
          <a:xfrm>
            <a:off x="2856924" y="6245489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4. aiencm</a:t>
            </a:r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6815922" y="6256050"/>
            <a:ext cx="2483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.VnArial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arnuastetr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5592418" y="3034033"/>
            <a:ext cx="186942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lnSpc>
                <a:spcPct val="150000"/>
              </a:lnSpc>
            </a:pPr>
            <a:r>
              <a:rPr lang="en-US" sz="3200" smtClean="0">
                <a:solidFill>
                  <a:srgbClr val="00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2. temple</a:t>
            </a:r>
            <a:endParaRPr lang="en-US" sz="3200" dirty="0">
              <a:latin typeface=".VnArial" panose="020B7200000000000000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4924" y="3123462"/>
            <a:ext cx="2052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00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3. apoilths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8071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4.thuthuatphanmem.vn/uploads/2021/02/07/hinh-anh-cho-que-ngay-tet_101055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3" y="529819"/>
            <a:ext cx="3979103" cy="26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92" y="529819"/>
            <a:ext cx="3964096" cy="263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663" y="529819"/>
            <a:ext cx="2872184" cy="2638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69" y="3826470"/>
            <a:ext cx="3712749" cy="2473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809" y="3826470"/>
            <a:ext cx="4107599" cy="24739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9545" y="3174938"/>
            <a:ext cx="2176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1. market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6924" y="6245489"/>
            <a:ext cx="2052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4. cinema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5922" y="6256050"/>
            <a:ext cx="2643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rial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restaurant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92418" y="3034033"/>
            <a:ext cx="196079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lnSpc>
                <a:spcPct val="150000"/>
              </a:lnSpc>
            </a:pPr>
            <a:r>
              <a:rPr lang="en-US" sz="3200" b="1" smtClean="0">
                <a:solidFill>
                  <a:srgbClr val="FF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2. temple</a:t>
            </a:r>
            <a:endParaRPr lang="en-US" sz="3200" b="1" dirty="0">
              <a:solidFill>
                <a:srgbClr val="FF0000"/>
              </a:solidFill>
              <a:latin typeface=".VnArial" panose="020B7200000000000000" pitchFamily="34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4924" y="3123462"/>
            <a:ext cx="2209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rial" panose="020B7200000000000000" pitchFamily="34" charset="0"/>
                <a:ea typeface="Calibri" panose="020F0502020204030204" pitchFamily="34" charset="0"/>
              </a:rPr>
              <a:t>3. hospital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3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3921"/>
          <a:stretch/>
        </p:blipFill>
        <p:spPr>
          <a:xfrm>
            <a:off x="0" y="1589539"/>
            <a:ext cx="11795125" cy="5268461"/>
          </a:xfrm>
          <a:prstGeom prst="rect">
            <a:avLst/>
          </a:prstGeom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4878" y="4648200"/>
            <a:ext cx="245731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25856" y="1066801"/>
            <a:ext cx="127780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19879"/>
            <a:ext cx="11795126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vi-VN" sz="4800" b="1" u="sng" dirty="0">
                <a:solidFill>
                  <a:srgbClr val="002060"/>
                </a:solidFill>
                <a:latin typeface="Times New Roman" pitchFamily="18" charset="0"/>
              </a:rPr>
              <a:t>UNIT 4</a:t>
            </a:r>
            <a:r>
              <a:rPr lang="en-US" altLang="vi-VN" sz="4800" b="1" dirty="0">
                <a:solidFill>
                  <a:srgbClr val="002060"/>
                </a:solidFill>
                <a:latin typeface="Times New Roman" pitchFamily="18" charset="0"/>
              </a:rPr>
              <a:t>: MY NEIGHBOURHOOD</a:t>
            </a:r>
          </a:p>
          <a:p>
            <a:pPr algn="ctr">
              <a:buFont typeface="Arial" charset="0"/>
              <a:buNone/>
            </a:pPr>
            <a:r>
              <a:rPr lang="en-US" altLang="vi-VN" sz="4800" b="1" u="sng" dirty="0">
                <a:solidFill>
                  <a:srgbClr val="002060"/>
                </a:solidFill>
                <a:latin typeface="Times New Roman" pitchFamily="18" charset="0"/>
              </a:rPr>
              <a:t>Lesson 2</a:t>
            </a:r>
            <a:r>
              <a:rPr lang="en-US" altLang="vi-VN" sz="4800" b="1" dirty="0">
                <a:solidFill>
                  <a:srgbClr val="002060"/>
                </a:solidFill>
                <a:latin typeface="Times New Roman" pitchFamily="18" charset="0"/>
              </a:rPr>
              <a:t>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1545320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78B56687-8B56-86A1-2FC3-1AF316C0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9"/>
            <a:ext cx="11795125" cy="95410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UNIT 4</a:t>
            </a:r>
            <a:r>
              <a:rPr lang="en-US" altLang="vi-VN" sz="2800" b="1" dirty="0">
                <a:latin typeface="Times New Roman" pitchFamily="18" charset="0"/>
              </a:rPr>
              <a:t>: MY NEIGHBOURHOOD</a:t>
            </a:r>
          </a:p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Lesson 2</a:t>
            </a:r>
            <a:r>
              <a:rPr lang="en-US" altLang="vi-VN" sz="2800" b="1" dirty="0">
                <a:latin typeface="Times New Roman" pitchFamily="18" charset="0"/>
              </a:rPr>
              <a:t>: A Closer look 1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224489E8-83B6-FAAD-5059-46898E1BFFEE}"/>
              </a:ext>
            </a:extLst>
          </p:cNvPr>
          <p:cNvSpPr/>
          <p:nvPr/>
        </p:nvSpPr>
        <p:spPr>
          <a:xfrm>
            <a:off x="728132" y="1193800"/>
            <a:ext cx="2716167" cy="38100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4BDBD-97B1-51C9-3282-65AC6C67F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9" y="1574800"/>
            <a:ext cx="7584140" cy="4678082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F5BE11-B314-3DDD-28EE-16AC3BBC0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5" y="1574800"/>
            <a:ext cx="7584141" cy="4572000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BB5E56-2911-C035-7500-31809ACB0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144" y="1574800"/>
            <a:ext cx="7584142" cy="4572000"/>
          </a:xfrm>
          <a:prstGeom prst="roundRect">
            <a:avLst/>
          </a:prstGeom>
        </p:spPr>
      </p:pic>
      <p:pic>
        <p:nvPicPr>
          <p:cNvPr id="7" name="Picture 6" descr="U4-L2-1-6-cradbzpzyggnfhrq">
            <a:extLst>
              <a:ext uri="{FF2B5EF4-FFF2-40B4-BE49-F238E27FC236}">
                <a16:creationId xmlns:a16="http://schemas.microsoft.com/office/drawing/2014/main" id="{7F27E036-8F93-60C4-A0C1-ACA1A5B7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71" y="1574800"/>
            <a:ext cx="7584141" cy="467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57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Sound 1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C4B42CF9-2DA0-61F3-AB4E-629A7F987B14}"/>
              </a:ext>
            </a:extLst>
          </p:cNvPr>
          <p:cNvSpPr/>
          <p:nvPr/>
        </p:nvSpPr>
        <p:spPr>
          <a:xfrm>
            <a:off x="372533" y="287867"/>
            <a:ext cx="273046" cy="304800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Sound 3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A86858AE-167A-B9ED-046E-3DA37FCF8CCB}"/>
              </a:ext>
            </a:extLst>
          </p:cNvPr>
          <p:cNvSpPr/>
          <p:nvPr/>
        </p:nvSpPr>
        <p:spPr>
          <a:xfrm>
            <a:off x="777771" y="312405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Sound 4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4006694A-1A66-0CCE-4C64-555F116DB398}"/>
              </a:ext>
            </a:extLst>
          </p:cNvPr>
          <p:cNvSpPr/>
          <p:nvPr/>
        </p:nvSpPr>
        <p:spPr>
          <a:xfrm>
            <a:off x="1133083" y="316756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Sound 7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35A7D160-63AC-3744-6F3B-4E138204FD62}"/>
              </a:ext>
            </a:extLst>
          </p:cNvPr>
          <p:cNvSpPr/>
          <p:nvPr/>
        </p:nvSpPr>
        <p:spPr>
          <a:xfrm>
            <a:off x="1538034" y="320055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E56D21AF-CE14-D88E-DA0F-9FA205A4CD47}"/>
              </a:ext>
            </a:extLst>
          </p:cNvPr>
          <p:cNvSpPr/>
          <p:nvPr/>
        </p:nvSpPr>
        <p:spPr>
          <a:xfrm>
            <a:off x="1984067" y="345601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519EED63-BF9A-2045-4C77-531208434F9E}"/>
              </a:ext>
            </a:extLst>
          </p:cNvPr>
          <p:cNvSpPr/>
          <p:nvPr/>
        </p:nvSpPr>
        <p:spPr>
          <a:xfrm>
            <a:off x="2389018" y="345601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26F26D0D-6BEE-5D08-B0D7-422EFF30D86B}"/>
              </a:ext>
            </a:extLst>
          </p:cNvPr>
          <p:cNvSpPr/>
          <p:nvPr/>
        </p:nvSpPr>
        <p:spPr>
          <a:xfrm>
            <a:off x="2761551" y="343141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A87A0FF-45F0-F65F-4F76-6757AD61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9"/>
            <a:ext cx="11795125" cy="95410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UNIT 4</a:t>
            </a:r>
            <a:r>
              <a:rPr lang="en-US" altLang="vi-VN" sz="2800" b="1" dirty="0">
                <a:latin typeface="Times New Roman" pitchFamily="18" charset="0"/>
              </a:rPr>
              <a:t>: MY NEIGHBOURHOOD</a:t>
            </a:r>
          </a:p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Lesson 2</a:t>
            </a:r>
            <a:r>
              <a:rPr lang="en-US" altLang="vi-VN" sz="2800" b="1" dirty="0">
                <a:latin typeface="Times New Roman" pitchFamily="18" charset="0"/>
              </a:rPr>
              <a:t>: A Closer look 1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A78F364A-8E37-F9CC-5D08-40E8419A00BD}"/>
              </a:ext>
            </a:extLst>
          </p:cNvPr>
          <p:cNvSpPr/>
          <p:nvPr/>
        </p:nvSpPr>
        <p:spPr>
          <a:xfrm>
            <a:off x="728132" y="1193800"/>
            <a:ext cx="2716167" cy="38100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681F-1B79-3A3C-7DA5-B9FF5EE67FD3}"/>
              </a:ext>
            </a:extLst>
          </p:cNvPr>
          <p:cNvSpPr txBox="1"/>
          <p:nvPr/>
        </p:nvSpPr>
        <p:spPr>
          <a:xfrm>
            <a:off x="645579" y="1710157"/>
            <a:ext cx="2716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square (n)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skweə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15573-98BF-0652-F0B4-E1BCD353E46C}"/>
              </a:ext>
            </a:extLst>
          </p:cNvPr>
          <p:cNvSpPr txBox="1"/>
          <p:nvPr/>
        </p:nvSpPr>
        <p:spPr>
          <a:xfrm>
            <a:off x="5170950" y="1717148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trường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EFD5F6-9601-C0CF-E0C4-5298B6DD4FA5}"/>
              </a:ext>
            </a:extLst>
          </p:cNvPr>
          <p:cNvSpPr txBox="1"/>
          <p:nvPr/>
        </p:nvSpPr>
        <p:spPr>
          <a:xfrm>
            <a:off x="636873" y="2168283"/>
            <a:ext cx="3139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cathedral (n) /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kəˈθiːdrəl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44354-BB3D-805B-0ECD-A3E1F04F21B9}"/>
              </a:ext>
            </a:extLst>
          </p:cNvPr>
          <p:cNvSpPr txBox="1"/>
          <p:nvPr/>
        </p:nvSpPr>
        <p:spPr>
          <a:xfrm>
            <a:off x="5162240" y="2146565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thánh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đường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D32E7F-2138-4703-CDCE-46A7655F323A}"/>
              </a:ext>
            </a:extLst>
          </p:cNvPr>
          <p:cNvSpPr txBox="1"/>
          <p:nvPr/>
        </p:nvSpPr>
        <p:spPr>
          <a:xfrm>
            <a:off x="645580" y="2580242"/>
            <a:ext cx="4764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railway station (n)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reɪlweɪ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steɪʃən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E1C8BD-D17B-55C2-71A6-DE9F8F1B3460}"/>
              </a:ext>
            </a:extLst>
          </p:cNvPr>
          <p:cNvSpPr txBox="1"/>
          <p:nvPr/>
        </p:nvSpPr>
        <p:spPr>
          <a:xfrm>
            <a:off x="5166631" y="2580040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lửa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75EF6F-7CB8-7550-FA27-C7CEF2744E99}"/>
              </a:ext>
            </a:extLst>
          </p:cNvPr>
          <p:cNvSpPr txBox="1"/>
          <p:nvPr/>
        </p:nvSpPr>
        <p:spPr>
          <a:xfrm>
            <a:off x="645582" y="3028890"/>
            <a:ext cx="3418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crowded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kraʊdɪd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00B17-E8B8-7A6B-624F-0465D45A953C}"/>
              </a:ext>
            </a:extLst>
          </p:cNvPr>
          <p:cNvSpPr txBox="1"/>
          <p:nvPr/>
        </p:nvSpPr>
        <p:spPr>
          <a:xfrm>
            <a:off x="5162884" y="3050959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đúc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DD84B-B71D-B161-0C2B-3743AE12CB50}"/>
              </a:ext>
            </a:extLst>
          </p:cNvPr>
          <p:cNvSpPr txBox="1"/>
          <p:nvPr/>
        </p:nvSpPr>
        <p:spPr>
          <a:xfrm>
            <a:off x="637112" y="3469071"/>
            <a:ext cx="2894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peaceful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piːsfl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28FFFA-B2B8-4B72-F933-6A876ACF3D8B}"/>
              </a:ext>
            </a:extLst>
          </p:cNvPr>
          <p:cNvSpPr txBox="1"/>
          <p:nvPr/>
        </p:nvSpPr>
        <p:spPr>
          <a:xfrm>
            <a:off x="5168992" y="3455628"/>
            <a:ext cx="1919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bình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1F66E9-56C9-C55A-275B-9F004C45BDF0}"/>
              </a:ext>
            </a:extLst>
          </p:cNvPr>
          <p:cNvSpPr txBox="1"/>
          <p:nvPr/>
        </p:nvSpPr>
        <p:spPr>
          <a:xfrm>
            <a:off x="645579" y="3945968"/>
            <a:ext cx="3308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mɑːdərn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E25AE-7684-639C-58E6-FCD6812C6DA4}"/>
              </a:ext>
            </a:extLst>
          </p:cNvPr>
          <p:cNvSpPr txBox="1"/>
          <p:nvPr/>
        </p:nvSpPr>
        <p:spPr>
          <a:xfrm>
            <a:off x="5171351" y="3915783"/>
            <a:ext cx="17854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đại</a:t>
            </a:r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4844A4-94C2-8F30-F328-538CABA8963A}"/>
              </a:ext>
            </a:extLst>
          </p:cNvPr>
          <p:cNvSpPr txBox="1"/>
          <p:nvPr/>
        </p:nvSpPr>
        <p:spPr>
          <a:xfrm>
            <a:off x="637111" y="4379661"/>
            <a:ext cx="2716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boring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bɔːrɪŋ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5A45D7-D51D-9D1E-73B5-A70FF3E293FC}"/>
              </a:ext>
            </a:extLst>
          </p:cNvPr>
          <p:cNvSpPr txBox="1"/>
          <p:nvPr/>
        </p:nvSpPr>
        <p:spPr>
          <a:xfrm>
            <a:off x="5174106" y="4378104"/>
            <a:ext cx="1428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chán</a:t>
            </a:r>
            <a:endParaRPr lang="en-US" sz="20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BD40EDE-4BCE-1042-DD3B-76581DC54A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325" y="1211934"/>
            <a:ext cx="4346800" cy="3566280"/>
          </a:xfrm>
          <a:prstGeom prst="round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D2942F7-335F-378A-BC3D-B822319D5A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91" y="1263092"/>
            <a:ext cx="4310829" cy="3515122"/>
          </a:xfrm>
          <a:prstGeom prst="round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ABED52-E3E4-58F5-FBF0-DB8990FFAD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92" y="1177005"/>
            <a:ext cx="4261698" cy="3576086"/>
          </a:xfrm>
          <a:prstGeom prst="roundRect">
            <a:avLst/>
          </a:prstGeom>
        </p:spPr>
      </p:pic>
      <p:pic>
        <p:nvPicPr>
          <p:cNvPr id="49" name="Picture 48" descr="U4-L2-1-6-cradbzpzyggnfhrq">
            <a:extLst>
              <a:ext uri="{FF2B5EF4-FFF2-40B4-BE49-F238E27FC236}">
                <a16:creationId xmlns:a16="http://schemas.microsoft.com/office/drawing/2014/main" id="{C69A87AF-9BF1-48CA-D9AC-627BC444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66" y="1177006"/>
            <a:ext cx="4258592" cy="36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068E669-21D3-9C83-2DC4-DC1B74E18F84}"/>
              </a:ext>
            </a:extLst>
          </p:cNvPr>
          <p:cNvSpPr txBox="1"/>
          <p:nvPr/>
        </p:nvSpPr>
        <p:spPr>
          <a:xfrm>
            <a:off x="6733999" y="3477605"/>
            <a:ext cx="2321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         quiet (adj)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6B4405-D3F7-2BA4-49EC-33CBE1879D0F}"/>
              </a:ext>
            </a:extLst>
          </p:cNvPr>
          <p:cNvSpPr/>
          <p:nvPr/>
        </p:nvSpPr>
        <p:spPr>
          <a:xfrm>
            <a:off x="6669546" y="3905826"/>
            <a:ext cx="2637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≠          historic (adj)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3296C3-E9A6-4EF2-4295-2EE2806903A1}"/>
              </a:ext>
            </a:extLst>
          </p:cNvPr>
          <p:cNvSpPr/>
          <p:nvPr/>
        </p:nvSpPr>
        <p:spPr>
          <a:xfrm>
            <a:off x="6722465" y="4347968"/>
            <a:ext cx="2951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≠          interesting(adj) 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B30AB1AE-0AE9-F7FA-3553-60EB6D2C6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1079"/>
            <a:ext cx="11795125" cy="95410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UNIT 4</a:t>
            </a:r>
            <a:r>
              <a:rPr lang="en-US" altLang="vi-VN" sz="2800" b="1" dirty="0">
                <a:latin typeface="Times New Roman" pitchFamily="18" charset="0"/>
              </a:rPr>
              <a:t>: MY NEIGHBOURHOOD</a:t>
            </a:r>
          </a:p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Lesson 2</a:t>
            </a:r>
            <a:r>
              <a:rPr lang="en-US" altLang="vi-VN" sz="2800" b="1" dirty="0">
                <a:latin typeface="Times New Roman" pitchFamily="18" charset="0"/>
              </a:rPr>
              <a:t>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2060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her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lway 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ow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ace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  <p:bldP spid="7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Sound 1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C4B42CF9-2DA0-61F3-AB4E-629A7F987B14}"/>
              </a:ext>
            </a:extLst>
          </p:cNvPr>
          <p:cNvSpPr/>
          <p:nvPr/>
        </p:nvSpPr>
        <p:spPr>
          <a:xfrm>
            <a:off x="372533" y="287867"/>
            <a:ext cx="273046" cy="304800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Sound 3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A86858AE-167A-B9ED-046E-3DA37FCF8CCB}"/>
              </a:ext>
            </a:extLst>
          </p:cNvPr>
          <p:cNvSpPr/>
          <p:nvPr/>
        </p:nvSpPr>
        <p:spPr>
          <a:xfrm>
            <a:off x="777771" y="312405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Sound 4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4006694A-1A66-0CCE-4C64-555F116DB398}"/>
              </a:ext>
            </a:extLst>
          </p:cNvPr>
          <p:cNvSpPr/>
          <p:nvPr/>
        </p:nvSpPr>
        <p:spPr>
          <a:xfrm>
            <a:off x="1133083" y="316756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Sound 7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35A7D160-63AC-3744-6F3B-4E138204FD62}"/>
              </a:ext>
            </a:extLst>
          </p:cNvPr>
          <p:cNvSpPr/>
          <p:nvPr/>
        </p:nvSpPr>
        <p:spPr>
          <a:xfrm>
            <a:off x="1538034" y="320055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E56D21AF-CE14-D88E-DA0F-9FA205A4CD47}"/>
              </a:ext>
            </a:extLst>
          </p:cNvPr>
          <p:cNvSpPr/>
          <p:nvPr/>
        </p:nvSpPr>
        <p:spPr>
          <a:xfrm>
            <a:off x="1984067" y="345601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519EED63-BF9A-2045-4C77-531208434F9E}"/>
              </a:ext>
            </a:extLst>
          </p:cNvPr>
          <p:cNvSpPr/>
          <p:nvPr/>
        </p:nvSpPr>
        <p:spPr>
          <a:xfrm>
            <a:off x="2389018" y="345601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Sound 11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26F26D0D-6BEE-5D08-B0D7-422EFF30D86B}"/>
              </a:ext>
            </a:extLst>
          </p:cNvPr>
          <p:cNvSpPr/>
          <p:nvPr/>
        </p:nvSpPr>
        <p:spPr>
          <a:xfrm>
            <a:off x="2761551" y="343141"/>
            <a:ext cx="289980" cy="280262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A87A0FF-45F0-F65F-4F76-6757AD61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79"/>
            <a:ext cx="11795125" cy="95410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UNIT 4</a:t>
            </a:r>
            <a:r>
              <a:rPr lang="en-US" altLang="vi-VN" sz="2800" b="1" dirty="0">
                <a:latin typeface="Times New Roman" pitchFamily="18" charset="0"/>
              </a:rPr>
              <a:t>: MY NEIGHBOURHOOD</a:t>
            </a:r>
          </a:p>
          <a:p>
            <a:pPr algn="ctr">
              <a:buFont typeface="Arial" charset="0"/>
              <a:buNone/>
            </a:pPr>
            <a:r>
              <a:rPr lang="en-US" altLang="vi-VN" sz="2800" b="1" u="sng" dirty="0">
                <a:latin typeface="Times New Roman" pitchFamily="18" charset="0"/>
              </a:rPr>
              <a:t>Lesson 2</a:t>
            </a:r>
            <a:r>
              <a:rPr lang="en-US" altLang="vi-VN" sz="2800" b="1" dirty="0">
                <a:latin typeface="Times New Roman" pitchFamily="18" charset="0"/>
              </a:rPr>
              <a:t>: A Closer look 1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A78F364A-8E37-F9CC-5D08-40E8419A00BD}"/>
              </a:ext>
            </a:extLst>
          </p:cNvPr>
          <p:cNvSpPr/>
          <p:nvPr/>
        </p:nvSpPr>
        <p:spPr>
          <a:xfrm>
            <a:off x="728132" y="1193800"/>
            <a:ext cx="4294442" cy="38100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CHECK VOCABULARY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A681F-1B79-3A3C-7DA5-B9FF5EE67FD3}"/>
              </a:ext>
            </a:extLst>
          </p:cNvPr>
          <p:cNvSpPr txBox="1"/>
          <p:nvPr/>
        </p:nvSpPr>
        <p:spPr>
          <a:xfrm>
            <a:off x="677164" y="2121824"/>
            <a:ext cx="2716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square (n) 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skweə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15573-98BF-0652-F0B4-E1BCD353E46C}"/>
              </a:ext>
            </a:extLst>
          </p:cNvPr>
          <p:cNvSpPr txBox="1"/>
          <p:nvPr/>
        </p:nvSpPr>
        <p:spPr>
          <a:xfrm>
            <a:off x="5214210" y="2046125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trường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EFD5F6-9601-C0CF-E0C4-5298B6DD4FA5}"/>
              </a:ext>
            </a:extLst>
          </p:cNvPr>
          <p:cNvSpPr txBox="1"/>
          <p:nvPr/>
        </p:nvSpPr>
        <p:spPr>
          <a:xfrm>
            <a:off x="677164" y="1701679"/>
            <a:ext cx="3139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cathedral (n) /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kəˈθiːdrəl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44354-BB3D-805B-0ECD-A3E1F04F21B9}"/>
              </a:ext>
            </a:extLst>
          </p:cNvPr>
          <p:cNvSpPr txBox="1"/>
          <p:nvPr/>
        </p:nvSpPr>
        <p:spPr>
          <a:xfrm>
            <a:off x="5214209" y="1657564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thánh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đường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D32E7F-2138-4703-CDCE-46A7655F323A}"/>
              </a:ext>
            </a:extLst>
          </p:cNvPr>
          <p:cNvSpPr txBox="1"/>
          <p:nvPr/>
        </p:nvSpPr>
        <p:spPr>
          <a:xfrm>
            <a:off x="677164" y="4502481"/>
            <a:ext cx="47646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railway station (n)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reɪlweɪ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steɪʃən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E1C8BD-D17B-55C2-71A6-DE9F8F1B3460}"/>
              </a:ext>
            </a:extLst>
          </p:cNvPr>
          <p:cNvSpPr txBox="1"/>
          <p:nvPr/>
        </p:nvSpPr>
        <p:spPr>
          <a:xfrm>
            <a:off x="5214208" y="4499923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lửa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75EF6F-7CB8-7550-FA27-C7CEF2744E99}"/>
              </a:ext>
            </a:extLst>
          </p:cNvPr>
          <p:cNvSpPr txBox="1"/>
          <p:nvPr/>
        </p:nvSpPr>
        <p:spPr>
          <a:xfrm>
            <a:off x="677164" y="3525284"/>
            <a:ext cx="3418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crowded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kraʊdɪd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00B17-E8B8-7A6B-624F-0465D45A953C}"/>
              </a:ext>
            </a:extLst>
          </p:cNvPr>
          <p:cNvSpPr txBox="1"/>
          <p:nvPr/>
        </p:nvSpPr>
        <p:spPr>
          <a:xfrm>
            <a:off x="5214209" y="3573188"/>
            <a:ext cx="1699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đúc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DD84B-B71D-B161-0C2B-3743AE12CB50}"/>
              </a:ext>
            </a:extLst>
          </p:cNvPr>
          <p:cNvSpPr txBox="1"/>
          <p:nvPr/>
        </p:nvSpPr>
        <p:spPr>
          <a:xfrm>
            <a:off x="677164" y="3055972"/>
            <a:ext cx="2894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peaceful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piːsfl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28FFFA-B2B8-4B72-F933-6A876ACF3D8B}"/>
              </a:ext>
            </a:extLst>
          </p:cNvPr>
          <p:cNvSpPr txBox="1"/>
          <p:nvPr/>
        </p:nvSpPr>
        <p:spPr>
          <a:xfrm>
            <a:off x="5172766" y="3072969"/>
            <a:ext cx="1919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bình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1F66E9-56C9-C55A-275B-9F004C45BDF0}"/>
              </a:ext>
            </a:extLst>
          </p:cNvPr>
          <p:cNvSpPr txBox="1"/>
          <p:nvPr/>
        </p:nvSpPr>
        <p:spPr>
          <a:xfrm>
            <a:off x="666755" y="2632606"/>
            <a:ext cx="3308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mɑːdərn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1E25AE-7684-639C-58E6-FCD6812C6DA4}"/>
              </a:ext>
            </a:extLst>
          </p:cNvPr>
          <p:cNvSpPr txBox="1"/>
          <p:nvPr/>
        </p:nvSpPr>
        <p:spPr>
          <a:xfrm>
            <a:off x="5214209" y="2646055"/>
            <a:ext cx="17854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đại</a:t>
            </a:r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4844A4-94C2-8F30-F328-538CABA8963A}"/>
              </a:ext>
            </a:extLst>
          </p:cNvPr>
          <p:cNvSpPr txBox="1"/>
          <p:nvPr/>
        </p:nvSpPr>
        <p:spPr>
          <a:xfrm>
            <a:off x="728132" y="4023436"/>
            <a:ext cx="2716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boring (adj) /ˈ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bɔːrɪŋ</a:t>
            </a:r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5A45D7-D51D-9D1E-73B5-A70FF3E293FC}"/>
              </a:ext>
            </a:extLst>
          </p:cNvPr>
          <p:cNvSpPr txBox="1"/>
          <p:nvPr/>
        </p:nvSpPr>
        <p:spPr>
          <a:xfrm>
            <a:off x="5214209" y="4099813"/>
            <a:ext cx="1428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buồn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chán</a:t>
            </a:r>
            <a:endParaRPr lang="en-US" sz="2000" dirty="0"/>
          </a:p>
        </p:txBody>
      </p:sp>
      <p:sp>
        <p:nvSpPr>
          <p:cNvPr id="18" name="Action Button: Go Forward or Next 1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47BB99BD-776B-F929-B8D2-AA80230EBB04}"/>
              </a:ext>
            </a:extLst>
          </p:cNvPr>
          <p:cNvSpPr/>
          <p:nvPr/>
        </p:nvSpPr>
        <p:spPr>
          <a:xfrm>
            <a:off x="10257091" y="287868"/>
            <a:ext cx="648474" cy="465168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5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her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lway 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row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ace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  <p:bldP spid="7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Sound 3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8D57B883-1035-7C70-0BF2-D254DB85F185}"/>
              </a:ext>
            </a:extLst>
          </p:cNvPr>
          <p:cNvSpPr/>
          <p:nvPr/>
        </p:nvSpPr>
        <p:spPr>
          <a:xfrm>
            <a:off x="346837" y="273311"/>
            <a:ext cx="341602" cy="325808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" y="24038"/>
            <a:ext cx="809082" cy="801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1007908" y="14645"/>
            <a:ext cx="9886308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7690" y="1241497"/>
            <a:ext cx="3615108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00662" y="3858300"/>
            <a:ext cx="3191400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45710" y="4083206"/>
            <a:ext cx="3255679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056534" y="1141688"/>
            <a:ext cx="3513708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7833" y="3849809"/>
            <a:ext cx="3638552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19071" y="3161878"/>
            <a:ext cx="2988160" cy="430887"/>
            <a:chOff x="3233057" y="1687655"/>
            <a:chExt cx="2316528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216" y="1687655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5. railway station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1117603" y="5665574"/>
            <a:ext cx="1955283" cy="523220"/>
            <a:chOff x="3233057" y="1596935"/>
            <a:chExt cx="1515805" cy="523220"/>
          </a:xfrm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277103" y="1596935"/>
              <a:ext cx="1257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1. 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8907231" y="5683227"/>
            <a:ext cx="2302865" cy="523220"/>
            <a:chOff x="3233057" y="1628333"/>
            <a:chExt cx="1785263" cy="523220"/>
          </a:xfrm>
        </p:grpSpPr>
        <p:sp>
          <p:nvSpPr>
            <p:cNvPr id="62" name="Rounded Rectangle 49">
              <a:extLst>
                <a:ext uri="{FF2B5EF4-FFF2-40B4-BE49-F238E27FC236}">
                  <a16:creationId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28333"/>
              <a:ext cx="164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2. 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5042293" y="5760904"/>
            <a:ext cx="2339484" cy="523220"/>
            <a:chOff x="3233057" y="1650619"/>
            <a:chExt cx="1813651" cy="523220"/>
          </a:xfrm>
        </p:grpSpPr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50619"/>
              <a:ext cx="1742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3. cathedral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818119" y="3141295"/>
            <a:ext cx="2075774" cy="543183"/>
            <a:chOff x="2968236" y="1546874"/>
            <a:chExt cx="1609214" cy="543183"/>
          </a:xfrm>
        </p:grpSpPr>
        <p:sp>
          <p:nvSpPr>
            <p:cNvPr id="68" name="Rounded Rectangle 55">
              <a:extLst>
                <a:ext uri="{FF2B5EF4-FFF2-40B4-BE49-F238E27FC236}">
                  <a16:creationId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2968236" y="1546874"/>
              <a:ext cx="1273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4. 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8831437" y="3123859"/>
            <a:ext cx="2904346" cy="523220"/>
            <a:chOff x="3375762" y="1474900"/>
            <a:chExt cx="2251552" cy="523220"/>
          </a:xfrm>
        </p:grpSpPr>
        <p:sp>
          <p:nvSpPr>
            <p:cNvPr id="71" name="Rounded Rectangle 58">
              <a:extLst>
                <a:ext uri="{FF2B5EF4-FFF2-40B4-BE49-F238E27FC236}">
                  <a16:creationId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375762" y="1532573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0000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80945" y="1474900"/>
              <a:ext cx="2246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5. 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325785" y="2494247"/>
            <a:ext cx="173417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4. </a:t>
              </a:r>
              <a:r>
                <a:rPr lang="en-US" sz="2200" dirty="0">
                  <a:solidFill>
                    <a:srgbClr val="FF0000"/>
                  </a:solidFill>
                </a:rPr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834066" y="2486721"/>
            <a:ext cx="2339484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3. </a:t>
              </a:r>
              <a:r>
                <a:rPr lang="en-US" sz="2200" dirty="0" err="1">
                  <a:solidFill>
                    <a:srgbClr val="FF0000"/>
                  </a:solidFill>
                </a:rPr>
                <a:t>catherdral</a:t>
              </a:r>
              <a:endParaRPr lang="en-US" sz="2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114188" y="1831877"/>
            <a:ext cx="2302865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2. </a:t>
              </a:r>
              <a:r>
                <a:rPr lang="en-US" sz="2200" dirty="0">
                  <a:solidFill>
                    <a:srgbClr val="FF0000"/>
                  </a:solidFill>
                </a:rPr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52700" y="1231741"/>
            <a:ext cx="1955283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FF0000"/>
                  </a:solidFill>
                </a:rPr>
                <a:t>1. </a:t>
              </a:r>
              <a:r>
                <a:rPr lang="en-US" sz="2200" dirty="0">
                  <a:solidFill>
                    <a:srgbClr val="FF0000"/>
                  </a:solidFill>
                </a:rPr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2245607" y="1314620"/>
            <a:ext cx="3516376" cy="2378022"/>
            <a:chOff x="-2458394" y="747225"/>
            <a:chExt cx="2726020" cy="237802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2458394" y="747225"/>
              <a:ext cx="2726020" cy="1817346"/>
              <a:chOff x="-1690380" y="71583"/>
              <a:chExt cx="3168195" cy="2112129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90380" y="71583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816513" y="2602027"/>
              <a:ext cx="1390711" cy="523220"/>
              <a:chOff x="1535241" y="495246"/>
              <a:chExt cx="1390711" cy="523220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1581560" y="608423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1535241" y="495246"/>
                <a:ext cx="12736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4. 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5761982" y="1270102"/>
            <a:ext cx="3462088" cy="2365670"/>
            <a:chOff x="6148611" y="2310548"/>
            <a:chExt cx="2683931" cy="2365670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148611" y="2310548"/>
              <a:ext cx="2683931" cy="1810436"/>
              <a:chOff x="-275359" y="2072986"/>
              <a:chExt cx="3119278" cy="2104098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6419" y="2110193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275359" y="2072986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000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264237" y="4152998"/>
              <a:ext cx="2271394" cy="523220"/>
              <a:chOff x="2914515" y="2204240"/>
              <a:chExt cx="2271394" cy="523220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2914515" y="2318901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2939540" y="2204240"/>
                <a:ext cx="22463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5. railway station</a:t>
                </a:r>
              </a:p>
            </p:txBody>
          </p:sp>
        </p:grpSp>
      </p:grpSp>
      <p:pic>
        <p:nvPicPr>
          <p:cNvPr id="10" name="Graphic 9" descr="Volume">
            <a:extLst>
              <a:ext uri="{FF2B5EF4-FFF2-40B4-BE49-F238E27FC236}">
                <a16:creationId xmlns:a16="http://schemas.microsoft.com/office/drawing/2014/main" id="{3D25C040-5FF2-4390-6C8F-B55B1E4350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53485" y="90605"/>
            <a:ext cx="735843" cy="622444"/>
          </a:xfrm>
          <a:prstGeom prst="rect">
            <a:avLst/>
          </a:prstGeom>
        </p:spPr>
      </p:pic>
      <p:sp>
        <p:nvSpPr>
          <p:cNvPr id="2" name="Action Button: Sound 1">
            <a:hlinkClick r:id="" action="ppaction://noaction" highlightClick="1">
              <a:snd r:embed="rId12" name="activity 1.wav"/>
            </a:hlinkClick>
            <a:extLst>
              <a:ext uri="{FF2B5EF4-FFF2-40B4-BE49-F238E27FC236}">
                <a16:creationId xmlns:a16="http://schemas.microsoft.com/office/drawing/2014/main" id="{0E05836B-5B9D-135B-9873-9B398F421FFB}"/>
              </a:ext>
            </a:extLst>
          </p:cNvPr>
          <p:cNvSpPr/>
          <p:nvPr/>
        </p:nvSpPr>
        <p:spPr>
          <a:xfrm>
            <a:off x="7392244" y="493595"/>
            <a:ext cx="332648" cy="308874"/>
          </a:xfrm>
          <a:prstGeom prst="actionButtonSou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 -1.11111E-6 L 0.19502 -0.00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389 0.0044 L -0.17402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1.85185E-6 L 0.11024 -0.0328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6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11111E-6 L 0.06163 0.0002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1944</TotalTime>
  <Words>764</Words>
  <Application>Microsoft Office PowerPoint</Application>
  <PresentationFormat>Custom</PresentationFormat>
  <Paragraphs>172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.VnArial</vt:lpstr>
      <vt:lpstr>.VnArial Narrow</vt:lpstr>
      <vt:lpstr>.VnBodoniH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Ms. Thu</cp:lastModifiedBy>
  <cp:revision>165</cp:revision>
  <dcterms:created xsi:type="dcterms:W3CDTF">2020-12-09T02:04:09Z</dcterms:created>
  <dcterms:modified xsi:type="dcterms:W3CDTF">2025-04-11T11:36:48Z</dcterms:modified>
</cp:coreProperties>
</file>