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a" ContentType="audio/x-ms-wma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31"/>
  </p:notesMasterIdLst>
  <p:sldIdLst>
    <p:sldId id="441" r:id="rId3"/>
    <p:sldId id="414" r:id="rId4"/>
    <p:sldId id="415" r:id="rId5"/>
    <p:sldId id="416" r:id="rId6"/>
    <p:sldId id="417" r:id="rId7"/>
    <p:sldId id="454" r:id="rId8"/>
    <p:sldId id="419" r:id="rId9"/>
    <p:sldId id="259" r:id="rId10"/>
    <p:sldId id="384" r:id="rId11"/>
    <p:sldId id="306" r:id="rId12"/>
    <p:sldId id="455" r:id="rId13"/>
    <p:sldId id="390" r:id="rId14"/>
    <p:sldId id="425" r:id="rId15"/>
    <p:sldId id="426" r:id="rId16"/>
    <p:sldId id="453" r:id="rId17"/>
    <p:sldId id="429" r:id="rId18"/>
    <p:sldId id="430" r:id="rId19"/>
    <p:sldId id="431" r:id="rId20"/>
    <p:sldId id="434" r:id="rId21"/>
    <p:sldId id="435" r:id="rId22"/>
    <p:sldId id="436" r:id="rId23"/>
    <p:sldId id="437" r:id="rId24"/>
    <p:sldId id="456" r:id="rId25"/>
    <p:sldId id="438" r:id="rId26"/>
    <p:sldId id="410" r:id="rId27"/>
    <p:sldId id="440" r:id="rId28"/>
    <p:sldId id="452" r:id="rId29"/>
    <p:sldId id="326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ontserrat Medium" panose="020B060402020202020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  <p:embeddedFont>
      <p:font typeface="Crete Round" panose="020B0604020202020204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4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12" Type="http://schemas.openxmlformats.org/officeDocument/2006/relationships/image" Target="../media/image38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11" Type="http://schemas.openxmlformats.org/officeDocument/2006/relationships/image" Target="../media/image37.wmf"/><Relationship Id="rId5" Type="http://schemas.openxmlformats.org/officeDocument/2006/relationships/image" Target="../media/image31.wmf"/><Relationship Id="rId10" Type="http://schemas.openxmlformats.org/officeDocument/2006/relationships/image" Target="../media/image36.wmf"/><Relationship Id="rId4" Type="http://schemas.openxmlformats.org/officeDocument/2006/relationships/image" Target="../media/image30.wmf"/><Relationship Id="rId9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image" Target="../media/image56.wmf"/><Relationship Id="rId3" Type="http://schemas.openxmlformats.org/officeDocument/2006/relationships/image" Target="../media/image50.wmf"/><Relationship Id="rId7" Type="http://schemas.openxmlformats.org/officeDocument/2006/relationships/image" Target="../media/image52.wmf"/><Relationship Id="rId12" Type="http://schemas.openxmlformats.org/officeDocument/2006/relationships/image" Target="../media/image55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11" Type="http://schemas.openxmlformats.org/officeDocument/2006/relationships/image" Target="../media/image54.wmf"/><Relationship Id="rId5" Type="http://schemas.openxmlformats.org/officeDocument/2006/relationships/image" Target="../media/image31.wmf"/><Relationship Id="rId10" Type="http://schemas.openxmlformats.org/officeDocument/2006/relationships/image" Target="../media/image35.wmf"/><Relationship Id="rId4" Type="http://schemas.openxmlformats.org/officeDocument/2006/relationships/image" Target="../media/image51.wmf"/><Relationship Id="rId9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4" Type="http://schemas.openxmlformats.org/officeDocument/2006/relationships/image" Target="../media/image6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879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1073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A1030-A5E2-4B45-AF3F-45D8C136B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534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3600066">
            <a:off x="11113979" y="-2381003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-7199923">
            <a:off x="-4777457" y="2593728"/>
            <a:ext cx="14264282" cy="8547164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768000" y="2146976"/>
            <a:ext cx="10080000" cy="3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848000" y="5993576"/>
            <a:ext cx="7920000" cy="80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231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7199923" flipH="1">
            <a:off x="8801177" y="2593728"/>
            <a:ext cx="14264282" cy="8547164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 rot="-3600066" flipH="1">
            <a:off x="-5255961" y="-2381003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10" y="0"/>
            <a:ext cx="18288000" cy="10287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439988" y="3286050"/>
            <a:ext cx="8352000" cy="32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4723188" y="1500450"/>
            <a:ext cx="1785600" cy="1785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439988" y="6640050"/>
            <a:ext cx="8352000" cy="80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145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3600066">
            <a:off x="11113979" y="-2381003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5"/>
          <p:cNvSpPr/>
          <p:nvPr/>
        </p:nvSpPr>
        <p:spPr>
          <a:xfrm rot="-7199934">
            <a:off x="-5255971" y="5219947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5"/>
          <p:cNvSpPr/>
          <p:nvPr/>
        </p:nvSpPr>
        <p:spPr>
          <a:xfrm>
            <a:off x="0" y="9207000"/>
            <a:ext cx="18288000" cy="108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3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2"/>
          </p:nvPr>
        </p:nvSpPr>
        <p:spPr>
          <a:xfrm>
            <a:off x="1872000" y="3804126"/>
            <a:ext cx="70560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872000" y="4759926"/>
            <a:ext cx="7056000" cy="25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9360000" y="3804126"/>
            <a:ext cx="70560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9360000" y="4759926"/>
            <a:ext cx="7056000" cy="25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489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 rot="-3600066" flipH="1">
            <a:off x="-5255971" y="-2381003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6"/>
          <p:cNvSpPr/>
          <p:nvPr/>
        </p:nvSpPr>
        <p:spPr>
          <a:xfrm rot="7199934" flipH="1">
            <a:off x="11113979" y="5219947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6"/>
          <p:cNvSpPr/>
          <p:nvPr/>
        </p:nvSpPr>
        <p:spPr>
          <a:xfrm>
            <a:off x="0" y="9207000"/>
            <a:ext cx="18288000" cy="108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3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848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/>
          <p:nvPr/>
        </p:nvSpPr>
        <p:spPr>
          <a:xfrm rot="7199923" flipH="1">
            <a:off x="8801177" y="2593728"/>
            <a:ext cx="14264282" cy="8547164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8"/>
          <p:cNvSpPr/>
          <p:nvPr/>
        </p:nvSpPr>
        <p:spPr>
          <a:xfrm rot="-3600066" flipH="1">
            <a:off x="-5255961" y="-2381003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8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1440000" y="2438576"/>
            <a:ext cx="7776000" cy="4063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806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/>
          <p:nvPr/>
        </p:nvSpPr>
        <p:spPr>
          <a:xfrm rot="-7199923">
            <a:off x="-4777457" y="2593728"/>
            <a:ext cx="14264282" cy="8547164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9"/>
          <p:cNvSpPr/>
          <p:nvPr/>
        </p:nvSpPr>
        <p:spPr>
          <a:xfrm rot="3600066">
            <a:off x="11113979" y="-2381003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9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10008000" y="4435500"/>
            <a:ext cx="6840000" cy="29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10008000" y="2896500"/>
            <a:ext cx="6840000" cy="15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6468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/>
          <p:nvPr/>
        </p:nvSpPr>
        <p:spPr>
          <a:xfrm rot="-3600066" flipH="1">
            <a:off x="-5255971" y="-2381003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11"/>
          <p:cNvSpPr/>
          <p:nvPr/>
        </p:nvSpPr>
        <p:spPr>
          <a:xfrm rot="7199934" flipH="1">
            <a:off x="11113979" y="5219947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11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 hasCustomPrompt="1"/>
          </p:nvPr>
        </p:nvSpPr>
        <p:spPr>
          <a:xfrm>
            <a:off x="2664000" y="2671926"/>
            <a:ext cx="12960000" cy="2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1"/>
          </p:nvPr>
        </p:nvSpPr>
        <p:spPr>
          <a:xfrm>
            <a:off x="4104000" y="5410326"/>
            <a:ext cx="10080000" cy="862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3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67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/>
          <p:nvPr/>
        </p:nvSpPr>
        <p:spPr>
          <a:xfrm rot="3600066">
            <a:off x="11113979" y="-2381003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13"/>
          <p:cNvSpPr/>
          <p:nvPr/>
        </p:nvSpPr>
        <p:spPr>
          <a:xfrm rot="-7199934">
            <a:off x="-5255971" y="5219947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13"/>
          <p:cNvSpPr/>
          <p:nvPr/>
        </p:nvSpPr>
        <p:spPr>
          <a:xfrm>
            <a:off x="0" y="9207000"/>
            <a:ext cx="18288000" cy="108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1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3504600" y="3175200"/>
            <a:ext cx="53268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2" hasCustomPrompt="1"/>
          </p:nvPr>
        </p:nvSpPr>
        <p:spPr>
          <a:xfrm>
            <a:off x="2057000" y="3175200"/>
            <a:ext cx="1295400" cy="11082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"/>
          </p:nvPr>
        </p:nvSpPr>
        <p:spPr>
          <a:xfrm>
            <a:off x="3504600" y="4131000"/>
            <a:ext cx="53268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3"/>
          </p:nvPr>
        </p:nvSpPr>
        <p:spPr>
          <a:xfrm>
            <a:off x="10897200" y="3175200"/>
            <a:ext cx="53268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4" hasCustomPrompt="1"/>
          </p:nvPr>
        </p:nvSpPr>
        <p:spPr>
          <a:xfrm>
            <a:off x="9448700" y="3175200"/>
            <a:ext cx="1295400" cy="11082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5"/>
          </p:nvPr>
        </p:nvSpPr>
        <p:spPr>
          <a:xfrm>
            <a:off x="10897200" y="4131000"/>
            <a:ext cx="53268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6"/>
          </p:nvPr>
        </p:nvSpPr>
        <p:spPr>
          <a:xfrm>
            <a:off x="3505594" y="6192000"/>
            <a:ext cx="53268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7" hasCustomPrompt="1"/>
          </p:nvPr>
        </p:nvSpPr>
        <p:spPr>
          <a:xfrm>
            <a:off x="2057720" y="6192000"/>
            <a:ext cx="1295400" cy="11082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8"/>
          </p:nvPr>
        </p:nvSpPr>
        <p:spPr>
          <a:xfrm>
            <a:off x="3505594" y="7147800"/>
            <a:ext cx="53268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9"/>
          </p:nvPr>
        </p:nvSpPr>
        <p:spPr>
          <a:xfrm>
            <a:off x="10898196" y="6192000"/>
            <a:ext cx="53268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3" hasCustomPrompt="1"/>
          </p:nvPr>
        </p:nvSpPr>
        <p:spPr>
          <a:xfrm>
            <a:off x="9449420" y="6192000"/>
            <a:ext cx="1295400" cy="11082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4"/>
          </p:nvPr>
        </p:nvSpPr>
        <p:spPr>
          <a:xfrm>
            <a:off x="10898196" y="7147800"/>
            <a:ext cx="53268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5"/>
          </p:nvPr>
        </p:nvSpPr>
        <p:spPr>
          <a:xfrm>
            <a:off x="1440000" y="1080000"/>
            <a:ext cx="15408000" cy="13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552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/>
          <p:nvPr/>
        </p:nvSpPr>
        <p:spPr>
          <a:xfrm rot="3600066">
            <a:off x="11113979" y="-2381003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31"/>
          <p:cNvSpPr/>
          <p:nvPr/>
        </p:nvSpPr>
        <p:spPr>
          <a:xfrm rot="-7199923">
            <a:off x="-4777457" y="2593728"/>
            <a:ext cx="14264282" cy="8547164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31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572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/>
          <p:nvPr/>
        </p:nvSpPr>
        <p:spPr>
          <a:xfrm rot="-3600066" flipH="1">
            <a:off x="-5255971" y="-2381003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32"/>
          <p:cNvSpPr/>
          <p:nvPr/>
        </p:nvSpPr>
        <p:spPr>
          <a:xfrm rot="7199934" flipH="1">
            <a:off x="11113979" y="5219947"/>
            <a:ext cx="12429994" cy="7448058"/>
          </a:xfrm>
          <a:custGeom>
            <a:avLst/>
            <a:gdLst/>
            <a:ahLst/>
            <a:cxnLst/>
            <a:rect l="l" t="t" r="r" b="b"/>
            <a:pathLst>
              <a:path w="91799" h="55006" extrusionOk="0">
                <a:moveTo>
                  <a:pt x="58828" y="1"/>
                </a:moveTo>
                <a:cubicBezTo>
                  <a:pt x="57616" y="1"/>
                  <a:pt x="56358" y="39"/>
                  <a:pt x="55053" y="116"/>
                </a:cubicBezTo>
                <a:cubicBezTo>
                  <a:pt x="25603" y="1869"/>
                  <a:pt x="1" y="11987"/>
                  <a:pt x="2373" y="37787"/>
                </a:cubicBezTo>
                <a:cubicBezTo>
                  <a:pt x="3156" y="46314"/>
                  <a:pt x="11015" y="55005"/>
                  <a:pt x="19876" y="55005"/>
                </a:cubicBezTo>
                <a:cubicBezTo>
                  <a:pt x="20001" y="55005"/>
                  <a:pt x="20125" y="55003"/>
                  <a:pt x="20250" y="55000"/>
                </a:cubicBezTo>
                <a:cubicBezTo>
                  <a:pt x="20409" y="54996"/>
                  <a:pt x="20568" y="54990"/>
                  <a:pt x="20730" y="54982"/>
                </a:cubicBezTo>
                <a:cubicBezTo>
                  <a:pt x="33632" y="54402"/>
                  <a:pt x="33173" y="38644"/>
                  <a:pt x="44633" y="35810"/>
                </a:cubicBezTo>
                <a:cubicBezTo>
                  <a:pt x="46469" y="35356"/>
                  <a:pt x="48260" y="35182"/>
                  <a:pt x="50027" y="35182"/>
                </a:cubicBezTo>
                <a:cubicBezTo>
                  <a:pt x="55728" y="35182"/>
                  <a:pt x="61190" y="36985"/>
                  <a:pt x="67165" y="36985"/>
                </a:cubicBezTo>
                <a:cubicBezTo>
                  <a:pt x="70902" y="36985"/>
                  <a:pt x="74841" y="36279"/>
                  <a:pt x="79163" y="33986"/>
                </a:cubicBezTo>
                <a:cubicBezTo>
                  <a:pt x="90749" y="27837"/>
                  <a:pt x="91799" y="1"/>
                  <a:pt x="58828" y="1"/>
                </a:cubicBezTo>
                <a:close/>
              </a:path>
            </a:pathLst>
          </a:custGeom>
          <a:solidFill>
            <a:srgbClr val="EDAE3E">
              <a:alpha val="20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32"/>
          <p:cNvSpPr/>
          <p:nvPr/>
        </p:nvSpPr>
        <p:spPr>
          <a:xfrm>
            <a:off x="0" y="9207000"/>
            <a:ext cx="18288000" cy="108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32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4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06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3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rete Round"/>
              <a:buNone/>
              <a:defRPr sz="3200" b="1">
                <a:solidFill>
                  <a:schemeClr val="accent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rete Round"/>
              <a:buNone/>
              <a:defRPr sz="3500" b="1">
                <a:solidFill>
                  <a:schemeClr val="accent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rete Round"/>
              <a:buNone/>
              <a:defRPr sz="3500" b="1">
                <a:solidFill>
                  <a:schemeClr val="accent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rete Round"/>
              <a:buNone/>
              <a:defRPr sz="3500" b="1">
                <a:solidFill>
                  <a:schemeClr val="accent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rete Round"/>
              <a:buNone/>
              <a:defRPr sz="3500" b="1">
                <a:solidFill>
                  <a:schemeClr val="accent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rete Round"/>
              <a:buNone/>
              <a:defRPr sz="3500" b="1">
                <a:solidFill>
                  <a:schemeClr val="accent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rete Round"/>
              <a:buNone/>
              <a:defRPr sz="3500" b="1">
                <a:solidFill>
                  <a:schemeClr val="accent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rete Round"/>
              <a:buNone/>
              <a:defRPr sz="3500" b="1">
                <a:solidFill>
                  <a:schemeClr val="accent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rete Round"/>
              <a:buNone/>
              <a:defRPr sz="3500" b="1">
                <a:solidFill>
                  <a:schemeClr val="accent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433600"/>
            <a:ext cx="15408000" cy="6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010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48.png"/><Relationship Id="rId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53.wmf"/><Relationship Id="rId26" Type="http://schemas.openxmlformats.org/officeDocument/2006/relationships/image" Target="../media/image55.wmf"/><Relationship Id="rId3" Type="http://schemas.openxmlformats.org/officeDocument/2006/relationships/oleObject" Target="../embeddings/oleObject10.bin"/><Relationship Id="rId21" Type="http://schemas.openxmlformats.org/officeDocument/2006/relationships/oleObject" Target="../embeddings/oleObject18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31.wmf"/><Relationship Id="rId17" Type="http://schemas.openxmlformats.org/officeDocument/2006/relationships/oleObject" Target="../embeddings/oleObject24.bin"/><Relationship Id="rId25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2.wmf"/><Relationship Id="rId20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14.bin"/><Relationship Id="rId24" Type="http://schemas.openxmlformats.org/officeDocument/2006/relationships/image" Target="../media/image54.wmf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3.bin"/><Relationship Id="rId23" Type="http://schemas.openxmlformats.org/officeDocument/2006/relationships/oleObject" Target="../embeddings/oleObject25.bin"/><Relationship Id="rId28" Type="http://schemas.openxmlformats.org/officeDocument/2006/relationships/image" Target="../media/image56.wmf"/><Relationship Id="rId10" Type="http://schemas.openxmlformats.org/officeDocument/2006/relationships/image" Target="../media/image51.wmf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27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32.wmf"/><Relationship Id="rId22" Type="http://schemas.openxmlformats.org/officeDocument/2006/relationships/image" Target="../media/image35.wmf"/><Relationship Id="rId27" Type="http://schemas.openxmlformats.org/officeDocument/2006/relationships/oleObject" Target="../embeddings/oleObject2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63.sv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6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oleObject" Target="../embeddings/oleObject31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62.wmf"/><Relationship Id="rId9" Type="http://schemas.openxmlformats.org/officeDocument/2006/relationships/image" Target="../media/image6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7.wmf"/><Relationship Id="rId11" Type="http://schemas.openxmlformats.org/officeDocument/2006/relationships/image" Target="../media/image69.wmf"/><Relationship Id="rId5" Type="http://schemas.openxmlformats.org/officeDocument/2006/relationships/oleObject" Target="../embeddings/oleObject35.bin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66.wmf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48.png"/><Relationship Id="rId4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7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74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8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3.gif"/><Relationship Id="rId7" Type="http://schemas.openxmlformats.org/officeDocument/2006/relationships/image" Target="../media/image4.gif"/><Relationship Id="rId12" Type="http://schemas.openxmlformats.org/officeDocument/2006/relationships/slide" Target="slide3.xml"/><Relationship Id="rId17" Type="http://schemas.openxmlformats.org/officeDocument/2006/relationships/image" Target="../media/image10.png"/><Relationship Id="rId2" Type="http://schemas.openxmlformats.org/officeDocument/2006/relationships/audio" Target="../media/media1.wma"/><Relationship Id="rId16" Type="http://schemas.openxmlformats.org/officeDocument/2006/relationships/slide" Target="slide5.xml"/><Relationship Id="rId20" Type="http://schemas.openxmlformats.org/officeDocument/2006/relationships/image" Target="../media/image12.png"/><Relationship Id="rId1" Type="http://schemas.microsoft.com/office/2007/relationships/media" Target="../media/media1.wma"/><Relationship Id="rId6" Type="http://schemas.openxmlformats.org/officeDocument/2006/relationships/slide" Target="slide13.xml"/><Relationship Id="rId11" Type="http://schemas.openxmlformats.org/officeDocument/2006/relationships/image" Target="../media/image7.jpe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76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6.wmf"/><Relationship Id="rId1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9.gif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15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7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3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0.png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11" Type="http://schemas.openxmlformats.org/officeDocument/2006/relationships/image" Target="../media/image22.emf"/><Relationship Id="rId5" Type="http://schemas.openxmlformats.org/officeDocument/2006/relationships/slide" Target="slide2.xml"/><Relationship Id="rId15" Type="http://schemas.openxmlformats.org/officeDocument/2006/relationships/image" Target="../media/image24.emf"/><Relationship Id="rId10" Type="http://schemas.openxmlformats.org/officeDocument/2006/relationships/oleObject" Target="../embeddings/oleObject6.bin"/><Relationship Id="rId4" Type="http://schemas.openxmlformats.org/officeDocument/2006/relationships/audio" Target="../media/audio1.wav"/><Relationship Id="rId9" Type="http://schemas.openxmlformats.org/officeDocument/2006/relationships/image" Target="../media/image26.jpeg"/><Relationship Id="rId14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34.wmf"/><Relationship Id="rId26" Type="http://schemas.openxmlformats.org/officeDocument/2006/relationships/image" Target="../media/image37.wmf"/><Relationship Id="rId3" Type="http://schemas.openxmlformats.org/officeDocument/2006/relationships/oleObject" Target="../embeddings/oleObject10.bin"/><Relationship Id="rId21" Type="http://schemas.openxmlformats.org/officeDocument/2006/relationships/oleObject" Target="../embeddings/oleObject19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31.wmf"/><Relationship Id="rId17" Type="http://schemas.openxmlformats.org/officeDocument/2006/relationships/oleObject" Target="../embeddings/oleObject17.bin"/><Relationship Id="rId25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wmf"/><Relationship Id="rId20" Type="http://schemas.openxmlformats.org/officeDocument/2006/relationships/image" Target="../media/image35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14.bin"/><Relationship Id="rId24" Type="http://schemas.openxmlformats.org/officeDocument/2006/relationships/image" Target="../media/image21.png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23" Type="http://schemas.openxmlformats.org/officeDocument/2006/relationships/slide" Target="slide2.xml"/><Relationship Id="rId28" Type="http://schemas.openxmlformats.org/officeDocument/2006/relationships/image" Target="../media/image38.wmf"/><Relationship Id="rId10" Type="http://schemas.openxmlformats.org/officeDocument/2006/relationships/image" Target="../media/image30.wmf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27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32.wmf"/><Relationship Id="rId22" Type="http://schemas.openxmlformats.org/officeDocument/2006/relationships/image" Target="../media/image36.wmf"/><Relationship Id="rId27" Type="http://schemas.openxmlformats.org/officeDocument/2006/relationships/oleObject" Target="../embeddings/oleObject2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6"/>
          <p:cNvGrpSpPr/>
          <p:nvPr/>
        </p:nvGrpSpPr>
        <p:grpSpPr>
          <a:xfrm flipH="1">
            <a:off x="13736056" y="7910624"/>
            <a:ext cx="4551944" cy="2376376"/>
            <a:chOff x="1699200" y="2989250"/>
            <a:chExt cx="1062000" cy="592125"/>
          </a:xfrm>
        </p:grpSpPr>
        <p:sp>
          <p:nvSpPr>
            <p:cNvPr id="361" name="Google Shape;361;p36"/>
            <p:cNvSpPr/>
            <p:nvPr/>
          </p:nvSpPr>
          <p:spPr>
            <a:xfrm>
              <a:off x="1772525" y="3383300"/>
              <a:ext cx="919000" cy="198075"/>
            </a:xfrm>
            <a:custGeom>
              <a:avLst/>
              <a:gdLst/>
              <a:ahLst/>
              <a:cxnLst/>
              <a:rect l="l" t="t" r="r" b="b"/>
              <a:pathLst>
                <a:path w="36760" h="7923" extrusionOk="0">
                  <a:moveTo>
                    <a:pt x="36749" y="0"/>
                  </a:moveTo>
                  <a:lnTo>
                    <a:pt x="3936" y="44"/>
                  </a:lnTo>
                  <a:cubicBezTo>
                    <a:pt x="2850" y="45"/>
                    <a:pt x="1862" y="485"/>
                    <a:pt x="1152" y="1201"/>
                  </a:cubicBezTo>
                  <a:cubicBezTo>
                    <a:pt x="441" y="1914"/>
                    <a:pt x="0" y="2899"/>
                    <a:pt x="2" y="3989"/>
                  </a:cubicBezTo>
                  <a:cubicBezTo>
                    <a:pt x="4" y="6163"/>
                    <a:pt x="1767" y="7923"/>
                    <a:pt x="3941" y="7923"/>
                  </a:cubicBezTo>
                  <a:cubicBezTo>
                    <a:pt x="3943" y="7923"/>
                    <a:pt x="3945" y="7923"/>
                    <a:pt x="3947" y="7923"/>
                  </a:cubicBezTo>
                  <a:lnTo>
                    <a:pt x="36759" y="7880"/>
                  </a:lnTo>
                  <a:lnTo>
                    <a:pt x="36757" y="6758"/>
                  </a:lnTo>
                  <a:lnTo>
                    <a:pt x="35890" y="6759"/>
                  </a:lnTo>
                  <a:lnTo>
                    <a:pt x="35883" y="1297"/>
                  </a:lnTo>
                  <a:lnTo>
                    <a:pt x="36751" y="1296"/>
                  </a:lnTo>
                  <a:lnTo>
                    <a:pt x="367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6"/>
            <p:cNvSpPr/>
            <p:nvPr/>
          </p:nvSpPr>
          <p:spPr>
            <a:xfrm>
              <a:off x="1856050" y="3415725"/>
              <a:ext cx="819350" cy="137500"/>
            </a:xfrm>
            <a:custGeom>
              <a:avLst/>
              <a:gdLst/>
              <a:ahLst/>
              <a:cxnLst/>
              <a:rect l="l" t="t" r="r" b="b"/>
              <a:pathLst>
                <a:path w="32774" h="5500" extrusionOk="0">
                  <a:moveTo>
                    <a:pt x="32767" y="0"/>
                  </a:moveTo>
                  <a:lnTo>
                    <a:pt x="2658" y="39"/>
                  </a:lnTo>
                  <a:cubicBezTo>
                    <a:pt x="1923" y="40"/>
                    <a:pt x="1260" y="346"/>
                    <a:pt x="778" y="840"/>
                  </a:cubicBezTo>
                  <a:cubicBezTo>
                    <a:pt x="298" y="1338"/>
                    <a:pt x="1" y="2019"/>
                    <a:pt x="2" y="2774"/>
                  </a:cubicBezTo>
                  <a:cubicBezTo>
                    <a:pt x="4" y="4279"/>
                    <a:pt x="1193" y="5500"/>
                    <a:pt x="2661" y="5500"/>
                  </a:cubicBezTo>
                  <a:cubicBezTo>
                    <a:pt x="2662" y="5500"/>
                    <a:pt x="2664" y="5500"/>
                    <a:pt x="2665" y="5500"/>
                  </a:cubicBezTo>
                  <a:lnTo>
                    <a:pt x="32774" y="5461"/>
                  </a:lnTo>
                  <a:lnTo>
                    <a:pt x="327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6"/>
            <p:cNvSpPr/>
            <p:nvPr/>
          </p:nvSpPr>
          <p:spPr>
            <a:xfrm>
              <a:off x="1931600" y="3450300"/>
              <a:ext cx="743700" cy="21850"/>
            </a:xfrm>
            <a:custGeom>
              <a:avLst/>
              <a:gdLst/>
              <a:ahLst/>
              <a:cxnLst/>
              <a:rect l="l" t="t" r="r" b="b"/>
              <a:pathLst>
                <a:path w="29748" h="874" extrusionOk="0">
                  <a:moveTo>
                    <a:pt x="29747" y="0"/>
                  </a:moveTo>
                  <a:lnTo>
                    <a:pt x="417" y="38"/>
                  </a:lnTo>
                  <a:cubicBezTo>
                    <a:pt x="188" y="39"/>
                    <a:pt x="0" y="226"/>
                    <a:pt x="0" y="455"/>
                  </a:cubicBezTo>
                  <a:lnTo>
                    <a:pt x="0" y="457"/>
                  </a:lnTo>
                  <a:cubicBezTo>
                    <a:pt x="1" y="686"/>
                    <a:pt x="189" y="873"/>
                    <a:pt x="418" y="873"/>
                  </a:cubicBezTo>
                  <a:lnTo>
                    <a:pt x="29748" y="835"/>
                  </a:lnTo>
                  <a:lnTo>
                    <a:pt x="29747" y="0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6"/>
            <p:cNvSpPr/>
            <p:nvPr/>
          </p:nvSpPr>
          <p:spPr>
            <a:xfrm>
              <a:off x="1931675" y="3501675"/>
              <a:ext cx="743700" cy="21850"/>
            </a:xfrm>
            <a:custGeom>
              <a:avLst/>
              <a:gdLst/>
              <a:ahLst/>
              <a:cxnLst/>
              <a:rect l="l" t="t" r="r" b="b"/>
              <a:pathLst>
                <a:path w="29748" h="874" extrusionOk="0">
                  <a:moveTo>
                    <a:pt x="29747" y="0"/>
                  </a:moveTo>
                  <a:lnTo>
                    <a:pt x="416" y="39"/>
                  </a:lnTo>
                  <a:cubicBezTo>
                    <a:pt x="188" y="39"/>
                    <a:pt x="0" y="227"/>
                    <a:pt x="0" y="455"/>
                  </a:cubicBezTo>
                  <a:lnTo>
                    <a:pt x="0" y="458"/>
                  </a:lnTo>
                  <a:cubicBezTo>
                    <a:pt x="0" y="687"/>
                    <a:pt x="188" y="874"/>
                    <a:pt x="415" y="874"/>
                  </a:cubicBezTo>
                  <a:cubicBezTo>
                    <a:pt x="416" y="874"/>
                    <a:pt x="416" y="874"/>
                    <a:pt x="417" y="874"/>
                  </a:cubicBezTo>
                  <a:lnTo>
                    <a:pt x="29748" y="836"/>
                  </a:lnTo>
                  <a:lnTo>
                    <a:pt x="29747" y="0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6"/>
            <p:cNvSpPr/>
            <p:nvPr/>
          </p:nvSpPr>
          <p:spPr>
            <a:xfrm>
              <a:off x="1699200" y="3186400"/>
              <a:ext cx="919000" cy="198100"/>
            </a:xfrm>
            <a:custGeom>
              <a:avLst/>
              <a:gdLst/>
              <a:ahLst/>
              <a:cxnLst/>
              <a:rect l="l" t="t" r="r" b="b"/>
              <a:pathLst>
                <a:path w="36760" h="7924" extrusionOk="0">
                  <a:moveTo>
                    <a:pt x="36749" y="1"/>
                  </a:moveTo>
                  <a:lnTo>
                    <a:pt x="3937" y="44"/>
                  </a:lnTo>
                  <a:cubicBezTo>
                    <a:pt x="2850" y="45"/>
                    <a:pt x="1864" y="486"/>
                    <a:pt x="1152" y="1201"/>
                  </a:cubicBezTo>
                  <a:cubicBezTo>
                    <a:pt x="442" y="1914"/>
                    <a:pt x="1" y="2899"/>
                    <a:pt x="3" y="3989"/>
                  </a:cubicBezTo>
                  <a:cubicBezTo>
                    <a:pt x="6" y="6163"/>
                    <a:pt x="1768" y="7923"/>
                    <a:pt x="3941" y="7923"/>
                  </a:cubicBezTo>
                  <a:cubicBezTo>
                    <a:pt x="3943" y="7923"/>
                    <a:pt x="3945" y="7923"/>
                    <a:pt x="3947" y="7923"/>
                  </a:cubicBezTo>
                  <a:lnTo>
                    <a:pt x="36760" y="7881"/>
                  </a:lnTo>
                  <a:lnTo>
                    <a:pt x="36759" y="6759"/>
                  </a:lnTo>
                  <a:lnTo>
                    <a:pt x="35891" y="6760"/>
                  </a:lnTo>
                  <a:lnTo>
                    <a:pt x="35884" y="1298"/>
                  </a:lnTo>
                  <a:lnTo>
                    <a:pt x="36751" y="1297"/>
                  </a:lnTo>
                  <a:lnTo>
                    <a:pt x="367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6"/>
            <p:cNvSpPr/>
            <p:nvPr/>
          </p:nvSpPr>
          <p:spPr>
            <a:xfrm>
              <a:off x="1782750" y="3218825"/>
              <a:ext cx="819350" cy="137550"/>
            </a:xfrm>
            <a:custGeom>
              <a:avLst/>
              <a:gdLst/>
              <a:ahLst/>
              <a:cxnLst/>
              <a:rect l="l" t="t" r="r" b="b"/>
              <a:pathLst>
                <a:path w="32774" h="5502" extrusionOk="0">
                  <a:moveTo>
                    <a:pt x="32767" y="1"/>
                  </a:moveTo>
                  <a:lnTo>
                    <a:pt x="2657" y="40"/>
                  </a:lnTo>
                  <a:cubicBezTo>
                    <a:pt x="1923" y="40"/>
                    <a:pt x="1260" y="348"/>
                    <a:pt x="777" y="841"/>
                  </a:cubicBezTo>
                  <a:cubicBezTo>
                    <a:pt x="297" y="1338"/>
                    <a:pt x="0" y="2020"/>
                    <a:pt x="1" y="2775"/>
                  </a:cubicBezTo>
                  <a:cubicBezTo>
                    <a:pt x="3" y="4280"/>
                    <a:pt x="1194" y="5501"/>
                    <a:pt x="2663" y="5501"/>
                  </a:cubicBezTo>
                  <a:cubicBezTo>
                    <a:pt x="2663" y="5501"/>
                    <a:pt x="2664" y="5501"/>
                    <a:pt x="2664" y="5501"/>
                  </a:cubicBezTo>
                  <a:lnTo>
                    <a:pt x="32773" y="5462"/>
                  </a:lnTo>
                  <a:lnTo>
                    <a:pt x="327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6"/>
            <p:cNvSpPr/>
            <p:nvPr/>
          </p:nvSpPr>
          <p:spPr>
            <a:xfrm>
              <a:off x="1858275" y="3253400"/>
              <a:ext cx="743725" cy="21850"/>
            </a:xfrm>
            <a:custGeom>
              <a:avLst/>
              <a:gdLst/>
              <a:ahLst/>
              <a:cxnLst/>
              <a:rect l="l" t="t" r="r" b="b"/>
              <a:pathLst>
                <a:path w="29749" h="874" extrusionOk="0">
                  <a:moveTo>
                    <a:pt x="29747" y="1"/>
                  </a:moveTo>
                  <a:lnTo>
                    <a:pt x="417" y="38"/>
                  </a:lnTo>
                  <a:cubicBezTo>
                    <a:pt x="188" y="38"/>
                    <a:pt x="1" y="226"/>
                    <a:pt x="2" y="455"/>
                  </a:cubicBezTo>
                  <a:lnTo>
                    <a:pt x="2" y="457"/>
                  </a:lnTo>
                  <a:cubicBezTo>
                    <a:pt x="2" y="686"/>
                    <a:pt x="189" y="874"/>
                    <a:pt x="418" y="874"/>
                  </a:cubicBezTo>
                  <a:lnTo>
                    <a:pt x="29748" y="836"/>
                  </a:lnTo>
                  <a:lnTo>
                    <a:pt x="29747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6"/>
            <p:cNvSpPr/>
            <p:nvPr/>
          </p:nvSpPr>
          <p:spPr>
            <a:xfrm>
              <a:off x="1858350" y="3304775"/>
              <a:ext cx="743725" cy="21850"/>
            </a:xfrm>
            <a:custGeom>
              <a:avLst/>
              <a:gdLst/>
              <a:ahLst/>
              <a:cxnLst/>
              <a:rect l="l" t="t" r="r" b="b"/>
              <a:pathLst>
                <a:path w="29749" h="874" extrusionOk="0">
                  <a:moveTo>
                    <a:pt x="29747" y="1"/>
                  </a:moveTo>
                  <a:lnTo>
                    <a:pt x="417" y="39"/>
                  </a:lnTo>
                  <a:cubicBezTo>
                    <a:pt x="188" y="39"/>
                    <a:pt x="1" y="228"/>
                    <a:pt x="1" y="457"/>
                  </a:cubicBezTo>
                  <a:lnTo>
                    <a:pt x="1" y="459"/>
                  </a:lnTo>
                  <a:cubicBezTo>
                    <a:pt x="1" y="687"/>
                    <a:pt x="188" y="874"/>
                    <a:pt x="416" y="874"/>
                  </a:cubicBezTo>
                  <a:cubicBezTo>
                    <a:pt x="417" y="874"/>
                    <a:pt x="418" y="874"/>
                    <a:pt x="418" y="874"/>
                  </a:cubicBezTo>
                  <a:lnTo>
                    <a:pt x="29748" y="837"/>
                  </a:lnTo>
                  <a:lnTo>
                    <a:pt x="29747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6"/>
            <p:cNvSpPr/>
            <p:nvPr/>
          </p:nvSpPr>
          <p:spPr>
            <a:xfrm>
              <a:off x="1842225" y="2989250"/>
              <a:ext cx="918975" cy="198075"/>
            </a:xfrm>
            <a:custGeom>
              <a:avLst/>
              <a:gdLst/>
              <a:ahLst/>
              <a:cxnLst/>
              <a:rect l="l" t="t" r="r" b="b"/>
              <a:pathLst>
                <a:path w="36759" h="7923" extrusionOk="0">
                  <a:moveTo>
                    <a:pt x="36748" y="1"/>
                  </a:moveTo>
                  <a:lnTo>
                    <a:pt x="3937" y="43"/>
                  </a:lnTo>
                  <a:cubicBezTo>
                    <a:pt x="2849" y="44"/>
                    <a:pt x="1863" y="485"/>
                    <a:pt x="1152" y="1200"/>
                  </a:cubicBezTo>
                  <a:cubicBezTo>
                    <a:pt x="441" y="1913"/>
                    <a:pt x="1" y="2898"/>
                    <a:pt x="2" y="3988"/>
                  </a:cubicBezTo>
                  <a:cubicBezTo>
                    <a:pt x="5" y="6162"/>
                    <a:pt x="1767" y="7922"/>
                    <a:pt x="3940" y="7922"/>
                  </a:cubicBezTo>
                  <a:cubicBezTo>
                    <a:pt x="3942" y="7922"/>
                    <a:pt x="3944" y="7922"/>
                    <a:pt x="3946" y="7922"/>
                  </a:cubicBezTo>
                  <a:lnTo>
                    <a:pt x="36759" y="7880"/>
                  </a:lnTo>
                  <a:lnTo>
                    <a:pt x="36758" y="6758"/>
                  </a:lnTo>
                  <a:lnTo>
                    <a:pt x="35891" y="6760"/>
                  </a:lnTo>
                  <a:lnTo>
                    <a:pt x="35883" y="1297"/>
                  </a:lnTo>
                  <a:lnTo>
                    <a:pt x="36750" y="1296"/>
                  </a:lnTo>
                  <a:lnTo>
                    <a:pt x="367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6"/>
            <p:cNvSpPr/>
            <p:nvPr/>
          </p:nvSpPr>
          <p:spPr>
            <a:xfrm>
              <a:off x="1925775" y="3021650"/>
              <a:ext cx="819350" cy="137550"/>
            </a:xfrm>
            <a:custGeom>
              <a:avLst/>
              <a:gdLst/>
              <a:ahLst/>
              <a:cxnLst/>
              <a:rect l="l" t="t" r="r" b="b"/>
              <a:pathLst>
                <a:path w="32774" h="5502" extrusionOk="0">
                  <a:moveTo>
                    <a:pt x="32766" y="1"/>
                  </a:moveTo>
                  <a:lnTo>
                    <a:pt x="2657" y="40"/>
                  </a:lnTo>
                  <a:cubicBezTo>
                    <a:pt x="1922" y="41"/>
                    <a:pt x="1260" y="348"/>
                    <a:pt x="777" y="842"/>
                  </a:cubicBezTo>
                  <a:cubicBezTo>
                    <a:pt x="297" y="1338"/>
                    <a:pt x="0" y="2020"/>
                    <a:pt x="1" y="2775"/>
                  </a:cubicBezTo>
                  <a:cubicBezTo>
                    <a:pt x="2" y="4280"/>
                    <a:pt x="1192" y="5501"/>
                    <a:pt x="2661" y="5501"/>
                  </a:cubicBezTo>
                  <a:cubicBezTo>
                    <a:pt x="2662" y="5501"/>
                    <a:pt x="2663" y="5501"/>
                    <a:pt x="2664" y="5501"/>
                  </a:cubicBezTo>
                  <a:lnTo>
                    <a:pt x="32773" y="5462"/>
                  </a:lnTo>
                  <a:lnTo>
                    <a:pt x="327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6"/>
            <p:cNvSpPr/>
            <p:nvPr/>
          </p:nvSpPr>
          <p:spPr>
            <a:xfrm>
              <a:off x="2001300" y="3056225"/>
              <a:ext cx="743725" cy="21850"/>
            </a:xfrm>
            <a:custGeom>
              <a:avLst/>
              <a:gdLst/>
              <a:ahLst/>
              <a:cxnLst/>
              <a:rect l="l" t="t" r="r" b="b"/>
              <a:pathLst>
                <a:path w="29749" h="874" extrusionOk="0">
                  <a:moveTo>
                    <a:pt x="29747" y="1"/>
                  </a:moveTo>
                  <a:lnTo>
                    <a:pt x="416" y="39"/>
                  </a:lnTo>
                  <a:cubicBezTo>
                    <a:pt x="188" y="39"/>
                    <a:pt x="1" y="226"/>
                    <a:pt x="1" y="455"/>
                  </a:cubicBezTo>
                  <a:lnTo>
                    <a:pt x="1" y="457"/>
                  </a:lnTo>
                  <a:cubicBezTo>
                    <a:pt x="1" y="686"/>
                    <a:pt x="189" y="874"/>
                    <a:pt x="417" y="874"/>
                  </a:cubicBezTo>
                  <a:lnTo>
                    <a:pt x="29748" y="836"/>
                  </a:lnTo>
                  <a:lnTo>
                    <a:pt x="29747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6"/>
            <p:cNvSpPr/>
            <p:nvPr/>
          </p:nvSpPr>
          <p:spPr>
            <a:xfrm>
              <a:off x="2001350" y="3107625"/>
              <a:ext cx="743725" cy="21850"/>
            </a:xfrm>
            <a:custGeom>
              <a:avLst/>
              <a:gdLst/>
              <a:ahLst/>
              <a:cxnLst/>
              <a:rect l="l" t="t" r="r" b="b"/>
              <a:pathLst>
                <a:path w="29749" h="874" extrusionOk="0">
                  <a:moveTo>
                    <a:pt x="29747" y="1"/>
                  </a:moveTo>
                  <a:lnTo>
                    <a:pt x="417" y="38"/>
                  </a:lnTo>
                  <a:cubicBezTo>
                    <a:pt x="188" y="39"/>
                    <a:pt x="1" y="227"/>
                    <a:pt x="2" y="456"/>
                  </a:cubicBezTo>
                  <a:lnTo>
                    <a:pt x="2" y="458"/>
                  </a:lnTo>
                  <a:cubicBezTo>
                    <a:pt x="2" y="686"/>
                    <a:pt x="188" y="873"/>
                    <a:pt x="416" y="873"/>
                  </a:cubicBezTo>
                  <a:cubicBezTo>
                    <a:pt x="417" y="873"/>
                    <a:pt x="418" y="873"/>
                    <a:pt x="418" y="873"/>
                  </a:cubicBezTo>
                  <a:lnTo>
                    <a:pt x="29748" y="836"/>
                  </a:lnTo>
                  <a:lnTo>
                    <a:pt x="29747" y="1"/>
                  </a:lnTo>
                  <a:close/>
                </a:path>
              </a:pathLst>
            </a:custGeom>
            <a:solidFill>
              <a:srgbClr val="093F51">
                <a:alpha val="2025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60160">
            <a:off x="-693043" y="22322"/>
            <a:ext cx="3789833" cy="2063771"/>
          </a:xfrm>
          <a:prstGeom prst="rect">
            <a:avLst/>
          </a:prstGeom>
        </p:spPr>
      </p:pic>
      <p:sp>
        <p:nvSpPr>
          <p:cNvPr id="18" name="Google Shape;99;p1"/>
          <p:cNvSpPr txBox="1"/>
          <p:nvPr/>
        </p:nvSpPr>
        <p:spPr>
          <a:xfrm>
            <a:off x="1415590" y="329232"/>
            <a:ext cx="16230600" cy="858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HỘI THI GIÁO VIÊN GIỎI CẤP HUYỆN  CẤP THCS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NĂM HỌC 2024-2025</a:t>
            </a:r>
          </a:p>
          <a:p>
            <a:pPr algn="ctr">
              <a:lnSpc>
                <a:spcPct val="150000"/>
              </a:lnSpc>
            </a:pP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50: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20: ĐỊNH LÍ VIÈTE VÀ ỨNG DỤNG</a:t>
            </a:r>
          </a:p>
          <a:p>
            <a:pPr algn="ctr">
              <a:lnSpc>
                <a:spcPct val="150000"/>
              </a:lnSpc>
            </a:pP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</a:pP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Gv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Phạm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Huyền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THCS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Tiên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Thanh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33400" y="3441917"/>
            <a:ext cx="5527153" cy="84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4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05400" y="1790700"/>
            <a:ext cx="8382000" cy="20574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207122" y="3180125"/>
              <a:ext cx="5613560" cy="1499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60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vi-VN" sz="60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Định lí Viète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1" name="Google Shape;169;p5"/>
          <p:cNvSpPr/>
          <p:nvPr/>
        </p:nvSpPr>
        <p:spPr>
          <a:xfrm>
            <a:off x="1828800" y="4593425"/>
            <a:ext cx="898759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Khám phá định lí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è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 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DA545D-C805-3009-FAA2-0FFC2581E15E}"/>
              </a:ext>
            </a:extLst>
          </p:cNvPr>
          <p:cNvSpPr txBox="1"/>
          <p:nvPr/>
        </p:nvSpPr>
        <p:spPr>
          <a:xfrm>
            <a:off x="308486" y="0"/>
            <a:ext cx="17304600" cy="138499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Xét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itchFamily="34" charset="0"/>
                <a:cs typeface="Times New Roman" pitchFamily="18" charset="0"/>
              </a:rPr>
              <a:t>ì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bx + c = 0    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(a≠0)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 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54"/>
          <p:cNvGraphicFramePr>
            <a:graphicFrameLocks noChangeAspect="1"/>
          </p:cNvGraphicFramePr>
          <p:nvPr>
            <p:extLst/>
          </p:nvPr>
        </p:nvGraphicFramePr>
        <p:xfrm>
          <a:off x="9829800" y="1275894"/>
          <a:ext cx="3601328" cy="1574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name="Equation" r:id="rId3" imgW="901309" imgH="431613" progId="Equation.DSMT4">
                  <p:embed/>
                </p:oleObj>
              </mc:Choice>
              <mc:Fallback>
                <p:oleObj name="Equation" r:id="rId3" imgW="901309" imgH="431613" progId="Equation.DSMT4">
                  <p:embed/>
                  <p:pic>
                    <p:nvPicPr>
                      <p:cNvPr id="19" name="Object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275894"/>
                        <a:ext cx="3601328" cy="15747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55"/>
          <p:cNvGraphicFramePr>
            <a:graphicFrameLocks noChangeAspect="1"/>
          </p:cNvGraphicFramePr>
          <p:nvPr>
            <p:extLst/>
          </p:nvPr>
        </p:nvGraphicFramePr>
        <p:xfrm>
          <a:off x="13692594" y="1129322"/>
          <a:ext cx="3439164" cy="1609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" name="Equation" r:id="rId5" imgW="863225" imgH="431613" progId="Equation.DSMT4">
                  <p:embed/>
                </p:oleObj>
              </mc:Choice>
              <mc:Fallback>
                <p:oleObj name="Equation" r:id="rId5" imgW="863225" imgH="431613" progId="Equation.DSMT4">
                  <p:embed/>
                  <p:pic>
                    <p:nvPicPr>
                      <p:cNvPr id="20" name="Object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92594" y="1129322"/>
                        <a:ext cx="3439164" cy="1609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57"/>
          <p:cNvSpPr txBox="1">
            <a:spLocks noChangeArrowheads="1"/>
          </p:cNvSpPr>
          <p:nvPr/>
        </p:nvSpPr>
        <p:spPr bwMode="auto">
          <a:xfrm>
            <a:off x="81397" y="1608984"/>
            <a:ext cx="15293304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Nếu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         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thì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phương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trình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có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nghiệm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24" name="TextBox 17"/>
          <p:cNvSpPr txBox="1">
            <a:spLocks noChangeArrowheads="1"/>
          </p:cNvSpPr>
          <p:nvPr/>
        </p:nvSpPr>
        <p:spPr bwMode="auto">
          <a:xfrm>
            <a:off x="782697" y="3307051"/>
            <a:ext cx="14875563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</p:txBody>
      </p:sp>
      <p:graphicFrame>
        <p:nvGraphicFramePr>
          <p:cNvPr id="25" name="Object 11"/>
          <p:cNvGraphicFramePr>
            <a:graphicFrameLocks noChangeAspect="1"/>
          </p:cNvGraphicFramePr>
          <p:nvPr>
            <p:extLst/>
          </p:nvPr>
        </p:nvGraphicFramePr>
        <p:xfrm>
          <a:off x="814388" y="4425030"/>
          <a:ext cx="240744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" name="Equation" r:id="rId7" imgW="558720" imgH="228600" progId="Equation.DSMT4">
                  <p:embed/>
                </p:oleObj>
              </mc:Choice>
              <mc:Fallback>
                <p:oleObj name="Equation" r:id="rId7" imgW="558720" imgH="228600" progId="Equation.DSMT4">
                  <p:embed/>
                  <p:pic>
                    <p:nvPicPr>
                      <p:cNvPr id="2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88" y="4425030"/>
                        <a:ext cx="2407445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4"/>
          <p:cNvGraphicFramePr>
            <a:graphicFrameLocks noChangeAspect="1"/>
          </p:cNvGraphicFramePr>
          <p:nvPr>
            <p:extLst/>
          </p:nvPr>
        </p:nvGraphicFramePr>
        <p:xfrm>
          <a:off x="522395" y="6819560"/>
          <a:ext cx="2174082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2" name="Equation" r:id="rId9" imgW="482400" imgH="228600" progId="Equation.DSMT4">
                  <p:embed/>
                </p:oleObj>
              </mc:Choice>
              <mc:Fallback>
                <p:oleObj name="Equation" r:id="rId9" imgW="482400" imgH="228600" progId="Equation.DSMT4">
                  <p:embed/>
                  <p:pic>
                    <p:nvPicPr>
                      <p:cNvPr id="2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395" y="6819560"/>
                        <a:ext cx="2174082" cy="110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545817" y="3974777"/>
          <a:ext cx="6292727" cy="16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3" name="Equation" r:id="rId11" imgW="1257120" imgH="431640" progId="Equation.DSMT4">
                  <p:embed/>
                </p:oleObj>
              </mc:Choice>
              <mc:Fallback>
                <p:oleObj name="Equation" r:id="rId11" imgW="1257120" imgH="431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5817" y="3974777"/>
                        <a:ext cx="6292727" cy="162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237492" y="6319388"/>
          <a:ext cx="4476207" cy="172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4" name="Equation" r:id="rId13" imgW="1180800" imgH="431640" progId="Equation.DSMT4">
                  <p:embed/>
                </p:oleObj>
              </mc:Choice>
              <mc:Fallback>
                <p:oleObj name="Equation" r:id="rId13" imgW="1180800" imgH="4316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7492" y="6319388"/>
                        <a:ext cx="4476207" cy="172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359694" y="1735851"/>
          <a:ext cx="1316832" cy="621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5" name="Equation" r:id="rId15" imgW="393480" imgH="177480" progId="Equation.DSMT4">
                  <p:embed/>
                </p:oleObj>
              </mc:Choice>
              <mc:Fallback>
                <p:oleObj name="Equation" r:id="rId15" imgW="393480" imgH="17748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9694" y="1735851"/>
                        <a:ext cx="1316832" cy="6215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9913574" y="4054271"/>
          <a:ext cx="2344738" cy="160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6" name="Equation" r:id="rId17" imgW="431640" imgH="393480" progId="Equation.DSMT4">
                  <p:embed/>
                </p:oleObj>
              </mc:Choice>
              <mc:Fallback>
                <p:oleObj name="Equation" r:id="rId17" imgW="431640" imgH="39348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3574" y="4054271"/>
                        <a:ext cx="2344738" cy="160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931281" y="6067210"/>
          <a:ext cx="3797038" cy="1954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" name="Equation" r:id="rId19" imgW="1066680" imgH="520560" progId="Equation.DSMT4">
                  <p:embed/>
                </p:oleObj>
              </mc:Choice>
              <mc:Fallback>
                <p:oleObj name="Equation" r:id="rId19" imgW="1066680" imgH="52056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1281" y="6067210"/>
                        <a:ext cx="3797038" cy="19542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11945901" y="6302577"/>
          <a:ext cx="4362719" cy="1808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" name="Equation" r:id="rId21" imgW="1066680" imgH="419040" progId="Equation.DSMT4">
                  <p:embed/>
                </p:oleObj>
              </mc:Choice>
              <mc:Fallback>
                <p:oleObj name="Equation" r:id="rId21" imgW="1066680" imgH="41904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45901" y="6302577"/>
                        <a:ext cx="4362719" cy="1808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12647613" y="8021638"/>
          <a:ext cx="1636712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" name="Equation" r:id="rId23" imgW="419040" imgH="393480" progId="Equation.DSMT4">
                  <p:embed/>
                </p:oleObj>
              </mc:Choice>
              <mc:Fallback>
                <p:oleObj name="Equation" r:id="rId23" imgW="419040" imgH="39348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47613" y="8021638"/>
                        <a:ext cx="1636712" cy="162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7FC5E70-33AC-8E93-F7F9-9179B0B1125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585335" y="3938729"/>
          <a:ext cx="1047750" cy="176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Equation" r:id="rId25" imgW="266400" imgH="393480" progId="Equation.DSMT4">
                  <p:embed/>
                </p:oleObj>
              </mc:Choice>
              <mc:Fallback>
                <p:oleObj name="Equation" r:id="rId25" imgW="266400" imgH="393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7FC5E70-33AC-8E93-F7F9-9179B0B112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2585335" y="3938729"/>
                        <a:ext cx="1047750" cy="176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F24BD1F-ACF7-8AAA-D364-CDFED5D078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465841" y="8021442"/>
          <a:ext cx="1040391" cy="1420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" name="Equation" r:id="rId27" imgW="342720" imgH="393480" progId="Equation.DSMT4">
                  <p:embed/>
                </p:oleObj>
              </mc:Choice>
              <mc:Fallback>
                <p:oleObj name="Equation" r:id="rId27" imgW="342720" imgH="393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F24BD1F-ACF7-8AAA-D364-CDFED5D078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4465841" y="8021442"/>
                        <a:ext cx="1040391" cy="1420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739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2" name="Text Box 72"/>
          <p:cNvSpPr txBox="1">
            <a:spLocks noChangeArrowheads="1"/>
          </p:cNvSpPr>
          <p:nvPr/>
        </p:nvSpPr>
        <p:spPr bwMode="auto">
          <a:xfrm>
            <a:off x="185057" y="6258581"/>
            <a:ext cx="18135600" cy="201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76" tIns="91437" rIns="182876" bIns="9143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sz="5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r>
              <a:rPr lang="en-US" altLang="en-US" sz="5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vi-VN" altLang="en-US" sz="4400" dirty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sz="44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ctr">
              <a:spcBef>
                <a:spcPct val="50000"/>
              </a:spcBef>
            </a:pPr>
            <a:r>
              <a:rPr lang="en-US" altLang="en-US" sz="4200" b="1" i="1" dirty="0">
                <a:latin typeface="Times New Roman" pitchFamily="18" charset="0"/>
                <a:cs typeface="Times New Roman" pitchFamily="18" charset="0"/>
              </a:rPr>
              <a:t>ax</a:t>
            </a:r>
            <a:r>
              <a:rPr lang="en-US" altLang="en-US" sz="4200" b="1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b="1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4200" b="1" i="1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altLang="en-US" sz="4200" b="1" i="1" dirty="0">
                <a:latin typeface="Times New Roman" pitchFamily="18" charset="0"/>
                <a:cs typeface="Times New Roman" pitchFamily="18" charset="0"/>
              </a:rPr>
              <a:t> + c = 0 (a ≠ 0)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 ≥ 0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hoặc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’ ≥ 0.</a:t>
            </a:r>
          </a:p>
        </p:txBody>
      </p:sp>
      <p:graphicFrame>
        <p:nvGraphicFramePr>
          <p:cNvPr id="2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560458"/>
              </p:ext>
            </p:extLst>
          </p:nvPr>
        </p:nvGraphicFramePr>
        <p:xfrm>
          <a:off x="4343400" y="3398666"/>
          <a:ext cx="3406038" cy="2424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3" imgW="1002960" imgH="952200" progId="Equation.DSMT4">
                  <p:embed/>
                </p:oleObj>
              </mc:Choice>
              <mc:Fallback>
                <p:oleObj name="Equation" r:id="rId3" imgW="1002960" imgH="952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3398666"/>
                        <a:ext cx="3406038" cy="2424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284513" y="2630700"/>
            <a:ext cx="15682511" cy="784830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alt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en-US" altLang="en-US" sz="4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, x</a:t>
            </a:r>
            <a:r>
              <a:rPr lang="en-US" altLang="en-US" sz="4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vi-VN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ax</a:t>
            </a:r>
            <a:r>
              <a:rPr lang="en-US" altLang="en-US" sz="4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+ c = 0 (a ≠ 0) </a:t>
            </a:r>
            <a:r>
              <a:rPr lang="en-US" alt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endParaRPr lang="en-US" sz="42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0" y="-600460"/>
            <a:ext cx="3237257" cy="3231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1538" y="1363905"/>
            <a:ext cx="1211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alt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  <a:r>
              <a:rPr lang="vi-VN" alt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en-US" alt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endParaRPr lang="en-US" alt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57F83F42-9A4A-1550-E3DE-2719E9659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2771" y="6632582"/>
            <a:ext cx="914400" cy="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56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03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03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03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44433" y="495300"/>
            <a:ext cx="16459200" cy="8777288"/>
          </a:xfrm>
        </p:spPr>
        <p:txBody>
          <a:bodyPr/>
          <a:lstStyle/>
          <a:p>
            <a:pPr marL="0" indent="0">
              <a:buNone/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hãy tính biệt thức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để kiểm tra điều kiện có nghiệm, rồi tìm tổng và tích các nghiệm của phương trình bậc hai sau:</a:t>
            </a:r>
          </a:p>
          <a:p>
            <a:pPr marL="0" indent="0">
              <a:buNone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a) 2x</a:t>
            </a:r>
            <a:r>
              <a:rPr lang="vi-VN" sz="4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+ 11x +7=0				b) 4x</a:t>
            </a:r>
            <a:r>
              <a:rPr lang="vi-VN" sz="4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-12x +9 =0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466241"/>
              </p:ext>
            </p:extLst>
          </p:nvPr>
        </p:nvGraphicFramePr>
        <p:xfrm>
          <a:off x="12268203" y="523196"/>
          <a:ext cx="641350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3" imgW="177480" imgH="203040" progId="Equation.DSMT4">
                  <p:embed/>
                </p:oleObj>
              </mc:Choice>
              <mc:Fallback>
                <p:oleObj name="Equation" r:id="rId3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68203" y="523196"/>
                        <a:ext cx="641350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Google Shape;304;p14"/>
          <p:cNvSpPr/>
          <p:nvPr/>
        </p:nvSpPr>
        <p:spPr>
          <a:xfrm>
            <a:off x="957943" y="244932"/>
            <a:ext cx="2057400" cy="914400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606025"/>
              </p:ext>
            </p:extLst>
          </p:nvPr>
        </p:nvGraphicFramePr>
        <p:xfrm>
          <a:off x="14126363" y="402338"/>
          <a:ext cx="825500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Equation" r:id="rId5" imgW="228600" imgH="228600" progId="Equation.DSMT4">
                  <p:embed/>
                </p:oleObj>
              </mc:Choice>
              <mc:Fallback>
                <p:oleObj name="Equation" r:id="rId5" imgW="228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6363" y="402338"/>
                        <a:ext cx="825500" cy="86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778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hãy tính biệt thức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để kiểm tra điều kiện có nghiệm, rồi tìm tổng và tích các nghiệm của phương trình bậc hai sau:</a:t>
            </a:r>
          </a:p>
          <a:p>
            <a:pPr marL="0" indent="0">
              <a:buNone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a) 2x</a:t>
            </a:r>
            <a:r>
              <a:rPr lang="vi-VN" sz="4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- 11x +3=0		b) 25x</a:t>
            </a:r>
            <a:r>
              <a:rPr lang="vi-VN" sz="4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-20x +4 =0</a:t>
            </a:r>
          </a:p>
          <a:p>
            <a:pPr marL="0" indent="0">
              <a:buNone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620346"/>
              </p:ext>
            </p:extLst>
          </p:nvPr>
        </p:nvGraphicFramePr>
        <p:xfrm>
          <a:off x="13563600" y="489659"/>
          <a:ext cx="4572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Equation" r:id="rId3" imgW="139680" imgH="164880" progId="Equation.DSMT4">
                  <p:embed/>
                </p:oleObj>
              </mc:Choice>
              <mc:Fallback>
                <p:oleObj name="Equation" r:id="rId3" imgW="1396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63600" y="489659"/>
                        <a:ext cx="45720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38123"/>
              </p:ext>
            </p:extLst>
          </p:nvPr>
        </p:nvGraphicFramePr>
        <p:xfrm>
          <a:off x="12787196" y="2324100"/>
          <a:ext cx="3165819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Equation" r:id="rId5" imgW="1041120" imgH="241200" progId="Equation.DSMT4">
                  <p:embed/>
                </p:oleObj>
              </mc:Choice>
              <mc:Fallback>
                <p:oleObj name="Equation" r:id="rId5" imgW="10411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87196" y="2324100"/>
                        <a:ext cx="3165819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34400" y="7581900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 đôi vào phiếu học tập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18F18-6288-47AA-9966-D7D1B01EED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27" y="8151240"/>
            <a:ext cx="2108546" cy="2108546"/>
          </a:xfrm>
          <a:prstGeom prst="rect">
            <a:avLst/>
          </a:prstGeom>
        </p:spPr>
      </p:pic>
      <p:sp>
        <p:nvSpPr>
          <p:cNvPr id="8" name="Google Shape;304;p14"/>
          <p:cNvSpPr/>
          <p:nvPr/>
        </p:nvSpPr>
        <p:spPr>
          <a:xfrm>
            <a:off x="729348" y="136074"/>
            <a:ext cx="35814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Luyện tập 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501659"/>
              </p:ext>
            </p:extLst>
          </p:nvPr>
        </p:nvGraphicFramePr>
        <p:xfrm>
          <a:off x="15297150" y="452438"/>
          <a:ext cx="581025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Equation" r:id="rId8" imgW="177480" imgH="190440" progId="Equation.DSMT4">
                  <p:embed/>
                </p:oleObj>
              </mc:Choice>
              <mc:Fallback>
                <p:oleObj name="Equation" r:id="rId8" imgW="1774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97150" y="452438"/>
                        <a:ext cx="581025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13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1074" y="1599484"/>
            <a:ext cx="17496926" cy="2215985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hãy tính biệt thức    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 kiểm tra điều kiện có nghiệm, rồi tìm tổng và tích các nghiệm của phương trình bậc hai sau:</a:t>
            </a:r>
          </a:p>
        </p:txBody>
      </p:sp>
      <p:graphicFrame>
        <p:nvGraphicFramePr>
          <p:cNvPr id="6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206968"/>
              </p:ext>
            </p:extLst>
          </p:nvPr>
        </p:nvGraphicFramePr>
        <p:xfrm>
          <a:off x="791073" y="3695700"/>
          <a:ext cx="17386084" cy="4521344"/>
        </p:xfrm>
        <a:graphic>
          <a:graphicData uri="http://schemas.openxmlformats.org/drawingml/2006/table">
            <a:tbl>
              <a:tblPr/>
              <a:tblGrid>
                <a:gridCol w="5631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75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51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a) </a:t>
                      </a:r>
                      <a:r>
                        <a:rPr lang="vi-VN" sz="4400" dirty="0">
                          <a:latin typeface="Times New Roman" pitchFamily="18" charset="0"/>
                          <a:cs typeface="Times New Roman" pitchFamily="18" charset="0"/>
                        </a:rPr>
                        <a:t>2x</a:t>
                      </a:r>
                      <a:r>
                        <a:rPr lang="vi-VN" sz="4400" baseline="30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vi-VN" sz="4400" dirty="0">
                          <a:latin typeface="Times New Roman" pitchFamily="18" charset="0"/>
                          <a:cs typeface="Times New Roman" pitchFamily="18" charset="0"/>
                        </a:rPr>
                        <a:t> - 11x +3=0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1A0BD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 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2=…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74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vi-VN" sz="4400" dirty="0">
                          <a:latin typeface="Times New Roman" pitchFamily="18" charset="0"/>
                          <a:cs typeface="Times New Roman" pitchFamily="18" charset="0"/>
                        </a:rPr>
                        <a:t>b) 25x</a:t>
                      </a:r>
                      <a:r>
                        <a:rPr lang="vi-VN" sz="4400" baseline="30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vi-VN" sz="4400" dirty="0">
                          <a:latin typeface="Times New Roman" pitchFamily="18" charset="0"/>
                          <a:cs typeface="Times New Roman" pitchFamily="18" charset="0"/>
                        </a:rPr>
                        <a:t> -20x +4 =0</a:t>
                      </a: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 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2=…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rgbClr val="1A0BD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 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2=…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.x</a:t>
                      </a:r>
                      <a:r>
                        <a:rPr kumimoji="0" lang="en-US" sz="4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764112" y="3867149"/>
          <a:ext cx="2028006" cy="661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6" name="Equation" r:id="rId3" imgW="583920" imgH="190440" progId="Equation.DSMT4">
                  <p:embed/>
                </p:oleObj>
              </mc:Choice>
              <mc:Fallback>
                <p:oleObj name="Equation" r:id="rId3" imgW="583920" imgH="1904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64112" y="3867149"/>
                        <a:ext cx="2028006" cy="661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795410" y="5173438"/>
          <a:ext cx="2028006" cy="661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name="Equation" r:id="rId3" imgW="583920" imgH="190440" progId="Equation.DSMT4">
                  <p:embed/>
                </p:oleObj>
              </mc:Choice>
              <mc:Fallback>
                <p:oleObj name="Equation" r:id="rId3" imgW="583920" imgH="1904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5410" y="5173438"/>
                        <a:ext cx="2028006" cy="661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795410" y="6871607"/>
          <a:ext cx="2028006" cy="661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8" name="Equation" r:id="rId3" imgW="583920" imgH="190440" progId="Equation.DSMT4">
                  <p:embed/>
                </p:oleObj>
              </mc:Choice>
              <mc:Fallback>
                <p:oleObj name="Equation" r:id="rId3" imgW="583920" imgH="1904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5410" y="6871607"/>
                        <a:ext cx="2028006" cy="661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29200" y="208532"/>
            <a:ext cx="8534400" cy="87716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PHIẾU HỌC TẬP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0842171" y="1741631"/>
          <a:ext cx="58261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Equation" r:id="rId5" imgW="177480" imgH="203040" progId="Equation.DSMT4">
                  <p:embed/>
                </p:oleObj>
              </mc:Choice>
              <mc:Fallback>
                <p:oleObj name="Equation" r:id="rId5" imgW="177480" imgH="2030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42171" y="1741631"/>
                        <a:ext cx="58261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420813" y="6743700"/>
          <a:ext cx="320357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Equation" r:id="rId7" imgW="1054080" imgH="241200" progId="Equation.DSMT4">
                  <p:embed/>
                </p:oleObj>
              </mc:Choice>
              <mc:Fallback>
                <p:oleObj name="Equation" r:id="rId7" imgW="1054080" imgH="2412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6743700"/>
                        <a:ext cx="3203575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CF18F18-6288-47AA-9966-D7D1B01EED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470" y="-381310"/>
            <a:ext cx="2108546" cy="2108546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2865100" y="1682750"/>
          <a:ext cx="74930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name="Equation" r:id="rId10" imgW="228600" imgH="228600" progId="Equation.DSMT4">
                  <p:embed/>
                </p:oleObj>
              </mc:Choice>
              <mc:Fallback>
                <p:oleObj name="Equation" r:id="rId10" imgW="22860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65100" y="1682750"/>
                        <a:ext cx="749300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97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ular Callout 15"/>
          <p:cNvSpPr/>
          <p:nvPr/>
        </p:nvSpPr>
        <p:spPr>
          <a:xfrm>
            <a:off x="5111552" y="3127278"/>
            <a:ext cx="10476792" cy="2664909"/>
          </a:xfrm>
          <a:prstGeom prst="wedgeRoundRectCallout">
            <a:avLst>
              <a:gd name="adj1" fmla="val -26881"/>
              <a:gd name="adj2" fmla="val 7494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a-DK" sz="4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Dotum" panose="020B0600000101010101" pitchFamily="34" charset="-127"/>
                <a:cs typeface="Times New Roman" pitchFamily="18" charset="0"/>
              </a:rPr>
              <a:t>Không cần giải, tớ biết ngay tổng và tích hai nghiệm của phương trình                             đều bằng </a:t>
            </a:r>
            <a:r>
              <a:rPr lang="vi-VN" sz="4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Dotum" panose="020B0600000101010101" pitchFamily="34" charset="-127"/>
                <a:cs typeface="Times New Roman" pitchFamily="18" charset="0"/>
              </a:rPr>
              <a:t>1</a:t>
            </a:r>
            <a:endParaRPr lang="en-US" sz="42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09" y="246958"/>
            <a:ext cx="3526116" cy="24879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6200" y="1234232"/>
            <a:ext cx="5671154" cy="9233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76644" y="4101003"/>
            <a:ext cx="3559300" cy="830991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4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– x + </a:t>
            </a:r>
            <a:r>
              <a:rPr lang="vi-VN" altLang="en-US" sz="42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 = 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4368" y="6892323"/>
            <a:ext cx="6912768" cy="830991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75" y="3212427"/>
            <a:ext cx="2841102" cy="260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30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  <a:solidFill>
            <a:srgbClr val="FFFF00"/>
          </a:solidFill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  <a:grpFill/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930388" y="3390900"/>
              <a:ext cx="13187841" cy="1015663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2</a:t>
              </a:r>
              <a:r>
                <a:rPr lang="nl-NL" sz="40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. </a:t>
              </a:r>
              <a:r>
                <a:rPr lang="vi-VN" sz="40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ÁP DỤNG ĐỊNH LÍ VI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È</a:t>
              </a:r>
              <a:r>
                <a:rPr lang="vi-VN" sz="40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TE ĐỂ TÍNH NHẨM NGHIỆM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717" y="6353805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1" name="Google Shape;169;p5"/>
          <p:cNvSpPr/>
          <p:nvPr/>
        </p:nvSpPr>
        <p:spPr>
          <a:xfrm>
            <a:off x="1828800" y="4593425"/>
            <a:ext cx="140970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phương</a:t>
            </a: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trình</a:t>
            </a: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bậc</a:t>
            </a: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khi</a:t>
            </a: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biết</a:t>
            </a: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nghiệm</a:t>
            </a: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nó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86290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95300"/>
            <a:ext cx="14554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B0F0"/>
                </a:solidFill>
                <a:latin typeface="+mj-lt"/>
              </a:rPr>
              <a:t>Nhóm </a:t>
            </a:r>
            <a:r>
              <a:rPr lang="vi-VN" sz="4000" b="1" dirty="0" smtClean="0">
                <a:solidFill>
                  <a:srgbClr val="00B0F0"/>
                </a:solidFill>
                <a:latin typeface="+mj-lt"/>
              </a:rPr>
              <a:t>1.</a:t>
            </a:r>
            <a:endParaRPr lang="en-US" sz="4000" b="1" dirty="0">
              <a:solidFill>
                <a:srgbClr val="00B0F0"/>
              </a:solidFill>
              <a:latin typeface="+mj-lt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HĐ3. </a:t>
            </a:r>
            <a:r>
              <a:rPr lang="vi-VN" sz="4000" dirty="0">
                <a:latin typeface="+mj-lt"/>
              </a:rPr>
              <a:t>Cho phương trình 2x</a:t>
            </a:r>
            <a:r>
              <a:rPr lang="vi-VN" sz="4000" baseline="30000" dirty="0">
                <a:latin typeface="+mj-lt"/>
              </a:rPr>
              <a:t>2</a:t>
            </a:r>
            <a:r>
              <a:rPr lang="vi-VN" sz="4000" dirty="0">
                <a:latin typeface="+mj-lt"/>
              </a:rPr>
              <a:t> -7x +5 =0</a:t>
            </a:r>
          </a:p>
          <a:p>
            <a:pPr marL="742950" indent="-742950">
              <a:buAutoNum type="alphaLcParenR"/>
            </a:pPr>
            <a:r>
              <a:rPr lang="vi-VN" sz="4000" dirty="0">
                <a:latin typeface="+mj-lt"/>
              </a:rPr>
              <a:t>Xác định các hệ số a,b,c rồi tính a+ b+ c</a:t>
            </a:r>
          </a:p>
          <a:p>
            <a:pPr marL="742950" indent="-742950">
              <a:buAutoNum type="alphaLcParenR"/>
            </a:pPr>
            <a:r>
              <a:rPr lang="vi-VN" sz="4000" dirty="0">
                <a:latin typeface="+mj-lt"/>
              </a:rPr>
              <a:t>Chứng tỏ x</a:t>
            </a:r>
            <a:r>
              <a:rPr lang="vi-VN" sz="4000" baseline="-25000" dirty="0">
                <a:latin typeface="+mj-lt"/>
              </a:rPr>
              <a:t>1</a:t>
            </a:r>
            <a:r>
              <a:rPr lang="vi-VN" sz="4000" dirty="0">
                <a:latin typeface="+mj-lt"/>
              </a:rPr>
              <a:t>=1 là một nghiệm của phương trình</a:t>
            </a:r>
          </a:p>
          <a:p>
            <a:pPr marL="742950" lvl="0" indent="-742950">
              <a:buFontTx/>
              <a:buAutoNum type="alphaLcParenR"/>
            </a:pPr>
            <a:r>
              <a:rPr lang="vi-VN" sz="4000" dirty="0">
                <a:latin typeface="+mj-lt"/>
              </a:rPr>
              <a:t>Dùng định lí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vi-VN" sz="4000" dirty="0">
                <a:latin typeface="+mj-lt"/>
              </a:rPr>
              <a:t>để tìm nghiệm còn lại x</a:t>
            </a:r>
            <a:r>
              <a:rPr lang="vi-VN" sz="4000" baseline="-25000" dirty="0">
                <a:latin typeface="+mj-lt"/>
              </a:rPr>
              <a:t>2</a:t>
            </a:r>
            <a:r>
              <a:rPr lang="vi-VN" sz="4000" dirty="0">
                <a:latin typeface="+mj-lt"/>
              </a:rPr>
              <a:t> của phương trình.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So sánh x</a:t>
            </a:r>
            <a:r>
              <a:rPr lang="vi-VN" sz="4000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với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1743" y="4610100"/>
            <a:ext cx="14554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B0F0"/>
                </a:solidFill>
                <a:latin typeface="+mj-lt"/>
              </a:rPr>
              <a:t>Nhóm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vi-VN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dirty="0" smtClean="0">
                <a:solidFill>
                  <a:srgbClr val="00B0F0"/>
                </a:solidFill>
                <a:latin typeface="+mj-lt"/>
              </a:rPr>
              <a:t>. </a:t>
            </a:r>
            <a:endParaRPr lang="en-US" sz="4000" dirty="0">
              <a:solidFill>
                <a:srgbClr val="00B0F0"/>
              </a:solidFill>
              <a:latin typeface="+mj-lt"/>
            </a:endParaRPr>
          </a:p>
          <a:p>
            <a:r>
              <a:rPr lang="en-US" sz="4000" dirty="0">
                <a:latin typeface="+mj-lt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HĐ4. </a:t>
            </a:r>
            <a:r>
              <a:rPr lang="vi-VN" sz="4000" dirty="0">
                <a:latin typeface="+mj-lt"/>
              </a:rPr>
              <a:t>Cho phương trình 3x</a:t>
            </a:r>
            <a:r>
              <a:rPr lang="vi-VN" sz="4000" baseline="30000" dirty="0">
                <a:latin typeface="+mj-lt"/>
              </a:rPr>
              <a:t>2</a:t>
            </a:r>
            <a:r>
              <a:rPr lang="vi-VN" sz="4000" dirty="0">
                <a:latin typeface="+mj-lt"/>
              </a:rPr>
              <a:t> + 5x +2  =0</a:t>
            </a:r>
          </a:p>
          <a:p>
            <a:pPr marL="742950" indent="-742950">
              <a:buAutoNum type="alphaLcParenR"/>
            </a:pPr>
            <a:r>
              <a:rPr lang="vi-VN" sz="4000" dirty="0">
                <a:latin typeface="+mj-lt"/>
              </a:rPr>
              <a:t>Xác định các hệ số a,b,c rồi tính a- b+ c</a:t>
            </a:r>
          </a:p>
          <a:p>
            <a:pPr marL="742950" indent="-742950">
              <a:buAutoNum type="alphaLcParenR"/>
            </a:pPr>
            <a:r>
              <a:rPr lang="vi-VN" sz="4000" dirty="0">
                <a:latin typeface="+mj-lt"/>
              </a:rPr>
              <a:t>Chứng tỏ x</a:t>
            </a:r>
            <a:r>
              <a:rPr lang="vi-VN" sz="4000" baseline="-25000" dirty="0">
                <a:latin typeface="+mj-lt"/>
              </a:rPr>
              <a:t>1</a:t>
            </a:r>
            <a:r>
              <a:rPr lang="vi-VN" sz="4000" dirty="0">
                <a:latin typeface="+mj-lt"/>
              </a:rPr>
              <a:t>= - 1 là một nghiệm của phương trình</a:t>
            </a:r>
          </a:p>
          <a:p>
            <a:pPr marL="742950" indent="-742950">
              <a:buAutoNum type="alphaLcParenR"/>
            </a:pPr>
            <a:r>
              <a:rPr lang="vi-VN" sz="4000" dirty="0">
                <a:latin typeface="+mj-lt"/>
              </a:rPr>
              <a:t>Dùng định lí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è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vi-VN" sz="4000" dirty="0">
                <a:latin typeface="+mj-lt"/>
              </a:rPr>
              <a:t> để tìm nghiệm còn lại x</a:t>
            </a:r>
            <a:r>
              <a:rPr lang="vi-VN" sz="4000" baseline="-25000" dirty="0">
                <a:latin typeface="+mj-lt"/>
              </a:rPr>
              <a:t>2</a:t>
            </a:r>
            <a:r>
              <a:rPr lang="vi-VN" sz="4000" dirty="0">
                <a:latin typeface="+mj-lt"/>
              </a:rPr>
              <a:t> của phương trình. So sánh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x</a:t>
            </a:r>
            <a:r>
              <a:rPr lang="vi-VN" sz="4000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</a:rPr>
              <a:t> với </a:t>
            </a:r>
            <a:r>
              <a:rPr lang="vi-VN" sz="4000" dirty="0">
                <a:latin typeface="+mj-lt"/>
              </a:rPr>
              <a:t> </a:t>
            </a:r>
            <a:endParaRPr lang="en-US" sz="4000" dirty="0">
              <a:latin typeface="+mj-lt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D26688E-D75D-904A-7321-2270838FBE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502873"/>
              </p:ext>
            </p:extLst>
          </p:nvPr>
        </p:nvGraphicFramePr>
        <p:xfrm>
          <a:off x="4343400" y="3294589"/>
          <a:ext cx="762000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3" imgW="152280" imgH="393480" progId="Equation.DSMT4">
                  <p:embed/>
                </p:oleObj>
              </mc:Choice>
              <mc:Fallback>
                <p:oleObj name="Equation" r:id="rId3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3400" y="3294589"/>
                        <a:ext cx="762000" cy="1150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B888BD8-EE51-D9E0-633E-DCF6312A7F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113790"/>
              </p:ext>
            </p:extLst>
          </p:nvPr>
        </p:nvGraphicFramePr>
        <p:xfrm>
          <a:off x="4191000" y="7658100"/>
          <a:ext cx="762000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Equation" r:id="rId5" imgW="228600" imgH="393480" progId="Equation.DSMT4">
                  <p:embed/>
                </p:oleObj>
              </mc:Choice>
              <mc:Fallback>
                <p:oleObj name="Equation" r:id="rId5" imgW="228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91000" y="7658100"/>
                        <a:ext cx="762000" cy="1150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386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777652" y="2552700"/>
            <a:ext cx="15095210" cy="6878807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37160" tIns="68580" rIns="137160" bIns="6858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ax</a:t>
            </a:r>
            <a:r>
              <a:rPr lang="en-US" altLang="en-US" sz="53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+ c = 0 (a ≠ 0)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+) </a:t>
            </a:r>
            <a:r>
              <a:rPr lang="en-US" altLang="en-US" sz="5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a+b+c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=0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53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+) 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- b+ c=0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53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5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=-1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5300" dirty="0"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altLang="en-US" sz="53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altLang="en-US" sz="53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1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144466"/>
              </p:ext>
            </p:extLst>
          </p:nvPr>
        </p:nvGraphicFramePr>
        <p:xfrm>
          <a:off x="6985969" y="4914900"/>
          <a:ext cx="2243138" cy="1497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3" imgW="444307" imgH="393529" progId="Equation.DSMT4">
                  <p:embed/>
                </p:oleObj>
              </mc:Choice>
              <mc:Fallback>
                <p:oleObj name="Equation" r:id="rId3" imgW="444307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969" y="4914900"/>
                        <a:ext cx="2243138" cy="14978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647613"/>
              </p:ext>
            </p:extLst>
          </p:nvPr>
        </p:nvGraphicFramePr>
        <p:xfrm>
          <a:off x="6996169" y="7723413"/>
          <a:ext cx="2755107" cy="1497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5" imgW="545760" imgH="393480" progId="Equation.DSMT4">
                  <p:embed/>
                </p:oleObj>
              </mc:Choice>
              <mc:Fallback>
                <p:oleObj name="Equation" r:id="rId5" imgW="545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6169" y="7723413"/>
                        <a:ext cx="2755107" cy="14978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7652" y="105812"/>
            <a:ext cx="2685274" cy="2680217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6172200" y="1115504"/>
            <a:ext cx="35814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KẾT LUẬN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2040" y="-92705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49">
            <a:hlinkClick r:id="rId6" action="ppaction://hlinksldjump"/>
            <a:extLst>
              <a:ext uri="{FF2B5EF4-FFF2-40B4-BE49-F238E27FC236}">
                <a16:creationId xmlns:a16="http://schemas.microsoft.com/office/drawing/2014/main" id="{1DC691EF-DAFF-D941-E0FA-36340A3883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32" y="7140302"/>
            <a:ext cx="1445312" cy="2644790"/>
          </a:xfrm>
          <a:prstGeom prst="rect">
            <a:avLst/>
          </a:prstGeom>
        </p:spPr>
      </p:pic>
      <p:pic>
        <p:nvPicPr>
          <p:cNvPr id="15" name="Picture 158">
            <a:hlinkClick r:id="rId8" action="ppaction://hlinksldjump"/>
            <a:extLst>
              <a:ext uri="{FF2B5EF4-FFF2-40B4-BE49-F238E27FC236}">
                <a16:creationId xmlns:a16="http://schemas.microsoft.com/office/drawing/2014/main" id="{C4232468-EF10-5142-68A3-977255E66C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848" y="8778240"/>
            <a:ext cx="1328424" cy="1497330"/>
          </a:xfrm>
          <a:prstGeom prst="rect">
            <a:avLst/>
          </a:prstGeom>
        </p:spPr>
      </p:pic>
      <p:pic>
        <p:nvPicPr>
          <p:cNvPr id="16" name="vuidehoc">
            <a:hlinkClick r:id="" action="ppaction://media"/>
            <a:extLst>
              <a:ext uri="{FF2B5EF4-FFF2-40B4-BE49-F238E27FC236}">
                <a16:creationId xmlns:a16="http://schemas.microsoft.com/office/drawing/2014/main" id="{23142673-CDEB-4C2B-8741-EC9FB429F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71710" y="-1007324"/>
            <a:ext cx="685800" cy="914400"/>
          </a:xfrm>
          <a:prstGeom prst="rect">
            <a:avLst/>
          </a:prstGeom>
        </p:spPr>
      </p:pic>
      <p:sp>
        <p:nvSpPr>
          <p:cNvPr id="23" name="Rectangle 1">
            <a:extLst>
              <a:ext uri="{FF2B5EF4-FFF2-40B4-BE49-F238E27FC236}">
                <a16:creationId xmlns:a16="http://schemas.microsoft.com/office/drawing/2014/main" id="{D3B8E410-A9A7-5BD9-BF82-C1F969470BA7}"/>
              </a:ext>
            </a:extLst>
          </p:cNvPr>
          <p:cNvSpPr/>
          <p:nvPr/>
        </p:nvSpPr>
        <p:spPr>
          <a:xfrm>
            <a:off x="6067865" y="9552617"/>
            <a:ext cx="2789696" cy="464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7170" name="Picture 2" descr="https://tse3.mm.bing.net/th?id=OIP.S_iJgXI59TFuBypUdIkOPwHaLI&amp;pid=Api&amp;P=0&amp;h=2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392" y="2104283"/>
            <a:ext cx="5516879" cy="647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mau1">
            <a:hlinkClick r:id="rId12" action="ppaction://hlinksldjump"/>
            <a:extLst>
              <a:ext uri="{FF2B5EF4-FFF2-40B4-BE49-F238E27FC236}">
                <a16:creationId xmlns:a16="http://schemas.microsoft.com/office/drawing/2014/main" id="{C9A1969A-A1BB-9CD1-65AF-47AC4A845FC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392" y="1281726"/>
            <a:ext cx="3143144" cy="3977985"/>
          </a:xfrm>
          <a:prstGeom prst="rect">
            <a:avLst/>
          </a:prstGeom>
        </p:spPr>
      </p:pic>
      <p:pic>
        <p:nvPicPr>
          <p:cNvPr id="27" name="mau2">
            <a:hlinkClick r:id="rId14" action="ppaction://hlinksldjump"/>
            <a:extLst>
              <a:ext uri="{FF2B5EF4-FFF2-40B4-BE49-F238E27FC236}">
                <a16:creationId xmlns:a16="http://schemas.microsoft.com/office/drawing/2014/main" id="{B2544CC2-4B3A-E4D9-339B-6B5F4D6D2B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83" y="1821149"/>
            <a:ext cx="3233399" cy="3959715"/>
          </a:xfrm>
          <a:prstGeom prst="rect">
            <a:avLst/>
          </a:prstGeom>
        </p:spPr>
      </p:pic>
      <p:pic>
        <p:nvPicPr>
          <p:cNvPr id="28" name="mau3">
            <a:hlinkClick r:id="rId16" action="ppaction://hlinksldjump"/>
            <a:extLst>
              <a:ext uri="{FF2B5EF4-FFF2-40B4-BE49-F238E27FC236}">
                <a16:creationId xmlns:a16="http://schemas.microsoft.com/office/drawing/2014/main" id="{D5F2F6B8-B51C-3403-6E6B-2D01BD9C4420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45" y="4698443"/>
            <a:ext cx="2969787" cy="3959715"/>
          </a:xfrm>
          <a:prstGeom prst="rect">
            <a:avLst/>
          </a:prstGeom>
        </p:spPr>
      </p:pic>
      <p:pic>
        <p:nvPicPr>
          <p:cNvPr id="29" name="mau4">
            <a:hlinkClick r:id="rId18" action="ppaction://hlinksldjump"/>
            <a:extLst>
              <a:ext uri="{FF2B5EF4-FFF2-40B4-BE49-F238E27FC236}">
                <a16:creationId xmlns:a16="http://schemas.microsoft.com/office/drawing/2014/main" id="{1B36FF7E-2755-0029-9742-E411A09E8EF8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67" y="4698443"/>
            <a:ext cx="3255803" cy="3977985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40" y="678320"/>
            <a:ext cx="6482759" cy="865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46">
            <a:extLst>
              <a:ext uri="{FF2B5EF4-FFF2-40B4-BE49-F238E27FC236}">
                <a16:creationId xmlns:a16="http://schemas.microsoft.com/office/drawing/2014/main" id="{49EC0C96-21BF-A841-1685-4F02DB9D875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19" y="2219816"/>
            <a:ext cx="1193745" cy="1591661"/>
          </a:xfrm>
          <a:prstGeom prst="rect">
            <a:avLst/>
          </a:prstGeom>
        </p:spPr>
      </p:pic>
      <p:pic>
        <p:nvPicPr>
          <p:cNvPr id="32" name="Picture 146">
            <a:extLst>
              <a:ext uri="{FF2B5EF4-FFF2-40B4-BE49-F238E27FC236}">
                <a16:creationId xmlns:a16="http://schemas.microsoft.com/office/drawing/2014/main" id="{49EC0C96-21BF-A841-1685-4F02DB9D875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96" y="2234041"/>
            <a:ext cx="1193745" cy="1591661"/>
          </a:xfrm>
          <a:prstGeom prst="rect">
            <a:avLst/>
          </a:prstGeom>
        </p:spPr>
      </p:pic>
      <p:pic>
        <p:nvPicPr>
          <p:cNvPr id="33" name="Picture 146">
            <a:extLst>
              <a:ext uri="{FF2B5EF4-FFF2-40B4-BE49-F238E27FC236}">
                <a16:creationId xmlns:a16="http://schemas.microsoft.com/office/drawing/2014/main" id="{49EC0C96-21BF-A841-1685-4F02DB9D875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82" y="2234041"/>
            <a:ext cx="1193745" cy="159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5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14"/>
          <p:cNvSpPr>
            <a:spLocks noGrp="1"/>
          </p:cNvSpPr>
          <p:nvPr>
            <p:ph/>
          </p:nvPr>
        </p:nvSpPr>
        <p:spPr>
          <a:xfrm>
            <a:off x="838200" y="488491"/>
            <a:ext cx="2133600" cy="1073941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6342" y="598556"/>
            <a:ext cx="1382485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Bằng cách nhẩm nghiệm, hãy giải các phương trình sau:</a:t>
            </a:r>
          </a:p>
          <a:p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a) x</a:t>
            </a:r>
            <a:r>
              <a:rPr lang="vi-VN" sz="4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-6x +5 =0				b) 5x</a:t>
            </a:r>
            <a:r>
              <a:rPr lang="vi-VN" sz="4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+14x +9 =0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48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14"/>
          <p:cNvSpPr txBox="1">
            <a:spLocks/>
          </p:cNvSpPr>
          <p:nvPr/>
        </p:nvSpPr>
        <p:spPr>
          <a:xfrm>
            <a:off x="1219200" y="450059"/>
            <a:ext cx="2133600" cy="1073941"/>
          </a:xfrm>
          <a:prstGeom prst="roundRect">
            <a:avLst>
              <a:gd name="adj" fmla="val 16667"/>
            </a:avLst>
          </a:prstGeom>
          <a:ln w="38100" cap="flat" cmpd="sng" algn="ctr">
            <a:solidFill>
              <a:schemeClr val="lt1"/>
            </a:solidFill>
            <a:prstDash val="solid"/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vi-VN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-US" sz="40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647700"/>
            <a:ext cx="1402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Giải phương trình x</a:t>
            </a:r>
            <a:r>
              <a:rPr lang="vi-VN" sz="48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 – 7x + 12= 0, biết phương trình có một nghiệm x</a:t>
            </a:r>
            <a:r>
              <a:rPr lang="vi-VN" sz="48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= 3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3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14"/>
          <p:cNvSpPr txBox="1">
            <a:spLocks/>
          </p:cNvSpPr>
          <p:nvPr/>
        </p:nvSpPr>
        <p:spPr>
          <a:xfrm>
            <a:off x="1366044" y="865556"/>
            <a:ext cx="4114800" cy="1073941"/>
          </a:xfrm>
          <a:prstGeom prst="roundRect">
            <a:avLst>
              <a:gd name="adj" fmla="val 16667"/>
            </a:avLst>
          </a:prstGeom>
          <a:ln w="38100" cap="flat" cmpd="sng" algn="ctr">
            <a:solidFill>
              <a:schemeClr val="lt1"/>
            </a:solidFill>
            <a:prstDash val="solid"/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vi-VN" sz="4000" b="1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Luyện tập 2</a:t>
            </a:r>
            <a:endParaRPr lang="en-US" sz="4000" b="1" dirty="0">
              <a:solidFill>
                <a:prstClr val="white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987029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Tính nhẩm nghiệm của các phương trình sau: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2095500"/>
            <a:ext cx="1363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3x</a:t>
            </a:r>
            <a:r>
              <a:rPr lang="vi-VN" sz="4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– 11x +8 =0</a:t>
            </a:r>
          </a:p>
          <a:p>
            <a:pPr marL="742950" indent="-742950">
              <a:buAutoNum type="alphaLcParenR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4x</a:t>
            </a:r>
            <a:r>
              <a:rPr lang="vi-VN" sz="4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+15x +11=0 </a:t>
            </a:r>
          </a:p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</a:p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                             biết phương trình  có một nghiệm 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488535"/>
              </p:ext>
            </p:extLst>
          </p:nvPr>
        </p:nvGraphicFramePr>
        <p:xfrm>
          <a:off x="1512888" y="3857828"/>
          <a:ext cx="38211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Equation" r:id="rId3" imgW="1257120" imgH="241200" progId="Equation.DSMT4">
                  <p:embed/>
                </p:oleObj>
              </mc:Choice>
              <mc:Fallback>
                <p:oleObj name="Equation" r:id="rId3" imgW="12571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3857828"/>
                        <a:ext cx="3821112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621156"/>
              </p:ext>
            </p:extLst>
          </p:nvPr>
        </p:nvGraphicFramePr>
        <p:xfrm>
          <a:off x="12344400" y="3862645"/>
          <a:ext cx="18145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Equation" r:id="rId5" imgW="596880" imgH="241200" progId="Equation.DSMT4">
                  <p:embed/>
                </p:oleObj>
              </mc:Choice>
              <mc:Fallback>
                <p:oleObj name="Equation" r:id="rId5" imgW="5968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44400" y="3862645"/>
                        <a:ext cx="1814513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441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0"/>
            <a:ext cx="12192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4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ular Callout 15"/>
          <p:cNvSpPr/>
          <p:nvPr/>
        </p:nvSpPr>
        <p:spPr>
          <a:xfrm>
            <a:off x="2794192" y="2857500"/>
            <a:ext cx="6593162" cy="4114800"/>
          </a:xfrm>
          <a:prstGeom prst="wedgeRoundRectCallout">
            <a:avLst>
              <a:gd name="adj1" fmla="val -70139"/>
              <a:gd name="adj2" fmla="val -1923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4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Hãy tìm một phương trình bậc hai mà tổng và tích các nghiệm của phương trình là hai số đối nhau </a:t>
            </a:r>
            <a:endParaRPr lang="en-US" sz="4200" u="sng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09" y="246958"/>
            <a:ext cx="3526116" cy="24879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6200" y="1234232"/>
            <a:ext cx="5671154" cy="9233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hử thách nhỏ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7365952"/>
            <a:ext cx="12758057" cy="830991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r>
              <a:rPr lang="vi-VN" sz="4200" dirty="0">
                <a:latin typeface="Times New Roman" pitchFamily="18" charset="0"/>
                <a:cs typeface="Times New Roman" pitchFamily="18" charset="0"/>
              </a:rPr>
              <a:t>Em có đồng ý với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200" dirty="0">
                <a:latin typeface="Times New Roman" pitchFamily="18" charset="0"/>
                <a:cs typeface="Times New Roman" pitchFamily="18" charset="0"/>
              </a:rPr>
              <a:t>Tròn không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4200" dirty="0">
                <a:latin typeface="Times New Roman" pitchFamily="18" charset="0"/>
                <a:cs typeface="Times New Roman" pitchFamily="18" charset="0"/>
              </a:rPr>
              <a:t> Vì sao?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4533900"/>
            <a:ext cx="2841102" cy="260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0319657" y="3516086"/>
            <a:ext cx="4572000" cy="3429000"/>
          </a:xfrm>
          <a:prstGeom prst="wedgeRoundRectCallout">
            <a:avLst>
              <a:gd name="adj1" fmla="val 74825"/>
              <a:gd name="adj2" fmla="val -653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2876" tIns="91437" rIns="182876" bIns="91437" rtlCol="0" anchor="ctr"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4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Tớ tìm ra rồi! Đó là phương trình x</a:t>
            </a:r>
            <a:r>
              <a:rPr lang="vi-VN" sz="4200" baseline="30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2</a:t>
            </a:r>
            <a:r>
              <a:rPr lang="vi-VN" sz="4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+x+1 =0</a:t>
            </a:r>
            <a:endParaRPr lang="en-US" sz="42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243194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5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2004143" y="3337806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1947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10578091" y="3337806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6981194" y="3798739"/>
              <a:ext cx="4660091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6.23; 6.24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- SGK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24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</a:t>
              </a:r>
              <a:endParaRPr sz="4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0986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HƯỚNG DẪN VỀ NHÀ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457201" y="2933699"/>
            <a:ext cx="17525999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60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60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1+2</a:t>
            </a:r>
            <a:r>
              <a:rPr lang="en-US" sz="6000" kern="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8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 sử hai số có tổng S=5 và tích P=6. Thực hiện các bước sau để lập phương trình bậc hai nhận hai số đó làm nghiệm.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vi-VN" sz="48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 một số là x. Tính số kia theo x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vi-VN" sz="48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 dụng kết quả câu a và giả thiết, hãy lập phương trình để tìm x.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endParaRPr lang="en-US" sz="4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28948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HƯỚNG DẪN VỀ NHÀ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1108523" y="2162794"/>
            <a:ext cx="15701209" cy="2407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60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3+4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lphaLcParenR"/>
              <a:tabLst/>
              <a:defRPr/>
            </a:pP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140"/>
            <a:ext cx="18288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20686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52600" y="1417683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2122049"/>
            <a:ext cx="146304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THẦY CÔ GIÁO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614364" y="141368"/>
            <a:ext cx="14599755" cy="334191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Câu 1: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</a:t>
            </a:r>
            <a:r>
              <a:rPr lang="en-US" sz="4800" dirty="0" err="1">
                <a:ea typeface="Calibri" pitchFamily="34" charset="0"/>
                <a:cs typeface="Times New Roman" pitchFamily="18" charset="0"/>
              </a:rPr>
              <a:t>ì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i="1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ax</a:t>
            </a:r>
            <a:r>
              <a:rPr lang="en-US" sz="4800" i="1" baseline="30000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4800" i="1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+bx+c=0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 </a:t>
            </a:r>
            <a:r>
              <a:rPr lang="en-US" sz="4800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en-US" sz="4800" i="1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(a≠0)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 </a:t>
            </a:r>
            <a:r>
              <a:rPr lang="en-US" sz="4800" i="1" dirty="0">
                <a:latin typeface="Cambria Math" pitchFamily="18" charset="0"/>
                <a:ea typeface="Calibri" pitchFamily="34" charset="0"/>
                <a:cs typeface="Times New Roman" pitchFamily="18" charset="0"/>
              </a:rPr>
              <a:t>(*)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Gh</a:t>
            </a:r>
            <a:r>
              <a:rPr lang="en-US" sz="4800" dirty="0" err="1">
                <a:ea typeface="Calibri" pitchFamily="34" charset="0"/>
                <a:cs typeface="Times New Roman" pitchFamily="18" charset="0"/>
              </a:rPr>
              <a:t>é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mỗi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 ở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cột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</a:t>
            </a:r>
            <a:r>
              <a:rPr lang="en-US" sz="4800" dirty="0" err="1">
                <a:ea typeface="Calibri" pitchFamily="34" charset="0"/>
                <a:cs typeface="Times New Roman" pitchFamily="18" charset="0"/>
              </a:rPr>
              <a:t>á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mỗi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 ở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cột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kết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quả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</a:t>
            </a:r>
            <a:r>
              <a:rPr lang="en-US" sz="4800" dirty="0" err="1">
                <a:ea typeface="Calibri" pitchFamily="34" charset="0"/>
                <a:cs typeface="Times New Roman" pitchFamily="18" charset="0"/>
              </a:rPr>
              <a:t>ú</a:t>
            </a:r>
            <a:r>
              <a:rPr lang="en-US" sz="4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</a:t>
            </a:r>
            <a:r>
              <a:rPr lang="en-US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Google Shape;105;p3" descr="100+ những hình ảnh icon buồn - hinhanhsieudep.net"/>
          <p:cNvSpPr/>
          <p:nvPr/>
        </p:nvSpPr>
        <p:spPr>
          <a:xfrm>
            <a:off x="233363" y="-216694"/>
            <a:ext cx="457200" cy="457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47393" y="5237006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996" y="104391"/>
            <a:ext cx="1845807" cy="152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45333"/>
              </p:ext>
            </p:extLst>
          </p:nvPr>
        </p:nvGraphicFramePr>
        <p:xfrm>
          <a:off x="1013292" y="3401347"/>
          <a:ext cx="13540907" cy="58767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69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1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7256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(*)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kép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b="0" dirty="0">
                          <a:solidFill>
                            <a:schemeClr val="tx1"/>
                          </a:solidFill>
                          <a:effectLst/>
                        </a:rPr>
                        <a:t>a) </a:t>
                      </a:r>
                      <a:endParaRPr lang="en-US" sz="4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019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(*)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</a:rPr>
                        <a:t>b) </a:t>
                      </a:r>
                      <a:endParaRPr lang="en-US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7256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</a:rPr>
                        <a:t>3. </a:t>
                      </a:r>
                      <a:r>
                        <a:rPr lang="en-US" sz="4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4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4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(*) </a:t>
                      </a:r>
                      <a:r>
                        <a:rPr lang="en-US" sz="4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vô</a:t>
                      </a:r>
                      <a:r>
                        <a:rPr lang="en-US" sz="4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r>
                        <a:rPr lang="en-US" sz="4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4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</a:rPr>
                        <a:t>c) </a:t>
                      </a:r>
                      <a:endParaRPr lang="en-US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7256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(*)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 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26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vi-VN" sz="4200" dirty="0">
                          <a:effectLst/>
                        </a:rPr>
                        <a:t> </a:t>
                      </a:r>
                      <a:endParaRPr lang="en-US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06070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203404"/>
              </p:ext>
            </p:extLst>
          </p:nvPr>
        </p:nvGraphicFramePr>
        <p:xfrm>
          <a:off x="11310703" y="8631930"/>
          <a:ext cx="270272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7" imgW="787320" imgH="228600" progId="Equation.DSMT4">
                  <p:embed/>
                </p:oleObj>
              </mc:Choice>
              <mc:Fallback>
                <p:oleObj name="Equation" r:id="rId7" imgW="787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0703" y="8631930"/>
                        <a:ext cx="2702720" cy="809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280901"/>
              </p:ext>
            </p:extLst>
          </p:nvPr>
        </p:nvGraphicFramePr>
        <p:xfrm>
          <a:off x="11559008" y="7625953"/>
          <a:ext cx="181460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9" imgW="393480" imgH="177480" progId="Equation.DSMT4">
                  <p:embed/>
                </p:oleObj>
              </mc:Choice>
              <mc:Fallback>
                <p:oleObj name="Equation" r:id="rId9" imgW="393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9008" y="7625953"/>
                        <a:ext cx="1814600" cy="804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141480"/>
              </p:ext>
            </p:extLst>
          </p:nvPr>
        </p:nvGraphicFramePr>
        <p:xfrm>
          <a:off x="11807618" y="6463962"/>
          <a:ext cx="1317380" cy="621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11" imgW="393480" imgH="177480" progId="Equation.DSMT4">
                  <p:embed/>
                </p:oleObj>
              </mc:Choice>
              <mc:Fallback>
                <p:oleObj name="Equation" r:id="rId11" imgW="393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07618" y="6463962"/>
                        <a:ext cx="1317380" cy="6215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214089"/>
              </p:ext>
            </p:extLst>
          </p:nvPr>
        </p:nvGraphicFramePr>
        <p:xfrm>
          <a:off x="11560257" y="4995944"/>
          <a:ext cx="1656075" cy="864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13" imgW="431640" imgH="215640" progId="Equation.DSMT4">
                  <p:embed/>
                </p:oleObj>
              </mc:Choice>
              <mc:Fallback>
                <p:oleObj name="Equation" r:id="rId13" imgW="4316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60257" y="4995944"/>
                        <a:ext cx="1656075" cy="8645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954861"/>
              </p:ext>
            </p:extLst>
          </p:nvPr>
        </p:nvGraphicFramePr>
        <p:xfrm>
          <a:off x="11596134" y="3696733"/>
          <a:ext cx="1638936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15" imgW="431640" imgH="215640" progId="Equation.DSMT4">
                  <p:embed/>
                </p:oleObj>
              </mc:Choice>
              <mc:Fallback>
                <p:oleObj name="Equation" r:id="rId15" imgW="4316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96134" y="3696733"/>
                        <a:ext cx="1638936" cy="852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331494" y="5728514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Google Shape;114;p4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5827829" y="8599716"/>
            <a:ext cx="2460171" cy="16872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355228" y="9264996"/>
            <a:ext cx="6379029" cy="87716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1b, 2d, 3a, 4c</a:t>
            </a:r>
          </a:p>
        </p:txBody>
      </p:sp>
    </p:spTree>
    <p:extLst>
      <p:ext uri="{BB962C8B-B14F-4D97-AF65-F5344CB8AC3E}">
        <p14:creationId xmlns:p14="http://schemas.microsoft.com/office/powerpoint/2010/main" val="424854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30403" y="8082314"/>
            <a:ext cx="3600450" cy="22023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Google Shape;115;p4"/>
              <p:cNvSpPr/>
              <p:nvPr/>
            </p:nvSpPr>
            <p:spPr>
              <a:xfrm>
                <a:off x="49197" y="909205"/>
                <a:ext cx="17087850" cy="3341915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solidFill>
                <a:schemeClr val="lt1">
                  <a:alpha val="69803"/>
                </a:schemeClr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r>
                  <a:rPr lang="en-US" sz="5400" b="1" dirty="0" err="1">
                    <a:solidFill>
                      <a:srgbClr val="0000FF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rPr>
                  <a:t>Câu</a:t>
                </a:r>
                <a:r>
                  <a:rPr lang="en-US" sz="5400" b="1" dirty="0">
                    <a:solidFill>
                      <a:srgbClr val="0000FF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rPr>
                  <a:t> 2.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5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5400" i="1">
                        <a:latin typeface="Cambria Math"/>
                      </a:rPr>
                      <m:t>−5</m:t>
                    </m:r>
                    <m:r>
                      <m:rPr>
                        <m:sty m:val="p"/>
                      </m:rPr>
                      <a:rPr lang="en-US" sz="5400">
                        <a:latin typeface="Cambria Math"/>
                      </a:rPr>
                      <m:t>x</m:t>
                    </m:r>
                    <m:r>
                      <a:rPr lang="en-US" sz="5400" i="1">
                        <a:latin typeface="Cambria Math"/>
                      </a:rPr>
                      <m:t>+6=0</m:t>
                    </m:r>
                  </m:oMath>
                </a14:m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15" name="Google Shape;115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8" y="606136"/>
                <a:ext cx="11391900" cy="2227943"/>
              </a:xfrm>
              <a:prstGeom prst="snip2DiagRect">
                <a:avLst>
                  <a:gd name="adj1" fmla="val 0"/>
                  <a:gd name="adj2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Google Shape;116;p4"/>
          <p:cNvSpPr/>
          <p:nvPr/>
        </p:nvSpPr>
        <p:spPr>
          <a:xfrm>
            <a:off x="6769025" y="4327916"/>
            <a:ext cx="6572555" cy="1295190"/>
          </a:xfrm>
          <a:custGeom>
            <a:avLst/>
            <a:gdLst/>
            <a:ahLst/>
            <a:cxnLst/>
            <a:rect l="l" t="t" r="r" b="b"/>
            <a:pathLst>
              <a:path w="7625862" h="863460" extrusionOk="0">
                <a:moveTo>
                  <a:pt x="0" y="143913"/>
                </a:moveTo>
                <a:cubicBezTo>
                  <a:pt x="0" y="64432"/>
                  <a:pt x="64432" y="0"/>
                  <a:pt x="143913" y="0"/>
                </a:cubicBezTo>
                <a:lnTo>
                  <a:pt x="7481949" y="0"/>
                </a:lnTo>
                <a:cubicBezTo>
                  <a:pt x="7561430" y="0"/>
                  <a:pt x="7625862" y="64432"/>
                  <a:pt x="7625862" y="143913"/>
                </a:cubicBezTo>
                <a:lnTo>
                  <a:pt x="7625862" y="719547"/>
                </a:lnTo>
                <a:cubicBezTo>
                  <a:pt x="7625862" y="799028"/>
                  <a:pt x="7561430" y="863460"/>
                  <a:pt x="7481949" y="863460"/>
                </a:cubicBezTo>
                <a:lnTo>
                  <a:pt x="143913" y="863460"/>
                </a:lnTo>
                <a:cubicBezTo>
                  <a:pt x="64432" y="863460"/>
                  <a:pt x="0" y="799028"/>
                  <a:pt x="0" y="719547"/>
                </a:cubicBezTo>
                <a:lnTo>
                  <a:pt x="0" y="143913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68950" tIns="268950" rIns="268950" bIns="268950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66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A.  </a:t>
            </a:r>
            <a:endParaRPr sz="6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6681719" y="5891360"/>
            <a:ext cx="6659861" cy="1295190"/>
          </a:xfrm>
          <a:custGeom>
            <a:avLst/>
            <a:gdLst/>
            <a:ahLst/>
            <a:cxnLst/>
            <a:rect l="l" t="t" r="r" b="b"/>
            <a:pathLst>
              <a:path w="7625862" h="863460" extrusionOk="0">
                <a:moveTo>
                  <a:pt x="0" y="143913"/>
                </a:moveTo>
                <a:cubicBezTo>
                  <a:pt x="0" y="64432"/>
                  <a:pt x="64432" y="0"/>
                  <a:pt x="143913" y="0"/>
                </a:cubicBezTo>
                <a:lnTo>
                  <a:pt x="7481949" y="0"/>
                </a:lnTo>
                <a:cubicBezTo>
                  <a:pt x="7561430" y="0"/>
                  <a:pt x="7625862" y="64432"/>
                  <a:pt x="7625862" y="143913"/>
                </a:cubicBezTo>
                <a:lnTo>
                  <a:pt x="7625862" y="719547"/>
                </a:lnTo>
                <a:cubicBezTo>
                  <a:pt x="7625862" y="799028"/>
                  <a:pt x="7561430" y="863460"/>
                  <a:pt x="7481949" y="863460"/>
                </a:cubicBezTo>
                <a:lnTo>
                  <a:pt x="143913" y="863460"/>
                </a:lnTo>
                <a:cubicBezTo>
                  <a:pt x="64432" y="863460"/>
                  <a:pt x="0" y="799028"/>
                  <a:pt x="0" y="719547"/>
                </a:cubicBezTo>
                <a:lnTo>
                  <a:pt x="0" y="143913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68950" tIns="268950" rIns="268950" bIns="268950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66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B. </a:t>
            </a:r>
            <a:endParaRPr sz="6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6769025" y="7379648"/>
            <a:ext cx="6572555" cy="1295190"/>
          </a:xfrm>
          <a:custGeom>
            <a:avLst/>
            <a:gdLst/>
            <a:ahLst/>
            <a:cxnLst/>
            <a:rect l="l" t="t" r="r" b="b"/>
            <a:pathLst>
              <a:path w="7625862" h="863460" extrusionOk="0">
                <a:moveTo>
                  <a:pt x="0" y="143913"/>
                </a:moveTo>
                <a:cubicBezTo>
                  <a:pt x="0" y="64432"/>
                  <a:pt x="64432" y="0"/>
                  <a:pt x="143913" y="0"/>
                </a:cubicBezTo>
                <a:lnTo>
                  <a:pt x="7481949" y="0"/>
                </a:lnTo>
                <a:cubicBezTo>
                  <a:pt x="7561430" y="0"/>
                  <a:pt x="7625862" y="64432"/>
                  <a:pt x="7625862" y="143913"/>
                </a:cubicBezTo>
                <a:lnTo>
                  <a:pt x="7625862" y="719547"/>
                </a:lnTo>
                <a:cubicBezTo>
                  <a:pt x="7625862" y="799028"/>
                  <a:pt x="7561430" y="863460"/>
                  <a:pt x="7481949" y="863460"/>
                </a:cubicBezTo>
                <a:lnTo>
                  <a:pt x="143913" y="863460"/>
                </a:lnTo>
                <a:cubicBezTo>
                  <a:pt x="64432" y="863460"/>
                  <a:pt x="0" y="799028"/>
                  <a:pt x="0" y="719547"/>
                </a:cubicBezTo>
                <a:lnTo>
                  <a:pt x="0" y="143913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68950" tIns="268950" rIns="268950" bIns="268950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66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C.  </a:t>
            </a:r>
            <a:endParaRPr sz="6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630403" y="3678686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358" y="104390"/>
            <a:ext cx="2511446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18;p4"/>
          <p:cNvSpPr/>
          <p:nvPr/>
        </p:nvSpPr>
        <p:spPr>
          <a:xfrm>
            <a:off x="6769025" y="8847839"/>
            <a:ext cx="6572555" cy="1295190"/>
          </a:xfrm>
          <a:custGeom>
            <a:avLst/>
            <a:gdLst/>
            <a:ahLst/>
            <a:cxnLst/>
            <a:rect l="l" t="t" r="r" b="b"/>
            <a:pathLst>
              <a:path w="7625862" h="863460" extrusionOk="0">
                <a:moveTo>
                  <a:pt x="0" y="143913"/>
                </a:moveTo>
                <a:cubicBezTo>
                  <a:pt x="0" y="64432"/>
                  <a:pt x="64432" y="0"/>
                  <a:pt x="143913" y="0"/>
                </a:cubicBezTo>
                <a:lnTo>
                  <a:pt x="7481949" y="0"/>
                </a:lnTo>
                <a:cubicBezTo>
                  <a:pt x="7561430" y="0"/>
                  <a:pt x="7625862" y="64432"/>
                  <a:pt x="7625862" y="143913"/>
                </a:cubicBezTo>
                <a:lnTo>
                  <a:pt x="7625862" y="719547"/>
                </a:lnTo>
                <a:cubicBezTo>
                  <a:pt x="7625862" y="799028"/>
                  <a:pt x="7561430" y="863460"/>
                  <a:pt x="7481949" y="863460"/>
                </a:cubicBezTo>
                <a:lnTo>
                  <a:pt x="143913" y="863460"/>
                </a:lnTo>
                <a:cubicBezTo>
                  <a:pt x="64432" y="863460"/>
                  <a:pt x="0" y="799028"/>
                  <a:pt x="0" y="719547"/>
                </a:cubicBezTo>
                <a:lnTo>
                  <a:pt x="0" y="143913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68950" tIns="268950" rIns="268950" bIns="268950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66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D. </a:t>
            </a:r>
            <a:endParaRPr sz="6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437964"/>
              </p:ext>
            </p:extLst>
          </p:nvPr>
        </p:nvGraphicFramePr>
        <p:xfrm>
          <a:off x="7983560" y="4618644"/>
          <a:ext cx="3198791" cy="91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Equation" r:id="rId10" imgW="580498" imgH="209349" progId="Equation.DSMT4">
                  <p:embed/>
                </p:oleObj>
              </mc:Choice>
              <mc:Fallback>
                <p:oleObj name="Equation" r:id="rId10" imgW="580498" imgH="2093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83560" y="4618644"/>
                        <a:ext cx="3198791" cy="914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575678"/>
              </p:ext>
            </p:extLst>
          </p:nvPr>
        </p:nvGraphicFramePr>
        <p:xfrm>
          <a:off x="7918719" y="6008576"/>
          <a:ext cx="4806681" cy="1130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12" imgW="1094458" imgH="256830" progId="Equation.DSMT4">
                  <p:embed/>
                </p:oleObj>
              </mc:Choice>
              <mc:Fallback>
                <p:oleObj name="Equation" r:id="rId12" imgW="1094458" imgH="256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918719" y="6008576"/>
                        <a:ext cx="4806681" cy="1130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877826"/>
              </p:ext>
            </p:extLst>
          </p:nvPr>
        </p:nvGraphicFramePr>
        <p:xfrm>
          <a:off x="7970474" y="7485138"/>
          <a:ext cx="4107227" cy="1167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14" imgW="904195" imgH="256830" progId="Equation.DSMT4">
                  <p:embed/>
                </p:oleObj>
              </mc:Choice>
              <mc:Fallback>
                <p:oleObj name="Equation" r:id="rId14" imgW="904195" imgH="256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970474" y="7485138"/>
                        <a:ext cx="4107227" cy="1167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35151"/>
            <a:ext cx="27706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152248"/>
              </p:ext>
            </p:extLst>
          </p:nvPr>
        </p:nvGraphicFramePr>
        <p:xfrm>
          <a:off x="7918719" y="9140628"/>
          <a:ext cx="3414713" cy="1002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16" imgW="634449" imgH="215713" progId="Equation.DSMT4">
                  <p:embed/>
                </p:oleObj>
              </mc:Choice>
              <mc:Fallback>
                <p:oleObj name="Equation" r:id="rId16" imgW="634449" imgH="2157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8719" y="9140628"/>
                        <a:ext cx="3414713" cy="10024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6879773" y="4327916"/>
            <a:ext cx="914400" cy="1295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4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57202" y="2"/>
            <a:ext cx="15982949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4800" b="1" u="sng" dirty="0" err="1">
                <a:solidFill>
                  <a:srgbClr val="3333FF"/>
                </a:solidFill>
                <a:latin typeface="Times New Roman" pitchFamily="18" charset="0"/>
              </a:rPr>
              <a:t>Câu</a:t>
            </a:r>
            <a:r>
              <a:rPr lang="en-US" sz="4800" b="1" u="sng" dirty="0">
                <a:solidFill>
                  <a:srgbClr val="3333FF"/>
                </a:solidFill>
                <a:latin typeface="Times New Roman" pitchFamily="18" charset="0"/>
              </a:rPr>
              <a:t> 3.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Điền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dấu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x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vào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ô 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thích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hợp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tương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ứng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để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xác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định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nghiệm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của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mỗi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phương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trình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itchFamily="18" charset="0"/>
              </a:rPr>
              <a:t>sau</a:t>
            </a: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12347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098900"/>
              </p:ext>
            </p:extLst>
          </p:nvPr>
        </p:nvGraphicFramePr>
        <p:xfrm>
          <a:off x="85721" y="1535692"/>
          <a:ext cx="17749377" cy="7236620"/>
        </p:xfrm>
        <a:graphic>
          <a:graphicData uri="http://schemas.openxmlformats.org/drawingml/2006/table">
            <a:tbl>
              <a:tblPr/>
              <a:tblGrid>
                <a:gridCol w="6519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3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1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9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54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Phương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trình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Vô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kép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2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phân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biệt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Giải</a:t>
                      </a: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thích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2x</a:t>
                      </a:r>
                      <a:r>
                        <a:rPr kumimoji="0" lang="en-US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 + 6x + 1 = 0 </a:t>
                      </a: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3x</a:t>
                      </a:r>
                      <a:r>
                        <a:rPr kumimoji="0" lang="en-US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- 2x + 5 = 0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 +  4x + 4= 0</a:t>
                      </a: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2003x</a:t>
                      </a:r>
                      <a:r>
                        <a:rPr kumimoji="0" lang="en-US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BD9"/>
                          </a:solidFill>
                          <a:effectLst/>
                          <a:latin typeface="Times New Roman" pitchFamily="18" charset="0"/>
                        </a:rPr>
                        <a:t>-15x -2018 = 0</a:t>
                      </a: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82880" marR="182880" marT="68580" marB="6858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14177495" y="3711461"/>
            <a:ext cx="3657600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 = 6</a:t>
            </a:r>
            <a:r>
              <a:rPr lang="en-US" sz="3000" b="1" baseline="30000" dirty="0">
                <a:solidFill>
                  <a:srgbClr val="800000"/>
                </a:solidFill>
                <a:sym typeface="Symbol" pitchFamily="18" charset="2"/>
              </a:rPr>
              <a:t>2</a:t>
            </a: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-  4.2.1 </a:t>
            </a:r>
          </a:p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  = 28 &gt; 0</a:t>
            </a:r>
            <a:endParaRPr lang="en-US" sz="3000" b="1" dirty="0">
              <a:solidFill>
                <a:srgbClr val="800000"/>
              </a:solidFill>
            </a:endParaRPr>
          </a:p>
        </p:txBody>
      </p:sp>
      <p:sp>
        <p:nvSpPr>
          <p:cNvPr id="16437" name="Text Box 53"/>
          <p:cNvSpPr txBox="1">
            <a:spLocks noChangeArrowheads="1"/>
          </p:cNvSpPr>
          <p:nvPr/>
        </p:nvSpPr>
        <p:spPr bwMode="auto">
          <a:xfrm>
            <a:off x="14117675" y="6172209"/>
            <a:ext cx="381429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 = 4</a:t>
            </a:r>
            <a:r>
              <a:rPr lang="en-US" sz="3000" b="1" baseline="30000" dirty="0">
                <a:solidFill>
                  <a:srgbClr val="800000"/>
                </a:solidFill>
                <a:sym typeface="Symbol" pitchFamily="18" charset="2"/>
              </a:rPr>
              <a:t>2</a:t>
            </a: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-  4.1.4   </a:t>
            </a:r>
          </a:p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   = 0</a:t>
            </a:r>
          </a:p>
        </p:txBody>
      </p:sp>
      <p:sp>
        <p:nvSpPr>
          <p:cNvPr id="16438" name="Text Box 54"/>
          <p:cNvSpPr txBox="1">
            <a:spLocks noChangeArrowheads="1"/>
          </p:cNvSpPr>
          <p:nvPr/>
        </p:nvSpPr>
        <p:spPr bwMode="auto">
          <a:xfrm>
            <a:off x="14253695" y="4854461"/>
            <a:ext cx="3505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 =(-2)</a:t>
            </a:r>
            <a:r>
              <a:rPr lang="en-US" sz="3000" b="1" baseline="30000" dirty="0">
                <a:solidFill>
                  <a:srgbClr val="800000"/>
                </a:solidFill>
                <a:sym typeface="Symbol" pitchFamily="18" charset="2"/>
              </a:rPr>
              <a:t>2</a:t>
            </a: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- 4.3.5</a:t>
            </a:r>
          </a:p>
          <a:p>
            <a:pPr eaLnBrk="1" hangingPunct="1">
              <a:spcBef>
                <a:spcPct val="20000"/>
              </a:spcBef>
            </a:pPr>
            <a:r>
              <a:rPr lang="en-US" sz="3000" b="1" dirty="0">
                <a:solidFill>
                  <a:srgbClr val="800000"/>
                </a:solidFill>
                <a:sym typeface="Symbol" pitchFamily="18" charset="2"/>
              </a:rPr>
              <a:t>    = -56 &lt; 0</a:t>
            </a:r>
          </a:p>
        </p:txBody>
      </p:sp>
      <p:sp>
        <p:nvSpPr>
          <p:cNvPr id="16439" name="Text Box 55"/>
          <p:cNvSpPr txBox="1">
            <a:spLocks noChangeArrowheads="1"/>
          </p:cNvSpPr>
          <p:nvPr/>
        </p:nvSpPr>
        <p:spPr bwMode="auto">
          <a:xfrm>
            <a:off x="14177494" y="7530233"/>
            <a:ext cx="3124015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</a:rPr>
              <a:t>a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</a:rPr>
              <a:t> c</a:t>
            </a:r>
          </a:p>
          <a:p>
            <a:pPr algn="ctr" eaLnBrk="1" hangingPunct="1"/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</a:rPr>
              <a:t>trái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</a:rPr>
              <a:t>dấu</a:t>
            </a:r>
            <a:endParaRPr lang="en-US" sz="3600" b="1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16440" name="Text Box 56"/>
          <p:cNvSpPr txBox="1">
            <a:spLocks noChangeArrowheads="1"/>
          </p:cNvSpPr>
          <p:nvPr/>
        </p:nvSpPr>
        <p:spPr bwMode="auto">
          <a:xfrm>
            <a:off x="12188817" y="3726763"/>
            <a:ext cx="49661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0000"/>
                </a:solidFill>
              </a:rPr>
              <a:t>X</a:t>
            </a:r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9614451" y="6397460"/>
            <a:ext cx="49661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0000"/>
                </a:solidFill>
              </a:rPr>
              <a:t>X</a:t>
            </a: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12188817" y="7966258"/>
            <a:ext cx="49661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0000"/>
                </a:solidFill>
              </a:rPr>
              <a:t>X</a:t>
            </a:r>
          </a:p>
        </p:txBody>
      </p:sp>
      <p:sp>
        <p:nvSpPr>
          <p:cNvPr id="16443" name="Text Box 59"/>
          <p:cNvSpPr txBox="1">
            <a:spLocks noChangeArrowheads="1"/>
          </p:cNvSpPr>
          <p:nvPr/>
        </p:nvSpPr>
        <p:spPr bwMode="auto">
          <a:xfrm>
            <a:off x="7010400" y="5029208"/>
            <a:ext cx="49661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60" tIns="68580" rIns="137160" bIns="6858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0000"/>
                </a:solidFill>
              </a:rPr>
              <a:t>X</a:t>
            </a:r>
          </a:p>
        </p:txBody>
      </p:sp>
      <p:pic>
        <p:nvPicPr>
          <p:cNvPr id="13" name="Google Shape;114;p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0762" y="8617299"/>
            <a:ext cx="2884334" cy="151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36932" y="3492194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36932" y="4854461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77052" y="7384973"/>
            <a:ext cx="1537014" cy="15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77052" y="5975200"/>
            <a:ext cx="1537014" cy="1537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44679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6" grpId="0"/>
      <p:bldP spid="16437" grpId="0"/>
      <p:bldP spid="16438" grpId="0"/>
      <p:bldP spid="16439" grpId="0"/>
      <p:bldP spid="16440" grpId="0"/>
      <p:bldP spid="16441" grpId="0"/>
      <p:bldP spid="16442" grpId="0"/>
      <p:bldP spid="164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DA545D-C805-3009-FAA2-0FFC2581E15E}"/>
              </a:ext>
            </a:extLst>
          </p:cNvPr>
          <p:cNvSpPr txBox="1"/>
          <p:nvPr/>
        </p:nvSpPr>
        <p:spPr>
          <a:xfrm>
            <a:off x="308486" y="0"/>
            <a:ext cx="17304600" cy="138499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itchFamily="34" charset="0"/>
                <a:cs typeface="Times New Roman" pitchFamily="18" charset="0"/>
              </a:rPr>
              <a:t>ì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bx + c = 0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    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(a≠0).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 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54"/>
          <p:cNvGraphicFramePr>
            <a:graphicFrameLocks noChangeAspect="1"/>
          </p:cNvGraphicFramePr>
          <p:nvPr>
            <p:extLst/>
          </p:nvPr>
        </p:nvGraphicFramePr>
        <p:xfrm>
          <a:off x="814388" y="1939211"/>
          <a:ext cx="3601328" cy="1574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Equation" r:id="rId3" imgW="901309" imgH="431613" progId="Equation.DSMT4">
                  <p:embed/>
                </p:oleObj>
              </mc:Choice>
              <mc:Fallback>
                <p:oleObj name="Equation" r:id="rId3" imgW="901309" imgH="431613" progId="Equation.DSMT4">
                  <p:embed/>
                  <p:pic>
                    <p:nvPicPr>
                      <p:cNvPr id="19" name="Object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88" y="1939211"/>
                        <a:ext cx="3601328" cy="15747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55"/>
          <p:cNvGraphicFramePr>
            <a:graphicFrameLocks noChangeAspect="1"/>
          </p:cNvGraphicFramePr>
          <p:nvPr>
            <p:extLst/>
          </p:nvPr>
        </p:nvGraphicFramePr>
        <p:xfrm>
          <a:off x="5392497" y="1861606"/>
          <a:ext cx="3439164" cy="1609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Equation" r:id="rId5" imgW="863225" imgH="431613" progId="Equation.DSMT4">
                  <p:embed/>
                </p:oleObj>
              </mc:Choice>
              <mc:Fallback>
                <p:oleObj name="Equation" r:id="rId5" imgW="863225" imgH="431613" progId="Equation.DSMT4">
                  <p:embed/>
                  <p:pic>
                    <p:nvPicPr>
                      <p:cNvPr id="20" name="Object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2497" y="1861606"/>
                        <a:ext cx="3439164" cy="1609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57"/>
          <p:cNvSpPr txBox="1">
            <a:spLocks noChangeArrowheads="1"/>
          </p:cNvSpPr>
          <p:nvPr/>
        </p:nvSpPr>
        <p:spPr bwMode="auto">
          <a:xfrm>
            <a:off x="-152400" y="1095372"/>
            <a:ext cx="15293304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  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Giả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sử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                         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thì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phương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trình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có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nghiệm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24" name="TextBox 17"/>
          <p:cNvSpPr txBox="1">
            <a:spLocks noChangeArrowheads="1"/>
          </p:cNvSpPr>
          <p:nvPr/>
        </p:nvSpPr>
        <p:spPr bwMode="auto">
          <a:xfrm>
            <a:off x="593607" y="3670977"/>
            <a:ext cx="14875563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</p:txBody>
      </p:sp>
      <p:graphicFrame>
        <p:nvGraphicFramePr>
          <p:cNvPr id="25" name="Object 11"/>
          <p:cNvGraphicFramePr>
            <a:graphicFrameLocks noChangeAspect="1"/>
          </p:cNvGraphicFramePr>
          <p:nvPr/>
        </p:nvGraphicFramePr>
        <p:xfrm>
          <a:off x="814388" y="4425030"/>
          <a:ext cx="240744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Equation" r:id="rId7" imgW="558720" imgH="228600" progId="Equation.DSMT4">
                  <p:embed/>
                </p:oleObj>
              </mc:Choice>
              <mc:Fallback>
                <p:oleObj name="Equation" r:id="rId7" imgW="558720" imgH="228600" progId="Equation.DSMT4">
                  <p:embed/>
                  <p:pic>
                    <p:nvPicPr>
                      <p:cNvPr id="2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88" y="4425030"/>
                        <a:ext cx="2407445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4"/>
          <p:cNvGraphicFramePr>
            <a:graphicFrameLocks noChangeAspect="1"/>
          </p:cNvGraphicFramePr>
          <p:nvPr/>
        </p:nvGraphicFramePr>
        <p:xfrm>
          <a:off x="747713" y="6718175"/>
          <a:ext cx="2174082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Equation" r:id="rId9" imgW="482400" imgH="228600" progId="Equation.DSMT4">
                  <p:embed/>
                </p:oleObj>
              </mc:Choice>
              <mc:Fallback>
                <p:oleObj name="Equation" r:id="rId9" imgW="482400" imgH="228600" progId="Equation.DSMT4">
                  <p:embed/>
                  <p:pic>
                    <p:nvPicPr>
                      <p:cNvPr id="2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6718175"/>
                        <a:ext cx="2174082" cy="110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37073" y="3980918"/>
          <a:ext cx="6292727" cy="16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Equation" r:id="rId11" imgW="1257120" imgH="431640" progId="Equation.DSMT4">
                  <p:embed/>
                </p:oleObj>
              </mc:Choice>
              <mc:Fallback>
                <p:oleObj name="Equation" r:id="rId11" imgW="1257120" imgH="431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7073" y="3980918"/>
                        <a:ext cx="6292727" cy="162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237492" y="6319388"/>
          <a:ext cx="4476207" cy="172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Equation" r:id="rId13" imgW="1180800" imgH="431640" progId="Equation.DSMT4">
                  <p:embed/>
                </p:oleObj>
              </mc:Choice>
              <mc:Fallback>
                <p:oleObj name="Equation" r:id="rId13" imgW="1180800" imgH="4316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7492" y="6319388"/>
                        <a:ext cx="4476207" cy="172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0178768" y="3974777"/>
          <a:ext cx="4137575" cy="1605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Equation" r:id="rId15" imgW="761760" imgH="393480" progId="Equation.DSMT4">
                  <p:embed/>
                </p:oleObj>
              </mc:Choice>
              <mc:Fallback>
                <p:oleObj name="Equation" r:id="rId15" imgW="761760" imgH="39348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8768" y="3974777"/>
                        <a:ext cx="4137575" cy="16058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7931281" y="6067210"/>
          <a:ext cx="3797038" cy="1954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" name="Equation" r:id="rId17" imgW="1066680" imgH="520560" progId="Equation.DSMT4">
                  <p:embed/>
                </p:oleObj>
              </mc:Choice>
              <mc:Fallback>
                <p:oleObj name="Equation" r:id="rId17" imgW="1066680" imgH="52056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1281" y="6067210"/>
                        <a:ext cx="3797038" cy="19542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1945901" y="6302577"/>
          <a:ext cx="4362719" cy="1808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" name="Equation" r:id="rId19" imgW="1066680" imgH="419040" progId="Equation.DSMT4">
                  <p:embed/>
                </p:oleObj>
              </mc:Choice>
              <mc:Fallback>
                <p:oleObj name="Equation" r:id="rId19" imgW="1066680" imgH="41904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45901" y="6302577"/>
                        <a:ext cx="4362719" cy="1808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12116255" y="8062222"/>
          <a:ext cx="2629745" cy="1623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7" name="Equation" r:id="rId21" imgW="672840" imgH="393480" progId="Equation.DSMT4">
                  <p:embed/>
                </p:oleObj>
              </mc:Choice>
              <mc:Fallback>
                <p:oleObj name="Equation" r:id="rId21" imgW="672840" imgH="39348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6255" y="8062222"/>
                        <a:ext cx="2629745" cy="16230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Google Shape;114;p4">
            <a:hlinkClick r:id="rId23" action="ppaction://hlinksldjump"/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948862" y="8047329"/>
            <a:ext cx="3600450" cy="22023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2627231" y="1183228"/>
          <a:ext cx="3576969" cy="849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8" name="Equation" r:id="rId25" imgW="1117440" imgH="253800" progId="Equation.DSMT4">
                  <p:embed/>
                </p:oleObj>
              </mc:Choice>
              <mc:Fallback>
                <p:oleObj name="Equation" r:id="rId25" imgW="1117440" imgH="2538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231" y="1183228"/>
                        <a:ext cx="3576969" cy="8498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Equation" r:id="rId27" imgW="914400" imgH="198720" progId="Equation.DSMT4">
                  <p:embed/>
                </p:oleObj>
              </mc:Choice>
              <mc:Fallback>
                <p:oleObj name="Equation" r:id="rId27" imgW="914400" imgH="19872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519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0457" y="762001"/>
            <a:ext cx="9165773" cy="789446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just"/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Francois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Viète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1540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1603.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F.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Viète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tse4.mm.bing.net/th?id=OIP.kxdodaYWIb1TYZkN2LZoZwAAAA&amp;pid=Api&amp;P=0&amp;h=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4" y="762001"/>
            <a:ext cx="5887353" cy="829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1" name="Google Shape;133;p3"/>
          <p:cNvSpPr/>
          <p:nvPr/>
        </p:nvSpPr>
        <p:spPr>
          <a:xfrm>
            <a:off x="3352800" y="2437336"/>
            <a:ext cx="11523694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TIẾT 50. BÀI </a:t>
            </a:r>
            <a:r>
              <a:rPr lang="vi-VN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20: ĐỊNH LÍ VI</a:t>
            </a: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È</a:t>
            </a:r>
            <a:r>
              <a:rPr lang="vi-VN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TE VÀ ỨNG DỤNG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33600" y="2608043"/>
            <a:ext cx="153250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endParaRPr lang="en-US" sz="4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45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5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50:  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45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ịnh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5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Viète</a:t>
            </a:r>
            <a:endParaRPr lang="en-US" sz="45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2. </a:t>
            </a:r>
            <a:r>
              <a:rPr lang="vi-VN" sz="4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 dụng định lí Viète để tính nhẩm nghiệm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  <a:solidFill>
            <a:srgbClr val="FFFF00"/>
          </a:solidFill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grp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2400" y="7899505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23475" y="5920511"/>
            <a:ext cx="15418949" cy="1006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45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5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51: 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4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hai số khi biết tổng và tích của chúng</a:t>
            </a:r>
            <a:endParaRPr lang="en-US" sz="45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udent's Day in Brazil by Slidesgo">
  <a:themeElements>
    <a:clrScheme name="Simple Light">
      <a:dk1>
        <a:srgbClr val="093F51"/>
      </a:dk1>
      <a:lt1>
        <a:srgbClr val="F9EBCD"/>
      </a:lt1>
      <a:dk2>
        <a:srgbClr val="4D8445"/>
      </a:dk2>
      <a:lt2>
        <a:srgbClr val="76AF6D"/>
      </a:lt2>
      <a:accent1>
        <a:srgbClr val="2A597A"/>
      </a:accent1>
      <a:accent2>
        <a:srgbClr val="4184B5"/>
      </a:accent2>
      <a:accent3>
        <a:srgbClr val="E09515"/>
      </a:accent3>
      <a:accent4>
        <a:srgbClr val="EDAE3E"/>
      </a:accent4>
      <a:accent5>
        <a:srgbClr val="F2D491"/>
      </a:accent5>
      <a:accent6>
        <a:srgbClr val="FFFFFF"/>
      </a:accent6>
      <a:hlink>
        <a:srgbClr val="093F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3945</TotalTime>
  <Words>1095</Words>
  <Application>Microsoft Office PowerPoint</Application>
  <PresentationFormat>Custom</PresentationFormat>
  <Paragraphs>132</Paragraphs>
  <Slides>28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Calibri</vt:lpstr>
      <vt:lpstr>Montserrat Medium</vt:lpstr>
      <vt:lpstr>.VnTime</vt:lpstr>
      <vt:lpstr>Cambria Math</vt:lpstr>
      <vt:lpstr>Arial</vt:lpstr>
      <vt:lpstr>Dotum</vt:lpstr>
      <vt:lpstr>Times New Roman</vt:lpstr>
      <vt:lpstr>Symbol</vt:lpstr>
      <vt:lpstr>Crete Round</vt:lpstr>
      <vt:lpstr>Office Theme</vt:lpstr>
      <vt:lpstr>Student's Day in Brazil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PKComputer</cp:lastModifiedBy>
  <cp:revision>136</cp:revision>
  <dcterms:created xsi:type="dcterms:W3CDTF">2006-08-16T00:00:00Z</dcterms:created>
  <dcterms:modified xsi:type="dcterms:W3CDTF">2025-02-20T01:02:58Z</dcterms:modified>
  <dc:identifier>DAFWAZhnXwQ</dc:identifier>
</cp:coreProperties>
</file>