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6" r:id="rId2"/>
    <p:sldMasterId id="2147483750" r:id="rId3"/>
    <p:sldMasterId id="2147483762" r:id="rId4"/>
    <p:sldMasterId id="2147483774" r:id="rId5"/>
    <p:sldMasterId id="2147483786" r:id="rId6"/>
    <p:sldMasterId id="2147483798" r:id="rId7"/>
    <p:sldMasterId id="2147483810" r:id="rId8"/>
    <p:sldMasterId id="2147483822" r:id="rId9"/>
    <p:sldMasterId id="2147483834" r:id="rId10"/>
    <p:sldMasterId id="2147483846" r:id="rId11"/>
    <p:sldMasterId id="2147483858" r:id="rId12"/>
  </p:sldMasterIdLst>
  <p:notesMasterIdLst>
    <p:notesMasterId r:id="rId35"/>
  </p:notesMasterIdLst>
  <p:sldIdLst>
    <p:sldId id="299" r:id="rId13"/>
    <p:sldId id="301" r:id="rId14"/>
    <p:sldId id="302" r:id="rId15"/>
    <p:sldId id="303" r:id="rId16"/>
    <p:sldId id="304" r:id="rId17"/>
    <p:sldId id="305" r:id="rId18"/>
    <p:sldId id="263" r:id="rId19"/>
    <p:sldId id="321" r:id="rId20"/>
    <p:sldId id="322" r:id="rId21"/>
    <p:sldId id="306" r:id="rId22"/>
    <p:sldId id="324" r:id="rId23"/>
    <p:sldId id="308" r:id="rId24"/>
    <p:sldId id="320" r:id="rId25"/>
    <p:sldId id="311" r:id="rId26"/>
    <p:sldId id="318" r:id="rId27"/>
    <p:sldId id="312" r:id="rId28"/>
    <p:sldId id="313" r:id="rId29"/>
    <p:sldId id="314" r:id="rId30"/>
    <p:sldId id="315" r:id="rId31"/>
    <p:sldId id="316" r:id="rId32"/>
    <p:sldId id="317" r:id="rId33"/>
    <p:sldId id="31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14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F99A5-28A4-4969-B49E-F2DA85CDDD2C}" type="datetimeFigureOut">
              <a:rPr lang="en-US" smtClean="0"/>
              <a:t>5/14/2025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4458E-E2F9-4581-8D08-120584F0BED4}" type="slidenum">
              <a:rPr lang="en-US" smtClean="0"/>
              <a:t>‹#›</a:t>
            </a:fld>
            <a:endParaRPr lang="en-US"/>
          </a:p>
        </p:txBody>
      </p:sp>
    </p:spTree>
    <p:extLst>
      <p:ext uri="{BB962C8B-B14F-4D97-AF65-F5344CB8AC3E}">
        <p14:creationId xmlns:p14="http://schemas.microsoft.com/office/powerpoint/2010/main" val="343168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t>7</a:t>
            </a:fld>
            <a:endParaRPr lang="en-US"/>
          </a:p>
        </p:txBody>
      </p:sp>
    </p:spTree>
    <p:extLst>
      <p:ext uri="{BB962C8B-B14F-4D97-AF65-F5344CB8AC3E}">
        <p14:creationId xmlns:p14="http://schemas.microsoft.com/office/powerpoint/2010/main" val="408091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5439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1173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396529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1369044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116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859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1447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255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851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3875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2628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4338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3680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3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15917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9288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272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0923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561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584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2424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706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030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5888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804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28497869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0933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6098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8217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330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5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4273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7197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682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6872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005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89477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0579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617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545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1074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4940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0793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7503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6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552160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531970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381248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414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722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61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1443733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075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612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966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003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251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40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308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134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26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487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616111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44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209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371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528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744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918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798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776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595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67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2466086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136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787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284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846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10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1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50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473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689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3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1234007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462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699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053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81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661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716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572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591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661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09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3634894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43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157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328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415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65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774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061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343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05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2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2641368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0507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879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393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392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677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23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641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514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459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88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5446645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431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475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8618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071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47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6020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781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299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65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29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DFF-7005-4DFD-9D65-6667B5981D25}" type="slidenum">
              <a:rPr lang="en-US" smtClean="0"/>
              <a:t>‹#›</a:t>
            </a:fld>
            <a:endParaRPr lang="en-US"/>
          </a:p>
        </p:txBody>
      </p:sp>
    </p:spTree>
    <p:extLst>
      <p:ext uri="{BB962C8B-B14F-4D97-AF65-F5344CB8AC3E}">
        <p14:creationId xmlns:p14="http://schemas.microsoft.com/office/powerpoint/2010/main" val="2283138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725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611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6130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9664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698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07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5658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135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4778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39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E02100-3795-4BEF-BE9C-06181126E3A6}" type="datetimeFigureOut">
              <a:rPr lang="en-US" smtClean="0"/>
              <a:t>5/14/2025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F10CDFF-7005-4DFD-9D65-6667B5981D25}" type="slidenum">
              <a:rPr lang="en-US" smtClean="0"/>
              <a:t>‹#›</a:t>
            </a:fld>
            <a:endParaRPr lang="en-US"/>
          </a:p>
        </p:txBody>
      </p:sp>
    </p:spTree>
    <p:extLst>
      <p:ext uri="{BB962C8B-B14F-4D97-AF65-F5344CB8AC3E}">
        <p14:creationId xmlns:p14="http://schemas.microsoft.com/office/powerpoint/2010/main" val="138161180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89745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4747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3054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1133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7477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01055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38453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87674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54093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41703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5/14/2025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50772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128.xml"/><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34.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audio" Target="../media/media4.mp3"/><Relationship Id="rId9"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3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media/image3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1.png"/><Relationship Id="rId11" Type="http://schemas.openxmlformats.org/officeDocument/2006/relationships/image" Target="../media/image40.png"/><Relationship Id="rId5" Type="http://schemas.openxmlformats.org/officeDocument/2006/relationships/slideLayout" Target="../slideLayouts/slideLayout83.xml"/><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image" Target="../media/image36.gif"/></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3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40.png"/><Relationship Id="rId5" Type="http://schemas.openxmlformats.org/officeDocument/2006/relationships/slideLayout" Target="../slideLayouts/slideLayout94.xml"/><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image" Target="../media/image36.gif"/></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image" Target="../media/image5.gif"/><Relationship Id="rId9" Type="http://schemas.openxmlformats.org/officeDocument/2006/relationships/image" Target="../media/image9.gif"/><Relationship Id="rId14" Type="http://schemas.openxmlformats.org/officeDocument/2006/relationships/image" Target="../media/image14.gif"/></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mp3"/><Relationship Id="rId7" Type="http://schemas.openxmlformats.org/officeDocument/2006/relationships/image" Target="../media/image48.png"/><Relationship Id="rId12" Type="http://schemas.openxmlformats.org/officeDocument/2006/relationships/image" Target="../media/image3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slideLayout" Target="../slideLayouts/slideLayout105.xml"/><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image" Target="../media/image36.gif"/></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gif"/><Relationship Id="rId3" Type="http://schemas.microsoft.com/office/2007/relationships/media" Target="../media/media6.mp3"/><Relationship Id="rId7" Type="http://schemas.openxmlformats.org/officeDocument/2006/relationships/slideLayout" Target="../slideLayouts/slideLayout116.xml"/><Relationship Id="rId12" Type="http://schemas.openxmlformats.org/officeDocument/2006/relationships/image" Target="../media/image53.gif"/><Relationship Id="rId17" Type="http://schemas.openxmlformats.org/officeDocument/2006/relationships/image" Target="../media/image32.gif"/><Relationship Id="rId2" Type="http://schemas.openxmlformats.org/officeDocument/2006/relationships/audio" Target="../media/media5.mp3"/><Relationship Id="rId16" Type="http://schemas.openxmlformats.org/officeDocument/2006/relationships/image" Target="../media/image40.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36.gif"/><Relationship Id="rId5" Type="http://schemas.microsoft.com/office/2007/relationships/media" Target="../media/media3.mp3"/><Relationship Id="rId15" Type="http://schemas.openxmlformats.org/officeDocument/2006/relationships/image" Target="../media/image3.png"/><Relationship Id="rId10" Type="http://schemas.openxmlformats.org/officeDocument/2006/relationships/image" Target="../media/image52.png"/><Relationship Id="rId4" Type="http://schemas.openxmlformats.org/officeDocument/2006/relationships/audio" Target="../media/media6.mp3"/><Relationship Id="rId9" Type="http://schemas.openxmlformats.org/officeDocument/2006/relationships/image" Target="../media/image51.png"/><Relationship Id="rId14" Type="http://schemas.openxmlformats.org/officeDocument/2006/relationships/image" Target="../media/image33.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png"/><Relationship Id="rId11" Type="http://schemas.openxmlformats.org/officeDocument/2006/relationships/image" Target="../media/image11.gif"/><Relationship Id="rId5" Type="http://schemas.openxmlformats.org/officeDocument/2006/relationships/image" Target="../media/image15.png"/><Relationship Id="rId1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image" Target="../media/image5.gif"/><Relationship Id="rId9" Type="http://schemas.openxmlformats.org/officeDocument/2006/relationships/image" Target="../media/image9.gif"/><Relationship Id="rId1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8.png"/><Relationship Id="rId11" Type="http://schemas.openxmlformats.org/officeDocument/2006/relationships/image" Target="../media/image11.gif"/><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image" Target="../media/image5.gif"/><Relationship Id="rId9" Type="http://schemas.openxmlformats.org/officeDocument/2006/relationships/image" Target="../media/image9.gif"/><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0.png"/><Relationship Id="rId11" Type="http://schemas.openxmlformats.org/officeDocument/2006/relationships/image" Target="../media/image11.gif"/><Relationship Id="rId5" Type="http://schemas.openxmlformats.org/officeDocument/2006/relationships/image" Target="../media/image19.png"/><Relationship Id="rId1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image" Target="../media/image5.gif"/><Relationship Id="rId9" Type="http://schemas.openxmlformats.org/officeDocument/2006/relationships/image" Target="../media/image9.gif"/><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2.xml"/><Relationship Id="rId6" Type="http://schemas.openxmlformats.org/officeDocument/2006/relationships/image" Target="../media/image22.png"/><Relationship Id="rId11" Type="http://schemas.openxmlformats.org/officeDocument/2006/relationships/image" Target="../media/image11.gif"/><Relationship Id="rId5" Type="http://schemas.openxmlformats.org/officeDocument/2006/relationships/image" Target="../media/image21.png"/><Relationship Id="rId15" Type="http://schemas.openxmlformats.org/officeDocument/2006/relationships/image" Target="../media/image23.png"/><Relationship Id="rId10" Type="http://schemas.openxmlformats.org/officeDocument/2006/relationships/image" Target="../media/image10.gif"/><Relationship Id="rId4" Type="http://schemas.openxmlformats.org/officeDocument/2006/relationships/image" Target="../media/image5.gif"/><Relationship Id="rId9" Type="http://schemas.openxmlformats.org/officeDocument/2006/relationships/image" Target="../media/image9.gif"/><Relationship Id="rId1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857250"/>
            <a:ext cx="5829297" cy="3225996"/>
          </a:xfrm>
          <a:prstGeom prst="rect">
            <a:avLst/>
          </a:prstGeom>
        </p:spPr>
      </p:pic>
      <p:sp>
        <p:nvSpPr>
          <p:cNvPr id="6" name="Rectangle 5"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FE0A47F-DE0D-4AFB-A019-3B65ECEF2308}"/>
              </a:ext>
            </a:extLst>
          </p:cNvPr>
          <p:cNvSpPr/>
          <p:nvPr/>
        </p:nvSpPr>
        <p:spPr>
          <a:xfrm>
            <a:off x="2068590" y="3900244"/>
            <a:ext cx="5006820" cy="484748"/>
          </a:xfrm>
          <a:prstGeom prst="rect">
            <a:avLst/>
          </a:prstGeom>
          <a:noFill/>
        </p:spPr>
        <p:txBody>
          <a:bodyPr wrap="none" lIns="68580" tIns="34290" rIns="68580" bIns="34290">
            <a:spAutoFit/>
          </a:bodyPr>
          <a:lstStyle/>
          <a:p>
            <a:pPr algn="ctr"/>
            <a:r>
              <a:rPr lang="en-US" sz="27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D5637220-8609-44A7-8DDD-910576BCA515}"/>
              </a:ext>
            </a:extLst>
          </p:cNvPr>
          <p:cNvSpPr/>
          <p:nvPr/>
        </p:nvSpPr>
        <p:spPr>
          <a:xfrm>
            <a:off x="4401482" y="4550815"/>
            <a:ext cx="3393878" cy="461665"/>
          </a:xfrm>
          <a:prstGeom prst="rect">
            <a:avLst/>
          </a:prstGeom>
        </p:spPr>
        <p:txBody>
          <a:bodyPr wrap="none">
            <a:spAutoFit/>
          </a:bodyPr>
          <a:lstStyle/>
          <a:p>
            <a:r>
              <a:rPr lang="en-US" sz="2400" b="1">
                <a:solidFill>
                  <a:prstClr val="black"/>
                </a:solidFill>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descr="OPL20U25GSXzBJYl68kk8uQGfFKzs7yb1M4KJWUiLk6ZEvGF+qCIPSnY57AbBFCvTWIDLS7PHa STT 50+K4lPs7H94VUqPe2XwIsfPRnrXQE//QTEXxb8/8N4CNc6FpgZahzpTjFhMzSA7T/nHJa11DE8Ng2TP3iAmRczFlmslSuUNOgUeb6yRvs0=">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9733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LS7PHa STT 50+K4lPs7H94VUqPe2XwIsfPRnrXQE//QTEXxb8/8N4CNc6FpgZahzpTjFhMzSA7T/nHJa11DE8Ng2TP3iAmRczFlmslSuUNOgUeb6yRvs0="/>
          <p:cNvSpPr>
            <a:spLocks noGrp="1"/>
          </p:cNvSpPr>
          <p:nvPr>
            <p:ph type="title"/>
          </p:nvPr>
        </p:nvSpPr>
        <p:spPr>
          <a:xfrm>
            <a:off x="609600" y="220338"/>
            <a:ext cx="6347714" cy="914400"/>
          </a:xfrm>
        </p:spPr>
        <p:txBody>
          <a:bodyPr>
            <a:normAutofit fontScale="90000"/>
          </a:bodyPr>
          <a:lstStyle/>
          <a:p>
            <a:pPr lvl="0" algn="ctr" defTabSz="914400">
              <a:spcBef>
                <a:spcPts val="0"/>
              </a:spcBef>
            </a:pPr>
            <a:r>
              <a:rPr lang="en-US" sz="2800" b="1" dirty="0">
                <a:ln/>
                <a:solidFill>
                  <a:srgbClr val="FF0000"/>
                </a:solidFill>
                <a:latin typeface="Times New Roman" panose="02020603050405020304" pitchFamily="18" charset="0"/>
                <a:cs typeface="Times New Roman" panose="02020603050405020304" pitchFamily="18" charset="0"/>
              </a:rPr>
              <a:t>HOẠT ĐỘNG HÌNH THÀNH KIẾN THỨC</a:t>
            </a:r>
            <a:br>
              <a:rPr lang="en-US" sz="2800" b="1" dirty="0">
                <a:ln/>
                <a:solidFill>
                  <a:srgbClr val="FF0000"/>
                </a:solidFill>
                <a:latin typeface="Times New Roman" panose="02020603050405020304" pitchFamily="18" charset="0"/>
                <a:cs typeface="Times New Roman" panose="02020603050405020304" pitchFamily="18" charset="0"/>
              </a:rPr>
            </a:br>
            <a:r>
              <a:rPr lang="en-US" sz="2800" b="1" dirty="0" err="1">
                <a:ln/>
                <a:solidFill>
                  <a:srgbClr val="FF0000"/>
                </a:solidFill>
                <a:latin typeface="Times New Roman" panose="02020603050405020304" pitchFamily="18" charset="0"/>
                <a:cs typeface="Times New Roman" panose="02020603050405020304" pitchFamily="18" charset="0"/>
              </a:rPr>
              <a:t>Thảo</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luận</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nhóm</a:t>
            </a:r>
            <a:r>
              <a:rPr lang="en-US" sz="2800" b="1" dirty="0">
                <a:ln/>
                <a:solidFill>
                  <a:srgbClr val="FF0000"/>
                </a:solidFill>
                <a:latin typeface="Times New Roman" panose="02020603050405020304" pitchFamily="18" charset="0"/>
                <a:cs typeface="Times New Roman" panose="02020603050405020304" pitchFamily="18" charset="0"/>
              </a:rPr>
              <a:t>  (4 </a:t>
            </a:r>
            <a:r>
              <a:rPr lang="en-US" sz="2800" b="1" dirty="0" err="1">
                <a:ln/>
                <a:solidFill>
                  <a:srgbClr val="FF0000"/>
                </a:solidFill>
                <a:latin typeface="Times New Roman" panose="02020603050405020304" pitchFamily="18" charset="0"/>
                <a:cs typeface="Times New Roman" panose="02020603050405020304" pitchFamily="18" charset="0"/>
              </a:rPr>
              <a:t>nhóm</a:t>
            </a:r>
            <a:r>
              <a:rPr lang="en-US" sz="2800" b="1" dirty="0">
                <a:ln/>
                <a:solidFill>
                  <a:srgbClr val="FF0000"/>
                </a:solidFill>
                <a:latin typeface="Times New Roman" panose="02020603050405020304" pitchFamily="18" charset="0"/>
                <a:cs typeface="Times New Roman" panose="02020603050405020304" pitchFamily="18" charset="0"/>
              </a:rPr>
              <a:t>): 5 </a:t>
            </a:r>
            <a:r>
              <a:rPr lang="en-US" sz="2800" b="1" dirty="0" err="1">
                <a:ln/>
                <a:solidFill>
                  <a:srgbClr val="FF0000"/>
                </a:solidFill>
                <a:latin typeface="Times New Roman" panose="02020603050405020304" pitchFamily="18" charset="0"/>
                <a:cs typeface="Times New Roman" panose="02020603050405020304" pitchFamily="18" charset="0"/>
              </a:rPr>
              <a:t>phút</a:t>
            </a:r>
            <a:br>
              <a:rPr lang="en-US" sz="2800" dirty="0">
                <a:solidFill>
                  <a:srgbClr val="FF0000"/>
                </a:solidFill>
                <a:latin typeface="Times New Roman" panose="02020603050405020304" pitchFamily="18" charset="0"/>
                <a:cs typeface="Times New Roman" panose="02020603050405020304" pitchFamily="18" charset="0"/>
              </a:rPr>
            </a:br>
            <a:endParaRPr lang="vi-VN" dirty="0"/>
          </a:p>
        </p:txBody>
      </p:sp>
      <p:pic>
        <p:nvPicPr>
          <p:cNvPr id="9" name="Content Placeholder 8"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2F776154-F9A6-99F8-9A8A-9650E37245EF}"/>
              </a:ext>
            </a:extLst>
          </p:cNvPr>
          <p:cNvPicPr>
            <a:picLocks noGrp="1" noChangeAspect="1"/>
          </p:cNvPicPr>
          <p:nvPr>
            <p:ph sz="half" idx="2"/>
          </p:nvPr>
        </p:nvPicPr>
        <p:blipFill>
          <a:blip r:embed="rId2"/>
          <a:stretch>
            <a:fillRect/>
          </a:stretch>
        </p:blipFill>
        <p:spPr>
          <a:xfrm>
            <a:off x="391065" y="4089313"/>
            <a:ext cx="3804234" cy="2548349"/>
          </a:xfrm>
          <a:prstGeom prst="rect">
            <a:avLst/>
          </a:prstGeom>
        </p:spPr>
      </p:pic>
      <p:pic>
        <p:nvPicPr>
          <p:cNvPr id="7" name="Content Placeholder 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B4AEE73A-605E-A086-BB48-F41057DDC099}"/>
              </a:ext>
            </a:extLst>
          </p:cNvPr>
          <p:cNvPicPr>
            <a:picLocks noGrp="1" noChangeAspect="1"/>
          </p:cNvPicPr>
          <p:nvPr>
            <p:ph sz="half" idx="1"/>
          </p:nvPr>
        </p:nvPicPr>
        <p:blipFill>
          <a:blip r:embed="rId3"/>
          <a:stretch>
            <a:fillRect/>
          </a:stretch>
        </p:blipFill>
        <p:spPr>
          <a:xfrm>
            <a:off x="178073" y="1004109"/>
            <a:ext cx="4017226" cy="3217371"/>
          </a:xfrm>
          <a:prstGeom prst="rect">
            <a:avLst/>
          </a:prstGeom>
        </p:spPr>
      </p:pic>
      <p:pic>
        <p:nvPicPr>
          <p:cNvPr id="10" name="Picture 9"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F4508896-5961-CFA3-FAE0-35D4DC1D4F6B}"/>
              </a:ext>
            </a:extLst>
          </p:cNvPr>
          <p:cNvPicPr>
            <a:picLocks noChangeAspect="1"/>
          </p:cNvPicPr>
          <p:nvPr/>
        </p:nvPicPr>
        <p:blipFill>
          <a:blip r:embed="rId4"/>
          <a:stretch>
            <a:fillRect/>
          </a:stretch>
        </p:blipFill>
        <p:spPr>
          <a:xfrm>
            <a:off x="4195299" y="1004109"/>
            <a:ext cx="4718326" cy="5549091"/>
          </a:xfrm>
          <a:prstGeom prst="rect">
            <a:avLst/>
          </a:prstGeom>
        </p:spPr>
      </p:pic>
      <p:sp>
        <p:nvSpPr>
          <p:cNvPr id="11" name="Rectangle: Rounded Corners 10"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4A46ED5-4B01-C24C-27BC-2DFA58E24782}"/>
              </a:ext>
            </a:extLst>
          </p:cNvPr>
          <p:cNvSpPr/>
          <p:nvPr/>
        </p:nvSpPr>
        <p:spPr>
          <a:xfrm>
            <a:off x="783771" y="6553200"/>
            <a:ext cx="2286000" cy="304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2</a:t>
            </a:r>
          </a:p>
        </p:txBody>
      </p:sp>
      <p:sp>
        <p:nvSpPr>
          <p:cNvPr id="12" name="Rectangle: Rounded Corners 11"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B3B3341A-980E-A883-1D14-99BB689AEEA8}"/>
              </a:ext>
            </a:extLst>
          </p:cNvPr>
          <p:cNvSpPr/>
          <p:nvPr/>
        </p:nvSpPr>
        <p:spPr>
          <a:xfrm>
            <a:off x="5411462" y="6553200"/>
            <a:ext cx="2286000" cy="304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177263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C68B04D9-FAA8-8D18-2974-A9164D90C4BE}"/>
              </a:ext>
            </a:extLst>
          </p:cNvPr>
          <p:cNvSpPr>
            <a:spLocks noGrp="1"/>
          </p:cNvSpPr>
          <p:nvPr>
            <p:ph idx="1"/>
          </p:nvPr>
        </p:nvSpPr>
        <p:spPr>
          <a:xfrm>
            <a:off x="413657" y="1066801"/>
            <a:ext cx="8599714" cy="5791199"/>
          </a:xfrm>
        </p:spPr>
        <p:txBody>
          <a:bodyPr>
            <a:normAutofit/>
          </a:bodyPr>
          <a:lstStyle/>
          <a:p>
            <a:pPr algn="just">
              <a:spcBef>
                <a:spcPts val="600"/>
              </a:spcBef>
              <a:spcAft>
                <a:spcPts val="600"/>
              </a:spcAft>
            </a:pPr>
            <a:r>
              <a:rPr lang="en-US" sz="2800" b="1" u="sng" dirty="0" err="1">
                <a:solidFill>
                  <a:srgbClr val="0000CC"/>
                </a:solidFill>
                <a:effectLst/>
                <a:latin typeface="Times New Roman" panose="02020603050405020304" pitchFamily="18" charset="0"/>
                <a:ea typeface="Calibri" panose="020F0502020204030204" pitchFamily="34" charset="0"/>
              </a:rPr>
              <a:t>Nhóm</a:t>
            </a:r>
            <a:r>
              <a:rPr lang="en-US" sz="2800" b="1" u="sng" dirty="0">
                <a:solidFill>
                  <a:srgbClr val="0000CC"/>
                </a:solidFill>
                <a:effectLst/>
                <a:latin typeface="Times New Roman" panose="02020603050405020304" pitchFamily="18" charset="0"/>
                <a:ea typeface="Calibri" panose="020F0502020204030204" pitchFamily="34" charset="0"/>
              </a:rPr>
              <a:t> 1</a:t>
            </a:r>
            <a:r>
              <a:rPr lang="en-US" sz="2800" b="1" dirty="0">
                <a:solidFill>
                  <a:srgbClr val="0000CC"/>
                </a:solidFill>
                <a:effectLst/>
                <a:latin typeface="Times New Roman" panose="02020603050405020304" pitchFamily="18" charset="0"/>
                <a:ea typeface="Calibri" panose="020F0502020204030204" pitchFamily="34" charset="0"/>
              </a:rPr>
              <a:t>: Theo </a:t>
            </a:r>
            <a:r>
              <a:rPr lang="en-US" sz="2800" b="1" dirty="0" err="1">
                <a:solidFill>
                  <a:srgbClr val="0000CC"/>
                </a:solidFill>
                <a:effectLst/>
                <a:latin typeface="Times New Roman" panose="02020603050405020304" pitchFamily="18" charset="0"/>
                <a:ea typeface="Calibri" panose="020F0502020204030204" pitchFamily="34" charset="0"/>
              </a:rPr>
              <a:t>dõi</a:t>
            </a:r>
            <a:r>
              <a:rPr lang="en-US" sz="2800" b="1" dirty="0">
                <a:solidFill>
                  <a:srgbClr val="0000CC"/>
                </a:solidFill>
                <a:effectLst/>
                <a:latin typeface="Times New Roman" panose="02020603050405020304" pitchFamily="18" charset="0"/>
                <a:ea typeface="Calibri" panose="020F0502020204030204" pitchFamily="34" charset="0"/>
              </a:rPr>
              <a:t> video </a:t>
            </a:r>
            <a:r>
              <a:rPr lang="en-US" sz="2800" b="1" dirty="0" err="1">
                <a:solidFill>
                  <a:srgbClr val="0000CC"/>
                </a:solidFill>
                <a:effectLst/>
                <a:latin typeface="Times New Roman" panose="02020603050405020304" pitchFamily="18" charset="0"/>
                <a:ea typeface="Calibri" panose="020F0502020204030204" pitchFamily="34" charset="0"/>
              </a:rPr>
              <a:t>và</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cho</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biết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Vương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triều</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được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thành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lập</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như</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thế</a:t>
            </a:r>
            <a:r>
              <a:rPr lang="en-US" sz="2800" b="1" dirty="0">
                <a:solidFill>
                  <a:srgbClr val="0000CC"/>
                </a:solidFill>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Bộ</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máy</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nhà</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nước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được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như</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thế</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nào</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Em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có</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nhận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xét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gì</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về</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cách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đó</a:t>
            </a:r>
            <a:r>
              <a:rPr lang="en-US" sz="2800" b="1" dirty="0">
                <a:solidFill>
                  <a:srgbClr val="0000CC"/>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u="sng" dirty="0" err="1">
                <a:solidFill>
                  <a:srgbClr val="0000CC"/>
                </a:solidFill>
                <a:effectLst/>
                <a:latin typeface="Times New Roman" panose="02020603050405020304" pitchFamily="18" charset="0"/>
                <a:ea typeface="Calibri" panose="020F0502020204030204" pitchFamily="34" charset="0"/>
              </a:rPr>
              <a:t>Nhóm</a:t>
            </a:r>
            <a:r>
              <a:rPr lang="en-US" sz="2800" b="1" u="sng" dirty="0">
                <a:solidFill>
                  <a:srgbClr val="0000CC"/>
                </a:solidFill>
                <a:effectLst/>
                <a:latin typeface="Times New Roman" panose="02020603050405020304" pitchFamily="18" charset="0"/>
                <a:ea typeface="Calibri" panose="020F0502020204030204" pitchFamily="34" charset="0"/>
              </a:rPr>
              <a:t> 2</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Trình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bày</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quân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đội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của</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nhà</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Cho </a:t>
            </a:r>
            <a:r>
              <a:rPr lang="en-US" sz="2800" b="1" dirty="0" err="1">
                <a:solidFill>
                  <a:srgbClr val="0000CC"/>
                </a:solidFill>
                <a:effectLst/>
                <a:latin typeface="Times New Roman" panose="02020603050405020304" pitchFamily="18" charset="0"/>
                <a:ea typeface="Calibri" panose="020F0502020204030204" pitchFamily="34" charset="0"/>
              </a:rPr>
              <a:t>biết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cách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quân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đội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có</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điểm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gì</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giống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với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Lí-Trần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Nhà</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ban </a:t>
            </a:r>
            <a:r>
              <a:rPr lang="en-US" sz="2800" b="1" dirty="0" err="1">
                <a:solidFill>
                  <a:srgbClr val="0000CC"/>
                </a:solidFill>
                <a:effectLst/>
                <a:latin typeface="Times New Roman" panose="02020603050405020304" pitchFamily="18" charset="0"/>
                <a:ea typeface="Calibri" panose="020F0502020204030204" pitchFamily="34" charset="0"/>
              </a:rPr>
              <a:t>hành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bộ</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luật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nào</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Điểm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nổi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bật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của</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bộ</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luật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đó</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là</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gì</a:t>
            </a:r>
            <a:r>
              <a:rPr lang="en-US" sz="2800" b="1" dirty="0">
                <a:solidFill>
                  <a:srgbClr val="0000CC"/>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800" b="1" dirty="0">
                <a:solidFill>
                  <a:srgbClr val="0000CC"/>
                </a:solidFill>
                <a:effectLst/>
                <a:latin typeface="Times New Roman" panose="02020603050405020304" pitchFamily="18" charset="0"/>
                <a:ea typeface="Times New Roman" panose="02020603050405020304" pitchFamily="18" charset="0"/>
              </a:rPr>
              <a:t> </a:t>
            </a:r>
            <a:endParaRPr lang="en-US" dirty="0"/>
          </a:p>
        </p:txBody>
      </p:sp>
      <p:sp>
        <p:nvSpPr>
          <p:cNvPr id="4" name="Title 1"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D49ED539-3727-A594-85C0-86343DB14EDD}"/>
              </a:ext>
            </a:extLst>
          </p:cNvPr>
          <p:cNvSpPr>
            <a:spLocks noGrp="1"/>
          </p:cNvSpPr>
          <p:nvPr>
            <p:ph type="title"/>
          </p:nvPr>
        </p:nvSpPr>
        <p:spPr>
          <a:xfrm>
            <a:off x="609600" y="185059"/>
            <a:ext cx="6348413" cy="881742"/>
          </a:xfrm>
        </p:spPr>
        <p:txBody>
          <a:bodyPr>
            <a:normAutofit fontScale="90000"/>
          </a:bodyPr>
          <a:lstStyle/>
          <a:p>
            <a:pPr lvl="0" algn="ctr" defTabSz="914400">
              <a:spcBef>
                <a:spcPts val="0"/>
              </a:spcBef>
            </a:pPr>
            <a:r>
              <a:rPr lang="en-US" sz="2800" b="1" dirty="0">
                <a:ln/>
                <a:solidFill>
                  <a:srgbClr val="FF0000"/>
                </a:solidFill>
                <a:latin typeface="Times New Roman" panose="02020603050405020304" pitchFamily="18" charset="0"/>
                <a:cs typeface="Times New Roman" panose="02020603050405020304" pitchFamily="18" charset="0"/>
              </a:rPr>
              <a:t>HOẠT ĐỘNG HÌNH THÀNH KIẾN THỨC</a:t>
            </a:r>
            <a:br>
              <a:rPr lang="en-US" sz="2800" b="1" dirty="0">
                <a:ln/>
                <a:solidFill>
                  <a:srgbClr val="FF0000"/>
                </a:solidFill>
                <a:latin typeface="Times New Roman" panose="02020603050405020304" pitchFamily="18" charset="0"/>
                <a:cs typeface="Times New Roman" panose="02020603050405020304" pitchFamily="18" charset="0"/>
              </a:rPr>
            </a:br>
            <a:r>
              <a:rPr lang="en-US" sz="2800" b="1" dirty="0" err="1">
                <a:ln/>
                <a:solidFill>
                  <a:srgbClr val="FF0000"/>
                </a:solidFill>
                <a:latin typeface="Times New Roman" panose="02020603050405020304" pitchFamily="18" charset="0"/>
                <a:cs typeface="Times New Roman" panose="02020603050405020304" pitchFamily="18" charset="0"/>
              </a:rPr>
              <a:t>Thảo</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luận</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nhóm</a:t>
            </a:r>
            <a:r>
              <a:rPr lang="en-US" sz="2800" b="1" dirty="0">
                <a:ln/>
                <a:solidFill>
                  <a:srgbClr val="FF0000"/>
                </a:solidFill>
                <a:latin typeface="Times New Roman" panose="02020603050405020304" pitchFamily="18" charset="0"/>
                <a:cs typeface="Times New Roman" panose="02020603050405020304" pitchFamily="18" charset="0"/>
              </a:rPr>
              <a:t>  (4 </a:t>
            </a:r>
            <a:r>
              <a:rPr lang="en-US" sz="2800" b="1" dirty="0" err="1">
                <a:ln/>
                <a:solidFill>
                  <a:srgbClr val="FF0000"/>
                </a:solidFill>
                <a:latin typeface="Times New Roman" panose="02020603050405020304" pitchFamily="18" charset="0"/>
                <a:cs typeface="Times New Roman" panose="02020603050405020304" pitchFamily="18" charset="0"/>
              </a:rPr>
              <a:t>nhóm</a:t>
            </a:r>
            <a:r>
              <a:rPr lang="en-US" sz="2800" b="1" dirty="0">
                <a:ln/>
                <a:solidFill>
                  <a:srgbClr val="FF0000"/>
                </a:solidFill>
                <a:latin typeface="Times New Roman" panose="02020603050405020304" pitchFamily="18" charset="0"/>
                <a:cs typeface="Times New Roman" panose="02020603050405020304" pitchFamily="18" charset="0"/>
              </a:rPr>
              <a:t>): 5 </a:t>
            </a:r>
            <a:r>
              <a:rPr lang="en-US" sz="2800" b="1" dirty="0" err="1">
                <a:ln/>
                <a:solidFill>
                  <a:srgbClr val="FF0000"/>
                </a:solidFill>
                <a:latin typeface="Times New Roman" panose="02020603050405020304" pitchFamily="18" charset="0"/>
                <a:cs typeface="Times New Roman" panose="02020603050405020304" pitchFamily="18" charset="0"/>
              </a:rPr>
              <a:t>phút</a:t>
            </a:r>
            <a:endParaRPr lang="vi-VN" dirty="0"/>
          </a:p>
        </p:txBody>
      </p:sp>
    </p:spTree>
    <p:extLst>
      <p:ext uri="{BB962C8B-B14F-4D97-AF65-F5344CB8AC3E}">
        <p14:creationId xmlns:p14="http://schemas.microsoft.com/office/powerpoint/2010/main" val="23728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LS7PHa STT 50+K4lPs7H94VUqPe2XwIsfPRnrXQE//QTEXxb8/8N4CNc6FpgZahzpTjFhMzSA7T/nHJa11DE8Ng2TP3iAmRczFlmslSuUNOgUeb6yRvs0="/>
          <p:cNvSpPr>
            <a:spLocks noGrp="1"/>
          </p:cNvSpPr>
          <p:nvPr>
            <p:ph type="title"/>
          </p:nvPr>
        </p:nvSpPr>
        <p:spPr/>
        <p:txBody>
          <a:bodyPr/>
          <a:lstStyle/>
          <a:p>
            <a:endParaRPr lang="vi-VN"/>
          </a:p>
        </p:txBody>
      </p:sp>
      <p:pic>
        <p:nvPicPr>
          <p:cNvPr id="5" name="Content Placeholder 4" descr="OPL20U25GSXzBJYl68kk8uQGfFKzs7yb1M4KJWUiLk6ZEvGF+qCIPSnY57AbBFCvTWIDLS7PHa STT 50+K4lPs7H94VUqPe2XwIsfPRnrXQE//QTEXxb8/8N4CNc6FpgZahzpTjFhMzSA7T/nHJa11DE8Ng2TP3iAmRczFlmslSuUNOgUeb6yRvs0="/>
          <p:cNvPicPr>
            <a:picLocks noGrp="1" noChangeAspect="1"/>
          </p:cNvPicPr>
          <p:nvPr>
            <p:ph sz="half" idx="1"/>
          </p:nvPr>
        </p:nvPicPr>
        <p:blipFill>
          <a:blip r:embed="rId2"/>
          <a:stretch>
            <a:fillRect/>
          </a:stretch>
        </p:blipFill>
        <p:spPr>
          <a:xfrm>
            <a:off x="1" y="0"/>
            <a:ext cx="4331912" cy="5651653"/>
          </a:xfrm>
          <a:prstGeom prst="rect">
            <a:avLst/>
          </a:prstGeom>
        </p:spPr>
      </p:pic>
      <p:sp>
        <p:nvSpPr>
          <p:cNvPr id="4" name="Content Placeholder 3" descr="OPL20U25GSXzBJYl68kk8uQGfFKzs7yb1M4KJWUiLk6ZEvGF+qCIPSnY57AbBFCvTWIDLS7PHa STT 50+K4lPs7H94VUqPe2XwIsfPRnrXQE//QTEXxb8/8N4CNc6FpgZahzpTjFhMzSA7T/nHJa11DE8Ng2TP3iAmRczFlmslSuUNOgUeb6yRvs0="/>
          <p:cNvSpPr>
            <a:spLocks noGrp="1"/>
          </p:cNvSpPr>
          <p:nvPr>
            <p:ph sz="half" idx="2"/>
          </p:nvPr>
        </p:nvSpPr>
        <p:spPr>
          <a:xfrm>
            <a:off x="4331913" y="0"/>
            <a:ext cx="4239210" cy="6858000"/>
          </a:xfrm>
        </p:spPr>
        <p:txBody>
          <a:bodyPr/>
          <a:lstStyle/>
          <a:p>
            <a:pPr marL="0" lvl="0" indent="0">
              <a:lnSpc>
                <a:spcPct val="120000"/>
              </a:lnSpc>
              <a:buClr>
                <a:srgbClr val="537A77"/>
              </a:buClr>
              <a:buSzPts val="900"/>
              <a:buNone/>
              <a:tabLst>
                <a:tab pos="492125" algn="l"/>
              </a:tabLst>
            </a:pPr>
            <a:r>
              <a:rPr lang="vi-VN" sz="2400" b="1" i="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Năm 1473. vua Lê Thánh Tông căn dặn đại thần khi đàm phán với triều Minh: "Một thước núi, một tấc sông của ta, lẽ nào lại nên vứt bỏ? Ngươi phải kiên quyết tranh biện, chớ cho họ lấn dẫn... Nếu ngươi dám đem một thước, một tấc đất của Thái Tổ làm mồi cho giặc, thì tội phải tru di".</a:t>
            </a:r>
            <a:endParaRPr lang="vi-VN" sz="2400" b="1">
              <a:latin typeface="Times New Roman" panose="02020603050405020304" pitchFamily="18" charset="0"/>
              <a:ea typeface="Arial" panose="020B0604020202020204" pitchFamily="34" charset="0"/>
              <a:cs typeface="Times New Roman" panose="02020603050405020304" pitchFamily="18" charset="0"/>
            </a:endParaRPr>
          </a:p>
          <a:p>
            <a:pPr marR="215900" indent="0" algn="r">
              <a:lnSpc>
                <a:spcPct val="120000"/>
              </a:lnSpc>
              <a:spcAft>
                <a:spcPts val="700"/>
              </a:spcAft>
              <a:buNone/>
            </a:pPr>
            <a:r>
              <a:rPr lang="vi-VN" sz="24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(Theo </a:t>
            </a:r>
            <a:r>
              <a:rPr lang="vi-VN" sz="2400" b="1" i="1">
                <a:solidFill>
                  <a:srgbClr val="000000"/>
                </a:solidFill>
                <a:latin typeface="Times New Roman" panose="02020603050405020304" pitchFamily="18" charset="0"/>
                <a:ea typeface="Arial" panose="020B0604020202020204" pitchFamily="34" charset="0"/>
                <a:cs typeface="Times New Roman" panose="02020603050405020304" pitchFamily="18" charset="0"/>
              </a:rPr>
              <a:t>Đai Việt sử ký toàn thư.</a:t>
            </a:r>
            <a:r>
              <a:rPr lang="vi-VN" sz="24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 Tập II. Sđd. tr.462)</a:t>
            </a:r>
            <a:endParaRPr lang="vi-VN" sz="2400" b="1">
              <a:latin typeface="Times New Roman" panose="02020603050405020304" pitchFamily="18" charset="0"/>
              <a:ea typeface="Arial" panose="020B0604020202020204" pitchFamily="34" charset="0"/>
              <a:cs typeface="Times New Roman" panose="02020603050405020304" pitchFamily="18" charset="0"/>
            </a:endParaRPr>
          </a:p>
          <a:p>
            <a:endParaRPr lang="vi-VN"/>
          </a:p>
        </p:txBody>
      </p:sp>
      <p:sp>
        <p:nvSpPr>
          <p:cNvPr id="6" name="Rectangle 5" descr="OPL20U25GSXzBJYl68kk8uQGfFKzs7yb1M4KJWUiLk6ZEvGF+qCIPSnY57AbBFCvTWIDLS7PHa STT 50+K4lPs7H94VUqPe2XwIsfPRnrXQE//QTEXxb8/8N4CNc6FpgZahzpTjFhMzSA7T/nHJa11DE8Ng2TP3iAmRczFlmslSuUNOgUeb6yRvs0="/>
          <p:cNvSpPr/>
          <p:nvPr/>
        </p:nvSpPr>
        <p:spPr>
          <a:xfrm>
            <a:off x="121188" y="5651653"/>
            <a:ext cx="4076240" cy="81524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2000"/>
              </a:lnSpc>
              <a:spcAft>
                <a:spcPts val="0"/>
              </a:spcAft>
            </a:pPr>
            <a:r>
              <a:rPr lang="vi-VN" sz="2000" b="1">
                <a:solidFill>
                  <a:srgbClr val="000000"/>
                </a:solidFill>
                <a:latin typeface="Times New Roman" panose="02020603050405020304" pitchFamily="18" charset="0"/>
                <a:ea typeface="Arial" panose="020B0604020202020204" pitchFamily="34" charset="0"/>
              </a:rPr>
              <a:t>Hình 3. Lược đồ Đại Việt thời Lê Thánh Tông với 13 đạo thừa tuyên</a:t>
            </a:r>
            <a:endParaRPr lang="vi-VN" sz="2000" b="1">
              <a:solidFill>
                <a:srgbClr val="000000"/>
              </a:solidFill>
              <a:ea typeface="Arial" panose="020B0604020202020204" pitchFamily="34" charset="0"/>
            </a:endParaRPr>
          </a:p>
        </p:txBody>
      </p:sp>
      <p:sp>
        <p:nvSpPr>
          <p:cNvPr id="7" name="Cloud Callout 6" descr="OPL20U25GSXzBJYl68kk8uQGfFKzs7yb1M4KJWUiLk6ZEvGF+qCIPSnY57AbBFCvTWIDLS7PHa STT 50+K4lPs7H94VUqPe2XwIsfPRnrXQE//QTEXxb8/8N4CNc6FpgZahzpTjFhMzSA7T/nHJa11DE8Ng2TP3iAmRczFlmslSuUNOgUeb6yRvs0="/>
          <p:cNvSpPr/>
          <p:nvPr/>
        </p:nvSpPr>
        <p:spPr>
          <a:xfrm>
            <a:off x="4331913" y="4208443"/>
            <a:ext cx="4723952" cy="25669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FF0000"/>
                </a:solidFill>
                <a:latin typeface="Times New Roman" panose="02020603050405020304" pitchFamily="18" charset="0"/>
                <a:cs typeface="Times New Roman" panose="02020603050405020304" pitchFamily="18" charset="0"/>
              </a:rPr>
              <a:t>Thông qua lược đồ hình 3 và đoạn trích trên, em có nhận xét gì về chủ trương bảo vệ lãnh thổ đất nước của nhà Lê sơ?</a:t>
            </a:r>
          </a:p>
        </p:txBody>
      </p:sp>
    </p:spTree>
    <p:extLst>
      <p:ext uri="{BB962C8B-B14F-4D97-AF65-F5344CB8AC3E}">
        <p14:creationId xmlns:p14="http://schemas.microsoft.com/office/powerpoint/2010/main" val="35586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F5E5A737-583D-6F90-B94B-A3013703F1EB}"/>
              </a:ext>
            </a:extLst>
          </p:cNvPr>
          <p:cNvSpPr>
            <a:spLocks noGrp="1"/>
          </p:cNvSpPr>
          <p:nvPr>
            <p:ph type="title"/>
          </p:nvPr>
        </p:nvSpPr>
        <p:spPr/>
        <p:txBody>
          <a:bodyPr/>
          <a:lstStyle/>
          <a:p>
            <a:endParaRPr lang="en-US" dirty="0"/>
          </a:p>
        </p:txBody>
      </p:sp>
      <p:graphicFrame>
        <p:nvGraphicFramePr>
          <p:cNvPr id="5" name="Content Placeholder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44C43B94-D787-083E-0683-AD57F02D85FC}"/>
              </a:ext>
            </a:extLst>
          </p:cNvPr>
          <p:cNvGraphicFramePr>
            <a:graphicFrameLocks noGrp="1"/>
          </p:cNvGraphicFramePr>
          <p:nvPr>
            <p:ph sz="half" idx="1"/>
            <p:extLst>
              <p:ext uri="{D42A27DB-BD31-4B8C-83A1-F6EECF244321}">
                <p14:modId xmlns:p14="http://schemas.microsoft.com/office/powerpoint/2010/main" val="1529220071"/>
              </p:ext>
            </p:extLst>
          </p:nvPr>
        </p:nvGraphicFramePr>
        <p:xfrm>
          <a:off x="615820" y="609600"/>
          <a:ext cx="6587413" cy="5431763"/>
        </p:xfrm>
        <a:graphic>
          <a:graphicData uri="http://schemas.openxmlformats.org/drawingml/2006/table">
            <a:tbl>
              <a:tblPr firstRow="1" firstCol="1" bandRow="1"/>
              <a:tblGrid>
                <a:gridCol w="6587413">
                  <a:extLst>
                    <a:ext uri="{9D8B030D-6E8A-4147-A177-3AD203B41FA5}">
                      <a16:colId xmlns:a16="http://schemas.microsoft.com/office/drawing/2014/main" val="3310897373"/>
                    </a:ext>
                  </a:extLst>
                </a:gridCol>
              </a:tblGrid>
              <a:tr h="5431763">
                <a:tc>
                  <a:txBody>
                    <a:bodyPr/>
                    <a:lstStyle/>
                    <a:p>
                      <a:pPr algn="ctr">
                        <a:spcBef>
                          <a:spcPts val="60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rPr>
                        <a:t>NỘI DUNG HỌC TẬP</a:t>
                      </a:r>
                      <a:endParaRPr lang="en-US" sz="2800" dirty="0">
                        <a:solidFill>
                          <a:srgbClr val="FF0000"/>
                        </a:solidFill>
                        <a:effectLst/>
                        <a:latin typeface="Times New Roman" panose="02020603050405020304" pitchFamily="18" charset="0"/>
                        <a:ea typeface="Calibri" panose="020F0502020204030204" pitchFamily="34" charset="0"/>
                      </a:endParaRPr>
                    </a:p>
                    <a:p>
                      <a:pPr marL="0" lvl="0" indent="0" algn="just">
                        <a:spcBef>
                          <a:spcPts val="600"/>
                        </a:spcBef>
                        <a:buFont typeface="Times New Roman" panose="02020603050405020304" pitchFamily="18" charset="0"/>
                        <a:buNone/>
                      </a:pPr>
                      <a:r>
                        <a:rPr lang="en-US" sz="700" dirty="0">
                          <a:solidFill>
                            <a:srgbClr val="0000CC"/>
                          </a:solidFill>
                          <a:effectLst/>
                          <a:latin typeface="Times New Roman" panose="02020603050405020304" pitchFamily="18" charset="0"/>
                          <a:ea typeface="Times New Roman" panose="02020603050405020304" pitchFamily="18" charset="0"/>
                        </a:rPr>
                        <a:t> </a:t>
                      </a:r>
                      <a:r>
                        <a:rPr lang="en-US" sz="2400"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Năm</a:t>
                      </a:r>
                      <a:r>
                        <a:rPr lang="en-US" sz="2400" b="1" dirty="0">
                          <a:solidFill>
                            <a:srgbClr val="0000CC"/>
                          </a:solidFill>
                          <a:effectLst/>
                          <a:latin typeface="Times New Roman" panose="02020603050405020304" pitchFamily="18" charset="0"/>
                          <a:ea typeface="Times New Roman" panose="02020603050405020304" pitchFamily="18" charset="0"/>
                        </a:rPr>
                        <a:t> 1428, Lê </a:t>
                      </a:r>
                      <a:r>
                        <a:rPr lang="en-US" sz="2400" b="1" dirty="0" err="1">
                          <a:solidFill>
                            <a:srgbClr val="0000CC"/>
                          </a:solidFill>
                          <a:effectLst/>
                          <a:latin typeface="Times New Roman" panose="02020603050405020304" pitchFamily="18" charset="0"/>
                          <a:ea typeface="Times New Roman" panose="02020603050405020304" pitchFamily="18" charset="0"/>
                        </a:rPr>
                        <a:t>Lợi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lên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ngôi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hoàng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đế</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lấy</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hiệu</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là</a:t>
                      </a:r>
                      <a:r>
                        <a:rPr lang="en-US" sz="2400" b="1" dirty="0">
                          <a:solidFill>
                            <a:srgbClr val="0000CC"/>
                          </a:solidFill>
                          <a:effectLst/>
                          <a:latin typeface="Times New Roman" panose="02020603050405020304" pitchFamily="18" charset="0"/>
                          <a:ea typeface="Times New Roman" panose="02020603050405020304" pitchFamily="18" charset="0"/>
                        </a:rPr>
                        <a:t> Lê </a:t>
                      </a:r>
                      <a:r>
                        <a:rPr lang="en-US" sz="2400" b="1" dirty="0" err="1">
                          <a:solidFill>
                            <a:srgbClr val="0000CC"/>
                          </a:solidFill>
                          <a:effectLst/>
                          <a:latin typeface="Times New Roman" panose="02020603050405020304" pitchFamily="18" charset="0"/>
                          <a:ea typeface="Times New Roman" panose="02020603050405020304" pitchFamily="18" charset="0"/>
                        </a:rPr>
                        <a:t>Thái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Tổ</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đóng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đô</a:t>
                      </a:r>
                      <a:r>
                        <a:rPr lang="en-US" sz="2400" b="1" dirty="0">
                          <a:solidFill>
                            <a:srgbClr val="0000CC"/>
                          </a:solidFill>
                          <a:effectLst/>
                          <a:latin typeface="Times New Roman" panose="02020603050405020304" pitchFamily="18" charset="0"/>
                          <a:ea typeface="Times New Roman" panose="02020603050405020304" pitchFamily="18" charset="0"/>
                        </a:rPr>
                        <a:t> ở </a:t>
                      </a:r>
                      <a:r>
                        <a:rPr lang="en-US" sz="2400" b="1" dirty="0" err="1">
                          <a:solidFill>
                            <a:srgbClr val="0000CC"/>
                          </a:solidFill>
                          <a:effectLst/>
                          <a:latin typeface="Times New Roman" panose="02020603050405020304" pitchFamily="18" charset="0"/>
                          <a:ea typeface="Times New Roman" panose="02020603050405020304" pitchFamily="18" charset="0"/>
                        </a:rPr>
                        <a:t>Thăng</a:t>
                      </a:r>
                      <a:r>
                        <a:rPr lang="en-US" sz="2400" b="1" dirty="0">
                          <a:solidFill>
                            <a:srgbClr val="0000CC"/>
                          </a:solidFill>
                          <a:effectLst/>
                          <a:latin typeface="Times New Roman" panose="02020603050405020304" pitchFamily="18" charset="0"/>
                          <a:ea typeface="Times New Roman" panose="02020603050405020304" pitchFamily="18" charset="0"/>
                        </a:rPr>
                        <a:t> Long, </a:t>
                      </a:r>
                      <a:r>
                        <a:rPr lang="en-US" sz="2400" b="1" dirty="0" err="1">
                          <a:solidFill>
                            <a:srgbClr val="0000CC"/>
                          </a:solidFill>
                          <a:effectLst/>
                          <a:latin typeface="Times New Roman" panose="02020603050405020304" pitchFamily="18" charset="0"/>
                          <a:ea typeface="Times New Roman" panose="02020603050405020304" pitchFamily="18" charset="0"/>
                        </a:rPr>
                        <a:t>lập</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ra</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nhà</a:t>
                      </a:r>
                      <a:r>
                        <a:rPr lang="en-US" sz="2400" b="1" dirty="0">
                          <a:solidFill>
                            <a:srgbClr val="0000CC"/>
                          </a:solidFill>
                          <a:effectLst/>
                          <a:latin typeface="Times New Roman" panose="02020603050405020304" pitchFamily="18" charset="0"/>
                          <a:ea typeface="Times New Roman" panose="02020603050405020304" pitchFamily="18" charset="0"/>
                        </a:rPr>
                        <a:t> Lê </a:t>
                      </a:r>
                      <a:r>
                        <a:rPr lang="en-US" sz="2400" b="1" dirty="0" err="1">
                          <a:solidFill>
                            <a:srgbClr val="0000CC"/>
                          </a:solidFill>
                          <a:effectLst/>
                          <a:latin typeface="Times New Roman" panose="02020603050405020304" pitchFamily="18" charset="0"/>
                          <a:ea typeface="Times New Roman" panose="02020603050405020304" pitchFamily="18" charset="0"/>
                        </a:rPr>
                        <a:t>Sơ</a:t>
                      </a:r>
                      <a:r>
                        <a:rPr lang="en-US" sz="2400" b="1" dirty="0">
                          <a:solidFill>
                            <a:srgbClr val="0000CC"/>
                          </a:solidFill>
                          <a:effectLst/>
                          <a:latin typeface="Times New Roman" panose="02020603050405020304" pitchFamily="18" charset="0"/>
                          <a:ea typeface="Times New Roman" panose="02020603050405020304" pitchFamily="18" charset="0"/>
                        </a:rPr>
                        <a:t>.</a:t>
                      </a:r>
                    </a:p>
                    <a:p>
                      <a:pPr marL="342900" lvl="0" indent="-342900" algn="just">
                        <a:buFont typeface="Times New Roman" panose="02020603050405020304" pitchFamily="18" charset="0"/>
                        <a:buChar char="-"/>
                      </a:pPr>
                      <a:r>
                        <a:rPr lang="en-US" sz="2400" b="1" dirty="0" err="1">
                          <a:solidFill>
                            <a:srgbClr val="0000CC"/>
                          </a:solidFill>
                          <a:effectLst/>
                          <a:latin typeface="Times New Roman" panose="02020603050405020304" pitchFamily="18" charset="0"/>
                          <a:ea typeface="Times New Roman" panose="02020603050405020304" pitchFamily="18" charset="0"/>
                        </a:rPr>
                        <a:t>Xây</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dựng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bộ</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máy</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nhà</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nước</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tương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đối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hoàn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chỉnh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nhất</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là</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thời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vua</a:t>
                      </a:r>
                      <a:r>
                        <a:rPr lang="en-US" sz="2400" b="1" dirty="0">
                          <a:solidFill>
                            <a:srgbClr val="0000CC"/>
                          </a:solidFill>
                          <a:effectLst/>
                          <a:latin typeface="Times New Roman" panose="02020603050405020304" pitchFamily="18" charset="0"/>
                          <a:ea typeface="Times New Roman" panose="02020603050405020304" pitchFamily="18" charset="0"/>
                        </a:rPr>
                        <a:t> Lê </a:t>
                      </a:r>
                      <a:r>
                        <a:rPr lang="en-US" sz="2400" b="1" dirty="0" err="1">
                          <a:solidFill>
                            <a:srgbClr val="0000CC"/>
                          </a:solidFill>
                          <a:effectLst/>
                          <a:latin typeface="Times New Roman" panose="02020603050405020304" pitchFamily="18" charset="0"/>
                          <a:ea typeface="Times New Roman" panose="02020603050405020304" pitchFamily="18" charset="0"/>
                        </a:rPr>
                        <a:t>Thánh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Tông</a:t>
                      </a:r>
                      <a:r>
                        <a:rPr lang="en-US" sz="2400" b="1" dirty="0">
                          <a:solidFill>
                            <a:srgbClr val="0000CC"/>
                          </a:solidFill>
                          <a:effectLst/>
                          <a:latin typeface="Times New Roman" panose="02020603050405020304" pitchFamily="18" charset="0"/>
                          <a:ea typeface="Times New Roman" panose="02020603050405020304" pitchFamily="18" charset="0"/>
                        </a:rPr>
                        <a:t>.</a:t>
                      </a:r>
                    </a:p>
                    <a:p>
                      <a:pPr marL="342900" lvl="0" indent="-342900" algn="just">
                        <a:buFont typeface="Times New Roman" panose="02020603050405020304" pitchFamily="18" charset="0"/>
                        <a:buChar char="-"/>
                      </a:pPr>
                      <a:r>
                        <a:rPr lang="en-US" sz="2400" b="1" dirty="0" err="1">
                          <a:solidFill>
                            <a:srgbClr val="0000CC"/>
                          </a:solidFill>
                          <a:effectLst/>
                          <a:latin typeface="Times New Roman" panose="02020603050405020304" pitchFamily="18" charset="0"/>
                          <a:ea typeface="Times New Roman" panose="02020603050405020304" pitchFamily="18" charset="0"/>
                        </a:rPr>
                        <a:t>Xây</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dựng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hệ</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thống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quân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đội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mạnh</a:t>
                      </a:r>
                      <a:r>
                        <a:rPr lang="en-US" sz="2400" b="1" dirty="0">
                          <a:solidFill>
                            <a:srgbClr val="0000CC"/>
                          </a:solidFill>
                          <a:effectLst/>
                          <a:latin typeface="Times New Roman" panose="02020603050405020304" pitchFamily="18" charset="0"/>
                          <a:ea typeface="Times New Roman" panose="02020603050405020304" pitchFamily="18" charset="0"/>
                        </a:rPr>
                        <a:t> do </a:t>
                      </a:r>
                      <a:r>
                        <a:rPr lang="en-US" sz="2400" b="1" dirty="0" err="1">
                          <a:solidFill>
                            <a:srgbClr val="0000CC"/>
                          </a:solidFill>
                          <a:effectLst/>
                          <a:latin typeface="Times New Roman" panose="02020603050405020304" pitchFamily="18" charset="0"/>
                          <a:ea typeface="Times New Roman" panose="02020603050405020304" pitchFamily="18" charset="0"/>
                        </a:rPr>
                        <a:t>nhà</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vua</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trực</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tiếp</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chỉ</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huy</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tiếp</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tục</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thực</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hiện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chính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sách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ngụ</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binh</a:t>
                      </a:r>
                      <a:r>
                        <a:rPr lang="en-US" sz="2400" b="1" dirty="0">
                          <a:solidFill>
                            <a:srgbClr val="0000CC"/>
                          </a:solidFill>
                          <a:effectLst/>
                          <a:latin typeface="Times New Roman" panose="02020603050405020304" pitchFamily="18" charset="0"/>
                          <a:ea typeface="Times New Roman" panose="02020603050405020304" pitchFamily="18" charset="0"/>
                        </a:rPr>
                        <a:t> ư </a:t>
                      </a:r>
                      <a:r>
                        <a:rPr lang="en-US" sz="2400" b="1" dirty="0" err="1">
                          <a:solidFill>
                            <a:srgbClr val="0000CC"/>
                          </a:solidFill>
                          <a:effectLst/>
                          <a:latin typeface="Times New Roman" panose="02020603050405020304" pitchFamily="18" charset="0"/>
                          <a:ea typeface="Times New Roman" panose="02020603050405020304" pitchFamily="18" charset="0"/>
                        </a:rPr>
                        <a:t>nông</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quân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đội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gồm</a:t>
                      </a:r>
                      <a:r>
                        <a:rPr lang="en-US" sz="2400" b="1" dirty="0">
                          <a:solidFill>
                            <a:srgbClr val="0000CC"/>
                          </a:solidFill>
                          <a:effectLst/>
                          <a:latin typeface="Times New Roman" panose="02020603050405020304" pitchFamily="18" charset="0"/>
                          <a:ea typeface="Times New Roman" panose="02020603050405020304" pitchFamily="18" charset="0"/>
                        </a:rPr>
                        <a:t> 2 </a:t>
                      </a:r>
                      <a:r>
                        <a:rPr lang="en-US" sz="2400" b="1" dirty="0" err="1">
                          <a:solidFill>
                            <a:srgbClr val="0000CC"/>
                          </a:solidFill>
                          <a:effectLst/>
                          <a:latin typeface="Times New Roman" panose="02020603050405020304" pitchFamily="18" charset="0"/>
                          <a:ea typeface="Times New Roman" panose="02020603050405020304" pitchFamily="18" charset="0"/>
                        </a:rPr>
                        <a:t>bộ</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phận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quân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triều</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đình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và</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quân</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địa</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phương</a:t>
                      </a:r>
                      <a:r>
                        <a:rPr lang="en-US" sz="2400" b="1" dirty="0">
                          <a:solidFill>
                            <a:srgbClr val="0000CC"/>
                          </a:solidFill>
                          <a:effectLst/>
                          <a:latin typeface="Times New Roman" panose="02020603050405020304" pitchFamily="18" charset="0"/>
                          <a:ea typeface="Times New Roman" panose="02020603050405020304" pitchFamily="18" charset="0"/>
                        </a:rPr>
                        <a:t>.</a:t>
                      </a:r>
                    </a:p>
                    <a:p>
                      <a:pPr marL="342900" lvl="0" indent="-342900" algn="just">
                        <a:buFont typeface="Times New Roman" panose="02020603050405020304" pitchFamily="18" charset="0"/>
                        <a:buChar char="-"/>
                      </a:pPr>
                      <a:r>
                        <a:rPr lang="vi-VN" sz="2400" b="1" dirty="0">
                          <a:solidFill>
                            <a:srgbClr val="0000CC"/>
                          </a:solidFill>
                          <a:effectLst/>
                          <a:latin typeface="Times New Roman" panose="02020603050405020304" pitchFamily="18" charset="0"/>
                          <a:ea typeface="Times New Roman" panose="02020603050405020304" pitchFamily="18" charset="0"/>
                        </a:rPr>
                        <a:t>Ban hành bộ luật Hồng </a:t>
                      </a:r>
                      <a:r>
                        <a:rPr lang="en-US" sz="2400" b="1" dirty="0">
                          <a:solidFill>
                            <a:srgbClr val="0000CC"/>
                          </a:solidFill>
                          <a:effectLst/>
                          <a:latin typeface="Times New Roman" panose="02020603050405020304" pitchFamily="18" charset="0"/>
                          <a:ea typeface="Times New Roman" panose="02020603050405020304" pitchFamily="18" charset="0"/>
                        </a:rPr>
                        <a:t>Đ</a:t>
                      </a:r>
                      <a:r>
                        <a:rPr lang="vi-VN" sz="2400" b="1" dirty="0">
                          <a:solidFill>
                            <a:srgbClr val="0000CC"/>
                          </a:solidFill>
                          <a:effectLst/>
                          <a:latin typeface="Times New Roman" panose="02020603050405020304" pitchFamily="18" charset="0"/>
                          <a:ea typeface="Times New Roman" panose="02020603050405020304" pitchFamily="18" charset="0"/>
                        </a:rPr>
                        <a:t>ức (Quốc triều hình luật) có nhiều điểm tiến bộ.</a:t>
                      </a:r>
                      <a:endParaRPr lang="en-US" sz="2400" b="1" dirty="0">
                        <a:solidFill>
                          <a:srgbClr val="0000CC"/>
                        </a:solidFill>
                        <a:effectLst/>
                        <a:latin typeface="Times New Roman" panose="02020603050405020304" pitchFamily="18" charset="0"/>
                        <a:ea typeface="Times New Roman" panose="02020603050405020304" pitchFamily="18" charset="0"/>
                      </a:endParaRPr>
                    </a:p>
                    <a:p>
                      <a:pPr marL="342900" lvl="0" indent="-342900" algn="just">
                        <a:spcAft>
                          <a:spcPts val="600"/>
                        </a:spcAft>
                        <a:buFont typeface="Times New Roman" panose="02020603050405020304" pitchFamily="18" charset="0"/>
                        <a:buChar char="-"/>
                      </a:pPr>
                      <a:r>
                        <a:rPr lang="vi-VN" sz="2400" b="1" dirty="0">
                          <a:solidFill>
                            <a:srgbClr val="0000CC"/>
                          </a:solidFill>
                          <a:effectLst/>
                          <a:latin typeface="Times New Roman" panose="02020603050405020304" pitchFamily="18" charset="0"/>
                          <a:ea typeface="Times New Roman" panose="02020603050405020304" pitchFamily="18" charset="0"/>
                        </a:rPr>
                        <a:t>Nhà Lê sơ kiên quyết bảo vệ lãnh thổ và mở rộng dần xuống phía nam.</a:t>
                      </a:r>
                      <a:endParaRPr lang="en-US" sz="2400" b="1" dirty="0">
                        <a:solidFill>
                          <a:srgbClr val="0000CC"/>
                        </a:solidFill>
                        <a:effectLst/>
                        <a:latin typeface="Times New Roman" panose="02020603050405020304" pitchFamily="18" charset="0"/>
                        <a:ea typeface="Times New Roman" panose="02020603050405020304" pitchFamily="18" charset="0"/>
                      </a:endParaRPr>
                    </a:p>
                  </a:txBody>
                  <a:tcPr marL="35597" marR="355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512846"/>
                  </a:ext>
                </a:extLst>
              </a:tr>
            </a:tbl>
          </a:graphicData>
        </a:graphic>
      </p:graphicFrame>
      <p:sp>
        <p:nvSpPr>
          <p:cNvPr id="4" name="Content Placeholder 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3263BA4F-BFE6-EAC6-D217-D50B4047E150}"/>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635895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25" y="5504141"/>
            <a:ext cx="778754" cy="1237126"/>
          </a:xfrm>
          <a:prstGeom prst="rect">
            <a:avLst/>
          </a:prstGeom>
        </p:spPr>
      </p:pic>
      <p:sp>
        <p:nvSpPr>
          <p:cNvPr id="6" name="Rectangle 5" descr="OPL20U25GSXzBJYl68kk8uQGfFKzs7yb1M4KJWUiLk6ZEvGF+qCIPSnY57AbBFCvTWIDLS7PHa STT 50+K4lPs7H94VUqPe2XwIsfPRnrXQE//QTEXxb8/8N4CNc6FpgZahzpTjFhMzSA7T/nHJa11DE8Ng2TP3iAmRczFlmslSuUNOgUeb6yRvs0="/>
          <p:cNvSpPr/>
          <p:nvPr/>
        </p:nvSpPr>
        <p:spPr>
          <a:xfrm>
            <a:off x="642838" y="449376"/>
            <a:ext cx="7338869" cy="4401205"/>
          </a:xfrm>
          <a:prstGeom prst="rect">
            <a:avLst/>
          </a:prstGeom>
        </p:spPr>
        <p:txBody>
          <a:bodyPr wrap="none">
            <a:spAutoFit/>
          </a:bodyPr>
          <a:lstStyle/>
          <a:p>
            <a:endParaRPr lang="en-US" sz="4000" b="1" dirty="0">
              <a:ln/>
              <a:solidFill>
                <a:srgbClr val="FF0000"/>
              </a:solidFill>
              <a:latin typeface="Times New Roman" panose="02020603050405020304" pitchFamily="18" charset="0"/>
              <a:cs typeface="Times New Roman" panose="02020603050405020304" pitchFamily="18" charset="0"/>
            </a:endParaRPr>
          </a:p>
          <a:p>
            <a:endParaRPr lang="en-US" sz="4000" b="1" dirty="0">
              <a:ln/>
              <a:solidFill>
                <a:srgbClr val="FF0000"/>
              </a:solidFill>
              <a:latin typeface="Times New Roman" panose="02020603050405020304" pitchFamily="18" charset="0"/>
              <a:cs typeface="Times New Roman" panose="02020603050405020304" pitchFamily="18" charset="0"/>
            </a:endParaRPr>
          </a:p>
          <a:p>
            <a:endParaRPr lang="en-US" sz="4000" b="1" dirty="0">
              <a:ln/>
              <a:solidFill>
                <a:srgbClr val="FF0000"/>
              </a:solidFill>
              <a:latin typeface="Times New Roman" panose="02020603050405020304" pitchFamily="18" charset="0"/>
              <a:cs typeface="Times New Roman" panose="02020603050405020304" pitchFamily="18" charset="0"/>
            </a:endParaRPr>
          </a:p>
          <a:p>
            <a:r>
              <a:rPr lang="en-US" sz="4000" b="1" dirty="0">
                <a:ln/>
                <a:solidFill>
                  <a:srgbClr val="FF0000"/>
                </a:solidFill>
                <a:latin typeface="Times New Roman" panose="02020603050405020304" pitchFamily="18" charset="0"/>
                <a:cs typeface="Times New Roman" panose="02020603050405020304" pitchFamily="18" charset="0"/>
              </a:rPr>
              <a:t>HOẠT ĐỘNG LUYỆN TẬP: </a:t>
            </a:r>
          </a:p>
          <a:p>
            <a:r>
              <a:rPr lang="en-US" sz="4000" b="1" dirty="0" err="1">
                <a:ln/>
                <a:solidFill>
                  <a:srgbClr val="FF0000"/>
                </a:solidFill>
                <a:latin typeface="Times New Roman" panose="02020603050405020304" pitchFamily="18" charset="0"/>
                <a:cs typeface="Times New Roman" panose="02020603050405020304" pitchFamily="18" charset="0"/>
              </a:rPr>
              <a:t>trò</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chơi</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Vượt</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chướng</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ngại</a:t>
            </a:r>
            <a:r>
              <a:rPr lang="en-US" sz="4000" b="1" dirty="0">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FF0000"/>
                </a:solidFill>
                <a:latin typeface="Times New Roman" panose="02020603050405020304" pitchFamily="18" charset="0"/>
                <a:cs typeface="Times New Roman" panose="02020603050405020304" pitchFamily="18" charset="0"/>
              </a:rPr>
              <a:t>vật</a:t>
            </a:r>
            <a:r>
              <a:rPr lang="en-US" sz="4000" b="1" dirty="0">
                <a:ln/>
                <a:solidFill>
                  <a:srgbClr val="FF0000"/>
                </a:solidFill>
                <a:latin typeface="Times New Roman" panose="02020603050405020304" pitchFamily="18" charset="0"/>
                <a:cs typeface="Times New Roman" panose="02020603050405020304" pitchFamily="18" charset="0"/>
              </a:rPr>
              <a:t>”</a:t>
            </a:r>
          </a:p>
          <a:p>
            <a:endParaRPr lang="en-US" sz="4000" b="1" dirty="0">
              <a:ln/>
              <a:solidFill>
                <a:srgbClr val="FF0000"/>
              </a:solidFill>
              <a:latin typeface="Times New Roman" panose="02020603050405020304" pitchFamily="18" charset="0"/>
              <a:cs typeface="Times New Roman" panose="02020603050405020304" pitchFamily="18" charset="0"/>
            </a:endParaRPr>
          </a:p>
          <a:p>
            <a:endParaRPr lang="en-US" sz="40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69662306"/>
      </p:ext>
    </p:extLst>
  </p:cSld>
  <p:clrMapOvr>
    <a:masterClrMapping/>
  </p:clrMapOvr>
  <mc:AlternateContent xmlns:mc="http://schemas.openxmlformats.org/markup-compatibility/2006" xmlns:p14="http://schemas.microsoft.com/office/powerpoint/2010/main">
    <mc:Choice Requires="p14">
      <p:transition spd="slow" p14:dur="1602">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Snip Diagonal Corner Rectangle 4" descr="OPL20U25GSXzBJYl68kk8uQGfFKzs7yb1M4KJWUiLk6ZEvGF+qCIPSnY57AbBFCvTWIDLS7PHa STT 50+K4lPs7H94VUqPe2XwIsfPRnrXQE//QTEXxb8/8N4CNc6FpgZahzpTjFhMzSA7T/nHJa11DE8Ng2TP3iAmRczFlmslSuUNOgUeb6yRvs0="/>
          <p:cNvSpPr/>
          <p:nvPr/>
        </p:nvSpPr>
        <p:spPr>
          <a:xfrm>
            <a:off x="101756" y="1056068"/>
            <a:ext cx="8900576" cy="4700788"/>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a:solidFill>
                  <a:srgbClr val="FF0000"/>
                </a:solidFill>
                <a:latin typeface="Times New Roman" panose="02020603050405020304" pitchFamily="18" charset="0"/>
                <a:cs typeface="Times New Roman" panose="02020603050405020304" pitchFamily="18" charset="0"/>
              </a:rPr>
              <a:t>CÁCH CHƠI</a:t>
            </a:r>
          </a:p>
          <a:p>
            <a:r>
              <a:rPr lang="en-US" sz="2400">
                <a:solidFill>
                  <a:prstClr val="white"/>
                </a:solidFill>
                <a:latin typeface="Times New Roman" panose="02020603050405020304" pitchFamily="18" charset="0"/>
                <a:cs typeface="Times New Roman" panose="02020603050405020304" pitchFamily="18" charset="0"/>
              </a:rPr>
              <a:t>Bước 1: Bấm vào màn hình ra câu hỏi</a:t>
            </a:r>
          </a:p>
          <a:p>
            <a:r>
              <a:rPr lang="en-US" sz="2400">
                <a:solidFill>
                  <a:prstClr val="white"/>
                </a:solidFill>
                <a:latin typeface="Times New Roman" panose="02020603050405020304" pitchFamily="18" charset="0"/>
                <a:cs typeface="Times New Roman" panose="02020603050405020304" pitchFamily="18" charset="0"/>
              </a:rPr>
              <a:t>Bước 2: Bấm tiếp vào màn hình ra đáp án</a:t>
            </a:r>
          </a:p>
          <a:p>
            <a:r>
              <a:rPr lang="en-US" sz="2400">
                <a:solidFill>
                  <a:prstClr val="white"/>
                </a:solidFill>
                <a:latin typeface="Times New Roman" panose="02020603050405020304" pitchFamily="18" charset="0"/>
                <a:cs typeface="Times New Roman" panose="02020603050405020304" pitchFamily="18" charset="0"/>
              </a:rPr>
              <a:t>Bước 3: Bấm vào chiếc xe của xì trum để vượt chướng ngại vật.</a:t>
            </a:r>
          </a:p>
          <a:p>
            <a:r>
              <a:rPr lang="en-US" sz="2400">
                <a:solidFill>
                  <a:srgbClr val="FF0000"/>
                </a:solidFill>
                <a:latin typeface="Times New Roman" panose="02020603050405020304" pitchFamily="18" charset="0"/>
                <a:cs typeface="Times New Roman" panose="02020603050405020304" pitchFamily="18" charset="0"/>
              </a:rPr>
              <a:t>Trường hợp học sinh không có đáp án.</a:t>
            </a:r>
          </a:p>
          <a:p>
            <a:r>
              <a:rPr lang="en-US" sz="2400">
                <a:solidFill>
                  <a:prstClr val="white"/>
                </a:solidFill>
                <a:latin typeface="Times New Roman" panose="02020603050405020304" pitchFamily="18" charset="0"/>
                <a:cs typeface="Times New Roman" panose="02020603050405020304" pitchFamily="18" charset="0"/>
              </a:rPr>
              <a:t>Bước 1: Bấm vào xì trum thảm bay sẽ ra đáp án.</a:t>
            </a:r>
          </a:p>
          <a:p>
            <a:r>
              <a:rPr lang="en-US" sz="2400">
                <a:solidFill>
                  <a:prstClr val="white"/>
                </a:solidFill>
                <a:latin typeface="Times New Roman" panose="02020603050405020304" pitchFamily="18" charset="0"/>
                <a:cs typeface="Times New Roman" panose="02020603050405020304" pitchFamily="18" charset="0"/>
              </a:rPr>
              <a:t>Bước 2: Bấm tiếp vào màn hình để ra đáp án cuối cùng.</a:t>
            </a:r>
          </a:p>
          <a:p>
            <a:r>
              <a:rPr lang="en-US" sz="2400">
                <a:solidFill>
                  <a:prstClr val="white"/>
                </a:solidFill>
                <a:latin typeface="Times New Roman" panose="02020603050405020304" pitchFamily="18" charset="0"/>
                <a:cs typeface="Times New Roman" panose="02020603050405020304" pitchFamily="18" charset="0"/>
              </a:rPr>
              <a:t>Bước 3: Bấm vào chiếc xe của xì trum để vượt chướng ngại vật.</a:t>
            </a:r>
          </a:p>
          <a:p>
            <a:r>
              <a:rPr lang="en-US" sz="2400">
                <a:solidFill>
                  <a:srgbClr val="FF0000"/>
                </a:solidFill>
                <a:latin typeface="Times New Roman" panose="02020603050405020304" pitchFamily="18" charset="0"/>
                <a:cs typeface="Times New Roman" panose="02020603050405020304" pitchFamily="18" charset="0"/>
              </a:rPr>
              <a:t>Mẹo vặt : </a:t>
            </a:r>
            <a:r>
              <a:rPr lang="en-US" sz="2400">
                <a:solidFill>
                  <a:prstClr val="white">
                    <a:lumMod val="85000"/>
                  </a:prstClr>
                </a:solidFill>
                <a:latin typeface="Times New Roman" panose="02020603050405020304" pitchFamily="18" charset="0"/>
                <a:cs typeface="Times New Roman" panose="02020603050405020304" pitchFamily="18" charset="0"/>
              </a:rPr>
              <a:t>Bấm vào xì trum thảm bay sẽ mất đáp án mà xì trum thảm bay đưa ra, không bấm qua vòng cũng tự mất.</a:t>
            </a:r>
          </a:p>
        </p:txBody>
      </p:sp>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56" y="597862"/>
            <a:ext cx="1688407" cy="1549026"/>
          </a:xfrm>
          <a:prstGeom prst="rect">
            <a:avLst/>
          </a:prstGeom>
        </p:spPr>
      </p:pic>
      <p:pic>
        <p:nvPicPr>
          <p:cNvPr id="6" name="Picture 5" descr="OPL20U25GSXzBJYl68kk8uQGfFKzs7yb1M4KJWUiLk6ZEvGF+qCIPSnY57AbBFCvTWIDLS7PHa STT 50+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56489" y="5370490"/>
            <a:ext cx="1487510" cy="1487510"/>
          </a:xfrm>
          <a:prstGeom prst="rect">
            <a:avLst/>
          </a:prstGeom>
        </p:spPr>
      </p:pic>
    </p:spTree>
    <p:extLst>
      <p:ext uri="{BB962C8B-B14F-4D97-AF65-F5344CB8AC3E}">
        <p14:creationId xmlns:p14="http://schemas.microsoft.com/office/powerpoint/2010/main" val="13949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5"/>
                                        </p:tgtEl>
                                        <p:attrNameLst>
                                          <p:attrName>ppt_y</p:attrName>
                                        </p:attrNameLst>
                                      </p:cBhvr>
                                      <p:tavLst>
                                        <p:tav tm="0">
                                          <p:val>
                                            <p:strVal val="#ppt_y"/>
                                          </p:val>
                                        </p:tav>
                                        <p:tav tm="100000">
                                          <p:val>
                                            <p:strVal val="#ppt_y"/>
                                          </p:val>
                                        </p:tav>
                                      </p:tavLst>
                                    </p:anim>
                                    <p:anim calcmode="lin" valueType="num">
                                      <p:cBhvr>
                                        <p:cTn id="9" dur="1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9" dur="1000"/>
                                        <p:tgtEl>
                                          <p:spTgt spid="5">
                                            <p:txEl>
                                              <p:pRg st="1" end="1"/>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2" end="2"/>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3" end="3"/>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p:cTn id="34"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6"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7" dur="1000"/>
                                        <p:tgtEl>
                                          <p:spTgt spid="5">
                                            <p:txEl>
                                              <p:pRg st="4" end="4"/>
                                            </p:txEl>
                                          </p:spTgt>
                                        </p:tgtEl>
                                      </p:cBhvr>
                                    </p:animEffect>
                                  </p:childTnLst>
                                </p:cTn>
                              </p:par>
                              <p:par>
                                <p:cTn id="38" presetID="31" presetClass="entr" presetSubtype="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p:cTn id="40"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1"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2"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3" dur="1000"/>
                                        <p:tgtEl>
                                          <p:spTgt spid="5">
                                            <p:txEl>
                                              <p:pRg st="5" end="5"/>
                                            </p:tx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 calcmode="lin" valueType="num">
                                      <p:cBhvr>
                                        <p:cTn id="46"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7"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8"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9" dur="1000"/>
                                        <p:tgtEl>
                                          <p:spTgt spid="5">
                                            <p:txEl>
                                              <p:pRg st="6" end="6"/>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calcmode="lin" valueType="num">
                                      <p:cBhvr>
                                        <p:cTn id="52"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3"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4"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5" dur="1000"/>
                                        <p:tgtEl>
                                          <p:spTgt spid="5">
                                            <p:txEl>
                                              <p:pRg st="7" end="7"/>
                                            </p:txEl>
                                          </p:spTgt>
                                        </p:tgtEl>
                                      </p:cBhvr>
                                    </p:animEffect>
                                  </p:childTnLst>
                                </p:cTn>
                              </p:par>
                              <p:par>
                                <p:cTn id="56" presetID="31" presetClass="entr" presetSubtype="0" fill="hold" nodeType="withEffect">
                                  <p:stCondLst>
                                    <p:cond delay="0"/>
                                  </p:stCondLst>
                                  <p:childTnLst>
                                    <p:set>
                                      <p:cBhvr>
                                        <p:cTn id="57" dur="1" fill="hold">
                                          <p:stCondLst>
                                            <p:cond delay="0"/>
                                          </p:stCondLst>
                                        </p:cTn>
                                        <p:tgtEl>
                                          <p:spTgt spid="5">
                                            <p:txEl>
                                              <p:pRg st="8" end="8"/>
                                            </p:txEl>
                                          </p:spTgt>
                                        </p:tgtEl>
                                        <p:attrNameLst>
                                          <p:attrName>style.visibility</p:attrName>
                                        </p:attrNameLst>
                                      </p:cBhvr>
                                      <p:to>
                                        <p:strVal val="visible"/>
                                      </p:to>
                                    </p:set>
                                    <p:anim calcmode="lin" valueType="num">
                                      <p:cBhvr>
                                        <p:cTn id="58"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9"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61"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descr="OPL20U25GSXzBJYl68kk8uQGfFKzs7yb1M4KJWUiLk6ZEvGF+qCIPSnY57AbBFCvTWIDLS7PHa STT 5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descr="OPL20U25GSXzBJYl68kk8uQGfFKzs7yb1M4KJWUiLk6ZEvGF+qCIPSnY57AbBFCvTWIDLS7PHa STT 5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sp>
        <p:nvSpPr>
          <p:cNvPr id="2" name="Rectangle 1" descr="OPL20U25GSXzBJYl68kk8uQGfFKzs7yb1M4KJWUiLk6ZEvGF+qCIPSnY57AbBFCvTWIDLS7PHa STT 50+K4lPs7H94VUqPe2XwIsfPRnrXQE//QTEXxb8/8N4CNc6FpgZahzpTjFhMzSA7T/nHJa11DE8Ng2TP3iAmRczFlmslSuUNOgUeb6yRvs0="/>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9"/>
            <a:ext cx="609600" cy="609600"/>
          </a:xfrm>
          <a:prstGeom prst="rect">
            <a:avLst/>
          </a:prstGeom>
        </p:spPr>
      </p:pic>
      <p:pic>
        <p:nvPicPr>
          <p:cNvPr id="6" name="Bike Rides"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4625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descr="OPL20U25GSXzBJYl68kk8uQGfFKzs7yb1M4KJWUiLk6ZEvGF+qCIPSnY57AbBFCvTWIDLS7PHa STT 5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descr="OPL20U25GSXzBJYl68kk8uQGfFKzs7yb1M4KJWUiLk6ZEvGF+qCIPSnY57AbBFCvTWIDLS7PHa STT 5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descr="OPL20U25GSXzBJYl68kk8uQGfFKzs7yb1M4KJWUiLk6ZEvGF+qCIPSnY57AbBFCvTWIDLS7PHa STT 5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7"/>
            <a:ext cx="609600" cy="609600"/>
          </a:xfrm>
          <a:prstGeom prst="rect">
            <a:avLst/>
          </a:prstGeom>
        </p:spPr>
      </p:pic>
      <p:pic>
        <p:nvPicPr>
          <p:cNvPr id="3" name="Picture 2" descr="OPL20U25GSXzBJYl68kk8uQGfFKzs7yb1M4KJWUiLk6ZEvGF+qCIPSnY57AbBFCvTWIDLS7PHa STT 5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10195" y="7010398"/>
            <a:ext cx="609600" cy="609600"/>
          </a:xfrm>
          <a:prstGeom prst="rect">
            <a:avLst/>
          </a:prstGeom>
        </p:spPr>
      </p:pic>
      <p:sp>
        <p:nvSpPr>
          <p:cNvPr id="11" name="Rectangle 10" descr="OPL20U25GSXzBJYl68kk8uQGfFKzs7yb1M4KJWUiLk6ZEvGF+qCIPSnY57AbBFCvTWIDLS7PHa STT 50+K4lPs7H94VUqPe2XwIsfPRnrXQE//QTEXxb8/8N4CNc6FpgZahzpTjFhMzSA7T/nHJa11DE8Ng2TP3iAmRczFlmslSuUNOgUeb6yRvs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latin typeface="Times New Roman" panose="02020603050405020304" pitchFamily="18" charset="0"/>
                <a:ea typeface="Times New Roman" panose="02020603050405020304" pitchFamily="18" charset="0"/>
              </a:rPr>
              <a:t>Thời Lê Thánh Tông, nhà vua chia cả nước thành</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7" name="Rectangle 16" descr="OPL20U25GSXzBJYl68kk8uQGfFKzs7yb1M4KJWUiLk6ZEvGF+qCIPSnY57AbBFCvTWIDLS7PHa STT 50+K4lPs7H94VUqPe2XwIsfPRnrXQE//QTEXxb8/8N4CNc6FpgZahzpTjFhMzSA7T/nHJa11DE8Ng2TP3iAmRczFlmslSuUNOgUeb6yRvs0="/>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13 đạo thừa tuyên</a:t>
            </a:r>
          </a:p>
        </p:txBody>
      </p:sp>
      <p:pic>
        <p:nvPicPr>
          <p:cNvPr id="14" name="Picture 13" descr="OPL20U25GSXzBJYl68kk8uQGfFKzs7yb1M4KJWUiLk6ZEvGF+qCIPSnY57AbBFCvTWIDLS7PHa STT 50+K4lPs7H94VUqPe2XwIsfPRnrXQE//QTEXxb8/8N4CNc6FpgZahzpTjFhMzSA7T/nHJa11DE8Ng2TP3iAmRczFlmslSuUNOgUeb6yRvs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6" name="Oval Callout 15"/>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9" name="Rectangular Callout 8"/>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13 đạo thừa tuyên</a:t>
            </a:r>
          </a:p>
        </p:txBody>
      </p:sp>
    </p:spTree>
    <p:extLst>
      <p:ext uri="{BB962C8B-B14F-4D97-AF65-F5344CB8AC3E}">
        <p14:creationId xmlns:p14="http://schemas.microsoft.com/office/powerpoint/2010/main" val="192761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descr="OPL20U25GSXzBJYl68kk8uQGfFKzs7yb1M4KJWUiLk6ZEvGF+qCIPSnY57AbBFCvTWIDLS7PHa STT 5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descr="OPL20U25GSXzBJYl68kk8uQGfFKzs7yb1M4KJWUiLk6ZEvGF+qCIPSnY57AbBFCvTWIDLS7PHa STT 50+K4lPs7H94VUqPe2XwIsfPRnrXQE//QTEXxb8/8N4CNc6FpgZahzpTjFhMzSA7T/nHJa11DE8Ng2TP3iAmRczFlmslSuUNOgUeb6yRvs0=">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descr="OPL20U25GSXzBJYl68kk8uQGfFKzs7yb1M4KJWUiLk6ZEvGF+qCIPSnY57AbBFCvTWIDLS7PHa STT 5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8" name="yeahmp3"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9"/>
            <a:ext cx="609600" cy="609600"/>
          </a:xfrm>
          <a:prstGeom prst="rect">
            <a:avLst/>
          </a:prstGeom>
        </p:spPr>
      </p:pic>
      <p:pic>
        <p:nvPicPr>
          <p:cNvPr id="15" name="Picture 14" descr="OPL20U25GSXzBJYl68kk8uQGfFKzs7yb1M4KJWUiLk6ZEvGF+qCIPSnY57AbBFCvTWIDLS7PHa STT 5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2224" y="6977740"/>
            <a:ext cx="609600" cy="609600"/>
          </a:xfrm>
          <a:prstGeom prst="rect">
            <a:avLst/>
          </a:prstGeom>
        </p:spPr>
      </p:pic>
      <p:sp>
        <p:nvSpPr>
          <p:cNvPr id="13" name="Rectangle 12" descr="OPL20U25GSXzBJYl68kk8uQGfFKzs7yb1M4KJWUiLk6ZEvGF+qCIPSnY57AbBFCvTWIDLS7PHa STT 50+K4lPs7H94VUqPe2XwIsfPRnrXQE//QTEXxb8/8N4CNc6FpgZahzpTjFhMzSA7T/nHJa11DE8Ng2TP3iAmRczFlmslSuUNOgUeb6yRvs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0"/>
              </a:spcAft>
            </a:pPr>
            <a:r>
              <a:rPr lang="vi-VN" sz="3200">
                <a:solidFill>
                  <a:srgbClr val="000000"/>
                </a:solidFill>
                <a:latin typeface="Times New Roman" panose="02020603050405020304" pitchFamily="18" charset="0"/>
                <a:ea typeface="Times New Roman" panose="02020603050405020304" pitchFamily="18" charset="0"/>
              </a:rPr>
              <a:t>Chính quyền phong kiến ở Việt Nam được hoàn thiện nhất dưới thời vua nào?</a:t>
            </a:r>
            <a:endParaRPr lang="vi-VN" sz="3200">
              <a:solidFill>
                <a:srgbClr val="000000"/>
              </a:solidFill>
              <a:effectLst/>
              <a:latin typeface="Times New Roman" panose="02020603050405020304" pitchFamily="18" charset="0"/>
              <a:ea typeface="Calibri" panose="020F0502020204030204" pitchFamily="34" charset="0"/>
            </a:endParaRPr>
          </a:p>
        </p:txBody>
      </p:sp>
      <p:sp>
        <p:nvSpPr>
          <p:cNvPr id="14" name="Rectangle 13" descr="OPL20U25GSXzBJYl68kk8uQGfFKzs7yb1M4KJWUiLk6ZEvGF+qCIPSnY57AbBFCvTWIDLS7PHa STT 50+K4lPs7H94VUqPe2XwIsfPRnrXQE//QTEXxb8/8N4CNc6FpgZahzpTjFhMzSA7T/nHJa11DE8Ng2TP3iAmRczFlmslSuUNOgUeb6yRvs0="/>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Lê Thánh Tông</a:t>
            </a:r>
          </a:p>
        </p:txBody>
      </p:sp>
      <p:pic>
        <p:nvPicPr>
          <p:cNvPr id="16" name="Picture 15" descr="OPL20U25GSXzBJYl68kk8uQGfFKzs7yb1M4KJWUiLk6ZEvGF+qCIPSnY57AbBFCvTWIDLS7PHa STT 50+K4lPs7H94VUqPe2XwIsfPRnrXQE//QTEXxb8/8N4CNc6FpgZahzpTjFhMzSA7T/nHJa11DE8Ng2TP3iAmRczFlmslSuUNOgUeb6yRvs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Lê Thánh Tông</a:t>
            </a:r>
          </a:p>
        </p:txBody>
      </p:sp>
    </p:spTree>
    <p:extLst>
      <p:ext uri="{BB962C8B-B14F-4D97-AF65-F5344CB8AC3E}">
        <p14:creationId xmlns:p14="http://schemas.microsoft.com/office/powerpoint/2010/main" val="138194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descr="OPL20U25GSXzBJYl68kk8uQGfFKzs7yb1M4KJWUiLk6ZEvGF+qCIPSnY57AbBFCvTWIDLS7PHa STT 5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descr="OPL20U25GSXzBJYl68kk8uQGfFKzs7yb1M4KJWUiLk6ZEvGF+qCIPSnY57AbBFCvTWIDLS7PHa STT 50+K4lPs7H94VUqPe2XwIsfPRnrXQE//QTEXxb8/8N4CNc6FpgZahzpTjFhMzSA7T/nHJa11DE8Ng2TP3iAmRczFlmslSuUNOgUeb6yRvs0=">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1248" y="5506522"/>
            <a:ext cx="1438648" cy="1133849"/>
          </a:xfrm>
          <a:prstGeom prst="rect">
            <a:avLst/>
          </a:prstGeom>
        </p:spPr>
      </p:pic>
      <p:pic>
        <p:nvPicPr>
          <p:cNvPr id="7" name="Picture 6" descr="OPL20U25GSXzBJYl68kk8uQGfFKzs7yb1M4KJWUiLk6ZEvGF+qCIPSnY57AbBFCvTWIDLS7PHa STT 5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6"/>
            <a:ext cx="609600" cy="609600"/>
          </a:xfrm>
          <a:prstGeom prst="rect">
            <a:avLst/>
          </a:prstGeom>
        </p:spPr>
      </p:pic>
      <p:pic>
        <p:nvPicPr>
          <p:cNvPr id="15" name="Picture 14" descr="OPL20U25GSXzBJYl68kk8uQGfFKzs7yb1M4KJWUiLk6ZEvGF+qCIPSnY57AbBFCvTWIDLS7PHa STT 5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3" name="Car"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205096" y="7271656"/>
            <a:ext cx="609600" cy="609600"/>
          </a:xfrm>
          <a:prstGeom prst="rect">
            <a:avLst/>
          </a:prstGeom>
        </p:spPr>
      </p:pic>
      <p:sp>
        <p:nvSpPr>
          <p:cNvPr id="13" name="Rectangle 12" descr="OPL20U25GSXzBJYl68kk8uQGfFKzs7yb1M4KJWUiLk6ZEvGF+qCIPSnY57AbBFCvTWIDLS7PHa STT 50+K4lPs7H94VUqPe2XwIsfPRnrXQE//QTEXxb8/8N4CNc6FpgZahzpTjFhMzSA7T/nHJa11DE8Ng2TP3iAmRczFlmslSuUNOgUeb6yRvs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252525"/>
                </a:solidFill>
                <a:latin typeface="Times New Roman" panose="02020603050405020304" pitchFamily="18" charset="0"/>
                <a:ea typeface="Times New Roman" panose="02020603050405020304" pitchFamily="18" charset="0"/>
              </a:rPr>
              <a:t>Bộ luật được ban hành dưới thời vua Lê Thánh Tông có tên gọi là gì?</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4" name="Rectangle 13" descr="OPL20U25GSXzBJYl68kk8uQGfFKzs7yb1M4KJWUiLk6ZEvGF+qCIPSnY57AbBFCvTWIDLS7PHa STT 50+K4lPs7H94VUqPe2XwIsfPRnrXQE//QTEXxb8/8N4CNc6FpgZahzpTjFhMzSA7T/nHJa11DE8Ng2TP3iAmRczFlmslSuUNOgUeb6yRvs0="/>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Luật Hồng Đức</a:t>
            </a:r>
          </a:p>
        </p:txBody>
      </p:sp>
      <p:pic>
        <p:nvPicPr>
          <p:cNvPr id="16" name="Picture 15" descr="OPL20U25GSXzBJYl68kk8uQGfFKzs7yb1M4KJWUiLk6ZEvGF+qCIPSnY57AbBFCvTWIDLS7PHa STT 50+K4lPs7H94VUqPe2XwIsfPRnrXQE//QTEXxb8/8N4CNc6FpgZahzpTjFhMzSA7T/nHJa11DE8Ng2TP3iAmRczFlmslSuUNOgUeb6yRvs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Luật Hồng Đức</a:t>
            </a:r>
          </a:p>
        </p:txBody>
      </p:sp>
    </p:spTree>
    <p:extLst>
      <p:ext uri="{BB962C8B-B14F-4D97-AF65-F5344CB8AC3E}">
        <p14:creationId xmlns:p14="http://schemas.microsoft.com/office/powerpoint/2010/main" val="293673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819431"/>
            <a:ext cx="1456072" cy="1392450"/>
          </a:xfrm>
          <a:prstGeom prst="rect">
            <a:avLst/>
          </a:prstGeom>
        </p:spPr>
      </p:pic>
      <p:pic>
        <p:nvPicPr>
          <p:cNvPr id="5" name="Picture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4502881"/>
            <a:ext cx="1476884" cy="1307705"/>
          </a:xfrm>
          <a:prstGeom prst="rect">
            <a:avLst/>
          </a:prstGeom>
        </p:spPr>
      </p:pic>
      <p:pic>
        <p:nvPicPr>
          <p:cNvPr id="7" name="Picture 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468FF43-48BE-45C8-AE0E-72371E21D00D}"/>
              </a:ext>
            </a:extLst>
          </p:cNvPr>
          <p:cNvSpPr/>
          <p:nvPr/>
        </p:nvSpPr>
        <p:spPr>
          <a:xfrm>
            <a:off x="381001" y="106407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Căn cứ Lam Sơn được Lê Lợi chọn dựng cờ khởi nghĩa thuộc tỉnh nào ngày nay ?</a:t>
            </a:r>
          </a:p>
        </p:txBody>
      </p:sp>
      <p:sp>
        <p:nvSpPr>
          <p:cNvPr id="28" name="Rectangle: Folded Corner 27"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381000" y="245559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Thanh Hóa</a:t>
            </a:r>
          </a:p>
        </p:txBody>
      </p:sp>
      <p:sp>
        <p:nvSpPr>
          <p:cNvPr id="33" name="Rectangle 3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a:off x="2123494" y="460283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Arrow: Pentagon 30" descr="OPL20U25GSXzBJYl68kk8uQGfFKzs7yb1M4KJWUiLk6ZEvGF+qCIPSnY57AbBFCvTWIDLS7PHa STT 50+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90901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950350"/>
            <a:ext cx="714375" cy="764381"/>
          </a:xfrm>
          <a:prstGeom prst="rect">
            <a:avLst/>
          </a:prstGeom>
        </p:spPr>
      </p:pic>
      <p:sp>
        <p:nvSpPr>
          <p:cNvPr id="36" name="Flowchart: Summing Junction 35"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3723776"/>
            <a:ext cx="535781" cy="892969"/>
          </a:xfrm>
          <a:prstGeom prst="rect">
            <a:avLst/>
          </a:prstGeom>
        </p:spPr>
      </p:pic>
    </p:spTree>
    <p:extLst>
      <p:ext uri="{BB962C8B-B14F-4D97-AF65-F5344CB8AC3E}">
        <p14:creationId xmlns:p14="http://schemas.microsoft.com/office/powerpoint/2010/main" val="417233785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descr="OPL20U25GSXzBJYl68kk8uQGfFKzs7yb1M4KJWUiLk6ZEvGF+qCIPSnY57AbBFCvTWIDLS7PHa STT 5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descr="OPL20U25GSXzBJYl68kk8uQGfFKzs7yb1M4KJWUiLk6ZEvGF+qCIPSnY57AbBFCvTWIDLS7PHa STT 50+K4lPs7H94VUqPe2XwIsfPRnrXQE//QTEXxb8/8N4CNc6FpgZahzpTjFhMzSA7T/nHJa11DE8Ng2TP3iAmRczFlmslSuUNOgUeb6yRvs0=">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6749" y="5558908"/>
            <a:ext cx="1329851" cy="1128543"/>
          </a:xfrm>
          <a:prstGeom prst="rect">
            <a:avLst/>
          </a:prstGeom>
        </p:spPr>
      </p:pic>
      <p:pic>
        <p:nvPicPr>
          <p:cNvPr id="7" name="Picture 6" descr="OPL20U25GSXzBJYl68kk8uQGfFKzs7yb1M4KJWUiLk6ZEvGF+qCIPSnY57AbBFCvTWIDLS7PHa STT 5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6"/>
            <a:ext cx="609600" cy="609600"/>
          </a:xfrm>
          <a:prstGeom prst="rect">
            <a:avLst/>
          </a:prstGeom>
        </p:spPr>
      </p:pic>
      <p:pic>
        <p:nvPicPr>
          <p:cNvPr id="15" name="Picture 14" descr="OPL20U25GSXzBJYl68kk8uQGfFKzs7yb1M4KJWUiLk6ZEvGF+qCIPSnY57AbBFCvTWIDLS7PHa STT 5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3" name="Car"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151800" y="7245140"/>
            <a:ext cx="609600" cy="609600"/>
          </a:xfrm>
          <a:prstGeom prst="rect">
            <a:avLst/>
          </a:prstGeom>
        </p:spPr>
      </p:pic>
      <p:sp>
        <p:nvSpPr>
          <p:cNvPr id="13" name="Rectangle 12" descr="OPL20U25GSXzBJYl68kk8uQGfFKzs7yb1M4KJWUiLk6ZEvGF+qCIPSnY57AbBFCvTWIDLS7PHa STT 50+K4lPs7H94VUqPe2XwIsfPRnrXQE//QTEXxb8/8N4CNc6FpgZahzpTjFhMzSA7T/nHJa11DE8Ng2TP3iAmRczFlmslSuUNOgUeb6yRvs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0"/>
              </a:spcAft>
            </a:pPr>
            <a:r>
              <a:rPr lang="vi-VN" sz="3200">
                <a:solidFill>
                  <a:srgbClr val="252525"/>
                </a:solidFill>
                <a:latin typeface="Times New Roman" panose="02020603050405020304" pitchFamily="18" charset="0"/>
                <a:ea typeface="Times New Roman" panose="02020603050405020304" pitchFamily="18" charset="0"/>
              </a:rPr>
              <a:t>Quân đội thời Lê sơ được phiên chế thành những bộ phận nào?</a:t>
            </a:r>
            <a:endParaRPr lang="vi-VN" sz="3200">
              <a:solidFill>
                <a:srgbClr val="000000"/>
              </a:solidFill>
              <a:effectLst/>
              <a:latin typeface="Times New Roman" panose="02020603050405020304" pitchFamily="18" charset="0"/>
              <a:ea typeface="Calibri" panose="020F0502020204030204" pitchFamily="34" charset="0"/>
            </a:endParaRPr>
          </a:p>
        </p:txBody>
      </p:sp>
      <p:sp>
        <p:nvSpPr>
          <p:cNvPr id="14" name="Rectangle 13" descr="OPL20U25GSXzBJYl68kk8uQGfFKzs7yb1M4KJWUiLk6ZEvGF+qCIPSnY57AbBFCvTWIDLS7PHa STT 50+K4lPs7H94VUqPe2XwIsfPRnrXQE//QTEXxb8/8N4CNc6FpgZahzpTjFhMzSA7T/nHJa11DE8Ng2TP3iAmRczFlmslSuUNOgUeb6yRvs0="/>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Quân triều đình và quân địa phương</a:t>
            </a:r>
          </a:p>
        </p:txBody>
      </p:sp>
      <p:pic>
        <p:nvPicPr>
          <p:cNvPr id="16" name="Picture 15" descr="OPL20U25GSXzBJYl68kk8uQGfFKzs7yb1M4KJWUiLk6ZEvGF+qCIPSnY57AbBFCvTWIDLS7PHa STT 50+K4lPs7H94VUqPe2XwIsfPRnrXQE//QTEXxb8/8N4CNc6FpgZahzpTjFhMzSA7T/nHJa11DE8Ng2TP3iAmRczFlmslSuUNOgUeb6yRvs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Quân triều đình và quân địa phương</a:t>
            </a:r>
          </a:p>
        </p:txBody>
      </p:sp>
    </p:spTree>
    <p:extLst>
      <p:ext uri="{BB962C8B-B14F-4D97-AF65-F5344CB8AC3E}">
        <p14:creationId xmlns:p14="http://schemas.microsoft.com/office/powerpoint/2010/main" val="322698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descr="OPL20U25GSXzBJYl68kk8uQGfFKzs7yb1M4KJWUiLk6ZEvGF+qCIPSnY57AbBFCvTWIDLS7PHa STT 5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descr="OPL20U25GSXzBJYl68kk8uQGfFKzs7yb1M4KJWUiLk6ZEvGF+qCIPSnY57AbBFCvTWIDLS7PHa STT 50+K4lPs7H94VUqPe2XwIsfPRnrXQE//QTEXxb8/8N4CNc6FpgZahzpTjFhMzSA7T/nHJa11DE8Ng2TP3iAmRczFlmslSuUNOgUeb6yRvs0=">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descr="OPL20U25GSXzBJYl68kk8uQGfFKzs7yb1M4KJWUiLk6ZEvGF+qCIPSnY57AbBFCvTWIDLS7PHa STT 5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11" name="Picture 10" descr="OPL20U25GSXzBJYl68kk8uQGfFKzs7yb1M4KJWUiLk6ZEvGF+qCIPSnY57AbBFCvTWIDLS7PHa STT 50+K4lPs7H94VUqPe2XwIsfPRnrXQE//QTEXxb8/8N4CNc6FpgZahzpTjFhMzSA7T/nHJa11DE8Ng2TP3iAmRczFlmslSuUNOgUeb6yRvs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795816" y="5013261"/>
            <a:ext cx="627475" cy="777524"/>
          </a:xfrm>
          <a:prstGeom prst="rect">
            <a:avLst/>
          </a:prstGeom>
        </p:spPr>
      </p:pic>
      <p:pic>
        <p:nvPicPr>
          <p:cNvPr id="12" name="Picture 11" descr="OPL20U25GSXzBJYl68kk8uQGfFKzs7yb1M4KJWUiLk6ZEvGF+qCIPSnY57AbBFCvTWIDLS7PHa STT 50+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4414" y="5440872"/>
            <a:ext cx="645769" cy="1103841"/>
          </a:xfrm>
          <a:prstGeom prst="rect">
            <a:avLst/>
          </a:prstGeom>
        </p:spPr>
      </p:pic>
      <p:sp>
        <p:nvSpPr>
          <p:cNvPr id="14" name="Wave 13" descr="OPL20U25GSXzBJYl68kk8uQGfFKzs7yb1M4KJWUiLk6ZEvGF+qCIPSnY57AbBFCvTWIDLS7PHa STT 50+K4lPs7H94VUqPe2XwIsfPRnrXQE//QTEXxb8/8N4CNc6FpgZahzpTjFhMzSA7T/nHJa11DE8Ng2TP3iAmRczFlmslSuUNOgUeb6yRvs0="/>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rPr>
              <a:t>CHÀO MỪNG TÍ XÌ TRUM VỀ NHÀ  </a:t>
            </a:r>
          </a:p>
        </p:txBody>
      </p:sp>
      <p:pic>
        <p:nvPicPr>
          <p:cNvPr id="3" name="Picture 2" descr="OPL20U25GSXzBJYl68kk8uQGfFKzs7yb1M4KJWUiLk6ZEvGF+qCIPSnY57AbBFCvTWIDLS7PHa STT 50+K4lPs7H94VUqPe2XwIsfPRnrXQE//QTEXxb8/8N4CNc6FpgZahzpTjFhMzSA7T/nHJa11DE8Ng2TP3iAmRczFlmslSuUNOgUeb6yRvs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961927" y="4714569"/>
            <a:ext cx="826878" cy="826878"/>
          </a:xfrm>
          <a:prstGeom prst="rect">
            <a:avLst/>
          </a:prstGeom>
        </p:spPr>
      </p:pic>
      <p:pic>
        <p:nvPicPr>
          <p:cNvPr id="2" name="yeahmp3" descr="OPL20U25GSXzBJYl68kk8uQGfFKzs7yb1M4KJWUiLk6ZEvGF+qCIPSnY57AbBFCvTWIDLS7PHa STT 50+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7173685"/>
            <a:ext cx="609600" cy="609600"/>
          </a:xfrm>
          <a:prstGeom prst="rect">
            <a:avLst/>
          </a:prstGeom>
        </p:spPr>
      </p:pic>
      <p:pic>
        <p:nvPicPr>
          <p:cNvPr id="19" name="Picture 18" descr="OPL20U25GSXzBJYl68kk8uQGfFKzs7yb1M4KJWUiLk6ZEvGF+qCIPSnY57AbBFCvTWIDLS7PHa STT 50+K4lPs7H94VUqPe2XwIsfPRnrXQE//QTEXxb8/8N4CNc6FpgZahzpTjFhMzSA7T/nHJa11DE8Ng2TP3iAmRczFlmslSuUNOgUeb6yRvs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456644" y="7212951"/>
            <a:ext cx="609600" cy="609600"/>
          </a:xfrm>
          <a:prstGeom prst="rect">
            <a:avLst/>
          </a:prstGeom>
        </p:spPr>
      </p:pic>
      <p:sp>
        <p:nvSpPr>
          <p:cNvPr id="17" name="Rectangle 16"/>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0"/>
              </a:spcAft>
            </a:pPr>
            <a:r>
              <a:rPr lang="vi-VN" sz="3200">
                <a:solidFill>
                  <a:srgbClr val="252525"/>
                </a:solidFill>
                <a:latin typeface="Times New Roman" panose="02020603050405020304" pitchFamily="18" charset="0"/>
                <a:ea typeface="Times New Roman" panose="02020603050405020304" pitchFamily="18" charset="0"/>
              </a:rPr>
              <a:t>Em có nhận xét gì về lãnh thổ Đại Việt dưới thời Lê Thánh Tông so với thời Trần?</a:t>
            </a:r>
            <a:endParaRPr lang="vi-VN" sz="3200">
              <a:solidFill>
                <a:srgbClr val="000000"/>
              </a:solidFill>
              <a:effectLst/>
              <a:latin typeface="Times New Roman" panose="02020603050405020304" pitchFamily="18" charset="0"/>
              <a:ea typeface="Calibri" panose="020F0502020204030204" pitchFamily="34" charset="0"/>
            </a:endParaRPr>
          </a:p>
        </p:txBody>
      </p:sp>
      <p:sp>
        <p:nvSpPr>
          <p:cNvPr id="18" name="Rectangle 17"/>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latin typeface="Times New Roman" panose="02020603050405020304" pitchFamily="18" charset="0"/>
                <a:ea typeface="Times New Roman" panose="02020603050405020304" pitchFamily="18" charset="0"/>
              </a:rPr>
              <a:t>Được mở rộng về phía Nam</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23" name="Oval Callout 22"/>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20" name="Rectangular Callout 19"/>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a:solidFill>
                  <a:srgbClr val="FF0000"/>
                </a:solidFill>
                <a:latin typeface="Times New Roman" panose="02020603050405020304" pitchFamily="18" charset="0"/>
                <a:ea typeface="Times New Roman" panose="02020603050405020304" pitchFamily="18" charset="0"/>
              </a:rPr>
              <a:t>Được mở rộng về phía Nam</a:t>
            </a:r>
            <a:endParaRPr lang="en-US" sz="1400">
              <a:solidFill>
                <a:srgbClr val="FF0000"/>
              </a:solidFill>
            </a:endParaRPr>
          </a:p>
        </p:txBody>
      </p:sp>
    </p:spTree>
    <p:extLst>
      <p:ext uri="{BB962C8B-B14F-4D97-AF65-F5344CB8AC3E}">
        <p14:creationId xmlns:p14="http://schemas.microsoft.com/office/powerpoint/2010/main" val="12978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LS7PHa STT 50+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25" y="5504141"/>
            <a:ext cx="778754" cy="1237126"/>
          </a:xfrm>
          <a:prstGeom prst="rect">
            <a:avLst/>
          </a:prstGeom>
        </p:spPr>
      </p:pic>
      <p:sp>
        <p:nvSpPr>
          <p:cNvPr id="6" name="Rectangle 5" descr="OPL20U25GSXzBJYl68kk8uQGfFKzs7yb1M4KJWUiLk6ZEvGF+qCIPSnY57AbBFCvTWIDLS7PHa STT 50+K4lPs7H94VUqPe2XwIsfPRnrXQE//QTEXxb8/8N4CNc6FpgZahzpTjFhMzSA7T/nHJa11DE8Ng2TP3iAmRczFlmslSuUNOgUeb6yRvs0="/>
          <p:cNvSpPr/>
          <p:nvPr/>
        </p:nvSpPr>
        <p:spPr>
          <a:xfrm>
            <a:off x="231354" y="121186"/>
            <a:ext cx="8427905" cy="6555641"/>
          </a:xfrm>
          <a:prstGeom prst="rect">
            <a:avLst/>
          </a:prstGeom>
        </p:spPr>
        <p:txBody>
          <a:bodyPr wrap="square">
            <a:spAutoFit/>
          </a:bodyPr>
          <a:lstStyle/>
          <a:p>
            <a:pPr algn="ctr"/>
            <a:r>
              <a:rPr lang="en-US" sz="4000" b="1" dirty="0">
                <a:ln/>
                <a:solidFill>
                  <a:srgbClr val="FF0000"/>
                </a:solidFill>
                <a:latin typeface="Times New Roman" panose="02020603050405020304" pitchFamily="18" charset="0"/>
                <a:cs typeface="Times New Roman" panose="02020603050405020304" pitchFamily="18" charset="0"/>
              </a:rPr>
              <a:t>HOẠT ĐỘNG </a:t>
            </a:r>
            <a:r>
              <a:rPr lang="en-US" sz="4000" b="1">
                <a:ln/>
                <a:solidFill>
                  <a:srgbClr val="FF0000"/>
                </a:solidFill>
                <a:latin typeface="Times New Roman" panose="02020603050405020304" pitchFamily="18" charset="0"/>
                <a:cs typeface="Times New Roman" panose="02020603050405020304" pitchFamily="18" charset="0"/>
              </a:rPr>
              <a:t>VẬN DỤNG</a:t>
            </a:r>
          </a:p>
          <a:p>
            <a:endParaRPr lang="en-US" sz="3200" b="1">
              <a:solidFill>
                <a:srgbClr val="0000CC"/>
              </a:solidFill>
              <a:latin typeface="Times New Roman" panose="02020603050405020304" pitchFamily="18" charset="0"/>
              <a:cs typeface="Times New Roman" panose="02020603050405020304" pitchFamily="18" charset="0"/>
            </a:endParaRPr>
          </a:p>
          <a:p>
            <a:r>
              <a:rPr lang="en-US" sz="3200" b="1">
                <a:solidFill>
                  <a:srgbClr val="0000CC"/>
                </a:solidFill>
                <a:latin typeface="Times New Roman" panose="02020603050405020304" pitchFamily="18" charset="0"/>
                <a:cs typeface="Times New Roman" panose="02020603050405020304" pitchFamily="18" charset="0"/>
              </a:rPr>
              <a:t>1. Dựa vào đoạn thông tin 1 trong SGK, kết hợp với hiểu biết của em, nêu chủ trương của các vua thời Lê sơ đối với lãnh thổ của đất nước. Chủ trương đó có giá trị đến ngày nay không? Tại sao?</a:t>
            </a:r>
            <a:endParaRPr lang="vi-VN" sz="3200" b="1">
              <a:solidFill>
                <a:srgbClr val="0000CC"/>
              </a:solidFill>
              <a:latin typeface="Times New Roman" panose="02020603050405020304" pitchFamily="18" charset="0"/>
              <a:cs typeface="Times New Roman" panose="02020603050405020304" pitchFamily="18" charset="0"/>
            </a:endParaRPr>
          </a:p>
          <a:p>
            <a:endParaRPr lang="en-US" sz="4000" b="1">
              <a:solidFill>
                <a:srgbClr val="FF0000"/>
              </a:solidFill>
              <a:latin typeface="Times New Roman" panose="02020603050405020304" pitchFamily="18" charset="0"/>
              <a:cs typeface="Times New Roman" panose="02020603050405020304" pitchFamily="18" charset="0"/>
            </a:endParaRPr>
          </a:p>
          <a:p>
            <a:r>
              <a:rPr lang="en-US" sz="4000" b="1">
                <a:solidFill>
                  <a:srgbClr val="FF0000"/>
                </a:solidFill>
                <a:latin typeface="Times New Roman" panose="02020603050405020304" pitchFamily="18" charset="0"/>
                <a:cs typeface="Times New Roman" panose="02020603050405020304" pitchFamily="18" charset="0"/>
              </a:rPr>
              <a:t>2.</a:t>
            </a:r>
            <a:r>
              <a:rPr lang="en-US" sz="40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Đóng vai một thuyết minh viên ở bảo tàng lịch sử, giới thiệu cho các bạn về một lĩnh vực thuộc triều đại Lê sơ mà em biết và thích nhất.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52300649"/>
      </p:ext>
    </p:extLst>
  </p:cSld>
  <p:clrMapOvr>
    <a:masterClrMapping/>
  </p:clrMapOvr>
  <mc:AlternateContent xmlns:mc="http://schemas.openxmlformats.org/markup-compatibility/2006" xmlns:p14="http://schemas.microsoft.com/office/powerpoint/2010/main">
    <mc:Choice Requires="p14">
      <p:transition spd="slow" p14:dur="1602">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circle(in)">
                                      <p:cBhvr>
                                        <p:cTn id="14"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819431"/>
            <a:ext cx="1456072" cy="1392450"/>
          </a:xfrm>
          <a:prstGeom prst="rect">
            <a:avLst/>
          </a:prstGeom>
        </p:spPr>
      </p:pic>
      <p:pic>
        <p:nvPicPr>
          <p:cNvPr id="5" name="Picture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4502881"/>
            <a:ext cx="1476884" cy="1307705"/>
          </a:xfrm>
          <a:prstGeom prst="rect">
            <a:avLst/>
          </a:prstGeom>
        </p:spPr>
      </p:pic>
      <p:pic>
        <p:nvPicPr>
          <p:cNvPr id="7" name="Picture 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468FF43-48BE-45C8-AE0E-72371E21D00D}"/>
              </a:ext>
            </a:extLst>
          </p:cNvPr>
          <p:cNvSpPr/>
          <p:nvPr/>
        </p:nvSpPr>
        <p:spPr>
          <a:xfrm>
            <a:off x="381001" y="819431"/>
            <a:ext cx="7217228" cy="154004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Cánh tay phải đắc lực, hiến nhiều mưu kế giúp Lê Lợi giành thắng lợi trong cuộc khởi nghĩa Lam Sơn là ?</a:t>
            </a:r>
          </a:p>
        </p:txBody>
      </p:sp>
      <p:sp>
        <p:nvSpPr>
          <p:cNvPr id="28" name="Rectangle: Folded Corner 27"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381000" y="245559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Nguyễn Trãi</a:t>
            </a:r>
          </a:p>
        </p:txBody>
      </p:sp>
      <p:sp>
        <p:nvSpPr>
          <p:cNvPr id="33" name="Rectangle 3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a:off x="2123494" y="460283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31" name="Arrow: Pentagon 30" descr="OPL20U25GSXzBJYl68kk8uQGfFKzs7yb1M4KJWUiLk6ZEvGF+qCIPSnY57AbBFCvTWIDLS7PHa STT 50+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90901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950350"/>
            <a:ext cx="714375" cy="764381"/>
          </a:xfrm>
          <a:prstGeom prst="rect">
            <a:avLst/>
          </a:prstGeom>
        </p:spPr>
      </p:pic>
      <p:sp>
        <p:nvSpPr>
          <p:cNvPr id="36" name="Flowchart: Summing Junction 35"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3723776"/>
            <a:ext cx="535781" cy="892969"/>
          </a:xfrm>
          <a:prstGeom prst="rect">
            <a:avLst/>
          </a:prstGeom>
        </p:spPr>
      </p:pic>
    </p:spTree>
    <p:extLst>
      <p:ext uri="{BB962C8B-B14F-4D97-AF65-F5344CB8AC3E}">
        <p14:creationId xmlns:p14="http://schemas.microsoft.com/office/powerpoint/2010/main" val="346722339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819431"/>
            <a:ext cx="1456072" cy="1392450"/>
          </a:xfrm>
          <a:prstGeom prst="rect">
            <a:avLst/>
          </a:prstGeom>
        </p:spPr>
      </p:pic>
      <p:pic>
        <p:nvPicPr>
          <p:cNvPr id="5" name="Picture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4502881"/>
            <a:ext cx="1476884" cy="1307705"/>
          </a:xfrm>
          <a:prstGeom prst="rect">
            <a:avLst/>
          </a:prstGeom>
        </p:spPr>
      </p:pic>
      <p:pic>
        <p:nvPicPr>
          <p:cNvPr id="7" name="Picture 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468FF43-48BE-45C8-AE0E-72371E21D00D}"/>
              </a:ext>
            </a:extLst>
          </p:cNvPr>
          <p:cNvSpPr/>
          <p:nvPr/>
        </p:nvSpPr>
        <p:spPr>
          <a:xfrm>
            <a:off x="381001" y="106407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it-IT" sz="2400" b="1">
                <a:latin typeface="Times New Roman" panose="02020603050405020304" pitchFamily="18" charset="0"/>
                <a:ea typeface="Times New Roman" panose="02020603050405020304" pitchFamily="18" charset="0"/>
                <a:cs typeface="Times New Roman" panose="02020603050405020304" pitchFamily="18" charset="0"/>
              </a:rPr>
              <a:t> </a:t>
            </a:r>
            <a:r>
              <a:rPr lang="it-IT"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 thắng có ý nghĩa quyết định thắng lợi của nghĩa quân Lam Sơn chống quân Minh Xâm lược là</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619916" y="2464211"/>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Chiến thắng Chi Lăng – Xương Giang</a:t>
            </a:r>
          </a:p>
        </p:txBody>
      </p:sp>
      <p:sp>
        <p:nvSpPr>
          <p:cNvPr id="33" name="Rectangle 3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a:off x="2123494" y="460283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31" name="Arrow: Pentagon 30" descr="OPL20U25GSXzBJYl68kk8uQGfFKzs7yb1M4KJWUiLk6ZEvGF+qCIPSnY57AbBFCvTWIDLS7PHa STT 50+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90901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950350"/>
            <a:ext cx="714375" cy="764381"/>
          </a:xfrm>
          <a:prstGeom prst="rect">
            <a:avLst/>
          </a:prstGeom>
        </p:spPr>
      </p:pic>
      <p:sp>
        <p:nvSpPr>
          <p:cNvPr id="36" name="Flowchart: Summing Junction 35"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3723776"/>
            <a:ext cx="535781" cy="892969"/>
          </a:xfrm>
          <a:prstGeom prst="rect">
            <a:avLst/>
          </a:prstGeom>
        </p:spPr>
      </p:pic>
    </p:spTree>
    <p:extLst>
      <p:ext uri="{BB962C8B-B14F-4D97-AF65-F5344CB8AC3E}">
        <p14:creationId xmlns:p14="http://schemas.microsoft.com/office/powerpoint/2010/main" val="161991994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819431"/>
            <a:ext cx="1456072" cy="1392450"/>
          </a:xfrm>
          <a:prstGeom prst="rect">
            <a:avLst/>
          </a:prstGeom>
        </p:spPr>
      </p:pic>
      <p:pic>
        <p:nvPicPr>
          <p:cNvPr id="5" name="Picture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4502881"/>
            <a:ext cx="1476884" cy="1307705"/>
          </a:xfrm>
          <a:prstGeom prst="rect">
            <a:avLst/>
          </a:prstGeom>
        </p:spPr>
      </p:pic>
      <p:pic>
        <p:nvPicPr>
          <p:cNvPr id="7" name="Picture 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468FF43-48BE-45C8-AE0E-72371E21D00D}"/>
              </a:ext>
            </a:extLst>
          </p:cNvPr>
          <p:cNvSpPr/>
          <p:nvPr/>
        </p:nvSpPr>
        <p:spPr>
          <a:xfrm>
            <a:off x="381001" y="106407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Cuộc khởi nghĩa Lam Sơn thắng lợi có ý nghĩa như thế nào đối với lịch sử dân tộc ta?</a:t>
            </a:r>
          </a:p>
        </p:txBody>
      </p:sp>
      <p:sp>
        <p:nvSpPr>
          <p:cNvPr id="28" name="Rectangle: Folded Corner 27"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381000" y="245559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Kết thúc 20 năm đô hộ của quân Minh, giành lại độc lập cho dân tộc ta.</a:t>
            </a:r>
          </a:p>
        </p:txBody>
      </p:sp>
      <p:sp>
        <p:nvSpPr>
          <p:cNvPr id="33" name="Rectangle 3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a:off x="2123494" y="460283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31" name="Arrow: Pentagon 30" descr="OPL20U25GSXzBJYl68kk8uQGfFKzs7yb1M4KJWUiLk6ZEvGF+qCIPSnY57AbBFCvTWIDLS7PHa STT 50+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90901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950350"/>
            <a:ext cx="714375" cy="764381"/>
          </a:xfrm>
          <a:prstGeom prst="rect">
            <a:avLst/>
          </a:prstGeom>
        </p:spPr>
      </p:pic>
      <p:sp>
        <p:nvSpPr>
          <p:cNvPr id="36" name="Flowchart: Summing Junction 35"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3723776"/>
            <a:ext cx="535781" cy="892969"/>
          </a:xfrm>
          <a:prstGeom prst="rect">
            <a:avLst/>
          </a:prstGeom>
        </p:spPr>
      </p:pic>
    </p:spTree>
    <p:extLst>
      <p:ext uri="{BB962C8B-B14F-4D97-AF65-F5344CB8AC3E}">
        <p14:creationId xmlns:p14="http://schemas.microsoft.com/office/powerpoint/2010/main" val="93180996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819431"/>
            <a:ext cx="1456072" cy="1392450"/>
          </a:xfrm>
          <a:prstGeom prst="rect">
            <a:avLst/>
          </a:prstGeom>
        </p:spPr>
      </p:pic>
      <p:pic>
        <p:nvPicPr>
          <p:cNvPr id="5" name="Picture 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4502881"/>
            <a:ext cx="1476884" cy="1307705"/>
          </a:xfrm>
          <a:prstGeom prst="rect">
            <a:avLst/>
          </a:prstGeom>
        </p:spPr>
      </p:pic>
      <p:pic>
        <p:nvPicPr>
          <p:cNvPr id="7" name="Picture 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468FF43-48BE-45C8-AE0E-72371E21D00D}"/>
              </a:ext>
            </a:extLst>
          </p:cNvPr>
          <p:cNvSpPr/>
          <p:nvPr/>
        </p:nvSpPr>
        <p:spPr>
          <a:xfrm>
            <a:off x="381001" y="165254"/>
            <a:ext cx="7217228" cy="238702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Em hãy nêu hiểu biết </a:t>
            </a:r>
          </a:p>
          <a:p>
            <a:pPr algn="ctr">
              <a:defRPr/>
            </a:pPr>
            <a:r>
              <a:rPr lang="en-US" sz="24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Của mình về bình gốm </a:t>
            </a:r>
          </a:p>
          <a:p>
            <a:pPr algn="ctr">
              <a:defRPr/>
            </a:pPr>
            <a:r>
              <a:rPr lang="en-US" sz="24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 hình bên?</a:t>
            </a:r>
          </a:p>
        </p:txBody>
      </p:sp>
      <p:sp>
        <p:nvSpPr>
          <p:cNvPr id="28" name="Rectangle: Folded Corner 27"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292865" y="2552275"/>
            <a:ext cx="6738852" cy="12263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Đây là bình gốm được tìm thấy ở 1 chiếc tàu đắm thuộc vùng biển Quảng Nam, là một sản phẩm thời Lê sơ.</a:t>
            </a:r>
          </a:p>
        </p:txBody>
      </p:sp>
      <p:sp>
        <p:nvSpPr>
          <p:cNvPr id="33" name="Rectangle 3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a:off x="2123494" y="460283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31" name="Arrow: Pentagon 30" descr="OPL20U25GSXzBJYl68kk8uQGfFKzs7yb1M4KJWUiLk6ZEvGF+qCIPSnY57AbBFCvTWIDLS7PHa STT 50+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90901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950350"/>
            <a:ext cx="714375" cy="764381"/>
          </a:xfrm>
          <a:prstGeom prst="rect">
            <a:avLst/>
          </a:prstGeom>
        </p:spPr>
      </p:pic>
      <p:sp>
        <p:nvSpPr>
          <p:cNvPr id="36" name="Flowchart: Summing Junction 35"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472284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3644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343553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360590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3723776"/>
            <a:ext cx="535781" cy="892969"/>
          </a:xfrm>
          <a:prstGeom prst="rect">
            <a:avLst/>
          </a:prstGeom>
        </p:spPr>
      </p:pic>
      <p:pic>
        <p:nvPicPr>
          <p:cNvPr id="2" name="Picture 1"/>
          <p:cNvPicPr>
            <a:picLocks noChangeAspect="1"/>
          </p:cNvPicPr>
          <p:nvPr/>
        </p:nvPicPr>
        <p:blipFill>
          <a:blip r:embed="rId15"/>
          <a:stretch>
            <a:fillRect/>
          </a:stretch>
        </p:blipFill>
        <p:spPr>
          <a:xfrm>
            <a:off x="611144" y="330538"/>
            <a:ext cx="1872867" cy="2221737"/>
          </a:xfrm>
          <a:prstGeom prst="rect">
            <a:avLst/>
          </a:prstGeom>
        </p:spPr>
      </p:pic>
    </p:spTree>
    <p:extLst>
      <p:ext uri="{BB962C8B-B14F-4D97-AF65-F5344CB8AC3E}">
        <p14:creationId xmlns:p14="http://schemas.microsoft.com/office/powerpoint/2010/main" val="250329409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IDLS7PHa STT 50+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9" name="Rectangle 8" descr="OPL20U25GSXzBJYl68kk8uQGfFKzs7yb1M4KJWUiLk6ZEvGF+qCIPSnY57AbBFCvTWIDLS7PHa STT 50+K4lPs7H94VUqPe2XwIsfPRnrXQE//QTEXxb8/8N4CNc6FpgZahzpTjFhMzSA7T/nHJa11DE8Ng2TP3iAmRczFlmslSuUNOgUeb6yRvs0="/>
          <p:cNvSpPr/>
          <p:nvPr/>
        </p:nvSpPr>
        <p:spPr>
          <a:xfrm>
            <a:off x="1200839" y="1202828"/>
            <a:ext cx="7171979" cy="2800767"/>
          </a:xfrm>
          <a:prstGeom prst="rect">
            <a:avLst/>
          </a:prstGeom>
          <a:noFill/>
        </p:spPr>
        <p:txBody>
          <a:bodyPr wrap="square" lIns="91440" tIns="45720" rIns="91440" bIns="45720">
            <a:spAutoFit/>
          </a:bodyPr>
          <a:lstStyle/>
          <a:p>
            <a:pPr algn="ctr"/>
            <a:r>
              <a:rPr lang="en-US" sz="3600" b="1">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17: Nước Đại Việt thời Lê sơ (1428-1527)</a:t>
            </a:r>
          </a:p>
          <a:p>
            <a:pPr algn="ctr"/>
            <a:endParaRPr 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 1: 1. Sự thành lập vương triều Lê sơ.</a:t>
            </a:r>
            <a:endPar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3447771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C68B04D9-FAA8-8D18-2974-A9164D90C4BE}"/>
              </a:ext>
            </a:extLst>
          </p:cNvPr>
          <p:cNvSpPr>
            <a:spLocks noGrp="1"/>
          </p:cNvSpPr>
          <p:nvPr>
            <p:ph idx="1"/>
          </p:nvPr>
        </p:nvSpPr>
        <p:spPr>
          <a:xfrm>
            <a:off x="413657" y="1066801"/>
            <a:ext cx="8599714" cy="5791199"/>
          </a:xfrm>
        </p:spPr>
        <p:txBody>
          <a:bodyPr>
            <a:normAutofit/>
          </a:bodyPr>
          <a:lstStyle/>
          <a:p>
            <a:pPr algn="just">
              <a:spcBef>
                <a:spcPts val="600"/>
              </a:spcBef>
              <a:spcAft>
                <a:spcPts val="600"/>
              </a:spcAft>
            </a:pPr>
            <a:r>
              <a:rPr lang="en-US" sz="2800" b="1" u="sng" dirty="0" err="1">
                <a:solidFill>
                  <a:srgbClr val="0000CC"/>
                </a:solidFill>
                <a:effectLst/>
                <a:latin typeface="Times New Roman" panose="02020603050405020304" pitchFamily="18" charset="0"/>
                <a:ea typeface="Calibri" panose="020F0502020204030204" pitchFamily="34" charset="0"/>
              </a:rPr>
              <a:t>Nhóm</a:t>
            </a:r>
            <a:r>
              <a:rPr lang="en-US" sz="2800" b="1" u="sng" dirty="0">
                <a:solidFill>
                  <a:srgbClr val="0000CC"/>
                </a:solidFill>
                <a:effectLst/>
                <a:latin typeface="Times New Roman" panose="02020603050405020304" pitchFamily="18" charset="0"/>
                <a:ea typeface="Calibri" panose="020F0502020204030204" pitchFamily="34" charset="0"/>
              </a:rPr>
              <a:t> 1</a:t>
            </a:r>
            <a:r>
              <a:rPr lang="en-US" sz="2800" b="1" dirty="0">
                <a:solidFill>
                  <a:srgbClr val="0000CC"/>
                </a:solidFill>
                <a:effectLst/>
                <a:latin typeface="Times New Roman" panose="02020603050405020304" pitchFamily="18" charset="0"/>
                <a:ea typeface="Calibri" panose="020F0502020204030204" pitchFamily="34" charset="0"/>
              </a:rPr>
              <a:t>: Theo </a:t>
            </a:r>
            <a:r>
              <a:rPr lang="en-US" sz="2800" b="1" dirty="0" err="1">
                <a:solidFill>
                  <a:srgbClr val="0000CC"/>
                </a:solidFill>
                <a:effectLst/>
                <a:latin typeface="Times New Roman" panose="02020603050405020304" pitchFamily="18" charset="0"/>
                <a:ea typeface="Calibri" panose="020F0502020204030204" pitchFamily="34" charset="0"/>
              </a:rPr>
              <a:t>dõi</a:t>
            </a:r>
            <a:r>
              <a:rPr lang="en-US" sz="2800" b="1" dirty="0">
                <a:solidFill>
                  <a:srgbClr val="0000CC"/>
                </a:solidFill>
                <a:effectLst/>
                <a:latin typeface="Times New Roman" panose="02020603050405020304" pitchFamily="18" charset="0"/>
                <a:ea typeface="Calibri" panose="020F0502020204030204" pitchFamily="34" charset="0"/>
              </a:rPr>
              <a:t> video </a:t>
            </a:r>
            <a:r>
              <a:rPr lang="en-US" sz="2800" b="1" dirty="0" err="1">
                <a:solidFill>
                  <a:srgbClr val="0000CC"/>
                </a:solidFill>
                <a:effectLst/>
                <a:latin typeface="Times New Roman" panose="02020603050405020304" pitchFamily="18" charset="0"/>
                <a:ea typeface="Calibri" panose="020F0502020204030204" pitchFamily="34" charset="0"/>
              </a:rPr>
              <a:t>và</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cho</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biết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Vương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triều</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được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thành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lập</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như</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thế</a:t>
            </a:r>
            <a:r>
              <a:rPr lang="en-US" sz="2800" b="1" dirty="0">
                <a:solidFill>
                  <a:srgbClr val="0000CC"/>
                </a:solidFill>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Bộ</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máy</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nhà</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nước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được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như</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thế</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nào</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Em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có</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nhận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xét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gì</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về</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cách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đó</a:t>
            </a:r>
            <a:r>
              <a:rPr lang="en-US" sz="2800" b="1" dirty="0">
                <a:solidFill>
                  <a:srgbClr val="0000CC"/>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u="sng" dirty="0" err="1">
                <a:solidFill>
                  <a:srgbClr val="0000CC"/>
                </a:solidFill>
                <a:effectLst/>
                <a:latin typeface="Times New Roman" panose="02020603050405020304" pitchFamily="18" charset="0"/>
                <a:ea typeface="Calibri" panose="020F0502020204030204" pitchFamily="34" charset="0"/>
              </a:rPr>
              <a:t>Nhóm</a:t>
            </a:r>
            <a:r>
              <a:rPr lang="en-US" sz="2800" b="1" u="sng" dirty="0">
                <a:solidFill>
                  <a:srgbClr val="0000CC"/>
                </a:solidFill>
                <a:effectLst/>
                <a:latin typeface="Times New Roman" panose="02020603050405020304" pitchFamily="18" charset="0"/>
                <a:ea typeface="Calibri" panose="020F0502020204030204" pitchFamily="34" charset="0"/>
              </a:rPr>
              <a:t> 2</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Trình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bày</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quân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đội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của</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nhà</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Cho </a:t>
            </a:r>
            <a:r>
              <a:rPr lang="en-US" sz="2800" b="1" dirty="0" err="1">
                <a:solidFill>
                  <a:srgbClr val="0000CC"/>
                </a:solidFill>
                <a:effectLst/>
                <a:latin typeface="Times New Roman" panose="02020603050405020304" pitchFamily="18" charset="0"/>
                <a:ea typeface="Calibri" panose="020F0502020204030204" pitchFamily="34" charset="0"/>
              </a:rPr>
              <a:t>biết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cách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tổ</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chức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quân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đội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có</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điểm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gì</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giống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với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Lí-Trần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Nhà</a:t>
            </a:r>
            <a:r>
              <a:rPr lang="en-US" sz="2800" b="1" dirty="0">
                <a:solidFill>
                  <a:srgbClr val="0000CC"/>
                </a:solidFill>
                <a:effectLst/>
                <a:latin typeface="Times New Roman" panose="02020603050405020304" pitchFamily="18" charset="0"/>
                <a:ea typeface="Calibri" panose="020F0502020204030204" pitchFamily="34" charset="0"/>
              </a:rPr>
              <a:t> Lê </a:t>
            </a:r>
            <a:r>
              <a:rPr lang="en-US" sz="2800" b="1" dirty="0" err="1">
                <a:solidFill>
                  <a:srgbClr val="0000CC"/>
                </a:solidFill>
                <a:effectLst/>
                <a:latin typeface="Times New Roman" panose="02020603050405020304" pitchFamily="18" charset="0"/>
                <a:ea typeface="Calibri" panose="020F0502020204030204" pitchFamily="34" charset="0"/>
              </a:rPr>
              <a:t>Sơ</a:t>
            </a:r>
            <a:r>
              <a:rPr lang="en-US" sz="2800" b="1" dirty="0">
                <a:solidFill>
                  <a:srgbClr val="0000CC"/>
                </a:solidFill>
                <a:effectLst/>
                <a:latin typeface="Times New Roman" panose="02020603050405020304" pitchFamily="18" charset="0"/>
                <a:ea typeface="Calibri" panose="020F0502020204030204" pitchFamily="34" charset="0"/>
              </a:rPr>
              <a:t> ban </a:t>
            </a:r>
            <a:r>
              <a:rPr lang="en-US" sz="2800" b="1" dirty="0" err="1">
                <a:solidFill>
                  <a:srgbClr val="0000CC"/>
                </a:solidFill>
                <a:effectLst/>
                <a:latin typeface="Times New Roman" panose="02020603050405020304" pitchFamily="18" charset="0"/>
                <a:ea typeface="Calibri" panose="020F0502020204030204" pitchFamily="34" charset="0"/>
              </a:rPr>
              <a:t>hành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bộ</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luật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nào</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Điểm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nổi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bật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của</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bộ</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luật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đó</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là</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gì</a:t>
            </a:r>
            <a:r>
              <a:rPr lang="en-US" sz="2800" b="1" dirty="0">
                <a:solidFill>
                  <a:srgbClr val="0000CC"/>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800" b="1" dirty="0">
                <a:solidFill>
                  <a:srgbClr val="0000CC"/>
                </a:solidFill>
                <a:effectLst/>
                <a:latin typeface="Times New Roman" panose="02020603050405020304" pitchFamily="18" charset="0"/>
                <a:ea typeface="Times New Roman" panose="02020603050405020304" pitchFamily="18" charset="0"/>
              </a:rPr>
              <a:t> </a:t>
            </a:r>
            <a:endParaRPr lang="en-US" dirty="0"/>
          </a:p>
        </p:txBody>
      </p:sp>
      <p:sp>
        <p:nvSpPr>
          <p:cNvPr id="4" name="Title 1"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D49ED539-3727-A594-85C0-86343DB14EDD}"/>
              </a:ext>
            </a:extLst>
          </p:cNvPr>
          <p:cNvSpPr>
            <a:spLocks noGrp="1"/>
          </p:cNvSpPr>
          <p:nvPr>
            <p:ph type="title"/>
          </p:nvPr>
        </p:nvSpPr>
        <p:spPr>
          <a:xfrm>
            <a:off x="609600" y="185059"/>
            <a:ext cx="6348413" cy="881742"/>
          </a:xfrm>
        </p:spPr>
        <p:txBody>
          <a:bodyPr>
            <a:normAutofit fontScale="90000"/>
          </a:bodyPr>
          <a:lstStyle/>
          <a:p>
            <a:pPr lvl="0" algn="ctr" defTabSz="914400">
              <a:spcBef>
                <a:spcPts val="0"/>
              </a:spcBef>
            </a:pPr>
            <a:r>
              <a:rPr lang="en-US" sz="2800" b="1" dirty="0">
                <a:ln/>
                <a:solidFill>
                  <a:srgbClr val="FF0000"/>
                </a:solidFill>
                <a:latin typeface="Times New Roman" panose="02020603050405020304" pitchFamily="18" charset="0"/>
                <a:cs typeface="Times New Roman" panose="02020603050405020304" pitchFamily="18" charset="0"/>
              </a:rPr>
              <a:t>HOẠT ĐỘNG HÌNH THÀNH KIẾN THỨC</a:t>
            </a:r>
            <a:br>
              <a:rPr lang="en-US" sz="2800" b="1" dirty="0">
                <a:ln/>
                <a:solidFill>
                  <a:srgbClr val="FF0000"/>
                </a:solidFill>
                <a:latin typeface="Times New Roman" panose="02020603050405020304" pitchFamily="18" charset="0"/>
                <a:cs typeface="Times New Roman" panose="02020603050405020304" pitchFamily="18" charset="0"/>
              </a:rPr>
            </a:br>
            <a:r>
              <a:rPr lang="en-US" sz="2800" b="1" dirty="0" err="1">
                <a:ln/>
                <a:solidFill>
                  <a:srgbClr val="FF0000"/>
                </a:solidFill>
                <a:latin typeface="Times New Roman" panose="02020603050405020304" pitchFamily="18" charset="0"/>
                <a:cs typeface="Times New Roman" panose="02020603050405020304" pitchFamily="18" charset="0"/>
              </a:rPr>
              <a:t>Thảo</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luận</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nhóm</a:t>
            </a:r>
            <a:r>
              <a:rPr lang="en-US" sz="2800" b="1" dirty="0">
                <a:ln/>
                <a:solidFill>
                  <a:srgbClr val="FF0000"/>
                </a:solidFill>
                <a:latin typeface="Times New Roman" panose="02020603050405020304" pitchFamily="18" charset="0"/>
                <a:cs typeface="Times New Roman" panose="02020603050405020304" pitchFamily="18" charset="0"/>
              </a:rPr>
              <a:t>  (4 </a:t>
            </a:r>
            <a:r>
              <a:rPr lang="en-US" sz="2800" b="1" dirty="0" err="1">
                <a:ln/>
                <a:solidFill>
                  <a:srgbClr val="FF0000"/>
                </a:solidFill>
                <a:latin typeface="Times New Roman" panose="02020603050405020304" pitchFamily="18" charset="0"/>
                <a:cs typeface="Times New Roman" panose="02020603050405020304" pitchFamily="18" charset="0"/>
              </a:rPr>
              <a:t>nhóm</a:t>
            </a:r>
            <a:r>
              <a:rPr lang="en-US" sz="2800" b="1" dirty="0">
                <a:ln/>
                <a:solidFill>
                  <a:srgbClr val="FF0000"/>
                </a:solidFill>
                <a:latin typeface="Times New Roman" panose="02020603050405020304" pitchFamily="18" charset="0"/>
                <a:cs typeface="Times New Roman" panose="02020603050405020304" pitchFamily="18" charset="0"/>
              </a:rPr>
              <a:t>): 5 </a:t>
            </a:r>
            <a:r>
              <a:rPr lang="en-US" sz="2800" b="1" dirty="0" err="1">
                <a:ln/>
                <a:solidFill>
                  <a:srgbClr val="FF0000"/>
                </a:solidFill>
                <a:latin typeface="Times New Roman" panose="02020603050405020304" pitchFamily="18" charset="0"/>
                <a:cs typeface="Times New Roman" panose="02020603050405020304" pitchFamily="18" charset="0"/>
              </a:rPr>
              <a:t>phút</a:t>
            </a:r>
            <a:endParaRPr lang="vi-VN" dirty="0"/>
          </a:p>
        </p:txBody>
      </p:sp>
    </p:spTree>
    <p:extLst>
      <p:ext uri="{BB962C8B-B14F-4D97-AF65-F5344CB8AC3E}">
        <p14:creationId xmlns:p14="http://schemas.microsoft.com/office/powerpoint/2010/main" val="21772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LS7PHa STT 50+K4lPs7H94VUqPe2XwIsfPRnrXQE//QTEXxb8/8N4CNc6FpgZahzpTjFhMzSA7T/nHJa11DE8Ng2TP3iAmRczFlmslSuUNOgUeb6yRvs0=">
            <a:extLst>
              <a:ext uri="{FF2B5EF4-FFF2-40B4-BE49-F238E27FC236}">
                <a16:creationId xmlns:a16="http://schemas.microsoft.com/office/drawing/2014/main" id="{D9E6CB05-14A8-0C26-2FF0-386D779B2F1A}"/>
              </a:ext>
            </a:extLst>
          </p:cNvPr>
          <p:cNvSpPr>
            <a:spLocks noGrp="1"/>
          </p:cNvSpPr>
          <p:nvPr>
            <p:ph type="title"/>
          </p:nvPr>
        </p:nvSpPr>
        <p:spPr>
          <a:xfrm>
            <a:off x="239484" y="130629"/>
            <a:ext cx="8229601" cy="1799771"/>
          </a:xfrm>
        </p:spPr>
        <p:txBody>
          <a:bodyPr>
            <a:noAutofit/>
          </a:bodyPr>
          <a:lstStyle/>
          <a:p>
            <a:r>
              <a:rPr lang="en-US" sz="3000" b="1" dirty="0" err="1">
                <a:solidFill>
                  <a:srgbClr val="0000CC"/>
                </a:solidFill>
                <a:latin typeface="Times New Roman" panose="02020603050405020304" pitchFamily="18" charset="0"/>
                <a:cs typeface="Times New Roman" panose="02020603050405020304" pitchFamily="18" charset="0"/>
              </a:rPr>
              <a:t>Nhóm</a:t>
            </a:r>
            <a:r>
              <a:rPr lang="en-US" sz="3000" b="1" dirty="0">
                <a:solidFill>
                  <a:srgbClr val="0000CC"/>
                </a:solidFill>
                <a:latin typeface="Times New Roman" panose="02020603050405020304" pitchFamily="18" charset="0"/>
                <a:cs typeface="Times New Roman" panose="02020603050405020304" pitchFamily="18" charset="0"/>
              </a:rPr>
              <a:t> 1:</a:t>
            </a:r>
          </a:p>
        </p:txBody>
      </p:sp>
      <p:pic>
        <p:nvPicPr>
          <p:cNvPr id="7" name="tom-tat-trieu-dai-nha-le-so-1428-1527-le-loi-ii-tom-tat-bach-su" descr="OPL20U25GSXzBJYl68kk8uQGfFKzs7yb1M4KJWUiLk6ZEvGF+qCIPSnY57AbBFCvTWIDLS7PHa STT 50+K4lPs7H94VUqPe2XwIsfPRnrXQE//QTEXxb8/8N4CNc6FpgZahzpTjFhMzSA7T/nHJa11DE8Ng2TP3iAmRczFlmslSuUNOgUeb6yRvs0=">
            <a:hlinkClick r:id="" action="ppaction://media"/>
            <a:extLst>
              <a:ext uri="{FF2B5EF4-FFF2-40B4-BE49-F238E27FC236}">
                <a16:creationId xmlns:a16="http://schemas.microsoft.com/office/drawing/2014/main" id="{47F68A45-A0F3-2CE5-1615-89CCA4F306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58624"/>
            <a:ext cx="9144000" cy="4386944"/>
          </a:xfrm>
        </p:spPr>
      </p:pic>
    </p:spTree>
    <p:extLst>
      <p:ext uri="{BB962C8B-B14F-4D97-AF65-F5344CB8AC3E}">
        <p14:creationId xmlns:p14="http://schemas.microsoft.com/office/powerpoint/2010/main" val="21647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HỞI ĐỘNG ĐẶT VẤN ĐỀ"/>
  <p:tag name="ISPRING_SLIDE_INDENT_LEVEL" val="0"/>
  <p:tag name="ISPRING_PRESENTER_ID" val="{7257E5D0-9D30-4FF0-97B0-8B144157FD3C}"/>
  <p:tag name="ISPRING_SLIDE_ID_2" val="{8C3F62C5-865E-4DDF-8DFE-B7CFF19998EA}"/>
  <p:tag name="GENSWF_ADVANCE_TIME" val="36.94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HỞI ĐỘNG ĐẶT VẤN ĐỀ"/>
  <p:tag name="ISPRING_SLIDE_INDENT_LEVEL" val="0"/>
  <p:tag name="ISPRING_PRESENTER_ID" val="{7257E5D0-9D30-4FF0-97B0-8B144157FD3C}"/>
  <p:tag name="ISPRING_SLIDE_ID_2" val="{8C3F62C5-865E-4DDF-8DFE-B7CFF19998EA}"/>
  <p:tag name="GENSWF_ADVANCE_TIME" val="36.94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1162</TotalTime>
  <Words>1176</Words>
  <Application>Microsoft Office PowerPoint</Application>
  <PresentationFormat>On-screen Show (4:3)</PresentationFormat>
  <Paragraphs>94</Paragraphs>
  <Slides>22</Slides>
  <Notes>3</Notes>
  <HiddenSlides>0</HiddenSlides>
  <MMClips>15</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22</vt:i4>
      </vt:variant>
    </vt:vector>
  </HeadingPairs>
  <TitlesOfParts>
    <vt:vector size="41" baseType="lpstr">
      <vt:lpstr>Arial</vt:lpstr>
      <vt:lpstr>Calibri</vt:lpstr>
      <vt:lpstr>Calibri Light</vt:lpstr>
      <vt:lpstr>Tahoma</vt:lpstr>
      <vt:lpstr>Times New Roman</vt:lpstr>
      <vt:lpstr>Trebuchet MS</vt:lpstr>
      <vt:lpstr>Wingdings 3</vt:lpstr>
      <vt:lpstr>Facet</vt:lpstr>
      <vt:lpstr>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HÌNH THÀNH KIẾN THỨC Thảo luận nhóm  (4 nhóm): 5 phút</vt:lpstr>
      <vt:lpstr>Nhóm 1:</vt:lpstr>
      <vt:lpstr>HOẠT ĐỘNG HÌNH THÀNH KIẾN THỨC Thảo luận nhóm  (4 nhóm): 5 phút </vt:lpstr>
      <vt:lpstr>HOẠT ĐỘNG HÌNH THÀNH KIẾN THỨC Thảo luận nhóm  (4 nhóm): 5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tinh tinh</dc:creator>
  <cp:lastModifiedBy>Nguyen Them</cp:lastModifiedBy>
  <cp:revision>54</cp:revision>
  <dcterms:created xsi:type="dcterms:W3CDTF">2021-04-15T14:01:18Z</dcterms:created>
  <dcterms:modified xsi:type="dcterms:W3CDTF">2025-05-14T13:12:06Z</dcterms:modified>
</cp:coreProperties>
</file>