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69" r:id="rId4"/>
    <p:sldId id="258" r:id="rId5"/>
    <p:sldId id="257" r:id="rId6"/>
    <p:sldId id="259" r:id="rId7"/>
    <p:sldId id="411" r:id="rId8"/>
    <p:sldId id="412" r:id="rId9"/>
    <p:sldId id="371" r:id="rId10"/>
    <p:sldId id="372" r:id="rId11"/>
    <p:sldId id="275" r:id="rId12"/>
    <p:sldId id="319" r:id="rId13"/>
    <p:sldId id="373" r:id="rId14"/>
    <p:sldId id="414" r:id="rId15"/>
    <p:sldId id="392" r:id="rId16"/>
    <p:sldId id="415" r:id="rId17"/>
    <p:sldId id="318" r:id="rId18"/>
    <p:sldId id="416" r:id="rId19"/>
    <p:sldId id="345" r:id="rId20"/>
    <p:sldId id="277" r:id="rId21"/>
    <p:sldId id="375" r:id="rId22"/>
    <p:sldId id="260" r:id="rId23"/>
    <p:sldId id="417" r:id="rId24"/>
    <p:sldId id="329" r:id="rId25"/>
    <p:sldId id="330" r:id="rId26"/>
    <p:sldId id="377" r:id="rId27"/>
    <p:sldId id="293" r:id="rId28"/>
    <p:sldId id="418" r:id="rId29"/>
    <p:sldId id="419" r:id="rId30"/>
    <p:sldId id="420" r:id="rId31"/>
    <p:sldId id="421" r:id="rId32"/>
    <p:sldId id="422" r:id="rId33"/>
    <p:sldId id="423" r:id="rId34"/>
    <p:sldId id="406" r:id="rId35"/>
    <p:sldId id="364" r:id="rId36"/>
    <p:sldId id="265" r:id="rId37"/>
    <p:sldId id="424" r:id="rId38"/>
    <p:sldId id="367" r:id="rId39"/>
    <p:sldId id="425" r:id="rId40"/>
    <p:sldId id="368" r:id="rId41"/>
    <p:sldId id="409" r:id="rId42"/>
    <p:sldId id="426" r:id="rId43"/>
    <p:sldId id="262" r:id="rId44"/>
    <p:sldId id="268" r:id="rId45"/>
  </p:sldIdLst>
  <p:sldSz cx="18288000" cy="10287000"/>
  <p:notesSz cx="6858000" cy="9144000"/>
  <p:embeddedFontLst>
    <p:embeddedFont>
      <p:font typeface="Malgun Gothic" panose="020B0503020000020004" pitchFamily="34" charset="-127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Dotum" panose="020B0600000101010101" pitchFamily="34" charset="-127"/>
      <p:regular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599"/>
    <a:srgbClr val="DA7075"/>
    <a:srgbClr val="B72F35"/>
    <a:srgbClr val="FFFDEA"/>
    <a:srgbClr val="F3D0D2"/>
    <a:srgbClr val="FFE8E7"/>
    <a:srgbClr val="05135F"/>
    <a:srgbClr val="385D8A"/>
    <a:srgbClr val="FFF0EF"/>
    <a:srgbClr val="F8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22" autoAdjust="0"/>
  </p:normalViewPr>
  <p:slideViewPr>
    <p:cSldViewPr>
      <p:cViewPr varScale="1">
        <p:scale>
          <a:sx n="40" d="100"/>
          <a:sy n="40" d="100"/>
        </p:scale>
        <p:origin x="78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D1CD-435C-48AA-8F3C-B4781436415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7E473-11CB-45FF-8322-124857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70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8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7E473-11CB-45FF-8322-124857D4E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7E473-11CB-45FF-8322-124857D4EA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7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18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5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265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trực tiếp vào ô A, B, C, 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54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2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2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92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3"/>
            <a:ext cx="8077200" cy="67889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4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93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483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283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2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6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75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42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21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02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3"/>
            <a:ext cx="16459200" cy="678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3DF45-0A26-47B7-9C01-048FA78222B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B9903-8AE2-43AC-B205-B7C51EFB73C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17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75.png"/><Relationship Id="rId5" Type="http://schemas.openxmlformats.org/officeDocument/2006/relationships/image" Target="../media/image59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81.png"/><Relationship Id="rId5" Type="http://schemas.openxmlformats.org/officeDocument/2006/relationships/image" Target="../media/image59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2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86.png"/><Relationship Id="rId5" Type="http://schemas.openxmlformats.org/officeDocument/2006/relationships/image" Target="../media/image59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7.png"/><Relationship Id="rId12" Type="http://schemas.openxmlformats.org/officeDocument/2006/relationships/image" Target="../media/image6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91.png"/><Relationship Id="rId5" Type="http://schemas.openxmlformats.org/officeDocument/2006/relationships/image" Target="../media/image59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.svg"/><Relationship Id="rId7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4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8.sv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8855">
            <a:off x="14137055" y="5841063"/>
            <a:ext cx="3533366" cy="3902312"/>
          </a:xfrm>
          <a:custGeom>
            <a:avLst/>
            <a:gdLst/>
            <a:ahLst/>
            <a:cxnLst/>
            <a:rect l="l" t="t" r="r" b="b"/>
            <a:pathLst>
              <a:path w="3533366" h="3902312">
                <a:moveTo>
                  <a:pt x="0" y="0"/>
                </a:moveTo>
                <a:lnTo>
                  <a:pt x="3533366" y="0"/>
                </a:lnTo>
                <a:lnTo>
                  <a:pt x="3533366" y="3902312"/>
                </a:lnTo>
                <a:lnTo>
                  <a:pt x="0" y="390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00339" y="4980371"/>
            <a:ext cx="1682172" cy="3637129"/>
          </a:xfrm>
          <a:custGeom>
            <a:avLst/>
            <a:gdLst/>
            <a:ahLst/>
            <a:cxnLst/>
            <a:rect l="l" t="t" r="r" b="b"/>
            <a:pathLst>
              <a:path w="1682172" h="3637129">
                <a:moveTo>
                  <a:pt x="0" y="0"/>
                </a:moveTo>
                <a:lnTo>
                  <a:pt x="1682172" y="0"/>
                </a:lnTo>
                <a:lnTo>
                  <a:pt x="1682172" y="3637129"/>
                </a:lnTo>
                <a:lnTo>
                  <a:pt x="0" y="363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2470" y="7042520"/>
            <a:ext cx="3633929" cy="2825380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2820" y="342900"/>
            <a:ext cx="16518187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8500" b="1" smtClean="0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8500" b="1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TIẾT HỌC </a:t>
            </a:r>
            <a:r>
              <a:rPr lang="en-US" sz="8500" b="1" smtClean="0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</a:t>
            </a:r>
            <a:r>
              <a:rPr lang="en-US" sz="8500" b="1">
                <a:solidFill>
                  <a:srgbClr val="14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00200" y="419100"/>
            <a:ext cx="13904497" cy="1066800"/>
            <a:chOff x="1775488" y="2016771"/>
            <a:chExt cx="13599574" cy="1066800"/>
          </a:xfrm>
        </p:grpSpPr>
        <p:sp>
          <p:nvSpPr>
            <p:cNvPr id="20" name="Horizontal Scroll 19"/>
            <p:cNvSpPr/>
            <p:nvPr/>
          </p:nvSpPr>
          <p:spPr>
            <a:xfrm>
              <a:off x="1775488" y="2016771"/>
              <a:ext cx="2393281" cy="1066800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vi-VN" sz="3900" smtClean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Giải </a:t>
                  </a:r>
                  <a:r>
                    <a:rPr lang="vi-VN" sz="39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phương trình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3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+2.</m:t>
                      </m:r>
                    </m:oMath>
                  </a14:m>
                  <a:endParaRPr lang="vi-VN" sz="390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229" y="2016771"/>
                  <a:ext cx="10951833" cy="903709"/>
                </a:xfrm>
                <a:prstGeom prst="rect">
                  <a:avLst/>
                </a:prstGeom>
                <a:blipFill>
                  <a:blip r:embed="rId2"/>
                  <a:stretch>
                    <a:fillRect l="-1852" b="-26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997616" y="1844161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Biến </a:t>
                </a: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đổi phương trình đã cho về phương trình tích như sau:</a:t>
                </a: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390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9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3900" b="0" smtClean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−1)+2(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+2)(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−1)=0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Ta giải hai phương trình sau: </a:t>
                </a:r>
                <a:r>
                  <a:rPr lang="vi-VN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 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</m:t>
                    </m:r>
                  </m:oMath>
                </a14:m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Vậy phương trình đã cho có hai nghiệm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9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 </a:t>
                </a:r>
                <a:endParaRPr lang="vi-VN" sz="39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781300"/>
                <a:ext cx="14778790" cy="7294305"/>
              </a:xfrm>
              <a:prstGeom prst="rect">
                <a:avLst/>
              </a:prstGeom>
              <a:blipFill>
                <a:blip r:embed="rId3"/>
                <a:stretch>
                  <a:fillRect l="-1403" b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6896100"/>
            <a:ext cx="1430591" cy="28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59238">
            <a:off x="15740857" y="8620964"/>
            <a:ext cx="1741486" cy="20107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760751"/>
            <a:ext cx="3810000" cy="1392000"/>
            <a:chOff x="304800" y="136447"/>
            <a:chExt cx="7715545" cy="1715158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304800" y="227300"/>
              <a:ext cx="7715545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8296" y="136447"/>
              <a:ext cx="5971870" cy="1245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nl-NL" sz="5300" b="1" kern="100" smtClean="0"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Nhận xét</a:t>
              </a:r>
              <a:endParaRPr lang="en-US" sz="53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Trong Ví dụ 2, ta thực hiện việc giải phương trình theo hai bước: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1.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Đưa phương trình về phương trình tích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65000"/>
                  </a:lnSpc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vi-VN" sz="4200" b="1" i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Bước 2.</a:t>
                </a:r>
                <a:r>
                  <a:rPr lang="vi-VN" sz="4200" b="1" i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tích tìm được.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760985"/>
                <a:ext cx="13182600" cy="6040115"/>
              </a:xfrm>
              <a:prstGeom prst="rect">
                <a:avLst/>
              </a:prstGeom>
              <a:blipFill>
                <a:blip r:embed="rId3"/>
                <a:stretch>
                  <a:fillRect l="-1757" r="-1711" b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8318" y="228717"/>
            <a:ext cx="2721171" cy="27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lang="en-US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lvl="0" algn="just">
                    <a:lnSpc>
                      <a:spcPct val="150000"/>
                    </a:lnSpc>
                  </a:pP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lang="vi-VN" sz="39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</a:t>
                  </a:r>
                  <a:r>
                    <a:rPr lang="vi-VN" sz="39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lang="en-US" sz="39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vi-VN" sz="39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2−4</m:t>
                        </m:r>
                        <m:r>
                          <a:rPr lang="vi-VN" sz="3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2−4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900" b="0" i="0" smtClean="0">
                          <a:effectLst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9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9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9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4305432"/>
                <a:ext cx="13411200" cy="5662832"/>
              </a:xfrm>
              <a:prstGeom prst="rect">
                <a:avLst/>
              </a:prstGeom>
              <a:blipFill>
                <a:blip r:embed="rId6"/>
                <a:stretch>
                  <a:fillRect l="-1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6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434992"/>
            <a:ext cx="17526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76400" y="266700"/>
            <a:ext cx="16879608" cy="1892826"/>
            <a:chOff x="824162" y="747511"/>
            <a:chExt cx="16879608" cy="1892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các phương trình sau: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2−4</m:t>
                          </m:r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kumimoji="0" lang="en-US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;         </a:t>
                  </a:r>
                  <a:r>
                    <a:rPr kumimoji="0" lang="vi-VN" sz="39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b</a:t>
                  </a:r>
                  <a:r>
                    <a:rPr kumimoji="0" lang="vi-VN" sz="3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vi-VN" sz="39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</m:oMath>
                  </a14:m>
                  <a:endParaRPr kumimoji="0" lang="en-US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330" y="747511"/>
                  <a:ext cx="12243440" cy="1892826"/>
                </a:xfrm>
                <a:prstGeom prst="rect">
                  <a:avLst/>
                </a:prstGeom>
                <a:blipFill>
                  <a:blip r:embed="rId2"/>
                  <a:stretch>
                    <a:fillRect l="-1693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824162" y="1040349"/>
              <a:ext cx="4267200" cy="130715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 tập 1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7277100"/>
            <a:ext cx="2158567" cy="269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200" y="2820025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3900" smtClean="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9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9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29100"/>
                <a:ext cx="13411200" cy="5209118"/>
              </a:xfrm>
              <a:prstGeom prst="rect">
                <a:avLst/>
              </a:prstGeom>
              <a:blipFill>
                <a:blip r:embed="rId6"/>
                <a:stretch>
                  <a:fillRect l="-1545" b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76878" y="-190500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6558" y="1987015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Độ dài cạnh của mảnh đất sau khi giảm là: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15−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38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Theo đề bài 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iện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tích phần đất còn lại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169 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nên 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phương trình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15−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=169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trình:</a:t>
                </a: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225−30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=169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−30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+56=0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−28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			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=28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thỏa mãn 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</a:t>
                </a: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á</a:t>
                </a: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trị cần tìm.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095500"/>
                <a:ext cx="11935689" cy="8032968"/>
              </a:xfrm>
              <a:prstGeom prst="rect">
                <a:avLst/>
              </a:prstGeom>
              <a:blipFill>
                <a:blip r:embed="rId4"/>
                <a:stretch>
                  <a:fillRect l="-1685" r="-1685" b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576">
            <a:off x="-567502" y="8388398"/>
            <a:ext cx="2424380" cy="2776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7747" y="625614"/>
            <a:ext cx="833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toán ở tình huống mở đầu.</a:t>
            </a:r>
            <a:endParaRPr kumimoji="0" lang="vi-VN" sz="3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419100"/>
            <a:ext cx="3566614" cy="1035946"/>
          </a:xfrm>
          <a:prstGeom prst="roundRect">
            <a:avLst/>
          </a:prstGeom>
          <a:solidFill>
            <a:srgbClr val="E39599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dụng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53" y="3214139"/>
            <a:ext cx="3588288" cy="41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01966" y="2628900"/>
            <a:ext cx="13787169" cy="407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92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ẨN Ở MẪU</a:t>
            </a:r>
            <a:endParaRPr kumimoji="0" lang="en-US" sz="9200" b="0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25825" y="7734300"/>
            <a:ext cx="4139450" cy="2256000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771028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endParaRPr kumimoji="0" lang="en-US" sz="10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0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686800" y="5817602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8833856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3323570"/>
            <a:ext cx="17087538" cy="1938992"/>
            <a:chOff x="1051162" y="64457"/>
            <a:chExt cx="15618986" cy="1938992"/>
          </a:xfrm>
        </p:grpSpPr>
        <p:sp>
          <p:nvSpPr>
            <p:cNvPr id="18" name="TextBox 17"/>
            <p:cNvSpPr txBox="1"/>
            <p:nvPr/>
          </p:nvSpPr>
          <p:spPr>
            <a:xfrm>
              <a:off x="2847856" y="64457"/>
              <a:ext cx="138222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các biểu thức chứa ẩn từ vế phải sang vế trái, rồi thu gọn vế trái.</a:t>
              </a:r>
              <a:endParaRPr lang="vi-VN" sz="4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51162" y="421646"/>
              <a:ext cx="1576263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5234"/>
            <a:ext cx="12192000" cy="1318265"/>
            <a:chOff x="304800" y="227299"/>
            <a:chExt cx="24689744" cy="1624305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044" y="349363"/>
              <a:ext cx="23217508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Điều kiện xác định của một phương trình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76212"/>
                <a:ext cx="9526582" cy="1259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+1=0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73" y="6870438"/>
                <a:ext cx="9144000" cy="307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07380">
            <a:off x="-499531" y="8301288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8525080" y="3238500"/>
            <a:ext cx="12378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251" y="6286500"/>
            <a:ext cx="1811498" cy="1811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933650"/>
            <a:ext cx="17373599" cy="923850"/>
            <a:chOff x="1051163" y="350937"/>
            <a:chExt cx="15880464" cy="923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60000"/>
                    </a:lnSpc>
                  </a:pPr>
                  <a:r>
                    <a:rPr lang="en-US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             </a:t>
                  </a:r>
                  <a:r>
                    <a:rPr lang="vi-VN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Giá </a:t>
                  </a:r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trị </a:t>
                  </a:r>
                  <a14:m>
                    <m:oMath xmlns:m="http://schemas.openxmlformats.org/officeDocument/2006/math"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3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 </m:t>
                      </m:r>
                    </m:oMath>
                  </a14:m>
                  <a:r>
                    <a:rPr lang="vi-VN" sz="38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có là nghiệm của phương trình đã cho hay không? Vì sao</a:t>
                  </a:r>
                  <a:r>
                    <a:rPr lang="vi-VN" sz="3800" smtClean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?</a:t>
                  </a:r>
                  <a:endParaRPr lang="vi-VN" sz="380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163" y="350937"/>
                  <a:ext cx="15880464" cy="918906"/>
                </a:xfrm>
                <a:prstGeom prst="rect">
                  <a:avLst/>
                </a:prstGeom>
                <a:blipFill>
                  <a:blip r:embed="rId3"/>
                  <a:stretch>
                    <a:fillRect r="-947" b="-245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ounded Rectangle 18"/>
            <p:cNvSpPr/>
            <p:nvPr/>
          </p:nvSpPr>
          <p:spPr>
            <a:xfrm>
              <a:off x="1051163" y="421646"/>
              <a:ext cx="1323372" cy="853141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61387"/>
                <a:ext cx="9057223" cy="1200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phương trình đã cho, ta có: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−1+1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" y="4228328"/>
                <a:ext cx="17602200" cy="5927841"/>
              </a:xfrm>
              <a:prstGeom prst="rect">
                <a:avLst/>
              </a:prstGeom>
              <a:blipFill>
                <a:blip r:embed="rId7"/>
                <a:stretch>
                  <a:fillRect l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8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1148743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832776" y="2639443"/>
              <a:ext cx="12313418" cy="3437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>
                <a:lnSpc>
                  <a:spcPct val="170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vi-VN" sz="4300" kern="100" smtClean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Đối </a:t>
              </a:r>
              <a:r>
                <a:rPr lang="vi-VN" sz="4300" kern="10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với phương trình chứa ẩn ở mẫu, ta thường đặt điều kiện cho ẩn để tất cả các mẫu thức trong phương trình đều khác 0 và gọi đó là điều kiện xác định (viết tắt là ĐKXĐ) của phương trình.</a:t>
              </a:r>
              <a:r>
                <a:rPr lang="en-US" sz="4300" kern="1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300" kern="1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28139" y="1807992"/>
            <a:ext cx="37240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7516" y="6890415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8546919"/>
            <a:ext cx="1690719" cy="1473381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762000" y="571499"/>
            <a:ext cx="2446942" cy="1066800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847" y="3581739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3107" y="6477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</a:t>
            </a: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43" y="2019300"/>
                <a:ext cx="12833406" cy="1212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≠1</m:t>
                      </m:r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30" y="4300788"/>
                <a:ext cx="16845250" cy="17579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1≠0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 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≠0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Đ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r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800" b="0" i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3657600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=1+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m:t>à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≠−1</m:t>
                      </m:r>
                      <m:r>
                        <m:rPr>
                          <m:nor/>
                        </m:rPr>
                        <a:rPr lang="en-US" sz="3800" b="0" i="0" kern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800" ker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  <a:sym typeface="Arial"/>
                        </a:rPr>
                        <m:t>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vi-VN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≠2</m:t>
                      </m:r>
                      <m:r>
                        <a:rPr lang="en-US" sz="3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626233"/>
                <a:ext cx="17145000" cy="2632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05500">
            <a:off x="16907144" y="-149254"/>
            <a:ext cx="2218262" cy="18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4090" y="240422"/>
            <a:ext cx="543931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khu vườn hình vuông có cạnh bằng </a:t>
                </a:r>
                <a14:m>
                  <m:oMath xmlns:m="http://schemas.openxmlformats.org/officeDocument/2006/math"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da-DK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người ta làm một lối đi xung quanh vườn có bề rộng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a-DK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(H.2.1). </a:t>
                </a:r>
                <a:endParaRPr lang="da-DK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6" y="2247900"/>
                <a:ext cx="16683788" cy="2094228"/>
              </a:xfrm>
              <a:prstGeom prst="rect">
                <a:avLst/>
              </a:prstGeom>
              <a:blipFill>
                <a:blip r:embed="rId2"/>
                <a:stretch>
                  <a:fillRect l="-1279" r="-1315" b="-1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diện tích phần đất còn lại là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169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:r>
                  <a:rPr lang="da-DK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bề </a:t>
                </a:r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 </a:t>
                </a:r>
                <a14:m>
                  <m:oMath xmlns:m="http://schemas.openxmlformats.org/officeDocument/2006/math"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da-DK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lối đi là bao nhiêu?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0" y="4451361"/>
                <a:ext cx="11065560" cy="2246769"/>
              </a:xfrm>
              <a:prstGeom prst="rect">
                <a:avLst/>
              </a:prstGeom>
              <a:blipFill>
                <a:blip r:embed="rId4"/>
                <a:stretch>
                  <a:fillRect l="-1983" r="-1928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"/>
          <p:cNvGrpSpPr/>
          <p:nvPr/>
        </p:nvGrpSpPr>
        <p:grpSpPr>
          <a:xfrm rot="5400000">
            <a:off x="7714514" y="-285014"/>
            <a:ext cx="1867726" cy="20649554"/>
            <a:chOff x="0" y="0"/>
            <a:chExt cx="1968665" cy="2801818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491509" y="3526347"/>
            <a:ext cx="3693442" cy="5158766"/>
            <a:chOff x="13491509" y="3526347"/>
            <a:chExt cx="3693442" cy="5158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1509" y="3526347"/>
              <a:ext cx="3693442" cy="42841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694464" y="8038782"/>
              <a:ext cx="12875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H.2.1</a:t>
              </a:r>
              <a:endParaRPr lang="en-US" sz="360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626" y="7384559"/>
            <a:ext cx="1314267" cy="21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19200" y="800100"/>
            <a:ext cx="4267200" cy="1769443"/>
          </a:xfrm>
          <a:prstGeom prst="roundRect">
            <a:avLst/>
          </a:prstGeom>
          <a:solidFill>
            <a:srgbClr val="B72F35"/>
          </a:solidFill>
          <a:ln>
            <a:solidFill>
              <a:srgbClr val="DA70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60565" y="34671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7707" y="571500"/>
            <a:ext cx="1093489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40000"/>
              </a:lnSpc>
              <a:buClr>
                <a:srgbClr val="2D1549"/>
              </a:buClr>
              <a:buSzPts val="1100"/>
              <a:defRPr/>
            </a:pPr>
            <a:r>
              <a:rPr lang="en-US" sz="38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</a:t>
            </a:r>
            <a:r>
              <a:rPr lang="en-US" sz="38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điều kiện xác định của mỗi phương trình sau:</a:t>
            </a:r>
            <a:endParaRPr lang="vi-VN" sz="3800" i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;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944" y="1638010"/>
                <a:ext cx="10896600" cy="12125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𝑎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−1≠0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321267"/>
                <a:ext cx="7239000" cy="4567341"/>
              </a:xfrm>
              <a:prstGeom prst="rect">
                <a:avLst/>
              </a:prstGeom>
              <a:blipFill>
                <a:blip r:embed="rId3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8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endParaRPr lang="en-US" sz="38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188250"/>
                <a:ext cx="7989316" cy="4833374"/>
              </a:xfrm>
              <a:prstGeom prst="rect">
                <a:avLst/>
              </a:prstGeom>
              <a:blipFill>
                <a:blip r:embed="rId4"/>
                <a:stretch>
                  <a:fillRect l="-2519" b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9079487" y="4838700"/>
            <a:ext cx="0" cy="544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8357836"/>
            <a:ext cx="1547371" cy="19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95400" y="0"/>
            <a:ext cx="11506200" cy="1318265"/>
            <a:chOff x="304800" y="227299"/>
            <a:chExt cx="24689744" cy="1624305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304800" y="227299"/>
              <a:ext cx="24689744" cy="1624305"/>
            </a:xfrm>
            <a:prstGeom prst="round1Rect">
              <a:avLst>
                <a:gd name="adj" fmla="val 29216"/>
              </a:avLst>
            </a:prstGeom>
            <a:solidFill>
              <a:srgbClr val="FFD34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2044" y="349364"/>
              <a:ext cx="22104060" cy="1235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vi-VN" sz="4500" b="1" kern="100">
                  <a:ea typeface="Malgun Gothic" panose="020B0503020000020004" pitchFamily="34" charset="-127"/>
                  <a:cs typeface="Arial" panose="020B0604020202020204" pitchFamily="34" charset="0"/>
                </a:rPr>
                <a:t>Cách giải phương trình chứa ẩn ở mẫu</a:t>
              </a:r>
              <a:endParaRPr lang="en-US" sz="45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57400" y="2400300"/>
            <a:ext cx="14554200" cy="6898463"/>
            <a:chOff x="588199" y="2095500"/>
            <a:chExt cx="14554200" cy="6898463"/>
          </a:xfrm>
        </p:grpSpPr>
        <p:sp>
          <p:nvSpPr>
            <p:cNvPr id="21" name="Rounded Rectangle 20"/>
            <p:cNvSpPr/>
            <p:nvPr/>
          </p:nvSpPr>
          <p:spPr>
            <a:xfrm>
              <a:off x="600231" y="2095500"/>
              <a:ext cx="1724469" cy="1219200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</a:t>
              </a:r>
              <a:r>
                <a:rPr lang="en-US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+9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</m:t>
                        </m:r>
                        <m:r>
                          <m:rPr>
                            <m:nor/>
                          </m:rPr>
                          <a:rPr lang="vi-VN" sz="4000"/>
                          <m:t>(2)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4600" y="2106730"/>
                  <a:ext cx="8934241" cy="12488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588199" y="3783498"/>
              <a:ext cx="14554200" cy="5210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Hãy thực hiện các yêu cầu sau để giải phương trình (2):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a) Tìm điều kiện xác định của phương trình (2);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b) Quy đồng mẫu hai vế của phương trình (2), rồi khử mẫu;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c) Giải phương trình vừa tìm được;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/>
                <a:t>d) Kết luận nghiệm của phương trình (2</a:t>
              </a:r>
              <a:r>
                <a:rPr lang="vi-VN" sz="4000" smtClean="0"/>
                <a:t>).</a:t>
              </a:r>
              <a:endParaRPr lang="vi-VN" sz="400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8738" y="1080090"/>
            <a:ext cx="1754862" cy="2043439"/>
          </a:xfrm>
          <a:prstGeom prst="rect">
            <a:avLst/>
          </a:prstGeom>
        </p:spPr>
      </p:pic>
      <p:grpSp>
        <p:nvGrpSpPr>
          <p:cNvPr id="28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30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1066800" y="-434992"/>
            <a:ext cx="2362200" cy="10721992"/>
            <a:chOff x="0" y="0"/>
            <a:chExt cx="2980941" cy="2823899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69" y="7766425"/>
            <a:ext cx="1754862" cy="20434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38253" y="6256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ĐKXĐ: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≠0;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≠3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800"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+9</m:t>
                              </m:r>
                            </m:e>
                          </m:d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b="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−9=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=−9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smtClean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thấy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thỏa mãn ĐKXĐ.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vi-VN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254" y="1104900"/>
                <a:ext cx="9316546" cy="8559010"/>
              </a:xfrm>
              <a:prstGeom prst="rect">
                <a:avLst/>
              </a:prstGeom>
              <a:blipFill>
                <a:blip r:embed="rId3"/>
                <a:stretch>
                  <a:fillRect l="-2158" b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2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1"/>
          <p:cNvGrpSpPr/>
          <p:nvPr/>
        </p:nvGrpSpPr>
        <p:grpSpPr>
          <a:xfrm>
            <a:off x="1295400" y="579520"/>
            <a:ext cx="15837173" cy="8991274"/>
            <a:chOff x="0" y="0"/>
            <a:chExt cx="3434477" cy="724716"/>
          </a:xfrm>
        </p:grpSpPr>
        <p:sp>
          <p:nvSpPr>
            <p:cNvPr id="16" name="Freeform 12"/>
            <p:cNvSpPr/>
            <p:nvPr/>
          </p:nvSpPr>
          <p:spPr>
            <a:xfrm>
              <a:off x="33050" y="24568"/>
              <a:ext cx="3401427" cy="700148"/>
            </a:xfrm>
            <a:custGeom>
              <a:avLst/>
              <a:gdLst/>
              <a:ahLst/>
              <a:cxnLst/>
              <a:rect l="l" t="t" r="r" b="b"/>
              <a:pathLst>
                <a:path w="3374609" h="703873">
                  <a:moveTo>
                    <a:pt x="0" y="0"/>
                  </a:moveTo>
                  <a:lnTo>
                    <a:pt x="3374609" y="0"/>
                  </a:lnTo>
                  <a:lnTo>
                    <a:pt x="3374609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3"/>
            <p:cNvSpPr/>
            <p:nvPr/>
          </p:nvSpPr>
          <p:spPr>
            <a:xfrm>
              <a:off x="6350" y="6350"/>
              <a:ext cx="3374610" cy="703873"/>
            </a:xfrm>
            <a:custGeom>
              <a:avLst/>
              <a:gdLst/>
              <a:ahLst/>
              <a:cxnLst/>
              <a:rect l="l" t="t" r="r" b="b"/>
              <a:pathLst>
                <a:path w="3374610" h="703873">
                  <a:moveTo>
                    <a:pt x="0" y="0"/>
                  </a:moveTo>
                  <a:lnTo>
                    <a:pt x="3374610" y="0"/>
                  </a:lnTo>
                  <a:lnTo>
                    <a:pt x="3374610" y="703873"/>
                  </a:lnTo>
                  <a:lnTo>
                    <a:pt x="0" y="703873"/>
                  </a:lnTo>
                  <a:close/>
                </a:path>
              </a:pathLst>
            </a:custGeom>
            <a:solidFill>
              <a:srgbClr val="FFE8E7"/>
            </a:solidFill>
          </p:spPr>
        </p:sp>
        <p:sp>
          <p:nvSpPr>
            <p:cNvPr id="18" name="Freeform 14"/>
            <p:cNvSpPr/>
            <p:nvPr/>
          </p:nvSpPr>
          <p:spPr>
            <a:xfrm>
              <a:off x="0" y="0"/>
              <a:ext cx="3387310" cy="716573"/>
            </a:xfrm>
            <a:custGeom>
              <a:avLst/>
              <a:gdLst/>
              <a:ahLst/>
              <a:cxnLst/>
              <a:rect l="l" t="t" r="r" b="b"/>
              <a:pathLst>
                <a:path w="3387310" h="716573">
                  <a:moveTo>
                    <a:pt x="3387310" y="716573"/>
                  </a:moveTo>
                  <a:lnTo>
                    <a:pt x="0" y="716573"/>
                  </a:lnTo>
                  <a:lnTo>
                    <a:pt x="0" y="0"/>
                  </a:lnTo>
                  <a:lnTo>
                    <a:pt x="3387310" y="0"/>
                  </a:lnTo>
                  <a:lnTo>
                    <a:pt x="3387310" y="716573"/>
                  </a:lnTo>
                  <a:close/>
                  <a:moveTo>
                    <a:pt x="12700" y="703873"/>
                  </a:moveTo>
                  <a:lnTo>
                    <a:pt x="3374610" y="703873"/>
                  </a:lnTo>
                  <a:lnTo>
                    <a:pt x="3374610" y="12700"/>
                  </a:lnTo>
                  <a:lnTo>
                    <a:pt x="12700" y="12700"/>
                  </a:lnTo>
                  <a:lnTo>
                    <a:pt x="12700" y="70387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766473" y="1535600"/>
            <a:ext cx="2105446" cy="20157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57748" y="1241746"/>
            <a:ext cx="120949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 giải phương trình </a:t>
            </a: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chứa ẩn ở mẫu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237" y="2465896"/>
            <a:ext cx="14478000" cy="649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r>
              <a:rPr kumimoji="0" lang="en-US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 điều kiện xác định của phương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trình.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Quy đồng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mẫu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hai vế của phương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trình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rồi khử 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mẫu.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marR="0" lvl="0" indent="-685800" algn="just" defTabSz="1828800" rtl="0" eaLnBrk="1" fontAlgn="auto" latinLnBrk="0" hangingPunct="1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 phương trình vừa </a:t>
            </a:r>
            <a:r>
              <a:rPr kumimoji="0" lang="en-US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</a:t>
            </a:r>
            <a:r>
              <a:rPr kumimoji="0" lang="vi-VN" sz="3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được.</a:t>
            </a:r>
            <a:endParaRPr kumimoji="0" lang="en-US" sz="3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685800" lvl="0" indent="-685800" algn="just" defTabSz="1828800">
              <a:lnSpc>
                <a:spcPct val="165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Font typeface="Arial" panose="020B0604020202020204" pitchFamily="34" charset="0"/>
              <a:buChar char="•"/>
            </a:pPr>
            <a:r>
              <a:rPr kumimoji="0" lang="vi-VN" sz="39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Bước </a:t>
            </a:r>
            <a:r>
              <a:rPr kumimoji="0" lang="vi-VN" sz="39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4. </a:t>
            </a:r>
            <a:r>
              <a:rPr kumimoji="0" lang="en-US" sz="3900" b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(Kết</a:t>
            </a:r>
            <a:r>
              <a:rPr kumimoji="0" lang="en-US" sz="3900" b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luận) </a:t>
            </a:r>
            <a:r>
              <a:rPr lang="vi-VN" sz="3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 các giá trị vừa tìm được của ẩn ở Bước 3, giá trị nào thỏa mãn điều kiện xác định chính là nghiệm của phương trình đã cho.</a:t>
            </a:r>
            <a:endParaRPr kumimoji="0" lang="vi-VN" sz="3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6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57200" y="342900"/>
            <a:ext cx="2446942" cy="1222427"/>
          </a:xfrm>
          <a:prstGeom prst="horizontalScroll">
            <a:avLst/>
          </a:prstGeom>
          <a:solidFill>
            <a:srgbClr val="FFE8E7"/>
          </a:solidFill>
          <a:ln>
            <a:solidFill>
              <a:srgbClr val="DA707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</a:t>
            </a:r>
            <a:r>
              <a:rPr kumimoji="0" lang="en-US" sz="37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31" y="8343900"/>
            <a:ext cx="1291215" cy="1291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Điều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kiện xác </a:t>
                </a:r>
                <a:r>
                  <a:rPr kumimoji="0" lang="vi-VN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định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≠2.</m:t>
                    </m:r>
                  </m:oMath>
                </a14:m>
                <a:endPara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1943100"/>
                <a:ext cx="13048859" cy="737574"/>
              </a:xfrm>
              <a:prstGeom prst="rect">
                <a:avLst/>
              </a:prstGeom>
              <a:blipFill>
                <a:blip r:embed="rId5"/>
                <a:stretch>
                  <a:fillRect l="-1449" t="-826" b="-30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45" y="38100"/>
                <a:ext cx="11399955" cy="15471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53189" y="1999264"/>
            <a:ext cx="1212191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7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7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37177" y="2857500"/>
            <a:ext cx="15009681" cy="1245790"/>
            <a:chOff x="2209800" y="3483677"/>
            <a:chExt cx="15009681" cy="1245790"/>
          </a:xfrm>
        </p:grpSpPr>
        <p:sp>
          <p:nvSpPr>
            <p:cNvPr id="4" name="Rectangle 3"/>
            <p:cNvSpPr/>
            <p:nvPr/>
          </p:nvSpPr>
          <p:spPr>
            <a:xfrm>
              <a:off x="2209800" y="3761236"/>
              <a:ext cx="76466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Quy đồng mẫu và khử mẫu, ta được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6279" y="3483677"/>
                  <a:ext cx="7483202" cy="124579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053219" y="4152900"/>
            <a:ext cx="6319485" cy="686294"/>
            <a:chOff x="2500003" y="5034829"/>
            <a:chExt cx="6319485" cy="686294"/>
          </a:xfrm>
        </p:grpSpPr>
        <p:sp>
          <p:nvSpPr>
            <p:cNvPr id="32" name="Rectangle 31"/>
            <p:cNvSpPr/>
            <p:nvPr/>
          </p:nvSpPr>
          <p:spPr>
            <a:xfrm>
              <a:off x="2500003" y="5034829"/>
              <a:ext cx="1518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Suy ra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=3</m:t>
                        </m:r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661" y="5074792"/>
                  <a:ext cx="4843827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endParaRPr lang="en-US" sz="3600" smtClean="0"/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         	     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−4+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+1=3</m:t>
                    </m:r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 b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−3=3</m:t>
                    </m:r>
                  </m:oMath>
                </a14:m>
                <a:endParaRPr lang="en-US" sz="3600"/>
              </a:p>
              <a:p>
                <a:pPr lvl="0"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60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							  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360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trị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	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không thoả mãn ĐKXĐ. Vậy phương trình vô nghiệm.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19" y="5094387"/>
                <a:ext cx="13966837" cy="5078313"/>
              </a:xfrm>
              <a:prstGeom prst="rect">
                <a:avLst/>
              </a:prstGeom>
              <a:blipFill>
                <a:blip r:embed="rId9"/>
                <a:stretch>
                  <a:fillRect l="-1353" b="-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8428" y="7223853"/>
            <a:ext cx="2144151" cy="26604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2354" y="114300"/>
            <a:ext cx="15632001" cy="1533240"/>
            <a:chOff x="492354" y="266700"/>
            <a:chExt cx="15632001" cy="1533240"/>
          </a:xfrm>
        </p:grpSpPr>
        <p:sp>
          <p:nvSpPr>
            <p:cNvPr id="17" name="Rounded Rectangle 16"/>
            <p:cNvSpPr/>
            <p:nvPr/>
          </p:nvSpPr>
          <p:spPr>
            <a:xfrm>
              <a:off x="492354" y="647700"/>
              <a:ext cx="3886200" cy="98646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tập 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3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400" y="266700"/>
                  <a:ext cx="11399955" cy="15332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ĐKXĐ</a:t>
                </a:r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vi-VN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−1)</m:t>
                          </m:r>
                          <m:r>
                            <m:rPr>
                              <m:nor/>
                            </m:rPr>
                            <a:rPr lang="vi-VN" sz="3800"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800">
                              <a:latin typeface="Arial" panose="020B0604020202020204" pitchFamily="34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vi-VN" sz="3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i="1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	</a:t>
                </a:r>
                <a:r>
                  <a:rPr lang="en-US" sz="3800" i="1" smtClean="0">
                    <a:latin typeface="Cambria Math" panose="020405030504060302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	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+1−4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800"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			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337" y="2289619"/>
                <a:ext cx="12050614" cy="7806881"/>
              </a:xfrm>
              <a:prstGeom prst="rect">
                <a:avLst/>
              </a:prstGeom>
              <a:blipFill>
                <a:blip r:embed="rId6"/>
                <a:stretch>
                  <a:fillRect l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772429" y="2165003"/>
            <a:ext cx="126989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9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9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54108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13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006" y="5676900"/>
            <a:ext cx="1105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 CHƠI BÓNG ĐÁ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Thủ Mô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05101"/>
            <a:ext cx="3032092" cy="2747118"/>
          </a:xfrm>
          <a:prstGeom prst="rect">
            <a:avLst/>
          </a:prstGeom>
        </p:spPr>
      </p:pic>
      <p:pic>
        <p:nvPicPr>
          <p:cNvPr id="9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39100"/>
            <a:ext cx="175846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07895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vi-VN" sz="44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=0;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=−1; 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=+1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6" y="86225"/>
                <a:ext cx="17403580" cy="182077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3605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8282923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	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45585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6145585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1014"/>
                <a:ext cx="15629741" cy="152363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91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90600" y="8255730"/>
            <a:ext cx="6184170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FFE8E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-74385" y="495300"/>
            <a:ext cx="18362385" cy="5231312"/>
            <a:chOff x="-74385" y="1055188"/>
            <a:chExt cx="18362385" cy="5231312"/>
          </a:xfrm>
        </p:grpSpPr>
        <p:grpSp>
          <p:nvGrpSpPr>
            <p:cNvPr id="2" name="Group 2"/>
            <p:cNvGrpSpPr/>
            <p:nvPr/>
          </p:nvGrpSpPr>
          <p:grpSpPr>
            <a:xfrm>
              <a:off x="303409" y="1055188"/>
              <a:ext cx="17620289" cy="5231312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8E4E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74385" y="1219558"/>
              <a:ext cx="18362385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CHƯƠNG II. PHƯƠNG TRÌNH </a:t>
              </a:r>
              <a:endParaRPr lang="en-US" sz="7200" b="1" kern="0" smtClea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 smtClean="0">
                  <a:solidFill>
                    <a:schemeClr val="tx2"/>
                  </a:solidFill>
                  <a:cs typeface="Arial" panose="020B0604020202020204" pitchFamily="34" charset="0"/>
                </a:rPr>
                <a:t>VÀ BẤT </a:t>
              </a: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PHƯƠNG TRÌNH BẬC NHẤT </a:t>
              </a:r>
              <a:endParaRPr lang="en-US" sz="7200" b="1" kern="0" smtClean="0">
                <a:solidFill>
                  <a:schemeClr val="tx2"/>
                </a:solidFill>
                <a:cs typeface="Arial" panose="020B0604020202020204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vi-VN" sz="7200" b="1" kern="0" smtClean="0">
                  <a:solidFill>
                    <a:schemeClr val="tx2"/>
                  </a:solidFill>
                  <a:cs typeface="Arial" panose="020B0604020202020204" pitchFamily="34" charset="0"/>
                </a:rPr>
                <a:t>MỘT </a:t>
              </a:r>
              <a:r>
                <a:rPr lang="vi-VN" sz="7200" b="1" kern="0">
                  <a:solidFill>
                    <a:schemeClr val="tx2"/>
                  </a:solidFill>
                  <a:cs typeface="Arial" panose="020B0604020202020204" pitchFamily="34" charset="0"/>
                </a:rPr>
                <a:t>ẨN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04425" flipH="1">
            <a:off x="459069" y="359104"/>
            <a:ext cx="1477742" cy="104484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250372" y="4152900"/>
            <a:ext cx="5295542" cy="5295542"/>
          </a:xfrm>
          <a:custGeom>
            <a:avLst/>
            <a:gdLst/>
            <a:ahLst/>
            <a:cxnLst/>
            <a:rect l="l" t="t" r="r" b="b"/>
            <a:pathLst>
              <a:path w="5295542" h="5295542">
                <a:moveTo>
                  <a:pt x="0" y="0"/>
                </a:moveTo>
                <a:lnTo>
                  <a:pt x="5295542" y="0"/>
                </a:lnTo>
                <a:lnTo>
                  <a:pt x="5295542" y="5295542"/>
                </a:lnTo>
                <a:lnTo>
                  <a:pt x="0" y="5295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303409" y="6055210"/>
            <a:ext cx="17620290" cy="321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solidFill>
                  <a:srgbClr val="C00000"/>
                </a:solidFill>
                <a:cs typeface="Arial" panose="020B0604020202020204" pitchFamily="34" charset="0"/>
              </a:rPr>
              <a:t>BÀI 4. PHƯƠNG TRÌNH QUY VỀ PHƯƠNG TRÌNH BẬC NHẤT MỘT 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ctr">
                  <a:tabLst>
                    <a:tab pos="180340" algn="l"/>
                    <a:tab pos="630556" algn="l"/>
                    <a:tab pos="3420746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kumimoji="0" lang="en-US" sz="40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8348508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348508"/>
                <a:ext cx="5131402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000" b="1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3.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75" y="98163"/>
                <a:ext cx="14054366" cy="15957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2382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6438900"/>
                <a:ext cx="5151456" cy="158496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=−1;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8405010"/>
                <a:ext cx="5151456" cy="158496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=±1</m:t>
                      </m:r>
                      <m:r>
                        <m:rPr>
                          <m:nor/>
                        </m:rPr>
                        <a:rPr lang="vi-VN" sz="4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654" y="6438900"/>
                <a:ext cx="5151456" cy="158496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indent="180340" algn="just">
                  <a:tabLst>
                    <a:tab pos="180340" algn="l"/>
                    <a:tab pos="630556" algn="l"/>
                    <a:tab pos="3420746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kumimoji="0" lang="en-US" sz="38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2" y="8405010"/>
                <a:ext cx="5151456" cy="158496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543803" y="516726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543803" y="514350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</a:t>
                </a:r>
                <a:endPara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321" y="98162"/>
                <a:ext cx="14173200" cy="146393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3786" y="2541065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9489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765" y="7658100"/>
            <a:ext cx="1055078" cy="9144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56" y="2400301"/>
            <a:ext cx="3032092" cy="274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âu TL A"/>
              <p:cNvSpPr/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24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Câu TL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5" y="8351171"/>
                <a:ext cx="5919106" cy="1608710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âu TL C"/>
              <p:cNvSpPr/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6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Câu TL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17" y="6115987"/>
                <a:ext cx="5919106" cy="1608710"/>
              </a:xfrm>
              <a:prstGeom prst="flowChartTerminator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âu TL B"/>
              <p:cNvSpPr/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12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Câu TL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6115987"/>
                <a:ext cx="5919106" cy="1608710"/>
              </a:xfrm>
              <a:prstGeom prst="flowChartTerminator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âu TL D"/>
              <p:cNvSpPr/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60960" lvl="0"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. 48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Arial" panose="020B0604020202020204" pitchFamily="34" charset="0"/>
                        </a:rPr>
                        <m:t>y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Câu TL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81" y="8307897"/>
                <a:ext cx="5919106" cy="1608710"/>
              </a:xfrm>
              <a:prstGeom prst="flowChartTerminator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ai"/>
          <p:cNvSpPr/>
          <p:nvPr/>
        </p:nvSpPr>
        <p:spPr>
          <a:xfrm>
            <a:off x="7429289" y="4754007"/>
            <a:ext cx="3230546" cy="91048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7429291" y="4730241"/>
            <a:ext cx="3230546" cy="91048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4800" y="38100"/>
            <a:ext cx="17602200" cy="2338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30480" algn="just">
              <a:lnSpc>
                <a:spcPct val="150000"/>
              </a:lnSpc>
            </a:pPr>
            <a:r>
              <a:rPr lang="fr-FR" sz="3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</a:t>
            </a:r>
            <a:r>
              <a:rPr lang="fr-FR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người làm chung công việc trong 4 ngày thì xong. Nhưng chỉ làm được trong 2 ngày,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đi làm công việc khác, người thứ hai làm tiếp trong 6 ngày nữa thì xong. Hỏi người </a:t>
            </a:r>
            <a:r>
              <a:rPr lang="vi-VN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 nhất 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một mình thì bao lâu xong công việc?</a:t>
            </a:r>
            <a:endParaRPr lang="en-US" sz="3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15s">
            <a:hlinkClick r:id="" action="ppaction://media"/>
            <a:extLst>
              <a:ext uri="{FF2B5EF4-FFF2-40B4-BE49-F238E27FC236}">
                <a16:creationId xmlns:a16="http://schemas.microsoft.com/office/drawing/2014/main" id="{99DEE66F-3784-4741-8AFE-FEB5C31457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143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3786" y="2830310"/>
            <a:ext cx="3842352" cy="246559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9573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0" y="0"/>
            <a:ext cx="16948484" cy="10287000"/>
            <a:chOff x="0" y="0"/>
            <a:chExt cx="4101451" cy="2801818"/>
          </a:xfrm>
          <a:solidFill>
            <a:srgbClr val="FFE8E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1451" cy="2801819"/>
            </a:xfrm>
            <a:custGeom>
              <a:avLst/>
              <a:gdLst/>
              <a:ahLst/>
              <a:cxnLst/>
              <a:rect l="l" t="t" r="r" b="b"/>
              <a:pathLst>
                <a:path w="4101451" h="2801819">
                  <a:moveTo>
                    <a:pt x="0" y="0"/>
                  </a:moveTo>
                  <a:lnTo>
                    <a:pt x="4101451" y="0"/>
                  </a:lnTo>
                  <a:lnTo>
                    <a:pt x="4101451" y="2801819"/>
                  </a:lnTo>
                  <a:lnTo>
                    <a:pt x="0" y="2801819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1451" cy="283991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03" y="8402464"/>
            <a:ext cx="1194146" cy="146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3080" y="27137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0235" y="419100"/>
            <a:ext cx="120444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 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2.1</a:t>
            </a: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(SGK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– </a:t>
            </a:r>
            <a:r>
              <a:rPr kumimoji="0" lang="vi-VN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tr.</a:t>
            </a: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30</a:t>
            </a:r>
            <a:r>
              <a:rPr kumimoji="0" lang="en-US" sz="3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 </a:t>
            </a: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 </a:t>
            </a:r>
            <a:r>
              <a: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 phương </a:t>
            </a: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 sau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4" y="3552688"/>
                <a:ext cx="7142845" cy="4376583"/>
              </a:xfrm>
              <a:prstGeom prst="rect">
                <a:avLst/>
              </a:prstGeom>
              <a:blipFill>
                <a:blip r:embed="rId5"/>
                <a:stretch>
                  <a:fillRect l="-2818" r="-2904" b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20235" y="1382086"/>
            <a:ext cx="13858227" cy="1018120"/>
            <a:chOff x="620235" y="1382086"/>
            <a:chExt cx="13858227" cy="1018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235" y="1406398"/>
                  <a:ext cx="3459152" cy="969496"/>
                </a:xfrm>
                <a:prstGeom prst="rect">
                  <a:avLst/>
                </a:prstGeom>
                <a:blipFill>
                  <a:blip r:embed="rId6"/>
                  <a:stretch>
                    <a:fillRect l="-5820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0" y="1382086"/>
              <a:ext cx="5334462" cy="10181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b="0" i="1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552688"/>
                <a:ext cx="7467600" cy="6481261"/>
              </a:xfrm>
              <a:prstGeom prst="rect">
                <a:avLst/>
              </a:prstGeom>
              <a:blipFill>
                <a:blip r:embed="rId8"/>
                <a:stretch>
                  <a:fillRect l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8382000" y="38481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46196">
            <a:off x="15804892" y="222004"/>
            <a:ext cx="2618300" cy="263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+1+3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+1−3</m:t>
                        </m:r>
                        <m:r>
                          <a:rPr lang="vi-VN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en-US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:r>
                  <a:rPr lang="vi-VN" sz="380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</a:t>
                </a:r>
                <a:r>
                  <a:rPr lang="vi-VN" sz="380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800" smtClean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 b="0" i="0" smtClean="0"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3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266" y="3330031"/>
                <a:ext cx="7876788" cy="7147469"/>
              </a:xfrm>
              <a:prstGeom prst="rect">
                <a:avLst/>
              </a:prstGeom>
              <a:blipFill>
                <a:blip r:embed="rId3"/>
                <a:stretch>
                  <a:fillRect l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20235" y="266700"/>
            <a:ext cx="14537549" cy="2091392"/>
            <a:chOff x="620235" y="287804"/>
            <a:chExt cx="14537549" cy="2091392"/>
          </a:xfrm>
        </p:grpSpPr>
        <p:sp>
          <p:nvSpPr>
            <p:cNvPr id="9" name="Rectangle 8"/>
            <p:cNvSpPr/>
            <p:nvPr/>
          </p:nvSpPr>
          <p:spPr>
            <a:xfrm>
              <a:off x="620235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2.2</a:t>
              </a:r>
              <a:r>
                <a:rPr kumimoji="0" lang="vi-VN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(SGK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</a:t>
              </a:r>
              <a:r>
                <a: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các phương </a:t>
              </a: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trình sau</a:t>
              </a:r>
              <a:endParaRPr kumimoji="0" lang="en-US" sz="3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19" y="1409700"/>
                  <a:ext cx="5805628" cy="969496"/>
                </a:xfrm>
                <a:prstGeom prst="rect">
                  <a:avLst/>
                </a:prstGeom>
                <a:blipFill>
                  <a:blip r:embed="rId4"/>
                  <a:stretch>
                    <a:fillRect l="-3466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fr-FR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1409700"/>
                  <a:ext cx="5175584" cy="969496"/>
                </a:xfrm>
                <a:prstGeom prst="rect">
                  <a:avLst/>
                </a:prstGeom>
                <a:blipFill>
                  <a:blip r:embed="rId5"/>
                  <a:stretch>
                    <a:fillRect l="-3887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220280" y="2430308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839200" y="3619500"/>
            <a:ext cx="0" cy="6403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9" y="3467100"/>
                <a:ext cx="7558594" cy="5970865"/>
              </a:xfrm>
              <a:prstGeom prst="rect">
                <a:avLst/>
              </a:prstGeom>
              <a:blipFill>
                <a:blip r:embed="rId6"/>
                <a:stretch>
                  <a:fillRect l="-2661" r="-2661" b="-1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1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-609600" y="-16042"/>
            <a:ext cx="1459832" cy="10638154"/>
            <a:chOff x="0" y="0"/>
            <a:chExt cx="1389657" cy="280181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89657" cy="2801819"/>
            </a:xfrm>
            <a:custGeom>
              <a:avLst/>
              <a:gdLst/>
              <a:ahLst/>
              <a:cxnLst/>
              <a:rect l="l" t="t" r="r" b="b"/>
              <a:pathLst>
                <a:path w="1389657" h="2801819">
                  <a:moveTo>
                    <a:pt x="0" y="0"/>
                  </a:moveTo>
                  <a:lnTo>
                    <a:pt x="1389657" y="0"/>
                  </a:lnTo>
                  <a:lnTo>
                    <a:pt x="1389657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1389657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9577" y="190500"/>
            <a:ext cx="15386221" cy="2703237"/>
            <a:chOff x="470217" y="287804"/>
            <a:chExt cx="15386221" cy="2703237"/>
          </a:xfrm>
        </p:grpSpPr>
        <p:sp>
          <p:nvSpPr>
            <p:cNvPr id="12" name="Rectangle 11"/>
            <p:cNvSpPr/>
            <p:nvPr/>
          </p:nvSpPr>
          <p:spPr>
            <a:xfrm>
              <a:off x="573640" y="287804"/>
              <a:ext cx="120444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8288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</a:t>
              </a: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2.3</a:t>
              </a:r>
              <a:r>
                <a:rPr kumimoji="0" lang="vi-VN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vi-VN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(SGK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– </a:t>
              </a:r>
              <a:r>
                <a:rPr kumimoji="0" lang="vi-VN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tr.</a:t>
              </a:r>
              <a:r>
                <a:rPr kumimoji="0" lang="en-US" sz="37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30</a:t>
              </a:r>
              <a:r>
                <a:rPr kumimoji="0" lang="en-US" sz="3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)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Giải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các phương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trình sau</a:t>
              </a:r>
              <a:endParaRPr kumimoji="0" lang="en-US" sz="3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17" y="1049804"/>
                  <a:ext cx="8028223" cy="194123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7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vi-VN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7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vi-VN" sz="37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oMath>
                    </m:oMathPara>
                  </a14:m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38" y="1049804"/>
                  <a:ext cx="6900800" cy="18318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KX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Đ: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≠−1</m:t>
                      </m:r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(thỏa mãn điều kiện)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848100"/>
                <a:ext cx="9144000" cy="5858720"/>
              </a:xfrm>
              <a:prstGeom prst="rect">
                <a:avLst/>
              </a:prstGeom>
              <a:blipFill>
                <a:blip r:embed="rId4"/>
                <a:stretch>
                  <a:fillRect l="-2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7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37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ĐKXĐ</a:t>
                </a:r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7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7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7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7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152213"/>
                <a:ext cx="8559995" cy="559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906078" y="3014317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24999" y="4161580"/>
            <a:ext cx="1" cy="5858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14300"/>
            <a:ext cx="16535400" cy="13335000"/>
            <a:chOff x="3848458" y="0"/>
            <a:chExt cx="14753656" cy="133350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1508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1844011" y="1257300"/>
            <a:ext cx="14599117" cy="314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7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13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13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5143500"/>
            <a:ext cx="4976438" cy="51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5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2.4</a:t>
                </a: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Bác An có một mảnh đất hình chữ nhật với chiều dài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14 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và chiều rộng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12 </m:t>
                    </m:r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𝑚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Bác</a:t>
                </a:r>
                <a:r>
                  <a:rPr lang="en-US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dự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định xây nhà trên mảnh đất đó và dành một phần diện tích đất để làm sân vườn như Hình 2.3. Biết diện tích đất làm nhà là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40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40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Hỏi </a:t>
                </a:r>
                <a14:m>
                  <m:oMath xmlns:m="http://schemas.openxmlformats.org/officeDocument/2006/math">
                    <m:r>
                      <a:rPr lang="vi-VN" sz="40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40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bằng bao nhiêu mét?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11" y="472738"/>
                <a:ext cx="16011189" cy="3908762"/>
              </a:xfrm>
              <a:prstGeom prst="rect">
                <a:avLst/>
              </a:prstGeom>
              <a:blipFill>
                <a:blip r:embed="rId3"/>
                <a:stretch>
                  <a:fillRect l="-1370" r="-1294" b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53673"/>
            <a:ext cx="5775995" cy="5029200"/>
          </a:xfrm>
          <a:prstGeom prst="rect">
            <a:avLst/>
          </a:prstGeom>
        </p:spPr>
      </p:pic>
      <p:pic>
        <p:nvPicPr>
          <p:cNvPr id="20" name="Picture 19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294D2E-D92A-98FD-A51A-8B854A60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591300"/>
            <a:ext cx="3308600" cy="3308600"/>
          </a:xfrm>
          <a:prstGeom prst="rect">
            <a:avLst/>
          </a:prstGeom>
        </p:spPr>
      </p:pic>
      <p:grpSp>
        <p:nvGrpSpPr>
          <p:cNvPr id="21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8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52600" y="-434992"/>
            <a:ext cx="2362200" cy="10721992"/>
            <a:chOff x="0" y="0"/>
            <a:chExt cx="2980941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2"/>
          <p:cNvGrpSpPr/>
          <p:nvPr/>
        </p:nvGrpSpPr>
        <p:grpSpPr>
          <a:xfrm>
            <a:off x="17754600" y="-434992"/>
            <a:ext cx="2362200" cy="10721992"/>
            <a:chOff x="0" y="0"/>
            <a:chExt cx="2980941" cy="2823899"/>
          </a:xfrm>
        </p:grpSpPr>
        <p:sp>
          <p:nvSpPr>
            <p:cNvPr id="17" name="Freeform 3"/>
            <p:cNvSpPr/>
            <p:nvPr/>
          </p:nvSpPr>
          <p:spPr>
            <a:xfrm>
              <a:off x="0" y="0"/>
              <a:ext cx="2980941" cy="2823899"/>
            </a:xfrm>
            <a:custGeom>
              <a:avLst/>
              <a:gdLst/>
              <a:ahLst/>
              <a:cxnLst/>
              <a:rect l="l" t="t" r="r" b="b"/>
              <a:pathLst>
                <a:path w="2980941" h="2823899">
                  <a:moveTo>
                    <a:pt x="0" y="0"/>
                  </a:moveTo>
                  <a:lnTo>
                    <a:pt x="2980941" y="0"/>
                  </a:lnTo>
                  <a:lnTo>
                    <a:pt x="2980941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8" name="TextBox 4"/>
            <p:cNvSpPr txBox="1"/>
            <p:nvPr/>
          </p:nvSpPr>
          <p:spPr>
            <a:xfrm>
              <a:off x="0" y="-38100"/>
              <a:ext cx="2980941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27138"/>
            <a:ext cx="5351239" cy="465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Xét phần đất làm nhà, ta có:</a:t>
                </a: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</a:t>
                </a: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rộng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14−(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+2)</m:t>
                    </m:r>
                  </m:oMath>
                </a14:m>
                <a:endParaRPr kumimoji="0" lang="en-US" sz="3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Chiều </a:t>
                </a: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dài mảnh đất là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12−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 đề bài ta có diện tích mảnh đất làm nhà là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100 </m:t>
                    </m:r>
                    <m:sSup>
                      <m:sSup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nên ta có phương trình: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[14−(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+2)]  .(12−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vi-VN" sz="3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)=100 </m:t>
                      </m:r>
                    </m:oMath>
                  </m:oMathPara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Ta thấy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=22 </m:t>
                    </m:r>
                  </m:oMath>
                </a14:m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không thỏa mãn.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vi-VN" sz="3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=2.</m:t>
                    </m:r>
                  </m:oMath>
                </a14:m>
                <a:endParaRPr kumimoji="0" lang="vi-VN" sz="3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74" y="1333500"/>
                <a:ext cx="9550326" cy="8694688"/>
              </a:xfrm>
              <a:prstGeom prst="rect">
                <a:avLst/>
              </a:prstGeom>
              <a:blipFill>
                <a:blip r:embed="rId5"/>
                <a:stretch>
                  <a:fillRect l="-2170" b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71600" y="419100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Bài </a:t>
                </a: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2.5</a:t>
                </a: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(SGK</a:t>
                </a: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– </a:t>
                </a:r>
                <a:r>
                  <a:rPr kumimoji="0" lang="vi-VN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tr.</a:t>
                </a:r>
                <a:r>
                  <a:rPr kumimoji="0" lang="en-US" sz="3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30</a:t>
                </a: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Hai người cùng làm chung một công việc thì xong trong 8 giờ. Hai người cùng làm được 4 giờ thì người thứ nhất bị điều đi làm công việc khác. Người thứ hai tiếp tục làm việc trong 12 giờ nữa thì xong công việc. Gọi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là thời gian người thứ nhất làm một mình xong công việc (đơn vị tính là giờ,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&gt; 0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).</a:t>
                </a:r>
              </a:p>
              <a:p>
                <a:pPr lvl="0" algn="just" defTabSz="1828800">
                  <a:lnSpc>
                    <a:spcPct val="165000"/>
                  </a:lnSpc>
                  <a:buClr>
                    <a:srgbClr val="000000"/>
                  </a:buClr>
                  <a:defRPr/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a) Hãy biểu thị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:</a:t>
                </a: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lượng công việc mà người thứ nhất làm được trong 1 </a:t>
                </a: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giờ;</a:t>
                </a:r>
                <a:endParaRPr lang="en-US" sz="3800" kern="0" smtClean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  <a:p>
                <a:pPr marL="571500" lvl="0" indent="-571500" algn="just" defTabSz="1828800">
                  <a:lnSpc>
                    <a:spcPct val="165000"/>
                  </a:lnSpc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Khối </a:t>
                </a: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lượng công việc mà người thứ hai làm được trong 1 giờ</a:t>
                </a:r>
                <a:r>
                  <a:rPr lang="vi-VN" sz="3800" kern="0" smtClea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.</a:t>
                </a:r>
                <a:endParaRPr lang="vi-VN" sz="3800" kern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3038"/>
                <a:ext cx="17754600" cy="6846490"/>
              </a:xfrm>
              <a:prstGeom prst="rect">
                <a:avLst/>
              </a:prstGeom>
              <a:blipFill>
                <a:blip r:embed="rId2"/>
                <a:stretch>
                  <a:fillRect l="-1133" r="-1099" b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</a:pPr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b) Hãy lập phương trình theo </a:t>
                </a:r>
                <a14:m>
                  <m:oMath xmlns:m="http://schemas.openxmlformats.org/officeDocument/2006/math">
                    <m:r>
                      <a:rPr lang="vi-VN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</m:oMath>
                </a14:m>
                <a:r>
                  <a:rPr lang="vi-VN" sz="3800" kern="0">
                    <a:solidFill>
                      <a:prstClr val="black"/>
                    </a:solidFill>
                    <a:latin typeface="Arial"/>
                    <a:cs typeface="Arial" panose="020B0604020202020204" pitchFamily="34" charset="0"/>
                    <a:sym typeface="Arial"/>
                  </a:rPr>
                  <a:t> và giải phương trình đó. Sau đó cho biết, nếu làm một mình thì mỗi người phải làm trong bao lâu mới xong công việc đó.</a:t>
                </a: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033328"/>
                <a:ext cx="14224732" cy="2986972"/>
              </a:xfrm>
              <a:prstGeom prst="rect">
                <a:avLst/>
              </a:prstGeom>
              <a:blipFill>
                <a:blip r:embed="rId4"/>
                <a:stretch>
                  <a:fillRect l="-1414" r="-1372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3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4563" cy="10638154"/>
            <a:chOff x="0" y="0"/>
            <a:chExt cx="1968665" cy="28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067300"/>
            <a:ext cx="2552700" cy="5875056"/>
          </a:xfrm>
          <a:custGeom>
            <a:avLst/>
            <a:gdLst/>
            <a:ahLst/>
            <a:cxnLst/>
            <a:rect l="l" t="t" r="r" b="b"/>
            <a:pathLst>
              <a:path w="2844270" h="6373715">
                <a:moveTo>
                  <a:pt x="0" y="0"/>
                </a:moveTo>
                <a:lnTo>
                  <a:pt x="2844270" y="0"/>
                </a:lnTo>
                <a:lnTo>
                  <a:pt x="2844270" y="6373715"/>
                </a:lnTo>
                <a:lnTo>
                  <a:pt x="0" y="637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-224225" y="373910"/>
            <a:ext cx="748301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endParaRPr lang="en-US" sz="8000" b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67600" y="2086029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8400" y="1454848"/>
            <a:ext cx="74676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da-DK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 </a:t>
            </a: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tích</a:t>
            </a:r>
            <a:endParaRPr lang="en-US" sz="4500" b="1" kern="0">
              <a:solidFill>
                <a:srgbClr val="00487E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27758" y="4418720"/>
            <a:ext cx="1828914" cy="0"/>
          </a:xfrm>
          <a:prstGeom prst="line">
            <a:avLst/>
          </a:prstGeom>
          <a:ln w="381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058400" y="3771900"/>
            <a:ext cx="7467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da-DK" sz="4500" b="1" kern="0" smtClea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 trình chứa ẩn </a:t>
            </a:r>
          </a:p>
          <a:p>
            <a:pPr defTabSz="1828800">
              <a:lnSpc>
                <a:spcPct val="150000"/>
              </a:lnSpc>
              <a:buClr>
                <a:srgbClr val="000000"/>
              </a:buClr>
            </a:pPr>
            <a:r>
              <a:rPr lang="vi-VN" sz="4500" b="1" kern="0">
                <a:solidFill>
                  <a:srgbClr val="00487E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ở mẫu</a:t>
            </a:r>
          </a:p>
        </p:txBody>
      </p:sp>
      <p:sp>
        <p:nvSpPr>
          <p:cNvPr id="30" name="Freeform 10"/>
          <p:cNvSpPr/>
          <p:nvPr/>
        </p:nvSpPr>
        <p:spPr>
          <a:xfrm>
            <a:off x="14859000" y="7846725"/>
            <a:ext cx="2871929" cy="2145632"/>
          </a:xfrm>
          <a:custGeom>
            <a:avLst/>
            <a:gdLst/>
            <a:ahLst/>
            <a:cxnLst/>
            <a:rect l="l" t="t" r="r" b="b"/>
            <a:pathLst>
              <a:path w="3633929" h="2825380">
                <a:moveTo>
                  <a:pt x="0" y="0"/>
                </a:moveTo>
                <a:lnTo>
                  <a:pt x="3633929" y="0"/>
                </a:lnTo>
                <a:lnTo>
                  <a:pt x="3633929" y="2825380"/>
                </a:lnTo>
                <a:lnTo>
                  <a:pt x="0" y="282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fr-FR" sz="36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4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smtClean="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62100"/>
                <a:ext cx="17449800" cy="7892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>
            <a:extLst>
              <a:ext uri="{FF2B5EF4-FFF2-40B4-BE49-F238E27FC236}">
                <a16:creationId xmlns:a16="http://schemas.microsoft.com/office/drawing/2014/main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094" y="7220083"/>
            <a:ext cx="26335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12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ờ,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đượ</m:t>
                      </m:r>
                      <m:r>
                        <m:rPr>
                          <m:nor/>
                        </m:rPr>
                        <a:rPr lang="vi-VN" sz="3800" smtClean="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prstClr val="black"/>
                          </a:solidFill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Giải phương trình được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làm một mình thì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người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nhất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làm trong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12 giờ sẽ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công </a:t>
                </a:r>
                <a:r>
                  <a:rPr lang="vi-VN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việc</a:t>
                </a: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lvl="0"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N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ếu làm một mình thì người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thứ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hai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phải làm trong </a:t>
                </a: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24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giờ sẽ </a:t>
                </a:r>
                <a:r>
                  <a:rPr lang="vi-VN" sz="3800" ker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xong công việc</a:t>
                </a:r>
                <a:r>
                  <a:rPr lang="en-US" sz="3800" kern="0" smtClean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3800" kern="0">
                  <a:solidFill>
                    <a:prstClr val="black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714500"/>
                <a:ext cx="17449800" cy="7379713"/>
              </a:xfrm>
              <a:prstGeom prst="rect">
                <a:avLst/>
              </a:prstGeom>
              <a:blipFill>
                <a:blip r:embed="rId2"/>
                <a:stretch>
                  <a:fillRect l="-1153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63180" y="732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38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35886"/>
            <a:ext cx="7078033" cy="10721992"/>
            <a:chOff x="0" y="0"/>
            <a:chExt cx="2408296" cy="2823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823899"/>
            </a:xfrm>
            <a:custGeom>
              <a:avLst/>
              <a:gdLst/>
              <a:ahLst/>
              <a:cxnLst/>
              <a:rect l="l" t="t" r="r" b="b"/>
              <a:pathLst>
                <a:path w="2408296" h="2823899">
                  <a:moveTo>
                    <a:pt x="0" y="0"/>
                  </a:moveTo>
                  <a:lnTo>
                    <a:pt x="2408296" y="0"/>
                  </a:lnTo>
                  <a:lnTo>
                    <a:pt x="2408296" y="2823899"/>
                  </a:lnTo>
                  <a:lnTo>
                    <a:pt x="0" y="282389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861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429000" y="-35886"/>
            <a:ext cx="11201400" cy="10498466"/>
          </a:xfrm>
          <a:custGeom>
            <a:avLst/>
            <a:gdLst/>
            <a:ahLst/>
            <a:cxnLst/>
            <a:rect l="l" t="t" r="r" b="b"/>
            <a:pathLst>
              <a:path w="10498466" h="10498466">
                <a:moveTo>
                  <a:pt x="0" y="0"/>
                </a:moveTo>
                <a:lnTo>
                  <a:pt x="10498466" y="0"/>
                </a:lnTo>
                <a:lnTo>
                  <a:pt x="10498466" y="10498466"/>
                </a:lnTo>
                <a:lnTo>
                  <a:pt x="0" y="1049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21307" y="5614041"/>
            <a:ext cx="2835415" cy="5816236"/>
          </a:xfrm>
          <a:custGeom>
            <a:avLst/>
            <a:gdLst/>
            <a:ahLst/>
            <a:cxnLst/>
            <a:rect l="l" t="t" r="r" b="b"/>
            <a:pathLst>
              <a:path w="2835415" h="5816236">
                <a:moveTo>
                  <a:pt x="0" y="0"/>
                </a:moveTo>
                <a:lnTo>
                  <a:pt x="2835415" y="0"/>
                </a:lnTo>
                <a:lnTo>
                  <a:pt x="2835415" y="5816236"/>
                </a:lnTo>
                <a:lnTo>
                  <a:pt x="0" y="5816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31"/>
          <p:cNvSpPr txBox="1"/>
          <p:nvPr/>
        </p:nvSpPr>
        <p:spPr>
          <a:xfrm>
            <a:off x="563362" y="723900"/>
            <a:ext cx="5951306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rgbClr val="1F497D"/>
                </a:solidFill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3000" y="1714500"/>
            <a:ext cx="7677422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Ôn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kiến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4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3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endParaRPr lang="en-US" sz="43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8989" y="3664270"/>
            <a:ext cx="827713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vi-VN" sz="4300" ker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</a:t>
            </a:r>
            <a:r>
              <a:rPr lang="vi-VN" sz="4300" kern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SBT</a:t>
            </a:r>
            <a:endParaRPr lang="en-US" sz="4300" b="1" i="1" kern="0" dirty="0">
              <a:solidFill>
                <a:srgbClr val="000000"/>
              </a:solidFill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82441" y="5614041"/>
            <a:ext cx="8667359" cy="214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5000"/>
              </a:lnSpc>
              <a:buFont typeface="Wingdings" panose="05000000000000000000" pitchFamily="2" charset="2"/>
              <a:buChar char="q"/>
              <a:defRPr/>
            </a:pP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43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43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300" b="1" i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 5: Bất đẳng thức và tính chất</a:t>
            </a:r>
            <a:endParaRPr lang="en-US" sz="4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05875"/>
            <a:ext cx="18288000" cy="6997520"/>
            <a:chOff x="0" y="0"/>
            <a:chExt cx="4816593" cy="1842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42968"/>
            </a:xfrm>
            <a:custGeom>
              <a:avLst/>
              <a:gdLst/>
              <a:ahLst/>
              <a:cxnLst/>
              <a:rect l="l" t="t" r="r" b="b"/>
              <a:pathLst>
                <a:path w="4816592" h="1842968">
                  <a:moveTo>
                    <a:pt x="0" y="0"/>
                  </a:moveTo>
                  <a:lnTo>
                    <a:pt x="4816592" y="0"/>
                  </a:lnTo>
                  <a:lnTo>
                    <a:pt x="4816592" y="1842968"/>
                  </a:lnTo>
                  <a:lnTo>
                    <a:pt x="0" y="1842968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8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2297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074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7541" y="0"/>
            <a:ext cx="6872195" cy="6872195"/>
          </a:xfrm>
          <a:custGeom>
            <a:avLst/>
            <a:gdLst/>
            <a:ahLst/>
            <a:cxnLst/>
            <a:rect l="l" t="t" r="r" b="b"/>
            <a:pathLst>
              <a:path w="6872195" h="6872195">
                <a:moveTo>
                  <a:pt x="0" y="0"/>
                </a:moveTo>
                <a:lnTo>
                  <a:pt x="6872195" y="0"/>
                </a:lnTo>
                <a:lnTo>
                  <a:pt x="6872195" y="6872195"/>
                </a:lnTo>
                <a:lnTo>
                  <a:pt x="0" y="6872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57703" y="457349"/>
            <a:ext cx="1357258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CẢM ƠN </a:t>
            </a:r>
            <a:r>
              <a:rPr lang="vi-VN" sz="8500" b="1" smtClean="0">
                <a:solidFill>
                  <a:srgbClr val="143C3C"/>
                </a:solidFill>
              </a:rPr>
              <a:t>SỰ CHÚ Ý </a:t>
            </a:r>
            <a:endParaRPr lang="vi-VN" sz="8500" b="1">
              <a:solidFill>
                <a:srgbClr val="143C3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8500" b="1">
                <a:solidFill>
                  <a:srgbClr val="143C3C"/>
                </a:solidFill>
              </a:rPr>
              <a:t>THEO DÕI CỦA CÁC EM!</a:t>
            </a:r>
          </a:p>
        </p:txBody>
      </p:sp>
      <p:sp>
        <p:nvSpPr>
          <p:cNvPr id="10" name="Freeform 10"/>
          <p:cNvSpPr/>
          <p:nvPr/>
        </p:nvSpPr>
        <p:spPr>
          <a:xfrm rot="-384349">
            <a:off x="2057569" y="5133075"/>
            <a:ext cx="2464471" cy="3806133"/>
          </a:xfrm>
          <a:custGeom>
            <a:avLst/>
            <a:gdLst/>
            <a:ahLst/>
            <a:cxnLst/>
            <a:rect l="l" t="t" r="r" b="b"/>
            <a:pathLst>
              <a:path w="2464471" h="3806133">
                <a:moveTo>
                  <a:pt x="0" y="0"/>
                </a:moveTo>
                <a:lnTo>
                  <a:pt x="2464471" y="0"/>
                </a:lnTo>
                <a:lnTo>
                  <a:pt x="2464471" y="3806134"/>
                </a:lnTo>
                <a:lnTo>
                  <a:pt x="0" y="380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92200" y="5428704"/>
            <a:ext cx="3034665" cy="4114800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-114300"/>
            <a:ext cx="16078200" cy="13639800"/>
            <a:chOff x="3848458" y="0"/>
            <a:chExt cx="14753656" cy="13639800"/>
          </a:xfrm>
        </p:grpSpPr>
        <p:grpSp>
          <p:nvGrpSpPr>
            <p:cNvPr id="2" name="Group 2"/>
            <p:cNvGrpSpPr/>
            <p:nvPr/>
          </p:nvGrpSpPr>
          <p:grpSpPr>
            <a:xfrm>
              <a:off x="5411443" y="0"/>
              <a:ext cx="13190671" cy="10638154"/>
              <a:chOff x="0" y="0"/>
              <a:chExt cx="3474086" cy="2801818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474086" cy="2801819"/>
              </a:xfrm>
              <a:custGeom>
                <a:avLst/>
                <a:gdLst/>
                <a:ahLst/>
                <a:cxnLst/>
                <a:rect l="l" t="t" r="r" b="b"/>
                <a:pathLst>
                  <a:path w="3474086" h="2801819">
                    <a:moveTo>
                      <a:pt x="0" y="0"/>
                    </a:moveTo>
                    <a:lnTo>
                      <a:pt x="3474086" y="0"/>
                    </a:lnTo>
                    <a:lnTo>
                      <a:pt x="3474086" y="2801819"/>
                    </a:lnTo>
                    <a:lnTo>
                      <a:pt x="0" y="2801819"/>
                    </a:lnTo>
                    <a:close/>
                  </a:path>
                </a:pathLst>
              </a:custGeom>
              <a:solidFill>
                <a:srgbClr val="F3D0D2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3474086" cy="2839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848458" y="7455630"/>
              <a:ext cx="6184170" cy="6184170"/>
            </a:xfrm>
            <a:custGeom>
              <a:avLst/>
              <a:gdLst/>
              <a:ahLst/>
              <a:cxnLst/>
              <a:rect l="l" t="t" r="r" b="b"/>
              <a:pathLst>
                <a:path w="6184170" h="6184170">
                  <a:moveTo>
                    <a:pt x="0" y="0"/>
                  </a:moveTo>
                  <a:lnTo>
                    <a:pt x="6184170" y="0"/>
                  </a:lnTo>
                  <a:lnTo>
                    <a:pt x="6184170" y="6184170"/>
                  </a:lnTo>
                  <a:lnTo>
                    <a:pt x="0" y="6184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367231" y="3266088"/>
            <a:ext cx="13787169" cy="19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9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TÍCH</a:t>
            </a:r>
            <a:endParaRPr lang="en-US" sz="9200" kern="10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33351" y="7048500"/>
            <a:ext cx="4724400" cy="2574798"/>
          </a:xfrm>
          <a:prstGeom prst="rect">
            <a:avLst/>
          </a:prstGeom>
        </p:spPr>
      </p:pic>
      <p:sp>
        <p:nvSpPr>
          <p:cNvPr id="18" name="Freeform 6"/>
          <p:cNvSpPr/>
          <p:nvPr/>
        </p:nvSpPr>
        <p:spPr>
          <a:xfrm>
            <a:off x="12268200" y="-3771900"/>
            <a:ext cx="6739368" cy="6184170"/>
          </a:xfrm>
          <a:custGeom>
            <a:avLst/>
            <a:gdLst/>
            <a:ahLst/>
            <a:cxnLst/>
            <a:rect l="l" t="t" r="r" b="b"/>
            <a:pathLst>
              <a:path w="6184170" h="6184170">
                <a:moveTo>
                  <a:pt x="0" y="0"/>
                </a:moveTo>
                <a:lnTo>
                  <a:pt x="6184170" y="0"/>
                </a:lnTo>
                <a:lnTo>
                  <a:pt x="6184170" y="6184170"/>
                </a:lnTo>
                <a:lnTo>
                  <a:pt x="0" y="61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200400" y="1041769"/>
            <a:ext cx="1752600" cy="1631216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00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endParaRPr lang="en-US" sz="100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3D0D2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800" y="1333500"/>
            <a:ext cx="15305452" cy="1824923"/>
            <a:chOff x="774791" y="392310"/>
            <a:chExt cx="15305452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Phân tích đa thức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thành nhân tử.</a:t>
                  </a:r>
                  <a:endParaRPr lang="vi-VN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53" y="392310"/>
                  <a:ext cx="13146490" cy="1824923"/>
                </a:xfrm>
                <a:prstGeom prst="rect">
                  <a:avLst/>
                </a:prstGeom>
                <a:blipFill>
                  <a:blip r:embed="rId4"/>
                  <a:stretch>
                    <a:fillRect l="-1670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2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72000" y="3826014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000" b="1" i="1" u="sng" smtClean="0">
                <a:solidFill>
                  <a:schemeClr val="tx2"/>
                </a:solidFill>
                <a:cs typeface="Arial" panose="020B0604020202020204" pitchFamily="34" charset="0"/>
              </a:rPr>
              <a:t>Giải</a:t>
            </a:r>
            <a:r>
              <a:rPr lang="en-US" sz="4000" b="1" i="1" u="sng" smtClean="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en-US" sz="4000" b="1" i="1" u="sng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−1+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)=(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+1)(3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vi-VN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71" y="4991100"/>
                <a:ext cx="9144000" cy="40934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7082388" y="-1333500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lum bright="70000" contrast="-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/>
          <p:cNvGrpSpPr/>
          <p:nvPr/>
        </p:nvGrpSpPr>
        <p:grpSpPr>
          <a:xfrm>
            <a:off x="838200" y="739942"/>
            <a:ext cx="16687800" cy="8763000"/>
            <a:chOff x="0" y="0"/>
            <a:chExt cx="1968665" cy="2801818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1968665" cy="2801819"/>
            </a:xfrm>
            <a:custGeom>
              <a:avLst/>
              <a:gdLst/>
              <a:ahLst/>
              <a:cxnLst/>
              <a:rect l="l" t="t" r="r" b="b"/>
              <a:pathLst>
                <a:path w="1968665" h="2801819">
                  <a:moveTo>
                    <a:pt x="0" y="0"/>
                  </a:moveTo>
                  <a:lnTo>
                    <a:pt x="1968665" y="0"/>
                  </a:lnTo>
                  <a:lnTo>
                    <a:pt x="1968665" y="2801819"/>
                  </a:lnTo>
                  <a:lnTo>
                    <a:pt x="0" y="2801819"/>
                  </a:lnTo>
                  <a:close/>
                </a:path>
              </a:pathLst>
            </a:custGeom>
            <a:solidFill>
              <a:srgbClr val="FFFDEA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1968665" cy="2839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60178" y="1411747"/>
            <a:ext cx="15080022" cy="1212689"/>
            <a:chOff x="774791" y="730389"/>
            <a:chExt cx="15080022" cy="1212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</a:t>
                  </a:r>
                  <a:r>
                    <a:rPr kumimoji="0" lang="en-US" sz="4000" b="0" i="0" u="none" strike="noStrike" kern="1200" cap="none" spc="0" normalizeH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phương trình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kumimoji="0" lang="en-US" sz="4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23" y="804542"/>
                  <a:ext cx="13146490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166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774791" y="730389"/>
              <a:ext cx="1748590" cy="1212689"/>
            </a:xfrm>
            <a:prstGeom prst="roundRect">
              <a:avLst/>
            </a:prstGeom>
            <a:solidFill>
              <a:srgbClr val="B72F35"/>
            </a:solidFill>
            <a:ln>
              <a:solidFill>
                <a:srgbClr val="DA7075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</a:t>
              </a: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971408" y="3238500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 i="1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81" y="4457700"/>
                <a:ext cx="9144000" cy="28623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6134100"/>
            <a:ext cx="1865735" cy="3164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20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52" y="6623682"/>
                <a:ext cx="5037148" cy="2482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/>
        </p:nvSpPr>
        <p:spPr>
          <a:xfrm>
            <a:off x="-4173030" y="-304205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1443" y="-304201"/>
            <a:ext cx="11246557" cy="11246557"/>
          </a:xfrm>
          <a:custGeom>
            <a:avLst/>
            <a:gdLst/>
            <a:ahLst/>
            <a:cxnLst/>
            <a:rect l="l" t="t" r="r" b="b"/>
            <a:pathLst>
              <a:path w="11246557" h="11246557">
                <a:moveTo>
                  <a:pt x="0" y="0"/>
                </a:moveTo>
                <a:lnTo>
                  <a:pt x="11246557" y="0"/>
                </a:lnTo>
                <a:lnTo>
                  <a:pt x="11246557" y="11246557"/>
                </a:lnTo>
                <a:lnTo>
                  <a:pt x="0" y="1124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295400" y="723900"/>
            <a:ext cx="15837173" cy="7696203"/>
            <a:chOff x="2093981" y="951497"/>
            <a:chExt cx="13958981" cy="6090223"/>
          </a:xfrm>
        </p:grpSpPr>
        <p:grpSp>
          <p:nvGrpSpPr>
            <p:cNvPr id="14" name="Group 11"/>
            <p:cNvGrpSpPr/>
            <p:nvPr/>
          </p:nvGrpSpPr>
          <p:grpSpPr>
            <a:xfrm>
              <a:off x="2093981" y="951497"/>
              <a:ext cx="13958981" cy="6090223"/>
              <a:chOff x="0" y="0"/>
              <a:chExt cx="3434477" cy="733093"/>
            </a:xfrm>
          </p:grpSpPr>
          <p:sp>
            <p:nvSpPr>
              <p:cNvPr id="16" name="Freeform 12"/>
              <p:cNvSpPr/>
              <p:nvPr/>
            </p:nvSpPr>
            <p:spPr>
              <a:xfrm>
                <a:off x="33050" y="32945"/>
                <a:ext cx="3401427" cy="700148"/>
              </a:xfrm>
              <a:custGeom>
                <a:avLst/>
                <a:gdLst/>
                <a:ahLst/>
                <a:cxnLst/>
                <a:rect l="l" t="t" r="r" b="b"/>
                <a:pathLst>
                  <a:path w="3374609" h="703873">
                    <a:moveTo>
                      <a:pt x="0" y="0"/>
                    </a:moveTo>
                    <a:lnTo>
                      <a:pt x="3374609" y="0"/>
                    </a:lnTo>
                    <a:lnTo>
                      <a:pt x="3374609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3"/>
              <p:cNvSpPr/>
              <p:nvPr/>
            </p:nvSpPr>
            <p:spPr>
              <a:xfrm>
                <a:off x="6350" y="6350"/>
                <a:ext cx="3374610" cy="703873"/>
              </a:xfrm>
              <a:custGeom>
                <a:avLst/>
                <a:gdLst/>
                <a:ahLst/>
                <a:cxnLst/>
                <a:rect l="l" t="t" r="r" b="b"/>
                <a:pathLst>
                  <a:path w="3374610" h="703873">
                    <a:moveTo>
                      <a:pt x="0" y="0"/>
                    </a:moveTo>
                    <a:lnTo>
                      <a:pt x="3374610" y="0"/>
                    </a:lnTo>
                    <a:lnTo>
                      <a:pt x="3374610" y="703873"/>
                    </a:lnTo>
                    <a:lnTo>
                      <a:pt x="0" y="703873"/>
                    </a:lnTo>
                    <a:close/>
                  </a:path>
                </a:pathLst>
              </a:custGeom>
              <a:solidFill>
                <a:srgbClr val="FFE8E7"/>
              </a:solidFill>
            </p:spPr>
          </p:sp>
          <p:sp>
            <p:nvSpPr>
              <p:cNvPr id="18" name="Freeform 14"/>
              <p:cNvSpPr/>
              <p:nvPr/>
            </p:nvSpPr>
            <p:spPr>
              <a:xfrm>
                <a:off x="0" y="0"/>
                <a:ext cx="3387310" cy="716573"/>
              </a:xfrm>
              <a:custGeom>
                <a:avLst/>
                <a:gdLst/>
                <a:ahLst/>
                <a:cxnLst/>
                <a:rect l="l" t="t" r="r" b="b"/>
                <a:pathLst>
                  <a:path w="3387310" h="716573">
                    <a:moveTo>
                      <a:pt x="3387310" y="716573"/>
                    </a:moveTo>
                    <a:lnTo>
                      <a:pt x="0" y="716573"/>
                    </a:lnTo>
                    <a:lnTo>
                      <a:pt x="0" y="0"/>
                    </a:lnTo>
                    <a:lnTo>
                      <a:pt x="3387310" y="0"/>
                    </a:lnTo>
                    <a:lnTo>
                      <a:pt x="3387310" y="716573"/>
                    </a:lnTo>
                    <a:close/>
                    <a:moveTo>
                      <a:pt x="12700" y="703873"/>
                    </a:moveTo>
                    <a:lnTo>
                      <a:pt x="3374610" y="703873"/>
                    </a:lnTo>
                    <a:lnTo>
                      <a:pt x="3374610" y="12700"/>
                    </a:lnTo>
                    <a:lnTo>
                      <a:pt x="12700" y="12700"/>
                    </a:lnTo>
                    <a:lnTo>
                      <a:pt x="12700" y="70387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5"/>
                <p:cNvSpPr txBox="1"/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vi-VN" sz="43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Để giải phương trình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𝑐𝑥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43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d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giải hai phương trình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𝑐𝑥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vi-VN" sz="43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43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Sau đó lấy tất cả các nghiệm của chúng.</a:t>
                  </a:r>
                  <a:endParaRPr lang="en-US" sz="43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329" y="2671435"/>
                  <a:ext cx="11496579" cy="2979304"/>
                </a:xfrm>
                <a:prstGeom prst="rect">
                  <a:avLst/>
                </a:prstGeom>
                <a:blipFill>
                  <a:blip r:embed="rId4"/>
                  <a:stretch>
                    <a:fillRect l="-2571" r="-2571" b="-7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7225928" y="1504771"/>
            <a:ext cx="3765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447516" y="6515100"/>
            <a:ext cx="2871246" cy="274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38200" y="704538"/>
            <a:ext cx="14478000" cy="1238562"/>
            <a:chOff x="1967695" y="1997409"/>
            <a:chExt cx="14160500" cy="1238562"/>
          </a:xfrm>
        </p:grpSpPr>
        <p:sp>
          <p:nvSpPr>
            <p:cNvPr id="20" name="Horizontal Scroll 19"/>
            <p:cNvSpPr/>
            <p:nvPr/>
          </p:nvSpPr>
          <p:spPr>
            <a:xfrm>
              <a:off x="1967695" y="1997409"/>
              <a:ext cx="2393281" cy="1238562"/>
            </a:xfrm>
            <a:prstGeom prst="horizontalScroll">
              <a:avLst/>
            </a:prstGeom>
            <a:solidFill>
              <a:srgbClr val="FFE8E7"/>
            </a:solidFill>
            <a:ln>
              <a:solidFill>
                <a:srgbClr val="DA7075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</a:t>
              </a: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5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ươ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tr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kumimoji="0" lang="en-US" sz="41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kumimoji="0" lang="en-US" sz="41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  <m:r>
                          <a:rPr kumimoji="0" lang="en-US" sz="4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=0</m:t>
                        </m:r>
                      </m:oMath>
                    </m:oMathPara>
                  </a14:m>
                  <a:endParaRPr kumimoji="0" lang="vi-VN" sz="4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914" y="2062307"/>
                  <a:ext cx="14070281" cy="11087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8610600" y="2463779"/>
            <a:ext cx="13211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1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100" b="1" i="1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4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Ta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41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m:t>ó </m:t>
                    </m:r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en-US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41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nên</a:t>
                </a:r>
                <a:r>
                  <a:rPr kumimoji="0" lang="en-US" sz="41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h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oặc</a:t>
                </a:r>
                <a:r>
                  <a:rPr lang="vi-VN" sz="4000" smtClean="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−1</m:t>
                    </m:r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−1=0 </m:t>
                      </m:r>
                      <m:r>
                        <m:rPr>
                          <m:nor/>
                        </m:rPr>
                        <a:rPr lang="vi-VN" sz="4000">
                          <a:solidFill>
                            <a:prstClr val="black"/>
                          </a:solidFill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hay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=1,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ra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877" y="3888264"/>
                <a:ext cx="14722642" cy="58272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0" y="822670"/>
            <a:ext cx="1391538" cy="20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1454</Words>
  <Application>Microsoft Office PowerPoint</Application>
  <PresentationFormat>Custom</PresentationFormat>
  <Paragraphs>291</Paragraphs>
  <Slides>43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Malgun Gothic</vt:lpstr>
      <vt:lpstr>Calibri</vt:lpstr>
      <vt:lpstr>DengXian</vt:lpstr>
      <vt:lpstr>Times New Roman</vt:lpstr>
      <vt:lpstr>Dotum</vt:lpstr>
      <vt:lpstr>Arial</vt:lpstr>
      <vt:lpstr>Cambria Math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Playful Thesis Defense Presentation </dc:title>
  <cp:lastModifiedBy>Admin</cp:lastModifiedBy>
  <cp:revision>213</cp:revision>
  <dcterms:created xsi:type="dcterms:W3CDTF">2006-08-16T00:00:00Z</dcterms:created>
  <dcterms:modified xsi:type="dcterms:W3CDTF">2024-05-31T06:58:19Z</dcterms:modified>
  <dc:identifier>DAF1cscCFCQ</dc:identifier>
</cp:coreProperties>
</file>