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2"/>
  </p:notesMasterIdLst>
  <p:sldIdLst>
    <p:sldId id="321" r:id="rId2"/>
    <p:sldId id="257" r:id="rId3"/>
    <p:sldId id="259" r:id="rId4"/>
    <p:sldId id="258" r:id="rId5"/>
    <p:sldId id="262" r:id="rId6"/>
    <p:sldId id="326" r:id="rId7"/>
    <p:sldId id="299" r:id="rId8"/>
    <p:sldId id="300" r:id="rId9"/>
    <p:sldId id="327" r:id="rId10"/>
    <p:sldId id="329" r:id="rId11"/>
    <p:sldId id="330" r:id="rId12"/>
    <p:sldId id="331" r:id="rId13"/>
    <p:sldId id="332" r:id="rId14"/>
    <p:sldId id="333" r:id="rId15"/>
    <p:sldId id="335" r:id="rId16"/>
    <p:sldId id="269" r:id="rId17"/>
    <p:sldId id="273" r:id="rId18"/>
    <p:sldId id="334" r:id="rId19"/>
    <p:sldId id="320" r:id="rId20"/>
    <p:sldId id="264" r:id="rId21"/>
  </p:sldIdLst>
  <p:sldSz cx="9144000" cy="5143500" type="screen16x9"/>
  <p:notesSz cx="6858000" cy="9144000"/>
  <p:embeddedFontLst>
    <p:embeddedFont>
      <p:font typeface="Georgia" pitchFamily="18" charset="0"/>
      <p:regular r:id="rId23"/>
      <p:bold r:id="rId24"/>
      <p:italic r:id="rId25"/>
      <p:boldItalic r:id="rId26"/>
    </p:embeddedFont>
    <p:embeddedFont>
      <p:font typeface="Nunito Sans" charset="0"/>
      <p:regular r:id="rId27"/>
      <p:bold r:id="rId28"/>
      <p:italic r:id="rId29"/>
      <p:boldItalic r:id="rId30"/>
    </p:embeddedFont>
    <p:embeddedFont>
      <p:font typeface="Muli" charset="0"/>
      <p:regular r:id="rId31"/>
      <p:bold r:id="rId32"/>
      <p:italic r:id="rId33"/>
      <p:boldItalic r:id="rId34"/>
    </p:embeddedFont>
    <p:embeddedFont>
      <p:font typeface="Calibri"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21C09DD-20E4-490C-86EA-0C1ED17FF51C}">
  <a:tblStyle styleId="{A21C09DD-20E4-490C-86EA-0C1ED17FF5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FD1209B-7584-4760-B7E1-FD3E8B4AD23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519062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582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72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c8d0b7f6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c8d0b7f6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832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c8d0b7f6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c8d0b7f6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8844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95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4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8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91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12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6;p3"/>
          <p:cNvSpPr txBox="1">
            <a:spLocks noGrp="1"/>
          </p:cNvSpPr>
          <p:nvPr>
            <p:ph type="ctrTitle"/>
          </p:nvPr>
        </p:nvSpPr>
        <p:spPr>
          <a:xfrm>
            <a:off x="277100" y="284200"/>
            <a:ext cx="2024100" cy="367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a:solidFill>
                  <a:schemeClr val="accent1"/>
                </a:solidFill>
              </a:defRPr>
            </a:lvl1pPr>
            <a:lvl2pPr lvl="1" rtl="0">
              <a:spcBef>
                <a:spcPts val="0"/>
              </a:spcBef>
              <a:spcAft>
                <a:spcPts val="0"/>
              </a:spcAft>
              <a:buClr>
                <a:schemeClr val="accent1"/>
              </a:buClr>
              <a:buSzPts val="2400"/>
              <a:buNone/>
              <a:defRPr>
                <a:solidFill>
                  <a:schemeClr val="accent1"/>
                </a:solidFill>
              </a:defRPr>
            </a:lvl2pPr>
            <a:lvl3pPr lvl="2" rtl="0">
              <a:spcBef>
                <a:spcPts val="0"/>
              </a:spcBef>
              <a:spcAft>
                <a:spcPts val="0"/>
              </a:spcAft>
              <a:buClr>
                <a:schemeClr val="accent1"/>
              </a:buClr>
              <a:buSzPts val="2400"/>
              <a:buNone/>
              <a:defRPr>
                <a:solidFill>
                  <a:schemeClr val="accent1"/>
                </a:solidFill>
              </a:defRPr>
            </a:lvl3pPr>
            <a:lvl4pPr lvl="3" rtl="0">
              <a:spcBef>
                <a:spcPts val="0"/>
              </a:spcBef>
              <a:spcAft>
                <a:spcPts val="0"/>
              </a:spcAft>
              <a:buClr>
                <a:schemeClr val="accent1"/>
              </a:buClr>
              <a:buSzPts val="2400"/>
              <a:buNone/>
              <a:defRPr>
                <a:solidFill>
                  <a:schemeClr val="accent1"/>
                </a:solidFill>
              </a:defRPr>
            </a:lvl4pPr>
            <a:lvl5pPr lvl="4" rtl="0">
              <a:spcBef>
                <a:spcPts val="0"/>
              </a:spcBef>
              <a:spcAft>
                <a:spcPts val="0"/>
              </a:spcAft>
              <a:buClr>
                <a:schemeClr val="accent1"/>
              </a:buClr>
              <a:buSzPts val="2400"/>
              <a:buNone/>
              <a:defRPr>
                <a:solidFill>
                  <a:schemeClr val="accent1"/>
                </a:solidFill>
              </a:defRPr>
            </a:lvl5pPr>
            <a:lvl6pPr lvl="5" rtl="0">
              <a:spcBef>
                <a:spcPts val="0"/>
              </a:spcBef>
              <a:spcAft>
                <a:spcPts val="0"/>
              </a:spcAft>
              <a:buClr>
                <a:schemeClr val="accent1"/>
              </a:buClr>
              <a:buSzPts val="2400"/>
              <a:buNone/>
              <a:defRPr>
                <a:solidFill>
                  <a:schemeClr val="accent1"/>
                </a:solidFill>
              </a:defRPr>
            </a:lvl6pPr>
            <a:lvl7pPr lvl="6" rtl="0">
              <a:spcBef>
                <a:spcPts val="0"/>
              </a:spcBef>
              <a:spcAft>
                <a:spcPts val="0"/>
              </a:spcAft>
              <a:buClr>
                <a:schemeClr val="accent1"/>
              </a:buClr>
              <a:buSzPts val="2400"/>
              <a:buNone/>
              <a:defRPr>
                <a:solidFill>
                  <a:schemeClr val="accent1"/>
                </a:solidFill>
              </a:defRPr>
            </a:lvl7pPr>
            <a:lvl8pPr lvl="7" rtl="0">
              <a:spcBef>
                <a:spcPts val="0"/>
              </a:spcBef>
              <a:spcAft>
                <a:spcPts val="0"/>
              </a:spcAft>
              <a:buClr>
                <a:schemeClr val="accent1"/>
              </a:buClr>
              <a:buSzPts val="2400"/>
              <a:buNone/>
              <a:defRPr>
                <a:solidFill>
                  <a:schemeClr val="accent1"/>
                </a:solidFill>
              </a:defRPr>
            </a:lvl8pPr>
            <a:lvl9pPr lvl="8" rtl="0">
              <a:spcBef>
                <a:spcPts val="0"/>
              </a:spcBef>
              <a:spcAft>
                <a:spcPts val="0"/>
              </a:spcAft>
              <a:buClr>
                <a:schemeClr val="accent1"/>
              </a:buClr>
              <a:buSzPts val="2400"/>
              <a:buNone/>
              <a:defRPr>
                <a:solidFill>
                  <a:schemeClr val="accent1"/>
                </a:solidFill>
              </a:defRPr>
            </a:lvl9pPr>
          </a:lstStyle>
          <a:p>
            <a:endParaRPr/>
          </a:p>
        </p:txBody>
      </p:sp>
      <p:sp>
        <p:nvSpPr>
          <p:cNvPr id="17" name="Google Shape;17;p3"/>
          <p:cNvSpPr txBox="1">
            <a:spLocks noGrp="1"/>
          </p:cNvSpPr>
          <p:nvPr>
            <p:ph type="subTitle" idx="1"/>
          </p:nvPr>
        </p:nvSpPr>
        <p:spPr>
          <a:xfrm>
            <a:off x="277100" y="3983050"/>
            <a:ext cx="20241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9pPr>
          </a:lstStyle>
          <a:p>
            <a:endParaRPr/>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19"/>
        <p:cNvGrpSpPr/>
        <p:nvPr/>
      </p:nvGrpSpPr>
      <p:grpSpPr>
        <a:xfrm>
          <a:off x="0" y="0"/>
          <a:ext cx="0" cy="0"/>
          <a:chOff x="0" y="0"/>
          <a:chExt cx="0" cy="0"/>
        </a:xfrm>
      </p:grpSpPr>
      <p:sp>
        <p:nvSpPr>
          <p:cNvPr id="20" name="Google Shape;20;p4"/>
          <p:cNvSpPr/>
          <p:nvPr/>
        </p:nvSpPr>
        <p:spPr>
          <a:xfrm flipH="1">
            <a:off x="4568412"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subTitle" idx="1"/>
          </p:nvPr>
        </p:nvSpPr>
        <p:spPr>
          <a:xfrm>
            <a:off x="646550" y="1989500"/>
            <a:ext cx="3246900" cy="212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400"/>
              <a:buFont typeface="Georgia"/>
              <a:buNone/>
              <a:defRPr i="1">
                <a:solidFill>
                  <a:srgbClr val="FFFFFF"/>
                </a:solidFill>
                <a:latin typeface="Georgia"/>
                <a:ea typeface="Georgia"/>
                <a:cs typeface="Georgia"/>
                <a:sym typeface="Georgia"/>
              </a:defRPr>
            </a:lvl1pPr>
            <a:lvl2pPr lvl="1"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2pPr>
            <a:lvl3pPr lvl="2"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3pPr>
            <a:lvl4pPr lvl="3"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4pPr>
            <a:lvl5pPr lvl="4"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5pPr>
            <a:lvl6pPr lvl="5"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6pPr>
            <a:lvl7pPr lvl="6"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7pPr>
            <a:lvl8pPr lvl="7"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8pPr>
            <a:lvl9pPr lvl="8"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9pPr>
          </a:lstStyle>
          <a:p>
            <a:endParaRPr/>
          </a:p>
        </p:txBody>
      </p:sp>
      <p:sp>
        <p:nvSpPr>
          <p:cNvPr id="22" name="Google Shape;22;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 name="Google Shape;23;p4"/>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 name="Google Shape;24;p4"/>
          <p:cNvSpPr txBox="1">
            <a:spLocks noGrp="1"/>
          </p:cNvSpPr>
          <p:nvPr>
            <p:ph type="body" idx="2"/>
          </p:nvPr>
        </p:nvSpPr>
        <p:spPr>
          <a:xfrm>
            <a:off x="5130225" y="1016000"/>
            <a:ext cx="3470700" cy="3099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67031"/>
              </a:buClr>
              <a:buSzPts val="1800"/>
              <a:buAutoNum type="arabicPeriod"/>
              <a:defRPr sz="1800"/>
            </a:lvl1pPr>
            <a:lvl2pPr marL="914400" lvl="1" indent="-317500" rtl="0">
              <a:spcBef>
                <a:spcPts val="1000"/>
              </a:spcBef>
              <a:spcAft>
                <a:spcPts val="0"/>
              </a:spcAft>
              <a:buSzPts val="1400"/>
              <a:buAutoNum type="alphaLcPeriod"/>
              <a:defRPr>
                <a:solidFill>
                  <a:srgbClr val="999999"/>
                </a:solidFill>
              </a:defRPr>
            </a:lvl2pPr>
            <a:lvl3pPr marL="1371600" lvl="2" indent="-317500" rtl="0">
              <a:spcBef>
                <a:spcPts val="1000"/>
              </a:spcBef>
              <a:spcAft>
                <a:spcPts val="0"/>
              </a:spcAft>
              <a:buSzPts val="1400"/>
              <a:buAutoNum type="romanLcPeriod"/>
              <a:defRPr>
                <a:solidFill>
                  <a:srgbClr val="999999"/>
                </a:solidFill>
              </a:defRPr>
            </a:lvl3pPr>
            <a:lvl4pPr marL="1828800" lvl="3" indent="-317500" rtl="0">
              <a:spcBef>
                <a:spcPts val="1000"/>
              </a:spcBef>
              <a:spcAft>
                <a:spcPts val="0"/>
              </a:spcAft>
              <a:buSzPts val="1400"/>
              <a:buAutoNum type="arabicPeriod"/>
              <a:defRPr>
                <a:solidFill>
                  <a:srgbClr val="999999"/>
                </a:solidFill>
              </a:defRPr>
            </a:lvl4pPr>
            <a:lvl5pPr marL="2286000" lvl="4" indent="-317500" rtl="0">
              <a:spcBef>
                <a:spcPts val="1000"/>
              </a:spcBef>
              <a:spcAft>
                <a:spcPts val="0"/>
              </a:spcAft>
              <a:buClr>
                <a:srgbClr val="999999"/>
              </a:buClr>
              <a:buSzPts val="1400"/>
              <a:buAutoNum type="alphaLcPeriod"/>
              <a:defRPr>
                <a:solidFill>
                  <a:srgbClr val="999999"/>
                </a:solidFill>
              </a:defRPr>
            </a:lvl5pPr>
            <a:lvl6pPr marL="2743200" lvl="5" indent="-317500" rtl="0">
              <a:spcBef>
                <a:spcPts val="1000"/>
              </a:spcBef>
              <a:spcAft>
                <a:spcPts val="0"/>
              </a:spcAft>
              <a:buClr>
                <a:srgbClr val="999999"/>
              </a:buClr>
              <a:buSzPts val="1400"/>
              <a:buAutoNum type="romanLcPeriod"/>
              <a:defRPr>
                <a:solidFill>
                  <a:srgbClr val="999999"/>
                </a:solidFill>
              </a:defRPr>
            </a:lvl6pPr>
            <a:lvl7pPr marL="3200400" lvl="6" indent="-317500" rtl="0">
              <a:spcBef>
                <a:spcPts val="1000"/>
              </a:spcBef>
              <a:spcAft>
                <a:spcPts val="0"/>
              </a:spcAft>
              <a:buClr>
                <a:srgbClr val="999999"/>
              </a:buClr>
              <a:buSzPts val="1400"/>
              <a:buAutoNum type="arabicPeriod"/>
              <a:defRPr>
                <a:solidFill>
                  <a:srgbClr val="999999"/>
                </a:solidFill>
              </a:defRPr>
            </a:lvl7pPr>
            <a:lvl8pPr marL="3657600" lvl="7" indent="-317500" rtl="0">
              <a:spcBef>
                <a:spcPts val="1000"/>
              </a:spcBef>
              <a:spcAft>
                <a:spcPts val="0"/>
              </a:spcAft>
              <a:buClr>
                <a:srgbClr val="999999"/>
              </a:buClr>
              <a:buSzPts val="1400"/>
              <a:buAutoNum type="alphaLcPeriod"/>
              <a:defRPr>
                <a:solidFill>
                  <a:srgbClr val="999999"/>
                </a:solidFill>
              </a:defRPr>
            </a:lvl8pPr>
            <a:lvl9pPr marL="4114800" lvl="8" indent="-317500" rtl="0">
              <a:spcBef>
                <a:spcPts val="1000"/>
              </a:spcBef>
              <a:spcAft>
                <a:spcPts val="1000"/>
              </a:spcAft>
              <a:buClr>
                <a:srgbClr val="999999"/>
              </a:buClr>
              <a:buSzPts val="1400"/>
              <a:buAutoNum type="romanLcPeriod"/>
              <a:defRPr>
                <a:solidFill>
                  <a:srgbClr val="999999"/>
                </a:solidFill>
              </a:defRPr>
            </a:lvl9pPr>
          </a:lstStyle>
          <a:p>
            <a:endParaRPr/>
          </a:p>
        </p:txBody>
      </p:sp>
      <p:sp>
        <p:nvSpPr>
          <p:cNvPr id="25" name="Google Shape;25;p4"/>
          <p:cNvSpPr txBox="1">
            <a:spLocks noGrp="1"/>
          </p:cNvSpPr>
          <p:nvPr>
            <p:ph type="title"/>
          </p:nvPr>
        </p:nvSpPr>
        <p:spPr>
          <a:xfrm>
            <a:off x="646573" y="1016000"/>
            <a:ext cx="3246900" cy="97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6"/>
        <p:cNvGrpSpPr/>
        <p:nvPr/>
      </p:nvGrpSpPr>
      <p:grpSpPr>
        <a:xfrm>
          <a:off x="0" y="0"/>
          <a:ext cx="0" cy="0"/>
          <a:chOff x="0" y="0"/>
          <a:chExt cx="0" cy="0"/>
        </a:xfrm>
      </p:grpSpPr>
      <p:sp>
        <p:nvSpPr>
          <p:cNvPr id="27" name="Google Shape;27;p5"/>
          <p:cNvSpPr/>
          <p:nvPr/>
        </p:nvSpPr>
        <p:spPr>
          <a:xfrm rot="5400000" flipH="1">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5"/>
          <p:cNvSpPr/>
          <p:nvPr/>
        </p:nvSpPr>
        <p:spPr>
          <a:xfrm>
            <a:off x="-7125" y="1271275"/>
            <a:ext cx="9151200" cy="387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body" idx="1"/>
          </p:nvPr>
        </p:nvSpPr>
        <p:spPr>
          <a:xfrm>
            <a:off x="1847275" y="1704600"/>
            <a:ext cx="5449500" cy="27147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Font typeface="Georgia"/>
              <a:buChar char="▪"/>
              <a:defRPr sz="2400" i="1">
                <a:latin typeface="Georgia"/>
                <a:ea typeface="Georgia"/>
                <a:cs typeface="Georgia"/>
                <a:sym typeface="Georgia"/>
              </a:defRPr>
            </a:lvl1pPr>
            <a:lvl2pPr marL="914400" lvl="1" indent="-381000" algn="ctr" rtl="0">
              <a:spcBef>
                <a:spcPts val="0"/>
              </a:spcBef>
              <a:spcAft>
                <a:spcPts val="0"/>
              </a:spcAft>
              <a:buSzPts val="2400"/>
              <a:buFont typeface="Georgia"/>
              <a:buChar char="-"/>
              <a:defRPr sz="2400" i="1">
                <a:latin typeface="Georgia"/>
                <a:ea typeface="Georgia"/>
                <a:cs typeface="Georgia"/>
                <a:sym typeface="Georgia"/>
              </a:defRPr>
            </a:lvl2pPr>
            <a:lvl3pPr marL="1371600" lvl="2" indent="-381000" algn="ctr" rtl="0">
              <a:spcBef>
                <a:spcPts val="0"/>
              </a:spcBef>
              <a:spcAft>
                <a:spcPts val="0"/>
              </a:spcAft>
              <a:buSzPts val="2400"/>
              <a:buFont typeface="Georgia"/>
              <a:buChar char="-"/>
              <a:defRPr sz="2400" i="1">
                <a:latin typeface="Georgia"/>
                <a:ea typeface="Georgia"/>
                <a:cs typeface="Georgia"/>
                <a:sym typeface="Georgia"/>
              </a:defRPr>
            </a:lvl3pPr>
            <a:lvl4pPr marL="1828800" lvl="3" indent="-381000" algn="ctr" rtl="0">
              <a:spcBef>
                <a:spcPts val="0"/>
              </a:spcBef>
              <a:spcAft>
                <a:spcPts val="0"/>
              </a:spcAft>
              <a:buSzPts val="2400"/>
              <a:buFont typeface="Georgia"/>
              <a:buChar char="-"/>
              <a:defRPr sz="2400" i="1">
                <a:latin typeface="Georgia"/>
                <a:ea typeface="Georgia"/>
                <a:cs typeface="Georgia"/>
                <a:sym typeface="Georgia"/>
              </a:defRPr>
            </a:lvl4pPr>
            <a:lvl5pPr marL="2286000" lvl="4" indent="-381000" algn="ctr" rtl="0">
              <a:spcBef>
                <a:spcPts val="0"/>
              </a:spcBef>
              <a:spcAft>
                <a:spcPts val="0"/>
              </a:spcAft>
              <a:buSzPts val="2400"/>
              <a:buFont typeface="Georgia"/>
              <a:buChar char="-"/>
              <a:defRPr sz="2400" i="1">
                <a:latin typeface="Georgia"/>
                <a:ea typeface="Georgia"/>
                <a:cs typeface="Georgia"/>
                <a:sym typeface="Georgia"/>
              </a:defRPr>
            </a:lvl5pPr>
            <a:lvl6pPr marL="2743200" lvl="5" indent="-381000" algn="ctr" rtl="0">
              <a:spcBef>
                <a:spcPts val="0"/>
              </a:spcBef>
              <a:spcAft>
                <a:spcPts val="0"/>
              </a:spcAft>
              <a:buSzPts val="2400"/>
              <a:buFont typeface="Georgia"/>
              <a:buChar char="-"/>
              <a:defRPr sz="2400" i="1">
                <a:latin typeface="Georgia"/>
                <a:ea typeface="Georgia"/>
                <a:cs typeface="Georgia"/>
                <a:sym typeface="Georgia"/>
              </a:defRPr>
            </a:lvl6pPr>
            <a:lvl7pPr marL="3200400" lvl="6" indent="-381000" algn="ctr" rtl="0">
              <a:spcBef>
                <a:spcPts val="0"/>
              </a:spcBef>
              <a:spcAft>
                <a:spcPts val="0"/>
              </a:spcAft>
              <a:buSzPts val="2400"/>
              <a:buFont typeface="Georgia"/>
              <a:buChar char="-"/>
              <a:defRPr sz="2400" i="1">
                <a:latin typeface="Georgia"/>
                <a:ea typeface="Georgia"/>
                <a:cs typeface="Georgia"/>
                <a:sym typeface="Georgia"/>
              </a:defRPr>
            </a:lvl7pPr>
            <a:lvl8pPr marL="3657600" lvl="7" indent="-381000" algn="ctr" rtl="0">
              <a:spcBef>
                <a:spcPts val="0"/>
              </a:spcBef>
              <a:spcAft>
                <a:spcPts val="0"/>
              </a:spcAft>
              <a:buSzPts val="2400"/>
              <a:buFont typeface="Georgia"/>
              <a:buChar char="-"/>
              <a:defRPr sz="2400" i="1">
                <a:latin typeface="Georgia"/>
                <a:ea typeface="Georgia"/>
                <a:cs typeface="Georgia"/>
                <a:sym typeface="Georgia"/>
              </a:defRPr>
            </a:lvl8pPr>
            <a:lvl9pPr marL="4114800" lvl="8" indent="-381000" algn="ctr">
              <a:spcBef>
                <a:spcPts val="0"/>
              </a:spcBef>
              <a:spcAft>
                <a:spcPts val="0"/>
              </a:spcAft>
              <a:buSzPts val="2400"/>
              <a:buFont typeface="Georgia"/>
              <a:buChar char="-"/>
              <a:defRPr sz="2400" i="1">
                <a:latin typeface="Georgia"/>
                <a:ea typeface="Georgia"/>
                <a:cs typeface="Georgia"/>
                <a:sym typeface="Georgia"/>
              </a:defRPr>
            </a:lvl9pPr>
          </a:lstStyle>
          <a:p>
            <a:endParaRPr/>
          </a:p>
        </p:txBody>
      </p:sp>
      <p:sp>
        <p:nvSpPr>
          <p:cNvPr id="30" name="Google Shape;30;p5"/>
          <p:cNvSpPr txBox="1"/>
          <p:nvPr/>
        </p:nvSpPr>
        <p:spPr>
          <a:xfrm>
            <a:off x="3593400" y="227724"/>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solidFill>
                  <a:srgbClr val="FFFFFF"/>
                </a:solidFill>
                <a:latin typeface="Nunito Sans"/>
                <a:ea typeface="Nunito Sans"/>
                <a:cs typeface="Nunito Sans"/>
                <a:sym typeface="Nunito Sans"/>
              </a:rPr>
              <a:t>“</a:t>
            </a:r>
            <a:endParaRPr sz="7200">
              <a:solidFill>
                <a:srgbClr val="FFFFFF"/>
              </a:solidFill>
              <a:latin typeface="Nunito Sans"/>
              <a:ea typeface="Nunito Sans"/>
              <a:cs typeface="Nunito Sans"/>
              <a:sym typeface="Nunito Sans"/>
            </a:endParaRPr>
          </a:p>
        </p:txBody>
      </p:sp>
      <p:sp>
        <p:nvSpPr>
          <p:cNvPr id="31" name="Google Shape;31;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with intro text">
  <p:cSld name="TITLE_AND_BODY_1">
    <p:spTree>
      <p:nvGrpSpPr>
        <p:cNvPr id="1" name="Shape 38"/>
        <p:cNvGrpSpPr/>
        <p:nvPr/>
      </p:nvGrpSpPr>
      <p:grpSpPr>
        <a:xfrm>
          <a:off x="0" y="0"/>
          <a:ext cx="0" cy="0"/>
          <a:chOff x="0" y="0"/>
          <a:chExt cx="0" cy="0"/>
        </a:xfrm>
      </p:grpSpPr>
      <p:sp>
        <p:nvSpPr>
          <p:cNvPr id="39" name="Google Shape;39;p7"/>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 name="Google Shape;40;p7"/>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2" name="Google Shape;42;p7"/>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43" name="Google Shape;43;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7"/>
          <p:cNvSpPr txBox="1">
            <a:spLocks noGrp="1"/>
          </p:cNvSpPr>
          <p:nvPr>
            <p:ph type="body" idx="2"/>
          </p:nvPr>
        </p:nvSpPr>
        <p:spPr>
          <a:xfrm>
            <a:off x="3090625" y="2004313"/>
            <a:ext cx="5596200" cy="25521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45"/>
        <p:cNvGrpSpPr/>
        <p:nvPr/>
      </p:nvGrpSpPr>
      <p:grpSpPr>
        <a:xfrm>
          <a:off x="0" y="0"/>
          <a:ext cx="0" cy="0"/>
          <a:chOff x="0" y="0"/>
          <a:chExt cx="0" cy="0"/>
        </a:xfrm>
      </p:grpSpPr>
      <p:sp>
        <p:nvSpPr>
          <p:cNvPr id="46" name="Google Shape;46;p8"/>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 name="Google Shape;47;p8"/>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50" name="Google Shape;50;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8"/>
          <p:cNvSpPr txBox="1">
            <a:spLocks noGrp="1"/>
          </p:cNvSpPr>
          <p:nvPr>
            <p:ph type="body" idx="2"/>
          </p:nvPr>
        </p:nvSpPr>
        <p:spPr>
          <a:xfrm>
            <a:off x="3090625"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52" name="Google Shape;52;p8"/>
          <p:cNvSpPr txBox="1">
            <a:spLocks noGrp="1"/>
          </p:cNvSpPr>
          <p:nvPr>
            <p:ph type="body" idx="3"/>
          </p:nvPr>
        </p:nvSpPr>
        <p:spPr>
          <a:xfrm>
            <a:off x="5959744"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5"/>
        <p:cNvGrpSpPr/>
        <p:nvPr/>
      </p:nvGrpSpPr>
      <p:grpSpPr>
        <a:xfrm>
          <a:off x="0" y="0"/>
          <a:ext cx="0" cy="0"/>
          <a:chOff x="0" y="0"/>
          <a:chExt cx="0" cy="0"/>
        </a:xfrm>
      </p:grpSpPr>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9" name="Google Shape;69;p11"/>
          <p:cNvSpPr txBox="1">
            <a:spLocks noGrp="1"/>
          </p:cNvSpPr>
          <p:nvPr>
            <p:ph type="body" idx="1"/>
          </p:nvPr>
        </p:nvSpPr>
        <p:spPr>
          <a:xfrm>
            <a:off x="3062200"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0" name="Google Shape;70;p11"/>
          <p:cNvSpPr txBox="1">
            <a:spLocks noGrp="1"/>
          </p:cNvSpPr>
          <p:nvPr>
            <p:ph type="body" idx="2"/>
          </p:nvPr>
        </p:nvSpPr>
        <p:spPr>
          <a:xfrm>
            <a:off x="5956701"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1" name="Google Shape;7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13"/>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4" name="Google Shape;84;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7" r:id="rId6"/>
    <p:sldLayoutId id="2147483659"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ctrTitle" idx="4294967295"/>
          </p:nvPr>
        </p:nvSpPr>
        <p:spPr>
          <a:xfrm>
            <a:off x="83128" y="1596428"/>
            <a:ext cx="9144000" cy="1159800"/>
          </a:xfrm>
          <a:prstGeom prst="rect">
            <a:avLst/>
          </a:prstGeom>
        </p:spPr>
        <p:txBody>
          <a:bodyPr spcFirstLastPara="1" wrap="square" lIns="91425" tIns="91425" rIns="91425" bIns="91425" anchor="t" anchorCtr="0">
            <a:noAutofit/>
          </a:bodyPr>
          <a:lstStyle/>
          <a:p>
            <a:pPr marL="76200" algn="ctr">
              <a:lnSpc>
                <a:spcPct val="150000"/>
              </a:lnSpc>
              <a:spcBef>
                <a:spcPts val="600"/>
              </a:spcBef>
              <a:spcAft>
                <a:spcPts val="600"/>
              </a:spcAft>
            </a:pPr>
            <a:r>
              <a:rPr lang="en-US" sz="3600" b="1" dirty="0" smtClean="0">
                <a:solidFill>
                  <a:schemeClr val="bg1"/>
                </a:solidFill>
                <a:latin typeface="+mj-lt"/>
              </a:rPr>
              <a:t>CHƯƠNG V: TẾ BÀO</a:t>
            </a:r>
            <a:r>
              <a:rPr lang="en-US" sz="3200" b="1" dirty="0" smtClean="0">
                <a:solidFill>
                  <a:schemeClr val="bg1"/>
                </a:solidFill>
                <a:latin typeface="+mj-lt"/>
              </a:rPr>
              <a:t/>
            </a:r>
            <a:br>
              <a:rPr lang="en-US" sz="3200" b="1" dirty="0" smtClean="0">
                <a:solidFill>
                  <a:schemeClr val="bg1"/>
                </a:solidFill>
                <a:latin typeface="+mj-lt"/>
              </a:rPr>
            </a:br>
            <a:r>
              <a:rPr lang="en-US" sz="3000" b="1" dirty="0" smtClean="0">
                <a:solidFill>
                  <a:schemeClr val="bg1"/>
                </a:solidFill>
                <a:latin typeface="+mj-lt"/>
              </a:rPr>
              <a:t>BÀI 18: </a:t>
            </a:r>
            <a:r>
              <a:rPr lang="en-US" sz="3000" b="1" dirty="0">
                <a:solidFill>
                  <a:schemeClr val="bg1"/>
                </a:solidFill>
                <a:latin typeface="+mj-lt"/>
              </a:rPr>
              <a:t>TẾ BÀO – </a:t>
            </a:r>
            <a:r>
              <a:rPr lang="en-US" sz="3000" b="1" dirty="0" smtClean="0">
                <a:solidFill>
                  <a:schemeClr val="bg1"/>
                </a:solidFill>
                <a:latin typeface="+mj-lt"/>
              </a:rPr>
              <a:t>ĐƠN </a:t>
            </a:r>
            <a:r>
              <a:rPr lang="en-US" sz="3000" b="1" dirty="0">
                <a:solidFill>
                  <a:schemeClr val="bg1"/>
                </a:solidFill>
                <a:latin typeface="+mj-lt"/>
              </a:rPr>
              <a:t>VỊ CƠ </a:t>
            </a:r>
            <a:r>
              <a:rPr lang="en-US" sz="3000" b="1">
                <a:solidFill>
                  <a:schemeClr val="bg1"/>
                </a:solidFill>
                <a:latin typeface="+mj-lt"/>
              </a:rPr>
              <a:t>SỞ </a:t>
            </a:r>
            <a:r>
              <a:rPr lang="en-US" sz="3000" b="1" smtClean="0">
                <a:solidFill>
                  <a:schemeClr val="bg1"/>
                </a:solidFill>
                <a:latin typeface="+mj-lt"/>
              </a:rPr>
              <a:t/>
            </a:r>
            <a:br>
              <a:rPr lang="en-US" sz="3000" b="1" smtClean="0">
                <a:solidFill>
                  <a:schemeClr val="bg1"/>
                </a:solidFill>
                <a:latin typeface="+mj-lt"/>
              </a:rPr>
            </a:br>
            <a:r>
              <a:rPr lang="en-US" sz="3000" b="1" smtClean="0">
                <a:solidFill>
                  <a:schemeClr val="bg1"/>
                </a:solidFill>
                <a:latin typeface="+mj-lt"/>
              </a:rPr>
              <a:t>CỦA </a:t>
            </a:r>
            <a:r>
              <a:rPr lang="en-US" sz="3000" b="1" dirty="0">
                <a:solidFill>
                  <a:schemeClr val="bg1"/>
                </a:solidFill>
                <a:latin typeface="+mj-lt"/>
              </a:rPr>
              <a:t>SỰ SỐNG</a:t>
            </a: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3"/>
          <p:cNvGrpSpPr/>
          <p:nvPr/>
        </p:nvGrpSpPr>
        <p:grpSpPr>
          <a:xfrm rot="1508271">
            <a:off x="793740" y="1396080"/>
            <a:ext cx="654063" cy="654026"/>
            <a:chOff x="576250" y="4319400"/>
            <a:chExt cx="442075" cy="442050"/>
          </a:xfrm>
        </p:grpSpPr>
        <p:sp>
          <p:nvSpPr>
            <p:cNvPr id="167" name="Google Shape;167;p2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3"/>
          <p:cNvSpPr/>
          <p:nvPr/>
        </p:nvSpPr>
        <p:spPr>
          <a:xfrm>
            <a:off x="6496631" y="503742"/>
            <a:ext cx="248676" cy="23744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rot="2697569">
            <a:off x="8048925" y="1928866"/>
            <a:ext cx="377468" cy="36042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347545" y="1723093"/>
            <a:ext cx="151199" cy="14440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1280187">
            <a:off x="6238008" y="1429475"/>
            <a:ext cx="151179" cy="144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176" name="Google Shape;176;p23"/>
          <p:cNvSpPr/>
          <p:nvPr/>
        </p:nvSpPr>
        <p:spPr>
          <a:xfrm>
            <a:off x="540606" y="574368"/>
            <a:ext cx="5956025" cy="1074500"/>
          </a:xfrm>
          <a:custGeom>
            <a:avLst/>
            <a:gdLst/>
            <a:ahLst/>
            <a:cxnLst/>
            <a:rect l="l" t="t" r="r" b="b"/>
            <a:pathLst>
              <a:path w="238241" h="42980" extrusionOk="0">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w="9525" cap="flat" cmpd="sng">
            <a:solidFill>
              <a:srgbClr val="FFFFFF"/>
            </a:solidFill>
            <a:prstDash val="dash"/>
            <a:round/>
            <a:headEnd type="none" w="med" len="med"/>
            <a:tailEnd type="none" w="med" len="med"/>
          </a:ln>
        </p:spPr>
      </p:sp>
    </p:spTree>
    <p:extLst>
      <p:ext uri="{BB962C8B-B14F-4D97-AF65-F5344CB8AC3E}">
        <p14:creationId xmlns:p14="http://schemas.microsoft.com/office/powerpoint/2010/main" val="80079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down)">
                                      <p:cBhvr>
                                        <p:cTn id="7" dur="580">
                                          <p:stCondLst>
                                            <p:cond delay="0"/>
                                          </p:stCondLst>
                                        </p:cTn>
                                        <p:tgtEl>
                                          <p:spTgt spid="161"/>
                                        </p:tgtEl>
                                      </p:cBhvr>
                                    </p:animEffect>
                                    <p:anim calcmode="lin" valueType="num">
                                      <p:cBhvr>
                                        <p:cTn id="8" dur="1822"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1"/>
                                        </p:tgtEl>
                                        <p:attrNameLst>
                                          <p:attrName>ppt_y</p:attrName>
                                        </p:attrNameLst>
                                      </p:cBhvr>
                                      <p:tavLst>
                                        <p:tav tm="0" fmla="#ppt_y-sin(pi*$)/81">
                                          <p:val>
                                            <p:fltVal val="0"/>
                                          </p:val>
                                        </p:tav>
                                        <p:tav tm="100000">
                                          <p:val>
                                            <p:fltVal val="1"/>
                                          </p:val>
                                        </p:tav>
                                      </p:tavLst>
                                    </p:anim>
                                    <p:animScale>
                                      <p:cBhvr>
                                        <p:cTn id="13" dur="26">
                                          <p:stCondLst>
                                            <p:cond delay="650"/>
                                          </p:stCondLst>
                                        </p:cTn>
                                        <p:tgtEl>
                                          <p:spTgt spid="161"/>
                                        </p:tgtEl>
                                      </p:cBhvr>
                                      <p:to x="100000" y="60000"/>
                                    </p:animScale>
                                    <p:animScale>
                                      <p:cBhvr>
                                        <p:cTn id="14" dur="166" decel="50000">
                                          <p:stCondLst>
                                            <p:cond delay="676"/>
                                          </p:stCondLst>
                                        </p:cTn>
                                        <p:tgtEl>
                                          <p:spTgt spid="161"/>
                                        </p:tgtEl>
                                      </p:cBhvr>
                                      <p:to x="100000" y="100000"/>
                                    </p:animScale>
                                    <p:animScale>
                                      <p:cBhvr>
                                        <p:cTn id="15" dur="26">
                                          <p:stCondLst>
                                            <p:cond delay="1312"/>
                                          </p:stCondLst>
                                        </p:cTn>
                                        <p:tgtEl>
                                          <p:spTgt spid="161"/>
                                        </p:tgtEl>
                                      </p:cBhvr>
                                      <p:to x="100000" y="80000"/>
                                    </p:animScale>
                                    <p:animScale>
                                      <p:cBhvr>
                                        <p:cTn id="16" dur="166" decel="50000">
                                          <p:stCondLst>
                                            <p:cond delay="1338"/>
                                          </p:stCondLst>
                                        </p:cTn>
                                        <p:tgtEl>
                                          <p:spTgt spid="161"/>
                                        </p:tgtEl>
                                      </p:cBhvr>
                                      <p:to x="100000" y="100000"/>
                                    </p:animScale>
                                    <p:animScale>
                                      <p:cBhvr>
                                        <p:cTn id="17" dur="26">
                                          <p:stCondLst>
                                            <p:cond delay="1642"/>
                                          </p:stCondLst>
                                        </p:cTn>
                                        <p:tgtEl>
                                          <p:spTgt spid="161"/>
                                        </p:tgtEl>
                                      </p:cBhvr>
                                      <p:to x="100000" y="90000"/>
                                    </p:animScale>
                                    <p:animScale>
                                      <p:cBhvr>
                                        <p:cTn id="18" dur="166" decel="50000">
                                          <p:stCondLst>
                                            <p:cond delay="1668"/>
                                          </p:stCondLst>
                                        </p:cTn>
                                        <p:tgtEl>
                                          <p:spTgt spid="161"/>
                                        </p:tgtEl>
                                      </p:cBhvr>
                                      <p:to x="100000" y="100000"/>
                                    </p:animScale>
                                    <p:animScale>
                                      <p:cBhvr>
                                        <p:cTn id="19" dur="26">
                                          <p:stCondLst>
                                            <p:cond delay="1808"/>
                                          </p:stCondLst>
                                        </p:cTn>
                                        <p:tgtEl>
                                          <p:spTgt spid="161"/>
                                        </p:tgtEl>
                                      </p:cBhvr>
                                      <p:to x="100000" y="95000"/>
                                    </p:animScale>
                                    <p:animScale>
                                      <p:cBhvr>
                                        <p:cTn id="20" dur="166" decel="50000">
                                          <p:stCondLst>
                                            <p:cond delay="1834"/>
                                          </p:stCondLst>
                                        </p:cTn>
                                        <p:tgtEl>
                                          <p:spTgt spid="1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4" name="Text Placeholder 3"/>
          <p:cNvSpPr>
            <a:spLocks noGrp="1"/>
          </p:cNvSpPr>
          <p:nvPr>
            <p:ph type="body" idx="2"/>
          </p:nvPr>
        </p:nvSpPr>
        <p:spPr>
          <a:xfrm>
            <a:off x="4565848" y="299028"/>
            <a:ext cx="4411066" cy="3099900"/>
          </a:xfrm>
        </p:spPr>
        <p:txBody>
          <a:bodyPr/>
          <a:lstStyle/>
          <a:p>
            <a:pPr marL="400050" indent="-285750" algn="just">
              <a:lnSpc>
                <a:spcPct val="150000"/>
              </a:lnSpc>
              <a:spcBef>
                <a:spcPts val="200"/>
              </a:spcBef>
              <a:spcAft>
                <a:spcPts val="200"/>
              </a:spcAft>
              <a:buFont typeface="Wingdings" panose="05000000000000000000" pitchFamily="2" charset="2"/>
              <a:buChar char="§"/>
            </a:pPr>
            <a:r>
              <a:rPr lang="en-US" sz="2000" dirty="0" smtClean="0">
                <a:solidFill>
                  <a:schemeClr val="accent1"/>
                </a:solidFill>
                <a:latin typeface="+mj-lt"/>
              </a:rPr>
              <a:t>Kích thước tế bào khác nhau giữa các nhóm sinh vật và giữa các cơ quan trong một cơ thể. </a:t>
            </a:r>
          </a:p>
          <a:p>
            <a:pPr marL="400050" indent="-285750" algn="just">
              <a:lnSpc>
                <a:spcPct val="150000"/>
              </a:lnSpc>
              <a:spcBef>
                <a:spcPts val="200"/>
              </a:spcBef>
              <a:spcAft>
                <a:spcPts val="200"/>
              </a:spcAft>
              <a:buFont typeface="Wingdings" panose="05000000000000000000" pitchFamily="2" charset="2"/>
              <a:buChar char="§"/>
            </a:pPr>
            <a:r>
              <a:rPr lang="en-US" sz="2000" dirty="0" smtClean="0">
                <a:solidFill>
                  <a:schemeClr val="accent1"/>
                </a:solidFill>
                <a:latin typeface="+mj-lt"/>
              </a:rPr>
              <a:t>Có rất ít các tế bào đủ lớn để quan sát được bằng mắt thường </a:t>
            </a:r>
            <a:r>
              <a:rPr lang="en-US" sz="2000" i="1" dirty="0" smtClean="0">
                <a:solidFill>
                  <a:schemeClr val="accent1"/>
                </a:solidFill>
                <a:latin typeface="+mn-lt"/>
              </a:rPr>
              <a:t>(kích thước </a:t>
            </a:r>
            <a:r>
              <a:rPr lang="vi-VN" sz="2000" i="1" dirty="0" smtClean="0">
                <a:solidFill>
                  <a:schemeClr val="accent1"/>
                </a:solidFill>
                <a:latin typeface="+mn-lt"/>
              </a:rPr>
              <a:t>1m</a:t>
            </a:r>
            <a:r>
              <a:rPr lang="en-US" sz="2000" i="1" dirty="0" smtClean="0">
                <a:solidFill>
                  <a:schemeClr val="accent1"/>
                </a:solidFill>
                <a:latin typeface="+mn-lt"/>
              </a:rPr>
              <a:t>m, </a:t>
            </a:r>
            <a:r>
              <a:rPr lang="vi-VN" sz="2000" i="1" dirty="0" smtClean="0">
                <a:solidFill>
                  <a:schemeClr val="accent1"/>
                </a:solidFill>
                <a:latin typeface="+mn-lt"/>
              </a:rPr>
              <a:t>10mm</a:t>
            </a:r>
            <a:r>
              <a:rPr lang="en-US" sz="2000" i="1" dirty="0" smtClean="0">
                <a:solidFill>
                  <a:schemeClr val="accent1"/>
                </a:solidFill>
                <a:latin typeface="+mn-lt"/>
              </a:rPr>
              <a:t>)</a:t>
            </a:r>
            <a:r>
              <a:rPr lang="vi-VN" sz="2000" i="1" dirty="0" smtClean="0">
                <a:solidFill>
                  <a:schemeClr val="accent1"/>
                </a:solidFill>
                <a:latin typeface="+mn-lt"/>
              </a:rPr>
              <a:t> </a:t>
            </a:r>
            <a:r>
              <a:rPr lang="en-US" sz="2000" dirty="0" smtClean="0">
                <a:solidFill>
                  <a:schemeClr val="accent1"/>
                </a:solidFill>
                <a:latin typeface="+mj-lt"/>
              </a:rPr>
              <a:t>. Hầu hết tế bào đều rất nhỏ, chỉ có thể quan sát thấy chúng bằng kính hiển vi </a:t>
            </a:r>
            <a:r>
              <a:rPr lang="en-US" sz="2000" i="1" dirty="0" smtClean="0">
                <a:solidFill>
                  <a:schemeClr val="accent1"/>
                </a:solidFill>
                <a:latin typeface="+mj-lt"/>
              </a:rPr>
              <a:t>(kích thước </a:t>
            </a:r>
            <a:r>
              <a:rPr lang="vi-VN" sz="2000" i="1" dirty="0">
                <a:solidFill>
                  <a:schemeClr val="accent1"/>
                </a:solidFill>
                <a:latin typeface="+mn-lt"/>
              </a:rPr>
              <a:t>1µm, 10µm hoặc </a:t>
            </a:r>
            <a:r>
              <a:rPr lang="vi-VN" sz="2000" i="1" dirty="0" smtClean="0">
                <a:solidFill>
                  <a:schemeClr val="accent1"/>
                </a:solidFill>
                <a:latin typeface="+mn-lt"/>
              </a:rPr>
              <a:t>100µm</a:t>
            </a:r>
            <a:r>
              <a:rPr lang="en-US" sz="2000" i="1" dirty="0" smtClean="0">
                <a:solidFill>
                  <a:schemeClr val="accent1"/>
                </a:solidFill>
                <a:latin typeface="+mn-lt"/>
              </a:rPr>
              <a:t>). </a:t>
            </a:r>
            <a:endParaRPr lang="en-US" sz="2000" i="1" dirty="0">
              <a:solidFill>
                <a:schemeClr val="accent1"/>
              </a:solidFill>
              <a:latin typeface="+mn-lt"/>
            </a:endParaRPr>
          </a:p>
        </p:txBody>
      </p:sp>
      <p:sp>
        <p:nvSpPr>
          <p:cNvPr id="5" name="Title 4"/>
          <p:cNvSpPr>
            <a:spLocks noGrp="1"/>
          </p:cNvSpPr>
          <p:nvPr>
            <p:ph type="title"/>
          </p:nvPr>
        </p:nvSpPr>
        <p:spPr>
          <a:xfrm>
            <a:off x="646572" y="451917"/>
            <a:ext cx="3246900" cy="564083"/>
          </a:xfrm>
        </p:spPr>
        <p:txBody>
          <a:bodyPr/>
          <a:lstStyle/>
          <a:p>
            <a:r>
              <a:rPr lang="en-US" b="1" dirty="0" smtClean="0">
                <a:latin typeface="+mj-lt"/>
              </a:rPr>
              <a:t>2. Kích thước tế bào</a:t>
            </a:r>
            <a:endParaRPr lang="en-US" b="1" dirty="0">
              <a:latin typeface="+mj-lt"/>
            </a:endParaRPr>
          </a:p>
        </p:txBody>
      </p:sp>
      <p:pic>
        <p:nvPicPr>
          <p:cNvPr id="7" name="Picture 6"/>
          <p:cNvPicPr>
            <a:picLocks noChangeAspect="1"/>
          </p:cNvPicPr>
          <p:nvPr/>
        </p:nvPicPr>
        <p:blipFill>
          <a:blip r:embed="rId2"/>
          <a:stretch>
            <a:fillRect/>
          </a:stretch>
        </p:blipFill>
        <p:spPr>
          <a:xfrm>
            <a:off x="740775" y="1236269"/>
            <a:ext cx="3058495" cy="3710382"/>
          </a:xfrm>
          <a:prstGeom prst="rect">
            <a:avLst/>
          </a:prstGeom>
        </p:spPr>
      </p:pic>
    </p:spTree>
    <p:extLst>
      <p:ext uri="{BB962C8B-B14F-4D97-AF65-F5344CB8AC3E}">
        <p14:creationId xmlns:p14="http://schemas.microsoft.com/office/powerpoint/2010/main" val="2602967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50" y="575500"/>
            <a:ext cx="2046300" cy="905677"/>
          </a:xfrm>
        </p:spPr>
        <p:txBody>
          <a:bodyPr/>
          <a:lstStyle/>
          <a:p>
            <a:pPr algn="ctr"/>
            <a:r>
              <a:rPr lang="en-US" b="1" dirty="0" smtClean="0">
                <a:latin typeface="+mj-lt"/>
              </a:rPr>
              <a:t>Quan sát Hình 18.2</a:t>
            </a:r>
            <a:endParaRPr lang="en-US" b="1" dirty="0">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Rectangle 3"/>
          <p:cNvSpPr/>
          <p:nvPr/>
        </p:nvSpPr>
        <p:spPr>
          <a:xfrm>
            <a:off x="2721254" y="274163"/>
            <a:ext cx="6188659" cy="958660"/>
          </a:xfrm>
          <a:prstGeom prst="rect">
            <a:avLst/>
          </a:prstGeom>
        </p:spPr>
        <p:txBody>
          <a:bodyPr wrap="square">
            <a:spAutoFit/>
          </a:bodyPr>
          <a:lstStyle/>
          <a:p>
            <a:pPr algn="just">
              <a:lnSpc>
                <a:spcPct val="150000"/>
              </a:lnSpc>
            </a:pPr>
            <a:r>
              <a:rPr lang="en-US" sz="2000" i="1" dirty="0" smtClean="0">
                <a:solidFill>
                  <a:schemeClr val="accent1"/>
                </a:solidFill>
              </a:rPr>
              <a:t>Tế bào nào có thể quan sát bằng mắt thường, tế bào nào phải quan sát bằng kính hiển vi?</a:t>
            </a:r>
          </a:p>
        </p:txBody>
      </p:sp>
      <p:pic>
        <p:nvPicPr>
          <p:cNvPr id="5" name="Picture 4"/>
          <p:cNvPicPr>
            <a:picLocks noChangeAspect="1"/>
          </p:cNvPicPr>
          <p:nvPr/>
        </p:nvPicPr>
        <p:blipFill>
          <a:blip r:embed="rId2"/>
          <a:stretch>
            <a:fillRect/>
          </a:stretch>
        </p:blipFill>
        <p:spPr>
          <a:xfrm>
            <a:off x="0" y="1704109"/>
            <a:ext cx="5198304" cy="3439391"/>
          </a:xfrm>
          <a:prstGeom prst="rect">
            <a:avLst/>
          </a:prstGeom>
        </p:spPr>
      </p:pic>
      <p:sp>
        <p:nvSpPr>
          <p:cNvPr id="7" name="Rectangle 6"/>
          <p:cNvSpPr/>
          <p:nvPr/>
        </p:nvSpPr>
        <p:spPr>
          <a:xfrm>
            <a:off x="5198304" y="1736162"/>
            <a:ext cx="3664426" cy="3375283"/>
          </a:xfrm>
          <a:prstGeom prst="rect">
            <a:avLst/>
          </a:prstGeom>
        </p:spPr>
        <p:txBody>
          <a:bodyPr wrap="square">
            <a:spAutoFit/>
          </a:bodyPr>
          <a:lstStyle/>
          <a:p>
            <a:pPr marL="342900" indent="-342900" algn="just">
              <a:lnSpc>
                <a:spcPct val="150000"/>
              </a:lnSpc>
              <a:spcBef>
                <a:spcPts val="200"/>
              </a:spcBef>
              <a:spcAft>
                <a:spcPts val="200"/>
              </a:spcAft>
              <a:buFont typeface="Wingdings" panose="05000000000000000000" pitchFamily="2" charset="2"/>
              <a:buChar char="§"/>
            </a:pPr>
            <a:r>
              <a:rPr lang="vi-VN" sz="2000" dirty="0">
                <a:solidFill>
                  <a:srgbClr val="002060"/>
                </a:solidFill>
                <a:latin typeface="+mn-lt"/>
                <a:ea typeface="Calibri" panose="020F0502020204030204" pitchFamily="34" charset="0"/>
                <a:cs typeface="Times New Roman" panose="02020603050405020304" pitchFamily="18" charset="0"/>
              </a:rPr>
              <a:t>Các tế bào có thể quan sát bằng mắt thường: tế bào trứng cá, tế bào chim ruồi, tế bào cá voi xanh, ...</a:t>
            </a:r>
            <a:endParaRPr lang="en-US" sz="2000" dirty="0">
              <a:solidFill>
                <a:srgbClr val="002060"/>
              </a:solidFill>
              <a:latin typeface="+mn-lt"/>
              <a:ea typeface="Calibri" panose="020F0502020204030204" pitchFamily="34" charset="0"/>
              <a:cs typeface="Arial" panose="020B0604020202020204" pitchFamily="34" charset="0"/>
            </a:endParaRPr>
          </a:p>
          <a:p>
            <a:pPr marL="342900" indent="-342900" algn="just">
              <a:lnSpc>
                <a:spcPct val="150000"/>
              </a:lnSpc>
              <a:spcBef>
                <a:spcPts val="200"/>
              </a:spcBef>
              <a:spcAft>
                <a:spcPts val="200"/>
              </a:spcAft>
              <a:buFont typeface="Wingdings" panose="05000000000000000000" pitchFamily="2" charset="2"/>
              <a:buChar char="§"/>
            </a:pPr>
            <a:r>
              <a:rPr lang="vi-VN" sz="2000" dirty="0">
                <a:solidFill>
                  <a:srgbClr val="002060"/>
                </a:solidFill>
                <a:latin typeface="+mn-lt"/>
                <a:ea typeface="Calibri" panose="020F0502020204030204" pitchFamily="34" charset="0"/>
                <a:cs typeface="Times New Roman" panose="02020603050405020304" pitchFamily="18" charset="0"/>
              </a:rPr>
              <a:t>Các tế bào phải quan sát bằng kính hiển vi: tế bào vi khuẩn, lục lạp, virus, ...</a:t>
            </a:r>
            <a:endParaRPr lang="en-US" sz="2000" dirty="0">
              <a:solidFill>
                <a:srgbClr val="00206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185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3" name="Rectangle 2"/>
          <p:cNvSpPr/>
          <p:nvPr/>
        </p:nvSpPr>
        <p:spPr>
          <a:xfrm>
            <a:off x="0" y="413497"/>
            <a:ext cx="9144000" cy="430887"/>
          </a:xfrm>
          <a:prstGeom prst="rect">
            <a:avLst/>
          </a:prstGeom>
        </p:spPr>
        <p:txBody>
          <a:bodyPr wrap="square">
            <a:spAutoFit/>
          </a:bodyPr>
          <a:lstStyle/>
          <a:p>
            <a:pPr algn="ctr"/>
            <a:r>
              <a:rPr lang="en-US" sz="2200" b="1" dirty="0">
                <a:solidFill>
                  <a:schemeClr val="bg1"/>
                </a:solidFill>
              </a:rPr>
              <a:t>Bảng mô </a:t>
            </a:r>
            <a:r>
              <a:rPr lang="en-US" sz="2200" b="1" dirty="0" smtClean="0">
                <a:solidFill>
                  <a:schemeClr val="bg1"/>
                </a:solidFill>
              </a:rPr>
              <a:t>tả hình dạng, kích </a:t>
            </a:r>
            <a:r>
              <a:rPr lang="en-US" sz="2200" b="1" dirty="0">
                <a:solidFill>
                  <a:schemeClr val="bg1"/>
                </a:solidFill>
              </a:rPr>
              <a:t>thước các loại tế bào </a:t>
            </a:r>
          </a:p>
        </p:txBody>
      </p:sp>
      <p:sp>
        <p:nvSpPr>
          <p:cNvPr id="4" name="Rectangle 3"/>
          <p:cNvSpPr/>
          <p:nvPr/>
        </p:nvSpPr>
        <p:spPr>
          <a:xfrm>
            <a:off x="778375" y="844384"/>
            <a:ext cx="3509294" cy="1881990"/>
          </a:xfrm>
          <a:prstGeom prst="rect">
            <a:avLst/>
          </a:prstGeom>
        </p:spPr>
        <p:txBody>
          <a:bodyPr wrap="none">
            <a:spAutoFit/>
          </a:bodyPr>
          <a:lstStyle/>
          <a:p>
            <a:pPr>
              <a:lnSpc>
                <a:spcPct val="150000"/>
              </a:lnSpc>
            </a:pPr>
            <a:r>
              <a:rPr lang="en-US" sz="2000" b="1" dirty="0" smtClean="0">
                <a:solidFill>
                  <a:schemeClr val="bg1"/>
                </a:solidFill>
              </a:rPr>
              <a:t>Tế bào vi khuẩn E.coli</a:t>
            </a:r>
          </a:p>
          <a:p>
            <a:pPr>
              <a:lnSpc>
                <a:spcPct val="150000"/>
              </a:lnSpc>
            </a:pPr>
            <a:r>
              <a:rPr lang="en-US" sz="2000" dirty="0" smtClean="0">
                <a:solidFill>
                  <a:schemeClr val="bg1"/>
                </a:solidFill>
                <a:latin typeface="+mn-lt"/>
              </a:rPr>
              <a:t>Hình que.</a:t>
            </a:r>
          </a:p>
          <a:p>
            <a:pPr>
              <a:lnSpc>
                <a:spcPct val="150000"/>
              </a:lnSpc>
            </a:pPr>
            <a:r>
              <a:rPr lang="en-US" sz="2000" dirty="0" smtClean="0">
                <a:solidFill>
                  <a:schemeClr val="bg1"/>
                </a:solidFill>
                <a:latin typeface="+mn-lt"/>
              </a:rPr>
              <a:t>Chiều dài khoảng 2</a:t>
            </a:r>
            <a:r>
              <a:rPr lang="vi-VN" sz="2000" dirty="0" smtClean="0">
                <a:solidFill>
                  <a:schemeClr val="bg1"/>
                </a:solidFill>
                <a:latin typeface="+mn-lt"/>
              </a:rPr>
              <a:t>µm</a:t>
            </a:r>
            <a:endParaRPr lang="en-US" sz="2000" dirty="0" smtClean="0">
              <a:solidFill>
                <a:schemeClr val="bg1"/>
              </a:solidFill>
              <a:latin typeface="+mn-lt"/>
            </a:endParaRPr>
          </a:p>
          <a:p>
            <a:pPr>
              <a:lnSpc>
                <a:spcPct val="150000"/>
              </a:lnSpc>
            </a:pPr>
            <a:r>
              <a:rPr lang="en-US" sz="2000" dirty="0" smtClean="0">
                <a:solidFill>
                  <a:schemeClr val="bg1"/>
                </a:solidFill>
                <a:latin typeface="+mn-lt"/>
              </a:rPr>
              <a:t>Chiều rộng khoảng 0,25-1</a:t>
            </a:r>
            <a:r>
              <a:rPr lang="vi-VN" sz="2000" dirty="0" smtClean="0">
                <a:solidFill>
                  <a:schemeClr val="bg1"/>
                </a:solidFill>
                <a:latin typeface="+mn-lt"/>
              </a:rPr>
              <a:t>µm</a:t>
            </a:r>
            <a:endParaRPr lang="en-US" sz="2000" dirty="0">
              <a:solidFill>
                <a:schemeClr val="bg1"/>
              </a:solidFill>
              <a:latin typeface="+mn-lt"/>
            </a:endParaRPr>
          </a:p>
        </p:txBody>
      </p:sp>
      <p:pic>
        <p:nvPicPr>
          <p:cNvPr id="5" name="Picture 4"/>
          <p:cNvPicPr>
            <a:picLocks noChangeAspect="1"/>
          </p:cNvPicPr>
          <p:nvPr/>
        </p:nvPicPr>
        <p:blipFill>
          <a:blip r:embed="rId2"/>
          <a:stretch>
            <a:fillRect/>
          </a:stretch>
        </p:blipFill>
        <p:spPr>
          <a:xfrm>
            <a:off x="4773928" y="1050019"/>
            <a:ext cx="3478515" cy="2027171"/>
          </a:xfrm>
          <a:prstGeom prst="rect">
            <a:avLst/>
          </a:prstGeom>
        </p:spPr>
      </p:pic>
      <p:sp>
        <p:nvSpPr>
          <p:cNvPr id="6" name="Rectangle 5"/>
          <p:cNvSpPr/>
          <p:nvPr/>
        </p:nvSpPr>
        <p:spPr>
          <a:xfrm>
            <a:off x="5125985" y="3251801"/>
            <a:ext cx="3637625" cy="1881990"/>
          </a:xfrm>
          <a:prstGeom prst="rect">
            <a:avLst/>
          </a:prstGeom>
        </p:spPr>
        <p:txBody>
          <a:bodyPr wrap="square">
            <a:spAutoFit/>
          </a:bodyPr>
          <a:lstStyle/>
          <a:p>
            <a:pPr>
              <a:lnSpc>
                <a:spcPct val="150000"/>
              </a:lnSpc>
            </a:pPr>
            <a:r>
              <a:rPr lang="en-US" sz="2000" b="1" dirty="0">
                <a:solidFill>
                  <a:schemeClr val="bg1"/>
                </a:solidFill>
              </a:rPr>
              <a:t>Tế bào </a:t>
            </a:r>
            <a:r>
              <a:rPr lang="en-US" sz="2000" b="1" dirty="0" smtClean="0">
                <a:solidFill>
                  <a:schemeClr val="bg1"/>
                </a:solidFill>
              </a:rPr>
              <a:t>biểu bì vảy hành</a:t>
            </a:r>
            <a:endParaRPr lang="en-US" sz="2000" b="1" dirty="0">
              <a:solidFill>
                <a:schemeClr val="bg1"/>
              </a:solidFill>
            </a:endParaRPr>
          </a:p>
          <a:p>
            <a:pPr>
              <a:lnSpc>
                <a:spcPct val="150000"/>
              </a:lnSpc>
            </a:pPr>
            <a:r>
              <a:rPr lang="en-US" sz="2000" dirty="0">
                <a:solidFill>
                  <a:schemeClr val="bg1"/>
                </a:solidFill>
              </a:rPr>
              <a:t>Hình </a:t>
            </a:r>
            <a:r>
              <a:rPr lang="en-US" sz="2000" dirty="0" smtClean="0">
                <a:solidFill>
                  <a:schemeClr val="bg1"/>
                </a:solidFill>
              </a:rPr>
              <a:t>nhiều cạnh.</a:t>
            </a:r>
            <a:endParaRPr lang="en-US" sz="2000" dirty="0">
              <a:solidFill>
                <a:schemeClr val="bg1"/>
              </a:solidFill>
            </a:endParaRPr>
          </a:p>
          <a:p>
            <a:pPr>
              <a:lnSpc>
                <a:spcPct val="150000"/>
              </a:lnSpc>
            </a:pPr>
            <a:r>
              <a:rPr lang="en-US" sz="2000" dirty="0">
                <a:solidFill>
                  <a:schemeClr val="bg1"/>
                </a:solidFill>
              </a:rPr>
              <a:t>Chiều dài khoảng </a:t>
            </a:r>
            <a:r>
              <a:rPr lang="en-US" sz="2000" dirty="0" smtClean="0">
                <a:solidFill>
                  <a:schemeClr val="bg1"/>
                </a:solidFill>
              </a:rPr>
              <a:t>200</a:t>
            </a:r>
            <a:r>
              <a:rPr lang="vi-VN" sz="2000" dirty="0" smtClean="0">
                <a:solidFill>
                  <a:schemeClr val="bg1"/>
                </a:solidFill>
              </a:rPr>
              <a:t>µm</a:t>
            </a:r>
            <a:endParaRPr lang="en-US" sz="2000" dirty="0">
              <a:solidFill>
                <a:schemeClr val="bg1"/>
              </a:solidFill>
            </a:endParaRPr>
          </a:p>
          <a:p>
            <a:pPr>
              <a:lnSpc>
                <a:spcPct val="150000"/>
              </a:lnSpc>
            </a:pPr>
            <a:r>
              <a:rPr lang="en-US" sz="2000" dirty="0">
                <a:solidFill>
                  <a:schemeClr val="bg1"/>
                </a:solidFill>
              </a:rPr>
              <a:t>Chiều rộng khoảng </a:t>
            </a:r>
            <a:r>
              <a:rPr lang="en-US" sz="2000" dirty="0" smtClean="0">
                <a:solidFill>
                  <a:schemeClr val="bg1"/>
                </a:solidFill>
              </a:rPr>
              <a:t>70</a:t>
            </a:r>
            <a:r>
              <a:rPr lang="vi-VN" sz="2000" dirty="0" smtClean="0">
                <a:solidFill>
                  <a:schemeClr val="bg1"/>
                </a:solidFill>
              </a:rPr>
              <a:t>µm</a:t>
            </a:r>
            <a:endParaRPr lang="en-US" sz="2000" dirty="0">
              <a:solidFill>
                <a:schemeClr val="bg1"/>
              </a:solidFill>
            </a:endParaRPr>
          </a:p>
        </p:txBody>
      </p:sp>
      <p:pic>
        <p:nvPicPr>
          <p:cNvPr id="7" name="Picture 6"/>
          <p:cNvPicPr>
            <a:picLocks noChangeAspect="1"/>
          </p:cNvPicPr>
          <p:nvPr/>
        </p:nvPicPr>
        <p:blipFill>
          <a:blip r:embed="rId3"/>
          <a:stretch>
            <a:fillRect/>
          </a:stretch>
        </p:blipFill>
        <p:spPr>
          <a:xfrm>
            <a:off x="687415" y="2805330"/>
            <a:ext cx="3691213" cy="2216379"/>
          </a:xfrm>
          <a:prstGeom prst="rect">
            <a:avLst/>
          </a:prstGeom>
        </p:spPr>
      </p:pic>
    </p:spTree>
    <p:extLst>
      <p:ext uri="{BB962C8B-B14F-4D97-AF65-F5344CB8AC3E}">
        <p14:creationId xmlns:p14="http://schemas.microsoft.com/office/powerpoint/2010/main" val="414654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Rectangle 3"/>
          <p:cNvSpPr/>
          <p:nvPr/>
        </p:nvSpPr>
        <p:spPr>
          <a:xfrm>
            <a:off x="789052" y="855521"/>
            <a:ext cx="3300904" cy="1420325"/>
          </a:xfrm>
          <a:prstGeom prst="rect">
            <a:avLst/>
          </a:prstGeom>
        </p:spPr>
        <p:txBody>
          <a:bodyPr wrap="none">
            <a:spAutoFit/>
          </a:bodyPr>
          <a:lstStyle/>
          <a:p>
            <a:pPr>
              <a:lnSpc>
                <a:spcPct val="150000"/>
              </a:lnSpc>
            </a:pPr>
            <a:r>
              <a:rPr lang="en-US" sz="2000" b="1" dirty="0" smtClean="0">
                <a:solidFill>
                  <a:schemeClr val="bg1"/>
                </a:solidFill>
              </a:rPr>
              <a:t>Tế bào hồng cầu ở người</a:t>
            </a:r>
          </a:p>
          <a:p>
            <a:pPr>
              <a:lnSpc>
                <a:spcPct val="150000"/>
              </a:lnSpc>
            </a:pPr>
            <a:r>
              <a:rPr lang="en-US" sz="2000" dirty="0" smtClean="0">
                <a:solidFill>
                  <a:schemeClr val="bg1"/>
                </a:solidFill>
                <a:latin typeface="+mn-lt"/>
              </a:rPr>
              <a:t>Hình đĩa, lõm hai mặt.</a:t>
            </a:r>
          </a:p>
          <a:p>
            <a:pPr>
              <a:lnSpc>
                <a:spcPct val="150000"/>
              </a:lnSpc>
            </a:pPr>
            <a:r>
              <a:rPr lang="en-US" sz="2000" dirty="0" smtClean="0">
                <a:solidFill>
                  <a:schemeClr val="bg1"/>
                </a:solidFill>
                <a:latin typeface="+mn-lt"/>
              </a:rPr>
              <a:t>Đường kính khoảng 7</a:t>
            </a:r>
            <a:r>
              <a:rPr lang="vi-VN" sz="2000" dirty="0" smtClean="0">
                <a:solidFill>
                  <a:schemeClr val="bg1"/>
                </a:solidFill>
                <a:latin typeface="+mn-lt"/>
              </a:rPr>
              <a:t>µm</a:t>
            </a:r>
            <a:endParaRPr lang="en-US" sz="2000" dirty="0" smtClean="0">
              <a:solidFill>
                <a:schemeClr val="bg1"/>
              </a:solidFill>
              <a:latin typeface="+mn-lt"/>
            </a:endParaRPr>
          </a:p>
        </p:txBody>
      </p:sp>
      <p:sp>
        <p:nvSpPr>
          <p:cNvPr id="6" name="Rectangle 5"/>
          <p:cNvSpPr/>
          <p:nvPr/>
        </p:nvSpPr>
        <p:spPr>
          <a:xfrm>
            <a:off x="5125985" y="2908901"/>
            <a:ext cx="3637625" cy="1881990"/>
          </a:xfrm>
          <a:prstGeom prst="rect">
            <a:avLst/>
          </a:prstGeom>
        </p:spPr>
        <p:txBody>
          <a:bodyPr wrap="square">
            <a:spAutoFit/>
          </a:bodyPr>
          <a:lstStyle/>
          <a:p>
            <a:pPr>
              <a:lnSpc>
                <a:spcPct val="150000"/>
              </a:lnSpc>
            </a:pPr>
            <a:r>
              <a:rPr lang="en-US" sz="2000" b="1" dirty="0">
                <a:solidFill>
                  <a:schemeClr val="bg1"/>
                </a:solidFill>
              </a:rPr>
              <a:t>Tế bào </a:t>
            </a:r>
            <a:r>
              <a:rPr lang="en-US" sz="2000" b="1" dirty="0" smtClean="0">
                <a:solidFill>
                  <a:schemeClr val="bg1"/>
                </a:solidFill>
              </a:rPr>
              <a:t>thần kinh ở người</a:t>
            </a:r>
            <a:endParaRPr lang="en-US" sz="2000" b="1" dirty="0">
              <a:solidFill>
                <a:schemeClr val="bg1"/>
              </a:solidFill>
            </a:endParaRPr>
          </a:p>
          <a:p>
            <a:pPr>
              <a:lnSpc>
                <a:spcPct val="150000"/>
              </a:lnSpc>
            </a:pPr>
            <a:r>
              <a:rPr lang="en-US" sz="2000" dirty="0">
                <a:solidFill>
                  <a:schemeClr val="bg1"/>
                </a:solidFill>
              </a:rPr>
              <a:t>Hình </a:t>
            </a:r>
            <a:r>
              <a:rPr lang="en-US" sz="2000" dirty="0" smtClean="0">
                <a:solidFill>
                  <a:schemeClr val="bg1"/>
                </a:solidFill>
              </a:rPr>
              <a:t>các tua ngắn.</a:t>
            </a:r>
            <a:endParaRPr lang="en-US" sz="2000" dirty="0">
              <a:solidFill>
                <a:schemeClr val="bg1"/>
              </a:solidFill>
            </a:endParaRPr>
          </a:p>
          <a:p>
            <a:pPr>
              <a:lnSpc>
                <a:spcPct val="150000"/>
              </a:lnSpc>
            </a:pPr>
            <a:r>
              <a:rPr lang="en-US" sz="2000" dirty="0">
                <a:solidFill>
                  <a:schemeClr val="bg1"/>
                </a:solidFill>
              </a:rPr>
              <a:t>Chiều dài khoảng </a:t>
            </a:r>
            <a:r>
              <a:rPr lang="en-US" sz="2000" dirty="0" smtClean="0">
                <a:solidFill>
                  <a:schemeClr val="bg1"/>
                </a:solidFill>
              </a:rPr>
              <a:t>13-60mm</a:t>
            </a:r>
            <a:endParaRPr lang="en-US" sz="2000" dirty="0">
              <a:solidFill>
                <a:schemeClr val="bg1"/>
              </a:solidFill>
            </a:endParaRPr>
          </a:p>
          <a:p>
            <a:pPr>
              <a:lnSpc>
                <a:spcPct val="150000"/>
              </a:lnSpc>
            </a:pPr>
            <a:r>
              <a:rPr lang="en-US" sz="2000" dirty="0">
                <a:solidFill>
                  <a:schemeClr val="bg1"/>
                </a:solidFill>
              </a:rPr>
              <a:t>Chiều rộng khoảng </a:t>
            </a:r>
            <a:r>
              <a:rPr lang="en-US" sz="2000" dirty="0" smtClean="0">
                <a:solidFill>
                  <a:schemeClr val="bg1"/>
                </a:solidFill>
              </a:rPr>
              <a:t>10-30</a:t>
            </a:r>
            <a:r>
              <a:rPr lang="vi-VN" sz="2000" dirty="0" smtClean="0">
                <a:solidFill>
                  <a:schemeClr val="bg1"/>
                </a:solidFill>
              </a:rPr>
              <a:t>µm</a:t>
            </a:r>
            <a:endParaRPr lang="en-US" sz="2000" dirty="0">
              <a:solidFill>
                <a:schemeClr val="bg1"/>
              </a:solidFill>
            </a:endParaRPr>
          </a:p>
        </p:txBody>
      </p:sp>
      <p:pic>
        <p:nvPicPr>
          <p:cNvPr id="8" name="Picture 7"/>
          <p:cNvPicPr>
            <a:picLocks noChangeAspect="1"/>
          </p:cNvPicPr>
          <p:nvPr/>
        </p:nvPicPr>
        <p:blipFill>
          <a:blip r:embed="rId2"/>
          <a:stretch>
            <a:fillRect/>
          </a:stretch>
        </p:blipFill>
        <p:spPr>
          <a:xfrm>
            <a:off x="4939288" y="346107"/>
            <a:ext cx="3494307" cy="2221529"/>
          </a:xfrm>
          <a:prstGeom prst="rect">
            <a:avLst/>
          </a:prstGeom>
        </p:spPr>
      </p:pic>
      <p:pic>
        <p:nvPicPr>
          <p:cNvPr id="9" name="Picture 8"/>
          <p:cNvPicPr>
            <a:picLocks noChangeAspect="1"/>
          </p:cNvPicPr>
          <p:nvPr/>
        </p:nvPicPr>
        <p:blipFill>
          <a:blip r:embed="rId3"/>
          <a:stretch>
            <a:fillRect/>
          </a:stretch>
        </p:blipFill>
        <p:spPr>
          <a:xfrm>
            <a:off x="433477" y="2423143"/>
            <a:ext cx="3860825" cy="2595084"/>
          </a:xfrm>
          <a:prstGeom prst="rect">
            <a:avLst/>
          </a:prstGeom>
        </p:spPr>
      </p:pic>
    </p:spTree>
    <p:extLst>
      <p:ext uri="{BB962C8B-B14F-4D97-AF65-F5344CB8AC3E}">
        <p14:creationId xmlns:p14="http://schemas.microsoft.com/office/powerpoint/2010/main" val="326550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5584"/>
            <a:ext cx="2596896" cy="812936"/>
          </a:xfrm>
        </p:spPr>
        <p:txBody>
          <a:bodyPr/>
          <a:lstStyle/>
          <a:p>
            <a:pPr algn="ctr"/>
            <a:r>
              <a:rPr lang="en-US" b="1" dirty="0" smtClean="0">
                <a:latin typeface="+mj-lt"/>
              </a:rPr>
              <a:t>Thảo luận và trả lời câu hỏi </a:t>
            </a:r>
            <a:endParaRPr lang="en-US" b="1" dirty="0">
              <a:latin typeface="+mj-lt"/>
            </a:endParaRPr>
          </a:p>
        </p:txBody>
      </p:sp>
      <p:sp>
        <p:nvSpPr>
          <p:cNvPr id="4" name="Rectangle 3"/>
          <p:cNvSpPr/>
          <p:nvPr/>
        </p:nvSpPr>
        <p:spPr>
          <a:xfrm>
            <a:off x="2604210" y="187041"/>
            <a:ext cx="6547104" cy="958660"/>
          </a:xfrm>
          <a:prstGeom prst="rect">
            <a:avLst/>
          </a:prstGeom>
        </p:spPr>
        <p:txBody>
          <a:bodyPr wrap="square">
            <a:spAutoFit/>
          </a:bodyPr>
          <a:lstStyle/>
          <a:p>
            <a:pPr algn="just">
              <a:lnSpc>
                <a:spcPct val="150000"/>
              </a:lnSpc>
            </a:pPr>
            <a:r>
              <a:rPr lang="en-US" sz="2000" dirty="0" smtClean="0">
                <a:solidFill>
                  <a:schemeClr val="bg1"/>
                </a:solidFill>
              </a:rPr>
              <a:t>Bốn bạn học sinh phát biểu về hình dạng, kích thước của các loại tế bào như sau:</a:t>
            </a:r>
          </a:p>
        </p:txBody>
      </p:sp>
      <p:pic>
        <p:nvPicPr>
          <p:cNvPr id="5" name="Picture 4"/>
          <p:cNvPicPr>
            <a:picLocks noChangeAspect="1"/>
          </p:cNvPicPr>
          <p:nvPr/>
        </p:nvPicPr>
        <p:blipFill>
          <a:blip r:embed="rId2"/>
          <a:stretch>
            <a:fillRect/>
          </a:stretch>
        </p:blipFill>
        <p:spPr>
          <a:xfrm>
            <a:off x="2710804" y="1145701"/>
            <a:ext cx="6333915" cy="2370124"/>
          </a:xfrm>
          <a:prstGeom prst="rect">
            <a:avLst/>
          </a:prstGeom>
        </p:spPr>
      </p:pic>
      <p:sp>
        <p:nvSpPr>
          <p:cNvPr id="6" name="Rectangle 5"/>
          <p:cNvSpPr/>
          <p:nvPr/>
        </p:nvSpPr>
        <p:spPr>
          <a:xfrm>
            <a:off x="2779775" y="3632274"/>
            <a:ext cx="6371539" cy="1528624"/>
          </a:xfrm>
          <a:prstGeom prst="rect">
            <a:avLst/>
          </a:prstGeom>
        </p:spPr>
        <p:txBody>
          <a:bodyPr wrap="square">
            <a:spAutoFit/>
          </a:bodyPr>
          <a:lstStyle/>
          <a:p>
            <a:pPr algn="just">
              <a:lnSpc>
                <a:spcPct val="150000"/>
              </a:lnSpc>
              <a:spcBef>
                <a:spcPts val="200"/>
              </a:spcBef>
              <a:spcAft>
                <a:spcPts val="200"/>
              </a:spcAft>
            </a:pPr>
            <a:r>
              <a:rPr lang="en-US" sz="2000" i="1" dirty="0" smtClean="0">
                <a:solidFill>
                  <a:schemeClr val="bg1"/>
                </a:solidFill>
              </a:rPr>
              <a:t>1. Phát biểu của bạn nào đúng?</a:t>
            </a:r>
          </a:p>
          <a:p>
            <a:pPr algn="just">
              <a:lnSpc>
                <a:spcPct val="150000"/>
              </a:lnSpc>
              <a:spcBef>
                <a:spcPts val="200"/>
              </a:spcBef>
              <a:spcAft>
                <a:spcPts val="200"/>
              </a:spcAft>
            </a:pPr>
            <a:r>
              <a:rPr lang="en-US" sz="2000" i="1" dirty="0" smtClean="0">
                <a:solidFill>
                  <a:schemeClr val="bg1"/>
                </a:solidFill>
              </a:rPr>
              <a:t>2. Lấy ví dụ để giải thích tại sao các phát biểu khác không đúng.</a:t>
            </a:r>
            <a:endParaRPr lang="en-US" sz="2000" i="1" dirty="0">
              <a:solidFill>
                <a:schemeClr val="bg1"/>
              </a:solidFill>
            </a:endParaRPr>
          </a:p>
        </p:txBody>
      </p:sp>
      <p:sp>
        <p:nvSpPr>
          <p:cNvPr id="7" name="Rectangle 6"/>
          <p:cNvSpPr/>
          <p:nvPr/>
        </p:nvSpPr>
        <p:spPr>
          <a:xfrm>
            <a:off x="47546" y="828520"/>
            <a:ext cx="2501799" cy="5257850"/>
          </a:xfrm>
          <a:prstGeom prst="rect">
            <a:avLst/>
          </a:prstGeom>
        </p:spPr>
        <p:txBody>
          <a:bodyPr wrap="square">
            <a:spAutoFit/>
          </a:bodyPr>
          <a:lstStyle/>
          <a:p>
            <a:pPr algn="just">
              <a:lnSpc>
                <a:spcPct val="150000"/>
              </a:lnSpc>
              <a:spcBef>
                <a:spcPts val="200"/>
              </a:spcBef>
              <a:spcAft>
                <a:spcPts val="200"/>
              </a:spcAft>
            </a:pPr>
            <a:r>
              <a:rPr lang="en-US" sz="1800" b="1" dirty="0" smtClean="0">
                <a:solidFill>
                  <a:schemeClr val="accent1">
                    <a:lumMod val="50000"/>
                  </a:schemeClr>
                </a:solidFill>
              </a:rPr>
              <a:t>1. Phát biểu đúng: D</a:t>
            </a:r>
          </a:p>
          <a:p>
            <a:pPr algn="just">
              <a:lnSpc>
                <a:spcPct val="150000"/>
              </a:lnSpc>
              <a:spcBef>
                <a:spcPts val="200"/>
              </a:spcBef>
              <a:spcAft>
                <a:spcPts val="200"/>
              </a:spcAft>
            </a:pPr>
            <a:r>
              <a:rPr lang="en-US" sz="1800" b="1" dirty="0" smtClean="0">
                <a:solidFill>
                  <a:schemeClr val="accent1">
                    <a:lumMod val="50000"/>
                  </a:schemeClr>
                </a:solidFill>
              </a:rPr>
              <a:t>2. Ví dụ:</a:t>
            </a:r>
          </a:p>
          <a:p>
            <a:pPr algn="just">
              <a:lnSpc>
                <a:spcPct val="150000"/>
              </a:lnSpc>
              <a:spcBef>
                <a:spcPts val="200"/>
              </a:spcBef>
              <a:spcAft>
                <a:spcPts val="200"/>
              </a:spcAft>
            </a:pPr>
            <a:r>
              <a:rPr lang="en-US" sz="1800" dirty="0" smtClean="0">
                <a:solidFill>
                  <a:schemeClr val="accent1">
                    <a:lumMod val="50000"/>
                  </a:schemeClr>
                </a:solidFill>
              </a:rPr>
              <a:t>Tế bào vi khuẩn E.coli: Hình que, chiều dài </a:t>
            </a:r>
            <a:r>
              <a:rPr lang="en-US" sz="1800" dirty="0">
                <a:solidFill>
                  <a:schemeClr val="accent1">
                    <a:lumMod val="50000"/>
                  </a:schemeClr>
                </a:solidFill>
              </a:rPr>
              <a:t>2</a:t>
            </a:r>
            <a:r>
              <a:rPr lang="vi-VN" sz="1800" dirty="0" smtClean="0">
                <a:solidFill>
                  <a:schemeClr val="accent1">
                    <a:lumMod val="50000"/>
                  </a:schemeClr>
                </a:solidFill>
              </a:rPr>
              <a:t>µm</a:t>
            </a:r>
            <a:r>
              <a:rPr lang="en-US" sz="1800" dirty="0" smtClean="0">
                <a:solidFill>
                  <a:schemeClr val="accent1">
                    <a:lumMod val="50000"/>
                  </a:schemeClr>
                </a:solidFill>
              </a:rPr>
              <a:t>, chiều rộng 0,25 - 1</a:t>
            </a:r>
            <a:r>
              <a:rPr lang="vi-VN" sz="1800" dirty="0" smtClean="0">
                <a:solidFill>
                  <a:schemeClr val="accent1">
                    <a:lumMod val="50000"/>
                  </a:schemeClr>
                </a:solidFill>
              </a:rPr>
              <a:t>µm</a:t>
            </a:r>
            <a:r>
              <a:rPr lang="en-US" sz="1800" dirty="0" smtClean="0">
                <a:solidFill>
                  <a:schemeClr val="accent1">
                    <a:lumMod val="50000"/>
                  </a:schemeClr>
                </a:solidFill>
              </a:rPr>
              <a:t>.</a:t>
            </a:r>
          </a:p>
          <a:p>
            <a:pPr algn="just">
              <a:lnSpc>
                <a:spcPct val="150000"/>
              </a:lnSpc>
              <a:spcBef>
                <a:spcPts val="200"/>
              </a:spcBef>
              <a:spcAft>
                <a:spcPts val="200"/>
              </a:spcAft>
            </a:pPr>
            <a:r>
              <a:rPr lang="en-US" sz="1800" dirty="0" smtClean="0">
                <a:solidFill>
                  <a:schemeClr val="accent1">
                    <a:lumMod val="50000"/>
                  </a:schemeClr>
                </a:solidFill>
              </a:rPr>
              <a:t>Tế bào hồng cầu ở người: hình đĩa, lõm hai mặt, đường kính 7</a:t>
            </a:r>
            <a:r>
              <a:rPr lang="vi-VN" sz="1800" dirty="0">
                <a:solidFill>
                  <a:schemeClr val="accent1">
                    <a:lumMod val="50000"/>
                  </a:schemeClr>
                </a:solidFill>
              </a:rPr>
              <a:t> </a:t>
            </a:r>
            <a:r>
              <a:rPr lang="vi-VN" sz="1800" dirty="0" smtClean="0">
                <a:solidFill>
                  <a:schemeClr val="accent1">
                    <a:lumMod val="50000"/>
                  </a:schemeClr>
                </a:solidFill>
              </a:rPr>
              <a:t>µm</a:t>
            </a:r>
            <a:r>
              <a:rPr lang="en-US" sz="1800" dirty="0" smtClean="0">
                <a:solidFill>
                  <a:schemeClr val="accent1">
                    <a:lumMod val="50000"/>
                  </a:schemeClr>
                </a:solidFill>
              </a:rPr>
              <a:t>.</a:t>
            </a:r>
          </a:p>
          <a:p>
            <a:pPr algn="just"/>
            <a:endParaRPr lang="en-US" sz="1800" dirty="0" smtClean="0">
              <a:solidFill>
                <a:schemeClr val="accent1">
                  <a:lumMod val="50000"/>
                </a:schemeClr>
              </a:solidFill>
            </a:endParaRPr>
          </a:p>
          <a:p>
            <a:pPr algn="just"/>
            <a:endParaRPr lang="en-US" sz="1800" dirty="0">
              <a:solidFill>
                <a:schemeClr val="accent1">
                  <a:lumMod val="50000"/>
                </a:schemeClr>
              </a:solidFill>
            </a:endParaRPr>
          </a:p>
          <a:p>
            <a:pPr algn="just"/>
            <a:r>
              <a:rPr lang="en-US" sz="1800" dirty="0" smtClean="0">
                <a:solidFill>
                  <a:schemeClr val="accent1">
                    <a:lumMod val="50000"/>
                  </a:schemeClr>
                </a:solidFill>
              </a:rPr>
              <a:t> </a:t>
            </a:r>
            <a:endParaRPr lang="en-US" sz="1800" dirty="0">
              <a:solidFill>
                <a:schemeClr val="accent1">
                  <a:lumMod val="50000"/>
                </a:schemeClr>
              </a:solidFill>
            </a:endParaRPr>
          </a:p>
        </p:txBody>
      </p:sp>
    </p:spTree>
    <p:extLst>
      <p:ext uri="{BB962C8B-B14F-4D97-AF65-F5344CB8AC3E}">
        <p14:creationId xmlns:p14="http://schemas.microsoft.com/office/powerpoint/2010/main" val="412676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arn(inVertic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heel(1)">
                                      <p:cBhvr>
                                        <p:cTn id="30" dur="2000"/>
                                        <p:tgtEl>
                                          <p:spTgt spid="7">
                                            <p:txEl>
                                              <p:pRg st="0" end="0"/>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wheel(1)">
                                      <p:cBhvr>
                                        <p:cTn id="33" dur="2000"/>
                                        <p:tgtEl>
                                          <p:spTgt spid="7">
                                            <p:txEl>
                                              <p:pRg st="1" end="1"/>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heel(1)">
                                      <p:cBhvr>
                                        <p:cTn id="36" dur="2000"/>
                                        <p:tgtEl>
                                          <p:spTgt spid="7">
                                            <p:txEl>
                                              <p:pRg st="2" end="2"/>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wheel(1)">
                                      <p:cBhvr>
                                        <p:cTn id="39"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3" name="Rectangle 2"/>
          <p:cNvSpPr/>
          <p:nvPr/>
        </p:nvSpPr>
        <p:spPr>
          <a:xfrm>
            <a:off x="2102400" y="508595"/>
            <a:ext cx="4951997" cy="461665"/>
          </a:xfrm>
          <a:prstGeom prst="rect">
            <a:avLst/>
          </a:prstGeom>
        </p:spPr>
        <p:txBody>
          <a:bodyPr wrap="none">
            <a:spAutoFit/>
          </a:bodyPr>
          <a:lstStyle/>
          <a:p>
            <a:r>
              <a:rPr lang="en-US" sz="2400" b="1" dirty="0" smtClean="0">
                <a:solidFill>
                  <a:schemeClr val="bg1"/>
                </a:solidFill>
              </a:rPr>
              <a:t>TỔNG KẾT KIẾN THỨC BÀI HỌC</a:t>
            </a:r>
            <a:endParaRPr lang="en-US" sz="2400" b="1" dirty="0"/>
          </a:p>
        </p:txBody>
      </p:sp>
      <p:pic>
        <p:nvPicPr>
          <p:cNvPr id="4" name="Picture 3"/>
          <p:cNvPicPr>
            <a:picLocks noChangeAspect="1"/>
          </p:cNvPicPr>
          <p:nvPr/>
        </p:nvPicPr>
        <p:blipFill>
          <a:blip r:embed="rId2"/>
          <a:stretch>
            <a:fillRect/>
          </a:stretch>
        </p:blipFill>
        <p:spPr>
          <a:xfrm>
            <a:off x="482803" y="1274064"/>
            <a:ext cx="8412481" cy="3283306"/>
          </a:xfrm>
          <a:prstGeom prst="rect">
            <a:avLst/>
          </a:prstGeom>
        </p:spPr>
      </p:pic>
    </p:spTree>
    <p:extLst>
      <p:ext uri="{BB962C8B-B14F-4D97-AF65-F5344CB8AC3E}">
        <p14:creationId xmlns:p14="http://schemas.microsoft.com/office/powerpoint/2010/main" val="38125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0" y="512195"/>
            <a:ext cx="2597500" cy="61434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mj-lt"/>
              </a:rPr>
              <a:t>Luyện tập</a:t>
            </a:r>
            <a:endParaRPr b="1" dirty="0">
              <a:latin typeface="+mj-lt"/>
            </a:endParaRPr>
          </a:p>
        </p:txBody>
      </p:sp>
      <p:sp>
        <p:nvSpPr>
          <p:cNvPr id="249" name="Google Shape;249;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250" name="Google Shape;250;p28"/>
          <p:cNvGrpSpPr/>
          <p:nvPr/>
        </p:nvGrpSpPr>
        <p:grpSpPr>
          <a:xfrm>
            <a:off x="3618600" y="437750"/>
            <a:ext cx="4271950" cy="4256550"/>
            <a:chOff x="3618600" y="537300"/>
            <a:chExt cx="4271950" cy="4256550"/>
          </a:xfrm>
        </p:grpSpPr>
        <p:sp>
          <p:nvSpPr>
            <p:cNvPr id="251" name="Google Shape;251;p28"/>
            <p:cNvSpPr/>
            <p:nvPr/>
          </p:nvSpPr>
          <p:spPr>
            <a:xfrm>
              <a:off x="3680275" y="537300"/>
              <a:ext cx="1906800" cy="1906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dirty="0" smtClean="0">
                  <a:solidFill>
                    <a:srgbClr val="FFFFFF"/>
                  </a:solidFill>
                  <a:latin typeface="+mj-lt"/>
                  <a:ea typeface="Nunito Sans"/>
                  <a:cs typeface="Nunito Sans"/>
                  <a:sym typeface="Nunito Sans"/>
                </a:rPr>
                <a:t>A. Hình que</a:t>
              </a:r>
              <a:endParaRPr sz="2000" dirty="0">
                <a:solidFill>
                  <a:srgbClr val="FFFFFF"/>
                </a:solidFill>
                <a:latin typeface="+mj-lt"/>
                <a:ea typeface="Nunito Sans"/>
                <a:cs typeface="Nunito Sans"/>
                <a:sym typeface="Nunito Sans"/>
              </a:endParaRPr>
            </a:p>
          </p:txBody>
        </p:sp>
        <p:sp>
          <p:nvSpPr>
            <p:cNvPr id="252" name="Google Shape;252;p28"/>
            <p:cNvSpPr/>
            <p:nvPr/>
          </p:nvSpPr>
          <p:spPr>
            <a:xfrm>
              <a:off x="5983750" y="537300"/>
              <a:ext cx="1906800" cy="190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Clr>
                  <a:schemeClr val="dk1"/>
                </a:buClr>
                <a:buSzPts val="1100"/>
                <a:buFont typeface="Arial"/>
                <a:buNone/>
              </a:pPr>
              <a:r>
                <a:rPr lang="en" sz="2000" dirty="0" smtClean="0">
                  <a:solidFill>
                    <a:srgbClr val="FFFFFF"/>
                  </a:solidFill>
                  <a:latin typeface="+mj-lt"/>
                  <a:ea typeface="Nunito Sans"/>
                  <a:cs typeface="Nunito Sans"/>
                  <a:sym typeface="Nunito Sans"/>
                </a:rPr>
                <a:t>B. Hình cầu</a:t>
              </a:r>
              <a:endParaRPr sz="2000" dirty="0">
                <a:solidFill>
                  <a:srgbClr val="FFFFFF"/>
                </a:solidFill>
                <a:latin typeface="+mj-lt"/>
                <a:ea typeface="Nunito Sans"/>
                <a:cs typeface="Nunito Sans"/>
                <a:sym typeface="Nunito Sans"/>
              </a:endParaRPr>
            </a:p>
          </p:txBody>
        </p:sp>
        <p:sp>
          <p:nvSpPr>
            <p:cNvPr id="253" name="Google Shape;253;p28"/>
            <p:cNvSpPr/>
            <p:nvPr/>
          </p:nvSpPr>
          <p:spPr>
            <a:xfrm>
              <a:off x="3618600" y="2887050"/>
              <a:ext cx="1906800" cy="1906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dirty="0" smtClean="0">
                  <a:solidFill>
                    <a:srgbClr val="FFFFFF"/>
                  </a:solidFill>
                  <a:latin typeface="+mj-lt"/>
                  <a:ea typeface="Nunito Sans"/>
                  <a:cs typeface="Nunito Sans"/>
                  <a:sym typeface="Nunito Sans"/>
                </a:rPr>
                <a:t>C. Hình tua ngắn</a:t>
              </a:r>
              <a:endParaRPr sz="2000" dirty="0">
                <a:solidFill>
                  <a:srgbClr val="FFFFFF"/>
                </a:solidFill>
                <a:latin typeface="+mj-lt"/>
                <a:ea typeface="Nunito Sans"/>
                <a:cs typeface="Nunito Sans"/>
                <a:sym typeface="Nunito Sans"/>
              </a:endParaRPr>
            </a:p>
          </p:txBody>
        </p:sp>
        <p:sp>
          <p:nvSpPr>
            <p:cNvPr id="254" name="Google Shape;254;p28"/>
            <p:cNvSpPr/>
            <p:nvPr/>
          </p:nvSpPr>
          <p:spPr>
            <a:xfrm>
              <a:off x="5983750" y="2887050"/>
              <a:ext cx="1906800" cy="1906800"/>
            </a:xfrm>
            <a:prstGeom prst="ellipse">
              <a:avLst/>
            </a:prstGeom>
            <a:solidFill>
              <a:srgbClr val="ED003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US" sz="2000" dirty="0" smtClean="0">
                  <a:solidFill>
                    <a:srgbClr val="FFFFFF"/>
                  </a:solidFill>
                  <a:latin typeface="+mj-lt"/>
                  <a:ea typeface="Nunito Sans"/>
                  <a:cs typeface="Nunito Sans"/>
                  <a:sym typeface="Nunito Sans"/>
                </a:rPr>
                <a:t>D. Hình nhiều cạnh </a:t>
              </a:r>
              <a:endParaRPr sz="2000" dirty="0">
                <a:solidFill>
                  <a:srgbClr val="FFFFFF"/>
                </a:solidFill>
                <a:latin typeface="+mj-lt"/>
                <a:ea typeface="Nunito Sans"/>
                <a:cs typeface="Nunito Sans"/>
                <a:sym typeface="Nunito Sans"/>
              </a:endParaRPr>
            </a:p>
          </p:txBody>
        </p:sp>
      </p:grpSp>
      <p:sp>
        <p:nvSpPr>
          <p:cNvPr id="255" name="Google Shape;255;p28"/>
          <p:cNvSpPr/>
          <p:nvPr/>
        </p:nvSpPr>
        <p:spPr>
          <a:xfrm>
            <a:off x="4701175" y="1518350"/>
            <a:ext cx="2106600" cy="21066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dirty="0" smtClean="0">
                <a:solidFill>
                  <a:schemeClr val="accent1"/>
                </a:solidFill>
                <a:latin typeface="+mj-lt"/>
                <a:ea typeface="Nunito Sans"/>
                <a:cs typeface="Nunito Sans"/>
                <a:sym typeface="Nunito Sans"/>
              </a:rPr>
              <a:t>ĐÁP ÁN: C</a:t>
            </a:r>
            <a:endParaRPr sz="2200" b="1" dirty="0">
              <a:solidFill>
                <a:schemeClr val="accent1"/>
              </a:solidFill>
              <a:latin typeface="+mj-lt"/>
              <a:ea typeface="Nunito Sans"/>
              <a:cs typeface="Nunito Sans"/>
              <a:sym typeface="Nunito Sans"/>
            </a:endParaRPr>
          </a:p>
        </p:txBody>
      </p:sp>
      <p:sp>
        <p:nvSpPr>
          <p:cNvPr id="256" name="Google Shape;256;p28"/>
          <p:cNvSpPr/>
          <p:nvPr/>
        </p:nvSpPr>
        <p:spPr>
          <a:xfrm>
            <a:off x="4840050" y="1651475"/>
            <a:ext cx="1829100" cy="1829100"/>
          </a:xfrm>
          <a:prstGeom prst="donut">
            <a:avLst>
              <a:gd name="adj" fmla="val 11468"/>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96418" y="1518350"/>
            <a:ext cx="2587675" cy="1015663"/>
          </a:xfrm>
          <a:prstGeom prst="rect">
            <a:avLst/>
          </a:prstGeom>
        </p:spPr>
        <p:txBody>
          <a:bodyPr wrap="square">
            <a:spAutoFit/>
          </a:bodyPr>
          <a:lstStyle/>
          <a:p>
            <a:pPr algn="just">
              <a:lnSpc>
                <a:spcPct val="150000"/>
              </a:lnSpc>
            </a:pPr>
            <a:r>
              <a:rPr lang="en" sz="2000" b="1" i="1" dirty="0" smtClean="0">
                <a:solidFill>
                  <a:schemeClr val="bg1"/>
                </a:solidFill>
              </a:rPr>
              <a:t>Tế bào thần kinh ở</a:t>
            </a:r>
          </a:p>
          <a:p>
            <a:pPr algn="just">
              <a:lnSpc>
                <a:spcPct val="150000"/>
              </a:lnSpc>
            </a:pPr>
            <a:r>
              <a:rPr lang="en-US" sz="2000" b="1" i="1" dirty="0" smtClean="0">
                <a:solidFill>
                  <a:schemeClr val="bg1"/>
                </a:solidFill>
              </a:rPr>
              <a:t>n</a:t>
            </a:r>
            <a:r>
              <a:rPr lang="en" sz="2000" b="1" i="1" dirty="0" smtClean="0">
                <a:solidFill>
                  <a:schemeClr val="bg1"/>
                </a:solidFill>
              </a:rPr>
              <a:t>gười có hình gì?</a:t>
            </a:r>
            <a:endParaRPr lang="en-US" sz="2000" i="1" dirty="0">
              <a:solidFill>
                <a:schemeClr val="bg1"/>
              </a:solidFill>
            </a:endParaRPr>
          </a:p>
        </p:txBody>
      </p:sp>
      <p:pic>
        <p:nvPicPr>
          <p:cNvPr id="3" name="Picture 2"/>
          <p:cNvPicPr>
            <a:picLocks noChangeAspect="1"/>
          </p:cNvPicPr>
          <p:nvPr/>
        </p:nvPicPr>
        <p:blipFill>
          <a:blip r:embed="rId3"/>
          <a:stretch>
            <a:fillRect/>
          </a:stretch>
        </p:blipFill>
        <p:spPr>
          <a:xfrm>
            <a:off x="122244" y="2633600"/>
            <a:ext cx="2353012" cy="22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barn(inVertical)">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50"/>
                                        </p:tgtEl>
                                        <p:attrNameLst>
                                          <p:attrName>style.visibility</p:attrName>
                                        </p:attrNameLst>
                                      </p:cBhvr>
                                      <p:to>
                                        <p:strVal val="visible"/>
                                      </p:to>
                                    </p:set>
                                    <p:animEffect transition="in" filter="circle(in)">
                                      <p:cBhvr>
                                        <p:cTn id="25" dur="2000"/>
                                        <p:tgtEl>
                                          <p:spTgt spid="250"/>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56"/>
                                        </p:tgtEl>
                                        <p:attrNameLst>
                                          <p:attrName>style.visibility</p:attrName>
                                        </p:attrNameLst>
                                      </p:cBhvr>
                                      <p:to>
                                        <p:strVal val="visible"/>
                                      </p:to>
                                    </p:set>
                                    <p:animEffect transition="in" filter="wipe(down)">
                                      <p:cBhvr>
                                        <p:cTn id="30" dur="580">
                                          <p:stCondLst>
                                            <p:cond delay="0"/>
                                          </p:stCondLst>
                                        </p:cTn>
                                        <p:tgtEl>
                                          <p:spTgt spid="256"/>
                                        </p:tgtEl>
                                      </p:cBhvr>
                                    </p:animEffect>
                                    <p:anim calcmode="lin" valueType="num">
                                      <p:cBhvr>
                                        <p:cTn id="31" dur="1822" tmFilter="0,0; 0.14,0.36; 0.43,0.73; 0.71,0.91; 1.0,1.0">
                                          <p:stCondLst>
                                            <p:cond delay="0"/>
                                          </p:stCondLst>
                                        </p:cTn>
                                        <p:tgtEl>
                                          <p:spTgt spid="25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5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5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5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56"/>
                                        </p:tgtEl>
                                        <p:attrNameLst>
                                          <p:attrName>ppt_y</p:attrName>
                                        </p:attrNameLst>
                                      </p:cBhvr>
                                      <p:tavLst>
                                        <p:tav tm="0" fmla="#ppt_y-sin(pi*$)/81">
                                          <p:val>
                                            <p:fltVal val="0"/>
                                          </p:val>
                                        </p:tav>
                                        <p:tav tm="100000">
                                          <p:val>
                                            <p:fltVal val="1"/>
                                          </p:val>
                                        </p:tav>
                                      </p:tavLst>
                                    </p:anim>
                                    <p:animScale>
                                      <p:cBhvr>
                                        <p:cTn id="36" dur="26">
                                          <p:stCondLst>
                                            <p:cond delay="650"/>
                                          </p:stCondLst>
                                        </p:cTn>
                                        <p:tgtEl>
                                          <p:spTgt spid="256"/>
                                        </p:tgtEl>
                                      </p:cBhvr>
                                      <p:to x="100000" y="60000"/>
                                    </p:animScale>
                                    <p:animScale>
                                      <p:cBhvr>
                                        <p:cTn id="37" dur="166" decel="50000">
                                          <p:stCondLst>
                                            <p:cond delay="676"/>
                                          </p:stCondLst>
                                        </p:cTn>
                                        <p:tgtEl>
                                          <p:spTgt spid="256"/>
                                        </p:tgtEl>
                                      </p:cBhvr>
                                      <p:to x="100000" y="100000"/>
                                    </p:animScale>
                                    <p:animScale>
                                      <p:cBhvr>
                                        <p:cTn id="38" dur="26">
                                          <p:stCondLst>
                                            <p:cond delay="1312"/>
                                          </p:stCondLst>
                                        </p:cTn>
                                        <p:tgtEl>
                                          <p:spTgt spid="256"/>
                                        </p:tgtEl>
                                      </p:cBhvr>
                                      <p:to x="100000" y="80000"/>
                                    </p:animScale>
                                    <p:animScale>
                                      <p:cBhvr>
                                        <p:cTn id="39" dur="166" decel="50000">
                                          <p:stCondLst>
                                            <p:cond delay="1338"/>
                                          </p:stCondLst>
                                        </p:cTn>
                                        <p:tgtEl>
                                          <p:spTgt spid="256"/>
                                        </p:tgtEl>
                                      </p:cBhvr>
                                      <p:to x="100000" y="100000"/>
                                    </p:animScale>
                                    <p:animScale>
                                      <p:cBhvr>
                                        <p:cTn id="40" dur="26">
                                          <p:stCondLst>
                                            <p:cond delay="1642"/>
                                          </p:stCondLst>
                                        </p:cTn>
                                        <p:tgtEl>
                                          <p:spTgt spid="256"/>
                                        </p:tgtEl>
                                      </p:cBhvr>
                                      <p:to x="100000" y="90000"/>
                                    </p:animScale>
                                    <p:animScale>
                                      <p:cBhvr>
                                        <p:cTn id="41" dur="166" decel="50000">
                                          <p:stCondLst>
                                            <p:cond delay="1668"/>
                                          </p:stCondLst>
                                        </p:cTn>
                                        <p:tgtEl>
                                          <p:spTgt spid="256"/>
                                        </p:tgtEl>
                                      </p:cBhvr>
                                      <p:to x="100000" y="100000"/>
                                    </p:animScale>
                                    <p:animScale>
                                      <p:cBhvr>
                                        <p:cTn id="42" dur="26">
                                          <p:stCondLst>
                                            <p:cond delay="1808"/>
                                          </p:stCondLst>
                                        </p:cTn>
                                        <p:tgtEl>
                                          <p:spTgt spid="256"/>
                                        </p:tgtEl>
                                      </p:cBhvr>
                                      <p:to x="100000" y="95000"/>
                                    </p:animScale>
                                    <p:animScale>
                                      <p:cBhvr>
                                        <p:cTn id="43" dur="166" decel="50000">
                                          <p:stCondLst>
                                            <p:cond delay="1834"/>
                                          </p:stCondLst>
                                        </p:cTn>
                                        <p:tgtEl>
                                          <p:spTgt spid="256"/>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255"/>
                                        </p:tgtEl>
                                        <p:attrNameLst>
                                          <p:attrName>style.visibility</p:attrName>
                                        </p:attrNameLst>
                                      </p:cBhvr>
                                      <p:to>
                                        <p:strVal val="visible"/>
                                      </p:to>
                                    </p:set>
                                    <p:animEffect transition="in" filter="wipe(down)">
                                      <p:cBhvr>
                                        <p:cTn id="46" dur="580">
                                          <p:stCondLst>
                                            <p:cond delay="0"/>
                                          </p:stCondLst>
                                        </p:cTn>
                                        <p:tgtEl>
                                          <p:spTgt spid="255"/>
                                        </p:tgtEl>
                                      </p:cBhvr>
                                    </p:animEffect>
                                    <p:anim calcmode="lin" valueType="num">
                                      <p:cBhvr>
                                        <p:cTn id="47" dur="1822" tmFilter="0,0; 0.14,0.36; 0.43,0.73; 0.71,0.91; 1.0,1.0">
                                          <p:stCondLst>
                                            <p:cond delay="0"/>
                                          </p:stCondLst>
                                        </p:cTn>
                                        <p:tgtEl>
                                          <p:spTgt spid="25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5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5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5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55"/>
                                        </p:tgtEl>
                                        <p:attrNameLst>
                                          <p:attrName>ppt_y</p:attrName>
                                        </p:attrNameLst>
                                      </p:cBhvr>
                                      <p:tavLst>
                                        <p:tav tm="0" fmla="#ppt_y-sin(pi*$)/81">
                                          <p:val>
                                            <p:fltVal val="0"/>
                                          </p:val>
                                        </p:tav>
                                        <p:tav tm="100000">
                                          <p:val>
                                            <p:fltVal val="1"/>
                                          </p:val>
                                        </p:tav>
                                      </p:tavLst>
                                    </p:anim>
                                    <p:animScale>
                                      <p:cBhvr>
                                        <p:cTn id="52" dur="26">
                                          <p:stCondLst>
                                            <p:cond delay="650"/>
                                          </p:stCondLst>
                                        </p:cTn>
                                        <p:tgtEl>
                                          <p:spTgt spid="255"/>
                                        </p:tgtEl>
                                      </p:cBhvr>
                                      <p:to x="100000" y="60000"/>
                                    </p:animScale>
                                    <p:animScale>
                                      <p:cBhvr>
                                        <p:cTn id="53" dur="166" decel="50000">
                                          <p:stCondLst>
                                            <p:cond delay="676"/>
                                          </p:stCondLst>
                                        </p:cTn>
                                        <p:tgtEl>
                                          <p:spTgt spid="255"/>
                                        </p:tgtEl>
                                      </p:cBhvr>
                                      <p:to x="100000" y="100000"/>
                                    </p:animScale>
                                    <p:animScale>
                                      <p:cBhvr>
                                        <p:cTn id="54" dur="26">
                                          <p:stCondLst>
                                            <p:cond delay="1312"/>
                                          </p:stCondLst>
                                        </p:cTn>
                                        <p:tgtEl>
                                          <p:spTgt spid="255"/>
                                        </p:tgtEl>
                                      </p:cBhvr>
                                      <p:to x="100000" y="80000"/>
                                    </p:animScale>
                                    <p:animScale>
                                      <p:cBhvr>
                                        <p:cTn id="55" dur="166" decel="50000">
                                          <p:stCondLst>
                                            <p:cond delay="1338"/>
                                          </p:stCondLst>
                                        </p:cTn>
                                        <p:tgtEl>
                                          <p:spTgt spid="255"/>
                                        </p:tgtEl>
                                      </p:cBhvr>
                                      <p:to x="100000" y="100000"/>
                                    </p:animScale>
                                    <p:animScale>
                                      <p:cBhvr>
                                        <p:cTn id="56" dur="26">
                                          <p:stCondLst>
                                            <p:cond delay="1642"/>
                                          </p:stCondLst>
                                        </p:cTn>
                                        <p:tgtEl>
                                          <p:spTgt spid="255"/>
                                        </p:tgtEl>
                                      </p:cBhvr>
                                      <p:to x="100000" y="90000"/>
                                    </p:animScale>
                                    <p:animScale>
                                      <p:cBhvr>
                                        <p:cTn id="57" dur="166" decel="50000">
                                          <p:stCondLst>
                                            <p:cond delay="1668"/>
                                          </p:stCondLst>
                                        </p:cTn>
                                        <p:tgtEl>
                                          <p:spTgt spid="255"/>
                                        </p:tgtEl>
                                      </p:cBhvr>
                                      <p:to x="100000" y="100000"/>
                                    </p:animScale>
                                    <p:animScale>
                                      <p:cBhvr>
                                        <p:cTn id="58" dur="26">
                                          <p:stCondLst>
                                            <p:cond delay="1808"/>
                                          </p:stCondLst>
                                        </p:cTn>
                                        <p:tgtEl>
                                          <p:spTgt spid="255"/>
                                        </p:tgtEl>
                                      </p:cBhvr>
                                      <p:to x="100000" y="95000"/>
                                    </p:animScale>
                                    <p:animScale>
                                      <p:cBhvr>
                                        <p:cTn id="59" dur="166" decel="50000">
                                          <p:stCondLst>
                                            <p:cond delay="1834"/>
                                          </p:stCondLst>
                                        </p:cTn>
                                        <p:tgtEl>
                                          <p:spTgt spid="2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P spid="255" grpId="0" animBg="1"/>
      <p:bldP spid="2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17</a:t>
            </a:fld>
            <a:endParaRPr>
              <a:solidFill>
                <a:srgbClr val="CCCCCC"/>
              </a:solidFill>
            </a:endParaRPr>
          </a:p>
        </p:txBody>
      </p:sp>
      <p:sp>
        <p:nvSpPr>
          <p:cNvPr id="344" name="Google Shape;344;p32"/>
          <p:cNvSpPr txBox="1">
            <a:spLocks noGrp="1"/>
          </p:cNvSpPr>
          <p:nvPr>
            <p:ph type="title"/>
          </p:nvPr>
        </p:nvSpPr>
        <p:spPr>
          <a:xfrm>
            <a:off x="0" y="199721"/>
            <a:ext cx="2567354" cy="1198901"/>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2200" i="1" dirty="0" smtClean="0">
                <a:latin typeface="+mj-lt"/>
              </a:rPr>
              <a:t>Các nhận định sau về tế bào là đúng hay sai?</a:t>
            </a:r>
            <a:endParaRPr sz="2200" i="1" dirty="0">
              <a:latin typeface="+mj-lt"/>
            </a:endParaRPr>
          </a:p>
        </p:txBody>
      </p:sp>
      <p:sp>
        <p:nvSpPr>
          <p:cNvPr id="345" name="Google Shape;345;p32"/>
          <p:cNvSpPr txBox="1">
            <a:spLocks noGrp="1"/>
          </p:cNvSpPr>
          <p:nvPr>
            <p:ph type="ctrTitle" idx="4294967295"/>
          </p:nvPr>
        </p:nvSpPr>
        <p:spPr>
          <a:xfrm>
            <a:off x="2684677" y="1017560"/>
            <a:ext cx="5212413" cy="756841"/>
          </a:xfrm>
          <a:prstGeom prst="rect">
            <a:avLst/>
          </a:prstGeom>
          <a:solidFill>
            <a:srgbClr val="FFA400"/>
          </a:solidFill>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2200" dirty="0" smtClean="0">
                <a:latin typeface="+mj-lt"/>
              </a:rPr>
              <a:t>Các loại tế bào đều có hình đa giác</a:t>
            </a:r>
            <a:endParaRPr sz="2200" dirty="0">
              <a:latin typeface="+mj-lt"/>
            </a:endParaRPr>
          </a:p>
        </p:txBody>
      </p:sp>
      <p:sp>
        <p:nvSpPr>
          <p:cNvPr id="346" name="Google Shape;346;p32"/>
          <p:cNvSpPr txBox="1">
            <a:spLocks noGrp="1"/>
          </p:cNvSpPr>
          <p:nvPr>
            <p:ph type="ctrTitle" idx="4294967295"/>
          </p:nvPr>
        </p:nvSpPr>
        <p:spPr>
          <a:xfrm>
            <a:off x="2684677" y="1917047"/>
            <a:ext cx="5212413" cy="836543"/>
          </a:xfrm>
          <a:prstGeom prst="rect">
            <a:avLst/>
          </a:prstGeom>
          <a:solidFill>
            <a:srgbClr val="F67031"/>
          </a:solidFill>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US" sz="2000" dirty="0" smtClean="0">
                <a:latin typeface="+mj-lt"/>
              </a:rPr>
              <a:t>Mỗi loại sinh vật đều được cấu tạo từ đơn vị cơ bản là tế bào </a:t>
            </a:r>
            <a:endParaRPr sz="2000" dirty="0">
              <a:latin typeface="+mj-lt"/>
            </a:endParaRPr>
          </a:p>
        </p:txBody>
      </p:sp>
      <p:sp>
        <p:nvSpPr>
          <p:cNvPr id="347" name="Google Shape;347;p32"/>
          <p:cNvSpPr txBox="1">
            <a:spLocks noGrp="1"/>
          </p:cNvSpPr>
          <p:nvPr>
            <p:ph type="ctrTitle" idx="4294967295"/>
          </p:nvPr>
        </p:nvSpPr>
        <p:spPr>
          <a:xfrm>
            <a:off x="2684678" y="2881188"/>
            <a:ext cx="5181240" cy="921885"/>
          </a:xfrm>
          <a:prstGeom prst="rect">
            <a:avLst/>
          </a:prstGeom>
          <a:solidFill>
            <a:srgbClr val="ED0036"/>
          </a:solidFill>
        </p:spPr>
        <p:txBody>
          <a:bodyPr spcFirstLastPara="1" wrap="square" lIns="91425"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en-US" sz="2000" dirty="0" smtClean="0">
                <a:latin typeface="+mj-lt"/>
              </a:rPr>
              <a:t>Hầu hết các tế bào đều quan sát được bắt mắt thường</a:t>
            </a:r>
            <a:endParaRPr sz="2000" dirty="0">
              <a:latin typeface="+mj-lt"/>
            </a:endParaRPr>
          </a:p>
        </p:txBody>
      </p:sp>
      <p:sp>
        <p:nvSpPr>
          <p:cNvPr id="15" name="Google Shape;347;p32"/>
          <p:cNvSpPr txBox="1">
            <a:spLocks/>
          </p:cNvSpPr>
          <p:nvPr/>
        </p:nvSpPr>
        <p:spPr>
          <a:xfrm>
            <a:off x="2684678" y="3918790"/>
            <a:ext cx="5160458" cy="892201"/>
          </a:xfrm>
          <a:prstGeom prst="rect">
            <a:avLst/>
          </a:prstGeom>
          <a:solidFill>
            <a:schemeClr val="accent5">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nSpc>
                <a:spcPct val="150000"/>
              </a:lnSpc>
              <a:buClr>
                <a:schemeClr val="dk1"/>
              </a:buClr>
              <a:buSzPts val="1100"/>
              <a:buFont typeface="Arial"/>
              <a:buNone/>
            </a:pPr>
            <a:r>
              <a:rPr lang="en-US" sz="2000" dirty="0" smtClean="0">
                <a:latin typeface="+mj-lt"/>
              </a:rPr>
              <a:t>Lớp biểu bì vảy hành được cấu tạo từ tế bào còn lá hành thì không.</a:t>
            </a:r>
            <a:endParaRPr lang="en-US" sz="2000" dirty="0">
              <a:latin typeface="+mj-lt"/>
            </a:endParaRPr>
          </a:p>
        </p:txBody>
      </p:sp>
      <p:sp>
        <p:nvSpPr>
          <p:cNvPr id="9" name="Round Same Side Corner Rectangle 8"/>
          <p:cNvSpPr/>
          <p:nvPr/>
        </p:nvSpPr>
        <p:spPr>
          <a:xfrm rot="5400000" flipH="1">
            <a:off x="8125936" y="1005875"/>
            <a:ext cx="756841" cy="780210"/>
          </a:xfrm>
          <a:prstGeom prst="round2SameRect">
            <a:avLst>
              <a:gd name="adj1" fmla="val 34679"/>
              <a:gd name="adj2" fmla="val 0"/>
            </a:avLst>
          </a:prstGeom>
          <a:solidFill>
            <a:srgbClr val="FFC000"/>
          </a:solidFill>
          <a:ln w="3175">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33"/>
          <p:cNvSpPr txBox="1">
            <a:spLocks noChangeArrowheads="1"/>
          </p:cNvSpPr>
          <p:nvPr/>
        </p:nvSpPr>
        <p:spPr bwMode="auto">
          <a:xfrm>
            <a:off x="8258860" y="1167790"/>
            <a:ext cx="451260" cy="461665"/>
          </a:xfrm>
          <a:prstGeom prst="rect">
            <a:avLst/>
          </a:prstGeom>
          <a:noFill/>
          <a:ln w="9525">
            <a:noFill/>
            <a:miter lim="800000"/>
            <a:headEnd/>
            <a:tailEnd/>
          </a:ln>
        </p:spPr>
        <p:txBody>
          <a:bodyPr wrap="square" anchor="ctr">
            <a:spAutoFit/>
          </a:bodyPr>
          <a:lstStyle/>
          <a:p>
            <a:pPr algn="ctr"/>
            <a:r>
              <a:rPr lang="en-US" sz="2400" b="1" dirty="0" smtClean="0">
                <a:solidFill>
                  <a:schemeClr val="bg1"/>
                </a:solidFill>
                <a:latin typeface="+mj-lt"/>
              </a:rPr>
              <a:t>S</a:t>
            </a:r>
            <a:endParaRPr lang="en-US" sz="2400" b="1" dirty="0">
              <a:solidFill>
                <a:schemeClr val="bg1"/>
              </a:solidFill>
              <a:latin typeface="+mj-lt"/>
            </a:endParaRPr>
          </a:p>
        </p:txBody>
      </p:sp>
      <p:sp>
        <p:nvSpPr>
          <p:cNvPr id="11" name="Round Same Side Corner Rectangle 10"/>
          <p:cNvSpPr/>
          <p:nvPr/>
        </p:nvSpPr>
        <p:spPr>
          <a:xfrm rot="5400000" flipH="1">
            <a:off x="8125937" y="1905364"/>
            <a:ext cx="756841" cy="780208"/>
          </a:xfrm>
          <a:prstGeom prst="round2SameRect">
            <a:avLst>
              <a:gd name="adj1" fmla="val 34679"/>
              <a:gd name="adj2" fmla="val 0"/>
            </a:avLst>
          </a:prstGeom>
          <a:solidFill>
            <a:schemeClr val="accent1"/>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33"/>
          <p:cNvSpPr txBox="1">
            <a:spLocks noChangeArrowheads="1"/>
          </p:cNvSpPr>
          <p:nvPr/>
        </p:nvSpPr>
        <p:spPr bwMode="auto">
          <a:xfrm>
            <a:off x="8206434" y="2067278"/>
            <a:ext cx="451260" cy="461665"/>
          </a:xfrm>
          <a:prstGeom prst="rect">
            <a:avLst/>
          </a:prstGeom>
          <a:noFill/>
          <a:ln w="9525">
            <a:noFill/>
            <a:miter lim="800000"/>
            <a:headEnd/>
            <a:tailEnd/>
          </a:ln>
        </p:spPr>
        <p:txBody>
          <a:bodyPr wrap="square" anchor="ctr">
            <a:spAutoFit/>
          </a:bodyPr>
          <a:lstStyle/>
          <a:p>
            <a:pPr algn="ctr"/>
            <a:r>
              <a:rPr lang="en-US" sz="2400" b="1" dirty="0">
                <a:solidFill>
                  <a:schemeClr val="bg1"/>
                </a:solidFill>
                <a:latin typeface="+mj-lt"/>
              </a:rPr>
              <a:t>Đ</a:t>
            </a:r>
          </a:p>
        </p:txBody>
      </p:sp>
      <p:sp>
        <p:nvSpPr>
          <p:cNvPr id="13" name="Round Same Side Corner Rectangle 12"/>
          <p:cNvSpPr/>
          <p:nvPr/>
        </p:nvSpPr>
        <p:spPr>
          <a:xfrm rot="5400000" flipH="1">
            <a:off x="8080153" y="2915287"/>
            <a:ext cx="848407" cy="780208"/>
          </a:xfrm>
          <a:prstGeom prst="round2SameRect">
            <a:avLst>
              <a:gd name="adj1" fmla="val 34679"/>
              <a:gd name="adj2" fmla="val 0"/>
            </a:avLst>
          </a:prstGeom>
          <a:solidFill>
            <a:schemeClr val="accent5">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extBox 33"/>
          <p:cNvSpPr txBox="1">
            <a:spLocks noChangeArrowheads="1"/>
          </p:cNvSpPr>
          <p:nvPr/>
        </p:nvSpPr>
        <p:spPr bwMode="auto">
          <a:xfrm>
            <a:off x="8206433" y="3031418"/>
            <a:ext cx="451260" cy="461665"/>
          </a:xfrm>
          <a:prstGeom prst="rect">
            <a:avLst/>
          </a:prstGeom>
          <a:noFill/>
          <a:ln w="9525">
            <a:noFill/>
            <a:miter lim="800000"/>
            <a:headEnd/>
            <a:tailEnd/>
          </a:ln>
        </p:spPr>
        <p:txBody>
          <a:bodyPr wrap="square" anchor="ctr">
            <a:spAutoFit/>
          </a:bodyPr>
          <a:lstStyle/>
          <a:p>
            <a:pPr algn="ctr"/>
            <a:r>
              <a:rPr lang="en-US" sz="2400" b="1" dirty="0" smtClean="0">
                <a:solidFill>
                  <a:schemeClr val="bg1"/>
                </a:solidFill>
                <a:latin typeface="+mj-lt"/>
              </a:rPr>
              <a:t>S</a:t>
            </a:r>
            <a:endParaRPr lang="en-US" sz="2400" b="1" dirty="0">
              <a:solidFill>
                <a:schemeClr val="bg1"/>
              </a:solidFill>
              <a:latin typeface="+mj-lt"/>
            </a:endParaRPr>
          </a:p>
        </p:txBody>
      </p:sp>
      <p:sp>
        <p:nvSpPr>
          <p:cNvPr id="16" name="Round Same Side Corner Rectangle 15"/>
          <p:cNvSpPr/>
          <p:nvPr/>
        </p:nvSpPr>
        <p:spPr>
          <a:xfrm rot="5400000" flipH="1">
            <a:off x="8071164" y="3987693"/>
            <a:ext cx="866386" cy="780208"/>
          </a:xfrm>
          <a:prstGeom prst="round2SameRect">
            <a:avLst>
              <a:gd name="adj1" fmla="val 34679"/>
              <a:gd name="adj2" fmla="val 0"/>
            </a:avLst>
          </a:prstGeom>
          <a:solidFill>
            <a:schemeClr val="accent5">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TextBox 33"/>
          <p:cNvSpPr txBox="1">
            <a:spLocks noChangeArrowheads="1"/>
          </p:cNvSpPr>
          <p:nvPr/>
        </p:nvSpPr>
        <p:spPr bwMode="auto">
          <a:xfrm>
            <a:off x="8206433" y="4094835"/>
            <a:ext cx="451260" cy="461665"/>
          </a:xfrm>
          <a:prstGeom prst="rect">
            <a:avLst/>
          </a:prstGeom>
          <a:noFill/>
          <a:ln w="9525">
            <a:noFill/>
            <a:miter lim="800000"/>
            <a:headEnd/>
            <a:tailEnd/>
          </a:ln>
        </p:spPr>
        <p:txBody>
          <a:bodyPr wrap="square" anchor="ctr">
            <a:spAutoFit/>
          </a:bodyPr>
          <a:lstStyle/>
          <a:p>
            <a:pPr algn="ctr"/>
            <a:r>
              <a:rPr lang="en-US" sz="2400" b="1" dirty="0" smtClean="0">
                <a:solidFill>
                  <a:schemeClr val="bg1"/>
                </a:solidFill>
                <a:latin typeface="+mj-lt"/>
              </a:rPr>
              <a:t>S</a:t>
            </a:r>
            <a:endParaRPr lang="en-US" sz="2400" b="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barn(inVertical)">
                                      <p:cBhvr>
                                        <p:cTn id="7" dur="500"/>
                                        <p:tgtEl>
                                          <p:spTgt spid="3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5"/>
                                        </p:tgtEl>
                                        <p:attrNameLst>
                                          <p:attrName>style.visibility</p:attrName>
                                        </p:attrNameLst>
                                      </p:cBhvr>
                                      <p:to>
                                        <p:strVal val="visible"/>
                                      </p:to>
                                    </p:set>
                                    <p:animEffect transition="in" filter="wipe(down)">
                                      <p:cBhvr>
                                        <p:cTn id="12" dur="500"/>
                                        <p:tgtEl>
                                          <p:spTgt spid="34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6"/>
                                        </p:tgtEl>
                                        <p:attrNameLst>
                                          <p:attrName>style.visibility</p:attrName>
                                        </p:attrNameLst>
                                      </p:cBhvr>
                                      <p:to>
                                        <p:strVal val="visible"/>
                                      </p:to>
                                    </p:set>
                                    <p:animEffect transition="in" filter="wipe(down)">
                                      <p:cBhvr>
                                        <p:cTn id="15" dur="500"/>
                                        <p:tgtEl>
                                          <p:spTgt spid="34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7"/>
                                        </p:tgtEl>
                                        <p:attrNameLst>
                                          <p:attrName>style.visibility</p:attrName>
                                        </p:attrNameLst>
                                      </p:cBhvr>
                                      <p:to>
                                        <p:strVal val="visible"/>
                                      </p:to>
                                    </p:set>
                                    <p:animEffect transition="in" filter="wipe(down)">
                                      <p:cBhvr>
                                        <p:cTn id="18" dur="500"/>
                                        <p:tgtEl>
                                          <p:spTgt spid="34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ircle(in)">
                                      <p:cBhvr>
                                        <p:cTn id="44" dur="2000"/>
                                        <p:tgtEl>
                                          <p:spTgt spid="1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p:bldP spid="345" grpId="0" animBg="1"/>
      <p:bldP spid="346" grpId="0" animBg="1"/>
      <p:bldP spid="347" grpId="0" animBg="1"/>
      <p:bldP spid="15" grpId="0" animBg="1"/>
      <p:bldP spid="9" grpId="0" animBg="1"/>
      <p:bldP spid="10" grpId="0"/>
      <p:bldP spid="11" grpId="0" animBg="1"/>
      <p:bldP spid="12" grpId="0"/>
      <p:bldP spid="13" grpId="0" animBg="1"/>
      <p:bldP spid="14" grpId="0"/>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6" name="Google Shape;360;p33"/>
          <p:cNvSpPr txBox="1">
            <a:spLocks noGrp="1"/>
          </p:cNvSpPr>
          <p:nvPr>
            <p:ph type="title"/>
          </p:nvPr>
        </p:nvSpPr>
        <p:spPr>
          <a:xfrm>
            <a:off x="0" y="438780"/>
            <a:ext cx="4572000" cy="866182"/>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200" i="1" dirty="0" smtClean="0">
                <a:latin typeface="+mj-lt"/>
              </a:rPr>
              <a:t>Nối hình ảnh tế bào với tên của loại tế bào sao cho phù hợp. </a:t>
            </a:r>
            <a:endParaRPr sz="2200" i="1" dirty="0">
              <a:latin typeface="+mj-lt"/>
            </a:endParaRPr>
          </a:p>
        </p:txBody>
      </p:sp>
      <p:sp>
        <p:nvSpPr>
          <p:cNvPr id="7" name="Google Shape;361;p33"/>
          <p:cNvSpPr/>
          <p:nvPr/>
        </p:nvSpPr>
        <p:spPr>
          <a:xfrm>
            <a:off x="4677608" y="3104128"/>
            <a:ext cx="2424600" cy="1656600"/>
          </a:xfrm>
          <a:prstGeom prst="chevron">
            <a:avLst>
              <a:gd name="adj" fmla="val 29853"/>
            </a:avLst>
          </a:prstGeom>
          <a:solidFill>
            <a:srgbClr val="F670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Nunito Sans"/>
                <a:cs typeface="Nunito Sans"/>
                <a:sym typeface="Nunito Sans"/>
              </a:rPr>
              <a:t>B. Tế bào vi khuẩn</a:t>
            </a:r>
            <a:endParaRPr sz="2000" b="1" dirty="0">
              <a:solidFill>
                <a:srgbClr val="FFFFFF"/>
              </a:solidFill>
              <a:latin typeface="+mj-lt"/>
              <a:ea typeface="Nunito Sans"/>
              <a:cs typeface="Nunito Sans"/>
              <a:sym typeface="Nunito Sans"/>
            </a:endParaRPr>
          </a:p>
        </p:txBody>
      </p:sp>
      <p:sp>
        <p:nvSpPr>
          <p:cNvPr id="8" name="Google Shape;363;p33"/>
          <p:cNvSpPr/>
          <p:nvPr/>
        </p:nvSpPr>
        <p:spPr>
          <a:xfrm>
            <a:off x="6317384" y="2974299"/>
            <a:ext cx="2693001" cy="2028900"/>
          </a:xfrm>
          <a:prstGeom prst="chevron">
            <a:avLst>
              <a:gd name="adj" fmla="val 29853"/>
            </a:avLst>
          </a:prstGeom>
          <a:solidFill>
            <a:srgbClr val="ED0036">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Nunito Sans"/>
                <a:cs typeface="Nunito Sans"/>
                <a:sym typeface="Nunito Sans"/>
              </a:rPr>
              <a:t>C. </a:t>
            </a:r>
            <a:r>
              <a:rPr lang="en-US" sz="2000" b="1" dirty="0" smtClean="0">
                <a:solidFill>
                  <a:srgbClr val="FFFFFF"/>
                </a:solidFill>
                <a:latin typeface="+mj-lt"/>
                <a:ea typeface="Nunito Sans"/>
                <a:cs typeface="Nunito Sans"/>
                <a:sym typeface="Nunito Sans"/>
              </a:rPr>
              <a:t>T</a:t>
            </a:r>
            <a:r>
              <a:rPr lang="en" sz="2000" b="1" dirty="0" smtClean="0">
                <a:solidFill>
                  <a:srgbClr val="FFFFFF"/>
                </a:solidFill>
                <a:latin typeface="+mj-lt"/>
                <a:ea typeface="Nunito Sans"/>
                <a:cs typeface="Nunito Sans"/>
                <a:sym typeface="Nunito Sans"/>
              </a:rPr>
              <a:t>ế bào hồng cầu ở người</a:t>
            </a:r>
            <a:endParaRPr sz="2000" b="1" dirty="0">
              <a:solidFill>
                <a:srgbClr val="FFFFFF"/>
              </a:solidFill>
              <a:latin typeface="+mj-lt"/>
              <a:ea typeface="Nunito Sans"/>
              <a:cs typeface="Nunito Sans"/>
              <a:sym typeface="Nunito Sans"/>
            </a:endParaRPr>
          </a:p>
        </p:txBody>
      </p:sp>
      <p:sp>
        <p:nvSpPr>
          <p:cNvPr id="9" name="Google Shape;364;p33"/>
          <p:cNvSpPr/>
          <p:nvPr/>
        </p:nvSpPr>
        <p:spPr>
          <a:xfrm>
            <a:off x="2333549" y="3264078"/>
            <a:ext cx="2970517" cy="1325100"/>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Nunito Sans"/>
                <a:cs typeface="Nunito Sans"/>
                <a:sym typeface="Nunito Sans"/>
              </a:rPr>
              <a:t>A. Tế bào lá cây</a:t>
            </a:r>
            <a:endParaRPr sz="2000" b="1" dirty="0">
              <a:solidFill>
                <a:srgbClr val="FFFFFF"/>
              </a:solidFill>
              <a:latin typeface="+mj-lt"/>
              <a:ea typeface="Nunito Sans"/>
              <a:cs typeface="Nunito Sans"/>
              <a:sym typeface="Nunito Sans"/>
            </a:endParaRPr>
          </a:p>
        </p:txBody>
      </p:sp>
      <p:pic>
        <p:nvPicPr>
          <p:cNvPr id="10" name="Picture 9"/>
          <p:cNvPicPr>
            <a:picLocks noChangeAspect="1"/>
          </p:cNvPicPr>
          <p:nvPr/>
        </p:nvPicPr>
        <p:blipFill>
          <a:blip r:embed="rId2"/>
          <a:stretch>
            <a:fillRect/>
          </a:stretch>
        </p:blipFill>
        <p:spPr>
          <a:xfrm>
            <a:off x="7345565" y="313599"/>
            <a:ext cx="1759919" cy="1570227"/>
          </a:xfrm>
          <a:prstGeom prst="rect">
            <a:avLst/>
          </a:prstGeom>
        </p:spPr>
      </p:pic>
      <p:sp>
        <p:nvSpPr>
          <p:cNvPr id="11" name="Rectangle 10"/>
          <p:cNvSpPr/>
          <p:nvPr/>
        </p:nvSpPr>
        <p:spPr>
          <a:xfrm>
            <a:off x="8047430" y="1883826"/>
            <a:ext cx="356188" cy="461665"/>
          </a:xfrm>
          <a:prstGeom prst="rect">
            <a:avLst/>
          </a:prstGeom>
        </p:spPr>
        <p:txBody>
          <a:bodyPr wrap="none">
            <a:spAutoFit/>
          </a:bodyPr>
          <a:lstStyle/>
          <a:p>
            <a:r>
              <a:rPr lang="en-US" sz="2400" b="1" dirty="0" smtClean="0">
                <a:solidFill>
                  <a:schemeClr val="accent1"/>
                </a:solidFill>
              </a:rPr>
              <a:t>3</a:t>
            </a:r>
            <a:endParaRPr lang="en-US" sz="2400" dirty="0">
              <a:solidFill>
                <a:schemeClr val="accent1"/>
              </a:solidFill>
            </a:endParaRPr>
          </a:p>
        </p:txBody>
      </p:sp>
      <p:pic>
        <p:nvPicPr>
          <p:cNvPr id="12" name="Picture 11"/>
          <p:cNvPicPr>
            <a:picLocks noChangeAspect="1"/>
          </p:cNvPicPr>
          <p:nvPr/>
        </p:nvPicPr>
        <p:blipFill>
          <a:blip r:embed="rId3"/>
          <a:stretch>
            <a:fillRect/>
          </a:stretch>
        </p:blipFill>
        <p:spPr>
          <a:xfrm>
            <a:off x="4572000" y="230492"/>
            <a:ext cx="1549426" cy="1282759"/>
          </a:xfrm>
          <a:prstGeom prst="rect">
            <a:avLst/>
          </a:prstGeom>
        </p:spPr>
      </p:pic>
      <p:sp>
        <p:nvSpPr>
          <p:cNvPr id="13" name="Rectangle 12"/>
          <p:cNvSpPr/>
          <p:nvPr/>
        </p:nvSpPr>
        <p:spPr>
          <a:xfrm>
            <a:off x="5204687" y="1576614"/>
            <a:ext cx="356188" cy="461665"/>
          </a:xfrm>
          <a:prstGeom prst="rect">
            <a:avLst/>
          </a:prstGeom>
        </p:spPr>
        <p:txBody>
          <a:bodyPr wrap="none">
            <a:spAutoFit/>
          </a:bodyPr>
          <a:lstStyle/>
          <a:p>
            <a:r>
              <a:rPr lang="en-US" sz="2400" b="1" dirty="0">
                <a:solidFill>
                  <a:schemeClr val="accent1"/>
                </a:solidFill>
              </a:rPr>
              <a:t>1</a:t>
            </a:r>
            <a:endParaRPr lang="en-US" sz="2400" dirty="0">
              <a:solidFill>
                <a:schemeClr val="accent1"/>
              </a:solidFill>
            </a:endParaRPr>
          </a:p>
        </p:txBody>
      </p:sp>
      <p:pic>
        <p:nvPicPr>
          <p:cNvPr id="14" name="Picture 13"/>
          <p:cNvPicPr>
            <a:picLocks noChangeAspect="1"/>
          </p:cNvPicPr>
          <p:nvPr/>
        </p:nvPicPr>
        <p:blipFill>
          <a:blip r:embed="rId4"/>
          <a:stretch>
            <a:fillRect/>
          </a:stretch>
        </p:blipFill>
        <p:spPr>
          <a:xfrm>
            <a:off x="6121426" y="1322149"/>
            <a:ext cx="1241798" cy="1119226"/>
          </a:xfrm>
          <a:prstGeom prst="rect">
            <a:avLst/>
          </a:prstGeom>
        </p:spPr>
      </p:pic>
      <p:sp>
        <p:nvSpPr>
          <p:cNvPr id="15" name="Rectangle 14"/>
          <p:cNvSpPr/>
          <p:nvPr/>
        </p:nvSpPr>
        <p:spPr>
          <a:xfrm>
            <a:off x="6564231" y="2447719"/>
            <a:ext cx="356188" cy="461665"/>
          </a:xfrm>
          <a:prstGeom prst="rect">
            <a:avLst/>
          </a:prstGeom>
        </p:spPr>
        <p:txBody>
          <a:bodyPr wrap="none">
            <a:spAutoFit/>
          </a:bodyPr>
          <a:lstStyle/>
          <a:p>
            <a:r>
              <a:rPr lang="en-US" sz="2400" b="1" dirty="0" smtClean="0">
                <a:solidFill>
                  <a:schemeClr val="accent1"/>
                </a:solidFill>
              </a:rPr>
              <a:t>2</a:t>
            </a:r>
            <a:endParaRPr lang="en-US" sz="2400" dirty="0">
              <a:solidFill>
                <a:schemeClr val="accent1"/>
              </a:solidFill>
            </a:endParaRPr>
          </a:p>
        </p:txBody>
      </p:sp>
      <p:sp>
        <p:nvSpPr>
          <p:cNvPr id="16" name="Rectangle 15"/>
          <p:cNvSpPr/>
          <p:nvPr/>
        </p:nvSpPr>
        <p:spPr>
          <a:xfrm>
            <a:off x="0" y="1830922"/>
            <a:ext cx="4572000" cy="461665"/>
          </a:xfrm>
          <a:prstGeom prst="rect">
            <a:avLst/>
          </a:prstGeom>
        </p:spPr>
        <p:txBody>
          <a:bodyPr wrap="square">
            <a:spAutoFit/>
          </a:bodyPr>
          <a:lstStyle/>
          <a:p>
            <a:pPr algn="ctr"/>
            <a:r>
              <a:rPr lang="en-US" sz="2400" b="1" dirty="0" smtClean="0">
                <a:solidFill>
                  <a:schemeClr val="bg1"/>
                </a:solidFill>
              </a:rPr>
              <a:t>1 – B, 2 – C, 3 - A</a:t>
            </a:r>
            <a:endParaRPr lang="en-US" sz="2400" b="1" dirty="0">
              <a:solidFill>
                <a:schemeClr val="bg1"/>
              </a:solidFill>
            </a:endParaRPr>
          </a:p>
        </p:txBody>
      </p:sp>
    </p:spTree>
    <p:extLst>
      <p:ext uri="{BB962C8B-B14F-4D97-AF65-F5344CB8AC3E}">
        <p14:creationId xmlns:p14="http://schemas.microsoft.com/office/powerpoint/2010/main" val="366659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80">
                                          <p:stCondLst>
                                            <p:cond delay="0"/>
                                          </p:stCondLst>
                                        </p:cTn>
                                        <p:tgtEl>
                                          <p:spTgt spid="16"/>
                                        </p:tgtEl>
                                      </p:cBhvr>
                                    </p:animEffect>
                                    <p:anim calcmode="lin" valueType="num">
                                      <p:cBhvr>
                                        <p:cTn id="4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9" dur="26">
                                          <p:stCondLst>
                                            <p:cond delay="650"/>
                                          </p:stCondLst>
                                        </p:cTn>
                                        <p:tgtEl>
                                          <p:spTgt spid="16"/>
                                        </p:tgtEl>
                                      </p:cBhvr>
                                      <p:to x="100000" y="60000"/>
                                    </p:animScale>
                                    <p:animScale>
                                      <p:cBhvr>
                                        <p:cTn id="50" dur="166" decel="50000">
                                          <p:stCondLst>
                                            <p:cond delay="676"/>
                                          </p:stCondLst>
                                        </p:cTn>
                                        <p:tgtEl>
                                          <p:spTgt spid="16"/>
                                        </p:tgtEl>
                                      </p:cBhvr>
                                      <p:to x="100000" y="100000"/>
                                    </p:animScale>
                                    <p:animScale>
                                      <p:cBhvr>
                                        <p:cTn id="51" dur="26">
                                          <p:stCondLst>
                                            <p:cond delay="1312"/>
                                          </p:stCondLst>
                                        </p:cTn>
                                        <p:tgtEl>
                                          <p:spTgt spid="16"/>
                                        </p:tgtEl>
                                      </p:cBhvr>
                                      <p:to x="100000" y="80000"/>
                                    </p:animScale>
                                    <p:animScale>
                                      <p:cBhvr>
                                        <p:cTn id="52" dur="166" decel="50000">
                                          <p:stCondLst>
                                            <p:cond delay="1338"/>
                                          </p:stCondLst>
                                        </p:cTn>
                                        <p:tgtEl>
                                          <p:spTgt spid="16"/>
                                        </p:tgtEl>
                                      </p:cBhvr>
                                      <p:to x="100000" y="100000"/>
                                    </p:animScale>
                                    <p:animScale>
                                      <p:cBhvr>
                                        <p:cTn id="53" dur="26">
                                          <p:stCondLst>
                                            <p:cond delay="1642"/>
                                          </p:stCondLst>
                                        </p:cTn>
                                        <p:tgtEl>
                                          <p:spTgt spid="16"/>
                                        </p:tgtEl>
                                      </p:cBhvr>
                                      <p:to x="100000" y="90000"/>
                                    </p:animScale>
                                    <p:animScale>
                                      <p:cBhvr>
                                        <p:cTn id="54" dur="166" decel="50000">
                                          <p:stCondLst>
                                            <p:cond delay="1668"/>
                                          </p:stCondLst>
                                        </p:cTn>
                                        <p:tgtEl>
                                          <p:spTgt spid="16"/>
                                        </p:tgtEl>
                                      </p:cBhvr>
                                      <p:to x="100000" y="100000"/>
                                    </p:animScale>
                                    <p:animScale>
                                      <p:cBhvr>
                                        <p:cTn id="55" dur="26">
                                          <p:stCondLst>
                                            <p:cond delay="1808"/>
                                          </p:stCondLst>
                                        </p:cTn>
                                        <p:tgtEl>
                                          <p:spTgt spid="16"/>
                                        </p:tgtEl>
                                      </p:cBhvr>
                                      <p:to x="100000" y="95000"/>
                                    </p:animScale>
                                    <p:animScale>
                                      <p:cBhvr>
                                        <p:cTn id="5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1" grpId="0"/>
      <p:bldP spid="13"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840241" y="586218"/>
            <a:ext cx="5449500" cy="609535"/>
          </a:xfrm>
        </p:spPr>
        <p:txBody>
          <a:bodyPr/>
          <a:lstStyle/>
          <a:p>
            <a:r>
              <a:rPr lang="en-US" b="1" i="0" dirty="0" smtClean="0">
                <a:solidFill>
                  <a:schemeClr val="bg1"/>
                </a:solidFill>
                <a:latin typeface="+mj-lt"/>
              </a:rPr>
              <a:t>Hướng dẫn về nhà</a:t>
            </a:r>
            <a:endParaRPr lang="en-US" b="1"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cxnSp>
        <p:nvCxnSpPr>
          <p:cNvPr id="4" name="Google Shape;623;p58"/>
          <p:cNvCxnSpPr/>
          <p:nvPr/>
        </p:nvCxnSpPr>
        <p:spPr>
          <a:xfrm flipV="1">
            <a:off x="2029902" y="3400015"/>
            <a:ext cx="6213766" cy="18748"/>
          </a:xfrm>
          <a:prstGeom prst="straightConnector1">
            <a:avLst/>
          </a:prstGeom>
          <a:noFill/>
          <a:ln w="9525" cap="flat" cmpd="sng">
            <a:solidFill>
              <a:srgbClr val="4E6E9A"/>
            </a:solidFill>
            <a:prstDash val="dash"/>
            <a:round/>
            <a:headEnd type="none" w="med" len="med"/>
            <a:tailEnd type="none" w="med" len="med"/>
          </a:ln>
        </p:spPr>
      </p:cxnSp>
      <p:sp>
        <p:nvSpPr>
          <p:cNvPr id="5" name="Google Shape;624;p58"/>
          <p:cNvSpPr/>
          <p:nvPr/>
        </p:nvSpPr>
        <p:spPr>
          <a:xfrm>
            <a:off x="2296130" y="3026243"/>
            <a:ext cx="747545" cy="747545"/>
          </a:xfrm>
          <a:prstGeom prst="donut">
            <a:avLst>
              <a:gd name="adj" fmla="val 12366"/>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6" name="Google Shape;625;p58"/>
          <p:cNvSpPr/>
          <p:nvPr/>
        </p:nvSpPr>
        <p:spPr>
          <a:xfrm>
            <a:off x="3152393" y="3218930"/>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7" name="Google Shape;626;p58"/>
          <p:cNvSpPr/>
          <p:nvPr/>
        </p:nvSpPr>
        <p:spPr>
          <a:xfrm>
            <a:off x="3594615" y="3218930"/>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8" name="Google Shape;627;p58"/>
          <p:cNvSpPr/>
          <p:nvPr/>
        </p:nvSpPr>
        <p:spPr>
          <a:xfrm>
            <a:off x="4044225"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9" name="Google Shape;628;p58"/>
          <p:cNvSpPr/>
          <p:nvPr/>
        </p:nvSpPr>
        <p:spPr>
          <a:xfrm>
            <a:off x="4515429"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0" name="Google Shape;629;p58"/>
          <p:cNvSpPr/>
          <p:nvPr/>
        </p:nvSpPr>
        <p:spPr>
          <a:xfrm>
            <a:off x="4986633" y="3026244"/>
            <a:ext cx="747545" cy="747545"/>
          </a:xfrm>
          <a:prstGeom prst="donut">
            <a:avLst>
              <a:gd name="adj" fmla="val 12366"/>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1" name="Google Shape;630;p58"/>
          <p:cNvSpPr/>
          <p:nvPr/>
        </p:nvSpPr>
        <p:spPr>
          <a:xfrm>
            <a:off x="5842896" y="3218777"/>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2" name="Google Shape;631;p58"/>
          <p:cNvSpPr/>
          <p:nvPr/>
        </p:nvSpPr>
        <p:spPr>
          <a:xfrm>
            <a:off x="6314100"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3" name="Google Shape;632;p58"/>
          <p:cNvSpPr/>
          <p:nvPr/>
        </p:nvSpPr>
        <p:spPr>
          <a:xfrm>
            <a:off x="6785304" y="3218777"/>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4" name="Google Shape;637;p58"/>
          <p:cNvSpPr txBox="1"/>
          <p:nvPr/>
        </p:nvSpPr>
        <p:spPr>
          <a:xfrm rot="684">
            <a:off x="1219011" y="1946685"/>
            <a:ext cx="2901782" cy="10096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smtClean="0">
                <a:solidFill>
                  <a:schemeClr val="accent6">
                    <a:lumMod val="50000"/>
                  </a:schemeClr>
                </a:solidFill>
                <a:latin typeface="+mj-lt"/>
                <a:ea typeface="Muli"/>
                <a:cs typeface="Muli"/>
                <a:sym typeface="Muli"/>
              </a:rPr>
              <a:t>Trả lời các câu hỏi trong Sách bài tập trang 31, 32</a:t>
            </a:r>
            <a:endParaRPr lang="en" sz="2000" b="1" dirty="0" smtClean="0">
              <a:solidFill>
                <a:schemeClr val="accent6">
                  <a:lumMod val="50000"/>
                </a:schemeClr>
              </a:solidFill>
              <a:latin typeface="+mj-lt"/>
              <a:ea typeface="Muli"/>
              <a:cs typeface="Muli"/>
              <a:sym typeface="Muli"/>
            </a:endParaRPr>
          </a:p>
        </p:txBody>
      </p:sp>
      <p:sp>
        <p:nvSpPr>
          <p:cNvPr id="15" name="Google Shape;638;p58"/>
          <p:cNvSpPr txBox="1"/>
          <p:nvPr/>
        </p:nvSpPr>
        <p:spPr>
          <a:xfrm rot="1297">
            <a:off x="4121097" y="1946517"/>
            <a:ext cx="3664902" cy="107903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solidFill>
                  <a:schemeClr val="accent6">
                    <a:lumMod val="50000"/>
                  </a:schemeClr>
                </a:solidFill>
                <a:latin typeface="+mj-lt"/>
                <a:ea typeface="Muli"/>
                <a:cs typeface="Muli"/>
                <a:sym typeface="Muli"/>
              </a:rPr>
              <a:t>Đọc trước Bài 19 – </a:t>
            </a:r>
          </a:p>
          <a:p>
            <a:pPr marL="0" lvl="0" indent="0" algn="ctr" rtl="0">
              <a:spcBef>
                <a:spcPts val="0"/>
              </a:spcBef>
              <a:spcAft>
                <a:spcPts val="0"/>
              </a:spcAft>
              <a:buNone/>
            </a:pPr>
            <a:r>
              <a:rPr lang="en" sz="2000" b="1" dirty="0" smtClean="0">
                <a:solidFill>
                  <a:schemeClr val="accent6">
                    <a:lumMod val="50000"/>
                  </a:schemeClr>
                </a:solidFill>
                <a:latin typeface="+mj-lt"/>
                <a:ea typeface="Muli"/>
                <a:cs typeface="Muli"/>
                <a:sym typeface="Muli"/>
              </a:rPr>
              <a:t>Cấu tạo và chức năng các thành phần của tế bào</a:t>
            </a:r>
            <a:endParaRPr sz="2000" b="1" dirty="0">
              <a:solidFill>
                <a:schemeClr val="accent6">
                  <a:lumMod val="50000"/>
                </a:schemeClr>
              </a:solidFill>
              <a:latin typeface="+mj-lt"/>
              <a:ea typeface="Muli"/>
              <a:cs typeface="Muli"/>
              <a:sym typeface="Muli"/>
            </a:endParaRPr>
          </a:p>
        </p:txBody>
      </p:sp>
    </p:spTree>
    <p:extLst>
      <p:ext uri="{BB962C8B-B14F-4D97-AF65-F5344CB8AC3E}">
        <p14:creationId xmlns:p14="http://schemas.microsoft.com/office/powerpoint/2010/main" val="7932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 y="575500"/>
            <a:ext cx="2553005" cy="909486"/>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b="1" dirty="0" smtClean="0">
                <a:latin typeface="+mj-lt"/>
              </a:rPr>
              <a:t>Quan sát</a:t>
            </a:r>
            <a:br>
              <a:rPr lang="en" b="1" dirty="0" smtClean="0">
                <a:latin typeface="+mj-lt"/>
              </a:rPr>
            </a:br>
            <a:r>
              <a:rPr lang="en" b="1" dirty="0" smtClean="0">
                <a:latin typeface="+mj-lt"/>
              </a:rPr>
              <a:t>hình ảnh</a:t>
            </a:r>
            <a:endParaRPr b="1" dirty="0">
              <a:latin typeface="+mj-lt"/>
            </a:endParaRPr>
          </a:p>
        </p:txBody>
      </p:sp>
      <p:sp>
        <p:nvSpPr>
          <p:cNvPr id="107" name="Google Shape;107;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6" name="Rectangle 5"/>
          <p:cNvSpPr/>
          <p:nvPr/>
        </p:nvSpPr>
        <p:spPr>
          <a:xfrm>
            <a:off x="2804865" y="191878"/>
            <a:ext cx="6079362" cy="1938992"/>
          </a:xfrm>
          <a:prstGeom prst="rect">
            <a:avLst/>
          </a:prstGeom>
        </p:spPr>
        <p:txBody>
          <a:bodyPr wrap="square">
            <a:spAutoFit/>
          </a:bodyPr>
          <a:lstStyle/>
          <a:p>
            <a:pPr marL="342900" indent="-342900" algn="just">
              <a:lnSpc>
                <a:spcPct val="150000"/>
              </a:lnSpc>
              <a:spcBef>
                <a:spcPts val="200"/>
              </a:spcBef>
              <a:spcAft>
                <a:spcPts val="200"/>
              </a:spcAft>
              <a:buFont typeface="Wingdings" panose="05000000000000000000" pitchFamily="2" charset="2"/>
              <a:buChar char="§"/>
            </a:pPr>
            <a:r>
              <a:rPr lang="en-US" sz="2000" dirty="0" smtClean="0"/>
              <a:t>Mỗi ngôi nhà được xây dựng nên từ nhiều viên gạch. Vậy đã bao giờ em tự hỏi: </a:t>
            </a:r>
            <a:r>
              <a:rPr lang="en-US" sz="2000" b="1" i="1" dirty="0" smtClean="0"/>
              <a:t>Những sinh vật xung quanh ta được cấu tạo từ đơn vị cấu trúc nào?</a:t>
            </a:r>
            <a:endParaRPr lang="en-US" sz="2000" b="1" i="1" dirty="0"/>
          </a:p>
        </p:txBody>
      </p:sp>
      <p:pic>
        <p:nvPicPr>
          <p:cNvPr id="2" name="Picture 1"/>
          <p:cNvPicPr>
            <a:picLocks noChangeAspect="1"/>
          </p:cNvPicPr>
          <p:nvPr/>
        </p:nvPicPr>
        <p:blipFill>
          <a:blip r:embed="rId3"/>
          <a:stretch>
            <a:fillRect/>
          </a:stretch>
        </p:blipFill>
        <p:spPr>
          <a:xfrm>
            <a:off x="3455898" y="2130870"/>
            <a:ext cx="4905375" cy="28748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ctrTitle" idx="4294967295"/>
          </p:nvPr>
        </p:nvSpPr>
        <p:spPr>
          <a:xfrm>
            <a:off x="0" y="2410709"/>
            <a:ext cx="9144000" cy="1159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3800" b="1" dirty="0" smtClean="0">
                <a:latin typeface="+mj-lt"/>
              </a:rPr>
              <a:t>CẢM ƠN CÁC EM</a:t>
            </a:r>
            <a:br>
              <a:rPr lang="en" sz="3800" b="1" dirty="0" smtClean="0">
                <a:latin typeface="+mj-lt"/>
              </a:rPr>
            </a:br>
            <a:r>
              <a:rPr lang="en" sz="3800" b="1" dirty="0" smtClean="0">
                <a:latin typeface="+mj-lt"/>
              </a:rPr>
              <a:t>ĐÃ LẮNG NGHE BÀI GIẢNG!</a:t>
            </a:r>
            <a:endParaRPr sz="3800" b="1" dirty="0">
              <a:latin typeface="+mj-lt"/>
            </a:endParaRP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3"/>
          <p:cNvGrpSpPr/>
          <p:nvPr/>
        </p:nvGrpSpPr>
        <p:grpSpPr>
          <a:xfrm rot="1508271">
            <a:off x="793740" y="1396080"/>
            <a:ext cx="654063" cy="654026"/>
            <a:chOff x="576250" y="4319400"/>
            <a:chExt cx="442075" cy="442050"/>
          </a:xfrm>
        </p:grpSpPr>
        <p:sp>
          <p:nvSpPr>
            <p:cNvPr id="167" name="Google Shape;167;p2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3"/>
          <p:cNvSpPr/>
          <p:nvPr/>
        </p:nvSpPr>
        <p:spPr>
          <a:xfrm>
            <a:off x="6496631" y="503742"/>
            <a:ext cx="248676" cy="23744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rot="2697569">
            <a:off x="8048925" y="1928866"/>
            <a:ext cx="377468" cy="36042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347545" y="1723093"/>
            <a:ext cx="151199" cy="14440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1280187">
            <a:off x="6238008" y="1429475"/>
            <a:ext cx="151179" cy="144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176" name="Google Shape;176;p23"/>
          <p:cNvSpPr/>
          <p:nvPr/>
        </p:nvSpPr>
        <p:spPr>
          <a:xfrm>
            <a:off x="540606" y="574368"/>
            <a:ext cx="5956025" cy="1074500"/>
          </a:xfrm>
          <a:custGeom>
            <a:avLst/>
            <a:gdLst/>
            <a:ahLst/>
            <a:cxnLst/>
            <a:rect l="l" t="t" r="r" b="b"/>
            <a:pathLst>
              <a:path w="238241" h="42980" extrusionOk="0">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w="9525" cap="flat" cmpd="sng">
            <a:solidFill>
              <a:srgbClr val="FFFFFF"/>
            </a:solidFill>
            <a:prstDash val="dash"/>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down)">
                                      <p:cBhvr>
                                        <p:cTn id="7" dur="580">
                                          <p:stCondLst>
                                            <p:cond delay="0"/>
                                          </p:stCondLst>
                                        </p:cTn>
                                        <p:tgtEl>
                                          <p:spTgt spid="161"/>
                                        </p:tgtEl>
                                      </p:cBhvr>
                                    </p:animEffect>
                                    <p:anim calcmode="lin" valueType="num">
                                      <p:cBhvr>
                                        <p:cTn id="8" dur="1822"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1"/>
                                        </p:tgtEl>
                                        <p:attrNameLst>
                                          <p:attrName>ppt_y</p:attrName>
                                        </p:attrNameLst>
                                      </p:cBhvr>
                                      <p:tavLst>
                                        <p:tav tm="0" fmla="#ppt_y-sin(pi*$)/81">
                                          <p:val>
                                            <p:fltVal val="0"/>
                                          </p:val>
                                        </p:tav>
                                        <p:tav tm="100000">
                                          <p:val>
                                            <p:fltVal val="1"/>
                                          </p:val>
                                        </p:tav>
                                      </p:tavLst>
                                    </p:anim>
                                    <p:animScale>
                                      <p:cBhvr>
                                        <p:cTn id="13" dur="26">
                                          <p:stCondLst>
                                            <p:cond delay="650"/>
                                          </p:stCondLst>
                                        </p:cTn>
                                        <p:tgtEl>
                                          <p:spTgt spid="161"/>
                                        </p:tgtEl>
                                      </p:cBhvr>
                                      <p:to x="100000" y="60000"/>
                                    </p:animScale>
                                    <p:animScale>
                                      <p:cBhvr>
                                        <p:cTn id="14" dur="166" decel="50000">
                                          <p:stCondLst>
                                            <p:cond delay="676"/>
                                          </p:stCondLst>
                                        </p:cTn>
                                        <p:tgtEl>
                                          <p:spTgt spid="161"/>
                                        </p:tgtEl>
                                      </p:cBhvr>
                                      <p:to x="100000" y="100000"/>
                                    </p:animScale>
                                    <p:animScale>
                                      <p:cBhvr>
                                        <p:cTn id="15" dur="26">
                                          <p:stCondLst>
                                            <p:cond delay="1312"/>
                                          </p:stCondLst>
                                        </p:cTn>
                                        <p:tgtEl>
                                          <p:spTgt spid="161"/>
                                        </p:tgtEl>
                                      </p:cBhvr>
                                      <p:to x="100000" y="80000"/>
                                    </p:animScale>
                                    <p:animScale>
                                      <p:cBhvr>
                                        <p:cTn id="16" dur="166" decel="50000">
                                          <p:stCondLst>
                                            <p:cond delay="1338"/>
                                          </p:stCondLst>
                                        </p:cTn>
                                        <p:tgtEl>
                                          <p:spTgt spid="161"/>
                                        </p:tgtEl>
                                      </p:cBhvr>
                                      <p:to x="100000" y="100000"/>
                                    </p:animScale>
                                    <p:animScale>
                                      <p:cBhvr>
                                        <p:cTn id="17" dur="26">
                                          <p:stCondLst>
                                            <p:cond delay="1642"/>
                                          </p:stCondLst>
                                        </p:cTn>
                                        <p:tgtEl>
                                          <p:spTgt spid="161"/>
                                        </p:tgtEl>
                                      </p:cBhvr>
                                      <p:to x="100000" y="90000"/>
                                    </p:animScale>
                                    <p:animScale>
                                      <p:cBhvr>
                                        <p:cTn id="18" dur="166" decel="50000">
                                          <p:stCondLst>
                                            <p:cond delay="1668"/>
                                          </p:stCondLst>
                                        </p:cTn>
                                        <p:tgtEl>
                                          <p:spTgt spid="161"/>
                                        </p:tgtEl>
                                      </p:cBhvr>
                                      <p:to x="100000" y="100000"/>
                                    </p:animScale>
                                    <p:animScale>
                                      <p:cBhvr>
                                        <p:cTn id="19" dur="26">
                                          <p:stCondLst>
                                            <p:cond delay="1808"/>
                                          </p:stCondLst>
                                        </p:cTn>
                                        <p:tgtEl>
                                          <p:spTgt spid="161"/>
                                        </p:tgtEl>
                                      </p:cBhvr>
                                      <p:to x="100000" y="95000"/>
                                    </p:animScale>
                                    <p:animScale>
                                      <p:cBhvr>
                                        <p:cTn id="20" dur="166" decel="50000">
                                          <p:stCondLst>
                                            <p:cond delay="1834"/>
                                          </p:stCondLst>
                                        </p:cTn>
                                        <p:tgtEl>
                                          <p:spTgt spid="1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673218" y="458861"/>
            <a:ext cx="3246900" cy="4909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latin typeface="+mj-lt"/>
              </a:rPr>
              <a:t>NỘI DUNG BÀI HỌC</a:t>
            </a:r>
            <a:endParaRPr b="1" dirty="0">
              <a:latin typeface="+mj-lt"/>
            </a:endParaRPr>
          </a:p>
        </p:txBody>
      </p:sp>
      <p:sp>
        <p:nvSpPr>
          <p:cNvPr id="123" name="Google Shape;123;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5" name="Rounded Rectangle 4"/>
          <p:cNvSpPr/>
          <p:nvPr/>
        </p:nvSpPr>
        <p:spPr>
          <a:xfrm>
            <a:off x="65838" y="1466235"/>
            <a:ext cx="4369610" cy="592515"/>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I</a:t>
            </a:r>
            <a:r>
              <a:rPr lang="en-US" sz="2000" b="1" dirty="0" smtClean="0">
                <a:solidFill>
                  <a:schemeClr val="bg1"/>
                </a:solidFill>
              </a:rPr>
              <a:t>. Tế bào là gì?</a:t>
            </a:r>
            <a:endParaRPr lang="en-US" sz="2000" b="1" dirty="0">
              <a:solidFill>
                <a:schemeClr val="bg1"/>
              </a:solidFill>
            </a:endParaRPr>
          </a:p>
        </p:txBody>
      </p:sp>
      <p:sp>
        <p:nvSpPr>
          <p:cNvPr id="12" name="Rounded Rectangle 11"/>
          <p:cNvSpPr/>
          <p:nvPr/>
        </p:nvSpPr>
        <p:spPr>
          <a:xfrm>
            <a:off x="65838" y="3321101"/>
            <a:ext cx="4461661" cy="678180"/>
          </a:xfrm>
          <a:prstGeom prst="roundRect">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II. Hình dạng và kích thước tế bào</a:t>
            </a:r>
            <a:endParaRPr lang="en-US" sz="2000" b="1" dirty="0">
              <a:solidFill>
                <a:schemeClr val="bg1"/>
              </a:solidFill>
            </a:endParaRPr>
          </a:p>
        </p:txBody>
      </p:sp>
      <p:sp>
        <p:nvSpPr>
          <p:cNvPr id="14" name="Rounded Rectangle 13"/>
          <p:cNvSpPr/>
          <p:nvPr/>
        </p:nvSpPr>
        <p:spPr>
          <a:xfrm>
            <a:off x="5164531" y="2708599"/>
            <a:ext cx="3328416" cy="61250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1. Hình dạng tế bào</a:t>
            </a:r>
            <a:endParaRPr lang="en-US" sz="2000" b="1" dirty="0">
              <a:solidFill>
                <a:schemeClr val="bg1"/>
              </a:solidFill>
            </a:endParaRPr>
          </a:p>
        </p:txBody>
      </p:sp>
      <p:sp>
        <p:nvSpPr>
          <p:cNvPr id="15" name="Rounded Rectangle 14"/>
          <p:cNvSpPr/>
          <p:nvPr/>
        </p:nvSpPr>
        <p:spPr>
          <a:xfrm>
            <a:off x="5164530" y="3999281"/>
            <a:ext cx="3328417" cy="592515"/>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2. Kích thước tế bào</a:t>
            </a:r>
            <a:endParaRPr lang="en-US" sz="2000" b="1" dirty="0">
              <a:solidFill>
                <a:schemeClr val="bg1"/>
              </a:solidFill>
            </a:endParaRPr>
          </a:p>
        </p:txBody>
      </p:sp>
      <p:cxnSp>
        <p:nvCxnSpPr>
          <p:cNvPr id="3" name="Straight Arrow Connector 2"/>
          <p:cNvCxnSpPr>
            <a:stCxn id="12" idx="3"/>
            <a:endCxn id="14" idx="1"/>
          </p:cNvCxnSpPr>
          <p:nvPr/>
        </p:nvCxnSpPr>
        <p:spPr>
          <a:xfrm flipV="1">
            <a:off x="4527499" y="3014850"/>
            <a:ext cx="637032" cy="645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2" idx="3"/>
            <a:endCxn id="15" idx="1"/>
          </p:cNvCxnSpPr>
          <p:nvPr/>
        </p:nvCxnSpPr>
        <p:spPr>
          <a:xfrm>
            <a:off x="4527499" y="3660191"/>
            <a:ext cx="637031" cy="635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anim calcmode="lin" valueType="num">
                                      <p:cBhvr>
                                        <p:cTn id="8" dur="1000" fill="hold"/>
                                        <p:tgtEl>
                                          <p:spTgt spid="121"/>
                                        </p:tgtEl>
                                        <p:attrNameLst>
                                          <p:attrName>ppt_x</p:attrName>
                                        </p:attrNameLst>
                                      </p:cBhvr>
                                      <p:tavLst>
                                        <p:tav tm="0">
                                          <p:val>
                                            <p:strVal val="#ppt_x"/>
                                          </p:val>
                                        </p:tav>
                                        <p:tav tm="100000">
                                          <p:val>
                                            <p:strVal val="#ppt_x"/>
                                          </p:val>
                                        </p:tav>
                                      </p:tavLst>
                                    </p:anim>
                                    <p:anim calcmode="lin" valueType="num">
                                      <p:cBhvr>
                                        <p:cTn id="9"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5" grpId="0" animBg="1"/>
      <p:bldP spid="12"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0" y="487717"/>
            <a:ext cx="2633108" cy="5217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dirty="0" smtClean="0">
                <a:latin typeface="+mj-lt"/>
              </a:rPr>
              <a:t>I. Tế bào là gì?</a:t>
            </a:r>
            <a:endParaRPr sz="2600" b="1" dirty="0">
              <a:latin typeface="+mj-lt"/>
            </a:endParaRPr>
          </a:p>
        </p:txBody>
      </p:sp>
      <p:sp>
        <p:nvSpPr>
          <p:cNvPr id="115" name="Google Shape;115;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3" name="Text Placeholder 2"/>
          <p:cNvSpPr>
            <a:spLocks noGrp="1"/>
          </p:cNvSpPr>
          <p:nvPr>
            <p:ph type="body" idx="1"/>
          </p:nvPr>
        </p:nvSpPr>
        <p:spPr>
          <a:xfrm>
            <a:off x="2820460" y="300404"/>
            <a:ext cx="5907071" cy="2131031"/>
          </a:xfrm>
        </p:spPr>
        <p:txBody>
          <a:bodyPr/>
          <a:lstStyle/>
          <a:p>
            <a:pPr algn="just">
              <a:lnSpc>
                <a:spcPct val="150000"/>
              </a:lnSpc>
              <a:spcBef>
                <a:spcPts val="200"/>
              </a:spcBef>
              <a:spcAft>
                <a:spcPts val="200"/>
              </a:spcAft>
            </a:pPr>
            <a:r>
              <a:rPr lang="en-US" sz="2000" i="0" dirty="0">
                <a:latin typeface="+mn-lt"/>
              </a:rPr>
              <a:t>Lịch sử tìm ra tế bào do Robert Hooke (1665) lần đầu tiên quan 1 sát các tế bào chết từ vỏ cây sồi dưới kính hiển vi. </a:t>
            </a:r>
            <a:endParaRPr lang="en-US" sz="2000" i="0" dirty="0" smtClean="0">
              <a:latin typeface="+mj-lt"/>
            </a:endParaRPr>
          </a:p>
          <a:p>
            <a:pPr algn="just">
              <a:lnSpc>
                <a:spcPct val="150000"/>
              </a:lnSpc>
              <a:spcBef>
                <a:spcPts val="200"/>
              </a:spcBef>
              <a:spcAft>
                <a:spcPts val="200"/>
              </a:spcAft>
            </a:pPr>
            <a:r>
              <a:rPr lang="en-US" sz="2000" i="0" dirty="0" smtClean="0">
                <a:latin typeface="+mj-lt"/>
              </a:rPr>
              <a:t>Tất cả các cơ thể sinh vật (thực vật, động vật, con người) đều được cấu tạo từ những đơn vị rất nhỏ bé, gọi là tế bào. </a:t>
            </a:r>
            <a:endParaRPr lang="en-US" sz="2000" i="0" dirty="0">
              <a:latin typeface="+mj-lt"/>
            </a:endParaRPr>
          </a:p>
        </p:txBody>
      </p:sp>
      <p:pic>
        <p:nvPicPr>
          <p:cNvPr id="8" name="Picture 7"/>
          <p:cNvPicPr>
            <a:picLocks noChangeAspect="1"/>
          </p:cNvPicPr>
          <p:nvPr/>
        </p:nvPicPr>
        <p:blipFill>
          <a:blip r:embed="rId3"/>
          <a:stretch>
            <a:fillRect/>
          </a:stretch>
        </p:blipFill>
        <p:spPr>
          <a:xfrm>
            <a:off x="1234239" y="1518574"/>
            <a:ext cx="1892252" cy="1712999"/>
          </a:xfrm>
          <a:prstGeom prst="rect">
            <a:avLst/>
          </a:prstGeom>
        </p:spPr>
      </p:pic>
      <p:pic>
        <p:nvPicPr>
          <p:cNvPr id="9" name="Picture 8"/>
          <p:cNvPicPr>
            <a:picLocks noChangeAspect="1"/>
          </p:cNvPicPr>
          <p:nvPr/>
        </p:nvPicPr>
        <p:blipFill>
          <a:blip r:embed="rId4"/>
          <a:stretch>
            <a:fillRect/>
          </a:stretch>
        </p:blipFill>
        <p:spPr>
          <a:xfrm>
            <a:off x="3597815" y="3311543"/>
            <a:ext cx="2054840" cy="16858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anim calcmode="lin" valueType="num">
                                      <p:cBhvr>
                                        <p:cTn id="8" dur="1000" fill="hold"/>
                                        <p:tgtEl>
                                          <p:spTgt spid="113"/>
                                        </p:tgtEl>
                                        <p:attrNameLst>
                                          <p:attrName>ppt_x</p:attrName>
                                        </p:attrNameLst>
                                      </p:cBhvr>
                                      <p:tavLst>
                                        <p:tav tm="0">
                                          <p:val>
                                            <p:strVal val="#ppt_x"/>
                                          </p:val>
                                        </p:tav>
                                        <p:tav tm="100000">
                                          <p:val>
                                            <p:strVal val="#ppt_x"/>
                                          </p:val>
                                        </p:tav>
                                      </p:tavLst>
                                    </p:anim>
                                    <p:anim calcmode="lin" valueType="num">
                                      <p:cBhvr>
                                        <p:cTn id="9"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0" y="541483"/>
            <a:ext cx="9144000" cy="555797"/>
          </a:xfrm>
          <a:prstGeom prst="rect">
            <a:avLst/>
          </a:prstGeom>
        </p:spPr>
        <p:txBody>
          <a:bodyPr spcFirstLastPara="1" wrap="square" lIns="91425" tIns="91425" rIns="91425" bIns="91425" anchor="t" anchorCtr="0">
            <a:noAutofit/>
          </a:bodyPr>
          <a:lstStyle/>
          <a:p>
            <a:pPr marL="0" indent="0">
              <a:buNone/>
            </a:pPr>
            <a:r>
              <a:rPr lang="en-US" sz="2200" b="1" i="0" dirty="0" smtClean="0">
                <a:solidFill>
                  <a:schemeClr val="bg1"/>
                </a:solidFill>
                <a:latin typeface="+mj-lt"/>
              </a:rPr>
              <a:t>Một </a:t>
            </a:r>
            <a:r>
              <a:rPr lang="en-US" sz="2200" b="1" i="0" dirty="0">
                <a:solidFill>
                  <a:schemeClr val="bg1"/>
                </a:solidFill>
                <a:latin typeface="+mj-lt"/>
              </a:rPr>
              <a:t>số loại tế bào cấu tạo nên cơ thể cây cà </a:t>
            </a:r>
            <a:r>
              <a:rPr lang="en-US" sz="2200" b="1" i="0" dirty="0" smtClean="0">
                <a:solidFill>
                  <a:schemeClr val="bg1"/>
                </a:solidFill>
                <a:latin typeface="+mj-lt"/>
              </a:rPr>
              <a:t>chua</a:t>
            </a:r>
            <a:endParaRPr i="0" dirty="0">
              <a:solidFill>
                <a:schemeClr val="bg1"/>
              </a:solidFill>
              <a:latin typeface="+mj-lt"/>
            </a:endParaRPr>
          </a:p>
        </p:txBody>
      </p:sp>
      <p:sp>
        <p:nvSpPr>
          <p:cNvPr id="144" name="Google Shape;144;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4" name="Rounded Rectangle 3"/>
          <p:cNvSpPr/>
          <p:nvPr/>
        </p:nvSpPr>
        <p:spPr>
          <a:xfrm>
            <a:off x="892454" y="4001414"/>
            <a:ext cx="2896820" cy="621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Cây cà chua</a:t>
            </a:r>
            <a:endParaRPr lang="en-US" sz="2000" b="1" dirty="0"/>
          </a:p>
        </p:txBody>
      </p:sp>
      <p:sp>
        <p:nvSpPr>
          <p:cNvPr id="5" name="Rectangle 4"/>
          <p:cNvSpPr/>
          <p:nvPr/>
        </p:nvSpPr>
        <p:spPr>
          <a:xfrm>
            <a:off x="892454" y="1750968"/>
            <a:ext cx="2896820" cy="1964640"/>
          </a:xfrm>
          <a:prstGeom prst="rect">
            <a:avLst/>
          </a:prstGeom>
        </p:spPr>
        <p:txBody>
          <a:bodyPr wrap="square">
            <a:spAutoFit/>
          </a:bodyPr>
          <a:lstStyle/>
          <a:p>
            <a:pPr marL="342900" indent="-342900" algn="just">
              <a:lnSpc>
                <a:spcPts val="2700"/>
              </a:lnSpc>
              <a:spcBef>
                <a:spcPts val="200"/>
              </a:spcBef>
              <a:spcAft>
                <a:spcPts val="200"/>
              </a:spcAft>
              <a:buFont typeface="Arial" panose="020B0604020202020204" pitchFamily="34" charset="0"/>
              <a:buChar char="•"/>
            </a:pPr>
            <a:r>
              <a:rPr lang="en-US" sz="2000" dirty="0" smtClean="0"/>
              <a:t>Tế bào thịt lá</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thịt quả</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ống dẫn</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lông hút</a:t>
            </a:r>
          </a:p>
          <a:p>
            <a:pPr algn="just"/>
            <a:endParaRPr lang="en-US" sz="2000" dirty="0"/>
          </a:p>
        </p:txBody>
      </p:sp>
      <p:pic>
        <p:nvPicPr>
          <p:cNvPr id="2" name="Picture 1"/>
          <p:cNvPicPr>
            <a:picLocks noChangeAspect="1"/>
          </p:cNvPicPr>
          <p:nvPr/>
        </p:nvPicPr>
        <p:blipFill>
          <a:blip r:embed="rId3"/>
          <a:stretch>
            <a:fillRect/>
          </a:stretch>
        </p:blipFill>
        <p:spPr>
          <a:xfrm>
            <a:off x="4289298" y="1750968"/>
            <a:ext cx="4076700"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wipe(down)">
                                      <p:cBhvr>
                                        <p:cTn id="7" dur="5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0" y="541483"/>
            <a:ext cx="9144000" cy="555797"/>
          </a:xfrm>
          <a:prstGeom prst="rect">
            <a:avLst/>
          </a:prstGeom>
        </p:spPr>
        <p:txBody>
          <a:bodyPr spcFirstLastPara="1" wrap="square" lIns="91425" tIns="91425" rIns="91425" bIns="91425" anchor="t" anchorCtr="0">
            <a:noAutofit/>
          </a:bodyPr>
          <a:lstStyle/>
          <a:p>
            <a:pPr marL="0" indent="0">
              <a:buNone/>
            </a:pPr>
            <a:r>
              <a:rPr lang="en-US" sz="2200" b="1" i="0" dirty="0" smtClean="0">
                <a:solidFill>
                  <a:schemeClr val="bg1"/>
                </a:solidFill>
                <a:latin typeface="+mj-lt"/>
              </a:rPr>
              <a:t>Một </a:t>
            </a:r>
            <a:r>
              <a:rPr lang="en-US" sz="2200" b="1" i="0" dirty="0">
                <a:solidFill>
                  <a:schemeClr val="bg1"/>
                </a:solidFill>
                <a:latin typeface="+mj-lt"/>
              </a:rPr>
              <a:t>số loại tế bào cấu tạo nên </a:t>
            </a:r>
            <a:r>
              <a:rPr lang="en-US" sz="2200" b="1" i="0" dirty="0" smtClean="0">
                <a:solidFill>
                  <a:schemeClr val="bg1"/>
                </a:solidFill>
                <a:latin typeface="+mj-lt"/>
              </a:rPr>
              <a:t>cơ </a:t>
            </a:r>
            <a:r>
              <a:rPr lang="en-US" sz="2200" b="1" i="0" dirty="0">
                <a:solidFill>
                  <a:schemeClr val="bg1"/>
                </a:solidFill>
                <a:latin typeface="+mj-lt"/>
              </a:rPr>
              <a:t>thể </a:t>
            </a:r>
            <a:r>
              <a:rPr lang="en-US" sz="2200" b="1" i="0" dirty="0" smtClean="0">
                <a:solidFill>
                  <a:schemeClr val="bg1"/>
                </a:solidFill>
                <a:latin typeface="+mj-lt"/>
              </a:rPr>
              <a:t>người</a:t>
            </a:r>
            <a:endParaRPr lang="en-US" sz="2200" b="1" i="0" dirty="0">
              <a:solidFill>
                <a:schemeClr val="bg1"/>
              </a:solidFill>
              <a:latin typeface="+mj-lt"/>
            </a:endParaRPr>
          </a:p>
          <a:p>
            <a:pPr marL="0" lvl="0" indent="0" algn="ctr" rtl="0">
              <a:spcBef>
                <a:spcPts val="600"/>
              </a:spcBef>
              <a:spcAft>
                <a:spcPts val="0"/>
              </a:spcAft>
              <a:buNone/>
            </a:pPr>
            <a:endParaRPr i="0" dirty="0">
              <a:solidFill>
                <a:schemeClr val="bg1"/>
              </a:solidFill>
              <a:latin typeface="+mj-lt"/>
            </a:endParaRPr>
          </a:p>
        </p:txBody>
      </p:sp>
      <p:sp>
        <p:nvSpPr>
          <p:cNvPr id="144" name="Google Shape;144;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8" name="Rounded Rectangle 7"/>
          <p:cNvSpPr/>
          <p:nvPr/>
        </p:nvSpPr>
        <p:spPr>
          <a:xfrm>
            <a:off x="5141366" y="4001414"/>
            <a:ext cx="2896820" cy="621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Cơ thể người</a:t>
            </a:r>
            <a:endParaRPr lang="en-US" sz="2000" b="1" dirty="0"/>
          </a:p>
        </p:txBody>
      </p:sp>
      <p:sp>
        <p:nvSpPr>
          <p:cNvPr id="9" name="Rectangle 8"/>
          <p:cNvSpPr/>
          <p:nvPr/>
        </p:nvSpPr>
        <p:spPr>
          <a:xfrm>
            <a:off x="5132831" y="1750968"/>
            <a:ext cx="2896820" cy="2362185"/>
          </a:xfrm>
          <a:prstGeom prst="rect">
            <a:avLst/>
          </a:prstGeom>
        </p:spPr>
        <p:txBody>
          <a:bodyPr wrap="square">
            <a:spAutoFit/>
          </a:bodyPr>
          <a:lstStyle/>
          <a:p>
            <a:pPr marL="342900" indent="-342900" algn="just">
              <a:lnSpc>
                <a:spcPts val="2700"/>
              </a:lnSpc>
              <a:spcBef>
                <a:spcPts val="200"/>
              </a:spcBef>
              <a:spcAft>
                <a:spcPts val="200"/>
              </a:spcAft>
              <a:buFont typeface="Arial" panose="020B0604020202020204" pitchFamily="34" charset="0"/>
              <a:buChar char="•"/>
            </a:pPr>
            <a:r>
              <a:rPr lang="en-US" sz="2000" dirty="0" smtClean="0"/>
              <a:t>Tế bào thần kinh</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gan</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hồng cầu</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biểu mô ruột</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xương</a:t>
            </a:r>
          </a:p>
          <a:p>
            <a:pPr algn="just"/>
            <a:endParaRPr lang="en-US" sz="2000" dirty="0"/>
          </a:p>
        </p:txBody>
      </p:sp>
      <p:pic>
        <p:nvPicPr>
          <p:cNvPr id="10" name="Picture 9"/>
          <p:cNvPicPr>
            <a:picLocks noChangeAspect="1"/>
          </p:cNvPicPr>
          <p:nvPr/>
        </p:nvPicPr>
        <p:blipFill>
          <a:blip r:embed="rId3"/>
          <a:stretch>
            <a:fillRect/>
          </a:stretch>
        </p:blipFill>
        <p:spPr>
          <a:xfrm>
            <a:off x="229452" y="1343481"/>
            <a:ext cx="2601529" cy="1699641"/>
          </a:xfrm>
          <a:prstGeom prst="rect">
            <a:avLst/>
          </a:prstGeom>
        </p:spPr>
      </p:pic>
      <p:pic>
        <p:nvPicPr>
          <p:cNvPr id="11" name="Picture 10"/>
          <p:cNvPicPr>
            <a:picLocks noChangeAspect="1"/>
          </p:cNvPicPr>
          <p:nvPr/>
        </p:nvPicPr>
        <p:blipFill>
          <a:blip r:embed="rId4"/>
          <a:stretch>
            <a:fillRect/>
          </a:stretch>
        </p:blipFill>
        <p:spPr>
          <a:xfrm>
            <a:off x="1764464" y="3220698"/>
            <a:ext cx="2807536" cy="1784910"/>
          </a:xfrm>
          <a:prstGeom prst="rect">
            <a:avLst/>
          </a:prstGeom>
        </p:spPr>
      </p:pic>
    </p:spTree>
    <p:extLst>
      <p:ext uri="{BB962C8B-B14F-4D97-AF65-F5344CB8AC3E}">
        <p14:creationId xmlns:p14="http://schemas.microsoft.com/office/powerpoint/2010/main" val="21243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wipe(down)">
                                      <p:cBhvr>
                                        <p:cTn id="7" dur="500"/>
                                        <p:tgtEl>
                                          <p:spTgt spid="14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4" name="Text Placeholder 3"/>
          <p:cNvSpPr>
            <a:spLocks noGrp="1"/>
          </p:cNvSpPr>
          <p:nvPr>
            <p:ph type="body" idx="2"/>
          </p:nvPr>
        </p:nvSpPr>
        <p:spPr>
          <a:xfrm>
            <a:off x="4591847" y="185475"/>
            <a:ext cx="4586631" cy="4178658"/>
          </a:xfrm>
        </p:spPr>
        <p:txBody>
          <a:bodyPr/>
          <a:lstStyle/>
          <a:p>
            <a:pPr marL="114300" indent="0" algn="just">
              <a:lnSpc>
                <a:spcPct val="150000"/>
              </a:lnSpc>
              <a:spcBef>
                <a:spcPts val="200"/>
              </a:spcBef>
              <a:spcAft>
                <a:spcPts val="200"/>
              </a:spcAft>
              <a:buNone/>
            </a:pPr>
            <a:r>
              <a:rPr lang="en-US" sz="2000" dirty="0" smtClean="0">
                <a:solidFill>
                  <a:schemeClr val="accent1"/>
                </a:solidFill>
                <a:latin typeface="+mj-lt"/>
              </a:rPr>
              <a:t>Tế </a:t>
            </a:r>
            <a:r>
              <a:rPr lang="en-US" sz="2000" dirty="0">
                <a:solidFill>
                  <a:schemeClr val="accent1"/>
                </a:solidFill>
                <a:latin typeface="+mj-lt"/>
              </a:rPr>
              <a:t>bào </a:t>
            </a:r>
            <a:r>
              <a:rPr lang="en-US" sz="2000" dirty="0" smtClean="0">
                <a:solidFill>
                  <a:schemeClr val="accent1"/>
                </a:solidFill>
                <a:latin typeface="+mj-lt"/>
              </a:rPr>
              <a:t>tuy nhỏ bé nhưng thực hiện đầy đủ quá trình sống cơ bản: </a:t>
            </a:r>
          </a:p>
          <a:p>
            <a:pPr algn="just">
              <a:lnSpc>
                <a:spcPct val="150000"/>
              </a:lnSpc>
              <a:spcBef>
                <a:spcPts val="200"/>
              </a:spcBef>
              <a:spcAft>
                <a:spcPts val="200"/>
              </a:spcAft>
              <a:buFont typeface="Wingdings" panose="05000000000000000000" pitchFamily="2" charset="2"/>
              <a:buChar char="§"/>
            </a:pPr>
            <a:r>
              <a:rPr lang="en-US" sz="2000" dirty="0" smtClean="0">
                <a:solidFill>
                  <a:schemeClr val="accent1"/>
                </a:solidFill>
                <a:latin typeface="+mj-lt"/>
              </a:rPr>
              <a:t>Sinh trưởng (lớn lên).</a:t>
            </a:r>
          </a:p>
          <a:p>
            <a:pPr algn="just">
              <a:lnSpc>
                <a:spcPct val="150000"/>
              </a:lnSpc>
              <a:spcBef>
                <a:spcPts val="200"/>
              </a:spcBef>
              <a:spcAft>
                <a:spcPts val="200"/>
              </a:spcAft>
              <a:buFont typeface="Wingdings" panose="05000000000000000000" pitchFamily="2" charset="2"/>
              <a:buChar char="§"/>
            </a:pPr>
            <a:r>
              <a:rPr lang="en-US" sz="2000" dirty="0" smtClean="0">
                <a:solidFill>
                  <a:schemeClr val="accent1"/>
                </a:solidFill>
                <a:latin typeface="+mj-lt"/>
              </a:rPr>
              <a:t>Hấp thụ chất dinh dưỡng.</a:t>
            </a:r>
          </a:p>
          <a:p>
            <a:pPr algn="just">
              <a:lnSpc>
                <a:spcPct val="150000"/>
              </a:lnSpc>
              <a:spcBef>
                <a:spcPts val="200"/>
              </a:spcBef>
              <a:spcAft>
                <a:spcPts val="200"/>
              </a:spcAft>
              <a:buFont typeface="Wingdings" panose="05000000000000000000" pitchFamily="2" charset="2"/>
              <a:buChar char="§"/>
            </a:pPr>
            <a:r>
              <a:rPr lang="en-US" sz="2000" dirty="0" smtClean="0">
                <a:solidFill>
                  <a:schemeClr val="accent1"/>
                </a:solidFill>
                <a:latin typeface="+mj-lt"/>
              </a:rPr>
              <a:t>Hô hấp</a:t>
            </a:r>
          </a:p>
          <a:p>
            <a:pPr algn="just">
              <a:lnSpc>
                <a:spcPct val="150000"/>
              </a:lnSpc>
              <a:spcBef>
                <a:spcPts val="200"/>
              </a:spcBef>
              <a:spcAft>
                <a:spcPts val="200"/>
              </a:spcAft>
              <a:buFont typeface="Wingdings" panose="05000000000000000000" pitchFamily="2" charset="2"/>
              <a:buChar char="§"/>
            </a:pPr>
            <a:r>
              <a:rPr lang="en-US" sz="2000" dirty="0" smtClean="0">
                <a:solidFill>
                  <a:schemeClr val="accent1"/>
                </a:solidFill>
                <a:latin typeface="+mj-lt"/>
              </a:rPr>
              <a:t>Cảm giác</a:t>
            </a:r>
          </a:p>
          <a:p>
            <a:pPr algn="just">
              <a:lnSpc>
                <a:spcPct val="150000"/>
              </a:lnSpc>
              <a:spcBef>
                <a:spcPts val="200"/>
              </a:spcBef>
              <a:spcAft>
                <a:spcPts val="200"/>
              </a:spcAft>
              <a:buFont typeface="Wingdings" panose="05000000000000000000" pitchFamily="2" charset="2"/>
              <a:buChar char="§"/>
            </a:pPr>
            <a:r>
              <a:rPr lang="en-US" sz="2000" dirty="0" smtClean="0">
                <a:solidFill>
                  <a:schemeClr val="accent1"/>
                </a:solidFill>
                <a:latin typeface="+mj-lt"/>
              </a:rPr>
              <a:t>Bài tiết và sinh sản. </a:t>
            </a:r>
          </a:p>
          <a:p>
            <a:pPr marL="114300" indent="0" algn="just">
              <a:lnSpc>
                <a:spcPct val="150000"/>
              </a:lnSpc>
              <a:spcBef>
                <a:spcPts val="200"/>
              </a:spcBef>
              <a:spcAft>
                <a:spcPts val="200"/>
              </a:spcAft>
              <a:buNone/>
            </a:pPr>
            <a:r>
              <a:rPr lang="en-US" sz="2000" b="1" i="1" dirty="0" smtClean="0">
                <a:solidFill>
                  <a:schemeClr val="accent1"/>
                </a:solidFill>
                <a:latin typeface="+mj-lt"/>
              </a:rPr>
              <a:t>Vì vậy, tế bào được coi là đơn vị cơ bản của các cơ thể sống. </a:t>
            </a:r>
            <a:endParaRPr lang="en-US" sz="2000" b="1" i="1" dirty="0">
              <a:solidFill>
                <a:schemeClr val="accent1"/>
              </a:solidFill>
              <a:latin typeface="+mj-lt"/>
            </a:endParaRPr>
          </a:p>
          <a:p>
            <a:pPr algn="just">
              <a:lnSpc>
                <a:spcPts val="2400"/>
              </a:lnSpc>
              <a:spcBef>
                <a:spcPts val="200"/>
              </a:spcBef>
              <a:spcAft>
                <a:spcPts val="200"/>
              </a:spcAft>
              <a:buFont typeface="Wingdings" panose="05000000000000000000" pitchFamily="2" charset="2"/>
              <a:buChar char="§"/>
            </a:pPr>
            <a:endParaRPr lang="en-US" sz="2000" dirty="0">
              <a:latin typeface="+mj-lt"/>
            </a:endParaRPr>
          </a:p>
        </p:txBody>
      </p:sp>
      <p:sp>
        <p:nvSpPr>
          <p:cNvPr id="5" name="Title 4"/>
          <p:cNvSpPr>
            <a:spLocks noGrp="1"/>
          </p:cNvSpPr>
          <p:nvPr>
            <p:ph type="title"/>
          </p:nvPr>
        </p:nvSpPr>
        <p:spPr>
          <a:xfrm>
            <a:off x="-9093" y="1125728"/>
            <a:ext cx="4566462" cy="871322"/>
          </a:xfrm>
        </p:spPr>
        <p:txBody>
          <a:bodyPr/>
          <a:lstStyle/>
          <a:p>
            <a:pPr algn="ctr">
              <a:lnSpc>
                <a:spcPct val="150000"/>
              </a:lnSpc>
            </a:pPr>
            <a:r>
              <a:rPr lang="en-US" b="1" dirty="0" smtClean="0">
                <a:latin typeface="+mj-lt"/>
              </a:rPr>
              <a:t>Thảo luận và </a:t>
            </a:r>
            <a:br>
              <a:rPr lang="en-US" b="1" dirty="0" smtClean="0">
                <a:latin typeface="+mj-lt"/>
              </a:rPr>
            </a:br>
            <a:r>
              <a:rPr lang="en-US" b="1" dirty="0" smtClean="0">
                <a:latin typeface="+mj-lt"/>
              </a:rPr>
              <a:t>trả lời câu hỏi</a:t>
            </a:r>
            <a:endParaRPr lang="en-US" b="1" dirty="0">
              <a:latin typeface="+mj-lt"/>
            </a:endParaRPr>
          </a:p>
        </p:txBody>
      </p:sp>
      <p:sp>
        <p:nvSpPr>
          <p:cNvPr id="2" name="Rectangle 1"/>
          <p:cNvSpPr/>
          <p:nvPr/>
        </p:nvSpPr>
        <p:spPr>
          <a:xfrm>
            <a:off x="-9093" y="2478403"/>
            <a:ext cx="4600940" cy="1045223"/>
          </a:xfrm>
          <a:prstGeom prst="rect">
            <a:avLst/>
          </a:prstGeom>
        </p:spPr>
        <p:txBody>
          <a:bodyPr wrap="none">
            <a:spAutoFit/>
          </a:bodyPr>
          <a:lstStyle/>
          <a:p>
            <a:pPr>
              <a:lnSpc>
                <a:spcPct val="150000"/>
              </a:lnSpc>
            </a:pPr>
            <a:r>
              <a:rPr lang="en-US" sz="2200" b="1" i="1" dirty="0" smtClean="0">
                <a:solidFill>
                  <a:schemeClr val="bg1"/>
                </a:solidFill>
              </a:rPr>
              <a:t>Tại sao tế bào được coi là đơn vị</a:t>
            </a:r>
          </a:p>
          <a:p>
            <a:pPr>
              <a:lnSpc>
                <a:spcPct val="150000"/>
              </a:lnSpc>
            </a:pPr>
            <a:r>
              <a:rPr lang="en-US" sz="2200" b="1" i="1" dirty="0" smtClean="0">
                <a:solidFill>
                  <a:schemeClr val="bg1"/>
                </a:solidFill>
              </a:rPr>
              <a:t>cơ bản của các cơ thể sống?</a:t>
            </a:r>
            <a:endParaRPr lang="en-US" sz="2200" i="1" dirty="0">
              <a:solidFill>
                <a:schemeClr val="bg1"/>
              </a:solidFill>
            </a:endParaRPr>
          </a:p>
        </p:txBody>
      </p:sp>
    </p:spTree>
    <p:extLst>
      <p:ext uri="{BB962C8B-B14F-4D97-AF65-F5344CB8AC3E}">
        <p14:creationId xmlns:p14="http://schemas.microsoft.com/office/powerpoint/2010/main" val="408342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inVertical)">
                                      <p:cBhvr>
                                        <p:cTn id="26" dur="500"/>
                                        <p:tgtEl>
                                          <p:spTgt spid="4">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arn(inVertical)">
                                      <p:cBhvr>
                                        <p:cTn id="35" dur="500"/>
                                        <p:tgtEl>
                                          <p:spTgt spid="4">
                                            <p:txEl>
                                              <p:pRg st="5" end="5"/>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barn(inVertical)">
                                      <p:cBhvr>
                                        <p:cTn id="3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731679"/>
            <a:ext cx="9144000" cy="526535"/>
          </a:xfrm>
        </p:spPr>
        <p:txBody>
          <a:bodyPr/>
          <a:lstStyle/>
          <a:p>
            <a:pPr marL="76200" indent="0">
              <a:lnSpc>
                <a:spcPts val="2400"/>
              </a:lnSpc>
              <a:spcBef>
                <a:spcPts val="200"/>
              </a:spcBef>
              <a:spcAft>
                <a:spcPts val="200"/>
              </a:spcAft>
              <a:buNone/>
            </a:pPr>
            <a:r>
              <a:rPr lang="en-US" sz="2200" b="1" i="0" dirty="0" smtClean="0">
                <a:solidFill>
                  <a:schemeClr val="bg1"/>
                </a:solidFill>
                <a:latin typeface="+mj-lt"/>
              </a:rPr>
              <a:t>II. HÌNH DẠNG VÀ KÍCH THƯỚC TẾ BÀO</a:t>
            </a:r>
            <a:endParaRPr lang="en-US" sz="2200" b="1"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4" name="Rectangle 3"/>
          <p:cNvSpPr/>
          <p:nvPr/>
        </p:nvSpPr>
        <p:spPr>
          <a:xfrm>
            <a:off x="0" y="1324923"/>
            <a:ext cx="9144000" cy="438582"/>
          </a:xfrm>
          <a:prstGeom prst="rect">
            <a:avLst/>
          </a:prstGeom>
        </p:spPr>
        <p:txBody>
          <a:bodyPr wrap="square">
            <a:spAutoFit/>
          </a:bodyPr>
          <a:lstStyle/>
          <a:p>
            <a:pPr algn="ctr">
              <a:lnSpc>
                <a:spcPts val="2700"/>
              </a:lnSpc>
              <a:spcBef>
                <a:spcPts val="200"/>
              </a:spcBef>
              <a:spcAft>
                <a:spcPts val="200"/>
              </a:spcAft>
            </a:pPr>
            <a:r>
              <a:rPr lang="en-US" sz="2400" b="1" dirty="0" smtClean="0"/>
              <a:t>1. Hình dạng tế bào</a:t>
            </a:r>
          </a:p>
        </p:txBody>
      </p:sp>
      <p:sp>
        <p:nvSpPr>
          <p:cNvPr id="7" name="Rectangle 6"/>
          <p:cNvSpPr/>
          <p:nvPr/>
        </p:nvSpPr>
        <p:spPr>
          <a:xfrm>
            <a:off x="176105" y="1763505"/>
            <a:ext cx="8791790" cy="461665"/>
          </a:xfrm>
          <a:prstGeom prst="rect">
            <a:avLst/>
          </a:prstGeom>
        </p:spPr>
        <p:txBody>
          <a:bodyPr wrap="square">
            <a:spAutoFit/>
          </a:bodyPr>
          <a:lstStyle/>
          <a:p>
            <a:r>
              <a:rPr lang="en-US" sz="2400" dirty="0">
                <a:solidFill>
                  <a:schemeClr val="accent1"/>
                </a:solidFill>
              </a:rPr>
              <a:t>Quan sát Hình </a:t>
            </a:r>
            <a:r>
              <a:rPr lang="en-US" sz="2400" dirty="0" smtClean="0">
                <a:solidFill>
                  <a:schemeClr val="accent1"/>
                </a:solidFill>
              </a:rPr>
              <a:t>18.1: </a:t>
            </a:r>
            <a:r>
              <a:rPr lang="en-US" sz="2400" i="1" dirty="0">
                <a:solidFill>
                  <a:schemeClr val="accent1"/>
                </a:solidFill>
              </a:rPr>
              <a:t>Nêu nhận xét về hình dạng tế </a:t>
            </a:r>
            <a:r>
              <a:rPr lang="en-US" sz="2400" i="1" dirty="0" smtClean="0">
                <a:solidFill>
                  <a:schemeClr val="accent1"/>
                </a:solidFill>
              </a:rPr>
              <a:t>bào. </a:t>
            </a:r>
            <a:endParaRPr lang="en-US" sz="2400" i="1" dirty="0">
              <a:solidFill>
                <a:schemeClr val="accent1"/>
              </a:solidFill>
            </a:endParaRPr>
          </a:p>
        </p:txBody>
      </p:sp>
      <p:pic>
        <p:nvPicPr>
          <p:cNvPr id="8" name="Picture 7"/>
          <p:cNvPicPr>
            <a:picLocks noChangeAspect="1"/>
          </p:cNvPicPr>
          <p:nvPr/>
        </p:nvPicPr>
        <p:blipFill>
          <a:blip r:embed="rId2"/>
          <a:stretch>
            <a:fillRect/>
          </a:stretch>
        </p:blipFill>
        <p:spPr>
          <a:xfrm>
            <a:off x="358445" y="2388137"/>
            <a:ext cx="8324697" cy="2593514"/>
          </a:xfrm>
          <a:prstGeom prst="rect">
            <a:avLst/>
          </a:prstGeom>
        </p:spPr>
      </p:pic>
    </p:spTree>
    <p:extLst>
      <p:ext uri="{BB962C8B-B14F-4D97-AF65-F5344CB8AC3E}">
        <p14:creationId xmlns:p14="http://schemas.microsoft.com/office/powerpoint/2010/main" val="389331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8" name="Rectangle 7"/>
          <p:cNvSpPr/>
          <p:nvPr/>
        </p:nvSpPr>
        <p:spPr>
          <a:xfrm>
            <a:off x="-166255" y="287090"/>
            <a:ext cx="2777782" cy="1200329"/>
          </a:xfrm>
          <a:prstGeom prst="rect">
            <a:avLst/>
          </a:prstGeom>
        </p:spPr>
        <p:txBody>
          <a:bodyPr wrap="square">
            <a:spAutoFit/>
          </a:bodyPr>
          <a:lstStyle/>
          <a:p>
            <a:pPr algn="ctr">
              <a:lnSpc>
                <a:spcPct val="150000"/>
              </a:lnSpc>
            </a:pPr>
            <a:r>
              <a:rPr lang="en-US" sz="2400" b="1" dirty="0" smtClean="0">
                <a:solidFill>
                  <a:schemeClr val="accent1"/>
                </a:solidFill>
              </a:rPr>
              <a:t>Nhận </a:t>
            </a:r>
            <a:r>
              <a:rPr lang="en-US" sz="2400" b="1" dirty="0">
                <a:solidFill>
                  <a:schemeClr val="accent1"/>
                </a:solidFill>
              </a:rPr>
              <a:t>xét về </a:t>
            </a:r>
            <a:endParaRPr lang="en-US" sz="2400" b="1" dirty="0" smtClean="0">
              <a:solidFill>
                <a:schemeClr val="accent1"/>
              </a:solidFill>
            </a:endParaRPr>
          </a:p>
          <a:p>
            <a:pPr algn="ctr">
              <a:lnSpc>
                <a:spcPct val="150000"/>
              </a:lnSpc>
            </a:pPr>
            <a:r>
              <a:rPr lang="en-US" sz="2400" b="1" dirty="0" smtClean="0">
                <a:solidFill>
                  <a:schemeClr val="accent1"/>
                </a:solidFill>
              </a:rPr>
              <a:t>hình dạng tế bào</a:t>
            </a:r>
            <a:endParaRPr lang="en-US" sz="2400" b="1" dirty="0">
              <a:solidFill>
                <a:schemeClr val="accent1"/>
              </a:solidFill>
            </a:endParaRPr>
          </a:p>
        </p:txBody>
      </p:sp>
      <p:sp>
        <p:nvSpPr>
          <p:cNvPr id="9" name="Rectangle 8"/>
          <p:cNvSpPr/>
          <p:nvPr/>
        </p:nvSpPr>
        <p:spPr>
          <a:xfrm>
            <a:off x="2879530" y="280727"/>
            <a:ext cx="5844844" cy="4754571"/>
          </a:xfrm>
          <a:prstGeom prst="rect">
            <a:avLst/>
          </a:prstGeom>
        </p:spPr>
        <p:txBody>
          <a:bodyPr wrap="square">
            <a:spAutoFit/>
          </a:bodyPr>
          <a:lstStyle/>
          <a:p>
            <a:pPr marL="342900" indent="-342900" algn="just">
              <a:lnSpc>
                <a:spcPct val="150000"/>
              </a:lnSpc>
              <a:spcBef>
                <a:spcPts val="200"/>
              </a:spcBef>
              <a:spcAft>
                <a:spcPts val="200"/>
              </a:spcAft>
              <a:buFont typeface="Wingdings" panose="05000000000000000000" pitchFamily="2" charset="2"/>
              <a:buChar char="§"/>
            </a:pPr>
            <a:r>
              <a:rPr lang="vi-VN" sz="2000" dirty="0">
                <a:solidFill>
                  <a:schemeClr val="bg1"/>
                </a:solidFill>
                <a:latin typeface="+mn-lt"/>
                <a:ea typeface="Calibri" panose="020F0502020204030204" pitchFamily="34" charset="0"/>
                <a:cs typeface="Times New Roman" panose="02020603050405020304" pitchFamily="18" charset="0"/>
              </a:rPr>
              <a:t>Mỗi loại tế bào có hình dạng và kích thước khác nhau</a:t>
            </a:r>
            <a:r>
              <a:rPr lang="vi-VN" sz="2000" dirty="0" smtClean="0">
                <a:solidFill>
                  <a:schemeClr val="bg1"/>
                </a:solidFill>
                <a:latin typeface="+mn-lt"/>
                <a:ea typeface="Calibri" panose="020F0502020204030204" pitchFamily="34" charset="0"/>
                <a:cs typeface="Times New Roman" panose="02020603050405020304" pitchFamily="18" charset="0"/>
              </a:rPr>
              <a:t>.</a:t>
            </a:r>
            <a:endParaRPr lang="en-US" sz="2000" dirty="0" smtClean="0">
              <a:solidFill>
                <a:schemeClr val="bg1"/>
              </a:solidFill>
              <a:latin typeface="+mn-lt"/>
              <a:ea typeface="Calibri" panose="020F0502020204030204" pitchFamily="34" charset="0"/>
              <a:cs typeface="Times New Roman" panose="02020603050405020304" pitchFamily="18" charset="0"/>
            </a:endParaRPr>
          </a:p>
          <a:p>
            <a:pPr marL="342900" indent="-342900" algn="just">
              <a:lnSpc>
                <a:spcPct val="150000"/>
              </a:lnSpc>
              <a:spcBef>
                <a:spcPts val="200"/>
              </a:spcBef>
              <a:spcAft>
                <a:spcPts val="200"/>
              </a:spcAft>
              <a:buFont typeface="Wingdings" panose="05000000000000000000" pitchFamily="2" charset="2"/>
              <a:buChar char="§"/>
            </a:pPr>
            <a:r>
              <a:rPr lang="vi-VN" sz="2000" dirty="0" smtClean="0">
                <a:solidFill>
                  <a:schemeClr val="bg1"/>
                </a:solidFill>
                <a:latin typeface="+mn-lt"/>
                <a:ea typeface="Calibri" panose="020F0502020204030204" pitchFamily="34" charset="0"/>
                <a:cs typeface="Times New Roman" panose="02020603050405020304" pitchFamily="18" charset="0"/>
              </a:rPr>
              <a:t> </a:t>
            </a:r>
            <a:r>
              <a:rPr lang="en-US" sz="2000" dirty="0">
                <a:solidFill>
                  <a:schemeClr val="bg1"/>
                </a:solidFill>
              </a:rPr>
              <a:t>Các hình dạng phổ biến của tế bào: hình que, hình cầu, hình đĩa, hình nhiều cạnh, hình thoi, hình sao</a:t>
            </a:r>
            <a:r>
              <a:rPr lang="en-US" sz="2000" dirty="0" smtClean="0">
                <a:solidFill>
                  <a:schemeClr val="bg1"/>
                </a:solidFill>
              </a:rPr>
              <a:t>,…</a:t>
            </a:r>
            <a:endParaRPr lang="en-US" sz="2000" dirty="0" smtClean="0">
              <a:solidFill>
                <a:schemeClr val="bg1"/>
              </a:solidFill>
              <a:latin typeface="+mn-lt"/>
              <a:ea typeface="Calibri" panose="020F0502020204030204" pitchFamily="34" charset="0"/>
              <a:cs typeface="Times New Roman" panose="02020603050405020304" pitchFamily="18" charset="0"/>
            </a:endParaRPr>
          </a:p>
          <a:p>
            <a:pPr marL="342900" indent="-342900" algn="just">
              <a:lnSpc>
                <a:spcPct val="150000"/>
              </a:lnSpc>
              <a:spcBef>
                <a:spcPts val="200"/>
              </a:spcBef>
              <a:spcAft>
                <a:spcPts val="200"/>
              </a:spcAft>
              <a:buFont typeface="Wingdings" panose="05000000000000000000" pitchFamily="2" charset="2"/>
              <a:buChar char="§"/>
            </a:pPr>
            <a:r>
              <a:rPr lang="vi-VN" sz="2000" dirty="0" smtClean="0">
                <a:solidFill>
                  <a:schemeClr val="bg1"/>
                </a:solidFill>
                <a:latin typeface="+mn-lt"/>
                <a:ea typeface="Calibri" panose="020F0502020204030204" pitchFamily="34" charset="0"/>
                <a:cs typeface="Times New Roman" panose="02020603050405020304" pitchFamily="18" charset="0"/>
              </a:rPr>
              <a:t>Sự </a:t>
            </a:r>
            <a:r>
              <a:rPr lang="vi-VN" sz="2000" dirty="0">
                <a:solidFill>
                  <a:schemeClr val="bg1"/>
                </a:solidFill>
                <a:latin typeface="+mn-lt"/>
                <a:ea typeface="Calibri" panose="020F0502020204030204" pitchFamily="34" charset="0"/>
                <a:cs typeface="Times New Roman" panose="02020603050405020304" pitchFamily="18" charset="0"/>
              </a:rPr>
              <a:t>khác nhau về </a:t>
            </a:r>
            <a:r>
              <a:rPr lang="vi-VN" sz="2000" dirty="0" smtClean="0">
                <a:solidFill>
                  <a:schemeClr val="bg1"/>
                </a:solidFill>
                <a:latin typeface="+mn-lt"/>
                <a:ea typeface="Calibri" panose="020F0502020204030204" pitchFamily="34" charset="0"/>
                <a:cs typeface="Times New Roman" panose="02020603050405020304" pitchFamily="18" charset="0"/>
              </a:rPr>
              <a:t>hình </a:t>
            </a:r>
            <a:r>
              <a:rPr lang="vi-VN" sz="2000" dirty="0">
                <a:solidFill>
                  <a:schemeClr val="bg1"/>
                </a:solidFill>
                <a:latin typeface="+mn-lt"/>
                <a:ea typeface="Calibri" panose="020F0502020204030204" pitchFamily="34" charset="0"/>
                <a:cs typeface="Times New Roman" panose="02020603050405020304" pitchFamily="18" charset="0"/>
              </a:rPr>
              <a:t>dạng của tế bào </a:t>
            </a:r>
            <a:r>
              <a:rPr lang="vi-VN" sz="2000" dirty="0" smtClean="0">
                <a:solidFill>
                  <a:schemeClr val="bg1"/>
                </a:solidFill>
                <a:latin typeface="+mn-lt"/>
                <a:ea typeface="Calibri" panose="020F0502020204030204" pitchFamily="34" charset="0"/>
                <a:cs typeface="Times New Roman" panose="02020603050405020304" pitchFamily="18" charset="0"/>
              </a:rPr>
              <a:t>phù </a:t>
            </a:r>
            <a:r>
              <a:rPr lang="vi-VN" sz="2000" dirty="0">
                <a:solidFill>
                  <a:schemeClr val="bg1"/>
                </a:solidFill>
                <a:latin typeface="+mn-lt"/>
                <a:ea typeface="Calibri" panose="020F0502020204030204" pitchFamily="34" charset="0"/>
                <a:cs typeface="Times New Roman" panose="02020603050405020304" pitchFamily="18" charset="0"/>
              </a:rPr>
              <a:t>hợp với từng chức năng mà tế bào đảm nhận giúp cho cơ thể sống trao đổi chất, và chuyển hóa năng lượng, sinh trưởng, phát triển, vận động, cảm ứng, sinh sản.</a:t>
            </a:r>
            <a:endParaRPr lang="en-US" sz="2000" dirty="0">
              <a:solidFill>
                <a:schemeClr val="bg1"/>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462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down)">
                                      <p:cBhvr>
                                        <p:cTn id="15" dur="500"/>
                                        <p:tgtEl>
                                          <p:spTgt spid="9">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wipe(down)">
                                      <p:cBhvr>
                                        <p:cTn id="1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Ulysses template">
  <a:themeElements>
    <a:clrScheme name="Custom 347">
      <a:dk1>
        <a:srgbClr val="000000"/>
      </a:dk1>
      <a:lt1>
        <a:srgbClr val="FFFFFF"/>
      </a:lt1>
      <a:dk2>
        <a:srgbClr val="575E5F"/>
      </a:dk2>
      <a:lt2>
        <a:srgbClr val="E7E4DD"/>
      </a:lt2>
      <a:accent1>
        <a:srgbClr val="F67031"/>
      </a:accent1>
      <a:accent2>
        <a:srgbClr val="FFA400"/>
      </a:accent2>
      <a:accent3>
        <a:srgbClr val="7A7AAA"/>
      </a:accent3>
      <a:accent4>
        <a:srgbClr val="00BCD4"/>
      </a:accent4>
      <a:accent5>
        <a:srgbClr val="F2496F"/>
      </a:accent5>
      <a:accent6>
        <a:srgbClr val="A2324B"/>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983</Words>
  <PresentationFormat>On-screen Show (16:9)</PresentationFormat>
  <Paragraphs>133</Paragraphs>
  <Slides>20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Georgia</vt:lpstr>
      <vt:lpstr>Nunito Sans</vt:lpstr>
      <vt:lpstr>Wingdings</vt:lpstr>
      <vt:lpstr>Times New Roman</vt:lpstr>
      <vt:lpstr>Muli</vt:lpstr>
      <vt:lpstr>Calibri</vt:lpstr>
      <vt:lpstr>Ulysses template</vt:lpstr>
      <vt:lpstr>CHƯƠNG V: TẾ BÀO BÀI 18: TẾ BÀO – ĐƠN VỊ CƠ SỞ  CỦA SỰ SỐNG</vt:lpstr>
      <vt:lpstr>Quan sát hình ảnh</vt:lpstr>
      <vt:lpstr>NỘI DUNG BÀI HỌC</vt:lpstr>
      <vt:lpstr>I. Tế bào là gì?</vt:lpstr>
      <vt:lpstr>PowerPoint Presentation</vt:lpstr>
      <vt:lpstr>PowerPoint Presentation</vt:lpstr>
      <vt:lpstr>Thảo luận và  trả lời câu hỏi</vt:lpstr>
      <vt:lpstr>PowerPoint Presentation</vt:lpstr>
      <vt:lpstr>PowerPoint Presentation</vt:lpstr>
      <vt:lpstr>2. Kích thước tế bào</vt:lpstr>
      <vt:lpstr>Quan sát Hình 18.2</vt:lpstr>
      <vt:lpstr>PowerPoint Presentation</vt:lpstr>
      <vt:lpstr>PowerPoint Presentation</vt:lpstr>
      <vt:lpstr>Thảo luận và trả lời câu hỏi </vt:lpstr>
      <vt:lpstr>PowerPoint Presentation</vt:lpstr>
      <vt:lpstr>Luyện tập</vt:lpstr>
      <vt:lpstr>Các nhận định sau về tế bào là đúng hay sai?</vt:lpstr>
      <vt:lpstr>Nối hình ảnh tế bào với tên của loại tế bào sao cho phù hợp. </vt:lpstr>
      <vt:lpstr>PowerPoint Presentation</vt:lpstr>
      <vt:lpstr>CẢM ƠN CÁC EM ĐÃ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2021-08-28T17:17:17Z</dcterms:modified>
</cp:coreProperties>
</file>